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8" r:id="rId12"/>
    <p:sldId id="360" r:id="rId13"/>
    <p:sldId id="443" r:id="rId14"/>
    <p:sldId id="444" r:id="rId15"/>
    <p:sldId id="445" r:id="rId16"/>
    <p:sldId id="446" r:id="rId17"/>
    <p:sldId id="447" r:id="rId18"/>
    <p:sldId id="427" r:id="rId19"/>
    <p:sldId id="428" r:id="rId20"/>
    <p:sldId id="448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0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2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9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6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1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0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7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2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6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2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27.05.2025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3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Prawo międzynarodowe publiczne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/>
          <a:p>
            <a:r>
              <a:rPr lang="pl-PL" dirty="0"/>
              <a:t>Ćwiczenia 12-WPPRSM1221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A373E-8DC7-4F9F-A840-1F50252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FF12EB-5AB6-45D1-9339-90CF1D65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ograniczania praw człowieka przez państwa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limitacja</a:t>
            </a:r>
          </a:p>
          <a:p>
            <a:pPr marL="114300" indent="0" algn="just">
              <a:buNone/>
            </a:pPr>
            <a:r>
              <a:rPr lang="pl-PL" sz="1600" dirty="0"/>
              <a:t>ograniczenie zakresu stosowania prawa </a:t>
            </a:r>
          </a:p>
          <a:p>
            <a:pPr marL="114300" indent="0" algn="just">
              <a:buNone/>
            </a:pPr>
            <a:r>
              <a:rPr lang="pl-PL" sz="1600" b="1" dirty="0"/>
              <a:t>tzw. klauzule </a:t>
            </a:r>
            <a:r>
              <a:rPr lang="pl-PL" sz="1600" b="1" dirty="0" err="1"/>
              <a:t>limitacyjne</a:t>
            </a:r>
            <a:r>
              <a:rPr lang="pl-PL" sz="1600" b="1" dirty="0"/>
              <a:t> </a:t>
            </a:r>
            <a:r>
              <a:rPr lang="pl-PL" sz="1600" dirty="0"/>
              <a:t>– szczególne przesłanki pozwalające na ograniczenie danego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substancjalne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wartości, których ochrona uzasadnia wprowadzenie ograniczenia</a:t>
            </a:r>
          </a:p>
          <a:p>
            <a:pPr marL="114300" indent="0" algn="just">
              <a:buNone/>
            </a:pPr>
            <a:r>
              <a:rPr lang="pl-PL" sz="1600" dirty="0"/>
              <a:t>np. bezpieczeństwo państwowe, bezpieczeństwo publiczne, dobrobyt gospodarczy kraju, ochrona porządku i zapobieganie przestępstwom, ochrona zdrowia i moralności, ochrona praw i wolności innych osób, konieczność zapobieżenia ujawnieniu informacji niejawnych, zagwarantowanie powagi i bezstronności władzy sądowej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proceduralne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wymogi dotyczące rangi aktu, w którym są wprowadzane ograniczenia, czasu, na jaki ograniczenia są wprowadzane, poddanie ograniczeń kontroli sądowej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zastrzeżenia do umowy międzynarodowej kreującej dane prawo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5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76155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ich realizacja w dużej mierze zależy od możliwości danego państwa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5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8E85B-9780-482D-A979-DF3792C8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67101-5FDF-454C-819F-21267CBE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generacje praw człowieka</a:t>
            </a:r>
          </a:p>
          <a:p>
            <a:pPr marL="114300" indent="0">
              <a:buNone/>
            </a:pPr>
            <a:r>
              <a:rPr lang="pl-PL" sz="1600" b="1" dirty="0"/>
              <a:t>I generacja </a:t>
            </a:r>
          </a:p>
          <a:p>
            <a:pPr marL="114300" indent="0">
              <a:buNone/>
            </a:pPr>
            <a:r>
              <a:rPr lang="pl-PL" sz="1600" dirty="0"/>
              <a:t>prawa obywatelskie i polityczne sformułowane w końcu XVIII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 generacja</a:t>
            </a:r>
          </a:p>
          <a:p>
            <a:pPr marL="114300" indent="0">
              <a:buNone/>
            </a:pPr>
            <a:r>
              <a:rPr lang="pl-PL" sz="1600" dirty="0"/>
              <a:t>prawa gospodarcze, społeczne i kulturalne, które kształtowały się w XIX i XX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III generacja</a:t>
            </a:r>
          </a:p>
          <a:p>
            <a:pPr marL="114300" indent="0">
              <a:buNone/>
            </a:pPr>
            <a:r>
              <a:rPr lang="pl-PL" sz="1600" dirty="0"/>
              <a:t>„prawa solidarnościowe” lub „prawa grupowe”, czyli prawa narodów wobec wspólnoty międzynarodowej np. prawo do samostanowienia, prawo do rozwoju, prawo do odpowiedniego środowiska naturalnego </a:t>
            </a:r>
          </a:p>
        </p:txBody>
      </p:sp>
    </p:spTree>
    <p:extLst>
      <p:ext uri="{BB962C8B-B14F-4D97-AF65-F5344CB8AC3E}">
        <p14:creationId xmlns:p14="http://schemas.microsoft.com/office/powerpoint/2010/main" val="23445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41927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8067"/>
            <a:ext cx="10972800" cy="509932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obejmuje: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wolność i równość ludzi pod względem swojej godności i swych praw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dyskryminacji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życia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wolności i bezpieczeństwa osobistego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niewolnictwa i poddaństwa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tortur, nieludzkiego, poniżającego traktowania i karania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uznania jego osobowości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równość wobec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jednakowej ochrony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skutecznego odwoływania się do kompetentnych sądów krajowych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bezprawnego aresztowania, zatrzymania lub wydalania z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niezależnego i bezstronnego sądu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zasada domniemania niewinności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/>
              <a:t>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poszanowanie życia prywatnego i rodzinnego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poruszania się i wyboru miejsca zamieszkania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azylu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obywatelstwa</a:t>
            </a:r>
          </a:p>
        </p:txBody>
      </p:sp>
    </p:spTree>
    <p:extLst>
      <p:ext uri="{BB962C8B-B14F-4D97-AF65-F5344CB8AC3E}">
        <p14:creationId xmlns:p14="http://schemas.microsoft.com/office/powerpoint/2010/main" val="276679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FEA69-31C2-4BF5-980C-555A814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0B7DA-CD64-4165-B613-A072E95D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124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zawarcia małżeństwa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własności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myśli, sumienia i wyznania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opinii i wyrażania jej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spokojnego zgromadzania i stowarzyszania się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uczestnictwa w rządzeniu swym krajem bezpośrednio lub poprzez swobodnie wybranych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równego dostępu do służby publicznej w swym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ubezpieczeń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pracy, do swobodnego wyboru pracy, do odpowiednich i zadowalających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ochrony przed bezrobociem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równej płacy za równą pracę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urlopu i wypoczynku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stopy życiowej zapewniającej zdrowie i dobrobyt pracownika i jego rodziny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specjalnej opieki i pomocy dla matki i dziecka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nauki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pierwszeństwa rodziców w wyborze nauczania dzieci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uczestniczenia w życiu kulturalnym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ochrony moralnych i materialnych korzyści wynikających z jakiejkolwiek jego działalności naukowej, literackiej lub artystycznej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085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D65DB2-615A-4D6A-BF64-42D6304A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7709F-D010-49A2-B39E-C7DAC1E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Powszechna Deklaracja Praw Człowieka uchwalona przez ZO ONZ dnia 10 grudnia 1948 r.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1517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C9C3-8436-41FF-98EB-2566D50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0B400F-C96B-4E00-8D34-F3593738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Pakty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Obywatelskich i Politycznych otwarty do podpisu w Nowym Jorku dnia 16 grudnia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Pakt Praw Gospodarczych, Społecznych i Kulturalnych otwarty do podpisu w Nowym Jorku dnia 16 grudnia 1966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 err="1"/>
              <a:t>MPPOiP</a:t>
            </a:r>
            <a:r>
              <a:rPr lang="pl-PL" sz="1600" dirty="0"/>
              <a:t> zobowiązuje do natychmiastowej realizacji zawartych w nim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 err="1"/>
              <a:t>MPPGSiK</a:t>
            </a:r>
            <a:r>
              <a:rPr lang="pl-PL" sz="1600" dirty="0"/>
              <a:t> ma charakter norm programowych, a jego realizacja uzależniona jest od rzeczywistych możliwości danego państwa</a:t>
            </a:r>
          </a:p>
        </p:txBody>
      </p:sp>
    </p:spTree>
    <p:extLst>
      <p:ext uri="{BB962C8B-B14F-4D97-AF65-F5344CB8AC3E}">
        <p14:creationId xmlns:p14="http://schemas.microsoft.com/office/powerpoint/2010/main" val="17585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2A92E9-985A-42E4-A88E-EDC819D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40F10-EEE7-40B0-A341-A605B75A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</a:t>
            </a:r>
            <a:r>
              <a:rPr lang="pl-PL" sz="1600" dirty="0"/>
              <a:t> prawo narodów do samostanowienia i decydowania o kierunkach własnego rozwoju, prawo do korzystania z własnych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wykonywania jego postanowień, zapewnienia praw obywatelskich i politycznych kobietom i mężczyznom na równych zasadach, derogacja zobowiązań wynikających z </a:t>
            </a:r>
            <a:r>
              <a:rPr lang="pl-PL" sz="1600" dirty="0" err="1"/>
              <a:t>MPPOiP</a:t>
            </a:r>
            <a:r>
              <a:rPr lang="pl-PL" sz="1600" dirty="0"/>
              <a:t>, interpretacja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obywatelskie i polityczne: prawo do życia, zakaz tortur i nieludzkiego lub poniżającego traktowania lub karania, zakaz niewolnictwa, poddaństwa i pracy przymusowej, prawo do wolności i bezpieczeństwa osobistego, humanitarne traktowanie osób pozbawionych wolności, zakaz pozbawiania wolności za długi, wolność poruszania się i wyboru miejsca zamieszkania, gwarancje związane z wydalaniem obcokrajowców, prawo do sądu i gwarancje procesowe, zasada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lege, </a:t>
            </a:r>
            <a:r>
              <a:rPr lang="pl-PL" sz="1600" dirty="0"/>
              <a:t>prawo do podmiotowości prawnej, poszanowanie życia prywatnego i rodzinnego, wolność myśli, sumienia i wyznania, prawo do posiadania własnych poglądów, zakaz propagandy wojennej, prawo do zgromadzania się i stowarzyszania, ochrona rodziny, ochrona dziecka, zakaz dyskryminacji, równość wobec prawa, ochrona mniejszości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mechanizmy kontroli przestrzegania postanowień Paktu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V – </a:t>
            </a:r>
            <a:r>
              <a:rPr lang="pl-PL" sz="1600" dirty="0"/>
              <a:t>postanowienia końcowe                                                             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93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CBC002-263E-40E8-8A73-02176C182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8BE4EE-46F4-4210-BBD1-E8BA1D29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Komitet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organ kontroli przestrzegania </a:t>
            </a:r>
            <a:r>
              <a:rPr lang="pl-PL" sz="1600" dirty="0" err="1"/>
              <a:t>MPPOiP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skład – 18 członków powoływanych przez państwa-strony Paktu na 4 lata z prawem reelekcji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członkowie Komitetu pełnią swoje funkcje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ciągu roku Komitet powinien odbyć dwie regularne sesje; w praktyce – trzy sesje rocznie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jego kompetencji należy: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sprawozdań państw z realizacji praw zawartych w </a:t>
            </a:r>
            <a:r>
              <a:rPr lang="pl-PL" sz="1600" dirty="0" err="1"/>
              <a:t>MPPOiP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rozpatrywanie skarg indywidualnych oraz skarg państw na inne państwa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wydawanie tzw. Komentarzy Ogólnych do poszczególnych artykułów </a:t>
            </a:r>
            <a:r>
              <a:rPr lang="pl-PL" sz="1600" dirty="0" err="1"/>
              <a:t>MPPOiP</a:t>
            </a:r>
            <a:r>
              <a:rPr lang="pl-PL" sz="1600" dirty="0"/>
              <a:t>, w których Komitet zaleca państwom sposób interpretacji danego przepisu i realizacji zawartego w nim prawa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5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F0F21-D0CF-4785-AF37-EAC7071C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31F264-14A6-4C75-8C6E-48F82174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922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rozpatrywanie sprawozdań</a:t>
            </a:r>
          </a:p>
          <a:p>
            <a:pPr marL="114300" indent="0" algn="ctr">
              <a:buNone/>
            </a:pPr>
            <a:r>
              <a:rPr lang="pl-PL" sz="1600" dirty="0"/>
              <a:t>złożenie sprawozdania przez państwo</a:t>
            </a:r>
          </a:p>
          <a:p>
            <a:pPr marL="114300" indent="0" algn="ctr">
              <a:buNone/>
            </a:pPr>
            <a:r>
              <a:rPr lang="pl-PL" sz="1600" dirty="0"/>
              <a:t>na każde wezwanie Komitetu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Komitet po zbadaniu sprawozdania tworzy listę problemów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dialog</a:t>
            </a:r>
          </a:p>
          <a:p>
            <a:pPr marL="114300" indent="0" algn="ctr">
              <a:buNone/>
            </a:pPr>
            <a:r>
              <a:rPr lang="pl-PL" sz="1600" dirty="0"/>
              <a:t>omówienie przez Komitet z rządem danego państwa listy problemów</a:t>
            </a:r>
          </a:p>
          <a:p>
            <a:pPr marL="114300" indent="0" algn="ctr">
              <a:buNone/>
            </a:pPr>
            <a:r>
              <a:rPr lang="pl-PL" sz="1600" dirty="0"/>
              <a:t>możliwość przedstawienia własnych uwag przez instytucje i organizacje zajmujące się w danym państwie ochroną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przedstawienie uwag końcowych przez Komitet</a:t>
            </a:r>
          </a:p>
          <a:p>
            <a:pPr marL="114300" indent="0" algn="ctr">
              <a:buNone/>
            </a:pPr>
            <a:r>
              <a:rPr lang="pl-PL" sz="1600" dirty="0"/>
              <a:t>(zalecenia dla państwa)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C50CFE9F-4F88-4F5C-B7AE-756A7FEC9D3A}"/>
              </a:ext>
            </a:extLst>
          </p:cNvPr>
          <p:cNvSpPr/>
          <p:nvPr/>
        </p:nvSpPr>
        <p:spPr>
          <a:xfrm>
            <a:off x="6015487" y="29732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FA7F2D37-182A-46A9-B88B-B38A6222C799}"/>
              </a:ext>
            </a:extLst>
          </p:cNvPr>
          <p:cNvSpPr/>
          <p:nvPr/>
        </p:nvSpPr>
        <p:spPr>
          <a:xfrm>
            <a:off x="6015487" y="3582838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B1069637-80FB-48A4-9952-76B4196E8BB0}"/>
              </a:ext>
            </a:extLst>
          </p:cNvPr>
          <p:cNvSpPr/>
          <p:nvPr/>
        </p:nvSpPr>
        <p:spPr>
          <a:xfrm>
            <a:off x="6096000" y="4991819"/>
            <a:ext cx="80513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4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209AF-F36A-4251-A9FF-7B243A3C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07CD0-2F70-4478-B727-DEE41747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osobowa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traktowana jako kategoria aksjologiczno-ontyczna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jest w tym ujęciu wartością przyrodzoną, trwałą, niezbywalną i równocześnie zobowiązującą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przysługuje każdemu człowiekowi właśnie z racji bycia człowiekiem i nie wymaga uprzedniego zdobycia, ani też człowiek nie może jej utracić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41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23926-04BB-473A-9D5D-933442E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3B0BD-E1E5-400D-B28E-22FCC4F1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układy obowiązywania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horyzontalny (poziomy)</a:t>
            </a:r>
          </a:p>
          <a:p>
            <a:pPr marL="114300" indent="0" algn="just">
              <a:buNone/>
            </a:pPr>
            <a:r>
              <a:rPr lang="pl-PL" sz="1600" dirty="0"/>
              <a:t> prawa człowieka znajdują zastosowanie pomiędzy równorzędnymi podmiotami </a:t>
            </a:r>
          </a:p>
          <a:p>
            <a:pPr marL="114300" indent="0" algn="just">
              <a:buNone/>
            </a:pPr>
            <a:r>
              <a:rPr lang="pl-PL" sz="1600" dirty="0"/>
              <a:t>osoba fizyczna - osoba fizyczna          państwo - państwo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wertykalny (pionowy) </a:t>
            </a:r>
          </a:p>
          <a:p>
            <a:pPr marL="114300" indent="0" algn="just">
              <a:buNone/>
            </a:pPr>
            <a:r>
              <a:rPr lang="pl-PL" sz="1600" dirty="0"/>
              <a:t>prawa człowieka znajdują zastosowanie w relacjach nierównorzędnych podmiotów</a:t>
            </a:r>
          </a:p>
          <a:p>
            <a:pPr marL="114300" indent="0" algn="just">
              <a:buNone/>
            </a:pPr>
            <a:r>
              <a:rPr lang="pl-PL" sz="1600" dirty="0"/>
              <a:t>osoba fizyczna – państwo posiadające zwierzchnictwo terytorialne i personalne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</a:t>
            </a:r>
          </a:p>
          <a:p>
            <a:pPr marL="114300" indent="0" algn="just">
              <a:buNone/>
            </a:pPr>
            <a:r>
              <a:rPr lang="pl-PL" sz="1600" dirty="0"/>
              <a:t>prawa człowieka obowiązują w układzie wertykalnym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wyjątkowo</a:t>
            </a:r>
          </a:p>
          <a:p>
            <a:pPr marL="114300" indent="0" algn="just">
              <a:buNone/>
            </a:pPr>
            <a:r>
              <a:rPr lang="pl-PL" sz="1600" dirty="0"/>
              <a:t>niektóre prawa człowieka obowiązują zarówno w układzie wertykalnym, jak i horyzontalnym np. prawo do poszanowania godności </a:t>
            </a:r>
          </a:p>
        </p:txBody>
      </p:sp>
    </p:spTree>
    <p:extLst>
      <p:ext uri="{BB962C8B-B14F-4D97-AF65-F5344CB8AC3E}">
        <p14:creationId xmlns:p14="http://schemas.microsoft.com/office/powerpoint/2010/main" val="512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7D963-5895-4F2A-BC8C-A932AE8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707E8E-53C1-40F1-9953-2F89146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wolności – prawa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wolności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aspekt pozytywny - wolność kształtowania swojego postępowania według własnego uznania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</a:rPr>
              <a:t>aspekt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negatywny - wolność od zewnętrznej ingerencji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możliwość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żądania podjęcia określonego działania na rzecz jednostki ze strony określonej instytucji publicznej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zobowiązują państwo do aktywnego działania na rzecz zapewnienia określonego dobra</a:t>
            </a:r>
          </a:p>
        </p:txBody>
      </p:sp>
    </p:spTree>
    <p:extLst>
      <p:ext uri="{BB962C8B-B14F-4D97-AF65-F5344CB8AC3E}">
        <p14:creationId xmlns:p14="http://schemas.microsoft.com/office/powerpoint/2010/main" val="25247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E4EA8-3482-413D-BEB0-5AADB24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FE172-BED6-4421-A5C7-831CCA2C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prawa materialne – prawa proceduralne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materialne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wyznaczają więzi prawne między jednostką a państwem i innymi podmiotami, zapewniając jej ochronę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proceduralne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umożliwiają uruchomienie procedur zmierzających do wyegzekwowania danego prawa materialnego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411A31-C3DB-4E0F-BF1F-20CC6D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0D6BB-A31E-435C-9981-E88783B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sposoby ograniczania praw człowieka przez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derogacja </a:t>
            </a:r>
          </a:p>
          <a:p>
            <a:pPr marL="114300" indent="0" algn="just">
              <a:buNone/>
            </a:pPr>
            <a:r>
              <a:rPr lang="pl-PL" sz="1600" dirty="0"/>
              <a:t>czasowe uchylenie przez państwo wykonywania określonych zobowiązań z zakresu praw człowieka bez wypowiadania całości umowy międzynarodowej, w której dane prawo jest przewidziane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</p:txBody>
      </p:sp>
    </p:spTree>
    <p:extLst>
      <p:ext uri="{BB962C8B-B14F-4D97-AF65-F5344CB8AC3E}">
        <p14:creationId xmlns:p14="http://schemas.microsoft.com/office/powerpoint/2010/main" val="7255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5E9A-D2F2-4858-B010-E0D9DC7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F1634-E95A-4D26-8A91-0B3F6282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derogacja zobowiązań jest dopuszczalna (wg EKPC):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stanie wojny lub innego niebezpieczeństwa publicznego zagrażającego życiu narodu</a:t>
            </a:r>
          </a:p>
          <a:p>
            <a:pPr marL="114300" indent="0" algn="just">
              <a:buNone/>
            </a:pPr>
            <a:r>
              <a:rPr lang="pl-PL" sz="1400" dirty="0"/>
              <a:t>stan ten zachodzi, gdy: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niebezpieczeństwo jest aktualne i poważne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skutki niebezpieczeństwa dotyczą całego społeczeństwa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zagrożone jest zorganizowane życie społeczności państwowej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kryzys lub niebezpieczeństwo są wyjątkowe, tzn. normalne środki lub ograniczenia są całkowicie niewystarczające do utrzymania bezpieczeństwa publicznego, porządku i zdrowia ludności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podjęte przez państwo środki uchylające stosowanie zobowiązań muszą ściśle odpowiadać wymogom sytuacji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te nie mogą być sprzeczne z innymi zobowiązaniami wynikającymi z prawa międzynarodowego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derogacja nie może dotyczyć praw </a:t>
            </a:r>
            <a:r>
              <a:rPr lang="pl-PL" sz="1600" dirty="0" err="1"/>
              <a:t>niederogowalnych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dokonujące derogacji jest zobowiązane poinformować wyczerpująco Sekretarza Generalnego RE o środkach, jakie podjęło, powodach ich zastosowania, a także kiedy podjęte środki przestaną działać, a derogowane zobowiązania znów będą stosowane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uchylające zobowiązania nie mogą pociągać za sobą dyskryminacji wyłącznie z powodu rasy, koloru skóry, płci, języka, religii lub pochodzenia społecznego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194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1802</Words>
  <Application>Microsoft Office PowerPoint</Application>
  <PresentationFormat>Panoramiczny</PresentationFormat>
  <Paragraphs>211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2025-05-27T20:38:09Z</dcterms:created>
  <dcterms:modified xsi:type="dcterms:W3CDTF">2025-05-27T20:38:36Z</dcterms:modified>
</cp:coreProperties>
</file>