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95" r:id="rId2"/>
    <p:sldId id="285" r:id="rId3"/>
    <p:sldId id="317" r:id="rId4"/>
    <p:sldId id="304" r:id="rId5"/>
    <p:sldId id="305" r:id="rId6"/>
    <p:sldId id="306" r:id="rId7"/>
    <p:sldId id="308" r:id="rId8"/>
    <p:sldId id="286" r:id="rId9"/>
    <p:sldId id="311" r:id="rId10"/>
    <p:sldId id="276" r:id="rId11"/>
    <p:sldId id="318" r:id="rId12"/>
    <p:sldId id="293" r:id="rId13"/>
    <p:sldId id="294" r:id="rId14"/>
    <p:sldId id="313" r:id="rId15"/>
    <p:sldId id="292" r:id="rId16"/>
    <p:sldId id="277" r:id="rId17"/>
    <p:sldId id="279" r:id="rId18"/>
    <p:sldId id="309" r:id="rId19"/>
    <p:sldId id="310" r:id="rId20"/>
    <p:sldId id="316" r:id="rId21"/>
    <p:sldId id="280" r:id="rId22"/>
    <p:sldId id="307" r:id="rId23"/>
    <p:sldId id="314" r:id="rId24"/>
    <p:sldId id="315" r:id="rId25"/>
    <p:sldId id="284" r:id="rId2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84"/>
    <p:restoredTop sz="95507"/>
  </p:normalViewPr>
  <p:slideViewPr>
    <p:cSldViewPr snapToGrid="0">
      <p:cViewPr varScale="1">
        <p:scale>
          <a:sx n="38" d="100"/>
          <a:sy n="38" d="100"/>
        </p:scale>
        <p:origin x="176" y="1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_rels/drawing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sv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5.svg"/><Relationship Id="rId1" Type="http://schemas.openxmlformats.org/officeDocument/2006/relationships/image" Target="../media/image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29FE27-3B67-D145-B28A-C51A987B19A3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l-PL"/>
        </a:p>
      </dgm:t>
    </dgm:pt>
    <dgm:pt modelId="{E38D8670-EF71-454A-BA7D-253FFDADD8B0}">
      <dgm:prSet phldrT="[Tekst]"/>
      <dgm:spPr/>
      <dgm:t>
        <a:bodyPr/>
        <a:lstStyle/>
        <a:p>
          <a:r>
            <a:rPr lang="pl-PL" dirty="0"/>
            <a:t>Wydatki</a:t>
          </a:r>
          <a:br>
            <a:rPr lang="pl-PL" dirty="0"/>
          </a:br>
          <a:r>
            <a:rPr lang="pl-PL" dirty="0"/>
            <a:t>inwestycyjne</a:t>
          </a:r>
        </a:p>
      </dgm:t>
    </dgm:pt>
    <dgm:pt modelId="{127427A2-21BF-2648-B192-D3FBC727803B}" type="parTrans" cxnId="{479A92DF-6A01-FB43-85C2-4FB88E027748}">
      <dgm:prSet/>
      <dgm:spPr/>
      <dgm:t>
        <a:bodyPr/>
        <a:lstStyle/>
        <a:p>
          <a:endParaRPr lang="pl-PL"/>
        </a:p>
      </dgm:t>
    </dgm:pt>
    <dgm:pt modelId="{AC6D081B-71C8-2349-95DC-8AC639AA5CE9}" type="sibTrans" cxnId="{479A92DF-6A01-FB43-85C2-4FB88E027748}">
      <dgm:prSet/>
      <dgm:spPr/>
      <dgm:t>
        <a:bodyPr/>
        <a:lstStyle/>
        <a:p>
          <a:endParaRPr lang="pl-PL"/>
        </a:p>
      </dgm:t>
    </dgm:pt>
    <dgm:pt modelId="{4E53D364-4410-D145-BE8F-CD313964C10A}" type="asst">
      <dgm:prSet phldrT="[Tekst]"/>
      <dgm:spPr/>
      <dgm:t>
        <a:bodyPr/>
        <a:lstStyle/>
        <a:p>
          <a:r>
            <a:rPr lang="pl-PL" dirty="0"/>
            <a:t>Dotacje celowe</a:t>
          </a:r>
        </a:p>
      </dgm:t>
    </dgm:pt>
    <dgm:pt modelId="{4BA9E9AB-E8EC-A641-B521-9D932330D13D}" type="parTrans" cxnId="{46C8D00B-C3CA-A040-B995-6C7AE419274F}">
      <dgm:prSet/>
      <dgm:spPr/>
      <dgm:t>
        <a:bodyPr/>
        <a:lstStyle/>
        <a:p>
          <a:endParaRPr lang="pl-PL"/>
        </a:p>
      </dgm:t>
    </dgm:pt>
    <dgm:pt modelId="{48202AF6-5489-4842-B8F9-E41B7329759E}" type="sibTrans" cxnId="{46C8D00B-C3CA-A040-B995-6C7AE419274F}">
      <dgm:prSet/>
      <dgm:spPr/>
      <dgm:t>
        <a:bodyPr/>
        <a:lstStyle/>
        <a:p>
          <a:endParaRPr lang="pl-PL"/>
        </a:p>
      </dgm:t>
    </dgm:pt>
    <dgm:pt modelId="{5941761F-3BCE-6F4C-B534-41B552C01108}">
      <dgm:prSet phldrT="[Tekst]"/>
      <dgm:spPr/>
      <dgm:t>
        <a:bodyPr/>
        <a:lstStyle/>
        <a:p>
          <a:r>
            <a:rPr lang="pl-PL" b="0" i="0" u="none" dirty="0"/>
            <a:t>Zakup i objęcie akcji </a:t>
          </a:r>
          <a:endParaRPr lang="pl-PL" dirty="0"/>
        </a:p>
      </dgm:t>
    </dgm:pt>
    <dgm:pt modelId="{2403F039-F92E-3B44-9C02-B4EABEF4F70F}" type="parTrans" cxnId="{60FB03A1-BF63-AC4F-9FCD-6675C5BD11D2}">
      <dgm:prSet/>
      <dgm:spPr/>
      <dgm:t>
        <a:bodyPr/>
        <a:lstStyle/>
        <a:p>
          <a:endParaRPr lang="pl-PL"/>
        </a:p>
      </dgm:t>
    </dgm:pt>
    <dgm:pt modelId="{3E2D7119-28BE-C048-A977-A2EE9DAC84D9}" type="sibTrans" cxnId="{60FB03A1-BF63-AC4F-9FCD-6675C5BD11D2}">
      <dgm:prSet/>
      <dgm:spPr/>
      <dgm:t>
        <a:bodyPr/>
        <a:lstStyle/>
        <a:p>
          <a:endParaRPr lang="pl-PL"/>
        </a:p>
      </dgm:t>
    </dgm:pt>
    <dgm:pt modelId="{A403864B-B541-BD4E-A5BF-BBB3C9F5F853}">
      <dgm:prSet phldrT="[Tekst]"/>
      <dgm:spPr/>
      <dgm:t>
        <a:bodyPr/>
        <a:lstStyle/>
        <a:p>
          <a:r>
            <a:rPr lang="pl-PL" b="0" i="0" u="none" dirty="0"/>
            <a:t>Finansowanie lub dofinansowanie kosztów realizacji konkretnych inwestycji</a:t>
          </a:r>
          <a:endParaRPr lang="pl-PL" dirty="0"/>
        </a:p>
      </dgm:t>
    </dgm:pt>
    <dgm:pt modelId="{E1A1FDA6-0B2A-634C-9A22-D1B3D33FA784}" type="parTrans" cxnId="{035B53D5-AD4A-0045-8DA3-AC7F31BC708C}">
      <dgm:prSet/>
      <dgm:spPr/>
      <dgm:t>
        <a:bodyPr/>
        <a:lstStyle/>
        <a:p>
          <a:endParaRPr lang="pl-PL"/>
        </a:p>
      </dgm:t>
    </dgm:pt>
    <dgm:pt modelId="{9F0675EE-4761-F345-AC27-CAB849E794A8}" type="sibTrans" cxnId="{035B53D5-AD4A-0045-8DA3-AC7F31BC708C}">
      <dgm:prSet/>
      <dgm:spPr/>
      <dgm:t>
        <a:bodyPr/>
        <a:lstStyle/>
        <a:p>
          <a:endParaRPr lang="pl-PL"/>
        </a:p>
      </dgm:t>
    </dgm:pt>
    <dgm:pt modelId="{23BFECF6-7913-9D44-BC50-BC34D98F6B80}" type="asst">
      <dgm:prSet/>
      <dgm:spPr/>
      <dgm:t>
        <a:bodyPr/>
        <a:lstStyle/>
        <a:p>
          <a:r>
            <a:rPr lang="pl-PL" dirty="0"/>
            <a:t>Jednostek budżetowych</a:t>
          </a:r>
        </a:p>
      </dgm:t>
    </dgm:pt>
    <dgm:pt modelId="{1D1F5C85-11BB-B649-9ED1-16B3C16243DD}" type="parTrans" cxnId="{81A0C366-8F9F-D242-A7E9-903E6AD27D09}">
      <dgm:prSet/>
      <dgm:spPr/>
      <dgm:t>
        <a:bodyPr/>
        <a:lstStyle/>
        <a:p>
          <a:endParaRPr lang="pl-PL"/>
        </a:p>
      </dgm:t>
    </dgm:pt>
    <dgm:pt modelId="{A3FD69DC-3CA2-A844-9ED4-09DDFE730D04}" type="sibTrans" cxnId="{81A0C366-8F9F-D242-A7E9-903E6AD27D09}">
      <dgm:prSet/>
      <dgm:spPr/>
      <dgm:t>
        <a:bodyPr/>
        <a:lstStyle/>
        <a:p>
          <a:endParaRPr lang="pl-PL"/>
        </a:p>
      </dgm:t>
    </dgm:pt>
    <dgm:pt modelId="{C069CA0C-E08F-3F4E-82FA-03466CE7B80C}">
      <dgm:prSet/>
      <dgm:spPr/>
      <dgm:t>
        <a:bodyPr/>
        <a:lstStyle/>
        <a:p>
          <a:r>
            <a:rPr lang="pl-PL" dirty="0"/>
            <a:t>Wniesienie wkładu do spółek prawa handlowego </a:t>
          </a:r>
        </a:p>
      </dgm:t>
    </dgm:pt>
    <dgm:pt modelId="{B771C946-9C06-A845-86A5-40B38EFEF208}" type="parTrans" cxnId="{4650192E-8B1F-0F42-89C8-C8C08543DF5A}">
      <dgm:prSet/>
      <dgm:spPr/>
      <dgm:t>
        <a:bodyPr/>
        <a:lstStyle/>
        <a:p>
          <a:endParaRPr lang="pl-PL"/>
        </a:p>
      </dgm:t>
    </dgm:pt>
    <dgm:pt modelId="{E8C01DF2-7B71-BE41-B1BC-E10698BF5EB8}" type="sibTrans" cxnId="{4650192E-8B1F-0F42-89C8-C8C08543DF5A}">
      <dgm:prSet/>
      <dgm:spPr/>
      <dgm:t>
        <a:bodyPr/>
        <a:lstStyle/>
        <a:p>
          <a:endParaRPr lang="pl-PL"/>
        </a:p>
      </dgm:t>
    </dgm:pt>
    <dgm:pt modelId="{0AAAC220-06E4-8B43-AE27-F06D6B3B50F5}" type="pres">
      <dgm:prSet presAssocID="{CA29FE27-3B67-D145-B28A-C51A987B19A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BEFA7A9-D285-4C4C-BB0B-0CAADE3E0285}" type="pres">
      <dgm:prSet presAssocID="{E38D8670-EF71-454A-BA7D-253FFDADD8B0}" presName="hierRoot1" presStyleCnt="0">
        <dgm:presLayoutVars>
          <dgm:hierBranch val="init"/>
        </dgm:presLayoutVars>
      </dgm:prSet>
      <dgm:spPr/>
    </dgm:pt>
    <dgm:pt modelId="{86D4D364-324F-6E4F-ACD5-DF390ED4F0A5}" type="pres">
      <dgm:prSet presAssocID="{E38D8670-EF71-454A-BA7D-253FFDADD8B0}" presName="rootComposite1" presStyleCnt="0"/>
      <dgm:spPr/>
    </dgm:pt>
    <dgm:pt modelId="{3D83468D-6C65-AC4D-9382-C76A02BD8BDB}" type="pres">
      <dgm:prSet presAssocID="{E38D8670-EF71-454A-BA7D-253FFDADD8B0}" presName="rootText1" presStyleLbl="node0" presStyleIdx="0" presStyleCnt="1">
        <dgm:presLayoutVars>
          <dgm:chPref val="3"/>
        </dgm:presLayoutVars>
      </dgm:prSet>
      <dgm:spPr/>
    </dgm:pt>
    <dgm:pt modelId="{400C4EA6-0436-994B-BDC3-47AD7FBB8FAE}" type="pres">
      <dgm:prSet presAssocID="{E38D8670-EF71-454A-BA7D-253FFDADD8B0}" presName="rootConnector1" presStyleLbl="node1" presStyleIdx="0" presStyleCnt="0"/>
      <dgm:spPr/>
    </dgm:pt>
    <dgm:pt modelId="{47B3EFFE-07A4-CA4F-97CA-D1550BAA49A4}" type="pres">
      <dgm:prSet presAssocID="{E38D8670-EF71-454A-BA7D-253FFDADD8B0}" presName="hierChild2" presStyleCnt="0"/>
      <dgm:spPr/>
    </dgm:pt>
    <dgm:pt modelId="{191B93FB-748F-7542-9E15-E2946A7F6866}" type="pres">
      <dgm:prSet presAssocID="{B771C946-9C06-A845-86A5-40B38EFEF208}" presName="Name37" presStyleLbl="parChTrans1D2" presStyleIdx="0" presStyleCnt="5"/>
      <dgm:spPr/>
    </dgm:pt>
    <dgm:pt modelId="{02A4F27C-3408-054A-8589-552331D4B85F}" type="pres">
      <dgm:prSet presAssocID="{C069CA0C-E08F-3F4E-82FA-03466CE7B80C}" presName="hierRoot2" presStyleCnt="0">
        <dgm:presLayoutVars>
          <dgm:hierBranch val="init"/>
        </dgm:presLayoutVars>
      </dgm:prSet>
      <dgm:spPr/>
    </dgm:pt>
    <dgm:pt modelId="{F13950B4-8250-234F-BC96-9DC6DC85ACCE}" type="pres">
      <dgm:prSet presAssocID="{C069CA0C-E08F-3F4E-82FA-03466CE7B80C}" presName="rootComposite" presStyleCnt="0"/>
      <dgm:spPr/>
    </dgm:pt>
    <dgm:pt modelId="{E48D270A-B593-0944-B46A-F5D8AFCCB07E}" type="pres">
      <dgm:prSet presAssocID="{C069CA0C-E08F-3F4E-82FA-03466CE7B80C}" presName="rootText" presStyleLbl="node2" presStyleIdx="0" presStyleCnt="3" custLinFactNeighborX="89688" custLinFactNeighborY="2990">
        <dgm:presLayoutVars>
          <dgm:chPref val="3"/>
        </dgm:presLayoutVars>
      </dgm:prSet>
      <dgm:spPr/>
    </dgm:pt>
    <dgm:pt modelId="{8D4BA638-EC28-9548-BFE9-C7064E967878}" type="pres">
      <dgm:prSet presAssocID="{C069CA0C-E08F-3F4E-82FA-03466CE7B80C}" presName="rootConnector" presStyleLbl="node2" presStyleIdx="0" presStyleCnt="3"/>
      <dgm:spPr/>
    </dgm:pt>
    <dgm:pt modelId="{EBF93CDE-FCBA-D546-8236-8F77110B0BE5}" type="pres">
      <dgm:prSet presAssocID="{C069CA0C-E08F-3F4E-82FA-03466CE7B80C}" presName="hierChild4" presStyleCnt="0"/>
      <dgm:spPr/>
    </dgm:pt>
    <dgm:pt modelId="{68232CA9-4D3A-6342-A014-BCAC687C62CE}" type="pres">
      <dgm:prSet presAssocID="{C069CA0C-E08F-3F4E-82FA-03466CE7B80C}" presName="hierChild5" presStyleCnt="0"/>
      <dgm:spPr/>
    </dgm:pt>
    <dgm:pt modelId="{9844CD9B-798C-2F4D-A593-7A88B0BCB603}" type="pres">
      <dgm:prSet presAssocID="{2403F039-F92E-3B44-9C02-B4EABEF4F70F}" presName="Name37" presStyleLbl="parChTrans1D2" presStyleIdx="1" presStyleCnt="5"/>
      <dgm:spPr/>
    </dgm:pt>
    <dgm:pt modelId="{A7BC1C78-804C-FB4C-8606-373A18DB2544}" type="pres">
      <dgm:prSet presAssocID="{5941761F-3BCE-6F4C-B534-41B552C01108}" presName="hierRoot2" presStyleCnt="0">
        <dgm:presLayoutVars>
          <dgm:hierBranch val="init"/>
        </dgm:presLayoutVars>
      </dgm:prSet>
      <dgm:spPr/>
    </dgm:pt>
    <dgm:pt modelId="{754B4D53-D721-2B46-80AB-71E8E89F52E4}" type="pres">
      <dgm:prSet presAssocID="{5941761F-3BCE-6F4C-B534-41B552C01108}" presName="rootComposite" presStyleCnt="0"/>
      <dgm:spPr/>
    </dgm:pt>
    <dgm:pt modelId="{534F8C74-F4BD-514D-B778-007EE3D88CF4}" type="pres">
      <dgm:prSet presAssocID="{5941761F-3BCE-6F4C-B534-41B552C01108}" presName="rootText" presStyleLbl="node2" presStyleIdx="1" presStyleCnt="3" custLinFactX="100000" custLinFactNeighborX="125715" custLinFactNeighborY="27946">
        <dgm:presLayoutVars>
          <dgm:chPref val="3"/>
        </dgm:presLayoutVars>
      </dgm:prSet>
      <dgm:spPr/>
    </dgm:pt>
    <dgm:pt modelId="{CAB941AE-DAA0-5C4C-A40F-7772D540C6AA}" type="pres">
      <dgm:prSet presAssocID="{5941761F-3BCE-6F4C-B534-41B552C01108}" presName="rootConnector" presStyleLbl="node2" presStyleIdx="1" presStyleCnt="3"/>
      <dgm:spPr/>
    </dgm:pt>
    <dgm:pt modelId="{82807103-44C4-9B40-A37E-5B5BA3D7F553}" type="pres">
      <dgm:prSet presAssocID="{5941761F-3BCE-6F4C-B534-41B552C01108}" presName="hierChild4" presStyleCnt="0"/>
      <dgm:spPr/>
    </dgm:pt>
    <dgm:pt modelId="{EA840034-CFF5-0D4E-98FA-6D89B860DA41}" type="pres">
      <dgm:prSet presAssocID="{5941761F-3BCE-6F4C-B534-41B552C01108}" presName="hierChild5" presStyleCnt="0"/>
      <dgm:spPr/>
    </dgm:pt>
    <dgm:pt modelId="{25A07D11-56B7-C144-A541-B2A1CDE4441D}" type="pres">
      <dgm:prSet presAssocID="{E1A1FDA6-0B2A-634C-9A22-D1B3D33FA784}" presName="Name37" presStyleLbl="parChTrans1D2" presStyleIdx="2" presStyleCnt="5"/>
      <dgm:spPr/>
    </dgm:pt>
    <dgm:pt modelId="{312AA25B-9227-4041-9915-CB35E1C28F0F}" type="pres">
      <dgm:prSet presAssocID="{A403864B-B541-BD4E-A5BF-BBB3C9F5F853}" presName="hierRoot2" presStyleCnt="0">
        <dgm:presLayoutVars>
          <dgm:hierBranch val="init"/>
        </dgm:presLayoutVars>
      </dgm:prSet>
      <dgm:spPr/>
    </dgm:pt>
    <dgm:pt modelId="{6CB7E5B7-F528-B84B-AB6E-C0ACD00602EE}" type="pres">
      <dgm:prSet presAssocID="{A403864B-B541-BD4E-A5BF-BBB3C9F5F853}" presName="rootComposite" presStyleCnt="0"/>
      <dgm:spPr/>
    </dgm:pt>
    <dgm:pt modelId="{2180ABFC-5F67-5A4C-8ACF-B716448015DE}" type="pres">
      <dgm:prSet presAssocID="{A403864B-B541-BD4E-A5BF-BBB3C9F5F853}" presName="rootText" presStyleLbl="node2" presStyleIdx="2" presStyleCnt="3" custLinFactNeighborX="-44850">
        <dgm:presLayoutVars>
          <dgm:chPref val="3"/>
        </dgm:presLayoutVars>
      </dgm:prSet>
      <dgm:spPr/>
    </dgm:pt>
    <dgm:pt modelId="{E1896C19-6AB2-C14B-8B9E-9653E65735CD}" type="pres">
      <dgm:prSet presAssocID="{A403864B-B541-BD4E-A5BF-BBB3C9F5F853}" presName="rootConnector" presStyleLbl="node2" presStyleIdx="2" presStyleCnt="3"/>
      <dgm:spPr/>
    </dgm:pt>
    <dgm:pt modelId="{BC05DEBB-14E5-524C-A070-3BC29F53D8B3}" type="pres">
      <dgm:prSet presAssocID="{A403864B-B541-BD4E-A5BF-BBB3C9F5F853}" presName="hierChild4" presStyleCnt="0"/>
      <dgm:spPr/>
    </dgm:pt>
    <dgm:pt modelId="{7E0272F3-3C2A-9149-9EE6-5A8CAD85432E}" type="pres">
      <dgm:prSet presAssocID="{A403864B-B541-BD4E-A5BF-BBB3C9F5F853}" presName="hierChild5" presStyleCnt="0"/>
      <dgm:spPr/>
    </dgm:pt>
    <dgm:pt modelId="{EE9E65DF-EDC6-8749-AFD1-92334F61B285}" type="pres">
      <dgm:prSet presAssocID="{E38D8670-EF71-454A-BA7D-253FFDADD8B0}" presName="hierChild3" presStyleCnt="0"/>
      <dgm:spPr/>
    </dgm:pt>
    <dgm:pt modelId="{29430298-957B-3442-B640-E5C639C8FDF8}" type="pres">
      <dgm:prSet presAssocID="{1D1F5C85-11BB-B649-9ED1-16B3C16243DD}" presName="Name111" presStyleLbl="parChTrans1D2" presStyleIdx="3" presStyleCnt="5"/>
      <dgm:spPr/>
    </dgm:pt>
    <dgm:pt modelId="{E05E6066-E2BB-8D44-AB0F-6FDD2D4DC78E}" type="pres">
      <dgm:prSet presAssocID="{23BFECF6-7913-9D44-BC50-BC34D98F6B80}" presName="hierRoot3" presStyleCnt="0">
        <dgm:presLayoutVars>
          <dgm:hierBranch val="init"/>
        </dgm:presLayoutVars>
      </dgm:prSet>
      <dgm:spPr/>
    </dgm:pt>
    <dgm:pt modelId="{2107D2E9-5EFA-0C4E-AE0B-D12A8B844B44}" type="pres">
      <dgm:prSet presAssocID="{23BFECF6-7913-9D44-BC50-BC34D98F6B80}" presName="rootComposite3" presStyleCnt="0"/>
      <dgm:spPr/>
    </dgm:pt>
    <dgm:pt modelId="{CDE538BB-34CE-1F4E-8154-A80C9E2493CC}" type="pres">
      <dgm:prSet presAssocID="{23BFECF6-7913-9D44-BC50-BC34D98F6B80}" presName="rootText3" presStyleLbl="asst1" presStyleIdx="0" presStyleCnt="2">
        <dgm:presLayoutVars>
          <dgm:chPref val="3"/>
        </dgm:presLayoutVars>
      </dgm:prSet>
      <dgm:spPr/>
    </dgm:pt>
    <dgm:pt modelId="{0CA4471F-94FF-964E-8BFD-83F4158C20B6}" type="pres">
      <dgm:prSet presAssocID="{23BFECF6-7913-9D44-BC50-BC34D98F6B80}" presName="rootConnector3" presStyleLbl="asst1" presStyleIdx="0" presStyleCnt="2"/>
      <dgm:spPr/>
    </dgm:pt>
    <dgm:pt modelId="{51DB5ED8-BE3C-A840-A975-C89597A42664}" type="pres">
      <dgm:prSet presAssocID="{23BFECF6-7913-9D44-BC50-BC34D98F6B80}" presName="hierChild6" presStyleCnt="0"/>
      <dgm:spPr/>
    </dgm:pt>
    <dgm:pt modelId="{1992B544-FE51-BD4C-B0A1-217F29F7B0F0}" type="pres">
      <dgm:prSet presAssocID="{23BFECF6-7913-9D44-BC50-BC34D98F6B80}" presName="hierChild7" presStyleCnt="0"/>
      <dgm:spPr/>
    </dgm:pt>
    <dgm:pt modelId="{63617CD9-CEE5-F54B-BE3B-C418348A835B}" type="pres">
      <dgm:prSet presAssocID="{4BA9E9AB-E8EC-A641-B521-9D932330D13D}" presName="Name111" presStyleLbl="parChTrans1D2" presStyleIdx="4" presStyleCnt="5"/>
      <dgm:spPr/>
    </dgm:pt>
    <dgm:pt modelId="{331401D6-BBB7-7543-A5DA-34E678FA32ED}" type="pres">
      <dgm:prSet presAssocID="{4E53D364-4410-D145-BE8F-CD313964C10A}" presName="hierRoot3" presStyleCnt="0">
        <dgm:presLayoutVars>
          <dgm:hierBranch val="init"/>
        </dgm:presLayoutVars>
      </dgm:prSet>
      <dgm:spPr/>
    </dgm:pt>
    <dgm:pt modelId="{26237CE4-030D-6641-862F-8BD6392E143D}" type="pres">
      <dgm:prSet presAssocID="{4E53D364-4410-D145-BE8F-CD313964C10A}" presName="rootComposite3" presStyleCnt="0"/>
      <dgm:spPr/>
    </dgm:pt>
    <dgm:pt modelId="{A5D500D1-59DB-3843-A55E-6DF230A12602}" type="pres">
      <dgm:prSet presAssocID="{4E53D364-4410-D145-BE8F-CD313964C10A}" presName="rootText3" presStyleLbl="asst1" presStyleIdx="1" presStyleCnt="2">
        <dgm:presLayoutVars>
          <dgm:chPref val="3"/>
        </dgm:presLayoutVars>
      </dgm:prSet>
      <dgm:spPr/>
    </dgm:pt>
    <dgm:pt modelId="{B197DB31-18B4-C042-871E-F5FA161D61CC}" type="pres">
      <dgm:prSet presAssocID="{4E53D364-4410-D145-BE8F-CD313964C10A}" presName="rootConnector3" presStyleLbl="asst1" presStyleIdx="1" presStyleCnt="2"/>
      <dgm:spPr/>
    </dgm:pt>
    <dgm:pt modelId="{F2E0D08D-01A6-2D47-8E3C-935FDA70078A}" type="pres">
      <dgm:prSet presAssocID="{4E53D364-4410-D145-BE8F-CD313964C10A}" presName="hierChild6" presStyleCnt="0"/>
      <dgm:spPr/>
    </dgm:pt>
    <dgm:pt modelId="{AF88894E-AD59-6549-B02A-0474DC1A01E1}" type="pres">
      <dgm:prSet presAssocID="{4E53D364-4410-D145-BE8F-CD313964C10A}" presName="hierChild7" presStyleCnt="0"/>
      <dgm:spPr/>
    </dgm:pt>
  </dgm:ptLst>
  <dgm:cxnLst>
    <dgm:cxn modelId="{73A49903-7F0E-5340-B62A-8798776A706D}" type="presOf" srcId="{5941761F-3BCE-6F4C-B534-41B552C01108}" destId="{534F8C74-F4BD-514D-B778-007EE3D88CF4}" srcOrd="0" destOrd="0" presId="urn:microsoft.com/office/officeart/2005/8/layout/orgChart1"/>
    <dgm:cxn modelId="{46C8D00B-C3CA-A040-B995-6C7AE419274F}" srcId="{E38D8670-EF71-454A-BA7D-253FFDADD8B0}" destId="{4E53D364-4410-D145-BE8F-CD313964C10A}" srcOrd="1" destOrd="0" parTransId="{4BA9E9AB-E8EC-A641-B521-9D932330D13D}" sibTransId="{48202AF6-5489-4842-B8F9-E41B7329759E}"/>
    <dgm:cxn modelId="{3BD95A18-D783-CB42-9B5D-D795F9196BF3}" type="presOf" srcId="{5941761F-3BCE-6F4C-B534-41B552C01108}" destId="{CAB941AE-DAA0-5C4C-A40F-7772D540C6AA}" srcOrd="1" destOrd="0" presId="urn:microsoft.com/office/officeart/2005/8/layout/orgChart1"/>
    <dgm:cxn modelId="{7D150B2C-1F8F-7544-9CA3-8F00AAE38847}" type="presOf" srcId="{B771C946-9C06-A845-86A5-40B38EFEF208}" destId="{191B93FB-748F-7542-9E15-E2946A7F6866}" srcOrd="0" destOrd="0" presId="urn:microsoft.com/office/officeart/2005/8/layout/orgChart1"/>
    <dgm:cxn modelId="{4650192E-8B1F-0F42-89C8-C8C08543DF5A}" srcId="{E38D8670-EF71-454A-BA7D-253FFDADD8B0}" destId="{C069CA0C-E08F-3F4E-82FA-03466CE7B80C}" srcOrd="2" destOrd="0" parTransId="{B771C946-9C06-A845-86A5-40B38EFEF208}" sibTransId="{E8C01DF2-7B71-BE41-B1BC-E10698BF5EB8}"/>
    <dgm:cxn modelId="{B2835E41-8C57-864D-8EE4-27A78705DCC4}" type="presOf" srcId="{E38D8670-EF71-454A-BA7D-253FFDADD8B0}" destId="{3D83468D-6C65-AC4D-9382-C76A02BD8BDB}" srcOrd="0" destOrd="0" presId="urn:microsoft.com/office/officeart/2005/8/layout/orgChart1"/>
    <dgm:cxn modelId="{534F9945-459C-8947-82A1-86A358D39AFF}" type="presOf" srcId="{E38D8670-EF71-454A-BA7D-253FFDADD8B0}" destId="{400C4EA6-0436-994B-BDC3-47AD7FBB8FAE}" srcOrd="1" destOrd="0" presId="urn:microsoft.com/office/officeart/2005/8/layout/orgChart1"/>
    <dgm:cxn modelId="{C58C8C52-015C-1940-B1AA-C67208034A32}" type="presOf" srcId="{23BFECF6-7913-9D44-BC50-BC34D98F6B80}" destId="{CDE538BB-34CE-1F4E-8154-A80C9E2493CC}" srcOrd="0" destOrd="0" presId="urn:microsoft.com/office/officeart/2005/8/layout/orgChart1"/>
    <dgm:cxn modelId="{41C58961-3A42-964D-B68A-44788CC09313}" type="presOf" srcId="{C069CA0C-E08F-3F4E-82FA-03466CE7B80C}" destId="{E48D270A-B593-0944-B46A-F5D8AFCCB07E}" srcOrd="0" destOrd="0" presId="urn:microsoft.com/office/officeart/2005/8/layout/orgChart1"/>
    <dgm:cxn modelId="{61A86366-F306-6F48-A830-598ED93E38C6}" type="presOf" srcId="{4E53D364-4410-D145-BE8F-CD313964C10A}" destId="{B197DB31-18B4-C042-871E-F5FA161D61CC}" srcOrd="1" destOrd="0" presId="urn:microsoft.com/office/officeart/2005/8/layout/orgChart1"/>
    <dgm:cxn modelId="{81A0C366-8F9F-D242-A7E9-903E6AD27D09}" srcId="{E38D8670-EF71-454A-BA7D-253FFDADD8B0}" destId="{23BFECF6-7913-9D44-BC50-BC34D98F6B80}" srcOrd="0" destOrd="0" parTransId="{1D1F5C85-11BB-B649-9ED1-16B3C16243DD}" sibTransId="{A3FD69DC-3CA2-A844-9ED4-09DDFE730D04}"/>
    <dgm:cxn modelId="{3682C36E-69CA-7F44-9BDD-36A5F7D481B1}" type="presOf" srcId="{A403864B-B541-BD4E-A5BF-BBB3C9F5F853}" destId="{2180ABFC-5F67-5A4C-8ACF-B716448015DE}" srcOrd="0" destOrd="0" presId="urn:microsoft.com/office/officeart/2005/8/layout/orgChart1"/>
    <dgm:cxn modelId="{74706A7A-DDFE-BE40-8490-F384038B6F72}" type="presOf" srcId="{2403F039-F92E-3B44-9C02-B4EABEF4F70F}" destId="{9844CD9B-798C-2F4D-A593-7A88B0BCB603}" srcOrd="0" destOrd="0" presId="urn:microsoft.com/office/officeart/2005/8/layout/orgChart1"/>
    <dgm:cxn modelId="{8453E57C-6EAF-0840-8811-4243E622FB88}" type="presOf" srcId="{C069CA0C-E08F-3F4E-82FA-03466CE7B80C}" destId="{8D4BA638-EC28-9548-BFE9-C7064E967878}" srcOrd="1" destOrd="0" presId="urn:microsoft.com/office/officeart/2005/8/layout/orgChart1"/>
    <dgm:cxn modelId="{60FB03A1-BF63-AC4F-9FCD-6675C5BD11D2}" srcId="{E38D8670-EF71-454A-BA7D-253FFDADD8B0}" destId="{5941761F-3BCE-6F4C-B534-41B552C01108}" srcOrd="3" destOrd="0" parTransId="{2403F039-F92E-3B44-9C02-B4EABEF4F70F}" sibTransId="{3E2D7119-28BE-C048-A977-A2EE9DAC84D9}"/>
    <dgm:cxn modelId="{8E2FCEA4-B83C-0E4B-9121-4DDB98869989}" type="presOf" srcId="{4E53D364-4410-D145-BE8F-CD313964C10A}" destId="{A5D500D1-59DB-3843-A55E-6DF230A12602}" srcOrd="0" destOrd="0" presId="urn:microsoft.com/office/officeart/2005/8/layout/orgChart1"/>
    <dgm:cxn modelId="{9ACE64CB-E5FB-4240-A656-27F3B2EC7F65}" type="presOf" srcId="{1D1F5C85-11BB-B649-9ED1-16B3C16243DD}" destId="{29430298-957B-3442-B640-E5C639C8FDF8}" srcOrd="0" destOrd="0" presId="urn:microsoft.com/office/officeart/2005/8/layout/orgChart1"/>
    <dgm:cxn modelId="{035B53D5-AD4A-0045-8DA3-AC7F31BC708C}" srcId="{E38D8670-EF71-454A-BA7D-253FFDADD8B0}" destId="{A403864B-B541-BD4E-A5BF-BBB3C9F5F853}" srcOrd="4" destOrd="0" parTransId="{E1A1FDA6-0B2A-634C-9A22-D1B3D33FA784}" sibTransId="{9F0675EE-4761-F345-AC27-CAB849E794A8}"/>
    <dgm:cxn modelId="{D5EFA3D8-03FF-0245-BA7D-AFBAEEDBF695}" type="presOf" srcId="{E1A1FDA6-0B2A-634C-9A22-D1B3D33FA784}" destId="{25A07D11-56B7-C144-A541-B2A1CDE4441D}" srcOrd="0" destOrd="0" presId="urn:microsoft.com/office/officeart/2005/8/layout/orgChart1"/>
    <dgm:cxn modelId="{479A92DF-6A01-FB43-85C2-4FB88E027748}" srcId="{CA29FE27-3B67-D145-B28A-C51A987B19A3}" destId="{E38D8670-EF71-454A-BA7D-253FFDADD8B0}" srcOrd="0" destOrd="0" parTransId="{127427A2-21BF-2648-B192-D3FBC727803B}" sibTransId="{AC6D081B-71C8-2349-95DC-8AC639AA5CE9}"/>
    <dgm:cxn modelId="{143871E5-C6FD-2342-A6A4-BF9A1AC83B95}" type="presOf" srcId="{A403864B-B541-BD4E-A5BF-BBB3C9F5F853}" destId="{E1896C19-6AB2-C14B-8B9E-9653E65735CD}" srcOrd="1" destOrd="0" presId="urn:microsoft.com/office/officeart/2005/8/layout/orgChart1"/>
    <dgm:cxn modelId="{EC8910F2-C0A5-A940-805E-A39EBB69CB10}" type="presOf" srcId="{4BA9E9AB-E8EC-A641-B521-9D932330D13D}" destId="{63617CD9-CEE5-F54B-BE3B-C418348A835B}" srcOrd="0" destOrd="0" presId="urn:microsoft.com/office/officeart/2005/8/layout/orgChart1"/>
    <dgm:cxn modelId="{31267FF5-5974-2F41-9B0E-72C3B89D3495}" type="presOf" srcId="{23BFECF6-7913-9D44-BC50-BC34D98F6B80}" destId="{0CA4471F-94FF-964E-8BFD-83F4158C20B6}" srcOrd="1" destOrd="0" presId="urn:microsoft.com/office/officeart/2005/8/layout/orgChart1"/>
    <dgm:cxn modelId="{8099FFF7-8C20-4940-825C-B797E3A2C1FC}" type="presOf" srcId="{CA29FE27-3B67-D145-B28A-C51A987B19A3}" destId="{0AAAC220-06E4-8B43-AE27-F06D6B3B50F5}" srcOrd="0" destOrd="0" presId="urn:microsoft.com/office/officeart/2005/8/layout/orgChart1"/>
    <dgm:cxn modelId="{F1D13628-F8BA-D146-967C-554299B82193}" type="presParOf" srcId="{0AAAC220-06E4-8B43-AE27-F06D6B3B50F5}" destId="{2BEFA7A9-D285-4C4C-BB0B-0CAADE3E0285}" srcOrd="0" destOrd="0" presId="urn:microsoft.com/office/officeart/2005/8/layout/orgChart1"/>
    <dgm:cxn modelId="{B3FED883-2D89-0C47-94F8-0B75B33D5A55}" type="presParOf" srcId="{2BEFA7A9-D285-4C4C-BB0B-0CAADE3E0285}" destId="{86D4D364-324F-6E4F-ACD5-DF390ED4F0A5}" srcOrd="0" destOrd="0" presId="urn:microsoft.com/office/officeart/2005/8/layout/orgChart1"/>
    <dgm:cxn modelId="{36DF58B6-8C8A-EA44-A9E2-6B39840B97DE}" type="presParOf" srcId="{86D4D364-324F-6E4F-ACD5-DF390ED4F0A5}" destId="{3D83468D-6C65-AC4D-9382-C76A02BD8BDB}" srcOrd="0" destOrd="0" presId="urn:microsoft.com/office/officeart/2005/8/layout/orgChart1"/>
    <dgm:cxn modelId="{C724B693-48FA-C549-A3DA-13250DA3C9A8}" type="presParOf" srcId="{86D4D364-324F-6E4F-ACD5-DF390ED4F0A5}" destId="{400C4EA6-0436-994B-BDC3-47AD7FBB8FAE}" srcOrd="1" destOrd="0" presId="urn:microsoft.com/office/officeart/2005/8/layout/orgChart1"/>
    <dgm:cxn modelId="{B7D193BE-1B5C-354F-8481-721C4E3D23D5}" type="presParOf" srcId="{2BEFA7A9-D285-4C4C-BB0B-0CAADE3E0285}" destId="{47B3EFFE-07A4-CA4F-97CA-D1550BAA49A4}" srcOrd="1" destOrd="0" presId="urn:microsoft.com/office/officeart/2005/8/layout/orgChart1"/>
    <dgm:cxn modelId="{CEF4BBB9-9889-4144-B149-9F5437F71D36}" type="presParOf" srcId="{47B3EFFE-07A4-CA4F-97CA-D1550BAA49A4}" destId="{191B93FB-748F-7542-9E15-E2946A7F6866}" srcOrd="0" destOrd="0" presId="urn:microsoft.com/office/officeart/2005/8/layout/orgChart1"/>
    <dgm:cxn modelId="{D6A76659-5C11-9048-8B8B-78DFCB803041}" type="presParOf" srcId="{47B3EFFE-07A4-CA4F-97CA-D1550BAA49A4}" destId="{02A4F27C-3408-054A-8589-552331D4B85F}" srcOrd="1" destOrd="0" presId="urn:microsoft.com/office/officeart/2005/8/layout/orgChart1"/>
    <dgm:cxn modelId="{7DC1D381-030C-6E46-A92C-CC213B2D01A5}" type="presParOf" srcId="{02A4F27C-3408-054A-8589-552331D4B85F}" destId="{F13950B4-8250-234F-BC96-9DC6DC85ACCE}" srcOrd="0" destOrd="0" presId="urn:microsoft.com/office/officeart/2005/8/layout/orgChart1"/>
    <dgm:cxn modelId="{983787BB-C347-DE40-AC32-DA70E0ED8398}" type="presParOf" srcId="{F13950B4-8250-234F-BC96-9DC6DC85ACCE}" destId="{E48D270A-B593-0944-B46A-F5D8AFCCB07E}" srcOrd="0" destOrd="0" presId="urn:microsoft.com/office/officeart/2005/8/layout/orgChart1"/>
    <dgm:cxn modelId="{65506AF8-4C2B-BE4F-A54B-9D44B66E27C9}" type="presParOf" srcId="{F13950B4-8250-234F-BC96-9DC6DC85ACCE}" destId="{8D4BA638-EC28-9548-BFE9-C7064E967878}" srcOrd="1" destOrd="0" presId="urn:microsoft.com/office/officeart/2005/8/layout/orgChart1"/>
    <dgm:cxn modelId="{14A3DFF0-FABD-FE4A-BA82-7662B23004C9}" type="presParOf" srcId="{02A4F27C-3408-054A-8589-552331D4B85F}" destId="{EBF93CDE-FCBA-D546-8236-8F77110B0BE5}" srcOrd="1" destOrd="0" presId="urn:microsoft.com/office/officeart/2005/8/layout/orgChart1"/>
    <dgm:cxn modelId="{0CF1B48F-32CC-C442-9701-0E6C1F1A057F}" type="presParOf" srcId="{02A4F27C-3408-054A-8589-552331D4B85F}" destId="{68232CA9-4D3A-6342-A014-BCAC687C62CE}" srcOrd="2" destOrd="0" presId="urn:microsoft.com/office/officeart/2005/8/layout/orgChart1"/>
    <dgm:cxn modelId="{CB838571-E832-B44F-9D5E-42B2527F6904}" type="presParOf" srcId="{47B3EFFE-07A4-CA4F-97CA-D1550BAA49A4}" destId="{9844CD9B-798C-2F4D-A593-7A88B0BCB603}" srcOrd="2" destOrd="0" presId="urn:microsoft.com/office/officeart/2005/8/layout/orgChart1"/>
    <dgm:cxn modelId="{0E1DC7B8-46F9-0149-A632-486D808126B2}" type="presParOf" srcId="{47B3EFFE-07A4-CA4F-97CA-D1550BAA49A4}" destId="{A7BC1C78-804C-FB4C-8606-373A18DB2544}" srcOrd="3" destOrd="0" presId="urn:microsoft.com/office/officeart/2005/8/layout/orgChart1"/>
    <dgm:cxn modelId="{D911959E-DD63-2644-9B8D-4DD973CB3E93}" type="presParOf" srcId="{A7BC1C78-804C-FB4C-8606-373A18DB2544}" destId="{754B4D53-D721-2B46-80AB-71E8E89F52E4}" srcOrd="0" destOrd="0" presId="urn:microsoft.com/office/officeart/2005/8/layout/orgChart1"/>
    <dgm:cxn modelId="{094841A0-0A1C-2241-AB52-1D01F20B68AF}" type="presParOf" srcId="{754B4D53-D721-2B46-80AB-71E8E89F52E4}" destId="{534F8C74-F4BD-514D-B778-007EE3D88CF4}" srcOrd="0" destOrd="0" presId="urn:microsoft.com/office/officeart/2005/8/layout/orgChart1"/>
    <dgm:cxn modelId="{03912ABC-47F3-364A-AC40-FD103C1A2953}" type="presParOf" srcId="{754B4D53-D721-2B46-80AB-71E8E89F52E4}" destId="{CAB941AE-DAA0-5C4C-A40F-7772D540C6AA}" srcOrd="1" destOrd="0" presId="urn:microsoft.com/office/officeart/2005/8/layout/orgChart1"/>
    <dgm:cxn modelId="{B09F7F3E-C4BD-F746-B470-F7BFBF8C532B}" type="presParOf" srcId="{A7BC1C78-804C-FB4C-8606-373A18DB2544}" destId="{82807103-44C4-9B40-A37E-5B5BA3D7F553}" srcOrd="1" destOrd="0" presId="urn:microsoft.com/office/officeart/2005/8/layout/orgChart1"/>
    <dgm:cxn modelId="{3B38E914-E1A5-6D47-91C7-EBE5E7C06905}" type="presParOf" srcId="{A7BC1C78-804C-FB4C-8606-373A18DB2544}" destId="{EA840034-CFF5-0D4E-98FA-6D89B860DA41}" srcOrd="2" destOrd="0" presId="urn:microsoft.com/office/officeart/2005/8/layout/orgChart1"/>
    <dgm:cxn modelId="{72795E06-EF39-CF4D-BCDE-4BA51C023D05}" type="presParOf" srcId="{47B3EFFE-07A4-CA4F-97CA-D1550BAA49A4}" destId="{25A07D11-56B7-C144-A541-B2A1CDE4441D}" srcOrd="4" destOrd="0" presId="urn:microsoft.com/office/officeart/2005/8/layout/orgChart1"/>
    <dgm:cxn modelId="{C6E34D21-207D-D648-A86D-C1B79B91FC81}" type="presParOf" srcId="{47B3EFFE-07A4-CA4F-97CA-D1550BAA49A4}" destId="{312AA25B-9227-4041-9915-CB35E1C28F0F}" srcOrd="5" destOrd="0" presId="urn:microsoft.com/office/officeart/2005/8/layout/orgChart1"/>
    <dgm:cxn modelId="{5FBA2F01-32DB-4A4C-B1B2-8E374D606FD3}" type="presParOf" srcId="{312AA25B-9227-4041-9915-CB35E1C28F0F}" destId="{6CB7E5B7-F528-B84B-AB6E-C0ACD00602EE}" srcOrd="0" destOrd="0" presId="urn:microsoft.com/office/officeart/2005/8/layout/orgChart1"/>
    <dgm:cxn modelId="{0D6DC596-5266-5B46-B522-480E0FF855E8}" type="presParOf" srcId="{6CB7E5B7-F528-B84B-AB6E-C0ACD00602EE}" destId="{2180ABFC-5F67-5A4C-8ACF-B716448015DE}" srcOrd="0" destOrd="0" presId="urn:microsoft.com/office/officeart/2005/8/layout/orgChart1"/>
    <dgm:cxn modelId="{F03E1F35-8972-AA4A-8C00-F7998B7A4B14}" type="presParOf" srcId="{6CB7E5B7-F528-B84B-AB6E-C0ACD00602EE}" destId="{E1896C19-6AB2-C14B-8B9E-9653E65735CD}" srcOrd="1" destOrd="0" presId="urn:microsoft.com/office/officeart/2005/8/layout/orgChart1"/>
    <dgm:cxn modelId="{C6679478-010E-D149-8848-42B05B6A078E}" type="presParOf" srcId="{312AA25B-9227-4041-9915-CB35E1C28F0F}" destId="{BC05DEBB-14E5-524C-A070-3BC29F53D8B3}" srcOrd="1" destOrd="0" presId="urn:microsoft.com/office/officeart/2005/8/layout/orgChart1"/>
    <dgm:cxn modelId="{2EBAD8A3-8E4A-A74F-B28C-3784CC5B9264}" type="presParOf" srcId="{312AA25B-9227-4041-9915-CB35E1C28F0F}" destId="{7E0272F3-3C2A-9149-9EE6-5A8CAD85432E}" srcOrd="2" destOrd="0" presId="urn:microsoft.com/office/officeart/2005/8/layout/orgChart1"/>
    <dgm:cxn modelId="{F98F5D8E-ADB1-F44C-A401-23861314BE73}" type="presParOf" srcId="{2BEFA7A9-D285-4C4C-BB0B-0CAADE3E0285}" destId="{EE9E65DF-EDC6-8749-AFD1-92334F61B285}" srcOrd="2" destOrd="0" presId="urn:microsoft.com/office/officeart/2005/8/layout/orgChart1"/>
    <dgm:cxn modelId="{A201395E-1419-AE4A-9DD1-3BAE146A17D6}" type="presParOf" srcId="{EE9E65DF-EDC6-8749-AFD1-92334F61B285}" destId="{29430298-957B-3442-B640-E5C639C8FDF8}" srcOrd="0" destOrd="0" presId="urn:microsoft.com/office/officeart/2005/8/layout/orgChart1"/>
    <dgm:cxn modelId="{60B30588-29E4-0D46-8ED2-266EB5B1507F}" type="presParOf" srcId="{EE9E65DF-EDC6-8749-AFD1-92334F61B285}" destId="{E05E6066-E2BB-8D44-AB0F-6FDD2D4DC78E}" srcOrd="1" destOrd="0" presId="urn:microsoft.com/office/officeart/2005/8/layout/orgChart1"/>
    <dgm:cxn modelId="{9E9046C0-7F52-6348-BBB8-DE1175DF05BC}" type="presParOf" srcId="{E05E6066-E2BB-8D44-AB0F-6FDD2D4DC78E}" destId="{2107D2E9-5EFA-0C4E-AE0B-D12A8B844B44}" srcOrd="0" destOrd="0" presId="urn:microsoft.com/office/officeart/2005/8/layout/orgChart1"/>
    <dgm:cxn modelId="{27469168-EB7E-BE45-A340-B79698001A7D}" type="presParOf" srcId="{2107D2E9-5EFA-0C4E-AE0B-D12A8B844B44}" destId="{CDE538BB-34CE-1F4E-8154-A80C9E2493CC}" srcOrd="0" destOrd="0" presId="urn:microsoft.com/office/officeart/2005/8/layout/orgChart1"/>
    <dgm:cxn modelId="{581DA4F7-40A7-6F45-BE56-75735B774EFB}" type="presParOf" srcId="{2107D2E9-5EFA-0C4E-AE0B-D12A8B844B44}" destId="{0CA4471F-94FF-964E-8BFD-83F4158C20B6}" srcOrd="1" destOrd="0" presId="urn:microsoft.com/office/officeart/2005/8/layout/orgChart1"/>
    <dgm:cxn modelId="{A920E237-D0BE-4A47-94F4-B52EB6EE462F}" type="presParOf" srcId="{E05E6066-E2BB-8D44-AB0F-6FDD2D4DC78E}" destId="{51DB5ED8-BE3C-A840-A975-C89597A42664}" srcOrd="1" destOrd="0" presId="urn:microsoft.com/office/officeart/2005/8/layout/orgChart1"/>
    <dgm:cxn modelId="{133036E8-416E-D743-A0BF-845CC43524F7}" type="presParOf" srcId="{E05E6066-E2BB-8D44-AB0F-6FDD2D4DC78E}" destId="{1992B544-FE51-BD4C-B0A1-217F29F7B0F0}" srcOrd="2" destOrd="0" presId="urn:microsoft.com/office/officeart/2005/8/layout/orgChart1"/>
    <dgm:cxn modelId="{140B550D-5EAB-0746-832C-A354D402E64C}" type="presParOf" srcId="{EE9E65DF-EDC6-8749-AFD1-92334F61B285}" destId="{63617CD9-CEE5-F54B-BE3B-C418348A835B}" srcOrd="2" destOrd="0" presId="urn:microsoft.com/office/officeart/2005/8/layout/orgChart1"/>
    <dgm:cxn modelId="{0C565E53-011F-2A42-867A-571B1D069426}" type="presParOf" srcId="{EE9E65DF-EDC6-8749-AFD1-92334F61B285}" destId="{331401D6-BBB7-7543-A5DA-34E678FA32ED}" srcOrd="3" destOrd="0" presId="urn:microsoft.com/office/officeart/2005/8/layout/orgChart1"/>
    <dgm:cxn modelId="{E834CB9B-1442-5E49-BB7F-2CB1B52C002F}" type="presParOf" srcId="{331401D6-BBB7-7543-A5DA-34E678FA32ED}" destId="{26237CE4-030D-6641-862F-8BD6392E143D}" srcOrd="0" destOrd="0" presId="urn:microsoft.com/office/officeart/2005/8/layout/orgChart1"/>
    <dgm:cxn modelId="{E3223E2E-9179-9A4B-BD9D-93F70701B643}" type="presParOf" srcId="{26237CE4-030D-6641-862F-8BD6392E143D}" destId="{A5D500D1-59DB-3843-A55E-6DF230A12602}" srcOrd="0" destOrd="0" presId="urn:microsoft.com/office/officeart/2005/8/layout/orgChart1"/>
    <dgm:cxn modelId="{AC2D4F81-7732-A94D-B012-B11217836E39}" type="presParOf" srcId="{26237CE4-030D-6641-862F-8BD6392E143D}" destId="{B197DB31-18B4-C042-871E-F5FA161D61CC}" srcOrd="1" destOrd="0" presId="urn:microsoft.com/office/officeart/2005/8/layout/orgChart1"/>
    <dgm:cxn modelId="{6412DE7F-AA84-AF47-BD79-96B131D056E7}" type="presParOf" srcId="{331401D6-BBB7-7543-A5DA-34E678FA32ED}" destId="{F2E0D08D-01A6-2D47-8E3C-935FDA70078A}" srcOrd="1" destOrd="0" presId="urn:microsoft.com/office/officeart/2005/8/layout/orgChart1"/>
    <dgm:cxn modelId="{1C6AB388-EBC7-DB4E-88CF-CD08F9818DC9}" type="presParOf" srcId="{331401D6-BBB7-7543-A5DA-34E678FA32ED}" destId="{AF88894E-AD59-6549-B02A-0474DC1A01E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4C766A0-ACD6-4EED-90C1-B457CAB7F397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F9E2C005-F768-4B80-B173-0DFE4642004C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l-PL" sz="1700" dirty="0"/>
            <a:t>Partnerstwo publiczno-prywatne</a:t>
          </a:r>
          <a:endParaRPr lang="en-US" sz="1700" dirty="0"/>
        </a:p>
      </dgm:t>
    </dgm:pt>
    <dgm:pt modelId="{1911D0B4-7119-49F3-A487-8C6C12B389A9}" type="parTrans" cxnId="{EB31625F-0329-469C-BC70-D39DA5C842F8}">
      <dgm:prSet/>
      <dgm:spPr/>
      <dgm:t>
        <a:bodyPr/>
        <a:lstStyle/>
        <a:p>
          <a:endParaRPr lang="en-US"/>
        </a:p>
      </dgm:t>
    </dgm:pt>
    <dgm:pt modelId="{C320D3EA-6F73-4468-8ADF-6B6A59AA7CAD}" type="sibTrans" cxnId="{EB31625F-0329-469C-BC70-D39DA5C842F8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04FE5E96-6C6F-4FE2-BC17-3D7856048857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l-PL" sz="1700" dirty="0"/>
            <a:t>Project Finance</a:t>
          </a:r>
          <a:endParaRPr lang="en-US" sz="1700" dirty="0"/>
        </a:p>
      </dgm:t>
    </dgm:pt>
    <dgm:pt modelId="{03EF025D-B153-47FE-B1B6-B29885A1BF4F}" type="parTrans" cxnId="{D9E20165-819C-4260-BD92-FC8654D0AC33}">
      <dgm:prSet/>
      <dgm:spPr/>
      <dgm:t>
        <a:bodyPr/>
        <a:lstStyle/>
        <a:p>
          <a:endParaRPr lang="en-US"/>
        </a:p>
      </dgm:t>
    </dgm:pt>
    <dgm:pt modelId="{7590D1E8-171E-4E58-BA5B-3927AB607F35}" type="sibTrans" cxnId="{D9E20165-819C-4260-BD92-FC8654D0AC33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F873BC34-6B88-497D-B055-31899F8F5E5E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l-PL" sz="1700" dirty="0"/>
            <a:t>Leasing i umowy o podobnym charakterze (najem, dzierżawa)</a:t>
          </a:r>
          <a:endParaRPr lang="en-US" sz="1700" dirty="0"/>
        </a:p>
      </dgm:t>
    </dgm:pt>
    <dgm:pt modelId="{10D0A1B2-A1A3-41EA-BC50-598E838188B7}" type="parTrans" cxnId="{5DB131EE-6B60-4965-991C-B700F89D2DA0}">
      <dgm:prSet/>
      <dgm:spPr/>
      <dgm:t>
        <a:bodyPr/>
        <a:lstStyle/>
        <a:p>
          <a:endParaRPr lang="en-US"/>
        </a:p>
      </dgm:t>
    </dgm:pt>
    <dgm:pt modelId="{56C45157-7640-4E71-921A-16ADB4CA1C54}" type="sibTrans" cxnId="{5DB131EE-6B60-4965-991C-B700F89D2DA0}">
      <dgm:prSet/>
      <dgm:spPr/>
      <dgm:t>
        <a:bodyPr/>
        <a:lstStyle/>
        <a:p>
          <a:pPr>
            <a:lnSpc>
              <a:spcPct val="100000"/>
            </a:lnSpc>
          </a:pPr>
          <a:endParaRPr lang="en-US"/>
        </a:p>
      </dgm:t>
    </dgm:pt>
    <dgm:pt modelId="{D5798958-C9D5-4FC6-B7DE-A208D7EBD698}">
      <dgm:prSet custT="1"/>
      <dgm:spPr/>
      <dgm:t>
        <a:bodyPr/>
        <a:lstStyle/>
        <a:p>
          <a:pPr>
            <a:lnSpc>
              <a:spcPct val="100000"/>
            </a:lnSpc>
          </a:pPr>
          <a:r>
            <a:rPr lang="pl-PL" sz="1700" dirty="0"/>
            <a:t>Fundusz </a:t>
          </a:r>
        </a:p>
        <a:p>
          <a:pPr>
            <a:lnSpc>
              <a:spcPct val="100000"/>
            </a:lnSpc>
          </a:pPr>
          <a:r>
            <a:rPr lang="pl-PL" sz="1700" i="1" dirty="0"/>
            <a:t>venture </a:t>
          </a:r>
          <a:r>
            <a:rPr lang="pl-PL" sz="1700" i="1" dirty="0" err="1"/>
            <a:t>capital</a:t>
          </a:r>
          <a:endParaRPr lang="en-US" sz="1700" dirty="0"/>
        </a:p>
      </dgm:t>
    </dgm:pt>
    <dgm:pt modelId="{7EE16F4A-88DD-42C6-811D-424C3364035F}" type="parTrans" cxnId="{A4214851-66B8-4683-BA7D-41632566C107}">
      <dgm:prSet/>
      <dgm:spPr/>
      <dgm:t>
        <a:bodyPr/>
        <a:lstStyle/>
        <a:p>
          <a:endParaRPr lang="en-US"/>
        </a:p>
      </dgm:t>
    </dgm:pt>
    <dgm:pt modelId="{2CF6E398-3F18-47E9-AB24-058CF2D6ACAF}" type="sibTrans" cxnId="{A4214851-66B8-4683-BA7D-41632566C107}">
      <dgm:prSet/>
      <dgm:spPr/>
      <dgm:t>
        <a:bodyPr/>
        <a:lstStyle/>
        <a:p>
          <a:endParaRPr lang="en-US"/>
        </a:p>
      </dgm:t>
    </dgm:pt>
    <dgm:pt modelId="{CF1460CF-19FD-48BE-B301-DBC5A283E1A7}" type="pres">
      <dgm:prSet presAssocID="{C4C766A0-ACD6-4EED-90C1-B457CAB7F397}" presName="root" presStyleCnt="0">
        <dgm:presLayoutVars>
          <dgm:dir/>
          <dgm:resizeHandles val="exact"/>
        </dgm:presLayoutVars>
      </dgm:prSet>
      <dgm:spPr/>
    </dgm:pt>
    <dgm:pt modelId="{89444818-C6A0-4DBB-AEC0-74ED05BCC6C8}" type="pres">
      <dgm:prSet presAssocID="{F9E2C005-F768-4B80-B173-0DFE4642004C}" presName="compNode" presStyleCnt="0"/>
      <dgm:spPr/>
    </dgm:pt>
    <dgm:pt modelId="{0B331CA9-A167-4D7A-BF12-B4E29925732F}" type="pres">
      <dgm:prSet presAssocID="{F9E2C005-F768-4B80-B173-0DFE4642004C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Uścisk dłoni"/>
        </a:ext>
      </dgm:extLst>
    </dgm:pt>
    <dgm:pt modelId="{5BDA34C6-CC9C-4197-8C78-DE291E376201}" type="pres">
      <dgm:prSet presAssocID="{F9E2C005-F768-4B80-B173-0DFE4642004C}" presName="spaceRect" presStyleCnt="0"/>
      <dgm:spPr/>
    </dgm:pt>
    <dgm:pt modelId="{406FF882-6E23-4D74-947B-F7230F9E7BF7}" type="pres">
      <dgm:prSet presAssocID="{F9E2C005-F768-4B80-B173-0DFE4642004C}" presName="textRect" presStyleLbl="revTx" presStyleIdx="0" presStyleCnt="4">
        <dgm:presLayoutVars>
          <dgm:chMax val="1"/>
          <dgm:chPref val="1"/>
        </dgm:presLayoutVars>
      </dgm:prSet>
      <dgm:spPr/>
    </dgm:pt>
    <dgm:pt modelId="{C9EACA6C-AF23-4189-BFD8-DAF6746F0DDF}" type="pres">
      <dgm:prSet presAssocID="{C320D3EA-6F73-4468-8ADF-6B6A59AA7CAD}" presName="sibTrans" presStyleCnt="0"/>
      <dgm:spPr/>
    </dgm:pt>
    <dgm:pt modelId="{6B7A1745-3BCE-4956-B2C5-9B2BF9D90311}" type="pres">
      <dgm:prSet presAssocID="{04FE5E96-6C6F-4FE2-BC17-3D7856048857}" presName="compNode" presStyleCnt="0"/>
      <dgm:spPr/>
    </dgm:pt>
    <dgm:pt modelId="{BAAEF704-BC8F-47E7-8E26-397C67EED32D}" type="pres">
      <dgm:prSet presAssocID="{04FE5E96-6C6F-4FE2-BC17-3D785604885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eniądze"/>
        </a:ext>
      </dgm:extLst>
    </dgm:pt>
    <dgm:pt modelId="{DD9AE7F8-71EE-4634-8F43-80CECC36F9A9}" type="pres">
      <dgm:prSet presAssocID="{04FE5E96-6C6F-4FE2-BC17-3D7856048857}" presName="spaceRect" presStyleCnt="0"/>
      <dgm:spPr/>
    </dgm:pt>
    <dgm:pt modelId="{02C732FF-9EF0-4FC8-BB47-0100FFAF96DF}" type="pres">
      <dgm:prSet presAssocID="{04FE5E96-6C6F-4FE2-BC17-3D7856048857}" presName="textRect" presStyleLbl="revTx" presStyleIdx="1" presStyleCnt="4">
        <dgm:presLayoutVars>
          <dgm:chMax val="1"/>
          <dgm:chPref val="1"/>
        </dgm:presLayoutVars>
      </dgm:prSet>
      <dgm:spPr/>
    </dgm:pt>
    <dgm:pt modelId="{5096D26E-A513-43C1-874D-74DD41132261}" type="pres">
      <dgm:prSet presAssocID="{7590D1E8-171E-4E58-BA5B-3927AB607F35}" presName="sibTrans" presStyleCnt="0"/>
      <dgm:spPr/>
    </dgm:pt>
    <dgm:pt modelId="{6D9BE9E4-0D02-4EEE-B8CD-DCE6AFA9A5FD}" type="pres">
      <dgm:prSet presAssocID="{F873BC34-6B88-497D-B055-31899F8F5E5E}" presName="compNode" presStyleCnt="0"/>
      <dgm:spPr/>
    </dgm:pt>
    <dgm:pt modelId="{5FAD0AD7-9A82-4646-AB75-EF528129E717}" type="pres">
      <dgm:prSet presAssocID="{F873BC34-6B88-497D-B055-31899F8F5E5E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ontract"/>
        </a:ext>
      </dgm:extLst>
    </dgm:pt>
    <dgm:pt modelId="{6D92EF34-A380-4FB6-9D60-796F336A37A0}" type="pres">
      <dgm:prSet presAssocID="{F873BC34-6B88-497D-B055-31899F8F5E5E}" presName="spaceRect" presStyleCnt="0"/>
      <dgm:spPr/>
    </dgm:pt>
    <dgm:pt modelId="{D128B417-D176-4408-9918-A86A00A7AC2B}" type="pres">
      <dgm:prSet presAssocID="{F873BC34-6B88-497D-B055-31899F8F5E5E}" presName="textRect" presStyleLbl="revTx" presStyleIdx="2" presStyleCnt="4">
        <dgm:presLayoutVars>
          <dgm:chMax val="1"/>
          <dgm:chPref val="1"/>
        </dgm:presLayoutVars>
      </dgm:prSet>
      <dgm:spPr/>
    </dgm:pt>
    <dgm:pt modelId="{39A4CBA8-4482-463E-B529-23A3A45D583B}" type="pres">
      <dgm:prSet presAssocID="{56C45157-7640-4E71-921A-16ADB4CA1C54}" presName="sibTrans" presStyleCnt="0"/>
      <dgm:spPr/>
    </dgm:pt>
    <dgm:pt modelId="{DE63418A-F124-4117-B8BD-A2D7D0BDD6D2}" type="pres">
      <dgm:prSet presAssocID="{D5798958-C9D5-4FC6-B7DE-A208D7EBD698}" presName="compNode" presStyleCnt="0"/>
      <dgm:spPr/>
    </dgm:pt>
    <dgm:pt modelId="{2102BA19-CBFA-4BB3-A794-108273F416C6}" type="pres">
      <dgm:prSet presAssocID="{D5798958-C9D5-4FC6-B7DE-A208D7EBD698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iggy Bank"/>
        </a:ext>
      </dgm:extLst>
    </dgm:pt>
    <dgm:pt modelId="{A19A5956-4CB7-4836-BFE9-02943A3CF5EB}" type="pres">
      <dgm:prSet presAssocID="{D5798958-C9D5-4FC6-B7DE-A208D7EBD698}" presName="spaceRect" presStyleCnt="0"/>
      <dgm:spPr/>
    </dgm:pt>
    <dgm:pt modelId="{2EC592FB-25C4-4B5D-819C-299372E9EA07}" type="pres">
      <dgm:prSet presAssocID="{D5798958-C9D5-4FC6-B7DE-A208D7EBD698}" presName="textRect" presStyleLbl="revTx" presStyleIdx="3" presStyleCnt="4">
        <dgm:presLayoutVars>
          <dgm:chMax val="1"/>
          <dgm:chPref val="1"/>
        </dgm:presLayoutVars>
      </dgm:prSet>
      <dgm:spPr/>
    </dgm:pt>
  </dgm:ptLst>
  <dgm:cxnLst>
    <dgm:cxn modelId="{A0DD1E4E-C446-C948-B89F-D6B8847A72F8}" type="presOf" srcId="{C4C766A0-ACD6-4EED-90C1-B457CAB7F397}" destId="{CF1460CF-19FD-48BE-B301-DBC5A283E1A7}" srcOrd="0" destOrd="0" presId="urn:microsoft.com/office/officeart/2018/2/layout/IconLabelList"/>
    <dgm:cxn modelId="{A4214851-66B8-4683-BA7D-41632566C107}" srcId="{C4C766A0-ACD6-4EED-90C1-B457CAB7F397}" destId="{D5798958-C9D5-4FC6-B7DE-A208D7EBD698}" srcOrd="3" destOrd="0" parTransId="{7EE16F4A-88DD-42C6-811D-424C3364035F}" sibTransId="{2CF6E398-3F18-47E9-AB24-058CF2D6ACAF}"/>
    <dgm:cxn modelId="{EB31625F-0329-469C-BC70-D39DA5C842F8}" srcId="{C4C766A0-ACD6-4EED-90C1-B457CAB7F397}" destId="{F9E2C005-F768-4B80-B173-0DFE4642004C}" srcOrd="0" destOrd="0" parTransId="{1911D0B4-7119-49F3-A487-8C6C12B389A9}" sibTransId="{C320D3EA-6F73-4468-8ADF-6B6A59AA7CAD}"/>
    <dgm:cxn modelId="{D9E20165-819C-4260-BD92-FC8654D0AC33}" srcId="{C4C766A0-ACD6-4EED-90C1-B457CAB7F397}" destId="{04FE5E96-6C6F-4FE2-BC17-3D7856048857}" srcOrd="1" destOrd="0" parTransId="{03EF025D-B153-47FE-B1B6-B29885A1BF4F}" sibTransId="{7590D1E8-171E-4E58-BA5B-3927AB607F35}"/>
    <dgm:cxn modelId="{0D88686D-709E-3447-863D-6DC1B809AB0D}" type="presOf" srcId="{F9E2C005-F768-4B80-B173-0DFE4642004C}" destId="{406FF882-6E23-4D74-947B-F7230F9E7BF7}" srcOrd="0" destOrd="0" presId="urn:microsoft.com/office/officeart/2018/2/layout/IconLabelList"/>
    <dgm:cxn modelId="{EA262070-14CE-8E4F-AE70-DFD753B3D514}" type="presOf" srcId="{04FE5E96-6C6F-4FE2-BC17-3D7856048857}" destId="{02C732FF-9EF0-4FC8-BB47-0100FFAF96DF}" srcOrd="0" destOrd="0" presId="urn:microsoft.com/office/officeart/2018/2/layout/IconLabelList"/>
    <dgm:cxn modelId="{7D88DC95-74CD-6249-8836-E52AE279F1CB}" type="presOf" srcId="{F873BC34-6B88-497D-B055-31899F8F5E5E}" destId="{D128B417-D176-4408-9918-A86A00A7AC2B}" srcOrd="0" destOrd="0" presId="urn:microsoft.com/office/officeart/2018/2/layout/IconLabelList"/>
    <dgm:cxn modelId="{5DB131EE-6B60-4965-991C-B700F89D2DA0}" srcId="{C4C766A0-ACD6-4EED-90C1-B457CAB7F397}" destId="{F873BC34-6B88-497D-B055-31899F8F5E5E}" srcOrd="2" destOrd="0" parTransId="{10D0A1B2-A1A3-41EA-BC50-598E838188B7}" sibTransId="{56C45157-7640-4E71-921A-16ADB4CA1C54}"/>
    <dgm:cxn modelId="{453121FD-FDCE-E84B-AD7F-6A98B9396489}" type="presOf" srcId="{D5798958-C9D5-4FC6-B7DE-A208D7EBD698}" destId="{2EC592FB-25C4-4B5D-819C-299372E9EA07}" srcOrd="0" destOrd="0" presId="urn:microsoft.com/office/officeart/2018/2/layout/IconLabelList"/>
    <dgm:cxn modelId="{220ECE4D-2393-7D45-8C3A-261EF73A7D90}" type="presParOf" srcId="{CF1460CF-19FD-48BE-B301-DBC5A283E1A7}" destId="{89444818-C6A0-4DBB-AEC0-74ED05BCC6C8}" srcOrd="0" destOrd="0" presId="urn:microsoft.com/office/officeart/2018/2/layout/IconLabelList"/>
    <dgm:cxn modelId="{326075BF-E88B-654B-9305-0B18BDAE74D2}" type="presParOf" srcId="{89444818-C6A0-4DBB-AEC0-74ED05BCC6C8}" destId="{0B331CA9-A167-4D7A-BF12-B4E29925732F}" srcOrd="0" destOrd="0" presId="urn:microsoft.com/office/officeart/2018/2/layout/IconLabelList"/>
    <dgm:cxn modelId="{C487B767-2F6A-9648-BF89-E11B1C3B8211}" type="presParOf" srcId="{89444818-C6A0-4DBB-AEC0-74ED05BCC6C8}" destId="{5BDA34C6-CC9C-4197-8C78-DE291E376201}" srcOrd="1" destOrd="0" presId="urn:microsoft.com/office/officeart/2018/2/layout/IconLabelList"/>
    <dgm:cxn modelId="{AD68C9EA-6267-C442-BE43-37179022FF27}" type="presParOf" srcId="{89444818-C6A0-4DBB-AEC0-74ED05BCC6C8}" destId="{406FF882-6E23-4D74-947B-F7230F9E7BF7}" srcOrd="2" destOrd="0" presId="urn:microsoft.com/office/officeart/2018/2/layout/IconLabelList"/>
    <dgm:cxn modelId="{AEF7C9AA-5ABE-B447-9225-8D55A3C8BB39}" type="presParOf" srcId="{CF1460CF-19FD-48BE-B301-DBC5A283E1A7}" destId="{C9EACA6C-AF23-4189-BFD8-DAF6746F0DDF}" srcOrd="1" destOrd="0" presId="urn:microsoft.com/office/officeart/2018/2/layout/IconLabelList"/>
    <dgm:cxn modelId="{5CB6EAF4-CEC7-5241-86E0-7CB983479F1C}" type="presParOf" srcId="{CF1460CF-19FD-48BE-B301-DBC5A283E1A7}" destId="{6B7A1745-3BCE-4956-B2C5-9B2BF9D90311}" srcOrd="2" destOrd="0" presId="urn:microsoft.com/office/officeart/2018/2/layout/IconLabelList"/>
    <dgm:cxn modelId="{50578C8D-AC5E-4C49-87F4-BC7DE366F00A}" type="presParOf" srcId="{6B7A1745-3BCE-4956-B2C5-9B2BF9D90311}" destId="{BAAEF704-BC8F-47E7-8E26-397C67EED32D}" srcOrd="0" destOrd="0" presId="urn:microsoft.com/office/officeart/2018/2/layout/IconLabelList"/>
    <dgm:cxn modelId="{3226B826-3797-424B-91AC-411D9F0FC928}" type="presParOf" srcId="{6B7A1745-3BCE-4956-B2C5-9B2BF9D90311}" destId="{DD9AE7F8-71EE-4634-8F43-80CECC36F9A9}" srcOrd="1" destOrd="0" presId="urn:microsoft.com/office/officeart/2018/2/layout/IconLabelList"/>
    <dgm:cxn modelId="{F4F23EE5-08D6-EB46-BF8A-446AA2FB11C8}" type="presParOf" srcId="{6B7A1745-3BCE-4956-B2C5-9B2BF9D90311}" destId="{02C732FF-9EF0-4FC8-BB47-0100FFAF96DF}" srcOrd="2" destOrd="0" presId="urn:microsoft.com/office/officeart/2018/2/layout/IconLabelList"/>
    <dgm:cxn modelId="{44894289-D56D-6141-B2F2-ED9F3766BB0D}" type="presParOf" srcId="{CF1460CF-19FD-48BE-B301-DBC5A283E1A7}" destId="{5096D26E-A513-43C1-874D-74DD41132261}" srcOrd="3" destOrd="0" presId="urn:microsoft.com/office/officeart/2018/2/layout/IconLabelList"/>
    <dgm:cxn modelId="{BB41DCD1-EB03-1747-8634-09C38D47A7D2}" type="presParOf" srcId="{CF1460CF-19FD-48BE-B301-DBC5A283E1A7}" destId="{6D9BE9E4-0D02-4EEE-B8CD-DCE6AFA9A5FD}" srcOrd="4" destOrd="0" presId="urn:microsoft.com/office/officeart/2018/2/layout/IconLabelList"/>
    <dgm:cxn modelId="{FD7D1981-83FD-E54A-BB8A-679CB326B235}" type="presParOf" srcId="{6D9BE9E4-0D02-4EEE-B8CD-DCE6AFA9A5FD}" destId="{5FAD0AD7-9A82-4646-AB75-EF528129E717}" srcOrd="0" destOrd="0" presId="urn:microsoft.com/office/officeart/2018/2/layout/IconLabelList"/>
    <dgm:cxn modelId="{132C9AD7-CDB0-6F44-9352-54BF7E5F8B5A}" type="presParOf" srcId="{6D9BE9E4-0D02-4EEE-B8CD-DCE6AFA9A5FD}" destId="{6D92EF34-A380-4FB6-9D60-796F336A37A0}" srcOrd="1" destOrd="0" presId="urn:microsoft.com/office/officeart/2018/2/layout/IconLabelList"/>
    <dgm:cxn modelId="{C4EBCBB5-4B3D-CE4B-BBB7-00FC0230A2A6}" type="presParOf" srcId="{6D9BE9E4-0D02-4EEE-B8CD-DCE6AFA9A5FD}" destId="{D128B417-D176-4408-9918-A86A00A7AC2B}" srcOrd="2" destOrd="0" presId="urn:microsoft.com/office/officeart/2018/2/layout/IconLabelList"/>
    <dgm:cxn modelId="{2FCF59FC-35E7-644E-A300-D56174EF528A}" type="presParOf" srcId="{CF1460CF-19FD-48BE-B301-DBC5A283E1A7}" destId="{39A4CBA8-4482-463E-B529-23A3A45D583B}" srcOrd="5" destOrd="0" presId="urn:microsoft.com/office/officeart/2018/2/layout/IconLabelList"/>
    <dgm:cxn modelId="{91A85753-5455-6A42-A16D-F338460053B5}" type="presParOf" srcId="{CF1460CF-19FD-48BE-B301-DBC5A283E1A7}" destId="{DE63418A-F124-4117-B8BD-A2D7D0BDD6D2}" srcOrd="6" destOrd="0" presId="urn:microsoft.com/office/officeart/2018/2/layout/IconLabelList"/>
    <dgm:cxn modelId="{5DFAB48B-362A-5241-AD43-4B6FC545D988}" type="presParOf" srcId="{DE63418A-F124-4117-B8BD-A2D7D0BDD6D2}" destId="{2102BA19-CBFA-4BB3-A794-108273F416C6}" srcOrd="0" destOrd="0" presId="urn:microsoft.com/office/officeart/2018/2/layout/IconLabelList"/>
    <dgm:cxn modelId="{405D7867-3EF6-0A4C-8C36-69D1AA698D7B}" type="presParOf" srcId="{DE63418A-F124-4117-B8BD-A2D7D0BDD6D2}" destId="{A19A5956-4CB7-4836-BFE9-02943A3CF5EB}" srcOrd="1" destOrd="0" presId="urn:microsoft.com/office/officeart/2018/2/layout/IconLabelList"/>
    <dgm:cxn modelId="{54F53D0D-0F4B-6D4B-9D60-F7F8FCCBBD94}" type="presParOf" srcId="{DE63418A-F124-4117-B8BD-A2D7D0BDD6D2}" destId="{2EC592FB-25C4-4B5D-819C-299372E9EA07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17CD9-CEE5-F54B-BE3B-C418348A835B}">
      <dsp:nvSpPr>
        <dsp:cNvPr id="0" name=""/>
        <dsp:cNvSpPr/>
      </dsp:nvSpPr>
      <dsp:spPr>
        <a:xfrm>
          <a:off x="5257800" y="1133479"/>
          <a:ext cx="237891" cy="104218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042189"/>
              </a:lnTo>
              <a:lnTo>
                <a:pt x="237891" y="10421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430298-957B-3442-B640-E5C639C8FDF8}">
      <dsp:nvSpPr>
        <dsp:cNvPr id="0" name=""/>
        <dsp:cNvSpPr/>
      </dsp:nvSpPr>
      <dsp:spPr>
        <a:xfrm>
          <a:off x="5019908" y="1133479"/>
          <a:ext cx="237891" cy="1042189"/>
        </a:xfrm>
        <a:custGeom>
          <a:avLst/>
          <a:gdLst/>
          <a:ahLst/>
          <a:cxnLst/>
          <a:rect l="0" t="0" r="0" b="0"/>
          <a:pathLst>
            <a:path>
              <a:moveTo>
                <a:pt x="237891" y="0"/>
              </a:moveTo>
              <a:lnTo>
                <a:pt x="237891" y="1042189"/>
              </a:lnTo>
              <a:lnTo>
                <a:pt x="0" y="104218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07D11-56B7-C144-A541-B2A1CDE4441D}">
      <dsp:nvSpPr>
        <dsp:cNvPr id="0" name=""/>
        <dsp:cNvSpPr/>
      </dsp:nvSpPr>
      <dsp:spPr>
        <a:xfrm>
          <a:off x="5257800" y="1133479"/>
          <a:ext cx="1725276" cy="20843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6487"/>
              </a:lnTo>
              <a:lnTo>
                <a:pt x="1725276" y="1846487"/>
              </a:lnTo>
              <a:lnTo>
                <a:pt x="1725276" y="2084378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44CD9B-798C-2F4D-A593-7A88B0BCB603}">
      <dsp:nvSpPr>
        <dsp:cNvPr id="0" name=""/>
        <dsp:cNvSpPr/>
      </dsp:nvSpPr>
      <dsp:spPr>
        <a:xfrm>
          <a:off x="5257800" y="1133479"/>
          <a:ext cx="4124985" cy="20850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47152"/>
              </a:lnTo>
              <a:lnTo>
                <a:pt x="4124985" y="1847152"/>
              </a:lnTo>
              <a:lnTo>
                <a:pt x="4124985" y="20850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1B93FB-748F-7542-9E15-E2946A7F6866}">
      <dsp:nvSpPr>
        <dsp:cNvPr id="0" name=""/>
        <dsp:cNvSpPr/>
      </dsp:nvSpPr>
      <dsp:spPr>
        <a:xfrm>
          <a:off x="4548386" y="1133479"/>
          <a:ext cx="709413" cy="2085043"/>
        </a:xfrm>
        <a:custGeom>
          <a:avLst/>
          <a:gdLst/>
          <a:ahLst/>
          <a:cxnLst/>
          <a:rect l="0" t="0" r="0" b="0"/>
          <a:pathLst>
            <a:path>
              <a:moveTo>
                <a:pt x="709413" y="0"/>
              </a:moveTo>
              <a:lnTo>
                <a:pt x="709413" y="1847152"/>
              </a:lnTo>
              <a:lnTo>
                <a:pt x="0" y="1847152"/>
              </a:lnTo>
              <a:lnTo>
                <a:pt x="0" y="208504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83468D-6C65-AC4D-9382-C76A02BD8BDB}">
      <dsp:nvSpPr>
        <dsp:cNvPr id="0" name=""/>
        <dsp:cNvSpPr/>
      </dsp:nvSpPr>
      <dsp:spPr>
        <a:xfrm>
          <a:off x="4124985" y="665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Wydatki</a:t>
          </a:r>
          <a:br>
            <a:rPr lang="pl-PL" sz="1900" kern="1200" dirty="0"/>
          </a:br>
          <a:r>
            <a:rPr lang="pl-PL" sz="1900" kern="1200" dirty="0"/>
            <a:t>inwestycyjne</a:t>
          </a:r>
        </a:p>
      </dsp:txBody>
      <dsp:txXfrm>
        <a:off x="4124985" y="665"/>
        <a:ext cx="2265629" cy="1132814"/>
      </dsp:txXfrm>
    </dsp:sp>
    <dsp:sp modelId="{E48D270A-B593-0944-B46A-F5D8AFCCB07E}">
      <dsp:nvSpPr>
        <dsp:cNvPr id="0" name=""/>
        <dsp:cNvSpPr/>
      </dsp:nvSpPr>
      <dsp:spPr>
        <a:xfrm>
          <a:off x="3415571" y="3218523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Wniesienie wkładu do spółek prawa handlowego </a:t>
          </a:r>
        </a:p>
      </dsp:txBody>
      <dsp:txXfrm>
        <a:off x="3415571" y="3218523"/>
        <a:ext cx="2265629" cy="1132814"/>
      </dsp:txXfrm>
    </dsp:sp>
    <dsp:sp modelId="{534F8C74-F4BD-514D-B778-007EE3D88CF4}">
      <dsp:nvSpPr>
        <dsp:cNvPr id="0" name=""/>
        <dsp:cNvSpPr/>
      </dsp:nvSpPr>
      <dsp:spPr>
        <a:xfrm>
          <a:off x="8249970" y="3218523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0" i="0" u="none" kern="1200" dirty="0"/>
            <a:t>Zakup i objęcie akcji </a:t>
          </a:r>
          <a:endParaRPr lang="pl-PL" sz="1900" kern="1200" dirty="0"/>
        </a:p>
      </dsp:txBody>
      <dsp:txXfrm>
        <a:off x="8249970" y="3218523"/>
        <a:ext cx="2265629" cy="1132814"/>
      </dsp:txXfrm>
    </dsp:sp>
    <dsp:sp modelId="{2180ABFC-5F67-5A4C-8ACF-B716448015DE}">
      <dsp:nvSpPr>
        <dsp:cNvPr id="0" name=""/>
        <dsp:cNvSpPr/>
      </dsp:nvSpPr>
      <dsp:spPr>
        <a:xfrm>
          <a:off x="5850262" y="3217858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b="0" i="0" u="none" kern="1200" dirty="0"/>
            <a:t>Finansowanie lub dofinansowanie kosztów realizacji konkretnych inwestycji</a:t>
          </a:r>
          <a:endParaRPr lang="pl-PL" sz="1900" kern="1200" dirty="0"/>
        </a:p>
      </dsp:txBody>
      <dsp:txXfrm>
        <a:off x="5850262" y="3217858"/>
        <a:ext cx="2265629" cy="1132814"/>
      </dsp:txXfrm>
    </dsp:sp>
    <dsp:sp modelId="{CDE538BB-34CE-1F4E-8154-A80C9E2493CC}">
      <dsp:nvSpPr>
        <dsp:cNvPr id="0" name=""/>
        <dsp:cNvSpPr/>
      </dsp:nvSpPr>
      <dsp:spPr>
        <a:xfrm>
          <a:off x="2754279" y="1609261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Jednostek budżetowych</a:t>
          </a:r>
        </a:p>
      </dsp:txBody>
      <dsp:txXfrm>
        <a:off x="2754279" y="1609261"/>
        <a:ext cx="2265629" cy="1132814"/>
      </dsp:txXfrm>
    </dsp:sp>
    <dsp:sp modelId="{A5D500D1-59DB-3843-A55E-6DF230A12602}">
      <dsp:nvSpPr>
        <dsp:cNvPr id="0" name=""/>
        <dsp:cNvSpPr/>
      </dsp:nvSpPr>
      <dsp:spPr>
        <a:xfrm>
          <a:off x="5495691" y="1609261"/>
          <a:ext cx="2265629" cy="113281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900" kern="1200" dirty="0"/>
            <a:t>Dotacje celowe</a:t>
          </a:r>
        </a:p>
      </dsp:txBody>
      <dsp:txXfrm>
        <a:off x="5495691" y="1609261"/>
        <a:ext cx="2265629" cy="113281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31CA9-A167-4D7A-BF12-B4E29925732F}">
      <dsp:nvSpPr>
        <dsp:cNvPr id="0" name=""/>
        <dsp:cNvSpPr/>
      </dsp:nvSpPr>
      <dsp:spPr>
        <a:xfrm>
          <a:off x="1138979" y="1150364"/>
          <a:ext cx="932563" cy="93256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06FF882-6E23-4D74-947B-F7230F9E7BF7}">
      <dsp:nvSpPr>
        <dsp:cNvPr id="0" name=""/>
        <dsp:cNvSpPr/>
      </dsp:nvSpPr>
      <dsp:spPr>
        <a:xfrm>
          <a:off x="569079" y="2390973"/>
          <a:ext cx="2072362" cy="8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Partnerstwo publiczno-prywatne</a:t>
          </a:r>
          <a:endParaRPr lang="en-US" sz="1700" kern="1200" dirty="0"/>
        </a:p>
      </dsp:txBody>
      <dsp:txXfrm>
        <a:off x="569079" y="2390973"/>
        <a:ext cx="2072362" cy="810000"/>
      </dsp:txXfrm>
    </dsp:sp>
    <dsp:sp modelId="{BAAEF704-BC8F-47E7-8E26-397C67EED32D}">
      <dsp:nvSpPr>
        <dsp:cNvPr id="0" name=""/>
        <dsp:cNvSpPr/>
      </dsp:nvSpPr>
      <dsp:spPr>
        <a:xfrm>
          <a:off x="3574005" y="1150364"/>
          <a:ext cx="932563" cy="93256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C732FF-9EF0-4FC8-BB47-0100FFAF96DF}">
      <dsp:nvSpPr>
        <dsp:cNvPr id="0" name=""/>
        <dsp:cNvSpPr/>
      </dsp:nvSpPr>
      <dsp:spPr>
        <a:xfrm>
          <a:off x="3004105" y="2390973"/>
          <a:ext cx="2072362" cy="8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Project Finance</a:t>
          </a:r>
          <a:endParaRPr lang="en-US" sz="1700" kern="1200" dirty="0"/>
        </a:p>
      </dsp:txBody>
      <dsp:txXfrm>
        <a:off x="3004105" y="2390973"/>
        <a:ext cx="2072362" cy="810000"/>
      </dsp:txXfrm>
    </dsp:sp>
    <dsp:sp modelId="{5FAD0AD7-9A82-4646-AB75-EF528129E717}">
      <dsp:nvSpPr>
        <dsp:cNvPr id="0" name=""/>
        <dsp:cNvSpPr/>
      </dsp:nvSpPr>
      <dsp:spPr>
        <a:xfrm>
          <a:off x="6009031" y="1150364"/>
          <a:ext cx="932563" cy="93256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28B417-D176-4408-9918-A86A00A7AC2B}">
      <dsp:nvSpPr>
        <dsp:cNvPr id="0" name=""/>
        <dsp:cNvSpPr/>
      </dsp:nvSpPr>
      <dsp:spPr>
        <a:xfrm>
          <a:off x="5439131" y="2390973"/>
          <a:ext cx="2072362" cy="8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Leasing i umowy o podobnym charakterze (najem, dzierżawa)</a:t>
          </a:r>
          <a:endParaRPr lang="en-US" sz="1700" kern="1200" dirty="0"/>
        </a:p>
      </dsp:txBody>
      <dsp:txXfrm>
        <a:off x="5439131" y="2390973"/>
        <a:ext cx="2072362" cy="810000"/>
      </dsp:txXfrm>
    </dsp:sp>
    <dsp:sp modelId="{2102BA19-CBFA-4BB3-A794-108273F416C6}">
      <dsp:nvSpPr>
        <dsp:cNvPr id="0" name=""/>
        <dsp:cNvSpPr/>
      </dsp:nvSpPr>
      <dsp:spPr>
        <a:xfrm>
          <a:off x="8444057" y="1150364"/>
          <a:ext cx="932563" cy="93256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EC592FB-25C4-4B5D-819C-299372E9EA07}">
      <dsp:nvSpPr>
        <dsp:cNvPr id="0" name=""/>
        <dsp:cNvSpPr/>
      </dsp:nvSpPr>
      <dsp:spPr>
        <a:xfrm>
          <a:off x="7874157" y="2390973"/>
          <a:ext cx="2072362" cy="81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kern="1200" dirty="0"/>
            <a:t>Fundusz </a:t>
          </a:r>
        </a:p>
        <a:p>
          <a:pPr marL="0" lvl="0" indent="0" algn="ctr" defTabSz="7556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1700" i="1" kern="1200" dirty="0"/>
            <a:t>venture </a:t>
          </a:r>
          <a:r>
            <a:rPr lang="pl-PL" sz="1700" i="1" kern="1200" dirty="0" err="1"/>
            <a:t>capital</a:t>
          </a:r>
          <a:endParaRPr lang="en-US" sz="1700" kern="1200" dirty="0"/>
        </a:p>
      </dsp:txBody>
      <dsp:txXfrm>
        <a:off x="7874157" y="2390973"/>
        <a:ext cx="2072362" cy="8100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52728AD-5F87-D38A-08E0-1BDFAA168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E4366DCE-6C19-71FC-6B69-C90B622537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1D70606F-7E79-3574-1B18-9365DA5642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B090-59CC-634B-BE98-2EDF089385D4}" type="datetimeFigureOut">
              <a:rPr lang="pl-PL" smtClean="0"/>
              <a:t>6.11.2024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53E2C54B-178B-34B7-AAD7-A77D8D10B4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7E092242-2C75-6209-1DA8-1E13A2A397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D289-E94D-9E43-A9A2-2A68149BC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9190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DE90F8C-5178-03D5-5C3F-3E3490EB12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29AE1D6F-9DA4-438B-D6BD-05C5BF4149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3F728FCE-405F-5C63-124E-DEA35FB3D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B090-59CC-634B-BE98-2EDF089385D4}" type="datetimeFigureOut">
              <a:rPr lang="pl-PL" smtClean="0"/>
              <a:t>6.11.2024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F96227E8-5265-4CC1-3103-27E10F3CC4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66EE6D0-AA14-CEFF-D27F-EE659B001B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D289-E94D-9E43-A9A2-2A68149BC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67957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54E829C4-8AE6-20F6-961A-1A727789F8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7F45A603-7975-1E33-F7CD-9B0028E1F8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1C8017F-97C4-F53E-2F12-9F89080F9C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B090-59CC-634B-BE98-2EDF089385D4}" type="datetimeFigureOut">
              <a:rPr lang="pl-PL" smtClean="0"/>
              <a:t>6.11.2024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16FC589-6C45-7414-8283-29BBF8FF4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E39E33D5-2094-1CC1-AC94-775ED54098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D289-E94D-9E43-A9A2-2A68149BC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5866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E0F0495-1421-3651-84AA-828B0768A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78EAA4-67A1-58C2-8359-F4F4CB0DE8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E844F18-2E42-0210-51DE-CE07BD6C9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B090-59CC-634B-BE98-2EDF089385D4}" type="datetimeFigureOut">
              <a:rPr lang="pl-PL" smtClean="0"/>
              <a:t>6.11.2024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DE23F60-1508-6308-AC51-FDC858417F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B23A002-0E41-2A70-29FE-5ABF0F862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D289-E94D-9E43-A9A2-2A68149BC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9434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C33C28-EF93-D86B-C0E8-F1C8890492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E6333DD2-57C3-C7E7-E168-6DD4BD84D8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6E3E273-4FEB-F643-04AA-BF151E1E75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B090-59CC-634B-BE98-2EDF089385D4}" type="datetimeFigureOut">
              <a:rPr lang="pl-PL" smtClean="0"/>
              <a:t>6.11.2024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9D0A995-C805-DA13-C19A-48559AE87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86F8081-21EA-79C2-8C8D-E653B8292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D289-E94D-9E43-A9A2-2A68149BC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8787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4D598F-7EA9-48EE-14EB-06AB82A943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EEF9AD0-5C8B-392D-14E0-945E3D09C63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0E5D7FEF-458D-75D3-5C3B-156EA833CD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B7FA06C3-9CEA-DD81-EDDC-3175EF7ABB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B090-59CC-634B-BE98-2EDF089385D4}" type="datetimeFigureOut">
              <a:rPr lang="pl-PL" smtClean="0"/>
              <a:t>6.11.2024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1986BCAE-90A7-D3A8-A239-8AF4C3D1F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A162AE4-84F2-E71A-6C58-F8636CE60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D289-E94D-9E43-A9A2-2A68149BC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830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49184F-A8CF-38F4-C79B-D6EA40EF7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F4D368A-F87A-C7FC-8D5B-9544B4B62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7342334C-9370-DEBC-085F-DDA782762C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402DE2B8-D806-A935-9C90-AF8604A9F5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F532A227-F3BC-E694-7715-6720764A8C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FAC46BC3-FDE3-5FDF-178F-F034708EC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B090-59CC-634B-BE98-2EDF089385D4}" type="datetimeFigureOut">
              <a:rPr lang="pl-PL" smtClean="0"/>
              <a:t>6.11.2024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047C9769-5CEB-2D94-28B9-43D691CCD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E0EA7771-5ADC-3EBC-6F2D-3A6AC45F9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D289-E94D-9E43-A9A2-2A68149BC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738544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8254A6-D772-4E33-4CFF-DF0ED4E589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7C71147-9190-76F6-5986-F44114513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B090-59CC-634B-BE98-2EDF089385D4}" type="datetimeFigureOut">
              <a:rPr lang="pl-PL" smtClean="0"/>
              <a:t>6.11.2024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55C24E5D-E5D9-3C96-C8CC-5C0F4DBDF1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F7A5E101-C4EA-CE63-7103-86300632CE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D289-E94D-9E43-A9A2-2A68149BC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728411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F81CB560-87FB-BAEB-D97E-F15F95668D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B090-59CC-634B-BE98-2EDF089385D4}" type="datetimeFigureOut">
              <a:rPr lang="pl-PL" smtClean="0"/>
              <a:t>6.11.2024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6F0D11F6-41A4-3015-1E90-2E6288598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C23B631-F656-3222-9CFC-2106997994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D289-E94D-9E43-A9A2-2A68149BC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187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BAD402F-1D57-65A3-1003-5DE5815B38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B43C75-C2C9-F0AF-0819-15E33EA0E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2030CFA7-067B-4D4A-20C3-25A0345820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08537FC-DE6C-591B-CB8B-224914CE2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B090-59CC-634B-BE98-2EDF089385D4}" type="datetimeFigureOut">
              <a:rPr lang="pl-PL" smtClean="0"/>
              <a:t>6.11.2024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BB69D5D-ECC6-0546-F9FF-FFCDF8A1D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8D452611-0663-2565-ED3C-64F8D98F0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D289-E94D-9E43-A9A2-2A68149BC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8496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CB290F-C661-6933-9843-87446EEC7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110066BF-E0D7-33FF-6A7D-902354477EC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C76DC16-66E8-A6A5-0C43-366904CD45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AF376F9B-7794-88DF-79A9-98F2F2E61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7B090-59CC-634B-BE98-2EDF089385D4}" type="datetimeFigureOut">
              <a:rPr lang="pl-PL" smtClean="0"/>
              <a:t>6.11.2024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0A592B9E-E909-A163-8C66-169376D038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434B4478-CB34-FACF-1110-7FF0CE60A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49D289-E94D-9E43-A9A2-2A68149BC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9760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17D2FC98-FCC4-BCD9-7D24-BCDC2BA43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18CC5A22-4498-A7CF-B8D9-7BE6F7A25F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88EBEE4-6164-7A7E-15E8-BE820AC43C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7B090-59CC-634B-BE98-2EDF089385D4}" type="datetimeFigureOut">
              <a:rPr lang="pl-PL" smtClean="0"/>
              <a:t>6.11.2024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0B4B2E0A-D790-B675-BA3E-FB3D7B0F40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D8CD34C-44F5-000E-17F1-4F9A7C79D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49D289-E94D-9E43-A9A2-2A68149BC73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9434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Obraz zawierający beczka, stos&#10;&#10;Opis wygenerowany automatycznie">
            <a:extLst>
              <a:ext uri="{FF2B5EF4-FFF2-40B4-BE49-F238E27FC236}">
                <a16:creationId xmlns:a16="http://schemas.microsoft.com/office/drawing/2014/main" id="{E92057BC-7AC8-6DC4-4FD5-608E4EEAE48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FF226EFD-4357-E940-F73A-55F2A8D56B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7280" y="32555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5200" dirty="0">
                <a:solidFill>
                  <a:srgbClr val="FFFFFF"/>
                </a:solidFill>
              </a:rPr>
              <a:t>Inwestycje samorządowe – co to jest?</a:t>
            </a:r>
          </a:p>
        </p:txBody>
      </p:sp>
    </p:spTree>
    <p:extLst>
      <p:ext uri="{BB962C8B-B14F-4D97-AF65-F5344CB8AC3E}">
        <p14:creationId xmlns:p14="http://schemas.microsoft.com/office/powerpoint/2010/main" val="4416492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C97463E-5C5C-7071-FBC4-75F20FFE8F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Finansowanie inwestycji samorządowych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3A08A29-E3ED-46CC-FC5D-917FD6B40EFA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Źródła wewnętrzne </a:t>
            </a:r>
          </a:p>
          <a:p>
            <a:pPr>
              <a:buFontTx/>
              <a:buChar char="-"/>
            </a:pPr>
            <a:r>
              <a:rPr lang="pl-PL" dirty="0"/>
              <a:t>środki budżetowe gminy (podatki, opłaty);</a:t>
            </a:r>
          </a:p>
          <a:p>
            <a:pPr>
              <a:buFontTx/>
              <a:buChar char="-"/>
            </a:pPr>
            <a:r>
              <a:rPr lang="pl-PL" dirty="0"/>
              <a:t>wpływy z gospodarowania mieniem komunalnym;</a:t>
            </a:r>
          </a:p>
          <a:p>
            <a:pPr>
              <a:buFontTx/>
              <a:buChar char="-"/>
            </a:pPr>
            <a:r>
              <a:rPr lang="pl-PL" dirty="0"/>
              <a:t>wpływy z prywatyzacji majątku samorządowego;</a:t>
            </a:r>
          </a:p>
          <a:p>
            <a:pPr>
              <a:buFontTx/>
              <a:buChar char="-"/>
            </a:pPr>
            <a:r>
              <a:rPr lang="pl-PL" dirty="0"/>
              <a:t>nadwyżki budżetowe.</a:t>
            </a:r>
          </a:p>
          <a:p>
            <a:pPr>
              <a:buFontTx/>
              <a:buChar char="-"/>
            </a:pPr>
            <a:endParaRPr lang="pl-PL" dirty="0"/>
          </a:p>
          <a:p>
            <a:pPr>
              <a:buFontTx/>
              <a:buChar char="-"/>
            </a:pPr>
            <a:endParaRPr lang="pl-PL" dirty="0"/>
          </a:p>
        </p:txBody>
      </p:sp>
      <p:sp>
        <p:nvSpPr>
          <p:cNvPr id="5" name="Symbol zastępczy zawartości 4">
            <a:extLst>
              <a:ext uri="{FF2B5EF4-FFF2-40B4-BE49-F238E27FC236}">
                <a16:creationId xmlns:a16="http://schemas.microsoft.com/office/drawing/2014/main" id="{BD2C8540-5661-1268-8774-B14701D5531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pl-PL" dirty="0"/>
              <a:t>Źródła zewnętrzne </a:t>
            </a:r>
          </a:p>
          <a:p>
            <a:pPr>
              <a:buFontTx/>
              <a:buChar char="-"/>
            </a:pPr>
            <a:r>
              <a:rPr lang="pl-PL" dirty="0"/>
              <a:t>bezzwrotne (subwencje, dotacje, fundusze pomocowe, programy inwestycyjne władzy publicznych, partycypacja finansowa mieszkańców i innych podmiotów),</a:t>
            </a:r>
          </a:p>
          <a:p>
            <a:pPr>
              <a:buFontTx/>
              <a:buChar char="-"/>
            </a:pPr>
            <a:r>
              <a:rPr lang="pl-PL" dirty="0"/>
              <a:t>zwrotne (pożyczki, kredyty, obligacje komunalne),</a:t>
            </a:r>
          </a:p>
          <a:p>
            <a:pPr>
              <a:buFontTx/>
              <a:buChar char="-"/>
            </a:pPr>
            <a:r>
              <a:rPr lang="pl-PL" dirty="0"/>
              <a:t>partnerstwo publiczno-prywatne, </a:t>
            </a:r>
            <a:r>
              <a:rPr lang="pl-PL" i="1" dirty="0"/>
              <a:t>leasing</a:t>
            </a:r>
          </a:p>
        </p:txBody>
      </p:sp>
    </p:spTree>
    <p:extLst>
      <p:ext uri="{BB962C8B-B14F-4D97-AF65-F5344CB8AC3E}">
        <p14:creationId xmlns:p14="http://schemas.microsoft.com/office/powerpoint/2010/main" val="1953426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Symbol zastępczy zawartości 10" descr="Obraz zawierający tekst, diagram, linia, Czcionka&#10;&#10;Opis wygenerowany automatycznie">
            <a:extLst>
              <a:ext uri="{FF2B5EF4-FFF2-40B4-BE49-F238E27FC236}">
                <a16:creationId xmlns:a16="http://schemas.microsoft.com/office/drawing/2014/main" id="{21935F94-8DF3-0AD4-E0E5-3409538AE2D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1002623"/>
            <a:ext cx="10905066" cy="4852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2393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810D16CB-0BA6-1944-6580-38F05086E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Inwestycje komunalne – zewnętrzne źródła finansowania - bezzwrotne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E1A5DA23-8EA5-8062-94DD-33095963A3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AutoNum type="arabicPeriod"/>
            </a:pPr>
            <a:r>
              <a:rPr lang="pl-PL" dirty="0"/>
              <a:t>Wpływy z udziału w podatkach stanowiących dochód budżetu państwa (PIT, CIT).</a:t>
            </a:r>
          </a:p>
          <a:p>
            <a:pPr marL="514350" indent="-514350">
              <a:buAutoNum type="arabicPeriod"/>
            </a:pPr>
            <a:r>
              <a:rPr lang="pl-PL" dirty="0"/>
              <a:t>Dotacje celowe (w tym otrzymywane z budżetu państwa, od innych jednostek samorządowych lub funduszy celowych na finansowanie i dofinansowanie kosztów realizacji inwestycji i zakupów inwestycyjnych).</a:t>
            </a:r>
          </a:p>
          <a:p>
            <a:pPr marL="514350" indent="-514350">
              <a:buAutoNum type="arabicPeriod"/>
            </a:pPr>
            <a:r>
              <a:rPr lang="pl-PL" dirty="0"/>
              <a:t>Subwencje ogólne (część wyrównawcza, równoważąca i oświatowa).</a:t>
            </a:r>
          </a:p>
          <a:p>
            <a:pPr marL="514350" indent="-514350">
              <a:buAutoNum type="arabicPeriod"/>
            </a:pPr>
            <a:r>
              <a:rPr lang="pl-PL" dirty="0"/>
              <a:t>Środki z budżetu UE.</a:t>
            </a:r>
          </a:p>
          <a:p>
            <a:pPr marL="514350" indent="-514350">
              <a:buAutoNum type="arabicPeriod"/>
            </a:pPr>
            <a:r>
              <a:rPr lang="pl-PL" dirty="0"/>
              <a:t>Mechanizm finansowy zewnętrzny inny niż UE.</a:t>
            </a:r>
          </a:p>
          <a:p>
            <a:pPr marL="514350" indent="-514350">
              <a:buAutoNum type="arabicPeriod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68824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48ED3E-DEB5-72C8-5263-589FE7AB1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Inwestycje komunalne – zewnętrzne źródła finansowania – zwrotne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BC6E269-E9F1-48C8-64E5-4950D51AD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Pożyczy i kredyty komercyjne.</a:t>
            </a:r>
          </a:p>
          <a:p>
            <a:pPr marL="514350" indent="-514350">
              <a:buAutoNum type="arabicPeriod"/>
            </a:pPr>
            <a:r>
              <a:rPr lang="pl-PL" dirty="0"/>
              <a:t>Pożyczki i kredyty preferencyjne (możliwe do uzyskania przez JST poprzez Narodowy Fundusz Ochrony Środowiska I Gospodarki Wolnej, Państwowy Fundusz Rehabilitacji Osób Niepełnosprawnych albo poprzez państwowe fundusze celowe i programy rządowe dystrybuowane przez Bank Gospodarska Krajowego.</a:t>
            </a:r>
          </a:p>
          <a:p>
            <a:pPr marL="514350" indent="-514350">
              <a:buAutoNum type="arabicPeriod"/>
            </a:pPr>
            <a:r>
              <a:rPr lang="pl-PL" dirty="0"/>
              <a:t>Obligacje komunalne.</a:t>
            </a:r>
          </a:p>
          <a:p>
            <a:pPr marL="514350" indent="-514350">
              <a:buAutoNum type="arabicPeriod"/>
            </a:pPr>
            <a:r>
              <a:rPr lang="pl-PL" dirty="0"/>
              <a:t>Środki od prywatnych inwestorów. </a:t>
            </a:r>
          </a:p>
        </p:txBody>
      </p:sp>
    </p:spTree>
    <p:extLst>
      <p:ext uri="{BB962C8B-B14F-4D97-AF65-F5344CB8AC3E}">
        <p14:creationId xmlns:p14="http://schemas.microsoft.com/office/powerpoint/2010/main" val="27577201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5B6CCA-588A-3387-1C29-69D9A90F1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Ograniczenia finansowe inwestycji </a:t>
            </a:r>
            <a:r>
              <a:rPr lang="pl-PL" dirty="0" err="1"/>
              <a:t>jst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98A05A0-3FC4-9F01-B83F-D1E492BF9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ograniczone zasoby;</a:t>
            </a:r>
          </a:p>
          <a:p>
            <a:r>
              <a:rPr lang="pl-PL" dirty="0"/>
              <a:t>konieczność przestrzegania reguł fiskalnych;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konieczność ograniczenia jednych inwestycji do czasu zakończenia innych;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ograniczone instrumenty finansowych;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brak zainteresowania.</a:t>
            </a:r>
          </a:p>
        </p:txBody>
      </p:sp>
    </p:spTree>
    <p:extLst>
      <p:ext uri="{BB962C8B-B14F-4D97-AF65-F5344CB8AC3E}">
        <p14:creationId xmlns:p14="http://schemas.microsoft.com/office/powerpoint/2010/main" val="40860027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9228552E-C8B1-4A80-8448-0787CE0FC7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2723D68E-4307-06AA-C1F8-9B6DEB78AF6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35000"/>
          </a:blip>
          <a:srcRect t="6565" b="9165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ytuł 1">
            <a:extLst>
              <a:ext uri="{FF2B5EF4-FFF2-40B4-BE49-F238E27FC236}">
                <a16:creationId xmlns:a16="http://schemas.microsoft.com/office/drawing/2014/main" id="{511FDC3E-C27F-815D-25A1-6F9A9CC345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pl-PL" dirty="0">
                <a:solidFill>
                  <a:srgbClr val="FFFFFF"/>
                </a:solidFill>
              </a:rPr>
              <a:t>Zaangażowanie kapitału prywatnego w inwestycje infrastrukturalne</a:t>
            </a:r>
          </a:p>
        </p:txBody>
      </p:sp>
      <p:graphicFrame>
        <p:nvGraphicFramePr>
          <p:cNvPr id="5" name="Symbol zastępczy zawartości 2">
            <a:extLst>
              <a:ext uri="{FF2B5EF4-FFF2-40B4-BE49-F238E27FC236}">
                <a16:creationId xmlns:a16="http://schemas.microsoft.com/office/drawing/2014/main" id="{751935AA-34A7-51BB-DDA3-ED7CE0B96A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00886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775724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4">
            <a:extLst>
              <a:ext uri="{FF2B5EF4-FFF2-40B4-BE49-F238E27FC236}">
                <a16:creationId xmlns:a16="http://schemas.microsoft.com/office/drawing/2014/main" id="{FE773227-EC7A-7182-73AF-20997BFA7E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Czynniki determinujące dobór źródła inwestycji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63945A4C-121B-6002-1A4F-9958889110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AutoNum type="arabicPeriod"/>
            </a:pPr>
            <a:r>
              <a:rPr lang="pl-PL" dirty="0"/>
              <a:t>Wewnętrzne (wielkość i położenie jednostki, potencjał dochodowy, sytuacja finansowa, postawa kadry zarządzającej, umiejętności pracowników, doświadczenia we współpracy z instytucjami finansowymi, realizowana strategia finansowa).</a:t>
            </a:r>
          </a:p>
          <a:p>
            <a:pPr marL="514350" indent="-514350">
              <a:buAutoNum type="arabicPeriod"/>
            </a:pPr>
            <a:r>
              <a:rPr lang="pl-PL" dirty="0"/>
              <a:t>Zewnętrzne (uwarunkowania prawne: ograniczenia ustawowe dotyczące realizowanych przez jednostkę zadań oraz ograniczających poziom zadłużenia gminy, poziom inflacji, stan rozwoju gospodarczego kraju, stan finansów publicznych, stabilność przepisów prawa, układ sił politycznych w ujęciu krajowym i lokalnym).</a:t>
            </a:r>
          </a:p>
          <a:p>
            <a:pPr marL="514350" indent="-514350">
              <a:buAutoNum type="arabicPeriod"/>
            </a:pPr>
            <a:r>
              <a:rPr lang="pl-PL" dirty="0"/>
              <a:t>Wynikające z samego źródła finansowania i rynku finansowego, w tym dostępność i uprawnienia dotyczące wykorzystania danego źródła lub sposobu finansowania, koszt i ryzyko związane z wykorzystaniem danej formy zasilania: stopy procentowe kredytów i pożyczek oraz ich zmienność). </a:t>
            </a:r>
          </a:p>
        </p:txBody>
      </p:sp>
    </p:spTree>
    <p:extLst>
      <p:ext uri="{BB962C8B-B14F-4D97-AF65-F5344CB8AC3E}">
        <p14:creationId xmlns:p14="http://schemas.microsoft.com/office/powerpoint/2010/main" val="24909019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8062483-9F97-5FCD-CD89-35970EA78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pl-PL" sz="5000"/>
              <a:t>Potencjał inwestycyjny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657970A-EEA7-A4EC-7E50-EBC15968FE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pl-PL" sz="2200"/>
              <a:t>Poziom wydatków inwestycyjnych.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200"/>
              <a:t>Wielkość zobowiązań.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200"/>
              <a:t>Kwota wolna. </a:t>
            </a:r>
          </a:p>
          <a:p>
            <a:pPr marL="514350" indent="-514350">
              <a:buFont typeface="+mj-lt"/>
              <a:buAutoNum type="arabicPeriod"/>
            </a:pPr>
            <a:r>
              <a:rPr lang="pl-PL" sz="2200"/>
              <a:t>Inwestycje infrastrukturalne. </a:t>
            </a:r>
          </a:p>
        </p:txBody>
      </p:sp>
      <p:pic>
        <p:nvPicPr>
          <p:cNvPr id="5" name="Picture 4" descr="Kontur farmy wiatrowej">
            <a:extLst>
              <a:ext uri="{FF2B5EF4-FFF2-40B4-BE49-F238E27FC236}">
                <a16:creationId xmlns:a16="http://schemas.microsoft.com/office/drawing/2014/main" id="{7AD27018-C23E-AE21-3435-9ABEB3FC609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1" r="7243"/>
          <a:stretch/>
        </p:blipFill>
        <p:spPr>
          <a:xfrm>
            <a:off x="4654296" y="980832"/>
            <a:ext cx="6903720" cy="489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82004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A95671B-3CC6-4792-9114-B74FAEA224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A9C39472-22F2-DA78-6333-F7B2A01B7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8184" y="174032"/>
            <a:ext cx="10175631" cy="1111843"/>
          </a:xfrm>
        </p:spPr>
        <p:txBody>
          <a:bodyPr anchor="ctr">
            <a:normAutofit/>
          </a:bodyPr>
          <a:lstStyle/>
          <a:p>
            <a:pPr algn="ctr"/>
            <a:r>
              <a:rPr lang="pl-PL" sz="4000"/>
              <a:t>Potencjał inwestycyjny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6C88D58-6A7A-9E5D-0295-04A786E6F7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08184" y="1459907"/>
            <a:ext cx="10175630" cy="767904"/>
          </a:xfrm>
        </p:spPr>
        <p:txBody>
          <a:bodyPr anchor="ctr">
            <a:normAutofit/>
          </a:bodyPr>
          <a:lstStyle/>
          <a:p>
            <a:r>
              <a:rPr lang="pl-PL" sz="2400" dirty="0"/>
              <a:t>oceny potencjału inwestycyjnego rozwoju samorządu lokalnego można dokonać na podstawie poniższego wzoru:</a:t>
            </a:r>
          </a:p>
          <a:p>
            <a:pPr marL="0" indent="0" algn="ctr">
              <a:buNone/>
            </a:pPr>
            <a:endParaRPr lang="pl-PL" sz="2000" dirty="0"/>
          </a:p>
        </p:txBody>
      </p:sp>
      <p:pic>
        <p:nvPicPr>
          <p:cNvPr id="5" name="Obraz 4" descr="Obraz zawierający tekst, Czcionka, paragon, biały&#10;&#10;Opis wygenerowany automatycznie">
            <a:extLst>
              <a:ext uri="{FF2B5EF4-FFF2-40B4-BE49-F238E27FC236}">
                <a16:creationId xmlns:a16="http://schemas.microsoft.com/office/drawing/2014/main" id="{3BCDA15D-4F5E-DEDD-3187-6A7890E4F5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4976" y="2601685"/>
            <a:ext cx="7507132" cy="2796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36429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2F70D5D-2C7E-FBCB-C24E-7EC84B1E8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Potencjał inwestycyjny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37630B-149D-3F3A-26A8-0E9F03BC60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l-PL" dirty="0"/>
              <a:t>wskaźnik samofinansowania jest relacją nadwyżki operacyjnej i dochodów majątkowych w wydatkach majątkowych. Wskaźnik ten obrazuje, w jakim stopniu gmina finansuje inwestycje ze środków własnych: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5" name="Obraz 4" descr="Obraz zawierający tekst, paragon, Czcionka, biały&#10;&#10;Opis wygenerowany automatycznie">
            <a:extLst>
              <a:ext uri="{FF2B5EF4-FFF2-40B4-BE49-F238E27FC236}">
                <a16:creationId xmlns:a16="http://schemas.microsoft.com/office/drawing/2014/main" id="{5B9B9889-5804-5B46-E944-F3A13651E0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8682" y="3428999"/>
            <a:ext cx="7683500" cy="2747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1561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DC0B61C-B071-E3B4-11FA-A65EB6C8C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Inwestycje </a:t>
            </a:r>
            <a:r>
              <a:rPr lang="pl-PL" dirty="0" err="1"/>
              <a:t>jst</a:t>
            </a:r>
            <a:endParaRPr lang="pl-PL" dirty="0"/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3154AA2-ECB1-C79D-344B-5BBC6CB5D6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pl-PL" dirty="0"/>
              <a:t>Inwestycje jednostek samorządowych to wydatki na zakup lub wytworzenie materialnych składników majątkowych związanych z realizacją ustawowych zadań. Obejmują one działania z zakresu użyteczności publicznej i mają charakter niedochodowy. </a:t>
            </a:r>
          </a:p>
          <a:p>
            <a:pPr marL="514350" indent="-514350">
              <a:buFont typeface="+mj-lt"/>
              <a:buAutoNum type="arabicPeriod"/>
            </a:pPr>
            <a:r>
              <a:rPr lang="pl-PL" dirty="0"/>
              <a:t>Obejmują:</a:t>
            </a:r>
          </a:p>
          <a:p>
            <a:pPr lvl="1"/>
            <a:r>
              <a:rPr lang="pl-PL" dirty="0"/>
              <a:t>inwestycje bezpośrednio służące poprawie poziomu życia mieszkańców,</a:t>
            </a:r>
          </a:p>
          <a:p>
            <a:pPr lvl="1"/>
            <a:r>
              <a:rPr lang="pl-PL" dirty="0"/>
              <a:t>inwestycje umożliwiające prowadzenie działalności inwestycyjnej przez innych inwestorów.</a:t>
            </a:r>
          </a:p>
        </p:txBody>
      </p:sp>
    </p:spTree>
    <p:extLst>
      <p:ext uri="{BB962C8B-B14F-4D97-AF65-F5344CB8AC3E}">
        <p14:creationId xmlns:p14="http://schemas.microsoft.com/office/powerpoint/2010/main" val="190572419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564991F-99CF-8DC1-09EA-2DB985EB2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Wydatki inwestycyjne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D6FD0BD-3651-8169-C5B0-95E458517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stworzenie nowych środków trwałych,</a:t>
            </a:r>
          </a:p>
          <a:p>
            <a:r>
              <a:rPr lang="pl-PL" dirty="0"/>
              <a:t>ulepszenie majątku trwałego,</a:t>
            </a:r>
          </a:p>
          <a:p>
            <a:r>
              <a:rPr lang="pl-PL" dirty="0"/>
              <a:t>tzw. pierwsze wyposażenie inwestycji.</a:t>
            </a:r>
          </a:p>
        </p:txBody>
      </p:sp>
    </p:spTree>
    <p:extLst>
      <p:ext uri="{BB962C8B-B14F-4D97-AF65-F5344CB8AC3E}">
        <p14:creationId xmlns:p14="http://schemas.microsoft.com/office/powerpoint/2010/main" val="98710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3C154DC-B402-BE55-96F7-56E820CA5B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Zakaz podwójnego finansowania 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456B16-65F4-DC17-1DF5-424C3C4EA3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l-PL" dirty="0">
                <a:effectLst/>
              </a:rPr>
              <a:t>Zasada ta jest zapisana wprost w regulacjach unijnych i krajowych dotyczących funduszy strukturalnych (m.in. w Krajowych wytycznych dotyczących kwalifikowania wydatków w ramach funduszy strukturalnych i Funduszu Spójności w okresie programowania 2007-2013), ale została rozciągnięta także na krajowe fundusze publiczne. Zgodnie z nią niedozwolone jest zrefundowanie i rozliczenie, całkowite lub częściowe danego kosztu dwa razy ze środków publicznych europejskich lub krajowych. Podwójnym finansowaniem jest w szczególności wykazanie tego samego kosztu w ramach dwóch różnych projektów współfinansowanych ze środków krajowych lub wspólnotowych.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627995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F63C7C-8B3D-E5A6-151C-78194CC13DB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2944" y="2308700"/>
            <a:ext cx="7616531" cy="24308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4000" dirty="0">
                <a:solidFill>
                  <a:schemeClr val="tx2"/>
                </a:solidFill>
              </a:rPr>
              <a:t>Różnica między inwestycjami </a:t>
            </a:r>
            <a:br>
              <a:rPr lang="pl-PL" sz="4000" dirty="0">
                <a:solidFill>
                  <a:schemeClr val="tx2"/>
                </a:solidFill>
              </a:rPr>
            </a:br>
            <a:r>
              <a:rPr lang="pl-PL" sz="4000" dirty="0">
                <a:solidFill>
                  <a:schemeClr val="tx2"/>
                </a:solidFill>
              </a:rPr>
              <a:t>w biznesie a w jednostkach samorządu terytorialnego?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58846262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45AA5DD-0269-E50B-46C3-B4D934A398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Inwestycje w długim horyzoncie czasu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7B1CCD-5CC1-96C0-15D9-5B35F7D25D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zapewnienie miejsc pracy i dochodów pozwalających na niezbędny w odczuciu społecznym poziom życia, zapewnienie warunków bytu materialnego,</a:t>
            </a:r>
          </a:p>
          <a:p>
            <a:r>
              <a:rPr lang="pl-PL" dirty="0"/>
              <a:t>zapewnienie warunków rozwoju duchowego, </a:t>
            </a:r>
          </a:p>
          <a:p>
            <a:r>
              <a:rPr lang="pl-PL" dirty="0"/>
              <a:t>zapewnienie poczucia bezpieczeństwa i perspektyw na przyszłość,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dirty="0"/>
              <a:t>zachowaniu naturalnego środowiska dla przyszłych pokoleń.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750106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E8E58D-E350-E86A-2FAA-6B1AA9F3E1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Ryzyko w działalności inwestycyjnej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53BA320-125A-929E-C6EF-0521EFBC8B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możliwość nieosiągnięcia założonych celów;</a:t>
            </a:r>
          </a:p>
          <a:p>
            <a:r>
              <a:rPr lang="pl-PL" dirty="0"/>
              <a:t>czynniki finansowe; </a:t>
            </a:r>
          </a:p>
          <a:p>
            <a:r>
              <a:rPr lang="pl-PL" dirty="0"/>
              <a:t>czynniki polityczne;</a:t>
            </a:r>
          </a:p>
          <a:p>
            <a:r>
              <a:rPr lang="pl-PL" dirty="0"/>
              <a:t>osiągniecie korzyści lub poniesienie straty;</a:t>
            </a:r>
          </a:p>
          <a:p>
            <a:r>
              <a:rPr lang="pl-PL" dirty="0"/>
              <a:t>zjawisko niepewności;</a:t>
            </a:r>
          </a:p>
          <a:p>
            <a:r>
              <a:rPr lang="pl-PL" dirty="0"/>
              <a:t>wielkość zaangażowanego kapitału.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774637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F3BC4E3-720E-84E3-71D0-4FE087592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Wyzwania JST na drodze do realizacji planów inwestycyjnych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87E295A-9465-C2FD-455C-2DA6F29684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pl-PL" dirty="0"/>
              <a:t>Zmiana formy lub ograniczenia środków z UE.</a:t>
            </a:r>
          </a:p>
          <a:p>
            <a:pPr marL="514350" indent="-514350">
              <a:buAutoNum type="arabicPeriod"/>
            </a:pPr>
            <a:r>
              <a:rPr lang="pl-PL" dirty="0"/>
              <a:t>Zmiana zewnętrznych uwarunkowań prawnych.</a:t>
            </a:r>
          </a:p>
          <a:p>
            <a:pPr marL="514350" indent="-514350">
              <a:buAutoNum type="arabicPeriod"/>
            </a:pPr>
            <a:r>
              <a:rPr lang="pl-PL" dirty="0"/>
              <a:t>Wzrost kosztów realizacji inwestycji. </a:t>
            </a:r>
          </a:p>
          <a:p>
            <a:pPr marL="514350" indent="-514350">
              <a:buAutoNum type="arabicPeriod"/>
            </a:pPr>
            <a:r>
              <a:rPr lang="pl-PL" dirty="0"/>
              <a:t>Utrzymanie tempa inwestycji samorządowych. </a:t>
            </a:r>
          </a:p>
          <a:p>
            <a:pPr marL="514350" indent="-514350">
              <a:buAutoNum type="arabicPeriod"/>
            </a:pPr>
            <a:r>
              <a:rPr lang="pl-PL" dirty="0"/>
              <a:t>Inne.</a:t>
            </a:r>
          </a:p>
        </p:txBody>
      </p:sp>
    </p:spTree>
    <p:extLst>
      <p:ext uri="{BB962C8B-B14F-4D97-AF65-F5344CB8AC3E}">
        <p14:creationId xmlns:p14="http://schemas.microsoft.com/office/powerpoint/2010/main" val="11737495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6B76D31-1685-97C2-CE1F-39979D71C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Inwestycje </a:t>
            </a:r>
            <a:r>
              <a:rPr lang="pl-PL" dirty="0" err="1"/>
              <a:t>jst</a:t>
            </a:r>
            <a:endParaRPr lang="pl-PL" dirty="0"/>
          </a:p>
        </p:txBody>
      </p:sp>
      <p:graphicFrame>
        <p:nvGraphicFramePr>
          <p:cNvPr id="4" name="Symbol zastępczy zawartości 3">
            <a:extLst>
              <a:ext uri="{FF2B5EF4-FFF2-40B4-BE49-F238E27FC236}">
                <a16:creationId xmlns:a16="http://schemas.microsoft.com/office/drawing/2014/main" id="{45223786-8E81-B48B-8974-2AB4069888C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137767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908877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C9092E5-1043-BA58-8654-28DDA974E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Zdolność do inwestowania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1C154AB-3237-F29D-F004-D00ED1A41C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wolne środki finansowe;</a:t>
            </a:r>
          </a:p>
          <a:p>
            <a:r>
              <a:rPr lang="pl-PL" dirty="0"/>
              <a:t>zewnętrzne środki pozyskane do realizacji danych przedsięwzięć inwestycyjnych;</a:t>
            </a:r>
          </a:p>
          <a:p>
            <a:r>
              <a:rPr lang="pl-PL" dirty="0"/>
              <a:t>możliwość realizacji przedsięwzięć inwestycyjnych;</a:t>
            </a:r>
          </a:p>
          <a:p>
            <a:r>
              <a:rPr lang="pl-PL" dirty="0"/>
              <a:t>możliwości finansowe;</a:t>
            </a:r>
          </a:p>
          <a:p>
            <a:r>
              <a:rPr lang="pl-PL" dirty="0"/>
              <a:t>poparcie społeczne. </a:t>
            </a:r>
          </a:p>
        </p:txBody>
      </p:sp>
    </p:spTree>
    <p:extLst>
      <p:ext uri="{BB962C8B-B14F-4D97-AF65-F5344CB8AC3E}">
        <p14:creationId xmlns:p14="http://schemas.microsoft.com/office/powerpoint/2010/main" val="1624748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C0AC0ED-4AC3-AEFC-A2FE-0099307C7D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Skłonność do inwestowania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9660F5C-0583-99DD-596C-72433A136C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cechy decydentów publicznych;</a:t>
            </a:r>
          </a:p>
          <a:p>
            <a:r>
              <a:rPr lang="pl-PL" dirty="0"/>
              <a:t>wsparcie polityczne;</a:t>
            </a:r>
          </a:p>
          <a:p>
            <a:r>
              <a:rPr lang="pl-PL" dirty="0"/>
              <a:t>duże przedsięwzięcia inwestycyjne;</a:t>
            </a:r>
          </a:p>
          <a:p>
            <a:r>
              <a:rPr lang="pl-PL" dirty="0"/>
              <a:t>potrzeby zbiorowej społeczności lokalnej;</a:t>
            </a:r>
          </a:p>
          <a:p>
            <a:r>
              <a:rPr lang="pl-PL" dirty="0"/>
              <a:t>racjonalna polityka inwestycyjna</a:t>
            </a:r>
          </a:p>
        </p:txBody>
      </p:sp>
    </p:spTree>
    <p:extLst>
      <p:ext uri="{BB962C8B-B14F-4D97-AF65-F5344CB8AC3E}">
        <p14:creationId xmlns:p14="http://schemas.microsoft.com/office/powerpoint/2010/main" val="1663826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6BF88C7-B6D1-363D-6C33-C8D65909D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Polityka inwestycyjna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C2224BC-098D-42E9-3CA6-CDCB827BCF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wszelka aktywność władz samorządowych mająca na celu identyfikację potrzeb gminy w zakresie infrastruktury społecznej i technicznej, jak również̇ zmierzająca do zaspokajania potrzeb społeczności lokalnej w krótkiej i dłuższej perspektywie czasu.</a:t>
            </a:r>
          </a:p>
          <a:p>
            <a:r>
              <a:rPr lang="pl-PL" dirty="0"/>
              <a:t>wykonywanie zadań publicznych, w imieniu własnym i na własną odpowiedzialność.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705597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748348-5583-C750-AEB4-60F27D984C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Kształtowanie gospodarki lokalnej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F0765D-27A4-11F8-9C5A-F4652896B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polityka lokalna;</a:t>
            </a:r>
          </a:p>
          <a:p>
            <a:r>
              <a:rPr lang="pl-PL" dirty="0"/>
              <a:t>polityka planowania przestrzennego;</a:t>
            </a:r>
          </a:p>
          <a:p>
            <a:r>
              <a:rPr lang="pl-PL" dirty="0"/>
              <a:t>strategia rozwoju.</a:t>
            </a:r>
          </a:p>
        </p:txBody>
      </p:sp>
    </p:spTree>
    <p:extLst>
      <p:ext uri="{BB962C8B-B14F-4D97-AF65-F5344CB8AC3E}">
        <p14:creationId xmlns:p14="http://schemas.microsoft.com/office/powerpoint/2010/main" val="4191022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F36C6A5-0DAF-3A8F-2AA8-1371D1E6C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l-PL" dirty="0"/>
              <a:t>Inwestycje infrastrukturalne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73FE0BF-F8E7-0117-D28C-2E7378294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/>
              <a:t>inwestycje gminne to głównie inwestycje infrastrukturalne;</a:t>
            </a:r>
          </a:p>
          <a:p>
            <a:r>
              <a:rPr lang="pl-PL" dirty="0"/>
              <a:t>charakteryzują się długim okresem realizacji oraz wysokim poziomem ryzyka;</a:t>
            </a:r>
          </a:p>
          <a:p>
            <a:r>
              <a:rPr lang="pl-PL" dirty="0"/>
              <a:t>wymagają wysokich nakładów finansowych.</a:t>
            </a:r>
          </a:p>
        </p:txBody>
      </p:sp>
    </p:spTree>
    <p:extLst>
      <p:ext uri="{BB962C8B-B14F-4D97-AF65-F5344CB8AC3E}">
        <p14:creationId xmlns:p14="http://schemas.microsoft.com/office/powerpoint/2010/main" val="3167717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4BC99CB9-DDAD-44A2-8A1C-E3AF4E72DF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64053CBF-3932-45FF-8285-EE5146085F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695" cy="6858000"/>
          </a:xfrm>
          <a:prstGeom prst="rect">
            <a:avLst/>
          </a:prstGeom>
          <a:gradFill flip="none" rotWithShape="1">
            <a:gsLst>
              <a:gs pos="16000">
                <a:schemeClr val="accent6">
                  <a:alpha val="20000"/>
                </a:schemeClr>
              </a:gs>
              <a:gs pos="85000">
                <a:schemeClr val="accent1">
                  <a:alpha val="40000"/>
                </a:schemeClr>
              </a:gs>
            </a:gsLst>
            <a:lin ang="120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2E751C04-BEA6-446B-A678-9C74819EBD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-18230" y="-8167"/>
            <a:ext cx="4834070" cy="2488150"/>
            <a:chOff x="6867015" y="-1"/>
            <a:chExt cx="5324985" cy="3251912"/>
          </a:xfrm>
          <a:solidFill>
            <a:schemeClr val="bg1">
              <a:alpha val="30000"/>
            </a:schemeClr>
          </a:solidFill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2625A013-D9BE-43C4-AF21-6F2B003EFB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867015" y="-1"/>
              <a:ext cx="5324985" cy="3251912"/>
            </a:xfrm>
            <a:custGeom>
              <a:avLst/>
              <a:gdLst>
                <a:gd name="connsiteX0" fmla="*/ 0 w 5324985"/>
                <a:gd name="connsiteY0" fmla="*/ 0 h 3251912"/>
                <a:gd name="connsiteX1" fmla="*/ 36826 w 5324985"/>
                <a:gd name="connsiteY1" fmla="*/ 0 h 3251912"/>
                <a:gd name="connsiteX2" fmla="*/ 45003 w 5324985"/>
                <a:gd name="connsiteY2" fmla="*/ 152909 h 3251912"/>
                <a:gd name="connsiteX3" fmla="*/ 68956 w 5324985"/>
                <a:gd name="connsiteY3" fmla="*/ 308600 h 3251912"/>
                <a:gd name="connsiteX4" fmla="*/ 167774 w 5324985"/>
                <a:gd name="connsiteY4" fmla="*/ 607968 h 3251912"/>
                <a:gd name="connsiteX5" fmla="*/ 201857 w 5324985"/>
                <a:gd name="connsiteY5" fmla="*/ 679539 h 3251912"/>
                <a:gd name="connsiteX6" fmla="*/ 239741 w 5324985"/>
                <a:gd name="connsiteY6" fmla="*/ 749488 h 3251912"/>
                <a:gd name="connsiteX7" fmla="*/ 323724 w 5324985"/>
                <a:gd name="connsiteY7" fmla="*/ 885101 h 3251912"/>
                <a:gd name="connsiteX8" fmla="*/ 416412 w 5324985"/>
                <a:gd name="connsiteY8" fmla="*/ 1016081 h 3251912"/>
                <a:gd name="connsiteX9" fmla="*/ 515719 w 5324985"/>
                <a:gd name="connsiteY9" fmla="*/ 1143356 h 3251912"/>
                <a:gd name="connsiteX10" fmla="*/ 722427 w 5324985"/>
                <a:gd name="connsiteY10" fmla="*/ 1395127 h 3251912"/>
                <a:gd name="connsiteX11" fmla="*/ 825780 w 5324985"/>
                <a:gd name="connsiteY11" fmla="*/ 1522749 h 3251912"/>
                <a:gd name="connsiteX12" fmla="*/ 926314 w 5324985"/>
                <a:gd name="connsiteY12" fmla="*/ 1651992 h 3251912"/>
                <a:gd name="connsiteX13" fmla="*/ 1026848 w 5324985"/>
                <a:gd name="connsiteY13" fmla="*/ 1776836 h 3251912"/>
                <a:gd name="connsiteX14" fmla="*/ 1131918 w 5324985"/>
                <a:gd name="connsiteY14" fmla="*/ 1897393 h 3251912"/>
                <a:gd name="connsiteX15" fmla="*/ 1354688 w 5324985"/>
                <a:gd name="connsiteY15" fmla="*/ 2124728 h 3251912"/>
                <a:gd name="connsiteX16" fmla="*/ 1855027 w 5324985"/>
                <a:gd name="connsiteY16" fmla="*/ 2504236 h 3251912"/>
                <a:gd name="connsiteX17" fmla="*/ 2131618 w 5324985"/>
                <a:gd name="connsiteY17" fmla="*/ 2646913 h 3251912"/>
                <a:gd name="connsiteX18" fmla="*/ 2423534 w 5324985"/>
                <a:gd name="connsiteY18" fmla="*/ 2754732 h 3251912"/>
                <a:gd name="connsiteX19" fmla="*/ 2727588 w 5324985"/>
                <a:gd name="connsiteY19" fmla="*/ 2829197 h 3251912"/>
                <a:gd name="connsiteX20" fmla="*/ 3041083 w 5324985"/>
                <a:gd name="connsiteY20" fmla="*/ 2870890 h 3251912"/>
                <a:gd name="connsiteX21" fmla="*/ 3360340 w 5324985"/>
                <a:gd name="connsiteY21" fmla="*/ 2883976 h 3251912"/>
                <a:gd name="connsiteX22" fmla="*/ 3439663 w 5324985"/>
                <a:gd name="connsiteY22" fmla="*/ 2883396 h 3251912"/>
                <a:gd name="connsiteX23" fmla="*/ 3478529 w 5324985"/>
                <a:gd name="connsiteY23" fmla="*/ 2882471 h 3251912"/>
                <a:gd name="connsiteX24" fmla="*/ 3517271 w 5324985"/>
                <a:gd name="connsiteY24" fmla="*/ 2880616 h 3251912"/>
                <a:gd name="connsiteX25" fmla="*/ 3671260 w 5324985"/>
                <a:gd name="connsiteY25" fmla="*/ 2867878 h 3251912"/>
                <a:gd name="connsiteX26" fmla="*/ 4265268 w 5324985"/>
                <a:gd name="connsiteY26" fmla="*/ 2716283 h 3251912"/>
                <a:gd name="connsiteX27" fmla="*/ 4546395 w 5324985"/>
                <a:gd name="connsiteY27" fmla="*/ 2584724 h 3251912"/>
                <a:gd name="connsiteX28" fmla="*/ 4817837 w 5324985"/>
                <a:gd name="connsiteY28" fmla="*/ 2424674 h 3251912"/>
                <a:gd name="connsiteX29" fmla="*/ 5081677 w 5324985"/>
                <a:gd name="connsiteY29" fmla="*/ 2243548 h 3251912"/>
                <a:gd name="connsiteX30" fmla="*/ 5211881 w 5324985"/>
                <a:gd name="connsiteY30" fmla="*/ 2147658 h 3251912"/>
                <a:gd name="connsiteX31" fmla="*/ 5324985 w 5324985"/>
                <a:gd name="connsiteY31" fmla="*/ 2062128 h 3251912"/>
                <a:gd name="connsiteX32" fmla="*/ 5324985 w 5324985"/>
                <a:gd name="connsiteY32" fmla="*/ 2514993 h 3251912"/>
                <a:gd name="connsiteX33" fmla="*/ 5314867 w 5324985"/>
                <a:gd name="connsiteY33" fmla="*/ 2522881 h 3251912"/>
                <a:gd name="connsiteX34" fmla="*/ 5038276 w 5324985"/>
                <a:gd name="connsiteY34" fmla="*/ 2722421 h 3251912"/>
                <a:gd name="connsiteX35" fmla="*/ 4741701 w 5324985"/>
                <a:gd name="connsiteY35" fmla="*/ 2904937 h 3251912"/>
                <a:gd name="connsiteX36" fmla="*/ 4420728 w 5324985"/>
                <a:gd name="connsiteY36" fmla="*/ 3058848 h 3251912"/>
                <a:gd name="connsiteX37" fmla="*/ 3717481 w 5324985"/>
                <a:gd name="connsiteY37" fmla="*/ 3237079 h 3251912"/>
                <a:gd name="connsiteX38" fmla="*/ 3535661 w 5324985"/>
                <a:gd name="connsiteY38" fmla="*/ 3249934 h 3251912"/>
                <a:gd name="connsiteX39" fmla="*/ 3490175 w 5324985"/>
                <a:gd name="connsiteY39" fmla="*/ 3251555 h 3251912"/>
                <a:gd name="connsiteX40" fmla="*/ 3444813 w 5324985"/>
                <a:gd name="connsiteY40" fmla="*/ 3251787 h 3251912"/>
                <a:gd name="connsiteX41" fmla="*/ 3355681 w 5324985"/>
                <a:gd name="connsiteY41" fmla="*/ 3250745 h 3251912"/>
                <a:gd name="connsiteX42" fmla="*/ 3179011 w 5324985"/>
                <a:gd name="connsiteY42" fmla="*/ 3243795 h 3251912"/>
                <a:gd name="connsiteX43" fmla="*/ 3002217 w 5324985"/>
                <a:gd name="connsiteY43" fmla="*/ 3227814 h 3251912"/>
                <a:gd name="connsiteX44" fmla="*/ 2650103 w 5324985"/>
                <a:gd name="connsiteY44" fmla="*/ 3170836 h 3251912"/>
                <a:gd name="connsiteX45" fmla="*/ 2305836 w 5324985"/>
                <a:gd name="connsiteY45" fmla="*/ 3072514 h 3251912"/>
                <a:gd name="connsiteX46" fmla="*/ 1978611 w 5324985"/>
                <a:gd name="connsiteY46" fmla="*/ 2929952 h 3251912"/>
                <a:gd name="connsiteX47" fmla="*/ 1678235 w 5324985"/>
                <a:gd name="connsiteY47" fmla="*/ 2744424 h 3251912"/>
                <a:gd name="connsiteX48" fmla="*/ 1175688 w 5324985"/>
                <a:gd name="connsiteY48" fmla="*/ 2277018 h 3251912"/>
                <a:gd name="connsiteX49" fmla="*/ 971310 w 5324985"/>
                <a:gd name="connsiteY49" fmla="*/ 2012044 h 3251912"/>
                <a:gd name="connsiteX50" fmla="*/ 790717 w 5324985"/>
                <a:gd name="connsiteY50" fmla="*/ 1735723 h 3251912"/>
                <a:gd name="connsiteX51" fmla="*/ 706488 w 5324985"/>
                <a:gd name="connsiteY51" fmla="*/ 1598604 h 3251912"/>
                <a:gd name="connsiteX52" fmla="*/ 618951 w 5324985"/>
                <a:gd name="connsiteY52" fmla="*/ 1463802 h 3251912"/>
                <a:gd name="connsiteX53" fmla="*/ 436273 w 5324985"/>
                <a:gd name="connsiteY53" fmla="*/ 1195355 h 3251912"/>
                <a:gd name="connsiteX54" fmla="*/ 346896 w 5324985"/>
                <a:gd name="connsiteY54" fmla="*/ 1058816 h 3251912"/>
                <a:gd name="connsiteX55" fmla="*/ 261809 w 5324985"/>
                <a:gd name="connsiteY55" fmla="*/ 919264 h 3251912"/>
                <a:gd name="connsiteX56" fmla="*/ 118487 w 5324985"/>
                <a:gd name="connsiteY56" fmla="*/ 626498 h 3251912"/>
                <a:gd name="connsiteX57" fmla="*/ 28130 w 5324985"/>
                <a:gd name="connsiteY57" fmla="*/ 315781 h 3251912"/>
                <a:gd name="connsiteX58" fmla="*/ 6751 w 5324985"/>
                <a:gd name="connsiteY58" fmla="*/ 156195 h 32519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</a:cxnLst>
              <a:rect l="l" t="t" r="r" b="b"/>
              <a:pathLst>
                <a:path w="5324985" h="3251912">
                  <a:moveTo>
                    <a:pt x="0" y="0"/>
                  </a:moveTo>
                  <a:lnTo>
                    <a:pt x="36826" y="0"/>
                  </a:lnTo>
                  <a:lnTo>
                    <a:pt x="45003" y="152909"/>
                  </a:lnTo>
                  <a:cubicBezTo>
                    <a:pt x="50351" y="205154"/>
                    <a:pt x="58290" y="257123"/>
                    <a:pt x="68956" y="308600"/>
                  </a:cubicBezTo>
                  <a:cubicBezTo>
                    <a:pt x="91393" y="411324"/>
                    <a:pt x="123882" y="511847"/>
                    <a:pt x="167774" y="607968"/>
                  </a:cubicBezTo>
                  <a:cubicBezTo>
                    <a:pt x="178195" y="632173"/>
                    <a:pt x="190333" y="655798"/>
                    <a:pt x="201857" y="679539"/>
                  </a:cubicBezTo>
                  <a:cubicBezTo>
                    <a:pt x="214363" y="702933"/>
                    <a:pt x="226255" y="726557"/>
                    <a:pt x="239741" y="749488"/>
                  </a:cubicBezTo>
                  <a:cubicBezTo>
                    <a:pt x="265488" y="795812"/>
                    <a:pt x="294176" y="840746"/>
                    <a:pt x="323724" y="885101"/>
                  </a:cubicBezTo>
                  <a:cubicBezTo>
                    <a:pt x="353149" y="929572"/>
                    <a:pt x="384657" y="972885"/>
                    <a:pt x="416412" y="1016081"/>
                  </a:cubicBezTo>
                  <a:cubicBezTo>
                    <a:pt x="448655" y="1058931"/>
                    <a:pt x="482127" y="1101202"/>
                    <a:pt x="515719" y="1143356"/>
                  </a:cubicBezTo>
                  <a:cubicBezTo>
                    <a:pt x="583027" y="1227782"/>
                    <a:pt x="653402" y="1310470"/>
                    <a:pt x="722427" y="1395127"/>
                  </a:cubicBezTo>
                  <a:cubicBezTo>
                    <a:pt x="757123" y="1437282"/>
                    <a:pt x="791697" y="1479783"/>
                    <a:pt x="825780" y="1522749"/>
                  </a:cubicBezTo>
                  <a:cubicBezTo>
                    <a:pt x="859742" y="1565367"/>
                    <a:pt x="893457" y="1610649"/>
                    <a:pt x="926314" y="1651992"/>
                  </a:cubicBezTo>
                  <a:cubicBezTo>
                    <a:pt x="958927" y="1694379"/>
                    <a:pt x="993132" y="1735492"/>
                    <a:pt x="1026848" y="1776836"/>
                  </a:cubicBezTo>
                  <a:cubicBezTo>
                    <a:pt x="1061545" y="1817485"/>
                    <a:pt x="1095996" y="1858133"/>
                    <a:pt x="1131918" y="1897393"/>
                  </a:cubicBezTo>
                  <a:cubicBezTo>
                    <a:pt x="1203273" y="1976376"/>
                    <a:pt x="1277447" y="2052463"/>
                    <a:pt x="1354688" y="2124728"/>
                  </a:cubicBezTo>
                  <a:cubicBezTo>
                    <a:pt x="1509411" y="2268911"/>
                    <a:pt x="1676396" y="2397575"/>
                    <a:pt x="1855027" y="2504236"/>
                  </a:cubicBezTo>
                  <a:cubicBezTo>
                    <a:pt x="1944528" y="2557277"/>
                    <a:pt x="2036357" y="2605917"/>
                    <a:pt x="2131618" y="2646913"/>
                  </a:cubicBezTo>
                  <a:cubicBezTo>
                    <a:pt x="2226267" y="2689068"/>
                    <a:pt x="2323981" y="2724622"/>
                    <a:pt x="2423534" y="2754732"/>
                  </a:cubicBezTo>
                  <a:cubicBezTo>
                    <a:pt x="2523087" y="2784958"/>
                    <a:pt x="2624602" y="2809394"/>
                    <a:pt x="2727588" y="2829197"/>
                  </a:cubicBezTo>
                  <a:cubicBezTo>
                    <a:pt x="2830698" y="2848653"/>
                    <a:pt x="2935522" y="2861971"/>
                    <a:pt x="3041083" y="2870890"/>
                  </a:cubicBezTo>
                  <a:cubicBezTo>
                    <a:pt x="3146644" y="2879922"/>
                    <a:pt x="3253307" y="2883860"/>
                    <a:pt x="3360340" y="2883976"/>
                  </a:cubicBezTo>
                  <a:cubicBezTo>
                    <a:pt x="3387067" y="2883976"/>
                    <a:pt x="3414162" y="2884439"/>
                    <a:pt x="3439663" y="2883396"/>
                  </a:cubicBezTo>
                  <a:lnTo>
                    <a:pt x="3478529" y="2882471"/>
                  </a:lnTo>
                  <a:lnTo>
                    <a:pt x="3517271" y="2880616"/>
                  </a:lnTo>
                  <a:cubicBezTo>
                    <a:pt x="3568887" y="2878417"/>
                    <a:pt x="3620257" y="2873552"/>
                    <a:pt x="3671260" y="2867878"/>
                  </a:cubicBezTo>
                  <a:cubicBezTo>
                    <a:pt x="3875515" y="2844253"/>
                    <a:pt x="4074253" y="2792486"/>
                    <a:pt x="4265268" y="2716283"/>
                  </a:cubicBezTo>
                  <a:cubicBezTo>
                    <a:pt x="4361020" y="2678529"/>
                    <a:pt x="4454444" y="2633710"/>
                    <a:pt x="4546395" y="2584724"/>
                  </a:cubicBezTo>
                  <a:cubicBezTo>
                    <a:pt x="4638470" y="2535967"/>
                    <a:pt x="4728827" y="2481885"/>
                    <a:pt x="4817837" y="2424674"/>
                  </a:cubicBezTo>
                  <a:cubicBezTo>
                    <a:pt x="4906846" y="2367348"/>
                    <a:pt x="4994385" y="2306317"/>
                    <a:pt x="5081677" y="2243548"/>
                  </a:cubicBezTo>
                  <a:cubicBezTo>
                    <a:pt x="5125201" y="2212164"/>
                    <a:pt x="5168603" y="2179969"/>
                    <a:pt x="5211881" y="2147658"/>
                  </a:cubicBezTo>
                  <a:lnTo>
                    <a:pt x="5324985" y="2062128"/>
                  </a:lnTo>
                  <a:lnTo>
                    <a:pt x="5324985" y="2514993"/>
                  </a:lnTo>
                  <a:lnTo>
                    <a:pt x="5314867" y="2522881"/>
                  </a:lnTo>
                  <a:cubicBezTo>
                    <a:pt x="5225490" y="2591325"/>
                    <a:pt x="5133783" y="2658379"/>
                    <a:pt x="5038276" y="2722421"/>
                  </a:cubicBezTo>
                  <a:cubicBezTo>
                    <a:pt x="4942892" y="2786348"/>
                    <a:pt x="4844810" y="2848422"/>
                    <a:pt x="4741701" y="2904937"/>
                  </a:cubicBezTo>
                  <a:cubicBezTo>
                    <a:pt x="4638592" y="2961337"/>
                    <a:pt x="4531929" y="3013683"/>
                    <a:pt x="4420728" y="3058848"/>
                  </a:cubicBezTo>
                  <a:cubicBezTo>
                    <a:pt x="4199063" y="3150338"/>
                    <a:pt x="3959621" y="3211485"/>
                    <a:pt x="3717481" y="3237079"/>
                  </a:cubicBezTo>
                  <a:cubicBezTo>
                    <a:pt x="3656914" y="3243101"/>
                    <a:pt x="3596227" y="3247966"/>
                    <a:pt x="3535661" y="3249934"/>
                  </a:cubicBezTo>
                  <a:lnTo>
                    <a:pt x="3490175" y="3251555"/>
                  </a:lnTo>
                  <a:lnTo>
                    <a:pt x="3444813" y="3251787"/>
                  </a:lnTo>
                  <a:cubicBezTo>
                    <a:pt x="3414162" y="3252250"/>
                    <a:pt x="3385105" y="3251324"/>
                    <a:pt x="3355681" y="3250745"/>
                  </a:cubicBezTo>
                  <a:cubicBezTo>
                    <a:pt x="3296954" y="3250050"/>
                    <a:pt x="3237860" y="3246692"/>
                    <a:pt x="3179011" y="3243795"/>
                  </a:cubicBezTo>
                  <a:cubicBezTo>
                    <a:pt x="3120039" y="3239164"/>
                    <a:pt x="3061067" y="3234878"/>
                    <a:pt x="3002217" y="3227814"/>
                  </a:cubicBezTo>
                  <a:cubicBezTo>
                    <a:pt x="2884397" y="3214496"/>
                    <a:pt x="2766699" y="3196314"/>
                    <a:pt x="2650103" y="3170836"/>
                  </a:cubicBezTo>
                  <a:cubicBezTo>
                    <a:pt x="2533510" y="3145358"/>
                    <a:pt x="2418263" y="3112583"/>
                    <a:pt x="2305836" y="3072514"/>
                  </a:cubicBezTo>
                  <a:cubicBezTo>
                    <a:pt x="2193410" y="3032328"/>
                    <a:pt x="2083926" y="2984383"/>
                    <a:pt x="1978611" y="2929952"/>
                  </a:cubicBezTo>
                  <a:cubicBezTo>
                    <a:pt x="1873663" y="2874711"/>
                    <a:pt x="1772884" y="2812985"/>
                    <a:pt x="1678235" y="2744424"/>
                  </a:cubicBezTo>
                  <a:cubicBezTo>
                    <a:pt x="1488201" y="2608001"/>
                    <a:pt x="1321708" y="2448068"/>
                    <a:pt x="1175688" y="2277018"/>
                  </a:cubicBezTo>
                  <a:cubicBezTo>
                    <a:pt x="1102985" y="2191086"/>
                    <a:pt x="1035309" y="2102377"/>
                    <a:pt x="971310" y="2012044"/>
                  </a:cubicBezTo>
                  <a:cubicBezTo>
                    <a:pt x="907188" y="1921714"/>
                    <a:pt x="847358" y="1829413"/>
                    <a:pt x="790717" y="1735723"/>
                  </a:cubicBezTo>
                  <a:cubicBezTo>
                    <a:pt x="761782" y="1688357"/>
                    <a:pt x="735300" y="1644002"/>
                    <a:pt x="706488" y="1598604"/>
                  </a:cubicBezTo>
                  <a:cubicBezTo>
                    <a:pt x="677922" y="1553555"/>
                    <a:pt x="648866" y="1508505"/>
                    <a:pt x="618951" y="1463802"/>
                  </a:cubicBezTo>
                  <a:lnTo>
                    <a:pt x="436273" y="1195355"/>
                  </a:lnTo>
                  <a:cubicBezTo>
                    <a:pt x="405990" y="1150189"/>
                    <a:pt x="376075" y="1104792"/>
                    <a:pt x="346896" y="1058816"/>
                  </a:cubicBezTo>
                  <a:cubicBezTo>
                    <a:pt x="317716" y="1012838"/>
                    <a:pt x="288782" y="966747"/>
                    <a:pt x="261809" y="919264"/>
                  </a:cubicBezTo>
                  <a:cubicBezTo>
                    <a:pt x="207742" y="824764"/>
                    <a:pt x="158088" y="727485"/>
                    <a:pt x="118487" y="626498"/>
                  </a:cubicBezTo>
                  <a:cubicBezTo>
                    <a:pt x="78151" y="525859"/>
                    <a:pt x="48237" y="421515"/>
                    <a:pt x="28130" y="315781"/>
                  </a:cubicBezTo>
                  <a:cubicBezTo>
                    <a:pt x="18506" y="262914"/>
                    <a:pt x="11425" y="209642"/>
                    <a:pt x="6751" y="15619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F7875715-EC2E-457F-851D-F6C817685FE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16467" y="-1"/>
              <a:ext cx="5275533" cy="2980757"/>
            </a:xfrm>
            <a:custGeom>
              <a:avLst/>
              <a:gdLst>
                <a:gd name="connsiteX0" fmla="*/ 0 w 5275533"/>
                <a:gd name="connsiteY0" fmla="*/ 0 h 2980757"/>
                <a:gd name="connsiteX1" fmla="*/ 201166 w 5275533"/>
                <a:gd name="connsiteY1" fmla="*/ 0 h 2980757"/>
                <a:gd name="connsiteX2" fmla="*/ 206734 w 5275533"/>
                <a:gd name="connsiteY2" fmla="*/ 89286 h 2980757"/>
                <a:gd name="connsiteX3" fmla="*/ 232051 w 5275533"/>
                <a:gd name="connsiteY3" fmla="*/ 226897 h 2980757"/>
                <a:gd name="connsiteX4" fmla="*/ 332707 w 5275533"/>
                <a:gd name="connsiteY4" fmla="*/ 487120 h 2980757"/>
                <a:gd name="connsiteX5" fmla="*/ 402959 w 5275533"/>
                <a:gd name="connsiteY5" fmla="*/ 609647 h 2980757"/>
                <a:gd name="connsiteX6" fmla="*/ 483631 w 5275533"/>
                <a:gd name="connsiteY6" fmla="*/ 728236 h 2980757"/>
                <a:gd name="connsiteX7" fmla="*/ 669986 w 5275533"/>
                <a:gd name="connsiteY7" fmla="*/ 957424 h 2980757"/>
                <a:gd name="connsiteX8" fmla="*/ 871667 w 5275533"/>
                <a:gd name="connsiteY8" fmla="*/ 1188348 h 2980757"/>
                <a:gd name="connsiteX9" fmla="*/ 971956 w 5275533"/>
                <a:gd name="connsiteY9" fmla="*/ 1308905 h 2980757"/>
                <a:gd name="connsiteX10" fmla="*/ 1020139 w 5275533"/>
                <a:gd name="connsiteY10" fmla="*/ 1368084 h 2980757"/>
                <a:gd name="connsiteX11" fmla="*/ 1067340 w 5275533"/>
                <a:gd name="connsiteY11" fmla="*/ 1424715 h 2980757"/>
                <a:gd name="connsiteX12" fmla="*/ 1472909 w 5275533"/>
                <a:gd name="connsiteY12" fmla="*/ 1843252 h 2980757"/>
                <a:gd name="connsiteX13" fmla="*/ 1688567 w 5275533"/>
                <a:gd name="connsiteY13" fmla="*/ 2031559 h 2980757"/>
                <a:gd name="connsiteX14" fmla="*/ 1914401 w 5275533"/>
                <a:gd name="connsiteY14" fmla="*/ 2205156 h 2980757"/>
                <a:gd name="connsiteX15" fmla="*/ 2418909 w 5275533"/>
                <a:gd name="connsiteY15" fmla="*/ 2479741 h 2980757"/>
                <a:gd name="connsiteX16" fmla="*/ 2701141 w 5275533"/>
                <a:gd name="connsiteY16" fmla="*/ 2557333 h 2980757"/>
                <a:gd name="connsiteX17" fmla="*/ 2773475 w 5275533"/>
                <a:gd name="connsiteY17" fmla="*/ 2570999 h 2980757"/>
                <a:gd name="connsiteX18" fmla="*/ 2846424 w 5275533"/>
                <a:gd name="connsiteY18" fmla="*/ 2582465 h 2980757"/>
                <a:gd name="connsiteX19" fmla="*/ 2993669 w 5275533"/>
                <a:gd name="connsiteY19" fmla="*/ 2598909 h 2980757"/>
                <a:gd name="connsiteX20" fmla="*/ 3067721 w 5275533"/>
                <a:gd name="connsiteY20" fmla="*/ 2604237 h 2980757"/>
                <a:gd name="connsiteX21" fmla="*/ 3142019 w 5275533"/>
                <a:gd name="connsiteY21" fmla="*/ 2607943 h 2980757"/>
                <a:gd name="connsiteX22" fmla="*/ 3216561 w 5275533"/>
                <a:gd name="connsiteY22" fmla="*/ 2609564 h 2980757"/>
                <a:gd name="connsiteX23" fmla="*/ 3291225 w 5275533"/>
                <a:gd name="connsiteY23" fmla="*/ 2609217 h 2980757"/>
                <a:gd name="connsiteX24" fmla="*/ 3328619 w 5275533"/>
                <a:gd name="connsiteY24" fmla="*/ 2608869 h 2980757"/>
                <a:gd name="connsiteX25" fmla="*/ 3364665 w 5275533"/>
                <a:gd name="connsiteY25" fmla="*/ 2607363 h 2980757"/>
                <a:gd name="connsiteX26" fmla="*/ 3400587 w 5275533"/>
                <a:gd name="connsiteY26" fmla="*/ 2605627 h 2980757"/>
                <a:gd name="connsiteX27" fmla="*/ 3436387 w 5275533"/>
                <a:gd name="connsiteY27" fmla="*/ 2602847 h 2980757"/>
                <a:gd name="connsiteX28" fmla="*/ 3578361 w 5275533"/>
                <a:gd name="connsiteY28" fmla="*/ 2586286 h 2980757"/>
                <a:gd name="connsiteX29" fmla="*/ 4119159 w 5275533"/>
                <a:gd name="connsiteY29" fmla="*/ 2418594 h 2980757"/>
                <a:gd name="connsiteX30" fmla="*/ 4618765 w 5275533"/>
                <a:gd name="connsiteY30" fmla="*/ 2124668 h 2980757"/>
                <a:gd name="connsiteX31" fmla="*/ 4739895 w 5275533"/>
                <a:gd name="connsiteY31" fmla="*/ 2038275 h 2980757"/>
                <a:gd name="connsiteX32" fmla="*/ 4861027 w 5275533"/>
                <a:gd name="connsiteY32" fmla="*/ 1948986 h 2980757"/>
                <a:gd name="connsiteX33" fmla="*/ 5106354 w 5275533"/>
                <a:gd name="connsiteY33" fmla="*/ 1763690 h 2980757"/>
                <a:gd name="connsiteX34" fmla="*/ 5275533 w 5275533"/>
                <a:gd name="connsiteY34" fmla="*/ 1641017 h 2980757"/>
                <a:gd name="connsiteX35" fmla="*/ 5275533 w 5275533"/>
                <a:gd name="connsiteY35" fmla="*/ 2257481 h 2980757"/>
                <a:gd name="connsiteX36" fmla="*/ 5168881 w 5275533"/>
                <a:gd name="connsiteY36" fmla="*/ 2332084 h 2980757"/>
                <a:gd name="connsiteX37" fmla="*/ 5036225 w 5275533"/>
                <a:gd name="connsiteY37" fmla="*/ 2421489 h 2980757"/>
                <a:gd name="connsiteX38" fmla="*/ 4899401 w 5275533"/>
                <a:gd name="connsiteY38" fmla="*/ 2508347 h 2980757"/>
                <a:gd name="connsiteX39" fmla="*/ 4612145 w 5275533"/>
                <a:gd name="connsiteY39" fmla="*/ 2671407 h 2980757"/>
                <a:gd name="connsiteX40" fmla="*/ 4303187 w 5275533"/>
                <a:gd name="connsiteY40" fmla="*/ 2810030 h 2980757"/>
                <a:gd name="connsiteX41" fmla="*/ 3630835 w 5275533"/>
                <a:gd name="connsiteY41" fmla="*/ 2969500 h 2980757"/>
                <a:gd name="connsiteX42" fmla="*/ 3457719 w 5275533"/>
                <a:gd name="connsiteY42" fmla="*/ 2979808 h 2980757"/>
                <a:gd name="connsiteX43" fmla="*/ 3414441 w 5275533"/>
                <a:gd name="connsiteY43" fmla="*/ 2980733 h 2980757"/>
                <a:gd name="connsiteX44" fmla="*/ 3371285 w 5275533"/>
                <a:gd name="connsiteY44" fmla="*/ 2980502 h 2980757"/>
                <a:gd name="connsiteX45" fmla="*/ 3328252 w 5275533"/>
                <a:gd name="connsiteY45" fmla="*/ 2980039 h 2980757"/>
                <a:gd name="connsiteX46" fmla="*/ 3286445 w 5275533"/>
                <a:gd name="connsiteY46" fmla="*/ 2978534 h 2980757"/>
                <a:gd name="connsiteX47" fmla="*/ 2952475 w 5275533"/>
                <a:gd name="connsiteY47" fmla="*/ 2953402 h 2980757"/>
                <a:gd name="connsiteX48" fmla="*/ 2620591 w 5275533"/>
                <a:gd name="connsiteY48" fmla="*/ 2898046 h 2980757"/>
                <a:gd name="connsiteX49" fmla="*/ 2294591 w 5275533"/>
                <a:gd name="connsiteY49" fmla="*/ 2811305 h 2980757"/>
                <a:gd name="connsiteX50" fmla="*/ 1670544 w 5275533"/>
                <a:gd name="connsiteY50" fmla="*/ 2550501 h 2980757"/>
                <a:gd name="connsiteX51" fmla="*/ 1144703 w 5275533"/>
                <a:gd name="connsiteY51" fmla="*/ 2144472 h 2980757"/>
                <a:gd name="connsiteX52" fmla="*/ 931497 w 5275533"/>
                <a:gd name="connsiteY52" fmla="*/ 1900114 h 2980757"/>
                <a:gd name="connsiteX53" fmla="*/ 745265 w 5275533"/>
                <a:gd name="connsiteY53" fmla="*/ 1641395 h 2980757"/>
                <a:gd name="connsiteX54" fmla="*/ 701741 w 5275533"/>
                <a:gd name="connsiteY54" fmla="*/ 1575500 h 2980757"/>
                <a:gd name="connsiteX55" fmla="*/ 660178 w 5275533"/>
                <a:gd name="connsiteY55" fmla="*/ 1511573 h 2980757"/>
                <a:gd name="connsiteX56" fmla="*/ 578158 w 5275533"/>
                <a:gd name="connsiteY56" fmla="*/ 1387656 h 2980757"/>
                <a:gd name="connsiteX57" fmla="*/ 408230 w 5275533"/>
                <a:gd name="connsiteY57" fmla="*/ 1134497 h 2980757"/>
                <a:gd name="connsiteX58" fmla="*/ 242349 w 5275533"/>
                <a:gd name="connsiteY58" fmla="*/ 866860 h 2980757"/>
                <a:gd name="connsiteX59" fmla="*/ 167562 w 5275533"/>
                <a:gd name="connsiteY59" fmla="*/ 724994 h 2980757"/>
                <a:gd name="connsiteX60" fmla="*/ 104054 w 5275533"/>
                <a:gd name="connsiteY60" fmla="*/ 576525 h 2980757"/>
                <a:gd name="connsiteX61" fmla="*/ 55381 w 5275533"/>
                <a:gd name="connsiteY61" fmla="*/ 422499 h 2980757"/>
                <a:gd name="connsiteX62" fmla="*/ 37236 w 5275533"/>
                <a:gd name="connsiteY62" fmla="*/ 343980 h 2980757"/>
                <a:gd name="connsiteX63" fmla="*/ 29267 w 5275533"/>
                <a:gd name="connsiteY63" fmla="*/ 304604 h 2980757"/>
                <a:gd name="connsiteX64" fmla="*/ 22646 w 5275533"/>
                <a:gd name="connsiteY64" fmla="*/ 265113 h 2980757"/>
                <a:gd name="connsiteX65" fmla="*/ 3903 w 5275533"/>
                <a:gd name="connsiteY65" fmla="*/ 106787 h 29807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</a:cxnLst>
              <a:rect l="l" t="t" r="r" b="b"/>
              <a:pathLst>
                <a:path w="5275533" h="2980757">
                  <a:moveTo>
                    <a:pt x="0" y="0"/>
                  </a:moveTo>
                  <a:lnTo>
                    <a:pt x="201166" y="0"/>
                  </a:lnTo>
                  <a:lnTo>
                    <a:pt x="206734" y="89286"/>
                  </a:lnTo>
                  <a:cubicBezTo>
                    <a:pt x="212220" y="135755"/>
                    <a:pt x="220465" y="181731"/>
                    <a:pt x="232051" y="226897"/>
                  </a:cubicBezTo>
                  <a:cubicBezTo>
                    <a:pt x="254855" y="317344"/>
                    <a:pt x="290287" y="403854"/>
                    <a:pt x="332707" y="487120"/>
                  </a:cubicBezTo>
                  <a:cubicBezTo>
                    <a:pt x="354163" y="528696"/>
                    <a:pt x="377948" y="569461"/>
                    <a:pt x="402959" y="609647"/>
                  </a:cubicBezTo>
                  <a:cubicBezTo>
                    <a:pt x="428337" y="649717"/>
                    <a:pt x="455433" y="689209"/>
                    <a:pt x="483631" y="728236"/>
                  </a:cubicBezTo>
                  <a:cubicBezTo>
                    <a:pt x="540764" y="806061"/>
                    <a:pt x="604271" y="881569"/>
                    <a:pt x="669986" y="957424"/>
                  </a:cubicBezTo>
                  <a:cubicBezTo>
                    <a:pt x="735701" y="1033395"/>
                    <a:pt x="804359" y="1109366"/>
                    <a:pt x="871667" y="1188348"/>
                  </a:cubicBezTo>
                  <a:cubicBezTo>
                    <a:pt x="905383" y="1227723"/>
                    <a:pt x="938731" y="1268025"/>
                    <a:pt x="971956" y="1308905"/>
                  </a:cubicBezTo>
                  <a:lnTo>
                    <a:pt x="1020139" y="1368084"/>
                  </a:lnTo>
                  <a:cubicBezTo>
                    <a:pt x="1035954" y="1386962"/>
                    <a:pt x="1051035" y="1406302"/>
                    <a:pt x="1067340" y="1424715"/>
                  </a:cubicBezTo>
                  <a:cubicBezTo>
                    <a:pt x="1194602" y="1574573"/>
                    <a:pt x="1332652" y="1712503"/>
                    <a:pt x="1472909" y="1843252"/>
                  </a:cubicBezTo>
                  <a:cubicBezTo>
                    <a:pt x="1543406" y="1908337"/>
                    <a:pt x="1615128" y="1971221"/>
                    <a:pt x="1688567" y="2031559"/>
                  </a:cubicBezTo>
                  <a:cubicBezTo>
                    <a:pt x="1762006" y="2091895"/>
                    <a:pt x="1836793" y="2150263"/>
                    <a:pt x="1914401" y="2205156"/>
                  </a:cubicBezTo>
                  <a:cubicBezTo>
                    <a:pt x="2069003" y="2315176"/>
                    <a:pt x="2235742" y="2413498"/>
                    <a:pt x="2418909" y="2479741"/>
                  </a:cubicBezTo>
                  <a:cubicBezTo>
                    <a:pt x="2510249" y="2512863"/>
                    <a:pt x="2604898" y="2538225"/>
                    <a:pt x="2701141" y="2557333"/>
                  </a:cubicBezTo>
                  <a:cubicBezTo>
                    <a:pt x="2725293" y="2561850"/>
                    <a:pt x="2749201" y="2567062"/>
                    <a:pt x="2773475" y="2570999"/>
                  </a:cubicBezTo>
                  <a:lnTo>
                    <a:pt x="2846424" y="2582465"/>
                  </a:lnTo>
                  <a:cubicBezTo>
                    <a:pt x="2895343" y="2588602"/>
                    <a:pt x="2944261" y="2595088"/>
                    <a:pt x="2993669" y="2598909"/>
                  </a:cubicBezTo>
                  <a:cubicBezTo>
                    <a:pt x="3018313" y="2601110"/>
                    <a:pt x="3042956" y="2603195"/>
                    <a:pt x="3067721" y="2604237"/>
                  </a:cubicBezTo>
                  <a:cubicBezTo>
                    <a:pt x="3092487" y="2605394"/>
                    <a:pt x="3117130" y="2607247"/>
                    <a:pt x="3142019" y="2607943"/>
                  </a:cubicBezTo>
                  <a:lnTo>
                    <a:pt x="3216561" y="2609564"/>
                  </a:lnTo>
                  <a:cubicBezTo>
                    <a:pt x="3241326" y="2610142"/>
                    <a:pt x="3266337" y="2609333"/>
                    <a:pt x="3291225" y="2609217"/>
                  </a:cubicBezTo>
                  <a:lnTo>
                    <a:pt x="3328619" y="2608869"/>
                  </a:lnTo>
                  <a:cubicBezTo>
                    <a:pt x="3340757" y="2608522"/>
                    <a:pt x="3352649" y="2607827"/>
                    <a:pt x="3364665" y="2607363"/>
                  </a:cubicBezTo>
                  <a:cubicBezTo>
                    <a:pt x="3376679" y="2606784"/>
                    <a:pt x="3388695" y="2606438"/>
                    <a:pt x="3400587" y="2605627"/>
                  </a:cubicBezTo>
                  <a:lnTo>
                    <a:pt x="3436387" y="2602847"/>
                  </a:lnTo>
                  <a:cubicBezTo>
                    <a:pt x="3484079" y="2599257"/>
                    <a:pt x="3531404" y="2593235"/>
                    <a:pt x="3578361" y="2586286"/>
                  </a:cubicBezTo>
                  <a:cubicBezTo>
                    <a:pt x="3766310" y="2556871"/>
                    <a:pt x="3947025" y="2499314"/>
                    <a:pt x="4119159" y="2418594"/>
                  </a:cubicBezTo>
                  <a:cubicBezTo>
                    <a:pt x="4291907" y="2338801"/>
                    <a:pt x="4456317" y="2236657"/>
                    <a:pt x="4618765" y="2124668"/>
                  </a:cubicBezTo>
                  <a:cubicBezTo>
                    <a:pt x="4659346" y="2096759"/>
                    <a:pt x="4699682" y="2067575"/>
                    <a:pt x="4739895" y="2038275"/>
                  </a:cubicBezTo>
                  <a:cubicBezTo>
                    <a:pt x="4780355" y="2008976"/>
                    <a:pt x="4820691" y="1979212"/>
                    <a:pt x="4861027" y="1948986"/>
                  </a:cubicBezTo>
                  <a:lnTo>
                    <a:pt x="5106354" y="1763690"/>
                  </a:lnTo>
                  <a:lnTo>
                    <a:pt x="5275533" y="1641017"/>
                  </a:lnTo>
                  <a:lnTo>
                    <a:pt x="5275533" y="2257481"/>
                  </a:lnTo>
                  <a:lnTo>
                    <a:pt x="5168881" y="2332084"/>
                  </a:lnTo>
                  <a:cubicBezTo>
                    <a:pt x="5125235" y="2362079"/>
                    <a:pt x="5081099" y="2391958"/>
                    <a:pt x="5036225" y="2421489"/>
                  </a:cubicBezTo>
                  <a:cubicBezTo>
                    <a:pt x="4991231" y="2450790"/>
                    <a:pt x="4945867" y="2479857"/>
                    <a:pt x="4899401" y="2508347"/>
                  </a:cubicBezTo>
                  <a:cubicBezTo>
                    <a:pt x="4806959" y="2565440"/>
                    <a:pt x="4711574" y="2620798"/>
                    <a:pt x="4612145" y="2671407"/>
                  </a:cubicBezTo>
                  <a:cubicBezTo>
                    <a:pt x="4512836" y="2722247"/>
                    <a:pt x="4410095" y="2769496"/>
                    <a:pt x="4303187" y="2810030"/>
                  </a:cubicBezTo>
                  <a:cubicBezTo>
                    <a:pt x="4090349" y="2892256"/>
                    <a:pt x="3861694" y="2947728"/>
                    <a:pt x="3630835" y="2969500"/>
                  </a:cubicBezTo>
                  <a:cubicBezTo>
                    <a:pt x="3573089" y="2974712"/>
                    <a:pt x="3515343" y="2978649"/>
                    <a:pt x="3457719" y="2979808"/>
                  </a:cubicBezTo>
                  <a:lnTo>
                    <a:pt x="3414441" y="2980733"/>
                  </a:lnTo>
                  <a:cubicBezTo>
                    <a:pt x="3400097" y="2980850"/>
                    <a:pt x="3385630" y="2980502"/>
                    <a:pt x="3371285" y="2980502"/>
                  </a:cubicBezTo>
                  <a:lnTo>
                    <a:pt x="3328252" y="2980039"/>
                  </a:lnTo>
                  <a:lnTo>
                    <a:pt x="3286445" y="2978534"/>
                  </a:lnTo>
                  <a:cubicBezTo>
                    <a:pt x="3175121" y="2975174"/>
                    <a:pt x="3063553" y="2966837"/>
                    <a:pt x="2952475" y="2953402"/>
                  </a:cubicBezTo>
                  <a:cubicBezTo>
                    <a:pt x="2841275" y="2940664"/>
                    <a:pt x="2730319" y="2922365"/>
                    <a:pt x="2620591" y="2898046"/>
                  </a:cubicBezTo>
                  <a:cubicBezTo>
                    <a:pt x="2510984" y="2873494"/>
                    <a:pt x="2402235" y="2844426"/>
                    <a:pt x="2294591" y="2811305"/>
                  </a:cubicBezTo>
                  <a:cubicBezTo>
                    <a:pt x="2079669" y="2744483"/>
                    <a:pt x="1867198" y="2661331"/>
                    <a:pt x="1670544" y="2550501"/>
                  </a:cubicBezTo>
                  <a:cubicBezTo>
                    <a:pt x="1473767" y="2439903"/>
                    <a:pt x="1298079" y="2299657"/>
                    <a:pt x="1144703" y="2144472"/>
                  </a:cubicBezTo>
                  <a:cubicBezTo>
                    <a:pt x="1067586" y="2066996"/>
                    <a:pt x="997458" y="1984539"/>
                    <a:pt x="931497" y="1900114"/>
                  </a:cubicBezTo>
                  <a:cubicBezTo>
                    <a:pt x="865906" y="1815342"/>
                    <a:pt x="803500" y="1729295"/>
                    <a:pt x="745265" y="1641395"/>
                  </a:cubicBezTo>
                  <a:cubicBezTo>
                    <a:pt x="730307" y="1619623"/>
                    <a:pt x="716207" y="1597503"/>
                    <a:pt x="701741" y="1575500"/>
                  </a:cubicBezTo>
                  <a:lnTo>
                    <a:pt x="660178" y="1511573"/>
                  </a:lnTo>
                  <a:cubicBezTo>
                    <a:pt x="633574" y="1470229"/>
                    <a:pt x="605989" y="1429232"/>
                    <a:pt x="578158" y="1387656"/>
                  </a:cubicBezTo>
                  <a:lnTo>
                    <a:pt x="408230" y="1134497"/>
                  </a:lnTo>
                  <a:cubicBezTo>
                    <a:pt x="351220" y="1048219"/>
                    <a:pt x="294945" y="959392"/>
                    <a:pt x="242349" y="866860"/>
                  </a:cubicBezTo>
                  <a:cubicBezTo>
                    <a:pt x="216112" y="820536"/>
                    <a:pt x="190734" y="773402"/>
                    <a:pt x="167562" y="724994"/>
                  </a:cubicBezTo>
                  <a:cubicBezTo>
                    <a:pt x="144513" y="676469"/>
                    <a:pt x="123057" y="627019"/>
                    <a:pt x="104054" y="576525"/>
                  </a:cubicBezTo>
                  <a:cubicBezTo>
                    <a:pt x="85418" y="525917"/>
                    <a:pt x="68867" y="474613"/>
                    <a:pt x="55381" y="422499"/>
                  </a:cubicBezTo>
                  <a:cubicBezTo>
                    <a:pt x="49006" y="396442"/>
                    <a:pt x="42508" y="370269"/>
                    <a:pt x="37236" y="343980"/>
                  </a:cubicBezTo>
                  <a:lnTo>
                    <a:pt x="29267" y="304604"/>
                  </a:lnTo>
                  <a:lnTo>
                    <a:pt x="22646" y="265113"/>
                  </a:lnTo>
                  <a:cubicBezTo>
                    <a:pt x="14003" y="212420"/>
                    <a:pt x="7872" y="159582"/>
                    <a:pt x="3903" y="106787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F7E41CC6-0C83-40EE-80BB-79394D9E9B2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613805 w 5270786"/>
                <a:gd name="connsiteY1" fmla="*/ 0 h 2927775"/>
                <a:gd name="connsiteX2" fmla="*/ 618487 w 5270786"/>
                <a:gd name="connsiteY2" fmla="*/ 85404 h 2927775"/>
                <a:gd name="connsiteX3" fmla="*/ 1054084 w 5270786"/>
                <a:gd name="connsiteY3" fmla="*/ 895200 h 2927775"/>
                <a:gd name="connsiteX4" fmla="*/ 1276976 w 5270786"/>
                <a:gd name="connsiteY4" fmla="*/ 1191325 h 2927775"/>
                <a:gd name="connsiteX5" fmla="*/ 3368450 w 5270786"/>
                <a:gd name="connsiteY5" fmla="*/ 2348843 h 2927775"/>
                <a:gd name="connsiteX6" fmla="*/ 4956151 w 5270786"/>
                <a:gd name="connsiteY6" fmla="*/ 1636730 h 2927775"/>
                <a:gd name="connsiteX7" fmla="*/ 5149372 w 5270786"/>
                <a:gd name="connsiteY7" fmla="*/ 1495325 h 2927775"/>
                <a:gd name="connsiteX8" fmla="*/ 5270786 w 5270786"/>
                <a:gd name="connsiteY8" fmla="*/ 1406110 h 2927775"/>
                <a:gd name="connsiteX9" fmla="*/ 5270786 w 5270786"/>
                <a:gd name="connsiteY9" fmla="*/ 2138641 h 2927775"/>
                <a:gd name="connsiteX10" fmla="*/ 5112925 w 5270786"/>
                <a:gd name="connsiteY10" fmla="*/ 2253730 h 2927775"/>
                <a:gd name="connsiteX11" fmla="*/ 3368327 w 5270786"/>
                <a:gd name="connsiteY11" fmla="*/ 2927775 h 2927775"/>
                <a:gd name="connsiteX12" fmla="*/ 769646 w 5270786"/>
                <a:gd name="connsiteY12" fmla="*/ 1516288 h 2927775"/>
                <a:gd name="connsiteX13" fmla="*/ 3149 w 5270786"/>
                <a:gd name="connsiteY13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613805" y="0"/>
                  </a:lnTo>
                  <a:lnTo>
                    <a:pt x="618487" y="85404"/>
                  </a:lnTo>
                  <a:cubicBezTo>
                    <a:pt x="650052" y="360109"/>
                    <a:pt x="792650" y="556543"/>
                    <a:pt x="1054084" y="895200"/>
                  </a:cubicBezTo>
                  <a:cubicBezTo>
                    <a:pt x="1126174" y="988542"/>
                    <a:pt x="1200716" y="1085128"/>
                    <a:pt x="1276976" y="1191325"/>
                  </a:cubicBezTo>
                  <a:cubicBezTo>
                    <a:pt x="1859704" y="2002688"/>
                    <a:pt x="2485223" y="2348843"/>
                    <a:pt x="3368450" y="2348843"/>
                  </a:cubicBezTo>
                  <a:cubicBezTo>
                    <a:pt x="3948114" y="2348843"/>
                    <a:pt x="4373422" y="2066846"/>
                    <a:pt x="4956151" y="1636730"/>
                  </a:cubicBezTo>
                  <a:cubicBezTo>
                    <a:pt x="5021253" y="1588668"/>
                    <a:pt x="5086356" y="1541186"/>
                    <a:pt x="5149372" y="1495325"/>
                  </a:cubicBezTo>
                  <a:lnTo>
                    <a:pt x="5270786" y="1406110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00603498-5DFE-4D26-BFB5-C9269C9BDB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921214" y="-1"/>
              <a:ext cx="5270786" cy="2927775"/>
            </a:xfrm>
            <a:custGeom>
              <a:avLst/>
              <a:gdLst>
                <a:gd name="connsiteX0" fmla="*/ 0 w 5270786"/>
                <a:gd name="connsiteY0" fmla="*/ 0 h 2927775"/>
                <a:gd name="connsiteX1" fmla="*/ 736294 w 5270786"/>
                <a:gd name="connsiteY1" fmla="*/ 0 h 2927775"/>
                <a:gd name="connsiteX2" fmla="*/ 740298 w 5270786"/>
                <a:gd name="connsiteY2" fmla="*/ 72745 h 2927775"/>
                <a:gd name="connsiteX3" fmla="*/ 1153024 w 5270786"/>
                <a:gd name="connsiteY3" fmla="*/ 826989 h 2927775"/>
                <a:gd name="connsiteX4" fmla="*/ 1378368 w 5270786"/>
                <a:gd name="connsiteY4" fmla="*/ 1126356 h 2927775"/>
                <a:gd name="connsiteX5" fmla="*/ 2238056 w 5270786"/>
                <a:gd name="connsiteY5" fmla="*/ 1955322 h 2927775"/>
                <a:gd name="connsiteX6" fmla="*/ 3368327 w 5270786"/>
                <a:gd name="connsiteY6" fmla="*/ 2233033 h 2927775"/>
                <a:gd name="connsiteX7" fmla="*/ 4095360 w 5270786"/>
                <a:gd name="connsiteY7" fmla="*/ 2056192 h 2927775"/>
                <a:gd name="connsiteX8" fmla="*/ 4880506 w 5270786"/>
                <a:gd name="connsiteY8" fmla="*/ 1545587 h 2927775"/>
                <a:gd name="connsiteX9" fmla="*/ 5074340 w 5270786"/>
                <a:gd name="connsiteY9" fmla="*/ 1403721 h 2927775"/>
                <a:gd name="connsiteX10" fmla="*/ 5270786 w 5270786"/>
                <a:gd name="connsiteY10" fmla="*/ 1259367 h 2927775"/>
                <a:gd name="connsiteX11" fmla="*/ 5270786 w 5270786"/>
                <a:gd name="connsiteY11" fmla="*/ 2138641 h 2927775"/>
                <a:gd name="connsiteX12" fmla="*/ 5112925 w 5270786"/>
                <a:gd name="connsiteY12" fmla="*/ 2253730 h 2927775"/>
                <a:gd name="connsiteX13" fmla="*/ 3368327 w 5270786"/>
                <a:gd name="connsiteY13" fmla="*/ 2927775 h 2927775"/>
                <a:gd name="connsiteX14" fmla="*/ 769646 w 5270786"/>
                <a:gd name="connsiteY14" fmla="*/ 1516288 h 2927775"/>
                <a:gd name="connsiteX15" fmla="*/ 3149 w 5270786"/>
                <a:gd name="connsiteY15" fmla="*/ 85252 h 29277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5270786" h="2927775">
                  <a:moveTo>
                    <a:pt x="0" y="0"/>
                  </a:moveTo>
                  <a:lnTo>
                    <a:pt x="736294" y="0"/>
                  </a:lnTo>
                  <a:lnTo>
                    <a:pt x="740298" y="72745"/>
                  </a:lnTo>
                  <a:cubicBezTo>
                    <a:pt x="768839" y="319371"/>
                    <a:pt x="898885" y="497858"/>
                    <a:pt x="1153024" y="826989"/>
                  </a:cubicBezTo>
                  <a:cubicBezTo>
                    <a:pt x="1225727" y="921142"/>
                    <a:pt x="1300882" y="1018537"/>
                    <a:pt x="1378368" y="1126356"/>
                  </a:cubicBezTo>
                  <a:cubicBezTo>
                    <a:pt x="1652384" y="1507833"/>
                    <a:pt x="1933512" y="1779060"/>
                    <a:pt x="2238056" y="1955322"/>
                  </a:cubicBezTo>
                  <a:cubicBezTo>
                    <a:pt x="2560868" y="2142238"/>
                    <a:pt x="2930637" y="2233033"/>
                    <a:pt x="3368327" y="2233033"/>
                  </a:cubicBezTo>
                  <a:cubicBezTo>
                    <a:pt x="3616720" y="2233033"/>
                    <a:pt x="3847703" y="2176866"/>
                    <a:pt x="4095360" y="2056192"/>
                  </a:cubicBezTo>
                  <a:cubicBezTo>
                    <a:pt x="4349636" y="1932276"/>
                    <a:pt x="4601340" y="1751613"/>
                    <a:pt x="4880506" y="1545587"/>
                  </a:cubicBezTo>
                  <a:cubicBezTo>
                    <a:pt x="4945974" y="1497295"/>
                    <a:pt x="5011199" y="1449697"/>
                    <a:pt x="5074340" y="1403721"/>
                  </a:cubicBezTo>
                  <a:lnTo>
                    <a:pt x="5270786" y="1259367"/>
                  </a:lnTo>
                  <a:lnTo>
                    <a:pt x="5270786" y="2138641"/>
                  </a:lnTo>
                  <a:lnTo>
                    <a:pt x="5112925" y="2253730"/>
                  </a:lnTo>
                  <a:cubicBezTo>
                    <a:pt x="4598179" y="2621786"/>
                    <a:pt x="4074961" y="2927775"/>
                    <a:pt x="3368327" y="2927775"/>
                  </a:cubicBezTo>
                  <a:cubicBezTo>
                    <a:pt x="2170746" y="2927775"/>
                    <a:pt x="1393203" y="2384512"/>
                    <a:pt x="769646" y="1516288"/>
                  </a:cubicBezTo>
                  <a:cubicBezTo>
                    <a:pt x="418850" y="1027932"/>
                    <a:pt x="48120" y="683401"/>
                    <a:pt x="3149" y="85252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92E9EB1-E6E6-40B1-0CDF-F1E8A40EC1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40986" y="2491086"/>
            <a:ext cx="5709721" cy="24308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pl-PL" sz="4000" dirty="0">
                <a:solidFill>
                  <a:schemeClr val="tx2"/>
                </a:solidFill>
              </a:rPr>
              <a:t>Inwestycje w </a:t>
            </a:r>
            <a:r>
              <a:rPr lang="pl-PL" sz="4000" dirty="0" err="1">
                <a:solidFill>
                  <a:schemeClr val="tx2"/>
                </a:solidFill>
              </a:rPr>
              <a:t>jst</a:t>
            </a:r>
            <a:r>
              <a:rPr lang="pl-PL" sz="4000" dirty="0">
                <a:solidFill>
                  <a:schemeClr val="tx2"/>
                </a:solidFill>
              </a:rPr>
              <a:t> – </a:t>
            </a:r>
            <a:br>
              <a:rPr lang="pl-PL" sz="4000" dirty="0">
                <a:solidFill>
                  <a:schemeClr val="tx2"/>
                </a:solidFill>
              </a:rPr>
            </a:br>
            <a:r>
              <a:rPr lang="pl-PL" sz="4000" dirty="0">
                <a:solidFill>
                  <a:schemeClr val="tx2"/>
                </a:solidFill>
              </a:rPr>
              <a:t>które grupy interesów ze sobą rywalizują?</a:t>
            </a: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B63ACBA3-DEFD-4C6D-BBA0-64468FA99C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rot="10800000">
            <a:off x="9058275" y="4146310"/>
            <a:ext cx="3142400" cy="2716805"/>
            <a:chOff x="-305" y="-4155"/>
            <a:chExt cx="2514948" cy="2174333"/>
          </a:xfrm>
          <a:solidFill>
            <a:schemeClr val="bg1">
              <a:alpha val="30000"/>
            </a:schemeClr>
          </a:solidFill>
        </p:grpSpPr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62F7819D-2B89-4D80-A1C3-8B318116BA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14948" cy="2170178"/>
            </a:xfrm>
            <a:custGeom>
              <a:avLst/>
              <a:gdLst>
                <a:gd name="connsiteX0" fmla="*/ 2466091 w 2514948"/>
                <a:gd name="connsiteY0" fmla="*/ 0 h 2170178"/>
                <a:gd name="connsiteX1" fmla="*/ 2514948 w 2514948"/>
                <a:gd name="connsiteY1" fmla="*/ 0 h 2170178"/>
                <a:gd name="connsiteX2" fmla="*/ 2512286 w 2514948"/>
                <a:gd name="connsiteY2" fmla="*/ 12375 h 2170178"/>
                <a:gd name="connsiteX3" fmla="*/ 2394961 w 2514948"/>
                <a:gd name="connsiteY3" fmla="*/ 368660 h 2170178"/>
                <a:gd name="connsiteX4" fmla="*/ 2289734 w 2514948"/>
                <a:gd name="connsiteY4" fmla="*/ 598078 h 2170178"/>
                <a:gd name="connsiteX5" fmla="*/ 2163747 w 2514948"/>
                <a:gd name="connsiteY5" fmla="*/ 819078 h 2170178"/>
                <a:gd name="connsiteX6" fmla="*/ 1852241 w 2514948"/>
                <a:gd name="connsiteY6" fmla="*/ 1228932 h 2170178"/>
                <a:gd name="connsiteX7" fmla="*/ 1668235 w 2514948"/>
                <a:gd name="connsiteY7" fmla="*/ 1413844 h 2170178"/>
                <a:gd name="connsiteX8" fmla="*/ 1619510 w 2514948"/>
                <a:gd name="connsiteY8" fmla="*/ 1457722 h 2170178"/>
                <a:gd name="connsiteX9" fmla="*/ 1569835 w 2514948"/>
                <a:gd name="connsiteY9" fmla="*/ 1500704 h 2170178"/>
                <a:gd name="connsiteX10" fmla="*/ 1467169 w 2514948"/>
                <a:gd name="connsiteY10" fmla="*/ 1583266 h 2170178"/>
                <a:gd name="connsiteX11" fmla="*/ 1018393 w 2514948"/>
                <a:gd name="connsiteY11" fmla="*/ 1867576 h 2170178"/>
                <a:gd name="connsiteX12" fmla="*/ 255857 w 2514948"/>
                <a:gd name="connsiteY12" fmla="*/ 2133049 h 2170178"/>
                <a:gd name="connsiteX13" fmla="*/ 0 w 2514948"/>
                <a:gd name="connsiteY13" fmla="*/ 2170178 h 2170178"/>
                <a:gd name="connsiteX14" fmla="*/ 0 w 2514948"/>
                <a:gd name="connsiteY14" fmla="*/ 1940056 h 2170178"/>
                <a:gd name="connsiteX15" fmla="*/ 201609 w 2514948"/>
                <a:gd name="connsiteY15" fmla="*/ 1902856 h 2170178"/>
                <a:gd name="connsiteX16" fmla="*/ 440974 w 2514948"/>
                <a:gd name="connsiteY16" fmla="*/ 1838472 h 2170178"/>
                <a:gd name="connsiteX17" fmla="*/ 674558 w 2514948"/>
                <a:gd name="connsiteY17" fmla="*/ 1756359 h 2170178"/>
                <a:gd name="connsiteX18" fmla="*/ 901222 w 2514948"/>
                <a:gd name="connsiteY18" fmla="*/ 1657142 h 2170178"/>
                <a:gd name="connsiteX19" fmla="*/ 1330943 w 2514948"/>
                <a:gd name="connsiteY19" fmla="*/ 1413396 h 2170178"/>
                <a:gd name="connsiteX20" fmla="*/ 1432566 w 2514948"/>
                <a:gd name="connsiteY20" fmla="*/ 1343193 h 2170178"/>
                <a:gd name="connsiteX21" fmla="*/ 1482527 w 2514948"/>
                <a:gd name="connsiteY21" fmla="*/ 1306926 h 2170178"/>
                <a:gd name="connsiteX22" fmla="*/ 1531821 w 2514948"/>
                <a:gd name="connsiteY22" fmla="*/ 1269765 h 2170178"/>
                <a:gd name="connsiteX23" fmla="*/ 1721986 w 2514948"/>
                <a:gd name="connsiteY23" fmla="*/ 1112073 h 2170178"/>
                <a:gd name="connsiteX24" fmla="*/ 2061460 w 2514948"/>
                <a:gd name="connsiteY24" fmla="*/ 754336 h 2170178"/>
                <a:gd name="connsiteX25" fmla="*/ 2206218 w 2514948"/>
                <a:gd name="connsiteY25" fmla="*/ 554827 h 2170178"/>
                <a:gd name="connsiteX26" fmla="*/ 2329455 w 2514948"/>
                <a:gd name="connsiteY26" fmla="*/ 341886 h 2170178"/>
                <a:gd name="connsiteX27" fmla="*/ 2356757 w 2514948"/>
                <a:gd name="connsiteY27" fmla="*/ 286815 h 2170178"/>
                <a:gd name="connsiteX28" fmla="*/ 2370030 w 2514948"/>
                <a:gd name="connsiteY28" fmla="*/ 259056 h 2170178"/>
                <a:gd name="connsiteX29" fmla="*/ 2382637 w 2514948"/>
                <a:gd name="connsiteY29" fmla="*/ 231028 h 2170178"/>
                <a:gd name="connsiteX30" fmla="*/ 2406716 w 2514948"/>
                <a:gd name="connsiteY30" fmla="*/ 174525 h 2170178"/>
                <a:gd name="connsiteX31" fmla="*/ 2429278 w 2514948"/>
                <a:gd name="connsiteY31" fmla="*/ 117393 h 21701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2514948" h="2170178">
                  <a:moveTo>
                    <a:pt x="2466091" y="0"/>
                  </a:moveTo>
                  <a:lnTo>
                    <a:pt x="2514948" y="0"/>
                  </a:lnTo>
                  <a:lnTo>
                    <a:pt x="2512286" y="12375"/>
                  </a:lnTo>
                  <a:cubicBezTo>
                    <a:pt x="2481760" y="133161"/>
                    <a:pt x="2442526" y="252239"/>
                    <a:pt x="2394961" y="368660"/>
                  </a:cubicBezTo>
                  <a:cubicBezTo>
                    <a:pt x="2363109" y="446208"/>
                    <a:pt x="2328603" y="523039"/>
                    <a:pt x="2289734" y="598078"/>
                  </a:cubicBezTo>
                  <a:cubicBezTo>
                    <a:pt x="2251436" y="673387"/>
                    <a:pt x="2209251" y="747083"/>
                    <a:pt x="2163747" y="819078"/>
                  </a:cubicBezTo>
                  <a:cubicBezTo>
                    <a:pt x="2072646" y="962979"/>
                    <a:pt x="1968652" y="1100611"/>
                    <a:pt x="1852241" y="1228932"/>
                  </a:cubicBezTo>
                  <a:cubicBezTo>
                    <a:pt x="1793748" y="1292868"/>
                    <a:pt x="1732698" y="1354923"/>
                    <a:pt x="1668235" y="1413844"/>
                  </a:cubicBezTo>
                  <a:cubicBezTo>
                    <a:pt x="1652214" y="1428709"/>
                    <a:pt x="1636100" y="1443395"/>
                    <a:pt x="1619510" y="1457722"/>
                  </a:cubicBezTo>
                  <a:cubicBezTo>
                    <a:pt x="1603015" y="1472140"/>
                    <a:pt x="1586805" y="1486825"/>
                    <a:pt x="1569835" y="1500704"/>
                  </a:cubicBezTo>
                  <a:cubicBezTo>
                    <a:pt x="1536276" y="1528911"/>
                    <a:pt x="1501865" y="1556223"/>
                    <a:pt x="1467169" y="1583266"/>
                  </a:cubicBezTo>
                  <a:cubicBezTo>
                    <a:pt x="1327719" y="1690722"/>
                    <a:pt x="1177085" y="1785910"/>
                    <a:pt x="1018393" y="1867576"/>
                  </a:cubicBezTo>
                  <a:cubicBezTo>
                    <a:pt x="780425" y="1990142"/>
                    <a:pt x="522567" y="2080875"/>
                    <a:pt x="255857" y="2133049"/>
                  </a:cubicBezTo>
                  <a:lnTo>
                    <a:pt x="0" y="2170178"/>
                  </a:lnTo>
                  <a:lnTo>
                    <a:pt x="0" y="1940056"/>
                  </a:lnTo>
                  <a:lnTo>
                    <a:pt x="201609" y="1902856"/>
                  </a:lnTo>
                  <a:cubicBezTo>
                    <a:pt x="282186" y="1884231"/>
                    <a:pt x="362102" y="1863008"/>
                    <a:pt x="440974" y="1838472"/>
                  </a:cubicBezTo>
                  <a:cubicBezTo>
                    <a:pt x="519848" y="1814027"/>
                    <a:pt x="597771" y="1786627"/>
                    <a:pt x="674558" y="1756359"/>
                  </a:cubicBezTo>
                  <a:cubicBezTo>
                    <a:pt x="751250" y="1726003"/>
                    <a:pt x="826900" y="1692870"/>
                    <a:pt x="901222" y="1657142"/>
                  </a:cubicBezTo>
                  <a:cubicBezTo>
                    <a:pt x="1049865" y="1585774"/>
                    <a:pt x="1193581" y="1504376"/>
                    <a:pt x="1330943" y="1413396"/>
                  </a:cubicBezTo>
                  <a:cubicBezTo>
                    <a:pt x="1365165" y="1390563"/>
                    <a:pt x="1399293" y="1367370"/>
                    <a:pt x="1432566" y="1343193"/>
                  </a:cubicBezTo>
                  <a:cubicBezTo>
                    <a:pt x="1449441" y="1331373"/>
                    <a:pt x="1465936" y="1319104"/>
                    <a:pt x="1482527" y="1306926"/>
                  </a:cubicBezTo>
                  <a:cubicBezTo>
                    <a:pt x="1499210" y="1294837"/>
                    <a:pt x="1515611" y="1282391"/>
                    <a:pt x="1531821" y="1269765"/>
                  </a:cubicBezTo>
                  <a:cubicBezTo>
                    <a:pt x="1596947" y="1219350"/>
                    <a:pt x="1660652" y="1167055"/>
                    <a:pt x="1721986" y="1112073"/>
                  </a:cubicBezTo>
                  <a:cubicBezTo>
                    <a:pt x="1844940" y="1002469"/>
                    <a:pt x="1958983" y="882926"/>
                    <a:pt x="2061460" y="754336"/>
                  </a:cubicBezTo>
                  <a:cubicBezTo>
                    <a:pt x="2112652" y="690042"/>
                    <a:pt x="2161094" y="623510"/>
                    <a:pt x="2206218" y="554827"/>
                  </a:cubicBezTo>
                  <a:cubicBezTo>
                    <a:pt x="2250583" y="485787"/>
                    <a:pt x="2292484" y="415046"/>
                    <a:pt x="2329455" y="341886"/>
                  </a:cubicBezTo>
                  <a:cubicBezTo>
                    <a:pt x="2339030" y="323709"/>
                    <a:pt x="2347941" y="305261"/>
                    <a:pt x="2356757" y="286815"/>
                  </a:cubicBezTo>
                  <a:lnTo>
                    <a:pt x="2370030" y="259056"/>
                  </a:lnTo>
                  <a:lnTo>
                    <a:pt x="2382637" y="231028"/>
                  </a:lnTo>
                  <a:cubicBezTo>
                    <a:pt x="2390885" y="212312"/>
                    <a:pt x="2399227" y="193598"/>
                    <a:pt x="2406716" y="174525"/>
                  </a:cubicBezTo>
                  <a:cubicBezTo>
                    <a:pt x="2414206" y="155452"/>
                    <a:pt x="2422453" y="136646"/>
                    <a:pt x="2429278" y="11739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: Shape 19">
              <a:extLst>
                <a:ext uri="{FF2B5EF4-FFF2-40B4-BE49-F238E27FC236}">
                  <a16:creationId xmlns:a16="http://schemas.microsoft.com/office/drawing/2014/main" id="{B7065990-2350-41B3-858B-20EF8744F2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-4155"/>
              <a:ext cx="2493062" cy="1947896"/>
            </a:xfrm>
            <a:custGeom>
              <a:avLst/>
              <a:gdLst>
                <a:gd name="connsiteX0" fmla="*/ 1896911 w 2493062"/>
                <a:gd name="connsiteY0" fmla="*/ 0 h 1947896"/>
                <a:gd name="connsiteX1" fmla="*/ 2493062 w 2493062"/>
                <a:gd name="connsiteY1" fmla="*/ 0 h 1947896"/>
                <a:gd name="connsiteX2" fmla="*/ 2435315 w 2493062"/>
                <a:gd name="connsiteY2" fmla="*/ 178165 h 1947896"/>
                <a:gd name="connsiteX3" fmla="*/ 93066 w 2493062"/>
                <a:gd name="connsiteY3" fmla="*/ 1935859 h 1947896"/>
                <a:gd name="connsiteX4" fmla="*/ 0 w 2493062"/>
                <a:gd name="connsiteY4" fmla="*/ 1947896 h 1947896"/>
                <a:gd name="connsiteX5" fmla="*/ 0 w 2493062"/>
                <a:gd name="connsiteY5" fmla="*/ 1404756 h 1947896"/>
                <a:gd name="connsiteX6" fmla="*/ 17392 w 2493062"/>
                <a:gd name="connsiteY6" fmla="*/ 1402364 h 1947896"/>
                <a:gd name="connsiteX7" fmla="*/ 464249 w 2493062"/>
                <a:gd name="connsiteY7" fmla="*/ 1281208 h 1947896"/>
                <a:gd name="connsiteX8" fmla="*/ 1260556 w 2493062"/>
                <a:gd name="connsiteY8" fmla="*/ 833835 h 1947896"/>
                <a:gd name="connsiteX9" fmla="*/ 1807924 w 2493062"/>
                <a:gd name="connsiteY9" fmla="*/ 193222 h 1947896"/>
                <a:gd name="connsiteX10" fmla="*/ 1874357 w 2493062"/>
                <a:gd name="connsiteY10" fmla="*/ 58333 h 19478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3062" h="1947896">
                  <a:moveTo>
                    <a:pt x="1896911" y="0"/>
                  </a:moveTo>
                  <a:lnTo>
                    <a:pt x="2493062" y="0"/>
                  </a:lnTo>
                  <a:lnTo>
                    <a:pt x="2435315" y="178165"/>
                  </a:lnTo>
                  <a:cubicBezTo>
                    <a:pt x="2088122" y="1071812"/>
                    <a:pt x="1129732" y="1758033"/>
                    <a:pt x="93066" y="1935859"/>
                  </a:cubicBezTo>
                  <a:lnTo>
                    <a:pt x="0" y="1947896"/>
                  </a:lnTo>
                  <a:lnTo>
                    <a:pt x="0" y="1404756"/>
                  </a:lnTo>
                  <a:lnTo>
                    <a:pt x="17392" y="1402364"/>
                  </a:lnTo>
                  <a:cubicBezTo>
                    <a:pt x="167719" y="1375030"/>
                    <a:pt x="318070" y="1334398"/>
                    <a:pt x="464249" y="1281208"/>
                  </a:cubicBezTo>
                  <a:cubicBezTo>
                    <a:pt x="753480" y="1176081"/>
                    <a:pt x="1028869" y="1021346"/>
                    <a:pt x="1260556" y="833835"/>
                  </a:cubicBezTo>
                  <a:cubicBezTo>
                    <a:pt x="1491960" y="646594"/>
                    <a:pt x="1681177" y="425056"/>
                    <a:pt x="1807924" y="193222"/>
                  </a:cubicBezTo>
                  <a:cubicBezTo>
                    <a:pt x="1832328" y="148578"/>
                    <a:pt x="1854477" y="103599"/>
                    <a:pt x="1874357" y="58333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: Shape 20">
              <a:extLst>
                <a:ext uri="{FF2B5EF4-FFF2-40B4-BE49-F238E27FC236}">
                  <a16:creationId xmlns:a16="http://schemas.microsoft.com/office/drawing/2014/main" id="{58DA7EC7-CAA0-4665-AA29-BFBA806EC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-305" y="0"/>
              <a:ext cx="2501089" cy="1972702"/>
            </a:xfrm>
            <a:custGeom>
              <a:avLst/>
              <a:gdLst>
                <a:gd name="connsiteX0" fmla="*/ 2318728 w 2501089"/>
                <a:gd name="connsiteY0" fmla="*/ 0 h 1972702"/>
                <a:gd name="connsiteX1" fmla="*/ 2501089 w 2501089"/>
                <a:gd name="connsiteY1" fmla="*/ 0 h 1972702"/>
                <a:gd name="connsiteX2" fmla="*/ 2453909 w 2501089"/>
                <a:gd name="connsiteY2" fmla="*/ 167837 h 1972702"/>
                <a:gd name="connsiteX3" fmla="*/ 2361125 w 2501089"/>
                <a:gd name="connsiteY3" fmla="*/ 392084 h 1972702"/>
                <a:gd name="connsiteX4" fmla="*/ 1768255 w 2501089"/>
                <a:gd name="connsiteY4" fmla="*/ 1167644 h 1972702"/>
                <a:gd name="connsiteX5" fmla="*/ 1375125 w 2501089"/>
                <a:gd name="connsiteY5" fmla="*/ 1471474 h 1972702"/>
                <a:gd name="connsiteX6" fmla="*/ 935735 w 2501089"/>
                <a:gd name="connsiteY6" fmla="*/ 1712713 h 1972702"/>
                <a:gd name="connsiteX7" fmla="*/ 212353 w 2501089"/>
                <a:gd name="connsiteY7" fmla="*/ 1940294 h 1972702"/>
                <a:gd name="connsiteX8" fmla="*/ 0 w 2501089"/>
                <a:gd name="connsiteY8" fmla="*/ 1972702 h 1972702"/>
                <a:gd name="connsiteX9" fmla="*/ 0 w 2501089"/>
                <a:gd name="connsiteY9" fmla="*/ 1732181 h 1972702"/>
                <a:gd name="connsiteX10" fmla="*/ 161195 w 2501089"/>
                <a:gd name="connsiteY10" fmla="*/ 1706590 h 1972702"/>
                <a:gd name="connsiteX11" fmla="*/ 388463 w 2501089"/>
                <a:gd name="connsiteY11" fmla="*/ 1652268 h 1972702"/>
                <a:gd name="connsiteX12" fmla="*/ 826716 w 2501089"/>
                <a:gd name="connsiteY12" fmla="*/ 1493950 h 1972702"/>
                <a:gd name="connsiteX13" fmla="*/ 1609847 w 2501089"/>
                <a:gd name="connsiteY13" fmla="*/ 1007535 h 1972702"/>
                <a:gd name="connsiteX14" fmla="*/ 1929982 w 2501089"/>
                <a:gd name="connsiteY14" fmla="*/ 682930 h 1972702"/>
                <a:gd name="connsiteX15" fmla="*/ 2183093 w 2501089"/>
                <a:gd name="connsiteY15" fmla="*/ 310149 h 1972702"/>
                <a:gd name="connsiteX16" fmla="*/ 2280286 w 2501089"/>
                <a:gd name="connsiteY16" fmla="*/ 108435 h 1972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2501089" h="1972702">
                  <a:moveTo>
                    <a:pt x="2318728" y="0"/>
                  </a:moveTo>
                  <a:lnTo>
                    <a:pt x="2501089" y="0"/>
                  </a:lnTo>
                  <a:lnTo>
                    <a:pt x="2453909" y="167837"/>
                  </a:lnTo>
                  <a:cubicBezTo>
                    <a:pt x="2427555" y="244153"/>
                    <a:pt x="2396627" y="319103"/>
                    <a:pt x="2361125" y="392084"/>
                  </a:cubicBezTo>
                  <a:cubicBezTo>
                    <a:pt x="2218453" y="684005"/>
                    <a:pt x="2011698" y="945211"/>
                    <a:pt x="1768255" y="1167644"/>
                  </a:cubicBezTo>
                  <a:cubicBezTo>
                    <a:pt x="1646250" y="1278860"/>
                    <a:pt x="1514385" y="1380316"/>
                    <a:pt x="1375125" y="1471474"/>
                  </a:cubicBezTo>
                  <a:cubicBezTo>
                    <a:pt x="1235677" y="1562542"/>
                    <a:pt x="1088928" y="1643672"/>
                    <a:pt x="935735" y="1712713"/>
                  </a:cubicBezTo>
                  <a:cubicBezTo>
                    <a:pt x="705659" y="1815533"/>
                    <a:pt x="462359" y="1892212"/>
                    <a:pt x="212353" y="1940294"/>
                  </a:cubicBezTo>
                  <a:lnTo>
                    <a:pt x="0" y="1972702"/>
                  </a:lnTo>
                  <a:lnTo>
                    <a:pt x="0" y="1732181"/>
                  </a:lnTo>
                  <a:lnTo>
                    <a:pt x="161195" y="1706590"/>
                  </a:lnTo>
                  <a:cubicBezTo>
                    <a:pt x="237638" y="1691378"/>
                    <a:pt x="313477" y="1673222"/>
                    <a:pt x="388463" y="1652268"/>
                  </a:cubicBezTo>
                  <a:cubicBezTo>
                    <a:pt x="538529" y="1610539"/>
                    <a:pt x="684898" y="1556543"/>
                    <a:pt x="826716" y="1493950"/>
                  </a:cubicBezTo>
                  <a:cubicBezTo>
                    <a:pt x="1111207" y="1370107"/>
                    <a:pt x="1376832" y="1205881"/>
                    <a:pt x="1609847" y="1007535"/>
                  </a:cubicBezTo>
                  <a:cubicBezTo>
                    <a:pt x="1725975" y="908049"/>
                    <a:pt x="1833571" y="799519"/>
                    <a:pt x="1929982" y="682930"/>
                  </a:cubicBezTo>
                  <a:cubicBezTo>
                    <a:pt x="2026581" y="566520"/>
                    <a:pt x="2111806" y="441692"/>
                    <a:pt x="2183093" y="310149"/>
                  </a:cubicBezTo>
                  <a:cubicBezTo>
                    <a:pt x="2218738" y="244422"/>
                    <a:pt x="2251396" y="177150"/>
                    <a:pt x="2280286" y="10843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sz="800"/>
            </a:p>
          </p:txBody>
        </p:sp>
        <p:sp>
          <p:nvSpPr>
            <p:cNvPr id="22" name="Freeform: Shape 21">
              <a:extLst>
                <a:ext uri="{FF2B5EF4-FFF2-40B4-BE49-F238E27FC236}">
                  <a16:creationId xmlns:a16="http://schemas.microsoft.com/office/drawing/2014/main" id="{B1132A14-489F-4CED-B626-2A1711C987C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305" y="1"/>
              <a:ext cx="2491105" cy="1943661"/>
            </a:xfrm>
            <a:custGeom>
              <a:avLst/>
              <a:gdLst>
                <a:gd name="connsiteX0" fmla="*/ 1995408 w 2491105"/>
                <a:gd name="connsiteY0" fmla="*/ 0 h 1943661"/>
                <a:gd name="connsiteX1" fmla="*/ 2491105 w 2491105"/>
                <a:gd name="connsiteY1" fmla="*/ 0 h 1943661"/>
                <a:gd name="connsiteX2" fmla="*/ 2434705 w 2491105"/>
                <a:gd name="connsiteY2" fmla="*/ 174009 h 1943661"/>
                <a:gd name="connsiteX3" fmla="*/ 92457 w 2491105"/>
                <a:gd name="connsiteY3" fmla="*/ 1931703 h 1943661"/>
                <a:gd name="connsiteX4" fmla="*/ 0 w 2491105"/>
                <a:gd name="connsiteY4" fmla="*/ 1943661 h 1943661"/>
                <a:gd name="connsiteX5" fmla="*/ 0 w 2491105"/>
                <a:gd name="connsiteY5" fmla="*/ 1491489 h 1943661"/>
                <a:gd name="connsiteX6" fmla="*/ 34107 w 2491105"/>
                <a:gd name="connsiteY6" fmla="*/ 1486836 h 1943661"/>
                <a:gd name="connsiteX7" fmla="*/ 497577 w 2491105"/>
                <a:gd name="connsiteY7" fmla="*/ 1360598 h 1943661"/>
                <a:gd name="connsiteX8" fmla="*/ 1321566 w 2491105"/>
                <a:gd name="connsiteY8" fmla="*/ 897645 h 1943661"/>
                <a:gd name="connsiteX9" fmla="*/ 1891495 w 2491105"/>
                <a:gd name="connsiteY9" fmla="*/ 230078 h 1943661"/>
                <a:gd name="connsiteX10" fmla="*/ 1961469 w 2491105"/>
                <a:gd name="connsiteY10" fmla="*/ 87885 h 19436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2491105" h="1943661">
                  <a:moveTo>
                    <a:pt x="1995408" y="0"/>
                  </a:moveTo>
                  <a:lnTo>
                    <a:pt x="2491105" y="0"/>
                  </a:lnTo>
                  <a:lnTo>
                    <a:pt x="2434705" y="174009"/>
                  </a:lnTo>
                  <a:cubicBezTo>
                    <a:pt x="2087512" y="1067655"/>
                    <a:pt x="1129122" y="1753877"/>
                    <a:pt x="92457" y="1931703"/>
                  </a:cubicBezTo>
                  <a:lnTo>
                    <a:pt x="0" y="1943661"/>
                  </a:lnTo>
                  <a:lnTo>
                    <a:pt x="0" y="1491489"/>
                  </a:lnTo>
                  <a:lnTo>
                    <a:pt x="34107" y="1486836"/>
                  </a:lnTo>
                  <a:cubicBezTo>
                    <a:pt x="189055" y="1458696"/>
                    <a:pt x="343908" y="1416565"/>
                    <a:pt x="497577" y="1360598"/>
                  </a:cubicBezTo>
                  <a:cubicBezTo>
                    <a:pt x="796856" y="1251889"/>
                    <a:pt x="1081725" y="1091781"/>
                    <a:pt x="1321566" y="897645"/>
                  </a:cubicBezTo>
                  <a:cubicBezTo>
                    <a:pt x="1565577" y="700195"/>
                    <a:pt x="1757355" y="475523"/>
                    <a:pt x="1891495" y="230078"/>
                  </a:cubicBezTo>
                  <a:cubicBezTo>
                    <a:pt x="1917197" y="183033"/>
                    <a:pt x="1940526" y="135619"/>
                    <a:pt x="1961469" y="87885"/>
                  </a:cubicBez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50632413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Pakiet 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3775</TotalTime>
  <Words>886</Words>
  <Application>Microsoft Macintosh PowerPoint</Application>
  <PresentationFormat>Panoramiczny</PresentationFormat>
  <Paragraphs>108</Paragraphs>
  <Slides>25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25</vt:i4>
      </vt:variant>
    </vt:vector>
  </HeadingPairs>
  <TitlesOfParts>
    <vt:vector size="29" baseType="lpstr">
      <vt:lpstr>Arial</vt:lpstr>
      <vt:lpstr>Calibri</vt:lpstr>
      <vt:lpstr>Calibri Light</vt:lpstr>
      <vt:lpstr>Motyw pakietu Office</vt:lpstr>
      <vt:lpstr>Inwestycje samorządowe – co to jest?</vt:lpstr>
      <vt:lpstr>Inwestycje jst</vt:lpstr>
      <vt:lpstr>Inwestycje jst</vt:lpstr>
      <vt:lpstr>Zdolność do inwestowania</vt:lpstr>
      <vt:lpstr>Skłonność do inwestowania</vt:lpstr>
      <vt:lpstr>Polityka inwestycyjna</vt:lpstr>
      <vt:lpstr>Kształtowanie gospodarki lokalnej</vt:lpstr>
      <vt:lpstr>Inwestycje infrastrukturalne</vt:lpstr>
      <vt:lpstr>Prezentacja programu PowerPoint</vt:lpstr>
      <vt:lpstr>Finansowanie inwestycji samorządowych</vt:lpstr>
      <vt:lpstr>Prezentacja programu PowerPoint</vt:lpstr>
      <vt:lpstr>Inwestycje komunalne – zewnętrzne źródła finansowania - bezzwrotne</vt:lpstr>
      <vt:lpstr>Inwestycje komunalne – zewnętrzne źródła finansowania – zwrotne</vt:lpstr>
      <vt:lpstr>Ograniczenia finansowe inwestycji jst</vt:lpstr>
      <vt:lpstr>Zaangażowanie kapitału prywatnego w inwestycje infrastrukturalne</vt:lpstr>
      <vt:lpstr>Czynniki determinujące dobór źródła inwestycji</vt:lpstr>
      <vt:lpstr>Potencjał inwestycyjny </vt:lpstr>
      <vt:lpstr>Potencjał inwestycyjny </vt:lpstr>
      <vt:lpstr>Potencjał inwestycyjny </vt:lpstr>
      <vt:lpstr>Wydatki inwestycyjne</vt:lpstr>
      <vt:lpstr>Zakaz podwójnego finansowania </vt:lpstr>
      <vt:lpstr>Prezentacja programu PowerPoint</vt:lpstr>
      <vt:lpstr>Inwestycje w długim horyzoncie czasu</vt:lpstr>
      <vt:lpstr>Ryzyko w działalności inwestycyjnej</vt:lpstr>
      <vt:lpstr>Wyzwania JST na drodze do realizacji planów inwestycyjnych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Finansowanie przedsięwzięć publicznych</dc:title>
  <dc:creator>Katarzyna Baran</dc:creator>
  <cp:lastModifiedBy>Katarzyna Baran</cp:lastModifiedBy>
  <cp:revision>11</cp:revision>
  <dcterms:created xsi:type="dcterms:W3CDTF">2023-02-27T06:06:02Z</dcterms:created>
  <dcterms:modified xsi:type="dcterms:W3CDTF">2024-11-06T14:13:58Z</dcterms:modified>
</cp:coreProperties>
</file>