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300" r:id="rId16"/>
    <p:sldId id="299" r:id="rId17"/>
    <p:sldId id="297" r:id="rId18"/>
    <p:sldId id="29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6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/>
    <p:restoredTop sz="95000"/>
  </p:normalViewPr>
  <p:slideViewPr>
    <p:cSldViewPr snapToGrid="0">
      <p:cViewPr varScale="1">
        <p:scale>
          <a:sx n="53" d="100"/>
          <a:sy n="53" d="100"/>
        </p:scale>
        <p:origin x="20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4540-DD09-6843-A916-4E74DF00EF03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30B99-3CFE-454F-9B27-48295D122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4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30B99-3CFE-454F-9B27-48295D12273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39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7F53E8-954F-7576-E187-BAFAE3A5C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31741CE-B395-5B39-7CD5-557151D63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3E0B51-55BF-1766-B340-1B7DD20E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0CB005-948C-1109-31DF-229B6562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43E80F-3214-C5F8-22EE-8F7D01B1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72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49099-481D-4037-64F1-1F1C0F1A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F01E49B-1432-6151-BA14-9EAD5D066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E77522-5640-3BF0-847F-CAB73F17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B44832-6815-1BA8-77BD-2D989BF8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94026D-C1F3-7757-133C-DBD97104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7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0E8BA6-30C2-8A0D-8B5D-25F0F63E1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28FDDE-2342-6624-13D9-25C84F94F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E2CF00-F99E-666B-8F32-D76F6546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9F5546-85CE-3E7F-318D-93BF3E25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D5DD1D-630D-6501-FA05-EFB4441A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31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2383D4-625F-C227-0498-A356A0A8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FB7FD3-5672-8DEF-DB38-36AFFA87B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D5D0EF-EC43-D003-F74B-F2255B0C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871B0B-821A-D4B8-1917-328BBBD8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90DBF8-3D92-0185-EE68-7FF0298E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20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71579D-2CC7-B7C6-0BEB-6585D3A4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0601FD-5073-6B2F-AAFB-4FAD48FCB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6EB787-1933-2048-581B-670FBFD0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670B49-3B7C-3C25-9D83-57CA3E04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CB803B-2D44-891C-979E-7A1990AC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46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07460-C01B-6D93-1ADE-E027D26E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43F6C6-C6B3-32C0-E6A0-A5319E78A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C3D6C9-D8E6-0A8B-43D8-BDFBD8B19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6BC98E-2F58-EAC8-6408-8E2E4C81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B10472-24EB-CA4E-7C6F-D4CC0E75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5077AA-90C2-81CE-4608-6D3156D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71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71A18-0A78-A096-0CF8-F60E126A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F40D02-116B-DB5F-5C26-73ACEC28F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0FFEEB-2CAF-B63D-AC7A-4DBD43A88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0285B9-C3D2-5DA7-2162-A80A5AE3B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2BA9915-08AC-50B1-98E6-9FA030952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0989D31-4E25-9767-847D-D5084254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BE07E48-27BB-FAE5-F44C-EBA52BDD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FB6E856-BFCA-392C-A949-589F22A9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28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58B893-BB17-70A9-0380-EF58D166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CB0BF2-967F-7328-82D6-49044CE8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FCE87C-3938-5AD2-6104-86EBA130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58926C-C472-6E4A-F2B0-DC3A45D4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88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1D4E0E-A024-090F-AEE6-C75F73A6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4F6F4B9-DD3E-27C0-1017-1D81611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FC10AD-BE3E-4A51-8756-4823781A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40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F74B8-0E39-145D-6B9E-0C7E31D4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9BCDA-FA14-E203-011C-D2E57EB44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8DAAC8-8843-3BBA-DE41-BC2D830A4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83A4EA-4AC4-03B6-45AA-A460A030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7A5A63-F17A-1639-912B-FBFFA9EF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4C8289-05B7-8686-873C-8DEECC1D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27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9AA50-31D2-C851-8AEF-6EF115D2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AEED3CD-1A2A-75C1-9302-F9DD0F69C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6A117B-04BC-25F4-9E33-00314370E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07A54F-AD2D-72E8-1B2B-FF34A3E4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107CC0-4F0B-E454-7ADF-465FD7B0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DFFC1E-FF36-3EFA-EE23-105C2AD1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9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3262E2C-B8AC-B53F-0FD6-F7A02D04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2DA4C9-2D81-4D7E-1BFC-720FE6AFE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E35204-BD93-B180-B252-783F5BBDF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37CA-DA3E-1541-A26B-24158252EEB9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68E71F-B3C4-E222-987F-D799C7DA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0DA7B0-CD84-138A-E4BC-CB637FC7D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DE3B-BF1D-BF46-B255-2BCEEF08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01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Komisja_%C5%9Bledcza_do_zbadania_sprawy_zarzutu_nielegalnego_wywierania_wp%C5%82ywu_na_funkcjonariuszy_policji,_s%C5%82u%C5%BCb_specjalnych,_prokurator%C3%B3w_i_osoby_pe%C5%82ni%C4%85ce_funkcje_w_organach_wymiaru_sprawiedliwo%C5%9Bci" TargetMode="External"/><Relationship Id="rId3" Type="http://schemas.openxmlformats.org/officeDocument/2006/relationships/hyperlink" Target="https://pl.wikipedia.org/wiki/Komisja_%C5%9Bledcza_do_zbadania_okoliczno%C5%9Bci_tragicznej_%C5%9Bmierci_by%C5%82ej_pos%C5%82anki_Barbary_Blidy" TargetMode="External"/><Relationship Id="rId7" Type="http://schemas.openxmlformats.org/officeDocument/2006/relationships/hyperlink" Target="https://pl.wikipedia.org/wiki/Komisja_%C5%9Bledcza_do_zbadania_sprawy_przebiegu_procesu_legislacyjnego_ustaw_nowelizuj%C4%85cych_ustaw%C4%99_z_dnia_29_lipca_1992_o_grach_i_zak%C5%82adach_wzajemnych" TargetMode="External"/><Relationship Id="rId2" Type="http://schemas.openxmlformats.org/officeDocument/2006/relationships/hyperlink" Target="https://pl.wikipedia.org/wiki/Komisja_%C5%9Bledcza_do_zbadania_okoliczno%C5%9Bci_porwania_i_zab%C3%B3jstwa_Krzysztofa_Olewn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Komisja_%C5%9Aledcza_do_zbadania_prawid%C5%82owo%C5%9Bci_prywatyzacji_Powszechnego_Zak%C5%82adu_Ubezpiecze%C5%84_Sp%C3%B3%C5%82ka_Akcyjna" TargetMode="External"/><Relationship Id="rId11" Type="http://schemas.openxmlformats.org/officeDocument/2006/relationships/hyperlink" Target="https://pl.wikipedia.org/wiki/Komisja_%C5%9Bledcza_w_sprawie_PKN_Orlen" TargetMode="External"/><Relationship Id="rId5" Type="http://schemas.openxmlformats.org/officeDocument/2006/relationships/hyperlink" Target="https://pl.wikipedia.org/wiki/Komisja_%C5%9Bledcza_do_zbadania_prawid%C5%82owo%C5%9Bci_i_legalno%C5%9Bci_dzia%C5%82a%C5%84_organ%C3%B3w_i_instytucji_publicznych_wobec_podmiot%C3%B3w_wchodz%C4%85cych_w_sk%C5%82ad_Grupy_Amber_Gold" TargetMode="External"/><Relationship Id="rId10" Type="http://schemas.openxmlformats.org/officeDocument/2006/relationships/hyperlink" Target="https://pl.wikipedia.org/wiki/Komisja_%C5%9Bledcza_w_sprawie_afery_Rywina" TargetMode="External"/><Relationship Id="rId4" Type="http://schemas.openxmlformats.org/officeDocument/2006/relationships/hyperlink" Target="https://pl.wikipedia.org/wiki/Komisja_%C5%9Bledcza_do_zbadania_prawid%C5%82owo%C5%9Bci_i_legalno%C5%9Bci_dzia%C5%82a%C5%84_oraz_wyst%C4%99powania_zaniedba%C5%84_i_zaniecha%C5%84_organ%C3%B3w_i_instytucji_publicznych_w_zakresie_zapewnienia_dochod%C3%B3w_Skarbu_Pa%C5%84stwa_z_tytu%C5%82u_podatku_od_towar%C3%B3w_i_us%C5%82ug_i_podatku_akcyzowego" TargetMode="External"/><Relationship Id="rId9" Type="http://schemas.openxmlformats.org/officeDocument/2006/relationships/hyperlink" Target="https://pl.wikipedia.org/wiki/Komisja_%C5%9Bledcza_ds._bank%C3%B3w_i_nadzoru_bankowego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jm.gov.pl/sejm9.nsf/agent.xsp?symbol=RINTERPELACJE&amp;NrKadencji=9&amp;Typ=IN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premier/pelnomocnicy-rzadu-i-prezesa-rm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7CEA9-28A6-45AE-A36E-1E61062FC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9" t="8118" r="2669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E574A4-B2B7-539C-AE61-8D5362C7B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/>
              <a:t>Gospodarka i Administracja Publiczna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CF9AEA-B09C-924E-A44F-5B2F04569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2000" b="0" i="0" u="none" strike="noStrike" dirty="0">
                <a:effectLst/>
                <a:latin typeface="Arial" panose="020B0604020202020204" pitchFamily="34" charset="0"/>
              </a:rPr>
              <a:t>EEEKN1-3611SB</a:t>
            </a:r>
          </a:p>
          <a:p>
            <a:pPr algn="l"/>
            <a:r>
              <a:rPr lang="pl-PL" sz="2000" dirty="0">
                <a:latin typeface="Arial" panose="020B0604020202020204" pitchFamily="34" charset="0"/>
              </a:rPr>
              <a:t>Katarzyna Baran </a:t>
            </a:r>
            <a:endParaRPr lang="pl-PL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9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91BC40-7988-1717-509B-8A92068F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Kontrolowanie uznaniowości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C0D219-146B-50CA-3BDA-0D8FFAA6F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Korekta decyzji urzędniczych.</a:t>
            </a:r>
          </a:p>
          <a:p>
            <a:pPr marL="514350" indent="-514350">
              <a:buAutoNum type="arabicPeriod"/>
            </a:pPr>
            <a:r>
              <a:rPr lang="pl-PL" dirty="0"/>
              <a:t>Formy kontroli:</a:t>
            </a:r>
          </a:p>
          <a:p>
            <a:pPr>
              <a:buFontTx/>
              <a:buChar char="-"/>
            </a:pPr>
            <a:r>
              <a:rPr lang="pl-PL" dirty="0"/>
              <a:t>prawna,</a:t>
            </a:r>
          </a:p>
          <a:p>
            <a:pPr>
              <a:buFontTx/>
              <a:buChar char="-"/>
            </a:pPr>
            <a:r>
              <a:rPr lang="pl-PL" dirty="0"/>
              <a:t>demokratyczna,</a:t>
            </a:r>
          </a:p>
          <a:p>
            <a:pPr>
              <a:buFontTx/>
              <a:buChar char="-"/>
            </a:pPr>
            <a:r>
              <a:rPr lang="pl-PL" dirty="0"/>
              <a:t>publiczna,</a:t>
            </a:r>
          </a:p>
          <a:p>
            <a:pPr>
              <a:buFontTx/>
              <a:buChar char="-"/>
            </a:pPr>
            <a:r>
              <a:rPr lang="pl-PL" dirty="0"/>
              <a:t>organizacyjna,</a:t>
            </a:r>
          </a:p>
          <a:p>
            <a:pPr>
              <a:buFontTx/>
              <a:buChar char="-"/>
            </a:pPr>
            <a:r>
              <a:rPr lang="pl-PL" dirty="0"/>
              <a:t>środowiskowa.</a:t>
            </a:r>
          </a:p>
        </p:txBody>
      </p:sp>
    </p:spTree>
    <p:extLst>
      <p:ext uri="{BB962C8B-B14F-4D97-AF65-F5344CB8AC3E}">
        <p14:creationId xmlns:p14="http://schemas.microsoft.com/office/powerpoint/2010/main" val="328160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2F1E4A-3FF6-17B7-6CD0-AE7313ED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Kontrola władzy dyskrecjonalnej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792EA5-05F1-E64E-F9E5-1414080B2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Wyróżnia się kontrolę:</a:t>
            </a:r>
          </a:p>
          <a:p>
            <a:pPr lvl="0">
              <a:buFontTx/>
              <a:buChar char="-"/>
            </a:pPr>
            <a:r>
              <a:rPr lang="pl-PL" dirty="0"/>
              <a:t>parlamentarną,</a:t>
            </a:r>
          </a:p>
          <a:p>
            <a:pPr lvl="0">
              <a:buFontTx/>
              <a:buChar char="-"/>
            </a:pPr>
            <a:r>
              <a:rPr lang="pl-PL" dirty="0"/>
              <a:t>egzekutywy,</a:t>
            </a:r>
          </a:p>
          <a:p>
            <a:pPr lvl="0">
              <a:buFontTx/>
              <a:buChar char="-"/>
            </a:pPr>
            <a:r>
              <a:rPr lang="pl-PL" dirty="0"/>
              <a:t>sądową,</a:t>
            </a:r>
          </a:p>
          <a:p>
            <a:pPr lvl="0">
              <a:buFontTx/>
              <a:buChar char="-"/>
            </a:pPr>
            <a:r>
              <a:rPr lang="pl-PL" dirty="0"/>
              <a:t>środowiskową,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pl-PL" dirty="0"/>
              <a:t>aktorów niepublicznych.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07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C1F84E-63C0-47E8-B956-5E603DAC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Kontrola parlamentarna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diagram&#10;&#10;Opis wygenerowany automatycznie">
            <a:extLst>
              <a:ext uri="{FF2B5EF4-FFF2-40B4-BE49-F238E27FC236}">
                <a16:creationId xmlns:a16="http://schemas.microsoft.com/office/drawing/2014/main" id="{00C386E5-F520-D940-B21E-24B92C0DC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08754"/>
            <a:ext cx="11548872" cy="34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2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CD8744-BC95-3E24-0373-5ACEE025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Parlamentarna odpowiedzialność ministrów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C109BC-E63F-0405-0DC1-2F37E14F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Jeden z najważniejszych mechanizmów kontroli. </a:t>
            </a:r>
          </a:p>
          <a:p>
            <a:pPr marL="514350" indent="-514350">
              <a:buAutoNum type="arabicPeriod"/>
            </a:pPr>
            <a:r>
              <a:rPr lang="pl-PL" dirty="0"/>
              <a:t>Ministrowie nadzorują poszczególne segmenty administracji.</a:t>
            </a:r>
          </a:p>
          <a:p>
            <a:pPr marL="514350" indent="-514350">
              <a:buAutoNum type="arabicPeriod"/>
            </a:pPr>
            <a:r>
              <a:rPr lang="pl-PL" dirty="0"/>
              <a:t>Odpowiedzialność polityczna ministra. </a:t>
            </a:r>
          </a:p>
        </p:txBody>
      </p:sp>
    </p:spTree>
    <p:extLst>
      <p:ext uri="{BB962C8B-B14F-4D97-AF65-F5344CB8AC3E}">
        <p14:creationId xmlns:p14="http://schemas.microsoft.com/office/powerpoint/2010/main" val="214965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BFBC21-1200-170B-BE42-BD4F0C3A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Parlamentarna odpowiedzialność ministrów</a:t>
            </a:r>
          </a:p>
        </p:txBody>
      </p:sp>
      <p:pic>
        <p:nvPicPr>
          <p:cNvPr id="5" name="Symbol zastępczy zawartości 4" descr="Obraz zawierający wykres&#10;&#10;Opis wygenerowany automatycznie">
            <a:extLst>
              <a:ext uri="{FF2B5EF4-FFF2-40B4-BE49-F238E27FC236}">
                <a16:creationId xmlns:a16="http://schemas.microsoft.com/office/drawing/2014/main" id="{CE68807A-1DEE-EB4B-E4BC-66B0686FD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50" y="1893094"/>
            <a:ext cx="7200900" cy="4216400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A18E40C-CAC4-D5C3-0F54-FBB0475B995B}"/>
              </a:ext>
            </a:extLst>
          </p:cNvPr>
          <p:cNvSpPr txBox="1"/>
          <p:nvPr/>
        </p:nvSpPr>
        <p:spPr>
          <a:xfrm>
            <a:off x="469557" y="6363730"/>
            <a:ext cx="944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portalstatystyczny.pl</a:t>
            </a:r>
            <a:r>
              <a:rPr lang="pl-PL" dirty="0"/>
              <a:t>/polski-</a:t>
            </a:r>
            <a:r>
              <a:rPr lang="pl-PL" dirty="0" err="1"/>
              <a:t>rzad</a:t>
            </a:r>
            <a:r>
              <a:rPr lang="pl-PL" dirty="0"/>
              <a:t>-najliczniejszy-w-</a:t>
            </a:r>
            <a:r>
              <a:rPr lang="pl-PL" dirty="0" err="1"/>
              <a:t>europie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7466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4CE46C-BFC9-2E59-7031-9BC35A4D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Strona internetowa&#10;&#10;Opis wygenerowany automatycznie">
            <a:extLst>
              <a:ext uri="{FF2B5EF4-FFF2-40B4-BE49-F238E27FC236}">
                <a16:creationId xmlns:a16="http://schemas.microsoft.com/office/drawing/2014/main" id="{ABDF7095-95EE-F402-5706-59219A87E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127" y="1825625"/>
            <a:ext cx="5493746" cy="4351338"/>
          </a:xfrm>
        </p:spPr>
      </p:pic>
    </p:spTree>
    <p:extLst>
      <p:ext uri="{BB962C8B-B14F-4D97-AF65-F5344CB8AC3E}">
        <p14:creationId xmlns:p14="http://schemas.microsoft.com/office/powerpoint/2010/main" val="333214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9966C-B417-FCC9-86C6-75852265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Strona internetowa&#10;&#10;Opis wygenerowany automatycznie">
            <a:extLst>
              <a:ext uri="{FF2B5EF4-FFF2-40B4-BE49-F238E27FC236}">
                <a16:creationId xmlns:a16="http://schemas.microsoft.com/office/drawing/2014/main" id="{6EF08650-444E-77DE-341B-194092A98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212" y="1825625"/>
            <a:ext cx="5703576" cy="4351338"/>
          </a:xfrm>
        </p:spPr>
      </p:pic>
    </p:spTree>
    <p:extLst>
      <p:ext uri="{BB962C8B-B14F-4D97-AF65-F5344CB8AC3E}">
        <p14:creationId xmlns:p14="http://schemas.microsoft.com/office/powerpoint/2010/main" val="184149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44C8ED-02FD-99E1-C8AB-304BDB36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Strona internetowa&#10;&#10;Opis wygenerowany automatycznie">
            <a:extLst>
              <a:ext uri="{FF2B5EF4-FFF2-40B4-BE49-F238E27FC236}">
                <a16:creationId xmlns:a16="http://schemas.microsoft.com/office/drawing/2014/main" id="{26CEB5DA-8F39-929F-1C54-60D878240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212" y="1825625"/>
            <a:ext cx="5703576" cy="4351338"/>
          </a:xfrm>
        </p:spPr>
      </p:pic>
    </p:spTree>
    <p:extLst>
      <p:ext uri="{BB962C8B-B14F-4D97-AF65-F5344CB8AC3E}">
        <p14:creationId xmlns:p14="http://schemas.microsoft.com/office/powerpoint/2010/main" val="419161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0A2F6-934A-E06D-4AEB-9B534E04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CD8AEAE-784E-D015-2786-D3D35ABD5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2064544"/>
            <a:ext cx="9321800" cy="3873500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236E71D-BE09-6A9B-8412-F7E88577ECD2}"/>
              </a:ext>
            </a:extLst>
          </p:cNvPr>
          <p:cNvSpPr txBox="1"/>
          <p:nvPr/>
        </p:nvSpPr>
        <p:spPr>
          <a:xfrm>
            <a:off x="505326" y="5938044"/>
            <a:ext cx="1102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Żródło</a:t>
            </a:r>
            <a:r>
              <a:rPr lang="pl-PL" dirty="0"/>
              <a:t>: 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www.gov.pl</a:t>
            </a:r>
            <a:r>
              <a:rPr lang="pl-PL" dirty="0"/>
              <a:t>/web/premier/rada-</a:t>
            </a:r>
            <a:r>
              <a:rPr lang="pl-PL" dirty="0" err="1"/>
              <a:t>ministrow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393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6BC98-5DEC-7590-9F6C-B3C204EA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Alokacja środków publicznych i kontrola ich wykorzystania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B27329-3FE7-1219-28FD-9889AC373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Jeden z najskuteczniejszych sposobów kontrolowania administracji. </a:t>
            </a:r>
          </a:p>
          <a:p>
            <a:pPr marL="514350" indent="-514350">
              <a:buAutoNum type="arabicPeriod"/>
            </a:pPr>
            <a:r>
              <a:rPr lang="pl-PL" dirty="0"/>
              <a:t>Funkcja rozwojowa. </a:t>
            </a:r>
          </a:p>
          <a:p>
            <a:pPr marL="514350" indent="-514350">
              <a:buAutoNum type="arabicPeriod"/>
            </a:pPr>
            <a:r>
              <a:rPr lang="pl-PL" dirty="0"/>
              <a:t>Kontrola parlamentarna w zakresie legalności, efektywności i skuteczności wydatkowania środków publicznych. </a:t>
            </a:r>
          </a:p>
          <a:p>
            <a:pPr marL="514350" indent="-514350">
              <a:buAutoNum type="arabicPeriod"/>
            </a:pPr>
            <a:r>
              <a:rPr lang="pl-PL" dirty="0"/>
              <a:t>Kontrola </a:t>
            </a:r>
            <a:r>
              <a:rPr lang="pl-PL" i="1" dirty="0"/>
              <a:t>ex </a:t>
            </a:r>
            <a:r>
              <a:rPr lang="pl-PL" i="1" dirty="0" err="1"/>
              <a:t>ante</a:t>
            </a:r>
            <a:r>
              <a:rPr lang="pl-PL" i="1" dirty="0"/>
              <a:t> </a:t>
            </a:r>
            <a:r>
              <a:rPr lang="pl-PL" dirty="0"/>
              <a:t>i </a:t>
            </a:r>
            <a:r>
              <a:rPr lang="pl-PL" i="1" dirty="0"/>
              <a:t>ex post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000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1C13B-708B-8D09-0506-E263B885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60FAEB-B6D2-AC77-F68D-07C1D6B12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Pojęcie władzy dyskrecjonalnej.</a:t>
            </a:r>
          </a:p>
          <a:p>
            <a:pPr marL="514350" indent="-514350">
              <a:buAutoNum type="arabicPeriod"/>
            </a:pPr>
            <a:r>
              <a:rPr lang="pl-PL" dirty="0"/>
              <a:t>Model Davisa.</a:t>
            </a:r>
          </a:p>
          <a:p>
            <a:pPr marL="514350" indent="-514350">
              <a:buAutoNum type="arabicPeriod"/>
            </a:pPr>
            <a:r>
              <a:rPr lang="pl-PL" dirty="0"/>
              <a:t>Rodzaje kontroli.</a:t>
            </a:r>
          </a:p>
          <a:p>
            <a:pPr marL="514350" indent="-514350">
              <a:buAutoNum type="arabicPeriod"/>
            </a:pPr>
            <a:r>
              <a:rPr lang="pl-PL" dirty="0"/>
              <a:t>Ograniczenia kontroli. </a:t>
            </a:r>
          </a:p>
        </p:txBody>
      </p:sp>
    </p:spTree>
    <p:extLst>
      <p:ext uri="{BB962C8B-B14F-4D97-AF65-F5344CB8AC3E}">
        <p14:creationId xmlns:p14="http://schemas.microsoft.com/office/powerpoint/2010/main" val="191528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05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7AA671-714C-280D-5958-4F23B0F6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Alokacja środków publicznych i kontrola ich wykorzystania </a:t>
            </a:r>
          </a:p>
        </p:txBody>
      </p:sp>
      <p:pic>
        <p:nvPicPr>
          <p:cNvPr id="7" name="Symbol zastępczy zawartości 6" descr="Obraz zawierający wykres&#10;&#10;Opis wygenerowany automatycznie">
            <a:extLst>
              <a:ext uri="{FF2B5EF4-FFF2-40B4-BE49-F238E27FC236}">
                <a16:creationId xmlns:a16="http://schemas.microsoft.com/office/drawing/2014/main" id="{9A36CE85-20C0-4A38-7F0F-3CB406FFA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124198"/>
            <a:ext cx="7347537" cy="46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9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1EFD51-20BF-3E8E-7AF6-7A1D966A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Komisje parlamentarne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D24B9-E646-CCE3-0AB5-13E3F7BC4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Instrument zwyczajowy, stosowany kiedy inne narzędzia dostępne legislatywie okazują się nieskuteczne.</a:t>
            </a:r>
          </a:p>
          <a:p>
            <a:pPr marL="514350" indent="-514350">
              <a:buAutoNum type="arabicPeriod"/>
            </a:pPr>
            <a:r>
              <a:rPr lang="pl-PL" dirty="0"/>
              <a:t>Przedmiot prac komisji.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Tworzenie systemowych rozwiązań o charakterze instytucjonalnym służących wyeliminowaniu w przyszłości podobnych słabości i zagrożeń.</a:t>
            </a:r>
          </a:p>
        </p:txBody>
      </p:sp>
    </p:spTree>
    <p:extLst>
      <p:ext uri="{BB962C8B-B14F-4D97-AF65-F5344CB8AC3E}">
        <p14:creationId xmlns:p14="http://schemas.microsoft.com/office/powerpoint/2010/main" val="22487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591CF0-5489-A508-3B28-1612C641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Komisje śledcze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E783E8-6BD5-3DB5-9FC0-1DC90613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502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2"/>
              </a:rPr>
              <a:t>Komisja śledcza do zbadania okoliczności porwania i zabójstwa Krzysztofa Olewnika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3"/>
              </a:rPr>
              <a:t>Komisja śledcza do zbadania okoliczności tragicznej śmierci byłej posłanki Barbary Blidy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4"/>
              </a:rPr>
              <a:t>Komisja śledcza do zbadania prawidłowości i legalności działań oraz występowania zaniedbań i zaniechań organów i instytucji publicznych w zakresie zapewnienia dochodów Skarbu Państwa z tytułu podatku od towarów i usług i podatku akcyzowego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5"/>
              </a:rPr>
              <a:t>Komisja śledcza do zbadania prawidłowości i legalności działań organów i instytucji publicznych wobec podmiotów wchodzących w skład Grupy Amber Gold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6"/>
              </a:rPr>
              <a:t>Komisja Śledcza do zbadania prawidłowości prywatyzacji Powszechnego Zakładu Ubezpieczeń Spółka Akcyjna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7"/>
              </a:rPr>
              <a:t>Komisja śledcza do zbadania sprawy przebiegu procesu legislacyjnego ustaw nowelizujących ustawę z dnia 29 lipca 1992 o grach i zakładach wzajemnych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8"/>
              </a:rPr>
              <a:t>Komisja śledcza do zbadania sprawy zarzutu nielegalnego wywierania wpływu na funkcjonariuszy policji, służb specjalnych, prokuratorów i osoby pełniące funkcje w organach wymiaru sprawiedliwości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9"/>
              </a:rPr>
              <a:t>Komisja śledcza ds. banków i nadzoru bankowego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10"/>
              </a:rPr>
              <a:t>Komisja śledcza w sprawie afery Rywina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hlinkClick r:id="rId11"/>
              </a:rPr>
              <a:t>Komisja śledcza w sprawie PKN Orlen</a:t>
            </a:r>
            <a:endParaRPr lang="pl-PL" sz="1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21927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6913B-9025-F618-ED85-E8E8230A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Zadośćuczynienie za straty spowodowane wadliwymi decyzjami organów państwa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333F33-2C5F-00DB-ACB3-38DC1E669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Decyzje podjęte w sposób proceduralnie wadliwy.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Przepisy te z reguły nie przewidują osobistej odpowiedzialności urzędników.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066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25262F-851B-75E8-CF0A-D4BEE803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Zadośćuczynienie za straty spowodowane wadliwymi decyzjami organów państwa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D14910-F25A-5D20-5E48-6C334990A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Sprawa Marka Kubali.</a:t>
            </a:r>
          </a:p>
          <a:p>
            <a:pPr marL="514350" indent="-514350">
              <a:buAutoNum type="arabicPeriod"/>
            </a:pPr>
            <a:r>
              <a:rPr lang="pl-PL" dirty="0"/>
              <a:t>Rozdzielone bliźniaczki. </a:t>
            </a:r>
          </a:p>
          <a:p>
            <a:pPr marL="514350" indent="-514350">
              <a:buAutoNum type="arabicPeriod"/>
            </a:pPr>
            <a:r>
              <a:rPr lang="pl-PL" dirty="0"/>
              <a:t>Sprawa Tomasza Komendy.</a:t>
            </a:r>
          </a:p>
        </p:txBody>
      </p:sp>
    </p:spTree>
    <p:extLst>
      <p:ext uri="{BB962C8B-B14F-4D97-AF65-F5344CB8AC3E}">
        <p14:creationId xmlns:p14="http://schemas.microsoft.com/office/powerpoint/2010/main" val="80961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7AD404-6E1E-34A2-2E95-A2962737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Interpelacje i zapytania poselskie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92399F-1EE3-BD84-9DB2-4E2105A20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dirty="0"/>
              <a:t>Najprostsza forma kontroli parlamentarnej. </a:t>
            </a:r>
          </a:p>
          <a:p>
            <a:pPr marL="514350" indent="-514350">
              <a:buAutoNum type="arabicPeriod"/>
            </a:pPr>
            <a:r>
              <a:rPr lang="pl-PL" dirty="0"/>
              <a:t>Zwrócenie uwagi opinii publicznej. </a:t>
            </a:r>
          </a:p>
          <a:p>
            <a:pPr marL="514350" indent="-514350">
              <a:buAutoNum type="arabicPeriod"/>
            </a:pPr>
            <a:r>
              <a:rPr lang="pl-PL" dirty="0"/>
              <a:t>Tematy kontrowersyjne. </a:t>
            </a:r>
          </a:p>
          <a:p>
            <a:pPr marL="514350" indent="-514350">
              <a:buAutoNum type="arabicPeriod"/>
            </a:pPr>
            <a:r>
              <a:rPr lang="pl-PL" dirty="0"/>
              <a:t>Eliminacja dysfunkcjonalności administracji publicznej.</a:t>
            </a:r>
          </a:p>
          <a:p>
            <a:pPr marL="514350" indent="-514350">
              <a:buAutoNum type="arabicPeriod"/>
            </a:pPr>
            <a:r>
              <a:rPr lang="pl-PL" dirty="0"/>
              <a:t>Liczba interpelacji: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https://www.sejm.gov.pl/sejm9.nsf/agent.xsp?symbol=RINTERPELACJE&amp;NrKadencji=9&amp;Typ=INT</a:t>
            </a: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402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B5548A-3231-220D-1658-C3B749C1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Przegląd i weryfikacji przepisów wykonawczych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BE28B9-5312-9FB2-55A7-2F8A51B93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Weryfikacja poprawności i zgodności przepisów wykonawczych wydawanych przez urzędników z intencją legislatywy wyrażoną poprzez ustawy.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004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6D255-FC14-B117-342E-630C8483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Kontrola realizacji budżetu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82D45A-CFC5-83D0-FA32-2C6C00447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Jeden w najważniejszych instrumentów parlamentarnej kontroli nad administracją publiczną. </a:t>
            </a:r>
          </a:p>
          <a:p>
            <a:pPr marL="514350" indent="-514350">
              <a:buAutoNum type="arabicPeriod"/>
            </a:pPr>
            <a:r>
              <a:rPr lang="pl-PL" dirty="0"/>
              <a:t>Ocena legalności, skuteczności i efektywności wydatkowania środków publicznych. </a:t>
            </a:r>
          </a:p>
          <a:p>
            <a:pPr marL="514350" indent="-514350">
              <a:buAutoNum type="arabicPeriod"/>
            </a:pPr>
            <a:r>
              <a:rPr lang="pl-PL" dirty="0"/>
              <a:t>Odpowiednie instytucje publiczne lub komisje parlamentarne. </a:t>
            </a:r>
          </a:p>
        </p:txBody>
      </p:sp>
    </p:spTree>
    <p:extLst>
      <p:ext uri="{BB962C8B-B14F-4D97-AF65-F5344CB8AC3E}">
        <p14:creationId xmlns:p14="http://schemas.microsoft.com/office/powerpoint/2010/main" val="178486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6AD5C5-8979-ED31-1A03-7CACE747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pl-PL"/>
              <a:t>Kontrola egzekutywy</a:t>
            </a:r>
          </a:p>
        </p:txBody>
      </p:sp>
      <p:sp>
        <p:nvSpPr>
          <p:cNvPr id="19" name="Arc 1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 descr="Obraz zawierający wykres&#10;&#10;Opis wygenerowany automatycznie">
            <a:extLst>
              <a:ext uri="{FF2B5EF4-FFF2-40B4-BE49-F238E27FC236}">
                <a16:creationId xmlns:a16="http://schemas.microsoft.com/office/drawing/2014/main" id="{2BFAE6AE-8472-4786-3DFF-454F2E28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59" y="704504"/>
            <a:ext cx="9941081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8280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D75D1-A9E5-5E3E-6E19-4C676894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Polityczna kontrola budżetu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40ED01-80E4-3615-C777-BBBC04F80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Sprawowana przed niezależne, wyspecjalizowane instytucje.</a:t>
            </a:r>
          </a:p>
          <a:p>
            <a:pPr marL="514350" indent="-514350">
              <a:buAutoNum type="arabicPeriod"/>
            </a:pPr>
            <a:r>
              <a:rPr lang="pl-PL" dirty="0"/>
              <a:t>Rząd ze stabilną większością. </a:t>
            </a:r>
          </a:p>
        </p:txBody>
      </p:sp>
    </p:spTree>
    <p:extLst>
      <p:ext uri="{BB962C8B-B14F-4D97-AF65-F5344CB8AC3E}">
        <p14:creationId xmlns:p14="http://schemas.microsoft.com/office/powerpoint/2010/main" val="389159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0518C5-4F3E-D548-AFCE-004C6006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Co to jest władza dyskrecjonalna?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1879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5EC45-6DB4-686F-AA2A-77717EDF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Kontr-biurokracje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2EF775-25CF-E4A5-A3C4-10A6EA73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Tworzenie struktur organizacyjnych ulokowanych poza systemem administracji publicznej celem kontrolowania jej działań. </a:t>
            </a:r>
          </a:p>
          <a:p>
            <a:pPr marL="514350" indent="-514350">
              <a:buAutoNum type="arabicPeriod"/>
            </a:pPr>
            <a:r>
              <a:rPr lang="pl-PL" dirty="0"/>
              <a:t>Przeciwwaga dla administracji publicznej. </a:t>
            </a:r>
          </a:p>
        </p:txBody>
      </p:sp>
    </p:spTree>
    <p:extLst>
      <p:ext uri="{BB962C8B-B14F-4D97-AF65-F5344CB8AC3E}">
        <p14:creationId xmlns:p14="http://schemas.microsoft.com/office/powerpoint/2010/main" val="3043853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D58EE-022D-A10E-9F4E-27D4E061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Zespoły politycznych analityków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69F504-F896-D958-A771-AD10F681E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Niezależne i obiektywne źródła informacji.</a:t>
            </a:r>
          </a:p>
          <a:p>
            <a:pPr marL="514350" indent="-514350">
              <a:buAutoNum type="arabicPeriod"/>
            </a:pPr>
            <a:r>
              <a:rPr lang="pl-PL" dirty="0"/>
              <a:t>Przełamywanie monopolu wiedzy i informacji.</a:t>
            </a:r>
          </a:p>
          <a:p>
            <a:pPr marL="514350" indent="-514350">
              <a:buAutoNum type="arabicPeriod"/>
            </a:pPr>
            <a:r>
              <a:rPr lang="pl-PL" dirty="0"/>
              <a:t>Zespoły analityków bezpośrednio podlegają premierowi i składają się z zaufanych współpracowników lub też w ich skład wchodzą niezależni konsultanci. </a:t>
            </a:r>
          </a:p>
        </p:txBody>
      </p:sp>
    </p:spTree>
    <p:extLst>
      <p:ext uri="{BB962C8B-B14F-4D97-AF65-F5344CB8AC3E}">
        <p14:creationId xmlns:p14="http://schemas.microsoft.com/office/powerpoint/2010/main" val="3031454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342BD-3363-FACD-62B6-EABDF4AA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Eksperci i zespoły doradców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D57170-9EEE-95B5-D540-E744E6629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Funkcja paralelna wobec politycznych zespołów doradców. </a:t>
            </a:r>
          </a:p>
          <a:p>
            <a:pPr marL="514350" indent="-514350">
              <a:buAutoNum type="arabicPeriod"/>
            </a:pPr>
            <a:r>
              <a:rPr lang="pl-PL" dirty="0"/>
              <a:t>Ograniczają zjawisko asymetrii wiedzy i informacji.  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1786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7E669-E9BC-373F-44DF-BD976516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Instrumenty NPM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F779A-00E5-8327-F672-D07944BBE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Przeciwwaga dla monopolu wiedzy i informacji administracji publicznej. </a:t>
            </a:r>
          </a:p>
          <a:p>
            <a:pPr marL="514350" indent="-514350">
              <a:buAutoNum type="arabicPeriod"/>
            </a:pPr>
            <a:r>
              <a:rPr lang="pl-PL" dirty="0"/>
              <a:t>Instrumenty NPM.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9751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2A93F9-A195-0725-A633-F1A33344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Polityczna obsada stanowisk administracyjnych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00CB50-EF70-52A8-C005-47E97FF72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Rozszerzenie zakresu politycznych nominacji w administracji publicznej. </a:t>
            </a:r>
          </a:p>
          <a:p>
            <a:pPr marL="514350" indent="-514350">
              <a:buAutoNum type="arabicPeriod"/>
            </a:pPr>
            <a:r>
              <a:rPr lang="pl-PL" dirty="0"/>
              <a:t>Zapewnienie lojalnych, zaufanych i zaangażowanych współpracowników. </a:t>
            </a:r>
          </a:p>
          <a:p>
            <a:pPr marL="514350" indent="-514350">
              <a:buAutoNum type="arabicPeriod"/>
            </a:pPr>
            <a:r>
              <a:rPr lang="pl-PL" dirty="0"/>
              <a:t>Wzrost jakości kontroli politycznej nad administracją.</a:t>
            </a:r>
          </a:p>
          <a:p>
            <a:pPr marL="514350" indent="-514350">
              <a:buAutoNum type="arabicPeriod"/>
            </a:pPr>
            <a:r>
              <a:rPr lang="pl-PL" dirty="0"/>
              <a:t>Pełnomocnicy rządu: </a:t>
            </a:r>
            <a:r>
              <a:rPr lang="pl-PL" dirty="0">
                <a:hlinkClick r:id="rId2"/>
              </a:rPr>
              <a:t>https://www.gov.pl/web/premier/pelnomocnicy-rzadu-i-prezesa-rm3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5989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ED820D-322F-5384-C939-0A40109F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Postępowanie wyjaśniające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B2B38-6F1F-6FB2-CEAD-16D9AC08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Inspekcje prowadzone przez wyspecjalizowane agencje publiczne. </a:t>
            </a:r>
          </a:p>
          <a:p>
            <a:pPr marL="514350" indent="-514350">
              <a:buAutoNum type="arabicPeriod"/>
            </a:pPr>
            <a:r>
              <a:rPr lang="pl-PL" dirty="0"/>
              <a:t>Działają w sposób permanentny lub ad hoc. </a:t>
            </a:r>
          </a:p>
          <a:p>
            <a:pPr marL="514350" indent="-514350">
              <a:buAutoNum type="arabicPeriod"/>
            </a:pPr>
            <a:r>
              <a:rPr lang="pl-PL" dirty="0"/>
              <a:t>Kontrola legalności, gospodarności, efektywności i skuteczności wydatkowania środków publicznych. </a:t>
            </a:r>
          </a:p>
        </p:txBody>
      </p:sp>
    </p:spTree>
    <p:extLst>
      <p:ext uri="{BB962C8B-B14F-4D97-AF65-F5344CB8AC3E}">
        <p14:creationId xmlns:p14="http://schemas.microsoft.com/office/powerpoint/2010/main" val="3995539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73D75-EEF3-3C88-5C63-F39E664E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Reorganizacja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6AA799-7864-80BE-03AC-B4D30CA00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Jeden z kluczowych sposobów kontrolowania administracji publicznej.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Wprowadzanie zmian w zakresie celów, zasad, mechanizmów i struktur działania, które w sposób instytucjonalny skutkować powinny większą subordynacją urzędników wobec swoich politycznych zwierzchników.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Sposobem kontrolowania administracji, mieszczącym się w formule reorganizacji, jest jej fragmentaryzacja, polegająca na dekompozycji dużych struktur organizacyjnych na małe, wyspecjalizowane jednostki. </a:t>
            </a:r>
          </a:p>
        </p:txBody>
      </p:sp>
    </p:spTree>
    <p:extLst>
      <p:ext uri="{BB962C8B-B14F-4D97-AF65-F5344CB8AC3E}">
        <p14:creationId xmlns:p14="http://schemas.microsoft.com/office/powerpoint/2010/main" val="414368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E29045-6305-F639-C8BC-F24C166E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Projektowanie budżetu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95635B-9D3D-A7EA-CC31-7A1149E9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Tworzenie budżetu dla realizacji zadań.</a:t>
            </a:r>
          </a:p>
          <a:p>
            <a:pPr marL="514350" indent="-514350">
              <a:buAutoNum type="arabicPeriod"/>
            </a:pPr>
            <a:r>
              <a:rPr lang="pl-PL" dirty="0"/>
              <a:t>Możliwość premiowania. </a:t>
            </a:r>
          </a:p>
          <a:p>
            <a:pPr marL="514350" indent="-514350">
              <a:buAutoNum type="arabicPeriod"/>
            </a:pPr>
            <a:r>
              <a:rPr lang="pl-PL" dirty="0"/>
              <a:t>Marginalizowanie roli urzędów. </a:t>
            </a:r>
          </a:p>
        </p:txBody>
      </p:sp>
    </p:spTree>
    <p:extLst>
      <p:ext uri="{BB962C8B-B14F-4D97-AF65-F5344CB8AC3E}">
        <p14:creationId xmlns:p14="http://schemas.microsoft.com/office/powerpoint/2010/main" val="2843092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B25AA-FA01-2B27-EA46-4DBD67BC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Ombudsman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CF9965-7EF2-8543-0DDE-82621F313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ombudsman 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[ang. &lt; szwedz.], </a:t>
            </a:r>
            <a:r>
              <a:rPr lang="pl-PL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samodzielny, centralny organ państwowy, zajmujący się przede wszystkim ochroną praw jednostki, powiązany bezpośrednio z parlamentem i z reguły wybierany przez parlament</a:t>
            </a:r>
            <a:r>
              <a:rPr lang="pl-PL" i="1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34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3954F-476D-78F3-A7EA-E012B4E9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Ombudsman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45EA47-BCB1-3E43-E8E2-D1AF53FD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Możliwość dochodzenia swoich praw przez obywateli względem organów państwa. </a:t>
            </a:r>
          </a:p>
          <a:p>
            <a:pPr marL="514350" indent="-514350">
              <a:buAutoNum type="arabicPeriod"/>
            </a:pPr>
            <a:r>
              <a:rPr lang="pl-PL" dirty="0"/>
              <a:t>Formalna część systemu aparatu państwa. </a:t>
            </a:r>
          </a:p>
          <a:p>
            <a:pPr marL="514350" indent="-514350">
              <a:buAutoNum type="arabicPeriod"/>
            </a:pPr>
            <a:r>
              <a:rPr lang="pl-PL" dirty="0"/>
              <a:t>Szeroki zakres autonomii i niezależności od władzy wykonawczej.</a:t>
            </a:r>
          </a:p>
        </p:txBody>
      </p:sp>
    </p:spTree>
    <p:extLst>
      <p:ext uri="{BB962C8B-B14F-4D97-AF65-F5344CB8AC3E}">
        <p14:creationId xmlns:p14="http://schemas.microsoft.com/office/powerpoint/2010/main" val="232461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FA66C-F5CB-E9D5-B2F9-FB7D79A8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Władza dyskrecjonalna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B4DAD2-365C-C22D-14B3-65A5CC51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władza dyskrecjonalna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«władza organu państwowego, który ma uprawnienia do podejmowania decyzji w konkretnych sprawach w sposób nieskrępowany przepisami» </a:t>
            </a:r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83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6B175-C2F8-EE85-F799-5E5256A0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Kontrola wewnętrzna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B26CFB-8470-35ED-9CFB-42F9398F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Kontrola działalności publicznej bez udziału zewnętrznych mechanizmów kontroli. </a:t>
            </a:r>
          </a:p>
          <a:p>
            <a:pPr marL="514350" indent="-514350">
              <a:buAutoNum type="arabicPeriod"/>
            </a:pPr>
            <a:r>
              <a:rPr lang="pl-PL" dirty="0"/>
              <a:t>Starannie wyselekcjonowani urzędnicy cechują się wyższym poczuciem wartości publicznej i kompetencjami niż pozostali pracownicy.</a:t>
            </a:r>
          </a:p>
        </p:txBody>
      </p:sp>
    </p:spTree>
    <p:extLst>
      <p:ext uri="{BB962C8B-B14F-4D97-AF65-F5344CB8AC3E}">
        <p14:creationId xmlns:p14="http://schemas.microsoft.com/office/powerpoint/2010/main" val="3680173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DF5368D-1D87-53CB-C67B-2F4026D6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Kontrola sądowa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601E74-67A7-4195-3C05-7847BF2B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/>
              <a:t>Tocqueville</a:t>
            </a:r>
            <a:r>
              <a:rPr lang="pl-PL" dirty="0"/>
              <a:t>, analizując dziewiętnastowieczną amerykańską demokrację zauważa: „Można też powiedzieć, że społeczeństwo dysponuje tylko dwoma sposobami zmuszania urzędników do posłuszeństwa wobec prawa. Może powierzyć jednemu urzędnikowi władzę kierowania pozostałymi i zwalniania ich w razie nieposłuszeństwa. Może też zobowiązać trybunały do stosowania kar sądowych w wypadku wykroczeń administracyjnych” [</a:t>
            </a:r>
            <a:r>
              <a:rPr lang="pl-PL" dirty="0" err="1"/>
              <a:t>Tocqueville</a:t>
            </a:r>
            <a:r>
              <a:rPr lang="pl-PL" dirty="0"/>
              <a:t> 1996, s. 74].</a:t>
            </a:r>
          </a:p>
          <a:p>
            <a:endParaRPr lang="pl-PL" sz="17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315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2729DB-51B5-E2B8-6441-27AC3BD2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Kontrola sądowa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3C7D0-D533-FB0D-354F-6801E1F9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Kontrola wykonywania władzy publicznej, jej decyzji i działań. </a:t>
            </a:r>
          </a:p>
          <a:p>
            <a:pPr marL="514350" indent="-514350">
              <a:buAutoNum type="arabicPeriod"/>
            </a:pPr>
            <a:r>
              <a:rPr lang="pl-PL" dirty="0"/>
              <a:t>Zachowanie konstytucji i ochronie prawa i wolności obywateli. </a:t>
            </a:r>
          </a:p>
          <a:p>
            <a:pPr marL="514350" indent="-514350">
              <a:buAutoNum type="arabicPeriod"/>
            </a:pPr>
            <a:r>
              <a:rPr lang="pl-PL" dirty="0"/>
              <a:t>Zdolność jurysdykcji do rewizji i ewentualnego unieważnienia aktów prawnych wydawanych przez organy władzy publicznej.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Badanie zgodności aktów prawnych z treścią konstytucji z obowiązującym prawem.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Obiektywizm, bezstronność, sprawność, kompletność, bezstronność, efektywność, profesjonalizm i fachowość.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1601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E76291-B691-FA58-1734-4686DDEB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Kontrola środowiskowa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74CF43-90DD-EA71-298D-0B767AD2C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Utożsamienie się urzędników z interesem publicznym i podporządkowaniu ich działań jego realizacji.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Stosowanie odpowiedniego systemu szkoleń, internalizacje określonych wartości i związaną z nimi socjalizację.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Kontrola normatywna poprzez ideologie organizacyjne, dominujące praktyki organizacyjne oraz etos służby cywilnej.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Wymaga wkomponowania do ogólnego systemu kontroli. 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4261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A04BCB-0551-2940-A700-9DE51EFE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Kontrola społeczna (aktorów niepublicznych)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6B0375-CD24-4DE6-D613-0EA536FB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Dostęp do informacji publicznej. </a:t>
            </a:r>
          </a:p>
          <a:p>
            <a:pPr marL="514350" indent="-514350">
              <a:buAutoNum type="arabicPeriod"/>
            </a:pPr>
            <a:r>
              <a:rPr lang="pl-PL" dirty="0"/>
              <a:t>Uzasadnienie decyzji.</a:t>
            </a:r>
          </a:p>
          <a:p>
            <a:pPr marL="514350" indent="-514350">
              <a:buAutoNum type="arabicPeriod"/>
            </a:pPr>
            <a:r>
              <a:rPr lang="pl-PL" dirty="0"/>
              <a:t>Przejrzystość działania administracji publicznej.</a:t>
            </a:r>
          </a:p>
          <a:p>
            <a:pPr marL="514350" indent="-514350">
              <a:buAutoNum type="arabicPeriod"/>
            </a:pPr>
            <a:r>
              <a:rPr lang="pl-PL" dirty="0"/>
              <a:t>Możliwość wyrażania opinii i postulatów przez obywateli.</a:t>
            </a:r>
          </a:p>
          <a:p>
            <a:pPr marL="514350" indent="-514350">
              <a:buAutoNum type="arabicPeriod"/>
            </a:pPr>
            <a:r>
              <a:rPr lang="pl-PL" dirty="0"/>
              <a:t>Strategiczne koalicje i wymiana zasobów.  </a:t>
            </a:r>
          </a:p>
        </p:txBody>
      </p:sp>
    </p:spTree>
    <p:extLst>
      <p:ext uri="{BB962C8B-B14F-4D97-AF65-F5344CB8AC3E}">
        <p14:creationId xmlns:p14="http://schemas.microsoft.com/office/powerpoint/2010/main" val="687004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1C5BC-E078-B6A0-5345-607B2120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Ograniczenia instrumentarium kontroli administracji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FFB26C-3460-15CF-FCAB-A88E1C9E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054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9E256F-E9AD-21C3-D205-0256CC4D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Model Davisa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0A7FE9-A606-81BD-E4A3-D39C0619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Ambiwalencja władzy dyskrecjonalnej wysokich urzędników państwowych oparta na trzech elementach:</a:t>
            </a:r>
          </a:p>
          <a:p>
            <a:pPr>
              <a:buFontTx/>
              <a:buChar char="-"/>
            </a:pPr>
            <a:r>
              <a:rPr lang="pl-PL" dirty="0"/>
              <a:t>ograniczania władzy dyskrecjonalnej,</a:t>
            </a:r>
          </a:p>
          <a:p>
            <a:pPr>
              <a:buFontTx/>
              <a:buChar char="-"/>
            </a:pPr>
            <a:r>
              <a:rPr lang="pl-PL" dirty="0"/>
              <a:t>strukturyzowania władzy dyskrecjonalnej,</a:t>
            </a:r>
          </a:p>
          <a:p>
            <a:pPr>
              <a:buFontTx/>
              <a:buChar char="-"/>
            </a:pPr>
            <a:r>
              <a:rPr lang="pl-PL" dirty="0"/>
              <a:t>kontrolowania władzy dyskrecjonalnej.</a:t>
            </a:r>
          </a:p>
        </p:txBody>
      </p:sp>
    </p:spTree>
    <p:extLst>
      <p:ext uri="{BB962C8B-B14F-4D97-AF65-F5344CB8AC3E}">
        <p14:creationId xmlns:p14="http://schemas.microsoft.com/office/powerpoint/2010/main" val="416772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A75AFE-67AF-963D-E63F-D0096A07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Ograniczanie władzy dyskrecjonalnej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D8EFF6-365E-CFFD-527F-88B9943C7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Wytyczenie pół wykonywania władzy i określanie ich granic.</a:t>
            </a:r>
          </a:p>
          <a:p>
            <a:pPr marL="514350" indent="-514350">
              <a:buAutoNum type="arabicPeriod"/>
            </a:pPr>
            <a:r>
              <a:rPr lang="pl-PL" dirty="0"/>
              <a:t>Formy ograniczania władzy uznaniowej:</a:t>
            </a:r>
          </a:p>
          <a:p>
            <a:pPr>
              <a:buFontTx/>
              <a:buChar char="-"/>
            </a:pPr>
            <a:r>
              <a:rPr lang="pl-PL" dirty="0"/>
              <a:t>formalistyczne ograniczenia poprzez regulacje i instrukcje przyjmowane przez politycznych nominatów,</a:t>
            </a:r>
          </a:p>
          <a:p>
            <a:pPr>
              <a:buFontTx/>
              <a:buChar char="-"/>
            </a:pPr>
            <a:r>
              <a:rPr lang="pl-PL" dirty="0"/>
              <a:t>kontrola oparta o reguły prawne i polityczne, kodeksy postępowania i szczegółowe zalecenia,</a:t>
            </a:r>
          </a:p>
          <a:p>
            <a:pPr>
              <a:buFontTx/>
              <a:buChar char="-"/>
            </a:pPr>
            <a:r>
              <a:rPr lang="pl-PL" dirty="0"/>
              <a:t>niewielki zakres władzy dyskrecjonalnej, regulowany poprzez reguły polityczne i prawne.</a:t>
            </a:r>
          </a:p>
        </p:txBody>
      </p:sp>
    </p:spTree>
    <p:extLst>
      <p:ext uri="{BB962C8B-B14F-4D97-AF65-F5344CB8AC3E}">
        <p14:creationId xmlns:p14="http://schemas.microsoft.com/office/powerpoint/2010/main" val="215391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D808CC-01AA-06F3-F189-3C9D284A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Ograniczanie władzy dyskrecjonalnej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46B1E5-85FE-BE60-3F52-D5F11461E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/>
              <a:t>eliminacja pół władzy dyskrecjonalnej i form uznaniowości, które naruszają zasady demokracji przedstawicielskiej oraz kwestię wyznaczenia równowagi między zasadami organizującymi porządek polityczny a koniecznością elastycznego działania administracji i skojarzoną z nią uznaniowością,</a:t>
            </a:r>
          </a:p>
          <a:p>
            <a:pPr>
              <a:buFontTx/>
              <a:buChar char="-"/>
            </a:pPr>
            <a:r>
              <a:rPr lang="pl-PL" dirty="0"/>
              <a:t>stosowanie szerokiego zakresu władzy uznaniowej wysokich urzędników, dostrzegając konieczność elastyczności działania w policentrycznej rzeczywistości,</a:t>
            </a:r>
          </a:p>
          <a:p>
            <a:pPr>
              <a:buFontTx/>
              <a:buChar char="-"/>
            </a:pPr>
            <a:r>
              <a:rPr lang="pl-PL" dirty="0"/>
              <a:t>ograniczenia poprzez wprowadzenie mechanizmu biurokracji reprezentatywnej.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13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6C5FCC-DEB2-5D31-7253-E1FE23A5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Ograniczanie władzy dyskrecjonalnej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2B787-B482-D318-78AD-15B84B9B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/>
              <a:t>ograniczenie władzy w sferze publicznej,</a:t>
            </a:r>
          </a:p>
          <a:p>
            <a:pPr>
              <a:buFontTx/>
              <a:buChar char="-"/>
            </a:pPr>
            <a:r>
              <a:rPr lang="pl-PL" dirty="0"/>
              <a:t>uprawomocnienie decyzji administracyjnych, </a:t>
            </a:r>
          </a:p>
          <a:p>
            <a:pPr>
              <a:buFontTx/>
              <a:buChar char="-"/>
            </a:pPr>
            <a:r>
              <a:rPr lang="pl-PL" dirty="0"/>
              <a:t>normatywna zgodność z wartościami podzielanymi w sferze publicznej,</a:t>
            </a:r>
          </a:p>
          <a:p>
            <a:pPr>
              <a:buFontTx/>
              <a:buChar char="-"/>
            </a:pPr>
            <a:r>
              <a:rPr lang="pl-PL" dirty="0"/>
              <a:t>istotne znaczenie komunikacji. </a:t>
            </a:r>
          </a:p>
        </p:txBody>
      </p:sp>
    </p:spTree>
    <p:extLst>
      <p:ext uri="{BB962C8B-B14F-4D97-AF65-F5344CB8AC3E}">
        <p14:creationId xmlns:p14="http://schemas.microsoft.com/office/powerpoint/2010/main" val="23549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9564C-70D9-C299-031F-CF5C31E6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Strukturyzowanie uznaniowości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317FCB-DFC7-3016-F218-E61B42D96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/>
              <a:t>określanie sposobów wykonywania władzy uznaniowej przez wysokich urzędników państwowych, </a:t>
            </a:r>
          </a:p>
          <a:p>
            <a:pPr>
              <a:buFontTx/>
              <a:buChar char="-"/>
            </a:pPr>
            <a:r>
              <a:rPr lang="pl-PL" dirty="0"/>
              <a:t>posłużenie się normą kierunkową, </a:t>
            </a:r>
          </a:p>
          <a:p>
            <a:pPr>
              <a:buFontTx/>
              <a:buChar char="-"/>
            </a:pPr>
            <a:r>
              <a:rPr lang="pl-PL" dirty="0"/>
              <a:t>zasób pomysłów,</a:t>
            </a:r>
          </a:p>
          <a:p>
            <a:pPr>
              <a:buFontTx/>
              <a:buChar char="-"/>
            </a:pPr>
            <a:r>
              <a:rPr lang="pl-PL" dirty="0"/>
              <a:t>pośrednie sterowanie.</a:t>
            </a:r>
          </a:p>
        </p:txBody>
      </p:sp>
    </p:spTree>
    <p:extLst>
      <p:ext uri="{BB962C8B-B14F-4D97-AF65-F5344CB8AC3E}">
        <p14:creationId xmlns:p14="http://schemas.microsoft.com/office/powerpoint/2010/main" val="621021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1258</Words>
  <Application>Microsoft Macintosh PowerPoint</Application>
  <PresentationFormat>Panoramiczny</PresentationFormat>
  <Paragraphs>167</Paragraphs>
  <Slides>45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2" baseType="lpstr">
      <vt:lpstr>arial</vt:lpstr>
      <vt:lpstr>arial</vt:lpstr>
      <vt:lpstr>Calibri</vt:lpstr>
      <vt:lpstr>Calibri Light</vt:lpstr>
      <vt:lpstr>Helvetica Neue</vt:lpstr>
      <vt:lpstr>Open Sans</vt:lpstr>
      <vt:lpstr>Motyw pakietu Office</vt:lpstr>
      <vt:lpstr>Gospodarka i Administracja Publiczna</vt:lpstr>
      <vt:lpstr>Plan zajęć</vt:lpstr>
      <vt:lpstr>Prezentacja programu PowerPoint</vt:lpstr>
      <vt:lpstr>Władza dyskrecjonalna</vt:lpstr>
      <vt:lpstr>Model Davisa</vt:lpstr>
      <vt:lpstr>Ograniczanie władzy dyskrecjonalnej</vt:lpstr>
      <vt:lpstr>Ograniczanie władzy dyskrecjonalnej</vt:lpstr>
      <vt:lpstr>Ograniczanie władzy dyskrecjonalnej</vt:lpstr>
      <vt:lpstr>Strukturyzowanie uznaniowości</vt:lpstr>
      <vt:lpstr>Kontrolowanie uznaniowości</vt:lpstr>
      <vt:lpstr>Kontrola władzy dyskrecjonalnej</vt:lpstr>
      <vt:lpstr>Kontrola parlamentarna </vt:lpstr>
      <vt:lpstr>Parlamentarna odpowiedzialność ministrów</vt:lpstr>
      <vt:lpstr>Parlamentarna odpowiedzialność ministrów</vt:lpstr>
      <vt:lpstr>Prezentacja programu PowerPoint</vt:lpstr>
      <vt:lpstr>Prezentacja programu PowerPoint</vt:lpstr>
      <vt:lpstr>Prezentacja programu PowerPoint</vt:lpstr>
      <vt:lpstr>Prezentacja programu PowerPoint</vt:lpstr>
      <vt:lpstr>Alokacja środków publicznych i kontrola ich wykorzystania </vt:lpstr>
      <vt:lpstr>Alokacja środków publicznych i kontrola ich wykorzystania </vt:lpstr>
      <vt:lpstr>Komisje parlamentarne </vt:lpstr>
      <vt:lpstr>Komisje śledcze</vt:lpstr>
      <vt:lpstr>Zadośćuczynienie za straty spowodowane wadliwymi decyzjami organów państwa</vt:lpstr>
      <vt:lpstr>Zadośćuczynienie za straty spowodowane wadliwymi decyzjami organów państwa</vt:lpstr>
      <vt:lpstr>Interpelacje i zapytania poselskie </vt:lpstr>
      <vt:lpstr>Przegląd i weryfikacji przepisów wykonawczych</vt:lpstr>
      <vt:lpstr>Kontrola realizacji budżetu </vt:lpstr>
      <vt:lpstr>Kontrola egzekutywy</vt:lpstr>
      <vt:lpstr>Polityczna kontrola budżetu</vt:lpstr>
      <vt:lpstr>Kontr-biurokracje</vt:lpstr>
      <vt:lpstr>Zespoły politycznych analityków</vt:lpstr>
      <vt:lpstr>Eksperci i zespoły doradców</vt:lpstr>
      <vt:lpstr>Instrumenty NPM</vt:lpstr>
      <vt:lpstr>Polityczna obsada stanowisk administracyjnych </vt:lpstr>
      <vt:lpstr>Postępowanie wyjaśniające </vt:lpstr>
      <vt:lpstr>Reorganizacja </vt:lpstr>
      <vt:lpstr>Projektowanie budżetu </vt:lpstr>
      <vt:lpstr>Ombudsman </vt:lpstr>
      <vt:lpstr>Ombudsman</vt:lpstr>
      <vt:lpstr>Kontrola wewnętrzna </vt:lpstr>
      <vt:lpstr>Kontrola sądowa </vt:lpstr>
      <vt:lpstr>Kontrola sądowa </vt:lpstr>
      <vt:lpstr>Kontrola środowiskowa </vt:lpstr>
      <vt:lpstr>Kontrola społeczna (aktorów niepublicznych)</vt:lpstr>
      <vt:lpstr>Ograniczenia instrumentarium kontroli administracji publicznej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Gospodarka i Administracja Publiczna</dc:title>
  <dc:creator>Katarzyna Baran</dc:creator>
  <cp:lastModifiedBy>Katarzyna Baran</cp:lastModifiedBy>
  <cp:revision>9</cp:revision>
  <dcterms:created xsi:type="dcterms:W3CDTF">2023-02-26T11:51:17Z</dcterms:created>
  <dcterms:modified xsi:type="dcterms:W3CDTF">2023-05-12T17:20:21Z</dcterms:modified>
</cp:coreProperties>
</file>