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12E-740F-4D11-8E64-99E91FE61CFC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4820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423A-8F9B-4233-AB14-54B78A49CC6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844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423A-8F9B-4233-AB14-54B78A49CC6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7053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423A-8F9B-4233-AB14-54B78A49CC6D}" type="slidenum">
              <a:rPr lang="pl-PL" altLang="pl-PL" smtClean="0"/>
              <a:pPr/>
              <a:t>‹#›</a:t>
            </a:fld>
            <a:endParaRPr lang="pl-PL" altLang="pl-P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387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423A-8F9B-4233-AB14-54B78A49CC6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326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423A-8F9B-4233-AB14-54B78A49CC6D}" type="slidenum">
              <a:rPr lang="pl-PL" altLang="pl-PL" smtClean="0"/>
              <a:pPr/>
              <a:t>‹#›</a:t>
            </a:fld>
            <a:endParaRPr lang="pl-PL" altLang="pl-P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4447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423A-8F9B-4233-AB14-54B78A49CC6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106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DDAC-02ED-4ACE-85AD-E7F54EF6945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31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4C8C-9913-4896-BF75-14BDD56A8778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4192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3C86D7-DE92-4DD8-950C-C41BC0F941E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882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C9D8-5AA0-4379-82D9-1D7D46B64BB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717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37F5-CADD-443F-841B-B11562E293E2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44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1947-1485-442F-8949-BB6E596C31A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1832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053E-0D7A-477A-9AF0-D96DF0F255F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139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6FC3-A2F3-4631-ADB7-B50AECB6E790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594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C923-0ED6-4A8D-A6B9-4C3B7335124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195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AFC2-A68C-432A-8B77-CC56DE254F2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680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6762-3B8F-43A1-9E17-A4895F6C8B23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514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bg2">
                <a:tint val="97000"/>
                <a:hueMod val="162000"/>
                <a:satMod val="200000"/>
                <a:lumMod val="124000"/>
                <a:alpha val="82000"/>
              </a:schemeClr>
            </a:gs>
            <a:gs pos="9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A3423A-8F9B-4233-AB14-54B78A49CC6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1166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4000" b="1" dirty="0" smtClean="0"/>
              <a:t>międzynarodowe RYNKI  </a:t>
            </a:r>
            <a:r>
              <a:rPr lang="pl-PL" altLang="pl-PL" sz="4000" b="1" dirty="0"/>
              <a:t>nieruchomości</a:t>
            </a:r>
            <a:r>
              <a:rPr lang="pl-PL" altLang="pl-PL" sz="400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l-PL" altLang="pl-PL" dirty="0"/>
              <a:t>Dr Małgorzata Zięba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6554867" cy="1524000"/>
          </a:xfrm>
        </p:spPr>
        <p:txBody>
          <a:bodyPr/>
          <a:lstStyle/>
          <a:p>
            <a:r>
              <a:rPr lang="pl-PL" altLang="pl-PL" sz="4000" b="1" dirty="0"/>
              <a:t>Cele wykładu</a:t>
            </a:r>
            <a:r>
              <a:rPr lang="pl-PL" altLang="pl-PL" dirty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7983538" cy="46085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pl-PL" altLang="pl-PL" sz="2000" dirty="0"/>
              <a:t>Poznanie </a:t>
            </a:r>
            <a:r>
              <a:rPr lang="pl-PL" altLang="pl-PL" sz="2000" b="1" dirty="0"/>
              <a:t>problematyki inwestycje pośrednich i bezpośrednich</a:t>
            </a:r>
            <a:r>
              <a:rPr lang="pl-PL" altLang="pl-PL" sz="2000" dirty="0"/>
              <a:t> w nieruchomości </a:t>
            </a:r>
            <a:r>
              <a:rPr lang="pl-PL" altLang="pl-PL" sz="2000" dirty="0" smtClean="0"/>
              <a:t>w ujęciu międzynarodowym; </a:t>
            </a:r>
          </a:p>
          <a:p>
            <a:pPr>
              <a:lnSpc>
                <a:spcPct val="120000"/>
              </a:lnSpc>
            </a:pPr>
            <a:r>
              <a:rPr lang="pl-PL" altLang="pl-PL" dirty="0" smtClean="0"/>
              <a:t>Poznanie kryteriów </a:t>
            </a:r>
            <a:r>
              <a:rPr lang="pl-PL" altLang="pl-PL" b="1" dirty="0" smtClean="0"/>
              <a:t>wyboru rynków docelowych</a:t>
            </a:r>
            <a:r>
              <a:rPr lang="pl-PL" altLang="pl-PL" dirty="0" smtClean="0"/>
              <a:t> dla zagranicznych inwestycji nieruchomościowych</a:t>
            </a:r>
            <a:endParaRPr lang="pl-PL" altLang="pl-PL" sz="2000" dirty="0"/>
          </a:p>
          <a:p>
            <a:pPr>
              <a:lnSpc>
                <a:spcPct val="120000"/>
              </a:lnSpc>
            </a:pPr>
            <a:r>
              <a:rPr lang="pl-PL" altLang="pl-PL" dirty="0" smtClean="0"/>
              <a:t>Poznanie </a:t>
            </a:r>
            <a:r>
              <a:rPr lang="pl-PL" altLang="pl-PL" sz="2000" b="1" dirty="0" smtClean="0"/>
              <a:t>instrumentów </a:t>
            </a:r>
            <a:r>
              <a:rPr lang="pl-PL" altLang="pl-PL" sz="2000" b="1" dirty="0"/>
              <a:t>inwestowania pośredniego na rynku </a:t>
            </a:r>
            <a:r>
              <a:rPr lang="pl-PL" altLang="pl-PL" sz="2000" b="1" dirty="0" smtClean="0"/>
              <a:t>nieruchomości;</a:t>
            </a:r>
            <a:endParaRPr lang="pl-PL" altLang="pl-PL" sz="2000" dirty="0"/>
          </a:p>
          <a:p>
            <a:pPr>
              <a:lnSpc>
                <a:spcPct val="120000"/>
              </a:lnSpc>
            </a:pPr>
            <a:r>
              <a:rPr lang="pl-PL" altLang="pl-PL" sz="2000" dirty="0" smtClean="0"/>
              <a:t>Poznanie </a:t>
            </a:r>
            <a:r>
              <a:rPr lang="pl-PL" altLang="pl-PL" sz="2000" dirty="0"/>
              <a:t>zagadnienia </a:t>
            </a:r>
            <a:r>
              <a:rPr lang="pl-PL" altLang="pl-PL" sz="2000" b="1" dirty="0"/>
              <a:t>zagranicznych inwestycji bezpośrednich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Foreign</a:t>
            </a:r>
            <a:r>
              <a:rPr lang="pl-PL" altLang="pl-PL" sz="2000" dirty="0"/>
              <a:t> Direct Investment</a:t>
            </a:r>
            <a:r>
              <a:rPr lang="pl-PL" altLang="pl-PL" sz="2000" dirty="0" smtClean="0"/>
              <a:t>) na rynkach </a:t>
            </a:r>
            <a:r>
              <a:rPr lang="pl-PL" altLang="pl-PL" sz="2000" dirty="0"/>
              <a:t>nieruchomości. </a:t>
            </a:r>
          </a:p>
          <a:p>
            <a:pPr>
              <a:lnSpc>
                <a:spcPct val="120000"/>
              </a:lnSpc>
            </a:pPr>
            <a:r>
              <a:rPr lang="pl-PL" altLang="pl-PL" dirty="0" smtClean="0"/>
              <a:t>Zrozumienie</a:t>
            </a:r>
            <a:r>
              <a:rPr lang="pl-PL" altLang="pl-PL" sz="2000" dirty="0" smtClean="0"/>
              <a:t> </a:t>
            </a:r>
            <a:r>
              <a:rPr lang="pl-PL" altLang="pl-PL" sz="2000" b="1" dirty="0" smtClean="0"/>
              <a:t>uwarunkowań</a:t>
            </a:r>
            <a:r>
              <a:rPr lang="pl-PL" altLang="pl-PL" sz="2000" dirty="0" smtClean="0"/>
              <a:t> ekonomicznych, politycznych, społecznych </a:t>
            </a:r>
            <a:r>
              <a:rPr lang="pl-PL" altLang="pl-PL" sz="2000" dirty="0"/>
              <a:t>i </a:t>
            </a:r>
            <a:r>
              <a:rPr lang="pl-PL" altLang="pl-PL" sz="2000" dirty="0" smtClean="0"/>
              <a:t>kulturowych funkcjonowania rynków nieruchomości w różnych krajach </a:t>
            </a:r>
            <a:endParaRPr lang="pl-PL" altLang="pl-PL" sz="2000" dirty="0"/>
          </a:p>
          <a:p>
            <a:pPr>
              <a:lnSpc>
                <a:spcPct val="120000"/>
              </a:lnSpc>
            </a:pPr>
            <a:r>
              <a:rPr lang="pl-PL" altLang="pl-PL" sz="2000" dirty="0" smtClean="0"/>
              <a:t>Przedstawienie </a:t>
            </a:r>
            <a:r>
              <a:rPr lang="pl-PL" altLang="pl-PL" sz="2000" b="1" dirty="0" err="1"/>
              <a:t>ryzyk</a:t>
            </a:r>
            <a:r>
              <a:rPr lang="pl-PL" altLang="pl-PL" sz="2000" b="1" dirty="0"/>
              <a:t> </a:t>
            </a:r>
            <a:r>
              <a:rPr lang="pl-PL" altLang="pl-PL" sz="2000" dirty="0"/>
              <a:t>podejmowania inwestycji zagranicznych.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tabeli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21447173"/>
              </p:ext>
            </p:extLst>
          </p:nvPr>
        </p:nvGraphicFramePr>
        <p:xfrm>
          <a:off x="179513" y="548681"/>
          <a:ext cx="8856983" cy="6291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7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952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err="1">
                          <a:effectLst/>
                          <a:latin typeface="+mn-lt"/>
                        </a:rPr>
                        <a:t>Tematy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  <a:latin typeface="+mn-lt"/>
                        </a:rPr>
                        <a:t>zajęć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Globalna gospodarka. Teorie międzynarodowej wymiany gospodarczej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Zrównoważony rozwój</a:t>
                      </a:r>
                      <a:r>
                        <a:rPr lang="pl-PL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jako nowy paradygmat rozwojowy i inwestycyjny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29272401"/>
                  </a:ext>
                </a:extLst>
              </a:tr>
              <a:tr h="449367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Uwarunkowania kulturowe inwestowania na rynku nieruchomości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Kierunki inwestycji międzynarodowych na rynkach nieruchomości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 smtClean="0">
                          <a:effectLst/>
                          <a:latin typeface="+mn-lt"/>
                        </a:rPr>
                        <a:t>Światowe cykle </a:t>
                      </a:r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gospodarcze na rynkach nieruchomości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7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800" u="none" strike="noStrike" dirty="0" err="1" smtClean="0">
                          <a:effectLst/>
                          <a:latin typeface="+mn-lt"/>
                        </a:rPr>
                        <a:t>Kryzys</a:t>
                      </a:r>
                      <a:r>
                        <a:rPr lang="pl-PL" sz="1800" u="none" strike="noStrike" dirty="0" smtClean="0">
                          <a:effectLst/>
                          <a:latin typeface="+mn-lt"/>
                        </a:rPr>
                        <a:t>y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+mn-lt"/>
                        </a:rPr>
                        <a:t>finansow</a:t>
                      </a:r>
                      <a:r>
                        <a:rPr lang="pl-PL" sz="1800" u="none" strike="noStrike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pl-PL" sz="1800" u="none" strike="noStrike" baseline="0" dirty="0" smtClean="0">
                          <a:effectLst/>
                          <a:latin typeface="+mn-lt"/>
                        </a:rPr>
                        <a:t> a rynek nieruchomości 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Bezpośrednie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inwestycje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zagraniczne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Inwestowanie</a:t>
                      </a:r>
                      <a:r>
                        <a:rPr lang="pl-PL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odpowiedzialne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07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Wybór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rynku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docelowego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pl-PL" sz="1800" u="none" strike="noStrike" dirty="0" err="1" smtClean="0">
                          <a:effectLst/>
                          <a:latin typeface="+mn-lt"/>
                        </a:rPr>
                        <a:t>case</a:t>
                      </a:r>
                      <a:r>
                        <a:rPr lang="pl-PL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u="none" strike="noStrike" dirty="0" err="1" smtClean="0">
                          <a:effectLst/>
                          <a:latin typeface="+mn-lt"/>
                        </a:rPr>
                        <a:t>study</a:t>
                      </a:r>
                      <a:r>
                        <a:rPr lang="pl-PL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09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Instrumenty inwestycji pośrednich na międzynarodowych rynkach nieruchomości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pl-PL" sz="20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Real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Estate Investment Trusts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68" marR="7441" marT="744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pl-PL" sz="20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Ryzyko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inwestycji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międzynarodowych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4839" marR="7441" marT="744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952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Test </a:t>
                      </a: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sprawdzający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1" marR="7441" marT="7441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64840"/>
            <a:ext cx="6554867" cy="1524000"/>
          </a:xfrm>
        </p:spPr>
        <p:txBody>
          <a:bodyPr/>
          <a:lstStyle/>
          <a:p>
            <a:r>
              <a:rPr lang="pl-PL" altLang="pl-PL" b="1" dirty="0"/>
              <a:t>Metody pracy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88840"/>
            <a:ext cx="7488832" cy="3767670"/>
          </a:xfrm>
        </p:spPr>
        <p:txBody>
          <a:bodyPr>
            <a:normAutofit/>
          </a:bodyPr>
          <a:lstStyle/>
          <a:p>
            <a:r>
              <a:rPr lang="pl-PL" altLang="pl-PL" sz="2400" dirty="0"/>
              <a:t>Wykład </a:t>
            </a:r>
          </a:p>
          <a:p>
            <a:r>
              <a:rPr lang="pl-PL" altLang="pl-PL" sz="2400" dirty="0"/>
              <a:t>Case </a:t>
            </a:r>
            <a:r>
              <a:rPr lang="pl-PL" altLang="pl-PL" sz="2400" dirty="0" err="1"/>
              <a:t>studies</a:t>
            </a:r>
            <a:r>
              <a:rPr lang="pl-PL" altLang="pl-PL" sz="2400" dirty="0"/>
              <a:t> </a:t>
            </a:r>
            <a:r>
              <a:rPr lang="pl-PL" altLang="pl-PL" sz="2400" dirty="0" smtClean="0"/>
              <a:t>(+ praca </a:t>
            </a:r>
            <a:r>
              <a:rPr lang="pl-PL" altLang="pl-PL" sz="2400" dirty="0"/>
              <a:t>własna studentów</a:t>
            </a:r>
            <a:r>
              <a:rPr lang="pl-PL" altLang="pl-PL" sz="2400" dirty="0" smtClean="0"/>
              <a:t>)</a:t>
            </a:r>
          </a:p>
          <a:p>
            <a:r>
              <a:rPr lang="pl-PL" altLang="pl-PL" sz="2400" dirty="0" smtClean="0"/>
              <a:t>Ćwiczenia/zadania w trakcie zajęć</a:t>
            </a:r>
            <a:endParaRPr lang="pl-PL" altLang="pl-PL" sz="2400" dirty="0"/>
          </a:p>
          <a:p>
            <a:r>
              <a:rPr lang="pl-PL" altLang="pl-PL" sz="2400" dirty="0"/>
              <a:t>Dyskusja </a:t>
            </a:r>
            <a:r>
              <a:rPr lang="pl-PL" altLang="pl-PL" sz="2400" dirty="0" smtClean="0"/>
              <a:t>nad </a:t>
            </a:r>
            <a:r>
              <a:rPr lang="pl-PL" altLang="pl-PL" sz="2400" dirty="0" smtClean="0"/>
              <a:t>przygotowanymi projektami i zadanymi lekturami </a:t>
            </a:r>
            <a:endParaRPr lang="pl-PL" altLang="pl-PL" sz="2400" dirty="0"/>
          </a:p>
          <a:p>
            <a:pPr>
              <a:buFont typeface="Wingdings" panose="05000000000000000000" pitchFamily="2" charset="2"/>
              <a:buNone/>
            </a:pPr>
            <a:endParaRPr lang="pl-PL" alt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6554867" cy="1524000"/>
          </a:xfrm>
        </p:spPr>
        <p:txBody>
          <a:bodyPr/>
          <a:lstStyle/>
          <a:p>
            <a:r>
              <a:rPr lang="pl-PL" altLang="pl-PL" sz="4000" b="1"/>
              <a:t>Literatura</a:t>
            </a:r>
            <a:r>
              <a:rPr lang="pl-PL" altLang="pl-PL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0768"/>
            <a:ext cx="8415338" cy="475205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sz="2400" dirty="0" smtClean="0"/>
              <a:t>Lektury: </a:t>
            </a:r>
            <a:r>
              <a:rPr lang="pl-PL" altLang="pl-PL" sz="2400" dirty="0"/>
              <a:t>artykuły, linki (</a:t>
            </a:r>
            <a:r>
              <a:rPr lang="pl-PL" altLang="pl-PL" sz="2400" dirty="0" err="1"/>
              <a:t>moodle</a:t>
            </a:r>
            <a:r>
              <a:rPr lang="pl-PL" altLang="pl-PL" sz="2400" dirty="0"/>
              <a:t>)</a:t>
            </a:r>
          </a:p>
          <a:p>
            <a:pPr>
              <a:lnSpc>
                <a:spcPct val="80000"/>
              </a:lnSpc>
            </a:pPr>
            <a:r>
              <a:rPr lang="pl-PL" altLang="pl-PL" sz="2400" dirty="0"/>
              <a:t>Monografie: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/>
              <a:t>M.A. Wiśniewska: </a:t>
            </a:r>
            <a:r>
              <a:rPr lang="pl-PL" altLang="pl-PL" sz="2000" i="1" dirty="0"/>
              <a:t>Inwestowanie w nieruchomości na rynkach międzynarodowych</a:t>
            </a:r>
            <a:r>
              <a:rPr lang="pl-PL" altLang="pl-PL" sz="2000" dirty="0"/>
              <a:t>, Wydawnictwo Naukowe PWN, Warszawa 2011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 err="1" smtClean="0"/>
              <a:t>Czinkota</a:t>
            </a:r>
            <a:r>
              <a:rPr lang="pl-PL" altLang="pl-PL" sz="2000" dirty="0"/>
              <a:t>, M, i in. </a:t>
            </a:r>
            <a:r>
              <a:rPr lang="pl-PL" altLang="pl-PL" sz="2000" i="1" dirty="0"/>
              <a:t>International Business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European</a:t>
            </a:r>
            <a:r>
              <a:rPr lang="pl-PL" altLang="pl-PL" sz="2000" dirty="0"/>
              <a:t> Edition, </a:t>
            </a:r>
            <a:r>
              <a:rPr lang="pl-PL" altLang="pl-PL" sz="2000" dirty="0" err="1"/>
              <a:t>Wiley</a:t>
            </a:r>
            <a:r>
              <a:rPr lang="pl-PL" altLang="pl-PL" sz="2000" dirty="0"/>
              <a:t>, 2009. części: 1, 2, 3 (rozdz.8</a:t>
            </a:r>
            <a:r>
              <a:rPr lang="pl-PL" altLang="pl-PL" sz="2000" dirty="0" smtClean="0"/>
              <a:t>)</a:t>
            </a:r>
            <a:endParaRPr lang="pl-PL" altLang="pl-P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6554867" cy="1524000"/>
          </a:xfrm>
        </p:spPr>
        <p:txBody>
          <a:bodyPr/>
          <a:lstStyle/>
          <a:p>
            <a:r>
              <a:rPr lang="pl-PL" altLang="pl-PL" sz="4000" b="1" dirty="0"/>
              <a:t>Warunki zaliczenia</a:t>
            </a:r>
            <a:r>
              <a:rPr lang="pl-PL" altLang="pl-PL" dirty="0"/>
              <a:t>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275494"/>
              </p:ext>
            </p:extLst>
          </p:nvPr>
        </p:nvGraphicFramePr>
        <p:xfrm>
          <a:off x="395536" y="1524000"/>
          <a:ext cx="8424936" cy="478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Udział w ocenie końcowej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586">
                <a:tc>
                  <a:txBody>
                    <a:bodyPr/>
                    <a:lstStyle/>
                    <a:p>
                      <a:r>
                        <a:rPr lang="pl-PL" altLang="pl-PL" dirty="0" smtClean="0"/>
                        <a:t>Uczestnictwo w zajęciach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Co najmniej 10 (stacjonarne)/ 3 obecności (niestacjonarne)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dirty="0" smtClean="0"/>
                        <a:t>Projekty semestralne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dirty="0" smtClean="0"/>
                        <a:t>2 </a:t>
                      </a:r>
                      <a:r>
                        <a:rPr lang="pl-PL" dirty="0" smtClean="0"/>
                        <a:t>(stacjonarne)/ 1 małe projekty</a:t>
                      </a:r>
                      <a:r>
                        <a:rPr lang="pl-PL" baseline="0" dirty="0" smtClean="0"/>
                        <a:t> grupowe (niestacjonarne)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dirty="0" smtClean="0"/>
                        <a:t>Aktywność w trakcie zajęć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baseline="0" dirty="0" smtClean="0"/>
                        <a:t>Wykonywanie zadań, ćwiczeń w grupach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61187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r>
                        <a:rPr lang="pl-PL" dirty="0" smtClean="0"/>
                        <a:t>Przygotowanie do zajęć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Przeczytanie / opracowanie zadanych materiałów na kolejne zajęcia, dostępnych na </a:t>
                      </a:r>
                      <a:r>
                        <a:rPr lang="pl-PL" dirty="0" err="1" smtClean="0"/>
                        <a:t>moodle</a:t>
                      </a:r>
                      <a:r>
                        <a:rPr lang="pl-PL" dirty="0" smtClean="0"/>
                        <a:t> + aktywny udział w dyskusji (5/3 duże plusy</a:t>
                      </a:r>
                      <a:r>
                        <a:rPr lang="pl-PL" baseline="0" dirty="0" smtClean="0"/>
                        <a:t> dzienne/zaoczne)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Materiały informacje 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Kurs </a:t>
            </a:r>
            <a:r>
              <a:rPr lang="pl-PL" dirty="0" err="1" smtClean="0"/>
              <a:t>moodle</a:t>
            </a:r>
            <a:r>
              <a:rPr lang="pl-PL" dirty="0" smtClean="0"/>
              <a:t> Międzynarodowe Rynki Nieruchomości (</a:t>
            </a:r>
            <a:r>
              <a:rPr lang="pl-PL" dirty="0" err="1" smtClean="0"/>
              <a:t>MRNier</a:t>
            </a:r>
            <a:r>
              <a:rPr lang="pl-PL" dirty="0" smtClean="0"/>
              <a:t>)</a:t>
            </a:r>
          </a:p>
          <a:p>
            <a:r>
              <a:rPr lang="pl-PL" dirty="0" smtClean="0"/>
              <a:t>Klucz dostępu: MRN2016ni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62228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</TotalTime>
  <Words>325</Words>
  <Application>Microsoft Office PowerPoint</Application>
  <PresentationFormat>Pokaz na ekranie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Wycinek</vt:lpstr>
      <vt:lpstr>międzynarodowe RYNKI  nieruchomości </vt:lpstr>
      <vt:lpstr>Cele wykładu </vt:lpstr>
      <vt:lpstr>Prezentacja programu PowerPoint</vt:lpstr>
      <vt:lpstr>Metody pracy </vt:lpstr>
      <vt:lpstr>Literatura </vt:lpstr>
      <vt:lpstr>Warunki zaliczenia </vt:lpstr>
      <vt:lpstr>Materiały informacje </vt:lpstr>
    </vt:vector>
  </TitlesOfParts>
  <Company>UEK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Małgorzata Zięba</dc:creator>
  <cp:lastModifiedBy>user</cp:lastModifiedBy>
  <cp:revision>55</cp:revision>
  <dcterms:created xsi:type="dcterms:W3CDTF">2014-02-05T11:56:45Z</dcterms:created>
  <dcterms:modified xsi:type="dcterms:W3CDTF">2023-03-01T20:05:32Z</dcterms:modified>
</cp:coreProperties>
</file>