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57" r:id="rId3"/>
    <p:sldId id="358" r:id="rId4"/>
    <p:sldId id="359" r:id="rId5"/>
    <p:sldId id="368" r:id="rId6"/>
    <p:sldId id="360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1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1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9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3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00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0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9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3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5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13-EPPRS-1212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D65DB2-615A-4D6A-BF64-42D6304A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C7709F-D010-49A2-B39E-C7DAC1E9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korzystaniu ze swych praw i wolności każdy człowiek podlega jedynie takim ograniczeniom, które są </a:t>
            </a:r>
            <a:r>
              <a:rPr lang="pl-PL" sz="1600" b="1" dirty="0"/>
              <a:t>ustalone przez prawo </a:t>
            </a:r>
            <a:r>
              <a:rPr lang="pl-PL" sz="1600" dirty="0"/>
              <a:t>wyłącznie </a:t>
            </a:r>
            <a:r>
              <a:rPr lang="pl-PL" sz="1600" b="1" dirty="0"/>
              <a:t>w celu zapewnienia odpowiedniego uznania i poszanowania praw i wolności innych i w celu uczynienia zadość słusznym wymogom moralności, porządku publicznego i powszechnego dobrobytu demokratycznego społeczeństwa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deklaracja przekształciła się w zwyczajowe prawo międzynarodowe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5708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AC9C3-8436-41FF-98EB-2566D508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0B400F-C96B-4E00-8D34-F3593738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Pakty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Obywatelskich i Politycznych otwarty do podpisu w Nowym Jorku dnia 16 grudnia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Gospodarczych, Społecznych i Kulturalnych otwarty do podpisu w Nowym Jorku dnia 16 grudnia 1966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err="1"/>
              <a:t>MPPOiP</a:t>
            </a:r>
            <a:r>
              <a:rPr lang="pl-PL" sz="1600" dirty="0"/>
              <a:t> zobowiązuje do natychmiastowej realizacji zawartych w nim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 err="1"/>
              <a:t>MPPGSiK</a:t>
            </a:r>
            <a:r>
              <a:rPr lang="pl-PL" sz="1600" dirty="0"/>
              <a:t> ma charakter norm programowych, a jego realizacja uzależniona jest od rzeczywistych możliwości danego państwa</a:t>
            </a:r>
          </a:p>
        </p:txBody>
      </p:sp>
    </p:spTree>
    <p:extLst>
      <p:ext uri="{BB962C8B-B14F-4D97-AF65-F5344CB8AC3E}">
        <p14:creationId xmlns:p14="http://schemas.microsoft.com/office/powerpoint/2010/main" val="387151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2A92E9-985A-42E4-A88E-EDC819DA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540F10-EEE7-40B0-A341-A605B75A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</a:t>
            </a:r>
            <a:r>
              <a:rPr lang="pl-PL" sz="1600" dirty="0"/>
              <a:t> prawo narodów do samostanowienia i decydowania o kierunkach własnego rozwoju, prawo do korzystania z własnych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wykonywania jego postanowień, zapewnienia praw obywatelskich i politycznych kobietom i mężczyznom na równych zasadach, derogacja zobowiązań wynikających z </a:t>
            </a:r>
            <a:r>
              <a:rPr lang="pl-PL" sz="1600" dirty="0" err="1"/>
              <a:t>MPPOiP</a:t>
            </a:r>
            <a:r>
              <a:rPr lang="pl-PL" sz="1600" dirty="0"/>
              <a:t>, interpretacja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obywatelskie i polityczne: prawo do życia, zakaz tortur i nieludzkiego lub poniżającego traktowania lub karania, zakaz niewolnictwa, poddaństwa i pracy przymusowej, prawo do wolności i bezpieczeństwa osobistego, humanitarne traktowanie osób pozbawionych wolności, zakaz pozbawiania wolności za długi, wolność poruszania się i wyboru miejsca zamieszkania, gwarancje związane z wydalaniem obcokrajowców, prawo do sądu i gwarancje procesowe, zasada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lege, </a:t>
            </a:r>
            <a:r>
              <a:rPr lang="pl-PL" sz="1600" dirty="0"/>
              <a:t>prawo do podmiotowości prawnej, poszanowanie życia prywatnego i rodzinnego, wolność myśli, sumienia i wyznania, prawo do posiadania własnych poglądów, zakaz propagandy wojennej, prawo do zgromadzania się i stowarzyszania, ochrona rodziny, ochrona dziecka, zakaz dyskryminacji, równość wobec prawa, ochrona mniejszości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mechanizmy kontroli przestrzegania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V – </a:t>
            </a:r>
            <a:r>
              <a:rPr lang="pl-PL" sz="1600" dirty="0"/>
              <a:t>postanowienia końcowe                                                               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7537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BC002-263E-40E8-8A73-02176C182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8BE4EE-46F4-4210-BBD1-E8BA1D290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Komitet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organ kontroli przestrzegania </a:t>
            </a:r>
            <a:r>
              <a:rPr lang="pl-PL" sz="1600" dirty="0" err="1"/>
              <a:t>MPPOiP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skład – 18 członków powoływanych przez państwa-strony Paktu na 4 lata z prawem reelekcji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członkowie Komitetu pełnią swoje funkcje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ciągu roku Komitet powinien odbyć dwie regularne sesje; w praktyce – trzy sesje rocznie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jego kompetencji należy: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sprawozdań państw z realizacji praw zawartych w </a:t>
            </a:r>
            <a:r>
              <a:rPr lang="pl-PL" sz="1600" dirty="0" err="1"/>
              <a:t>MPPOiP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skarg indywidualnych oraz skarg państw na inne państwa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wydawanie tzw. Komentarzy Ogólnych do poszczególnych artykułów </a:t>
            </a:r>
            <a:r>
              <a:rPr lang="pl-PL" sz="1600" dirty="0" err="1"/>
              <a:t>MPPOiP</a:t>
            </a:r>
            <a:r>
              <a:rPr lang="pl-PL" sz="1600" dirty="0"/>
              <a:t>, w których Komitet zaleca państwom sposób interpretacji danego przepisu i realizacji zawartego w nim prawa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7147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F0F21-D0CF-4785-AF37-EAC7071C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31F264-14A6-4C75-8C6E-48F82174E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92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rozpatrywanie sprawozdań</a:t>
            </a:r>
          </a:p>
          <a:p>
            <a:pPr marL="114300" indent="0" algn="ctr">
              <a:buNone/>
            </a:pPr>
            <a:r>
              <a:rPr lang="pl-PL" sz="1600" dirty="0"/>
              <a:t>złożenie sprawozdania przez państwo</a:t>
            </a:r>
          </a:p>
          <a:p>
            <a:pPr marL="114300" indent="0" algn="ctr">
              <a:buNone/>
            </a:pPr>
            <a:r>
              <a:rPr lang="pl-PL" sz="1600" dirty="0"/>
              <a:t>na każde wezwanie Komitetu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Komitet po zbadaniu sprawozdania tworzy listę problemów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dialog</a:t>
            </a:r>
          </a:p>
          <a:p>
            <a:pPr marL="114300" indent="0" algn="ctr">
              <a:buNone/>
            </a:pPr>
            <a:r>
              <a:rPr lang="pl-PL" sz="1600" dirty="0"/>
              <a:t>omówienie przez Komitet z rządem danego państwa listy problemów</a:t>
            </a:r>
          </a:p>
          <a:p>
            <a:pPr marL="114300" indent="0" algn="ctr">
              <a:buNone/>
            </a:pPr>
            <a:r>
              <a:rPr lang="pl-PL" sz="1600" dirty="0"/>
              <a:t>możliwość przedstawienia własnych uwag przez instytucje i organizacje zajmujące się w danym państwie ochroną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przedstawienie uwag końcowych przez Komitet</a:t>
            </a:r>
          </a:p>
          <a:p>
            <a:pPr marL="114300" indent="0" algn="ctr">
              <a:buNone/>
            </a:pPr>
            <a:r>
              <a:rPr lang="pl-PL" sz="1600" dirty="0"/>
              <a:t>(zalecenia dla państwa)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C50CFE9F-4F88-4F5C-B7AE-756A7FEC9D3A}"/>
              </a:ext>
            </a:extLst>
          </p:cNvPr>
          <p:cNvSpPr/>
          <p:nvPr/>
        </p:nvSpPr>
        <p:spPr>
          <a:xfrm>
            <a:off x="6015487" y="29732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FA7F2D37-182A-46A9-B88B-B38A6222C799}"/>
              </a:ext>
            </a:extLst>
          </p:cNvPr>
          <p:cNvSpPr/>
          <p:nvPr/>
        </p:nvSpPr>
        <p:spPr>
          <a:xfrm>
            <a:off x="6015487" y="35828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B1069637-80FB-48A4-9952-76B4196E8BB0}"/>
              </a:ext>
            </a:extLst>
          </p:cNvPr>
          <p:cNvSpPr/>
          <p:nvPr/>
        </p:nvSpPr>
        <p:spPr>
          <a:xfrm>
            <a:off x="6096000" y="4991819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98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A31D24-334E-4981-82E0-A5121A21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E68E1E-CC39-44D4-B4A5-EF8CED9F4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77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 Praw Człowieka</a:t>
            </a:r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dopuszczalna, gdy jednostka uznaje, że padła ofiarą naruszenia przez państwo-stronę Paktu któregokolwiek z postanowień, a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ta sama sprawa nie jest i nie była rozpatrywania przez inny organ międzynarodowy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osoby, które zgłaszają skargę wyczerpały wszystkie możliwe krajowe środki odwoławcze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państwo, przeciwko któremu kierowana jest skarga, uznaje kompetencję Komitetu do rozpatrywania skarg indywidualnych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państwo, którego dotyczy skarga, w ciągu 6 miesięcy przedkłada własne stanowisko do sprawy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skarżący ma 2 miesiące na ustosunkowanie się do stanowiska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istoty i zasadności skargi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0D477DB9-02B1-4B85-988E-50009865E6A2}"/>
              </a:ext>
            </a:extLst>
          </p:cNvPr>
          <p:cNvSpPr/>
          <p:nvPr/>
        </p:nvSpPr>
        <p:spPr>
          <a:xfrm>
            <a:off x="6159260" y="4301706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171531C8-9914-4A56-A7BA-2017B7806045}"/>
              </a:ext>
            </a:extLst>
          </p:cNvPr>
          <p:cNvSpPr/>
          <p:nvPr/>
        </p:nvSpPr>
        <p:spPr>
          <a:xfrm>
            <a:off x="6159260" y="4922808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7006A6C7-9A6F-45A6-8C88-C503A4F107FC}"/>
              </a:ext>
            </a:extLst>
          </p:cNvPr>
          <p:cNvSpPr/>
          <p:nvPr/>
        </p:nvSpPr>
        <p:spPr>
          <a:xfrm>
            <a:off x="6159260" y="5469147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ED26BB5-5882-44CD-B315-F5FD63B7A1D0}"/>
              </a:ext>
            </a:extLst>
          </p:cNvPr>
          <p:cNvSpPr/>
          <p:nvPr/>
        </p:nvSpPr>
        <p:spPr>
          <a:xfrm>
            <a:off x="6159260" y="6049992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11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11798-8E6C-44F9-8F1A-773DAAEF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FA31C6-48B9-40B7-B90E-C18179B3E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896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</a:t>
            </a:r>
          </a:p>
          <a:p>
            <a:pPr marL="114300" indent="0" algn="ctr">
              <a:buNone/>
            </a:pPr>
            <a:r>
              <a:rPr lang="pl-PL" sz="1600" dirty="0"/>
              <a:t>Komitet </a:t>
            </a:r>
          </a:p>
          <a:p>
            <a:pPr marL="114300" indent="0" algn="ctr">
              <a:buNone/>
            </a:pPr>
            <a:r>
              <a:rPr lang="pl-PL" sz="1600" dirty="0"/>
              <a:t>w przypadku naruszenia praw wynikających z </a:t>
            </a:r>
            <a:r>
              <a:rPr lang="pl-PL" sz="1600" dirty="0" err="1"/>
              <a:t>MPPOiP</a:t>
            </a:r>
            <a:r>
              <a:rPr lang="pl-PL" sz="1600" dirty="0"/>
              <a:t> wydaje niewiążącą opinię zawierającą zalecenia dla państwa, służącą usunięciu naruszeń oraz zagwarantowaniu, że nie będzie do nich dochodzić</a:t>
            </a:r>
          </a:p>
          <a:p>
            <a:pPr marL="114300" indent="0" algn="ctr">
              <a:buNone/>
            </a:pPr>
            <a:r>
              <a:rPr lang="pl-PL" sz="1600" dirty="0"/>
              <a:t>możliwość zalecenia wypłaty odszkodowania ofierze naruszeń prawa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 w ciągu 3 miesięcy powinno dostarczyć informacje o krokach podjętych w celu usunięcia naruszeń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działań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sprawy Specjalnemu Sprawozdawcy</a:t>
            </a:r>
          </a:p>
          <a:p>
            <a:pPr marL="114300" indent="0" algn="ctr">
              <a:buNone/>
            </a:pPr>
            <a:r>
              <a:rPr lang="pl-PL" sz="1600" dirty="0"/>
              <a:t>Specjalny Sprawozdawca utrzymuje stały kontakt z państwem w celu wypracowania rozwiązań służących usunięciu naruszenia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Komitet nie posiada żadnych środków przymusu w celu wyegzekwowania realizacji swoich zaleceń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51A27C54-8AD3-4244-8AFD-09ED1855D4D1}"/>
              </a:ext>
            </a:extLst>
          </p:cNvPr>
          <p:cNvSpPr/>
          <p:nvPr/>
        </p:nvSpPr>
        <p:spPr>
          <a:xfrm>
            <a:off x="6096000" y="3387306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88E574F-9B86-45DC-8518-D8255803170C}"/>
              </a:ext>
            </a:extLst>
          </p:cNvPr>
          <p:cNvSpPr/>
          <p:nvPr/>
        </p:nvSpPr>
        <p:spPr>
          <a:xfrm>
            <a:off x="6096000" y="4083170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4A702F4F-6885-4D41-AA62-6B7F93FF4EE2}"/>
              </a:ext>
            </a:extLst>
          </p:cNvPr>
          <p:cNvSpPr/>
          <p:nvPr/>
        </p:nvSpPr>
        <p:spPr>
          <a:xfrm>
            <a:off x="6096000" y="4664015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08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A1C522-C767-44A8-9899-C5CF731AE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B8B577-5BCA-4ED4-A7AF-FE554438C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699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 </a:t>
            </a:r>
            <a:r>
              <a:rPr lang="pl-PL" sz="1600" dirty="0"/>
              <a:t>prawo narodów do samostanowienia oraz określenia swojego statusu politycznego i rozwoju gospodarczego, społecznego i kulturalnego, prawo narodów do korzystania z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realizacji jego postanowień, w miarę możliwości państw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gospodarcze, społeczne i kulturalne: prawo do pracy, prawo do korzystnych i sprawiedliwych warunków pracy, prawo do bezpieczeństwa i higieny pracy, prawo do urlopu, możliwość awansu, prawo do odpowiedniego wynagrodzenia, prawo do tworzenia i przystępowania do związków zawodowych, prawo do strajku, prawo do zabezpieczenia społecznego, ochrona rodziny, ochrona dzieci, prawo do odpowiedniego poziomu życia, prawo do ochrony zdrowia fizycznego i psychicznego, prawo do nauki (w tym do bezpłatnego nauczania podstawowego), prawo do udziału w życiu kulturalnym, prawo do korzystania z postępu naukowego, prawo do ochrony interesów moralnych i materialnych, wynikających z wszelkiej twórczości naukowej, literackiej lub artystycznej, której dana osoba jest autorem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 kontroli realizacji postanowień </a:t>
            </a:r>
            <a:r>
              <a:rPr lang="pl-PL" sz="1600" dirty="0" err="1"/>
              <a:t>MPPGSiK</a:t>
            </a:r>
            <a:r>
              <a:rPr lang="pl-PL" sz="1600" dirty="0"/>
              <a:t> przez zobowiązanie państw-stron Paktu do składania sprawozdań Sekretarzowi Generalnemu ONZ oraz Radzie Gospodarczej i Społecznej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</a:t>
            </a:r>
            <a:r>
              <a:rPr lang="pl-PL" sz="1600" b="1" dirty="0"/>
              <a:t>część V – </a:t>
            </a:r>
            <a:r>
              <a:rPr lang="pl-PL" sz="1600" dirty="0"/>
              <a:t>postanowienia końcowe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69737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0C0ABA-99DB-44E6-A736-4571B771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65A446-07F0-4D3E-B708-EAEBA6A5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89739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 c.d.</a:t>
            </a:r>
          </a:p>
          <a:p>
            <a:pPr marL="114300" indent="0">
              <a:buNone/>
            </a:pPr>
            <a:r>
              <a:rPr lang="pl-PL" sz="1600" b="1" dirty="0"/>
              <a:t>Komitet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sprawozdania z postępów realizacji Paktu – teoretycznie państwa-strony Paktu powinny składać sprawozdania co 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skargi indywidualne na naruszenie praw objętych Paktem </a:t>
            </a:r>
          </a:p>
          <a:p>
            <a:pPr marL="114300" indent="0" algn="just">
              <a:buNone/>
            </a:pPr>
            <a:r>
              <a:rPr lang="pl-PL" sz="1600" dirty="0"/>
              <a:t>*RP podpisała, ale nie ratyfikowała Protokołu dodatkowego do Międzynarodowego Paktu Praw Gospodarczych, Społecznych i Kulturalnych z 10 czerwca 2008 r. dotyczącego skarg indywidualnych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wnoszona, gdy jednostka lub grupa jednostek uzna, że doszło do naruszenia ich praw wynikających z Paktu</a:t>
            </a:r>
          </a:p>
          <a:p>
            <a:pPr marL="114300" indent="0" algn="ctr">
              <a:buNone/>
            </a:pPr>
            <a:r>
              <a:rPr lang="pl-PL" sz="1600" dirty="0"/>
              <a:t>warunki wniesienia – analogiczne do wymogów związanych z wniesieniem skargi do Komitetu Praw Człowieka,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termin do wniesienia skargi – w ciągu roku od chwili wyczerpania krajowych środków prawnych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skarżący musi wykazać, że poniósł wyraźny uszczerbek w wyniku nieprzestrzegania przez państwo postanowień </a:t>
            </a:r>
            <a:r>
              <a:rPr lang="pl-PL" sz="1600" dirty="0" err="1"/>
              <a:t>PPGSiK</a:t>
            </a:r>
            <a:endParaRPr lang="pl-PL" sz="1600" dirty="0"/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dokumentów przez Komitet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wydanie niewiążącej opinii w sprawie naruszenia Paktu i zobowiązanie państwa do informowania o podjętych działaniach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A7E54404-2011-45DF-9472-C491CD92C956}"/>
              </a:ext>
            </a:extLst>
          </p:cNvPr>
          <p:cNvSpPr/>
          <p:nvPr/>
        </p:nvSpPr>
        <p:spPr>
          <a:xfrm>
            <a:off x="6089510" y="5446145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7423884-2344-476A-847E-07D69EC160D2}"/>
              </a:ext>
            </a:extLst>
          </p:cNvPr>
          <p:cNvSpPr/>
          <p:nvPr/>
        </p:nvSpPr>
        <p:spPr>
          <a:xfrm>
            <a:off x="6088629" y="5900471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65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168433-0C51-4694-8869-A04B51AB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B95AE3-821A-4CCD-93FC-D491E707C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celem jej działania jest wspieranie powszechnego poszanowania i ochrony praw człowieka oraz podstawowych wolności w równy i uczciwy sposób dla wszystkich ludzi, bez względu na jakiekolwiek kryteria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analizuje przypadki naruszenia praw człowieka, również te najpoważniejsze i powtarzające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zalecenia dotyczące przestrzegania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zbiór zasad funkcjonowania Rady obejmuje: uniwersalny przegląd okresowy służący ocenie stanu przestrzegania praw człowieka w danym państwie, któremu towarzyszą deklaracje państwa co do poprawy przestrzegania określonych praw, procedura skargowa, w ramach której jednostki lub grupy osób mogą składać skargi do Rady  </a:t>
            </a:r>
          </a:p>
        </p:txBody>
      </p:sp>
    </p:spTree>
    <p:extLst>
      <p:ext uri="{BB962C8B-B14F-4D97-AF65-F5344CB8AC3E}">
        <p14:creationId xmlns:p14="http://schemas.microsoft.com/office/powerpoint/2010/main" val="165461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411A31-C3DB-4E0F-BF1F-20CC6D79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40D6BB-A31E-435C-9981-E88783BEF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sposoby ograniczania praw człowieka przez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derogacja </a:t>
            </a:r>
          </a:p>
          <a:p>
            <a:pPr marL="114300" indent="0" algn="just">
              <a:buNone/>
            </a:pPr>
            <a:r>
              <a:rPr lang="pl-PL" sz="1600" dirty="0"/>
              <a:t>czasowe uchylenie przez państwo wykonywania określonych zobowiązań z zakresu praw człowieka bez wypowiadania całości umowy międzynarodowej, w której dane prawo jest przewidziane</a:t>
            </a:r>
          </a:p>
          <a:p>
            <a:pPr marL="114300" indent="0" algn="just">
              <a:buNone/>
            </a:pPr>
            <a:r>
              <a:rPr lang="pl-PL" sz="1600" b="1" dirty="0"/>
              <a:t>prawa </a:t>
            </a:r>
            <a:r>
              <a:rPr lang="pl-PL" sz="1600" b="1" dirty="0" err="1"/>
              <a:t>niederogowalne</a:t>
            </a:r>
            <a:r>
              <a:rPr lang="pl-PL" sz="1600" b="1" dirty="0"/>
              <a:t> </a:t>
            </a:r>
            <a:r>
              <a:rPr lang="pl-PL" sz="1600" dirty="0"/>
              <a:t>(prawa absolutne)</a:t>
            </a:r>
          </a:p>
          <a:p>
            <a:pPr marL="114300" indent="0" algn="just">
              <a:buNone/>
            </a:pPr>
            <a:r>
              <a:rPr lang="pl-PL" sz="1600" dirty="0"/>
              <a:t>w systemie EKPC np. prawo do życia, zakaz tortur, nieludzkiego lub poniżającego traktowania i karania, zakaz niewolnictwa i poddaństwa, zakaz karania bez podstawy prawnej</a:t>
            </a:r>
          </a:p>
          <a:p>
            <a:pPr marL="114300" indent="0" algn="just">
              <a:buNone/>
            </a:pPr>
            <a:r>
              <a:rPr lang="pl-PL" sz="1600" dirty="0"/>
              <a:t>w systemie </a:t>
            </a:r>
            <a:r>
              <a:rPr lang="pl-PL" sz="1600" dirty="0" err="1"/>
              <a:t>MPPOiP</a:t>
            </a:r>
            <a:r>
              <a:rPr lang="pl-PL" sz="1600" dirty="0"/>
              <a:t> dodatkowo np. zakaz pozbawiania wolności za długi umowne, zakaz uchylania zasady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r>
              <a:rPr lang="pl-PL" sz="1600" dirty="0"/>
              <a:t>, prawo do uznania podmiotowości prawnej, prawo do wolności myśli, sumienia i religii</a:t>
            </a:r>
          </a:p>
        </p:txBody>
      </p:sp>
    </p:spTree>
    <p:extLst>
      <p:ext uri="{BB962C8B-B14F-4D97-AF65-F5344CB8AC3E}">
        <p14:creationId xmlns:p14="http://schemas.microsoft.com/office/powerpoint/2010/main" val="72550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1CB4A1-FD16-4100-A227-85A98DF0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8555E-3B49-4D7D-A7E2-8A74F9A5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Wysoki Komisarz ONZ ds.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zadanie – promowanie międzynarodowej współpracy, wzmocnienie procesu wdrażania zobowiązań w sferze praw człowieka, zapobieganie i reagowanie na poważne naruszenia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jego działalność wspomaga Urząd Wysokiego Komisarza ds.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53810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1EBF02-CB02-D8FA-47DF-E35CE9C0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2F6716-AA04-B557-6870-0DD1569E9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763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wyspecjalizowane instytucje ONZ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Przeciwko Torturom – powołany na mocy art. 17 Konwencji w sprawie zakazu stosowania tortur oraz innego okrutnego, nieludzkiego lub poniżającego traktowania albo karania z dnia 10 grudnia 1984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Eliminacji Wszelkich Form Dyskryminacji Rasowej – powołany na mocy art. 8 Konwencji w sprawie likwidacji wszelkich form dyskryminacji rasowej z dnia 7 marca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Likwidacji Dyskryminacji Kobiet – powołany na mocy art. 17 Konwencji w sprawie likwidacji wszelkich form dyskryminacji kobiet z dnia 18 grudnia 1979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Ochrony Praw Pracowników Migrujących i Członków ich Rodzin – powołany na mocy art. 77 Konwencji o ochronie praw pracowników migrujących oraz członków ich rodzin z dnia 18 grudnia 1990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Praw Dziecka – powołany na mocy art. 43 Konwencji o prawach dziecka z dnia 20 listopada 1989r.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Praw Osób Niepełnosprawnych – powołany na podstawie art. 34 Konwencji o prawach osób niepełnosprawnych z dnia 13 grudnia 2006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Wymuszonych Zaginięć – powołany na podstawie art. 26-36 Międzynarodowej Konwencji w sprawie ochrony wszystkich osób przed wymuszonym zaginięciem</a:t>
            </a:r>
          </a:p>
          <a:p>
            <a:pPr marL="114300" indent="0" algn="just">
              <a:buNone/>
            </a:pPr>
            <a:r>
              <a:rPr lang="pl-PL" sz="1400" dirty="0"/>
              <a:t>*wymuszone zaginięcie – zatrzymanie, aresztowanie, uprowadzenie </a:t>
            </a:r>
            <a:r>
              <a:rPr lang="pl-PL" sz="1400"/>
              <a:t>lub jakakolwiek inna forma </a:t>
            </a:r>
            <a:r>
              <a:rPr lang="pl-PL" sz="1400" dirty="0"/>
              <a:t>pozbawienia wolności, dokonane przez przedstawicieli Państwa albo przez osoby lub grupy osób działające z upoważnieniem, pomocą lub milczącą zgodą Państwa, po którym następuje odmowa przyznania faktu pozbawienia wolności lub ukrywanie losów bądź miejsca pobytu takiej osoby, co powoduje, że znajduje się ona poza ochroną prawa </a:t>
            </a:r>
          </a:p>
        </p:txBody>
      </p:sp>
    </p:spTree>
    <p:extLst>
      <p:ext uri="{BB962C8B-B14F-4D97-AF65-F5344CB8AC3E}">
        <p14:creationId xmlns:p14="http://schemas.microsoft.com/office/powerpoint/2010/main" val="310952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6FEE3-BBF4-647E-C28E-72C2A633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2FB8DD-8913-6E09-E464-180807468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Podstawa powstania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Statut Londyński z dnia 5 maja 1949 r.; podpisany przez 10 państw (Belgię, Danię, Francję, Holandię, Irlandię, Luksemburg, Norwegię, Szwecję, Wielką Brytanię i Włochy)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Nabycie członkostwa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zaproszenie przez Komitet Ministrów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zasady praworządności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poszanowanie praw człowieka i podstawowych wolności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Europejskiej Konwencji Praw Człowieka (EKPC)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*RP jest członkiem RE od dnia 26 listopada 1991 r.</a:t>
            </a:r>
          </a:p>
        </p:txBody>
      </p:sp>
    </p:spTree>
    <p:extLst>
      <p:ext uri="{BB962C8B-B14F-4D97-AF65-F5344CB8AC3E}">
        <p14:creationId xmlns:p14="http://schemas.microsoft.com/office/powerpoint/2010/main" val="400597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A5AED-66A4-C221-2606-A24E0FD8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1D948-E315-2577-36F0-18684B1F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Komitet Ministrów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Zgromadzenie Parlamentarne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organ pozastatutowy RE w dziedzinie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Komisarz Praw Człowieka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kadencja Komisarza – 6 lat</a:t>
            </a:r>
          </a:p>
          <a:p>
            <a:pPr marL="114300" indent="0">
              <a:buNone/>
            </a:pPr>
            <a:r>
              <a:rPr lang="pl-PL" sz="1600" dirty="0"/>
              <a:t>*aktualnie – od 1 kwietnia 2024 r. Michael </a:t>
            </a:r>
            <a:r>
              <a:rPr lang="pl-PL" sz="1600" dirty="0" err="1"/>
              <a:t>O'Flaherty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zadania Komisarza: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promocja edukacji na rzecz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wspieranie działań zmierzających do przestrzegania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wskazywanie braków państw w dziedzinie zapewnienia ochrony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23287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FF7C2-D2A5-7863-E383-77EB56C8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6FA2E-64F7-65C4-6D01-8CF4F461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główne umowy w ramach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ochronie praw człowieka  i podstawowych wolności podpisana dnia 4 listopada 1950 r. wraz z protokołami dodatkowymi (16 protokołów)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Europejska Karta Społeczna z Turynu, podpisana dnia 18 października 1961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zapobieganiu torturom oraz nieludzkiemu lub poniżającemu traktowaniu albo karaniu z dnia 26 listopada 1987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wykonywaniu praw dzieci z dnia 25 stycznia 1999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ramowa o ochronie mniejszości narodowych z dnia 10 listopada 1994 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o ochronie praw człowieka i godności istoty ludzkiej w odniesieniu do zastosowań biologii i medycyny, tzw. Konwencja o prawach człowieka i biomedycynie z Oviedo, z dnia 4 kwietnia 1997 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obywatelstwie z dnia 6 listopada 1997 r.</a:t>
            </a:r>
          </a:p>
        </p:txBody>
      </p:sp>
    </p:spTree>
    <p:extLst>
      <p:ext uri="{BB962C8B-B14F-4D97-AF65-F5344CB8AC3E}">
        <p14:creationId xmlns:p14="http://schemas.microsoft.com/office/powerpoint/2010/main" val="3543922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8D885-A5DA-3E4F-1CF3-85ABCC7B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1C0BE-80D1-B5CE-7F06-B58FD421C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4443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życia (art. 2)</a:t>
            </a:r>
          </a:p>
          <a:p>
            <a:pPr marL="114300" indent="0" algn="just">
              <a:buNone/>
            </a:pPr>
            <a:r>
              <a:rPr lang="pl-PL" sz="1600" dirty="0"/>
              <a:t>6 Protokół dodatkowy z dnia 28 kwietnia 1983 r. zakazuje stosowania kary śmierci, za wyjątkiem okresu wojny i bezpośredniego zagrożenia wojną (RP jest stroną od 1 listopada 2000 r.)</a:t>
            </a:r>
          </a:p>
          <a:p>
            <a:pPr marL="114300" indent="0" algn="just">
              <a:buNone/>
            </a:pPr>
            <a:r>
              <a:rPr lang="pl-PL" sz="1600" dirty="0"/>
              <a:t>13 Protokół dodatkowy z dnia 3 maja 2002 r. całkowicie zakazuje kary śmierci (RP jest stroną od 1 września 2014 r.)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tortur, nieludzkiego lub poniżającego traktowania albo karania (art. 3)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niewolnictwa i pracy przymusowej (art. 4)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wolności i bezpieczeństwa osobistego (art. 5)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rzetelnego procesu sądowego (art. 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karania bez podstawy prawnej (art. 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poszanowania życia prywatnego i rodzinnego (art. 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myśli, sumienia i wyznania (art. 9)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wyrażania opinii (art. 10)</a:t>
            </a:r>
          </a:p>
        </p:txBody>
      </p:sp>
    </p:spTree>
    <p:extLst>
      <p:ext uri="{BB962C8B-B14F-4D97-AF65-F5344CB8AC3E}">
        <p14:creationId xmlns:p14="http://schemas.microsoft.com/office/powerpoint/2010/main" val="306917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wolność zgromadzania się i stowarzyszania się (art. 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zawarcia małżeństwa (art. 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skutecznego środka odwoławczego (art. 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dyskryminacji (art. 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ograniczenie działalności politycznej cudzoziemców (art. 16)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632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380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Protokoły dodatkowe do EKPC - obowiązujące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Protokół nr 1 z dnia 20 marca 1952 r. – gwarancje ochrony własności, prawo do nauki, prawo do wolnych wyborów,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4 z dnia 16 września 1963 r. – zakaz pozbawiania wolności za długi, prawo do swobodnego poruszania się, zakaz wydalania obywateli, zakaz zbiorowego wydalania cudzoziemców,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6 z dnia 28 kwietnia 1983 r. – zniesienie kary śmierci, dopuszczenie stosowania kary śmierci w czasie wojny lub w okresie bezpośredniego zagrożenia wojną, obowiązuje w RP od 1 listopada 2000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7 z dnia 22 listopada 1984 r. – gwarancje proceduralne dotyczące wydalania cudzoziemców, prawo do odwołania się w sprawach karnych, odszkodowanie za bezprawne skazanie, zakaz ponownego sądzenia lub karania, równość małżonków, obowiązuje w RP od 1 marca 2003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12 z dnia 4 listopada 2000 r. – ogólny zakaz dyskryminacji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13 z dnia 3 maja 2002 r. – zniesienie kary śmierci, zakaz uchylania stosowania zobowiązań dotyczących zniesienia kary śmierci i składania zastrzeżeń, obowiązuje w RP od 1 września 2014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 Protokół 16 z dnia 2 października 2013 r. – zmiany w procedurze postępowania przed ETPC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Protokoły nr 2, nr 3, nr 5 i nr 8 były częścią integralną EKPC, postanowienia nimi dodane lub zmienione zostały zastąpione przez postanowienia Protokołu nr 11, który wszedł w życie 1 listopada 1998 r.; z dniem wejścia w życie Protokołu nr 11 utraciły moc obowiązującą postanowienia protokołu nr 9 </a:t>
            </a:r>
          </a:p>
        </p:txBody>
      </p:sp>
    </p:spTree>
    <p:extLst>
      <p:ext uri="{BB962C8B-B14F-4D97-AF65-F5344CB8AC3E}">
        <p14:creationId xmlns:p14="http://schemas.microsoft.com/office/powerpoint/2010/main" val="4019227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204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Europejski Trybunał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zreformowany na mocy Protokołu nr 11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wejścia w życie Protokołu nr 11 funkcjonowała także Europejska Komisja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liczba sędziów odpowiada ilości stron EKPC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kandydatów na urząd sędziego (w liczbie 3) zgłaszają państwa strony EKPC; kandydaci w dniu zgłaszania powinni mieć mniej niż 65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sędziów wybiera Zgromadzenie Parlamentarne RE większością głosów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powinni być ludźmi o najwyższym poziomie moralnym, posiadać kwalifikacje do sprawowania wysokiego urzędu sędziowskiego albo być prawnikami o uznanej kompetencji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zasiadają w Trybunale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okresie sprawowania urzędu sędziowie nie mogą brać udziału w żadnej działalności, która nie da się pogodzić z niezawisłością, bezstronnością oraz z wymaganiami piastowania urzędu w pełnym wymiarze czasu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trwa 9 lat; obowiązuje zakaz reelekcji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sprawują swój urząd do czasu ich zastąpienia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sędzia może być odwołany wyłącznie w drodze decyzji pozostałych sędziów podjętej większością 2/3 głosów, jeżeli stwierdzą, że sędzia przestał spełniać wymagania do zajmowania urzędu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upływa z chwilą osiągnięcia przez nich wieku 70 lat</a:t>
            </a:r>
          </a:p>
        </p:txBody>
      </p:sp>
    </p:spTree>
    <p:extLst>
      <p:ext uri="{BB962C8B-B14F-4D97-AF65-F5344CB8AC3E}">
        <p14:creationId xmlns:p14="http://schemas.microsoft.com/office/powerpoint/2010/main" val="31221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6B5E9A-D2F2-4858-B010-E0D9DC7D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8F1634-E95A-4D26-8A91-0B3F6282D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derogacja zobowiązań jest dopuszczalna (wg EKPC):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stanie wojny lub innego niebezpieczeństwa publicznego zagrażającego życiu narodu</a:t>
            </a:r>
          </a:p>
          <a:p>
            <a:pPr marL="114300" indent="0" algn="just">
              <a:buNone/>
            </a:pPr>
            <a:r>
              <a:rPr lang="pl-PL" sz="1400" dirty="0"/>
              <a:t>stan ten zachodzi, gdy: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niebezpieczeństwo jest aktualne i poważne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skutki niebezpieczeństwa dotyczą całego społeczeństwa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zagrożone jest zorganizowane życie społeczności państwowej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kryzys lub niebezpieczeństwo są wyjątkowe, tzn. normalne środki lub ograniczenia są całkowicie niewystarczające do utrzymania bezpieczeństwa publicznego, porządku i zdrowia ludności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podjęte przez państwo środki uchylające stosowanie zobowiązań muszą ściśle odpowiadać wymogom sytuacji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te nie mogą być sprzeczne z innymi zobowiązaniami wynikającymi z prawa międzynarodowego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derogacja nie może dotyczyć praw </a:t>
            </a:r>
            <a:r>
              <a:rPr lang="pl-PL" sz="1600" dirty="0" err="1"/>
              <a:t>niederogowalnych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dokonujące derogacji jest zobowiązane poinformować wyczerpująco Sekretarza Generalnego RE o środkach, jakie podjęło, powodach ich zastosowania, a także kiedy podjęte środki przestaną działać, a derogowane zobowiązania znów będą stosowane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uchylające zobowiązania nie mogą pociągać za sobą dyskryminacji wyłącznie z powodu rasy, koloru skóry, płci, języka, religii lub pochodzenia społecznego 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1948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2A373E-8DC7-4F9F-A840-1F502524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FF12EB-5AB6-45D1-9339-90CF1D65C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ograniczania praw człowieka przez państwa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limitacja</a:t>
            </a:r>
          </a:p>
          <a:p>
            <a:pPr marL="114300" indent="0" algn="just">
              <a:buNone/>
            </a:pPr>
            <a:r>
              <a:rPr lang="pl-PL" sz="1600" dirty="0"/>
              <a:t>ograniczenie zakresu stosowania prawa </a:t>
            </a:r>
          </a:p>
          <a:p>
            <a:pPr marL="114300" indent="0" algn="just">
              <a:buNone/>
            </a:pPr>
            <a:r>
              <a:rPr lang="pl-PL" sz="1600" b="1" dirty="0"/>
              <a:t>tzw. klauzule </a:t>
            </a:r>
            <a:r>
              <a:rPr lang="pl-PL" sz="1600" b="1" dirty="0" err="1"/>
              <a:t>limitacyjne</a:t>
            </a:r>
            <a:r>
              <a:rPr lang="pl-PL" sz="1600" b="1" dirty="0"/>
              <a:t> </a:t>
            </a:r>
            <a:r>
              <a:rPr lang="pl-PL" sz="1600" dirty="0"/>
              <a:t>– szczególne przesłanki pozwalające na ograniczenie danego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substancjalne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wartości, których ochrona uzasadnia wprowadzenie ograniczenia</a:t>
            </a:r>
          </a:p>
          <a:p>
            <a:pPr marL="114300" indent="0" algn="just">
              <a:buNone/>
            </a:pPr>
            <a:r>
              <a:rPr lang="pl-PL" sz="1600" dirty="0"/>
              <a:t>np. bezpieczeństwo państwowe, bezpieczeństwo publiczne, dobrobyt gospodarczy kraju, ochrona porządku i zapobieganie przestępstwom, ochrona zdrowia i moralności, ochrona praw i wolności innych osób, konieczność zapobieżenia ujawnieniu informacji niejawnych, zagwarantowanie powagi i bezstronności władzy sądowej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proceduralne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wymogi dotyczące rangi aktu, w którym są wprowadzane ograniczenia, czasu, na jaki ograniczenia są wprowadzane, poddanie ograniczeń kontroli sądowej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zastrzeżenia do umowy międzynarodowej kreującej dane prawo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51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2C1ED-27FA-4151-8B53-C46E69D9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CF0F6-2B8C-4E5C-91CB-B67C05306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576155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osobiste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dotyczą ochrony najbardziej podstawowych dóbr każdej jednostki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reguły przysługują one wszystkim jednostkom niezależnie od ich przynależności państwowej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polityczne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obejmują prawa i wolności dotyczące sfery życia publicznego jednostki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zęść z nich może być zastrzeżona dla obywateli.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ekonomiczne, socjalne i kulturalne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obrębie tej grupy występują trzy podgrupy: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 (gospodarcze) –  prawa i wolności dotyczące bezpośrednio ekonomicznej egzystencji jednostki.</a:t>
            </a:r>
            <a:endParaRPr lang="pl-PL" sz="1600" dirty="0"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socjalne – służą zapewnieniu właściwych społecznych, socjalnych warunków rozwoju jednostki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kulturalne – gwarantują zaspokojenie potrzeb kulturalnych człowieka i stwarzają warunki do jego duchowego rozwoju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cs typeface="Times New Roman" panose="02020603050405020304" pitchFamily="18" charset="0"/>
              </a:rPr>
              <a:t>ich realizacja w dużej mierze zależy od możliwości danego państwa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55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8E85B-9780-482D-A979-DF3792C8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E67101-5FDF-454C-819F-21267CBEE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generacje praw człowieka</a:t>
            </a:r>
          </a:p>
          <a:p>
            <a:pPr marL="114300" indent="0">
              <a:buNone/>
            </a:pPr>
            <a:r>
              <a:rPr lang="pl-PL" sz="1600" b="1" dirty="0"/>
              <a:t>I generacja </a:t>
            </a:r>
          </a:p>
          <a:p>
            <a:pPr marL="114300" indent="0">
              <a:buNone/>
            </a:pPr>
            <a:r>
              <a:rPr lang="pl-PL" sz="1600" dirty="0"/>
              <a:t>prawa obywatelskie i polityczne sformułowane w końcu XVIII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 generacja</a:t>
            </a:r>
          </a:p>
          <a:p>
            <a:pPr marL="114300" indent="0">
              <a:buNone/>
            </a:pPr>
            <a:r>
              <a:rPr lang="pl-PL" sz="1600" dirty="0"/>
              <a:t>prawa gospodarcze, społeczne i kulturalne, które kształtowały się w XIX i XX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III generacja</a:t>
            </a:r>
          </a:p>
          <a:p>
            <a:pPr marL="114300" indent="0">
              <a:buNone/>
            </a:pPr>
            <a:r>
              <a:rPr lang="pl-PL" sz="1600" dirty="0"/>
              <a:t>„prawa solidarnościowe” lub „prawa grupowe”, czyli prawa narodów wobec wspólnoty międzynarodowej np. prawo do samostanowienia, prawo do rozwoju, prawo do odpowiedniego środowiska naturalnego </a:t>
            </a:r>
          </a:p>
        </p:txBody>
      </p:sp>
    </p:spTree>
    <p:extLst>
      <p:ext uri="{BB962C8B-B14F-4D97-AF65-F5344CB8AC3E}">
        <p14:creationId xmlns:p14="http://schemas.microsoft.com/office/powerpoint/2010/main" val="234454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B719EC-F878-4A01-B968-34E52050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5161A2-05D0-40B3-B2B4-B52AEA7D7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Karta Narodów Zjednoczonych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podpisana dnia 26 czerwca 1945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preambuła – celem KNZ jest przywrócenie wiary w podstawowe prawa człowieka, w godność i wartość człowieka, w równouprawnienie mężczyzn i kobiet, w równość narodów dużych i małych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i zachęcanie do poszanowania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brak katalogu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133769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E906A-19F7-496F-B93C-219394FD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C5E61-7DA4-4962-B2DA-FEA5F3516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8067"/>
            <a:ext cx="10972800" cy="5099322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przyrodzonej godności oraz równych i niezbywalnych praw wszystkich członków wspólnoty ludzkiej jako podstawy wolności, sprawiedliwości i pokoju świata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katalog wolności i praw obejmuje: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wolność i równość ludzi pod względem swojej godności i swych praw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dyskryminacji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życia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wolności i bezpieczeństwa osobistego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niewolnictwa i poddaństwa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tortur, nieludzkiego, poniżającego traktowania i karania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uznania jego osobowości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równość wobec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jednakowej ochrony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skutecznego odwoływania się do kompetentnych sądów krajowych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bezprawnego aresztowania, zatrzymania lub wydalania z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niezależnego i bezstronnego sądu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zasadę domniemania niewinności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zasadę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poszanowanie życia prywatnego i rodzinnego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poruszania się i wyboru miejsca zamieszkania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azylu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obywatelstwa</a:t>
            </a:r>
          </a:p>
        </p:txBody>
      </p:sp>
    </p:spTree>
    <p:extLst>
      <p:ext uri="{BB962C8B-B14F-4D97-AF65-F5344CB8AC3E}">
        <p14:creationId xmlns:p14="http://schemas.microsoft.com/office/powerpoint/2010/main" val="239137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AFEA69-31C2-4BF5-980C-555A8144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50B7DA-CD64-4165-B613-A072E95D6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1241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 c.d.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zawarcia małżeństwa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własności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myśli, sumienia i wyznania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opinii i wyrażania jej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spokojnego zgromadzania i stowarzyszania się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uczestnictwa w rządzeniu swym krajem bezpośrednio lub poprzez swobodnie wybranych przedstawicieli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równego dostępu do służby publicznej w swym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ubezpieczeń społecznych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pracy, do swobodnego wyboru pracy, do odpowiednich i zadowalających warunków pracy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ochrony przed bezrobociem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równej płacy za równą pracę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urlopu i wypoczynku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stopy życiowej zapewniającej zdrowie i dobrobyt pracownika i jego rodziny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specjalnej opieki i pomocy dla matki i dziecka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nauki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pierwszeństwa rodziców w wyborze nauczania dzieci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uczestniczenia w życiu kulturalnym społeczeństwa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ochrony moralnych i materialnych korzyści wynikających z jakiejkolwiek jego działalności naukowej, literackiej lub artystycznej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0791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3553</Words>
  <Application>Microsoft Office PowerPoint</Application>
  <PresentationFormat>Panoramiczny</PresentationFormat>
  <Paragraphs>301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4" baseType="lpstr">
      <vt:lpstr>Arial</vt:lpstr>
      <vt:lpstr>Book Antiqua</vt:lpstr>
      <vt:lpstr>Century Gothic</vt:lpstr>
      <vt:lpstr>Times New Roman</vt:lpstr>
      <vt:lpstr>Wingdings</vt:lpstr>
      <vt:lpstr>Apteka</vt:lpstr>
      <vt:lpstr>Prawo międzynarodowe publiczne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1</cp:revision>
  <dcterms:created xsi:type="dcterms:W3CDTF">2024-05-31T18:25:18Z</dcterms:created>
  <dcterms:modified xsi:type="dcterms:W3CDTF">2024-05-31T18:25:56Z</dcterms:modified>
</cp:coreProperties>
</file>