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388" r:id="rId4"/>
    <p:sldId id="389" r:id="rId5"/>
    <p:sldId id="390" r:id="rId6"/>
    <p:sldId id="391" r:id="rId7"/>
    <p:sldId id="392" r:id="rId8"/>
    <p:sldId id="393" r:id="rId9"/>
    <p:sldId id="394" r:id="rId10"/>
    <p:sldId id="447" r:id="rId11"/>
    <p:sldId id="446" r:id="rId12"/>
    <p:sldId id="448" r:id="rId13"/>
    <p:sldId id="326" r:id="rId14"/>
    <p:sldId id="327" r:id="rId15"/>
    <p:sldId id="328" r:id="rId16"/>
    <p:sldId id="329" r:id="rId17"/>
    <p:sldId id="330" r:id="rId18"/>
    <p:sldId id="331" r:id="rId19"/>
    <p:sldId id="332" r:id="rId20"/>
    <p:sldId id="336" r:id="rId21"/>
    <p:sldId id="333" r:id="rId22"/>
    <p:sldId id="334" r:id="rId23"/>
    <p:sldId id="335" r:id="rId24"/>
    <p:sldId id="337" r:id="rId25"/>
    <p:sldId id="338" r:id="rId26"/>
    <p:sldId id="339" r:id="rId27"/>
    <p:sldId id="342" r:id="rId28"/>
    <p:sldId id="344" r:id="rId29"/>
    <p:sldId id="345" r:id="rId3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59002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0222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34120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29.04.2024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640823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29.04.2024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075079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29.04.2024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832561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29.04.2024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158808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29.04.2024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068654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29.04.2024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12434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29.04.2024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1262797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29.04.2024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926249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82960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29.04.2024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3740201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29.04.2024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2753407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29.04.2024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229155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796299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0858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530311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1116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986242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71002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00132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29.04.2024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522042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29.04.2024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989338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a:t>Wykład 8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 </a:t>
            </a:r>
            <a:r>
              <a:rPr lang="pl-PL" sz="2000" dirty="0" err="1"/>
              <a:t>chopina</a:t>
            </a:r>
            <a:endParaRPr lang="pl-PL" sz="2000" dirty="0"/>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lnSpcReduction="10000"/>
          </a:bodyPr>
          <a:lstStyle/>
          <a:p>
            <a:pPr marL="114300" indent="0" algn="just">
              <a:buNone/>
            </a:pPr>
            <a:r>
              <a:rPr lang="pl-PL" sz="1600" dirty="0"/>
              <a:t>możliwość otrzymania w przypadku, gdy :</a:t>
            </a:r>
          </a:p>
          <a:p>
            <a:pPr algn="just">
              <a:buFont typeface="Wingdings" panose="05000000000000000000" pitchFamily="2" charset="2"/>
              <a:buChar char="Ø"/>
            </a:pPr>
            <a:r>
              <a:rPr lang="pl-PL" sz="1600" dirty="0"/>
              <a:t>ktoś utracił lub zapomniał zabrać ze sobą paszport lub dowód osobisty</a:t>
            </a:r>
          </a:p>
          <a:p>
            <a:pPr algn="just">
              <a:buFont typeface="Wingdings" panose="05000000000000000000" pitchFamily="2" charset="2"/>
              <a:buChar char="Ø"/>
            </a:pPr>
            <a:r>
              <a:rPr lang="pl-PL" sz="1600" dirty="0"/>
              <a:t>ktoś posiada paszport lub dowód osobisty, który stracił ważność – wymagane jest wpierw złożenie wniosku o wydanie nowego paszportu biometrycznego w jednym z punktów prowadzonych przez wojewodę</a:t>
            </a:r>
          </a:p>
          <a:p>
            <a:pPr algn="just">
              <a:buFont typeface="Wingdings" panose="05000000000000000000" pitchFamily="2" charset="2"/>
              <a:buChar char="Ø"/>
            </a:pPr>
            <a:r>
              <a:rPr lang="pl-PL" sz="1600" dirty="0"/>
              <a:t>ktoś złożył wniosek o wydanie paszportu biometrycznego, ale jeszcze go nie odebrał</a:t>
            </a:r>
          </a:p>
          <a:p>
            <a:pPr algn="just">
              <a:buFont typeface="Wingdings" panose="05000000000000000000" pitchFamily="2" charset="2"/>
              <a:buChar char="Ø"/>
            </a:pPr>
            <a:r>
              <a:rPr lang="pl-PL" sz="1600" dirty="0"/>
              <a:t>ktoś posiada paszport biometryczny, ale z krótszą datą ważności niż wymaga państwo, do którego się udaje</a:t>
            </a:r>
          </a:p>
          <a:p>
            <a:pPr algn="just">
              <a:buFont typeface="Wingdings" panose="05000000000000000000" pitchFamily="2" charset="2"/>
              <a:buChar char="Ø"/>
            </a:pPr>
            <a:r>
              <a:rPr lang="pl-PL" sz="1600" dirty="0"/>
              <a:t>dysponuje się ważnym biletem lotniczym, potwierdzającym podróż tego samego dnia</a:t>
            </a:r>
          </a:p>
          <a:p>
            <a:pPr marL="114300" indent="0" algn="just">
              <a:buNone/>
            </a:pPr>
            <a:endParaRPr lang="pl-PL" sz="1600" dirty="0"/>
          </a:p>
          <a:p>
            <a:pPr marL="114300" indent="0" algn="just">
              <a:buNone/>
            </a:pPr>
            <a:r>
              <a:rPr lang="pl-PL" sz="1600" dirty="0"/>
              <a:t>miejsce złożenia wniosku:</a:t>
            </a:r>
          </a:p>
          <a:p>
            <a:pPr marL="114300" indent="0" algn="just">
              <a:buNone/>
            </a:pPr>
            <a:r>
              <a:rPr lang="pl-PL" sz="1600" dirty="0"/>
              <a:t>punkt wydawania paszportów tymczasowych w terminalu na lotnisku Chopina w Warszawie (punkt czynny od 8 do 20)</a:t>
            </a:r>
          </a:p>
          <a:p>
            <a:pPr marL="114300" indent="0" algn="just">
              <a:buNone/>
            </a:pPr>
            <a:endParaRPr lang="pl-PL" sz="1600" dirty="0"/>
          </a:p>
          <a:p>
            <a:pPr marL="114300" indent="0" algn="just">
              <a:buNone/>
            </a:pPr>
            <a:r>
              <a:rPr lang="pl-PL" sz="1600" dirty="0"/>
              <a:t>dokumenty wymagane do wyrobienia paszportu tymczasowego:</a:t>
            </a:r>
          </a:p>
          <a:p>
            <a:pPr algn="just">
              <a:buFont typeface="Wingdings" panose="05000000000000000000" pitchFamily="2" charset="2"/>
              <a:buChar char="Ø"/>
            </a:pPr>
            <a:r>
              <a:rPr lang="pl-PL" sz="1600" dirty="0"/>
              <a:t>dokument potwierdzający tożsamość (jeśli się go posiada)</a:t>
            </a:r>
          </a:p>
          <a:p>
            <a:pPr algn="just">
              <a:buFont typeface="Wingdings" panose="05000000000000000000" pitchFamily="2" charset="2"/>
              <a:buChar char="Ø"/>
            </a:pPr>
            <a:r>
              <a:rPr lang="pl-PL" sz="1600" dirty="0"/>
              <a:t>ważny bilet lotniczy na podróż</a:t>
            </a:r>
          </a:p>
          <a:p>
            <a:pPr marL="114300" indent="0">
              <a:buNone/>
            </a:pPr>
            <a:endParaRPr lang="pl-PL" sz="1600" dirty="0"/>
          </a:p>
        </p:txBody>
      </p:sp>
    </p:spTree>
    <p:extLst>
      <p:ext uri="{BB962C8B-B14F-4D97-AF65-F5344CB8AC3E}">
        <p14:creationId xmlns:p14="http://schemas.microsoft.com/office/powerpoint/2010/main" val="358931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 </a:t>
            </a:r>
            <a:r>
              <a:rPr lang="pl-PL" sz="2000" dirty="0" err="1"/>
              <a:t>chopina</a:t>
            </a:r>
            <a:endParaRPr lang="pl-PL" sz="2000" dirty="0"/>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lgn="just">
              <a:buNone/>
            </a:pPr>
            <a:r>
              <a:rPr lang="pl-PL" sz="1600" dirty="0"/>
              <a:t>koszt wydania paszportu tymczasowego</a:t>
            </a:r>
          </a:p>
          <a:p>
            <a:pPr algn="just">
              <a:buFont typeface="Wingdings" panose="05000000000000000000" pitchFamily="2" charset="2"/>
              <a:buChar char="Ø"/>
            </a:pPr>
            <a:r>
              <a:rPr lang="pl-PL" sz="1600" dirty="0"/>
              <a:t>30 zł</a:t>
            </a:r>
          </a:p>
          <a:p>
            <a:pPr algn="just">
              <a:buFont typeface="Wingdings" panose="05000000000000000000" pitchFamily="2" charset="2"/>
              <a:buChar char="Ø"/>
            </a:pPr>
            <a:endParaRPr lang="pl-PL" sz="1600" dirty="0"/>
          </a:p>
          <a:p>
            <a:pPr marL="114300" indent="0" algn="just">
              <a:buNone/>
            </a:pPr>
            <a:r>
              <a:rPr lang="pl-PL" sz="1600" dirty="0"/>
              <a:t>okres ważności paszportu tymczasowego:</a:t>
            </a:r>
          </a:p>
          <a:p>
            <a:pPr algn="just">
              <a:buFont typeface="Wingdings" panose="05000000000000000000" pitchFamily="2" charset="2"/>
              <a:buChar char="Ø"/>
            </a:pPr>
            <a:r>
              <a:rPr lang="pl-PL" sz="1600" dirty="0"/>
              <a:t>wskazany w paszporcie, dostosowany do okoliczności</a:t>
            </a:r>
          </a:p>
          <a:p>
            <a:pPr algn="just">
              <a:buFont typeface="Wingdings" panose="05000000000000000000" pitchFamily="2" charset="2"/>
              <a:buChar char="Ø"/>
            </a:pPr>
            <a:r>
              <a:rPr lang="pl-PL" sz="1600" dirty="0"/>
              <a:t>nie dłużej niż 365 dni</a:t>
            </a:r>
          </a:p>
          <a:p>
            <a:pPr marL="114300" indent="0">
              <a:buNone/>
            </a:pPr>
            <a:endParaRPr lang="pl-PL" sz="1600" dirty="0"/>
          </a:p>
          <a:p>
            <a:pPr marL="114300" indent="0">
              <a:buNone/>
            </a:pPr>
            <a:r>
              <a:rPr lang="pl-PL" sz="1600" dirty="0"/>
              <a:t>Wniosek podpisywany jest na miejscu. Fotografię do paszportu wykonuje urzędnik.</a:t>
            </a:r>
          </a:p>
        </p:txBody>
      </p:sp>
    </p:spTree>
    <p:extLst>
      <p:ext uri="{BB962C8B-B14F-4D97-AF65-F5344CB8AC3E}">
        <p14:creationId xmlns:p14="http://schemas.microsoft.com/office/powerpoint/2010/main" val="15724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945198-7737-4AAA-BBBE-E10232E7F2A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0E3AD75-117F-4EA2-A8BD-5C1EEE5E02AA}"/>
              </a:ext>
            </a:extLst>
          </p:cNvPr>
          <p:cNvSpPr>
            <a:spLocks noGrp="1"/>
          </p:cNvSpPr>
          <p:nvPr>
            <p:ph idx="1"/>
          </p:nvPr>
        </p:nvSpPr>
        <p:spPr/>
        <p:txBody>
          <a:bodyPr>
            <a:normAutofit/>
          </a:bodyPr>
          <a:lstStyle/>
          <a:p>
            <a:pPr marL="114300" indent="0">
              <a:buNone/>
            </a:pPr>
            <a:r>
              <a:rPr lang="pl-PL" sz="1600" dirty="0"/>
              <a:t>Formy ochrony cudzoziemców w RP</a:t>
            </a:r>
          </a:p>
          <a:p>
            <a:pPr>
              <a:buFont typeface="Wingdings" panose="05000000000000000000" pitchFamily="2" charset="2"/>
              <a:buChar char="Ø"/>
            </a:pPr>
            <a:r>
              <a:rPr lang="pl-PL" sz="1600" dirty="0"/>
              <a:t>nadanie statusu uchodźcy</a:t>
            </a:r>
          </a:p>
          <a:p>
            <a:pPr>
              <a:buFont typeface="Wingdings" panose="05000000000000000000" pitchFamily="2" charset="2"/>
              <a:buChar char="Ø"/>
            </a:pPr>
            <a:r>
              <a:rPr lang="pl-PL" sz="1600" dirty="0"/>
              <a:t>udzielenie pomocy uzupełniającej</a:t>
            </a:r>
          </a:p>
          <a:p>
            <a:pPr>
              <a:buFont typeface="Wingdings" panose="05000000000000000000" pitchFamily="2" charset="2"/>
              <a:buChar char="Ø"/>
            </a:pPr>
            <a:r>
              <a:rPr lang="pl-PL" sz="1600" dirty="0"/>
              <a:t>udzielenie azylu</a:t>
            </a:r>
          </a:p>
          <a:p>
            <a:pPr>
              <a:buFont typeface="Wingdings" panose="05000000000000000000" pitchFamily="2" charset="2"/>
              <a:buChar char="Ø"/>
            </a:pPr>
            <a:r>
              <a:rPr lang="pl-PL" sz="1600" dirty="0"/>
              <a:t>udzielenie ochrony czasowej</a:t>
            </a:r>
          </a:p>
          <a:p>
            <a:pPr marL="114300" indent="0">
              <a:buNone/>
            </a:pPr>
            <a:endParaRPr lang="pl-PL" sz="1600" dirty="0"/>
          </a:p>
          <a:p>
            <a:pPr marL="114300" indent="0">
              <a:buNone/>
            </a:pPr>
            <a:endParaRPr lang="pl-PL" sz="1600" dirty="0"/>
          </a:p>
          <a:p>
            <a:pPr marL="114300" indent="0">
              <a:buNone/>
            </a:pPr>
            <a:r>
              <a:rPr lang="pl-PL" sz="1600" dirty="0"/>
              <a:t>art. 56 Konstytucji RP i ustawa z dnia 13 czerwca 2003 r. o udzielaniu cudzoziemcom ochrony na terytorium Rzeczypospolitej Polskiej</a:t>
            </a:r>
          </a:p>
          <a:p>
            <a:pPr marL="114300" indent="0">
              <a:buNone/>
            </a:pPr>
            <a:endParaRPr lang="pl-PL" sz="1600" dirty="0"/>
          </a:p>
        </p:txBody>
      </p:sp>
    </p:spTree>
    <p:extLst>
      <p:ext uri="{BB962C8B-B14F-4D97-AF65-F5344CB8AC3E}">
        <p14:creationId xmlns:p14="http://schemas.microsoft.com/office/powerpoint/2010/main" val="244042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785FEA-752B-427B-BCF4-F753BB8163F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5C918494-1CEE-49B0-A820-F9A6FE809375}"/>
              </a:ext>
            </a:extLst>
          </p:cNvPr>
          <p:cNvSpPr>
            <a:spLocks noGrp="1"/>
          </p:cNvSpPr>
          <p:nvPr>
            <p:ph idx="1"/>
          </p:nvPr>
        </p:nvSpPr>
        <p:spPr>
          <a:xfrm>
            <a:off x="609600" y="1752601"/>
            <a:ext cx="10972800" cy="4895490"/>
          </a:xfrm>
        </p:spPr>
        <p:txBody>
          <a:bodyPr>
            <a:normAutofit fontScale="92500" lnSpcReduction="10000"/>
          </a:bodyPr>
          <a:lstStyle/>
          <a:p>
            <a:pPr marL="114300" indent="0">
              <a:buNone/>
            </a:pPr>
            <a:r>
              <a:rPr lang="pl-PL" sz="1600" b="1" dirty="0"/>
              <a:t>Nadanie statusu uchodźcy</a:t>
            </a:r>
          </a:p>
          <a:p>
            <a:pPr marL="114300" indent="0" algn="just">
              <a:buNone/>
            </a:pPr>
            <a:r>
              <a:rPr lang="pl-PL" sz="1600" dirty="0"/>
              <a:t>status uchodźcy nadawany cudzoziemcowi, jeżeli na skutek uzasadnionej obawy przed prześladowaniem w kraju pochodzenia z powodu rasy, religii, narodowości, przekonań politycznych lub przynależności do określonej grupy społecznej nie może lub nie chce korzystać z ochrony tego kraju</a:t>
            </a:r>
          </a:p>
          <a:p>
            <a:pPr marL="114300" indent="0" algn="just">
              <a:buNone/>
            </a:pPr>
            <a:endParaRPr lang="pl-PL" sz="1600" dirty="0"/>
          </a:p>
          <a:p>
            <a:pPr marL="114300" indent="0" algn="just">
              <a:buNone/>
            </a:pPr>
            <a:r>
              <a:rPr lang="pl-PL" sz="1600" dirty="0"/>
              <a:t>prześladowanie musi ze względu na swoją istotę lub powtarzalność stanowić poważne naruszenie praw człowieka, w szczególności praw, których uchylenie jest niedopuszczalne (prawo do życia, zakaz tortur, zakaz niewolnictwa i poddaństwa, zakaz karania bez podstawy prawnej) lub być kumulacją różnych działań lub zaniechań, w tym stanowiących naruszenie wskazanych praw człowieka o charakterze nienaruszalnym</a:t>
            </a:r>
          </a:p>
          <a:p>
            <a:pPr marL="114300" indent="0" algn="just">
              <a:buNone/>
            </a:pPr>
            <a:endParaRPr lang="pl-PL" sz="1600" dirty="0"/>
          </a:p>
          <a:p>
            <a:pPr marL="114300" indent="0" algn="just">
              <a:buNone/>
            </a:pPr>
            <a:r>
              <a:rPr lang="pl-PL" sz="1600" dirty="0"/>
              <a:t>prześladowanie może polegać na:</a:t>
            </a:r>
          </a:p>
          <a:p>
            <a:pPr algn="just">
              <a:buFont typeface="Wingdings" panose="05000000000000000000" pitchFamily="2" charset="2"/>
              <a:buChar char="Ø"/>
            </a:pPr>
            <a:r>
              <a:rPr lang="pl-PL" sz="1600" dirty="0"/>
              <a:t>użyciu przemocy fizycznej lub psychicznej, w tym seksualnej</a:t>
            </a:r>
          </a:p>
          <a:p>
            <a:pPr algn="just">
              <a:buFont typeface="Wingdings" panose="05000000000000000000" pitchFamily="2" charset="2"/>
              <a:buChar char="Ø"/>
            </a:pPr>
            <a:r>
              <a:rPr lang="pl-PL" sz="1600" dirty="0"/>
              <a:t>zastosowaniu środków prawnych, administracyjnych, policyjnych lub sądowych w sposób dyskryminujący</a:t>
            </a:r>
          </a:p>
          <a:p>
            <a:pPr algn="just">
              <a:buFont typeface="Wingdings" panose="05000000000000000000" pitchFamily="2" charset="2"/>
              <a:buChar char="Ø"/>
            </a:pPr>
            <a:r>
              <a:rPr lang="pl-PL" sz="1600" dirty="0"/>
              <a:t>wszczęcie lub prowadzenie postępowania karnego lub ukaranie w sposób, który ma charakter nieproporcjonalny i dyskryminujący</a:t>
            </a:r>
          </a:p>
          <a:p>
            <a:pPr algn="just">
              <a:buFont typeface="Wingdings" panose="05000000000000000000" pitchFamily="2" charset="2"/>
              <a:buChar char="Ø"/>
            </a:pPr>
            <a:r>
              <a:rPr lang="pl-PL" sz="1600" dirty="0"/>
              <a:t>brak prawa odwołania się do sądu od kary o charakterze nieproporcjonalnym lub dyskryminującym</a:t>
            </a:r>
          </a:p>
          <a:p>
            <a:pPr algn="just">
              <a:buFont typeface="Wingdings" panose="05000000000000000000" pitchFamily="2" charset="2"/>
              <a:buChar char="Ø"/>
            </a:pPr>
            <a:r>
              <a:rPr lang="pl-PL" sz="1600" dirty="0"/>
              <a:t>wszczęcie lub prowadzenie postępowania karnego albo ukaranie z powodu odmowy odbycia służby wojskowej podczas konfliktu, jeżeli odbywanie służby wojskowej stanowiłoby zbrodnię lub zbrodnię przeciwko pokojowi, wojenną, przeciwko ludzkości, byłoby sprzeczne z celami i zasadami NZ, prowadziłoby do popełnienia zbrodni o innym charakterze niż polityczny    </a:t>
            </a:r>
          </a:p>
        </p:txBody>
      </p:sp>
    </p:spTree>
    <p:extLst>
      <p:ext uri="{BB962C8B-B14F-4D97-AF65-F5344CB8AC3E}">
        <p14:creationId xmlns:p14="http://schemas.microsoft.com/office/powerpoint/2010/main" val="412685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udzielenie pomocy uzupełniającej</a:t>
            </a:r>
          </a:p>
          <a:p>
            <a:pPr marL="114300" indent="0" algn="just">
              <a:buNone/>
            </a:pPr>
            <a:r>
              <a:rPr lang="pl-PL" sz="1600" dirty="0"/>
              <a:t>Pomoc uzupełniająca udzielana jest cudzoziemcowi, który nie spełnia warunków do nadania statusu uchodźcy, w przypadku gdy powrót do kraju pochodzenia może narazić go na rzeczywiste ryzyko doznania poważnej krzywdy przez:</a:t>
            </a:r>
          </a:p>
          <a:p>
            <a:pPr algn="just">
              <a:buFont typeface="Wingdings" panose="05000000000000000000" pitchFamily="2" charset="2"/>
              <a:buChar char="Ø"/>
            </a:pPr>
            <a:r>
              <a:rPr lang="pl-PL" sz="1600" dirty="0"/>
              <a:t>orzeczenie kary śmierci lub wykonanie egzekucji, tortury, nieludzkie lub poniżające traktowanie lub karanie</a:t>
            </a:r>
          </a:p>
          <a:p>
            <a:pPr algn="just">
              <a:buFont typeface="Wingdings" panose="05000000000000000000" pitchFamily="2" charset="2"/>
              <a:buChar char="Ø"/>
            </a:pPr>
            <a:r>
              <a:rPr lang="pl-PL" sz="1600" dirty="0"/>
              <a:t>poważne i zindywidualizowane zagrożenie dla życia lub zdrowia wynikające z powszechnego stosowania przemocy wobec ludności cywilnej w sytuacji międzynarodowego lub wewnętrznego konfliktu zbrojnego </a:t>
            </a:r>
          </a:p>
          <a:p>
            <a:pPr marL="114300" indent="0" algn="just">
              <a:buNone/>
            </a:pPr>
            <a:r>
              <a:rPr lang="pl-PL" sz="1600" dirty="0"/>
              <a:t>i ze względu na to ryzyko nie może lub nie chce korzystać z ochrony kraju pochodzenia</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AFBDE1-F52F-415F-819E-E43DD471585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895237-D141-4334-9D64-1B524DDC384F}"/>
              </a:ext>
            </a:extLst>
          </p:cNvPr>
          <p:cNvSpPr>
            <a:spLocks noGrp="1"/>
          </p:cNvSpPr>
          <p:nvPr>
            <p:ph idx="1"/>
          </p:nvPr>
        </p:nvSpPr>
        <p:spPr>
          <a:xfrm>
            <a:off x="609600" y="1752601"/>
            <a:ext cx="10972800" cy="4820727"/>
          </a:xfrm>
        </p:spPr>
        <p:txBody>
          <a:bodyPr>
            <a:normAutofit fontScale="85000" lnSpcReduction="20000"/>
          </a:bodyPr>
          <a:lstStyle/>
          <a:p>
            <a:pPr marL="114300" indent="0">
              <a:buNone/>
            </a:pPr>
            <a:r>
              <a:rPr lang="pl-PL" sz="1600" b="1" dirty="0"/>
              <a:t>udzielenie azylu</a:t>
            </a:r>
          </a:p>
          <a:p>
            <a:pPr marL="114300" indent="0" algn="just">
              <a:buNone/>
            </a:pPr>
            <a:r>
              <a:rPr lang="pl-PL" sz="1600" b="1" dirty="0"/>
              <a:t>azyl</a:t>
            </a:r>
            <a:r>
              <a:rPr lang="pl-PL" sz="1600" dirty="0"/>
              <a:t> polega na udzieleniu schronienia (tzn. prawa wjazdu i osiedlenia się) cudzoziemcowi ściganemu w kraju ojczystym lub państwie trzecim za popełnienie przestępstwa politycznego lub z innych względów politycznych</a:t>
            </a:r>
          </a:p>
          <a:p>
            <a:pPr marL="114300" indent="0" algn="just">
              <a:buNone/>
            </a:pPr>
            <a:endParaRPr lang="pl-PL" sz="1600" b="1" dirty="0"/>
          </a:p>
          <a:p>
            <a:pPr marL="114300" indent="0" algn="just">
              <a:buNone/>
            </a:pPr>
            <a:r>
              <a:rPr lang="pl-PL" sz="1600" dirty="0"/>
              <a:t>udzielenie azylu wiąże się z odmową wydania cudzoziemca</a:t>
            </a:r>
          </a:p>
          <a:p>
            <a:pPr marL="114300" indent="0" algn="just">
              <a:buNone/>
            </a:pPr>
            <a:endParaRPr lang="pl-PL" sz="1600" dirty="0"/>
          </a:p>
          <a:p>
            <a:pPr marL="114300" indent="0" algn="just">
              <a:buNone/>
            </a:pPr>
            <a:r>
              <a:rPr lang="pl-PL" sz="1600" dirty="0"/>
              <a:t>prawo azylu nie przysługuje osobom winnym zbrodni przeciwko ludzkości, zbrodni wojennej oraz zbrodni przeciwko pokojowi</a:t>
            </a:r>
          </a:p>
          <a:p>
            <a:pPr marL="114300" indent="0" algn="just">
              <a:buNone/>
            </a:pPr>
            <a:endParaRPr lang="pl-PL" sz="1600" dirty="0"/>
          </a:p>
          <a:p>
            <a:pPr marL="114300" indent="0" algn="just">
              <a:buNone/>
            </a:pPr>
            <a:r>
              <a:rPr lang="pl-PL" sz="1600" b="1" dirty="0"/>
              <a:t>azyl terytorialny</a:t>
            </a:r>
          </a:p>
          <a:p>
            <a:pPr marL="114300" indent="0" algn="just">
              <a:buNone/>
            </a:pPr>
            <a:r>
              <a:rPr lang="pl-PL" sz="1600" dirty="0"/>
              <a:t>udzielenie ochrony przez państwo na swoim terytorium cudzoziemcowi ściganemu w innym państwie za popełnienie przestępstwa politycznego lub prześladowanemu w innym państwie z powodów religijnych, rasowych, politycznych, naukowych, narodowościowych</a:t>
            </a:r>
          </a:p>
          <a:p>
            <a:pPr marL="114300" indent="0" algn="just">
              <a:buNone/>
            </a:pPr>
            <a:endParaRPr lang="pl-PL" sz="1600" dirty="0"/>
          </a:p>
          <a:p>
            <a:pPr marL="114300" indent="0" algn="just">
              <a:buNone/>
            </a:pPr>
            <a:r>
              <a:rPr lang="pl-PL" sz="1600" b="1" dirty="0"/>
              <a:t>azyl dyplomatyczny</a:t>
            </a:r>
            <a:endParaRPr lang="pl-PL" sz="1600" dirty="0"/>
          </a:p>
          <a:p>
            <a:pPr marL="114300" indent="0" algn="just">
              <a:buNone/>
            </a:pPr>
            <a:r>
              <a:rPr lang="pl-PL" sz="1600" dirty="0"/>
              <a:t>może być udzielany w pomieszczeniach misji dyplomatycznej, na pokładzie okrętu wojennego i samolotu wojskowego, w bazach wojskowych</a:t>
            </a:r>
          </a:p>
          <a:p>
            <a:pPr marL="114300" indent="0" algn="just">
              <a:buNone/>
            </a:pPr>
            <a:r>
              <a:rPr lang="pl-PL" sz="1600" dirty="0"/>
              <a:t>osobami upoważnionymi o ubieganie się o azyl dyplomatyczny są osoby ścigane ze względów politycznych i przestępcy polityczni</a:t>
            </a:r>
          </a:p>
          <a:p>
            <a:pPr marL="114300" indent="0" algn="just">
              <a:buNone/>
            </a:pPr>
            <a:r>
              <a:rPr lang="pl-PL" sz="1600" dirty="0"/>
              <a:t>przyznanie azylu dyplomatycznego zależy od decyzji państwa, do którego skierowana została prośba o azyl</a:t>
            </a:r>
          </a:p>
          <a:p>
            <a:pPr marL="114300" indent="0" algn="just">
              <a:buNone/>
            </a:pPr>
            <a:r>
              <a:rPr lang="pl-PL" sz="1600" dirty="0"/>
              <a:t>nie ma on charakteru powszechnego</a:t>
            </a:r>
          </a:p>
          <a:p>
            <a:pPr marL="114300" indent="0" algn="just">
              <a:buNone/>
            </a:pPr>
            <a:r>
              <a:rPr lang="pl-PL" sz="1600" dirty="0"/>
              <a:t>*Konwencja o azylu dyplomatycznym podpisana w Caracas dnia 28 marca 1954 r. (ratyfikowana przez 14 państw)</a:t>
            </a:r>
          </a:p>
          <a:p>
            <a:pPr marL="114300" indent="0" algn="just">
              <a:buNone/>
            </a:pPr>
            <a:r>
              <a:rPr lang="pl-PL" sz="1600" dirty="0"/>
              <a:t>**prymas Węgier kardynał </a:t>
            </a:r>
            <a:r>
              <a:rPr lang="pl-PL" sz="1600" dirty="0" err="1"/>
              <a:t>József</a:t>
            </a:r>
            <a:r>
              <a:rPr lang="pl-PL" sz="1600" dirty="0"/>
              <a:t> </a:t>
            </a:r>
            <a:r>
              <a:rPr lang="pl-PL" sz="1600" dirty="0" err="1"/>
              <a:t>Mindszenty</a:t>
            </a:r>
            <a:r>
              <a:rPr lang="pl-PL" sz="1600" dirty="0"/>
              <a:t> – korzystał z azylu dyplomatycznego w ambasadzie USA od 4 listopada 1956 r. do 27 września 1971 r. </a:t>
            </a:r>
          </a:p>
        </p:txBody>
      </p:sp>
    </p:spTree>
    <p:extLst>
      <p:ext uri="{BB962C8B-B14F-4D97-AF65-F5344CB8AC3E}">
        <p14:creationId xmlns:p14="http://schemas.microsoft.com/office/powerpoint/2010/main" val="165663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lnSpcReduction="10000"/>
          </a:bodyPr>
          <a:lstStyle/>
          <a:p>
            <a:pPr marL="114300" indent="0">
              <a:buNone/>
            </a:pPr>
            <a:r>
              <a:rPr lang="pl-PL" sz="1600" b="1" dirty="0"/>
              <a:t>udzielenie ochrony czasowej</a:t>
            </a:r>
          </a:p>
          <a:p>
            <a:pPr marL="114300" indent="0" algn="just">
              <a:buNone/>
            </a:pPr>
            <a:r>
              <a:rPr lang="pl-PL" sz="1600" dirty="0"/>
              <a:t>ochrona czasowa udzielana jest cudzoziemcom masowo przybywającym do RP, którzy opuścili swój kraj pochodzenia lub określony obszar geograficzny, z powodu obcej inwazji, wojny, wojny domowej, konfliktów etnicznych lub rażących naruszeń praw człowieka, bez względu na to, czy przybycie miało charakter spontaniczny, czy też było wynikiem pomocy udzielonej im przez RP lub społeczność międzynarodową</a:t>
            </a:r>
          </a:p>
          <a:p>
            <a:pPr marL="114300" indent="0" algn="just">
              <a:buNone/>
            </a:pPr>
            <a:endParaRPr lang="pl-PL" sz="1600" dirty="0"/>
          </a:p>
          <a:p>
            <a:pPr marL="114300" indent="0" algn="just">
              <a:buNone/>
            </a:pPr>
            <a:r>
              <a:rPr lang="pl-PL" sz="1600" dirty="0"/>
              <a:t>ochrony czasowej udziela się do chwili, gdy możliwy stanie się powrót cudzoziemców do uprzedniego miejsca ich zamieszkania, jednakże nie dłużej niż na okres roku</a:t>
            </a:r>
          </a:p>
          <a:p>
            <a:pPr marL="114300" indent="0" algn="just">
              <a:buNone/>
            </a:pPr>
            <a:endParaRPr lang="pl-PL" sz="1600" dirty="0"/>
          </a:p>
          <a:p>
            <a:pPr marL="114300" indent="0" algn="just">
              <a:buNone/>
            </a:pPr>
            <a:r>
              <a:rPr lang="pl-PL" sz="1600" dirty="0"/>
              <a:t>jeżeli po upływie roku nie ustaną przeszkody do bezpiecznego powrotu cudzoziemców do uprzedniego miejsca ich zamieszkania, okres ochrony czasowej przedłuża się o dalsze 6 miesięcy, jednak nie więcej niż dwa razy</a:t>
            </a:r>
          </a:p>
          <a:p>
            <a:pPr marL="114300" indent="0" algn="just">
              <a:buNone/>
            </a:pPr>
            <a:endParaRPr lang="pl-PL" sz="1600" dirty="0"/>
          </a:p>
          <a:p>
            <a:pPr marL="114300" indent="0" algn="just">
              <a:buNone/>
            </a:pPr>
            <a:r>
              <a:rPr lang="pl-PL" sz="1600" dirty="0"/>
              <a:t>podstawa i zakres ochrony – decyzja Rady Unii Europejskiej lub rozporządzenie Rady Ministrów</a:t>
            </a:r>
          </a:p>
          <a:p>
            <a:pPr marL="114300" indent="0" algn="just">
              <a:buNone/>
            </a:pPr>
            <a:endParaRPr lang="pl-PL" sz="1600" dirty="0"/>
          </a:p>
          <a:p>
            <a:pPr marL="114300" indent="0" algn="just">
              <a:buNone/>
            </a:pPr>
            <a:r>
              <a:rPr lang="pl-PL" sz="1600" dirty="0"/>
              <a:t>*obywatele Ukrainy – ustawa z dnia 12 marca 2022 r. o pomocy obywatelom Ukrainy w związku z konfliktem zbrojnym na terytorium tego państwa</a:t>
            </a:r>
          </a:p>
        </p:txBody>
      </p:sp>
    </p:spTree>
    <p:extLst>
      <p:ext uri="{BB962C8B-B14F-4D97-AF65-F5344CB8AC3E}">
        <p14:creationId xmlns:p14="http://schemas.microsoft.com/office/powerpoint/2010/main" val="3773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B90365-2B24-49B8-A68D-A48B0F902DF0}"/>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1732B71-19F7-43E5-8A26-51A27E75E67A}"/>
              </a:ext>
            </a:extLst>
          </p:cNvPr>
          <p:cNvSpPr>
            <a:spLocks noGrp="1"/>
          </p:cNvSpPr>
          <p:nvPr>
            <p:ph idx="1"/>
          </p:nvPr>
        </p:nvSpPr>
        <p:spPr/>
        <p:txBody>
          <a:bodyPr>
            <a:normAutofit/>
          </a:bodyPr>
          <a:lstStyle/>
          <a:p>
            <a:pPr marL="114300" indent="0">
              <a:buNone/>
            </a:pPr>
            <a:r>
              <a:rPr lang="pl-PL" sz="1600" b="1" dirty="0"/>
              <a:t>ekstradycja</a:t>
            </a:r>
          </a:p>
          <a:p>
            <a:pPr marL="114300" indent="0" algn="just">
              <a:buNone/>
            </a:pPr>
            <a:r>
              <a:rPr lang="pl-PL" sz="1600" dirty="0"/>
              <a:t>wydanie władzom obcego państwa osoby ściganej przez te władze za popełnione przestępstwa</a:t>
            </a:r>
          </a:p>
          <a:p>
            <a:pPr marL="114300" indent="0" algn="just">
              <a:buNone/>
            </a:pPr>
            <a:endParaRPr lang="pl-PL" sz="1600" dirty="0"/>
          </a:p>
          <a:p>
            <a:pPr marL="114300" indent="0" algn="just">
              <a:buNone/>
            </a:pPr>
            <a:r>
              <a:rPr lang="pl-PL" sz="1600" dirty="0"/>
              <a:t>przekazanie osoby znajdującej się w granicach zwierzchnictwa terytorialnego jednego państwa (państwa wezwanego) dokonane na rzecz innego państwa (państwa wzywającego), które jest kompetentne do ścigania i karania tej osoby w związku z popełnieniem określonego przestępstwa</a:t>
            </a:r>
          </a:p>
          <a:p>
            <a:pPr marL="114300" indent="0" algn="just">
              <a:buNone/>
            </a:pPr>
            <a:endParaRPr lang="pl-PL" sz="1600" dirty="0"/>
          </a:p>
          <a:p>
            <a:pPr marL="114300" indent="0" algn="just">
              <a:buNone/>
            </a:pPr>
            <a:r>
              <a:rPr lang="pl-PL" sz="1600" dirty="0"/>
              <a:t>kwestia ekstradycji regulowana jest z reguły przez umowy dwustronne zawierane począwszy od XVIII w.</a:t>
            </a:r>
          </a:p>
          <a:p>
            <a:pPr marL="114300" indent="0" algn="just">
              <a:buNone/>
            </a:pPr>
            <a:endParaRPr lang="pl-PL" sz="1600" dirty="0"/>
          </a:p>
          <a:p>
            <a:pPr marL="114300" indent="0" algn="just">
              <a:buNone/>
            </a:pPr>
            <a:r>
              <a:rPr lang="pl-PL" sz="1600" dirty="0"/>
              <a:t>instytucja ekstradycji służy wyeliminowaniu podwójnego karania tej samej osoby za ten sam czyn</a:t>
            </a:r>
          </a:p>
        </p:txBody>
      </p:sp>
    </p:spTree>
    <p:extLst>
      <p:ext uri="{BB962C8B-B14F-4D97-AF65-F5344CB8AC3E}">
        <p14:creationId xmlns:p14="http://schemas.microsoft.com/office/powerpoint/2010/main" val="274582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05B98-8C5C-4C34-B3A8-72FD497337F8}"/>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778EC5F-CC3A-4F39-BA24-CCEB999C264D}"/>
              </a:ext>
            </a:extLst>
          </p:cNvPr>
          <p:cNvSpPr>
            <a:spLocks noGrp="1"/>
          </p:cNvSpPr>
          <p:nvPr>
            <p:ph idx="1"/>
          </p:nvPr>
        </p:nvSpPr>
        <p:spPr>
          <a:xfrm>
            <a:off x="609600" y="1752601"/>
            <a:ext cx="10972800" cy="4918493"/>
          </a:xfrm>
        </p:spPr>
        <p:txBody>
          <a:bodyPr>
            <a:normAutofit/>
          </a:bodyPr>
          <a:lstStyle/>
          <a:p>
            <a:pPr marL="114300" indent="0">
              <a:buNone/>
            </a:pPr>
            <a:r>
              <a:rPr lang="pl-PL" sz="1600" dirty="0"/>
              <a:t>zasady, na których opiera się ekstradycja</a:t>
            </a:r>
          </a:p>
          <a:p>
            <a:pPr algn="just">
              <a:buFont typeface="Wingdings" panose="05000000000000000000" pitchFamily="2" charset="2"/>
              <a:buChar char="Ø"/>
            </a:pPr>
            <a:r>
              <a:rPr lang="pl-PL" sz="1600" b="1" dirty="0"/>
              <a:t>obowiązek wydania osoby ściganej wyłącznie w przypadku obowiązywania odpowiednej umowy międzynarodowej</a:t>
            </a:r>
          </a:p>
          <a:p>
            <a:pPr marL="114300" indent="0" algn="just">
              <a:buNone/>
            </a:pPr>
            <a:r>
              <a:rPr lang="pl-PL" sz="1600" dirty="0"/>
              <a:t>brak umowy między państwami powoduje, że są one uprawnione do wydania osoby ściganej, ale nie mają takiego obowiązku; podstawę ekstradycji stanowi wówczas prawo wewnętrzne (tzw. subsydiarna podstawa ekstradycji)</a:t>
            </a:r>
          </a:p>
          <a:p>
            <a:pPr>
              <a:buFont typeface="Wingdings" panose="05000000000000000000" pitchFamily="2" charset="2"/>
              <a:buChar char="Ø"/>
            </a:pPr>
            <a:r>
              <a:rPr lang="pl-PL" sz="1600" b="1" dirty="0"/>
              <a:t>zasada podwójnej karalności</a:t>
            </a:r>
          </a:p>
          <a:p>
            <a:pPr marL="114300" indent="0" algn="just">
              <a:buNone/>
            </a:pPr>
            <a:r>
              <a:rPr lang="pl-PL" sz="1600" dirty="0"/>
              <a:t>czyn stanowiący podstawę wydania osoby ściganej powinien być uznawany za przestępstwo w prawie wewnętrznym państwa wzywającego i państwa wzywanego</a:t>
            </a:r>
          </a:p>
          <a:p>
            <a:pPr marL="114300" indent="0" algn="just">
              <a:buNone/>
            </a:pPr>
            <a:r>
              <a:rPr lang="pl-PL" sz="1600" dirty="0"/>
              <a:t>czyn powinien należeć do tzw. przestępstw ekstradycyjnych (podlegających ekstradycji zgodnie z odpowiednimi umowami międzynarodowymi lub ustawami)</a:t>
            </a:r>
          </a:p>
          <a:p>
            <a:pPr marL="114300" indent="0" algn="just">
              <a:buNone/>
            </a:pPr>
            <a:r>
              <a:rPr lang="pl-PL" sz="1600" dirty="0"/>
              <a:t>przestępstwami ekstradycyjnymi są najczęściej najpoważniejsze przestępstwa przeciwko mieniu, życiu i zdrowiu</a:t>
            </a:r>
          </a:p>
          <a:p>
            <a:pPr marL="114300" indent="0" algn="just">
              <a:buNone/>
            </a:pPr>
            <a:r>
              <a:rPr lang="pl-PL" sz="1600" dirty="0"/>
              <a:t>z reguły ekstradycja dotyczy przestępstw zagrożonych karą powyżej ustalonego minimum</a:t>
            </a:r>
          </a:p>
        </p:txBody>
      </p:sp>
    </p:spTree>
    <p:extLst>
      <p:ext uri="{BB962C8B-B14F-4D97-AF65-F5344CB8AC3E}">
        <p14:creationId xmlns:p14="http://schemas.microsoft.com/office/powerpoint/2010/main" val="7566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7542-382D-4C23-847A-4F5914EA05D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7CBE9CE-A100-4ADA-872D-6D56545F9AE8}"/>
              </a:ext>
            </a:extLst>
          </p:cNvPr>
          <p:cNvSpPr>
            <a:spLocks noGrp="1"/>
          </p:cNvSpPr>
          <p:nvPr>
            <p:ph idx="1"/>
          </p:nvPr>
        </p:nvSpPr>
        <p:spPr/>
        <p:txBody>
          <a:bodyPr>
            <a:normAutofit/>
          </a:bodyPr>
          <a:lstStyle/>
          <a:p>
            <a:pPr marL="114300" indent="0">
              <a:buNone/>
            </a:pPr>
            <a:r>
              <a:rPr lang="pl-PL" sz="1600" dirty="0"/>
              <a:t>zasady, na których opiera się ekstradycja c.d.</a:t>
            </a:r>
          </a:p>
          <a:p>
            <a:pPr>
              <a:buFont typeface="Wingdings" panose="05000000000000000000" pitchFamily="2" charset="2"/>
              <a:buChar char="Ø"/>
            </a:pPr>
            <a:r>
              <a:rPr lang="pl-PL" sz="1600" b="1" dirty="0"/>
              <a:t>zasada niewydawania przestępców politycznych</a:t>
            </a:r>
          </a:p>
          <a:p>
            <a:pPr marL="114300" indent="0">
              <a:buNone/>
            </a:pPr>
            <a:r>
              <a:rPr lang="pl-PL" sz="1600" dirty="0"/>
              <a:t>ocena charakteru przestępstwa należy do państwa wezwanego</a:t>
            </a:r>
          </a:p>
          <a:p>
            <a:pPr marL="114300" indent="0">
              <a:buNone/>
            </a:pPr>
            <a:r>
              <a:rPr lang="pl-PL" sz="1600" dirty="0"/>
              <a:t>w prawie międzynarodowym brak definicji przestępstw politycznych</a:t>
            </a:r>
          </a:p>
          <a:p>
            <a:pPr marL="114300" indent="0">
              <a:buNone/>
            </a:pPr>
            <a:r>
              <a:rPr lang="pl-PL" sz="1600" dirty="0"/>
              <a:t>w prawie międzynarodowym ustalone zostało, które przestępstwa nie mogą być uznane za przestępstwa polityczne </a:t>
            </a:r>
          </a:p>
          <a:p>
            <a:pPr marL="114300" indent="0">
              <a:buNone/>
            </a:pPr>
            <a:r>
              <a:rPr lang="pl-PL" sz="1600" dirty="0"/>
              <a:t>zgodnie z prawem norymberskim, nie mogą być uznane za przestępstwa polityczne: zbrodnie przeciwko pokojowi, zbrodnie wojenne, zbrodnie przeciwko ludzkości</a:t>
            </a:r>
          </a:p>
          <a:p>
            <a:pPr marL="114300" indent="0" algn="just">
              <a:buNone/>
            </a:pPr>
            <a:r>
              <a:rPr lang="pl-PL" sz="1600" b="1" dirty="0"/>
              <a:t>tzw. klauzule antydyskryminacyjne </a:t>
            </a:r>
            <a:r>
              <a:rPr lang="pl-PL" sz="1600" dirty="0"/>
              <a:t>– państwo wezwane może odmówić wydania osoby, jeżeli istnieją poważne powody, które pozwalają jej władzom sądowym lub innym właściwym organom uważać, że ekstradycja ułatwi prześladowanie lub ukaranie osoby z powodu rasy, religii, narodowości lub poglądów politycznych</a:t>
            </a:r>
          </a:p>
          <a:p>
            <a:pPr marL="114300" indent="0" algn="just">
              <a:buNone/>
            </a:pPr>
            <a:r>
              <a:rPr lang="pl-PL" sz="1600" b="1" dirty="0"/>
              <a:t>tzw. klauzula zamachowa </a:t>
            </a:r>
            <a:r>
              <a:rPr lang="pl-PL" sz="1600" dirty="0"/>
              <a:t>– umożliwia ekstradycję osób, które z motywów politycznych dokonały zabójstwa głowy państwa, szefa rządu lub innych osób zajmujących kierownicze stanowiska państwowe lub polityczne</a:t>
            </a:r>
          </a:p>
          <a:p>
            <a:pPr marL="114300" indent="0">
              <a:buNone/>
            </a:pPr>
            <a:endParaRPr lang="pl-PL" sz="1600" dirty="0"/>
          </a:p>
        </p:txBody>
      </p:sp>
    </p:spTree>
    <p:extLst>
      <p:ext uri="{BB962C8B-B14F-4D97-AF65-F5344CB8AC3E}">
        <p14:creationId xmlns:p14="http://schemas.microsoft.com/office/powerpoint/2010/main" val="92438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p:txBody>
          <a:bodyPr>
            <a:normAutofit/>
          </a:bodyPr>
          <a:lstStyle/>
          <a:p>
            <a:pPr marL="114300" indent="0">
              <a:buNone/>
            </a:pPr>
            <a:r>
              <a:rPr lang="pl-PL" sz="1600" dirty="0"/>
              <a:t>Cechy samorządu terytorialnego:</a:t>
            </a:r>
          </a:p>
          <a:p>
            <a:pPr algn="just">
              <a:buFont typeface="Wingdings" pitchFamily="2" charset="2"/>
              <a:buChar char="Ø"/>
            </a:pPr>
            <a:r>
              <a:rPr lang="pl-PL" sz="1600" dirty="0"/>
              <a:t>wyodrębnienie od organów administracji rządowej</a:t>
            </a:r>
          </a:p>
          <a:p>
            <a:pPr algn="just">
              <a:buFont typeface="Wingdings" pitchFamily="2" charset="2"/>
              <a:buChar char="Ø"/>
            </a:pPr>
            <a:r>
              <a:rPr lang="pl-PL" sz="1600" dirty="0"/>
              <a:t>organy samorządu terytorialnego posiadają kompetencje do stanowienia aktów prawa miejscowego</a:t>
            </a:r>
          </a:p>
          <a:p>
            <a:pPr algn="just">
              <a:buFont typeface="Wingdings" pitchFamily="2" charset="2"/>
              <a:buChar char="Ø"/>
            </a:pPr>
            <a:r>
              <a:rPr lang="pl-PL" sz="1600" dirty="0"/>
              <a:t>organy samorządu terytorialnego mogą wydawać decyzje administracyjne oraz egzekwować ich wykonanie</a:t>
            </a:r>
          </a:p>
          <a:p>
            <a:pPr algn="just">
              <a:buFont typeface="Wingdings" pitchFamily="2" charset="2"/>
              <a:buChar char="Ø"/>
            </a:pPr>
            <a:r>
              <a:rPr lang="pl-PL" sz="1600" dirty="0"/>
              <a:t>jednostki samorządu terytorialnego posiadają osobowość prawną</a:t>
            </a:r>
          </a:p>
          <a:p>
            <a:pPr algn="just">
              <a:buFont typeface="Wingdings" pitchFamily="2" charset="2"/>
              <a:buChar char="Ø"/>
            </a:pPr>
            <a:r>
              <a:rPr lang="pl-PL" sz="1600" dirty="0"/>
              <a:t>przyznanie samorządowi terytorialnemu władzy finansowej, włącznie z prawem do pobierania podatków</a:t>
            </a:r>
          </a:p>
          <a:p>
            <a:pPr algn="just">
              <a:buFont typeface="Wingdings" pitchFamily="2" charset="2"/>
              <a:buChar char="Ø"/>
            </a:pPr>
            <a:r>
              <a:rPr lang="pl-PL" sz="1600" dirty="0"/>
              <a:t>jednostki samorządu terytorialnego posiadają prawo do zatrudniania pracowników</a:t>
            </a:r>
          </a:p>
          <a:p>
            <a:pPr algn="just">
              <a:buFont typeface="Wingdings" pitchFamily="2" charset="2"/>
              <a:buChar char="Ø"/>
            </a:pPr>
            <a:r>
              <a:rPr lang="pl-PL" sz="1600" dirty="0"/>
              <a:t>organy samorządu terytorialnego posiadają kompetencje do decydowania o planach zagospodarowania przestrzennego (tzw. władztwo planistyczne)</a:t>
            </a:r>
          </a:p>
          <a:p>
            <a:pPr algn="just">
              <a:buFont typeface="Wingdings" pitchFamily="2" charset="2"/>
              <a:buChar char="Ø"/>
            </a:pPr>
            <a:r>
              <a:rPr lang="pl-PL" sz="1600" dirty="0"/>
              <a:t>jednostki samorządu terytorialnego mogą łączyć się w związki</a:t>
            </a:r>
          </a:p>
        </p:txBody>
      </p:sp>
    </p:spTree>
    <p:extLst>
      <p:ext uri="{BB962C8B-B14F-4D97-AF65-F5344CB8AC3E}">
        <p14:creationId xmlns:p14="http://schemas.microsoft.com/office/powerpoint/2010/main" val="355408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04C64E-4907-4936-83C5-7D74F9B6AA1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78E7DC34-F4BD-408B-9A76-DA573C8F49DE}"/>
              </a:ext>
            </a:extLst>
          </p:cNvPr>
          <p:cNvSpPr>
            <a:spLocks noGrp="1"/>
          </p:cNvSpPr>
          <p:nvPr>
            <p:ph idx="1"/>
          </p:nvPr>
        </p:nvSpPr>
        <p:spPr/>
        <p:txBody>
          <a:bodyPr>
            <a:normAutofit/>
          </a:bodyPr>
          <a:lstStyle/>
          <a:p>
            <a:pPr marL="114300" indent="0">
              <a:buNone/>
            </a:pPr>
            <a:r>
              <a:rPr lang="pl-PL" sz="1600" dirty="0"/>
              <a:t>zasady, na których opiera się ekstradycja c.d.</a:t>
            </a:r>
          </a:p>
          <a:p>
            <a:pPr algn="just">
              <a:buFont typeface="Wingdings" panose="05000000000000000000" pitchFamily="2" charset="2"/>
              <a:buChar char="Ø"/>
            </a:pPr>
            <a:r>
              <a:rPr lang="pl-PL" sz="1600" b="1" dirty="0"/>
              <a:t>zasada niewydawania własnych obywateli</a:t>
            </a:r>
          </a:p>
          <a:p>
            <a:pPr marL="114300" indent="0" algn="just">
              <a:buNone/>
            </a:pPr>
            <a:r>
              <a:rPr lang="pl-PL" sz="1600" dirty="0"/>
              <a:t>państwo wezwane może odmówić wydania osoby, jeżeli osoba, której dotyczy wniosek o ekstradycję, posiada jego obywatelstwo</a:t>
            </a:r>
          </a:p>
          <a:p>
            <a:pPr marL="114300" indent="0" algn="just">
              <a:buNone/>
            </a:pPr>
            <a:r>
              <a:rPr lang="pl-PL" sz="1600" dirty="0"/>
              <a:t>nie wszystkie państwa przyjmują bezwzględny zakaz wydawania swoich obywateli</a:t>
            </a:r>
          </a:p>
          <a:p>
            <a:pPr algn="just">
              <a:buFont typeface="Wingdings" panose="05000000000000000000" pitchFamily="2" charset="2"/>
              <a:buChar char="Ø"/>
            </a:pPr>
            <a:r>
              <a:rPr lang="pl-PL" sz="1600" b="1" dirty="0"/>
              <a:t>zasada </a:t>
            </a:r>
            <a:r>
              <a:rPr lang="pl-PL" sz="1600" b="1" i="1" dirty="0" err="1"/>
              <a:t>ne</a:t>
            </a:r>
            <a:r>
              <a:rPr lang="pl-PL" sz="1600" b="1" i="1" dirty="0"/>
              <a:t> bis in </a:t>
            </a:r>
            <a:r>
              <a:rPr lang="pl-PL" sz="1600" b="1" i="1" dirty="0" err="1"/>
              <a:t>idem</a:t>
            </a:r>
            <a:r>
              <a:rPr lang="pl-PL" sz="1600" b="1" i="1" dirty="0"/>
              <a:t> </a:t>
            </a:r>
            <a:r>
              <a:rPr lang="pl-PL" sz="1600" i="1" dirty="0"/>
              <a:t>(zakaz karania dwa razy za </a:t>
            </a:r>
            <a:r>
              <a:rPr lang="pl-PL" sz="1600" i="1"/>
              <a:t>to samo)</a:t>
            </a:r>
            <a:endParaRPr lang="pl-PL" sz="1600" i="1" dirty="0"/>
          </a:p>
          <a:p>
            <a:pPr marL="114300" indent="0" algn="just">
              <a:buNone/>
            </a:pPr>
            <a:r>
              <a:rPr lang="pl-PL" sz="1600" dirty="0"/>
              <a:t>państwo wezwane zobowiązane jest odmówić wydania osoby, wobec której zapadło już prawomocne orzeczenie dotyczące przestępstwa lub przestępstw objętych wnioskiem ekstradycyjnym</a:t>
            </a:r>
          </a:p>
          <a:p>
            <a:pPr algn="just">
              <a:buFont typeface="Wingdings" panose="05000000000000000000" pitchFamily="2" charset="2"/>
              <a:buChar char="Ø"/>
            </a:pPr>
            <a:r>
              <a:rPr lang="pl-PL" sz="1600" b="1" dirty="0"/>
              <a:t>zasada niewydawania, jeżeli czyn, w związku z którym żąda się wydania, jest według ustawodawstwa państwa wzywającego zagrożony karą śmierci </a:t>
            </a:r>
          </a:p>
          <a:p>
            <a:pPr marL="114300" indent="0" algn="just">
              <a:buNone/>
            </a:pPr>
            <a:r>
              <a:rPr lang="pl-PL" sz="1600" dirty="0"/>
              <a:t>państwo wezwane może odmówić wydania osoby, której dotyczy wniosek o ekstradycję, jeżeli zachodzi obawa, że wobec tej osoby może zostać orzeczona lub wykonana kara śmierci</a:t>
            </a:r>
          </a:p>
          <a:p>
            <a:pPr algn="just">
              <a:buFont typeface="Wingdings" panose="05000000000000000000" pitchFamily="2" charset="2"/>
              <a:buChar char="Ø"/>
            </a:pPr>
            <a:r>
              <a:rPr lang="pl-PL" sz="1600" b="1" dirty="0"/>
              <a:t>zasada ograniczenia ścigania i karania (specjalności)</a:t>
            </a:r>
          </a:p>
          <a:p>
            <a:pPr marL="114300" indent="0" algn="just">
              <a:buNone/>
            </a:pPr>
            <a:r>
              <a:rPr lang="pl-PL" sz="1600" dirty="0"/>
              <a:t>osoba wydana nie może być ścigana ani karana za jakiekolwiek inne przestępstwo popełnione przed jej wydaniem niż to, którego dotyczył wniosek ekstradycyjny</a:t>
            </a:r>
          </a:p>
          <a:p>
            <a:pPr marL="114300" indent="0">
              <a:buNone/>
            </a:pPr>
            <a:endParaRPr lang="pl-PL" sz="1600" dirty="0"/>
          </a:p>
        </p:txBody>
      </p:sp>
    </p:spTree>
    <p:extLst>
      <p:ext uri="{BB962C8B-B14F-4D97-AF65-F5344CB8AC3E}">
        <p14:creationId xmlns:p14="http://schemas.microsoft.com/office/powerpoint/2010/main" val="219424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56CC0-D52E-41E4-BA45-506C615E7DBD}"/>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2FA2B24E-4D17-4465-B1A2-C1D6E6BBD541}"/>
              </a:ext>
            </a:extLst>
          </p:cNvPr>
          <p:cNvSpPr>
            <a:spLocks noGrp="1"/>
          </p:cNvSpPr>
          <p:nvPr>
            <p:ph idx="1"/>
          </p:nvPr>
        </p:nvSpPr>
        <p:spPr>
          <a:xfrm>
            <a:off x="609600" y="1752601"/>
            <a:ext cx="10972800" cy="4999007"/>
          </a:xfrm>
        </p:spPr>
        <p:txBody>
          <a:bodyPr>
            <a:normAutofit fontScale="92500" lnSpcReduction="20000"/>
          </a:bodyPr>
          <a:lstStyle/>
          <a:p>
            <a:pPr marL="114300" indent="0">
              <a:buNone/>
            </a:pPr>
            <a:r>
              <a:rPr lang="pl-PL" sz="1600" dirty="0"/>
              <a:t>Ekstradycja w świetle prawa RP</a:t>
            </a:r>
          </a:p>
          <a:p>
            <a:pPr>
              <a:buFont typeface="Wingdings" panose="05000000000000000000" pitchFamily="2" charset="2"/>
              <a:buChar char="Ø"/>
            </a:pPr>
            <a:r>
              <a:rPr lang="pl-PL" sz="1600" dirty="0"/>
              <a:t>art. 55 Konstytucji RP</a:t>
            </a:r>
          </a:p>
          <a:p>
            <a:pPr>
              <a:buFont typeface="Wingdings" panose="05000000000000000000" pitchFamily="2" charset="2"/>
              <a:buChar char="Ø"/>
            </a:pPr>
            <a:r>
              <a:rPr lang="pl-PL" sz="1600" dirty="0"/>
              <a:t>rozdział 64 i 65 Kodeksu postępowania karnego</a:t>
            </a:r>
          </a:p>
          <a:p>
            <a:pPr>
              <a:buFont typeface="Wingdings" panose="05000000000000000000" pitchFamily="2" charset="2"/>
              <a:buChar char="Ø"/>
            </a:pPr>
            <a:endParaRPr lang="pl-PL" sz="1600" dirty="0"/>
          </a:p>
          <a:p>
            <a:pPr marL="114300" indent="0">
              <a:buNone/>
            </a:pPr>
            <a:r>
              <a:rPr lang="pl-PL" sz="1600" dirty="0"/>
              <a:t>Konstytucja</a:t>
            </a:r>
          </a:p>
          <a:p>
            <a:pPr>
              <a:buFont typeface="Wingdings" panose="05000000000000000000" pitchFamily="2" charset="2"/>
              <a:buChar char="Ø"/>
            </a:pPr>
            <a:r>
              <a:rPr lang="pl-PL" sz="1600" dirty="0"/>
              <a:t>zasadniczo </a:t>
            </a:r>
          </a:p>
          <a:p>
            <a:pPr marL="114300" indent="0">
              <a:buNone/>
            </a:pPr>
            <a:r>
              <a:rPr lang="pl-PL" sz="1600" dirty="0"/>
              <a:t>zakazana jest ekstradycja obywateli RP</a:t>
            </a:r>
          </a:p>
          <a:p>
            <a:pPr>
              <a:buFont typeface="Wingdings" panose="05000000000000000000" pitchFamily="2" charset="2"/>
              <a:buChar char="Ø"/>
            </a:pPr>
            <a:r>
              <a:rPr lang="pl-PL" sz="1600" dirty="0"/>
              <a:t>wyjątek</a:t>
            </a:r>
          </a:p>
          <a:p>
            <a:pPr algn="just">
              <a:buFont typeface="Century Gothic" panose="020B0502020202020204" pitchFamily="34" charset="0"/>
              <a:buChar char="–"/>
            </a:pPr>
            <a:r>
              <a:rPr lang="pl-PL" sz="1600" dirty="0"/>
              <a:t>dopuszczalna jest ekstradycja obywatela RP na wniosek innego państwa lub sądowego organu międzynarodowego, jeżeli możliwość taka wynika z ratyfikowanej przez RP umowy międzynarodowej lub ustawy wykonującej akt prawa stanowionego przez organizację międzynarodową, której RP jest członkiem, pod warunkiem, że czyn objęty wnioskiem o ekstradycję:</a:t>
            </a:r>
          </a:p>
          <a:p>
            <a:pPr algn="just">
              <a:buFont typeface="Wingdings" panose="05000000000000000000" pitchFamily="2" charset="2"/>
              <a:buChar char="§"/>
            </a:pPr>
            <a:r>
              <a:rPr lang="pl-PL" sz="1600" dirty="0"/>
              <a:t>popełniony został poza terytorium RP</a:t>
            </a:r>
          </a:p>
          <a:p>
            <a:pPr algn="just">
              <a:buFont typeface="Wingdings" panose="05000000000000000000" pitchFamily="2" charset="2"/>
              <a:buChar char="§"/>
            </a:pPr>
            <a:r>
              <a:rPr lang="pl-PL" sz="1600" dirty="0"/>
              <a:t>stanowił przestępstwo wg prawa RP lub stanowiłby przestępstwo wg prawa RP w razie popełnienia na terytorium RP, zarówno w czasie jego popełnienia, jak i w chwili złożenia wniosku</a:t>
            </a:r>
          </a:p>
          <a:p>
            <a:pPr algn="just">
              <a:buFont typeface="Wingdings" panose="05000000000000000000" pitchFamily="2" charset="2"/>
              <a:buChar char="Ø"/>
            </a:pPr>
            <a:r>
              <a:rPr lang="pl-PL" sz="1600" dirty="0"/>
              <a:t>Konstytucja przewiduje ekstradycję obywateli RP na podstawie wniosku sądowego organu międzynarodowego powołanego na podstawie ratyfikowanej przez RP umowy międzynarodowej, w związku z oskarżeniem o zbrodnię ludobójstwa, zbrodnię przeciwko ludzkości, zbrodnię wojenną lub zbrodnię agresji</a:t>
            </a:r>
          </a:p>
          <a:p>
            <a:pPr algn="just">
              <a:buFont typeface="Wingdings" panose="05000000000000000000" pitchFamily="2" charset="2"/>
              <a:buChar char="Ø"/>
            </a:pPr>
            <a:r>
              <a:rPr lang="pl-PL" sz="1600" dirty="0"/>
              <a:t>zakaz ekstradowania osób podejrzanych o popełnienie bez użycia przemocy przestępstwa z przyczyn politycznych lub jeżeli dokonanie ekstradycji będzie naruszać wolności i prawa człowieka i obywatela</a:t>
            </a:r>
          </a:p>
          <a:p>
            <a:pPr algn="just">
              <a:buFont typeface="Wingdings" panose="05000000000000000000" pitchFamily="2" charset="2"/>
              <a:buChar char="Ø"/>
            </a:pPr>
            <a:r>
              <a:rPr lang="pl-PL" sz="1600" dirty="0"/>
              <a:t>o dopuszczalności ekstradycji orzeka sąd</a:t>
            </a:r>
          </a:p>
          <a:p>
            <a:pPr marL="114300" indent="0" algn="just">
              <a:buNone/>
            </a:pPr>
            <a:endParaRPr lang="pl-PL" sz="1600" dirty="0"/>
          </a:p>
        </p:txBody>
      </p:sp>
    </p:spTree>
    <p:extLst>
      <p:ext uri="{BB962C8B-B14F-4D97-AF65-F5344CB8AC3E}">
        <p14:creationId xmlns:p14="http://schemas.microsoft.com/office/powerpoint/2010/main" val="29575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123EF-98A7-45E4-81E8-8EDFE66F83D8}"/>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92D2E30A-5134-45E0-841F-2CE259D77F8F}"/>
              </a:ext>
            </a:extLst>
          </p:cNvPr>
          <p:cNvSpPr>
            <a:spLocks noGrp="1"/>
          </p:cNvSpPr>
          <p:nvPr>
            <p:ph idx="1"/>
          </p:nvPr>
        </p:nvSpPr>
        <p:spPr>
          <a:xfrm>
            <a:off x="609600" y="1612421"/>
            <a:ext cx="10972800" cy="5064424"/>
          </a:xfrm>
        </p:spPr>
        <p:txBody>
          <a:bodyPr>
            <a:normAutofit/>
          </a:bodyPr>
          <a:lstStyle/>
          <a:p>
            <a:pPr marL="114300" indent="0">
              <a:buNone/>
            </a:pPr>
            <a:r>
              <a:rPr lang="pl-PL" sz="1600" dirty="0"/>
              <a:t>Ekstradycja – standardowa procedura</a:t>
            </a:r>
          </a:p>
          <a:p>
            <a:pPr marL="114300" indent="0">
              <a:buNone/>
            </a:pPr>
            <a:endParaRPr lang="pl-PL" sz="1600" dirty="0"/>
          </a:p>
          <a:p>
            <a:pPr marL="114300" indent="0" algn="ctr">
              <a:buNone/>
            </a:pPr>
            <a:r>
              <a:rPr lang="pl-PL" sz="1600" dirty="0"/>
              <a:t>wniosek o wydanie osoby ściganej</a:t>
            </a:r>
          </a:p>
          <a:p>
            <a:pPr marL="114300" indent="0" algn="ctr">
              <a:buNone/>
            </a:pPr>
            <a:endParaRPr lang="pl-PL" sz="1600" dirty="0"/>
          </a:p>
          <a:p>
            <a:pPr marL="114300" indent="0" algn="ctr">
              <a:buNone/>
            </a:pPr>
            <a:r>
              <a:rPr lang="pl-PL" sz="1600" dirty="0"/>
              <a:t>prokurator przesłuchuje osobę objętą wnioskiem i zabezpiecza dowody znajdujące się na terytorium RP</a:t>
            </a:r>
          </a:p>
          <a:p>
            <a:pPr marL="114300" indent="0" algn="ctr">
              <a:buNone/>
            </a:pPr>
            <a:endParaRPr lang="pl-PL" sz="1600" dirty="0"/>
          </a:p>
          <a:p>
            <a:pPr marL="114300" indent="0" algn="ctr">
              <a:buNone/>
            </a:pPr>
            <a:r>
              <a:rPr lang="pl-PL" sz="1600" dirty="0"/>
              <a:t>prokurator przekazuje sprawę do właściwego sądu okręgowego</a:t>
            </a:r>
          </a:p>
          <a:p>
            <a:pPr marL="114300" indent="0" algn="ctr">
              <a:buNone/>
            </a:pPr>
            <a:endParaRPr lang="pl-PL" sz="1600" dirty="0"/>
          </a:p>
          <a:p>
            <a:pPr marL="114300" indent="0" algn="ctr">
              <a:buNone/>
            </a:pPr>
            <a:r>
              <a:rPr lang="pl-PL" sz="1600" dirty="0"/>
              <a:t>sąd okręgowy </a:t>
            </a:r>
          </a:p>
          <a:p>
            <a:pPr marL="114300" indent="0" algn="ctr">
              <a:buNone/>
            </a:pPr>
            <a:r>
              <a:rPr lang="pl-PL" sz="1600" dirty="0"/>
              <a:t>wysłuchuje osoby ściganej, w posiedzeniu mogą wziąć udział prokurator i obrońca</a:t>
            </a:r>
          </a:p>
          <a:p>
            <a:pPr marL="114300" indent="0" algn="ctr">
              <a:buNone/>
            </a:pPr>
            <a:endParaRPr lang="pl-PL" sz="1600" dirty="0"/>
          </a:p>
          <a:p>
            <a:pPr marL="114300" indent="0" algn="just">
              <a:buNone/>
            </a:pPr>
            <a:r>
              <a:rPr lang="pl-PL" sz="1600" dirty="0"/>
              <a:t>         postanowienie o wydaniu osoby                                       postanowienie o odmowie wydania osoby</a:t>
            </a:r>
          </a:p>
          <a:p>
            <a:pPr marL="114300" indent="0" algn="just">
              <a:buNone/>
            </a:pPr>
            <a:endParaRPr lang="pl-PL" sz="1600" dirty="0"/>
          </a:p>
          <a:p>
            <a:pPr marL="114300" indent="0" algn="just">
              <a:buNone/>
            </a:pPr>
            <a:r>
              <a:rPr lang="pl-PL" sz="1600" dirty="0"/>
              <a:t>                                                                                                                        zażalenie do sądu apelacyjnego</a:t>
            </a:r>
          </a:p>
          <a:p>
            <a:pPr marL="114300" indent="0" algn="just">
              <a:buNone/>
            </a:pPr>
            <a:r>
              <a:rPr lang="pl-PL" sz="1600" dirty="0"/>
              <a:t>                                                                                                  </a:t>
            </a:r>
          </a:p>
          <a:p>
            <a:pPr marL="114300" indent="0" algn="just">
              <a:buNone/>
            </a:pPr>
            <a:r>
              <a:rPr lang="pl-PL" sz="1600" dirty="0"/>
              <a:t>                                                                       postanowienie o wydaniu osoby                   odmowa wydania osoby</a:t>
            </a:r>
          </a:p>
        </p:txBody>
      </p:sp>
      <p:sp>
        <p:nvSpPr>
          <p:cNvPr id="4" name="Strzałka: w dół 3">
            <a:extLst>
              <a:ext uri="{FF2B5EF4-FFF2-40B4-BE49-F238E27FC236}">
                <a16:creationId xmlns:a16="http://schemas.microsoft.com/office/drawing/2014/main" id="{65B46EA2-BC93-4058-8A18-7D4893915B35}"/>
              </a:ext>
            </a:extLst>
          </p:cNvPr>
          <p:cNvSpPr/>
          <p:nvPr/>
        </p:nvSpPr>
        <p:spPr>
          <a:xfrm>
            <a:off x="6020662" y="2513162"/>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00355556-F96A-4340-8B8A-52238C54995A}"/>
              </a:ext>
            </a:extLst>
          </p:cNvPr>
          <p:cNvSpPr/>
          <p:nvPr/>
        </p:nvSpPr>
        <p:spPr>
          <a:xfrm>
            <a:off x="6020662" y="3111259"/>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89BB6430-FAD5-42A0-AC97-BB383E71AA07}"/>
              </a:ext>
            </a:extLst>
          </p:cNvPr>
          <p:cNvSpPr/>
          <p:nvPr/>
        </p:nvSpPr>
        <p:spPr>
          <a:xfrm>
            <a:off x="6006274" y="3709356"/>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7A00ACBF-3E91-4528-815C-DC28A637A2F9}"/>
              </a:ext>
            </a:extLst>
          </p:cNvPr>
          <p:cNvCxnSpPr/>
          <p:nvPr/>
        </p:nvCxnSpPr>
        <p:spPr>
          <a:xfrm flipH="1">
            <a:off x="3344174" y="4618007"/>
            <a:ext cx="856891" cy="21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15996F85-3494-4113-B668-355B554E4490}"/>
              </a:ext>
            </a:extLst>
          </p:cNvPr>
          <p:cNvCxnSpPr/>
          <p:nvPr/>
        </p:nvCxnSpPr>
        <p:spPr>
          <a:xfrm>
            <a:off x="7947804" y="4618007"/>
            <a:ext cx="897147" cy="2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5A44510D-77FC-496D-893C-7B0D354CB462}"/>
              </a:ext>
            </a:extLst>
          </p:cNvPr>
          <p:cNvSpPr/>
          <p:nvPr/>
        </p:nvSpPr>
        <p:spPr>
          <a:xfrm>
            <a:off x="8839200" y="5133435"/>
            <a:ext cx="46007"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3" name="Łącznik prosty ze strzałką 12">
            <a:extLst>
              <a:ext uri="{FF2B5EF4-FFF2-40B4-BE49-F238E27FC236}">
                <a16:creationId xmlns:a16="http://schemas.microsoft.com/office/drawing/2014/main" id="{25004834-E9E8-42DA-B881-5D8CDB20AED5}"/>
              </a:ext>
            </a:extLst>
          </p:cNvPr>
          <p:cNvCxnSpPr/>
          <p:nvPr/>
        </p:nvCxnSpPr>
        <p:spPr>
          <a:xfrm flipH="1">
            <a:off x="7113917" y="5716438"/>
            <a:ext cx="833887" cy="172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a:extLst>
              <a:ext uri="{FF2B5EF4-FFF2-40B4-BE49-F238E27FC236}">
                <a16:creationId xmlns:a16="http://schemas.microsoft.com/office/drawing/2014/main" id="{1A697578-1935-4AC2-A063-A757C6BAD81B}"/>
              </a:ext>
            </a:extLst>
          </p:cNvPr>
          <p:cNvCxnSpPr/>
          <p:nvPr/>
        </p:nvCxnSpPr>
        <p:spPr>
          <a:xfrm>
            <a:off x="9770853" y="5727940"/>
            <a:ext cx="736121" cy="189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251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6B41A-2CDD-4180-B085-00C87D524676}"/>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045FA9B6-1B7E-47D1-845F-8655093C6DDB}"/>
              </a:ext>
            </a:extLst>
          </p:cNvPr>
          <p:cNvSpPr>
            <a:spLocks noGrp="1"/>
          </p:cNvSpPr>
          <p:nvPr>
            <p:ph idx="1"/>
          </p:nvPr>
        </p:nvSpPr>
        <p:spPr/>
        <p:txBody>
          <a:bodyPr>
            <a:normAutofit/>
          </a:bodyPr>
          <a:lstStyle/>
          <a:p>
            <a:pPr marL="114300" indent="0" algn="ctr">
              <a:buNone/>
            </a:pPr>
            <a:r>
              <a:rPr lang="pl-PL" sz="1600" dirty="0"/>
              <a:t>prawomocne postanowienie o wydaniu osoby wraz z aktami sprawy</a:t>
            </a:r>
          </a:p>
          <a:p>
            <a:pPr marL="114300" indent="0" algn="ctr">
              <a:buNone/>
            </a:pPr>
            <a:endParaRPr lang="pl-PL" sz="1600" dirty="0"/>
          </a:p>
          <a:p>
            <a:pPr marL="114300" indent="0" algn="ctr">
              <a:buNone/>
            </a:pPr>
            <a:r>
              <a:rPr lang="pl-PL" sz="1600" dirty="0"/>
              <a:t>Minister Sprawiedliwości</a:t>
            </a:r>
          </a:p>
          <a:p>
            <a:pPr marL="114300" indent="0" algn="ctr">
              <a:buNone/>
            </a:pPr>
            <a:r>
              <a:rPr lang="pl-PL" sz="1600" dirty="0"/>
              <a:t>rozstrzyga wniosek o przekazanie osoby ściganej</a:t>
            </a:r>
          </a:p>
          <a:p>
            <a:pPr marL="114300" indent="0" algn="ctr">
              <a:buNone/>
            </a:pPr>
            <a:endParaRPr lang="pl-PL" sz="1600" dirty="0"/>
          </a:p>
          <a:p>
            <a:pPr marL="114300" indent="0" algn="just">
              <a:buNone/>
            </a:pPr>
            <a:r>
              <a:rPr lang="pl-PL" sz="1600" dirty="0"/>
              <a:t>                        Minister Sprawiedliwości                                            Minister Sprawiedliwości</a:t>
            </a:r>
          </a:p>
          <a:p>
            <a:pPr marL="114300" indent="0" algn="just">
              <a:buNone/>
            </a:pPr>
            <a:r>
              <a:rPr lang="pl-PL" sz="1600" dirty="0"/>
              <a:t>                wyraża zgodę na przekazanie                              odmawia wyrażenia zgody na przekazanie</a:t>
            </a:r>
          </a:p>
        </p:txBody>
      </p:sp>
      <p:sp>
        <p:nvSpPr>
          <p:cNvPr id="4" name="Strzałka: w dół 3">
            <a:extLst>
              <a:ext uri="{FF2B5EF4-FFF2-40B4-BE49-F238E27FC236}">
                <a16:creationId xmlns:a16="http://schemas.microsoft.com/office/drawing/2014/main" id="{2A835E98-F8B2-40CF-B79E-71907B50A14A}"/>
              </a:ext>
            </a:extLst>
          </p:cNvPr>
          <p:cNvSpPr/>
          <p:nvPr/>
        </p:nvSpPr>
        <p:spPr>
          <a:xfrm>
            <a:off x="6096000" y="208759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780D1CB6-A29B-4F0E-A8D1-637B427A3C47}"/>
              </a:ext>
            </a:extLst>
          </p:cNvPr>
          <p:cNvCxnSpPr/>
          <p:nvPr/>
        </p:nvCxnSpPr>
        <p:spPr>
          <a:xfrm flipH="1">
            <a:off x="3887638" y="2961736"/>
            <a:ext cx="851139"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2CB812C9-89B4-4080-871D-BE87A69C0475}"/>
              </a:ext>
            </a:extLst>
          </p:cNvPr>
          <p:cNvCxnSpPr>
            <a:cxnSpLocks/>
          </p:cNvCxnSpPr>
          <p:nvPr/>
        </p:nvCxnSpPr>
        <p:spPr>
          <a:xfrm>
            <a:off x="7010400" y="2961736"/>
            <a:ext cx="73612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19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3A5F8-A0D0-4818-A95D-DE450B05139F}"/>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921C40-8A06-4D46-B47B-C106F17CA2B0}"/>
              </a:ext>
            </a:extLst>
          </p:cNvPr>
          <p:cNvSpPr>
            <a:spLocks noGrp="1"/>
          </p:cNvSpPr>
          <p:nvPr>
            <p:ph idx="1"/>
          </p:nvPr>
        </p:nvSpPr>
        <p:spPr>
          <a:xfrm>
            <a:off x="609600" y="1752601"/>
            <a:ext cx="10972800" cy="4866735"/>
          </a:xfrm>
        </p:spPr>
        <p:txBody>
          <a:bodyPr>
            <a:normAutofit/>
          </a:bodyPr>
          <a:lstStyle/>
          <a:p>
            <a:pPr marL="114300" indent="0">
              <a:buNone/>
            </a:pPr>
            <a:r>
              <a:rPr lang="pl-PL" sz="1600" dirty="0"/>
              <a:t>Ekstradycja – procedura uproszczona</a:t>
            </a:r>
          </a:p>
          <a:p>
            <a:pPr marL="114300" indent="0">
              <a:buNone/>
            </a:pPr>
            <a:endParaRPr lang="pl-PL" sz="1600" dirty="0"/>
          </a:p>
          <a:p>
            <a:pPr marL="114300" indent="0" algn="ctr">
              <a:buNone/>
            </a:pPr>
            <a:r>
              <a:rPr lang="pl-PL" sz="1600" dirty="0"/>
              <a:t>wniosek o zastosowanie aresztu tymczasowego</a:t>
            </a:r>
          </a:p>
          <a:p>
            <a:pPr marL="114300" indent="0" algn="ctr">
              <a:buNone/>
            </a:pPr>
            <a:r>
              <a:rPr lang="pl-PL" sz="1600" dirty="0"/>
              <a:t>jeżeli umowa międzynarodowa, której RP jest stroną, tak stanowi, wniosek o zastosowanie aresztu tymczasowego zastępuje wniosek o wydanie</a:t>
            </a:r>
          </a:p>
          <a:p>
            <a:pPr marL="114300" indent="0" algn="ctr">
              <a:buNone/>
            </a:pPr>
            <a:endParaRPr lang="pl-PL" sz="1600" dirty="0"/>
          </a:p>
          <a:p>
            <a:pPr marL="114300" indent="0" algn="ctr">
              <a:buNone/>
            </a:pPr>
            <a:r>
              <a:rPr lang="pl-PL" sz="1600" dirty="0"/>
              <a:t>prokurator przesłuchuje osobę objętą wnioskiem i informuje ją:</a:t>
            </a:r>
          </a:p>
          <a:p>
            <a:pPr algn="ctr">
              <a:buFont typeface="Wingdings" panose="05000000000000000000" pitchFamily="2" charset="2"/>
              <a:buChar char="ü"/>
            </a:pPr>
            <a:r>
              <a:rPr lang="pl-PL" sz="1600" dirty="0"/>
              <a:t>o możliwości wyrażenia przez nią zgody na wydanie</a:t>
            </a:r>
          </a:p>
          <a:p>
            <a:pPr algn="ctr">
              <a:buFont typeface="Wingdings" panose="05000000000000000000" pitchFamily="2" charset="2"/>
              <a:buChar char="ü"/>
            </a:pPr>
            <a:r>
              <a:rPr lang="pl-PL" sz="1600" dirty="0"/>
              <a:t>o możliwości wyrażenia zgody na wydanie połączonej ze zrzeczeniem się możliwości powoływania się na zakaz ścigania, skazania lub pozbawienia wolności celem wykonania kary za inne przestępstwo niż to, które objęte jest wnioskiem o zastosowanie aresztu tymczasowego</a:t>
            </a:r>
          </a:p>
          <a:p>
            <a:pPr algn="ctr">
              <a:buFont typeface="Wingdings" panose="05000000000000000000" pitchFamily="2" charset="2"/>
              <a:buChar char="ü"/>
            </a:pPr>
            <a:endParaRPr lang="pl-PL" sz="1600" dirty="0"/>
          </a:p>
          <a:p>
            <a:pPr marL="114300" indent="0" algn="ctr">
              <a:buNone/>
            </a:pPr>
            <a:r>
              <a:rPr lang="pl-PL" sz="1600" dirty="0"/>
              <a:t>prokurator przekazuje sprawę do sądu okręgowego, w którego okręgu prowadzi postępowanie</a:t>
            </a:r>
          </a:p>
          <a:p>
            <a:pPr marL="114300" indent="0" algn="ctr">
              <a:buNone/>
            </a:pPr>
            <a:endParaRPr lang="pl-PL" sz="1600" dirty="0"/>
          </a:p>
          <a:p>
            <a:pPr marL="114300" indent="0" algn="ctr">
              <a:buNone/>
            </a:pPr>
            <a:r>
              <a:rPr lang="pl-PL" sz="1600" dirty="0"/>
              <a:t>sąd okręgowy</a:t>
            </a:r>
          </a:p>
        </p:txBody>
      </p:sp>
      <p:sp>
        <p:nvSpPr>
          <p:cNvPr id="4" name="Strzałka: w dół 3">
            <a:extLst>
              <a:ext uri="{FF2B5EF4-FFF2-40B4-BE49-F238E27FC236}">
                <a16:creationId xmlns:a16="http://schemas.microsoft.com/office/drawing/2014/main" id="{0E4B59F2-D551-432D-B917-152FD72A9E33}"/>
              </a:ext>
            </a:extLst>
          </p:cNvPr>
          <p:cNvSpPr/>
          <p:nvPr/>
        </p:nvSpPr>
        <p:spPr>
          <a:xfrm>
            <a:off x="6096000" y="3226279"/>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2A4D523-F91B-40F5-B891-3311E44009ED}"/>
              </a:ext>
            </a:extLst>
          </p:cNvPr>
          <p:cNvSpPr/>
          <p:nvPr/>
        </p:nvSpPr>
        <p:spPr>
          <a:xfrm>
            <a:off x="6141719" y="4888302"/>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6874BB9-3DAF-4982-AF90-802E5DA426E6}"/>
              </a:ext>
            </a:extLst>
          </p:cNvPr>
          <p:cNvSpPr/>
          <p:nvPr/>
        </p:nvSpPr>
        <p:spPr>
          <a:xfrm>
            <a:off x="6141719" y="5423140"/>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70889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0520C3-6F27-435C-A867-824B9E187F4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F5803ABF-AF55-40B5-BB01-9F80A001177C}"/>
              </a:ext>
            </a:extLst>
          </p:cNvPr>
          <p:cNvSpPr>
            <a:spLocks noGrp="1"/>
          </p:cNvSpPr>
          <p:nvPr>
            <p:ph idx="1"/>
          </p:nvPr>
        </p:nvSpPr>
        <p:spPr>
          <a:xfrm>
            <a:off x="362309" y="1752601"/>
            <a:ext cx="11691667" cy="4745965"/>
          </a:xfrm>
        </p:spPr>
        <p:txBody>
          <a:bodyPr>
            <a:normAutofit/>
          </a:bodyPr>
          <a:lstStyle/>
          <a:p>
            <a:pPr marL="114300" indent="0" algn="ctr">
              <a:buNone/>
            </a:pPr>
            <a:r>
              <a:rPr lang="pl-PL" sz="1600" dirty="0"/>
              <a:t>sąd okręgowy</a:t>
            </a:r>
          </a:p>
          <a:p>
            <a:pPr marL="114300" indent="0" algn="just">
              <a:buNone/>
            </a:pPr>
            <a:endParaRPr lang="pl-PL" sz="1600" dirty="0"/>
          </a:p>
          <a:p>
            <a:pPr marL="114300" indent="0" algn="just">
              <a:buNone/>
            </a:pPr>
            <a:r>
              <a:rPr lang="pl-PL" sz="1600" dirty="0"/>
              <a:t>odbiera oświadczenie o wyrażeniu zgody na wydanie          przekazuje wniosek do rozpoznania w trybie zwykłym</a:t>
            </a:r>
          </a:p>
          <a:p>
            <a:pPr marL="114300" indent="0" algn="just">
              <a:buNone/>
            </a:pPr>
            <a:r>
              <a:rPr lang="pl-PL" sz="1600" dirty="0"/>
              <a:t>i wydaje postanowienie o dopuszczalności wydania              w przypadku braku zgody na wydanie</a:t>
            </a:r>
          </a:p>
          <a:p>
            <a:pPr marL="114300" indent="0" algn="just">
              <a:buNone/>
            </a:pPr>
            <a:r>
              <a:rPr lang="pl-PL" sz="1600" dirty="0"/>
              <a:t>                                                                                                          gdy stwierdzi brak możliwości wydania</a:t>
            </a:r>
          </a:p>
          <a:p>
            <a:pPr marL="114300" indent="0" algn="just">
              <a:buNone/>
            </a:pPr>
            <a:r>
              <a:rPr lang="pl-PL" sz="1600" dirty="0"/>
              <a:t>        brak możliwości cofnięcia zgody na wydanie</a:t>
            </a:r>
          </a:p>
          <a:p>
            <a:pPr marL="114300" indent="0" algn="just">
              <a:buNone/>
            </a:pPr>
            <a:endParaRPr lang="pl-PL" sz="1600" dirty="0"/>
          </a:p>
          <a:p>
            <a:pPr marL="114300" indent="0" algn="just">
              <a:buNone/>
            </a:pPr>
            <a:r>
              <a:rPr lang="pl-PL" sz="1600" dirty="0"/>
              <a:t>        sąd przekazuje prawomocne postanowienie</a:t>
            </a:r>
          </a:p>
          <a:p>
            <a:pPr marL="114300" indent="0" algn="just">
              <a:buNone/>
            </a:pPr>
            <a:r>
              <a:rPr lang="pl-PL" sz="1600" dirty="0"/>
              <a:t>     wraz z aktami sprawy Ministrowi Sprawiedliwości </a:t>
            </a:r>
          </a:p>
          <a:p>
            <a:pPr marL="114300" indent="0" algn="just">
              <a:buNone/>
            </a:pPr>
            <a:endParaRPr lang="pl-PL" sz="1600" dirty="0"/>
          </a:p>
          <a:p>
            <a:pPr marL="114300" indent="0" algn="just">
              <a:buNone/>
            </a:pPr>
            <a:r>
              <a:rPr lang="pl-PL" sz="1600" dirty="0"/>
              <a:t>Minister Sprawiedliwości rozstrzyga wniosek o przekazanie osoby ściganej</a:t>
            </a:r>
          </a:p>
          <a:p>
            <a:pPr marL="114300" indent="0" algn="just">
              <a:buNone/>
            </a:pPr>
            <a:endParaRPr lang="pl-PL" sz="1600" dirty="0"/>
          </a:p>
        </p:txBody>
      </p:sp>
      <p:cxnSp>
        <p:nvCxnSpPr>
          <p:cNvPr id="5" name="Łącznik prosty ze strzałką 4">
            <a:extLst>
              <a:ext uri="{FF2B5EF4-FFF2-40B4-BE49-F238E27FC236}">
                <a16:creationId xmlns:a16="http://schemas.microsoft.com/office/drawing/2014/main" id="{4482488E-A2FF-4D06-839E-0B7896AE41A5}"/>
              </a:ext>
            </a:extLst>
          </p:cNvPr>
          <p:cNvCxnSpPr/>
          <p:nvPr/>
        </p:nvCxnSpPr>
        <p:spPr>
          <a:xfrm flipH="1">
            <a:off x="4261449" y="2058838"/>
            <a:ext cx="1362974"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3DEBCBB3-08A5-4562-9A10-67DC7DF76E7D}"/>
              </a:ext>
            </a:extLst>
          </p:cNvPr>
          <p:cNvCxnSpPr>
            <a:cxnSpLocks/>
          </p:cNvCxnSpPr>
          <p:nvPr/>
        </p:nvCxnSpPr>
        <p:spPr>
          <a:xfrm>
            <a:off x="6705600" y="2058838"/>
            <a:ext cx="1477992" cy="310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trzałka: w dół 11">
            <a:extLst>
              <a:ext uri="{FF2B5EF4-FFF2-40B4-BE49-F238E27FC236}">
                <a16:creationId xmlns:a16="http://schemas.microsoft.com/office/drawing/2014/main" id="{56627B19-B636-479C-9D86-2E814B9AAED0}"/>
              </a:ext>
            </a:extLst>
          </p:cNvPr>
          <p:cNvSpPr/>
          <p:nvPr/>
        </p:nvSpPr>
        <p:spPr>
          <a:xfrm>
            <a:off x="3048000" y="2944483"/>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a:extLst>
              <a:ext uri="{FF2B5EF4-FFF2-40B4-BE49-F238E27FC236}">
                <a16:creationId xmlns:a16="http://schemas.microsoft.com/office/drawing/2014/main" id="{CD103A7A-FF09-4FDE-822D-B54F275E9DEF}"/>
              </a:ext>
            </a:extLst>
          </p:cNvPr>
          <p:cNvSpPr/>
          <p:nvPr/>
        </p:nvSpPr>
        <p:spPr>
          <a:xfrm>
            <a:off x="3048000" y="3565585"/>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a:extLst>
              <a:ext uri="{FF2B5EF4-FFF2-40B4-BE49-F238E27FC236}">
                <a16:creationId xmlns:a16="http://schemas.microsoft.com/office/drawing/2014/main" id="{CA128339-0BDD-4679-BD9A-41EE632865F4}"/>
              </a:ext>
            </a:extLst>
          </p:cNvPr>
          <p:cNvSpPr/>
          <p:nvPr/>
        </p:nvSpPr>
        <p:spPr>
          <a:xfrm>
            <a:off x="3048000" y="4428226"/>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634418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Europejski Nakaz Aresztowania (ENA)</a:t>
            </a:r>
          </a:p>
          <a:p>
            <a:pPr>
              <a:buFont typeface="Wingdings" panose="05000000000000000000" pitchFamily="2" charset="2"/>
              <a:buChar char="Ø"/>
            </a:pPr>
            <a:r>
              <a:rPr lang="pl-PL" sz="1600" dirty="0"/>
              <a:t>wydawany przez sąd państwa członkowskiego UE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polega na wydaniu jakiejś osoby z terytorium RP do innego państwa członkowskiego UE</a:t>
            </a:r>
          </a:p>
          <a:p>
            <a:pPr marL="114300" indent="0">
              <a:buNone/>
            </a:pPr>
            <a:endParaRPr lang="pl-PL" sz="1600" dirty="0"/>
          </a:p>
        </p:txBody>
      </p:sp>
    </p:spTree>
    <p:extLst>
      <p:ext uri="{BB962C8B-B14F-4D97-AF65-F5344CB8AC3E}">
        <p14:creationId xmlns:p14="http://schemas.microsoft.com/office/powerpoint/2010/main" val="3524017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299049" y="1752601"/>
            <a:ext cx="11726174" cy="4814976"/>
          </a:xfrm>
        </p:spPr>
        <p:txBody>
          <a:bodyPr>
            <a:normAutofit/>
          </a:bodyPr>
          <a:lstStyle/>
          <a:p>
            <a:pPr marL="114300" indent="0" algn="ctr">
              <a:buNone/>
            </a:pPr>
            <a:r>
              <a:rPr lang="pl-PL" sz="1600" dirty="0"/>
              <a:t>Europejski Nakaz Aresztowania</a:t>
            </a:r>
          </a:p>
          <a:p>
            <a:pPr marL="114300" indent="0" algn="ctr">
              <a:buNone/>
            </a:pPr>
            <a:endParaRPr lang="pl-PL" sz="1600" dirty="0"/>
          </a:p>
          <a:p>
            <a:pPr marL="114300" indent="0" algn="ctr">
              <a:buNone/>
            </a:pPr>
            <a:r>
              <a:rPr lang="pl-PL" sz="1600" dirty="0"/>
              <a:t>prokurator przesłuchuje osobę, której dotyczy ENA, i informuje ją o treści ENA, a także</a:t>
            </a:r>
          </a:p>
          <a:p>
            <a:pPr algn="ctr">
              <a:buFont typeface="Wingdings" panose="05000000000000000000" pitchFamily="2" charset="2"/>
              <a:buChar char="ü"/>
            </a:pPr>
            <a:r>
              <a:rPr lang="pl-PL" sz="1600" dirty="0"/>
              <a:t>o możliwości wyrażenia zgody na wydanie</a:t>
            </a:r>
          </a:p>
          <a:p>
            <a:pPr algn="ctr">
              <a:buFont typeface="Wingdings" panose="05000000000000000000" pitchFamily="2" charset="2"/>
              <a:buChar char="ü"/>
            </a:pPr>
            <a:r>
              <a:rPr lang="pl-PL" sz="1600" dirty="0"/>
              <a:t>o możliwości wyrażenia zgody na niestosowanie zakazu ścigania za inne przestępstwa niż te, które stanowią postawę przekazania na postawie ENA</a:t>
            </a:r>
          </a:p>
          <a:p>
            <a:pPr algn="ctr">
              <a:buFont typeface="Wingdings" panose="05000000000000000000" pitchFamily="2" charset="2"/>
              <a:buChar char="ü"/>
            </a:pPr>
            <a:endParaRPr lang="pl-PL" sz="1600" dirty="0"/>
          </a:p>
          <a:p>
            <a:pPr marL="114300" indent="0" algn="just">
              <a:buNone/>
            </a:pPr>
            <a:r>
              <a:rPr lang="pl-PL" sz="1600" dirty="0"/>
              <a:t>wniesienie sprawy do właściwego miejscowo                jeżeli odrębne przepisy prawa polskiego stanowią, że ściganie</a:t>
            </a:r>
          </a:p>
          <a:p>
            <a:pPr marL="114300" indent="0" algn="just">
              <a:buNone/>
            </a:pPr>
            <a:r>
              <a:rPr lang="pl-PL" sz="1600" dirty="0"/>
              <a:t>sądu okręgowego                                                         osoby, wobec której wydano ENA, jest uzależnione od zezwolenia</a:t>
            </a:r>
          </a:p>
          <a:p>
            <a:pPr marL="114300" indent="0" algn="just">
              <a:buNone/>
            </a:pPr>
            <a:r>
              <a:rPr lang="pl-PL" sz="1600" dirty="0"/>
              <a:t>                                                                                                   właściwego organu, przed skierowaniem sprawy do sądu </a:t>
            </a:r>
          </a:p>
          <a:p>
            <a:pPr marL="114300" indent="0" algn="just">
              <a:buNone/>
            </a:pPr>
            <a:r>
              <a:rPr lang="pl-PL" sz="1600" dirty="0"/>
              <a:t>                                                                                                         prokurator musi uzyskać zgodę właściwego organu</a:t>
            </a:r>
          </a:p>
          <a:p>
            <a:pPr marL="114300" indent="0" algn="just">
              <a:buNone/>
            </a:pPr>
            <a:endParaRPr lang="pl-PL" sz="1600" dirty="0"/>
          </a:p>
          <a:p>
            <a:pPr marL="114300" indent="0" algn="just">
              <a:buNone/>
            </a:pPr>
            <a:r>
              <a:rPr lang="pl-PL" sz="1600" dirty="0"/>
              <a:t>                                                                                                                                zgoda właściwego organu na ściganie</a:t>
            </a:r>
          </a:p>
          <a:p>
            <a:pPr marL="114300" indent="0" algn="just">
              <a:buNone/>
            </a:pPr>
            <a:endParaRPr lang="pl-PL" sz="1600" dirty="0"/>
          </a:p>
          <a:p>
            <a:pPr marL="114300" indent="0" algn="just">
              <a:buNone/>
            </a:pPr>
            <a:r>
              <a:rPr lang="pl-PL" sz="1600" dirty="0"/>
              <a:t>                                                                                                                         wniesienie sprawy do właściwego miejscowo</a:t>
            </a:r>
          </a:p>
          <a:p>
            <a:pPr marL="114300" indent="0" algn="just">
              <a:buNone/>
            </a:pPr>
            <a:r>
              <a:rPr lang="pl-PL" sz="1600" dirty="0"/>
              <a:t>                                                                                                                                                sądu okręgowego</a:t>
            </a:r>
          </a:p>
          <a:p>
            <a:pPr marL="114300" indent="0" algn="ctr">
              <a:buNone/>
            </a:pPr>
            <a:endParaRPr lang="pl-PL" sz="1600" dirty="0"/>
          </a:p>
        </p:txBody>
      </p:sp>
      <p:sp>
        <p:nvSpPr>
          <p:cNvPr id="4" name="Strzałka: w dół 3">
            <a:extLst>
              <a:ext uri="{FF2B5EF4-FFF2-40B4-BE49-F238E27FC236}">
                <a16:creationId xmlns:a16="http://schemas.microsoft.com/office/drawing/2014/main" id="{42FFF2F8-40E8-4F92-9F21-EE35FF32C886}"/>
              </a:ext>
            </a:extLst>
          </p:cNvPr>
          <p:cNvSpPr/>
          <p:nvPr/>
        </p:nvSpPr>
        <p:spPr>
          <a:xfrm>
            <a:off x="6102039" y="2070340"/>
            <a:ext cx="45719" cy="172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6D38C00C-A758-4BA8-BF1A-9C42AE04868E}"/>
              </a:ext>
            </a:extLst>
          </p:cNvPr>
          <p:cNvCxnSpPr/>
          <p:nvPr/>
        </p:nvCxnSpPr>
        <p:spPr>
          <a:xfrm flipH="1">
            <a:off x="2599426" y="3485072"/>
            <a:ext cx="1483744"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E8156F24-CB05-451B-950D-B1A5FB358EAA}"/>
              </a:ext>
            </a:extLst>
          </p:cNvPr>
          <p:cNvCxnSpPr>
            <a:cxnSpLocks/>
          </p:cNvCxnSpPr>
          <p:nvPr/>
        </p:nvCxnSpPr>
        <p:spPr>
          <a:xfrm>
            <a:off x="8108832" y="3490823"/>
            <a:ext cx="1420483"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20885847-A1B3-485D-B9C2-51F024636D85}"/>
              </a:ext>
            </a:extLst>
          </p:cNvPr>
          <p:cNvSpPr/>
          <p:nvPr/>
        </p:nvSpPr>
        <p:spPr>
          <a:xfrm>
            <a:off x="9161253" y="4951562"/>
            <a:ext cx="45719" cy="166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Strzałka: w dół 11">
            <a:extLst>
              <a:ext uri="{FF2B5EF4-FFF2-40B4-BE49-F238E27FC236}">
                <a16:creationId xmlns:a16="http://schemas.microsoft.com/office/drawing/2014/main" id="{65849BEA-0C66-4D97-850A-36BC1F19764A}"/>
              </a:ext>
            </a:extLst>
          </p:cNvPr>
          <p:cNvSpPr/>
          <p:nvPr/>
        </p:nvSpPr>
        <p:spPr>
          <a:xfrm>
            <a:off x="9206972" y="5566913"/>
            <a:ext cx="45719" cy="218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168560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ctr">
              <a:buNone/>
            </a:pPr>
            <a:r>
              <a:rPr lang="pl-PL" sz="1600" dirty="0"/>
              <a:t>sąd okręgowy</a:t>
            </a:r>
          </a:p>
          <a:p>
            <a:pPr marL="114300" indent="0" algn="ctr">
              <a:buNone/>
            </a:pPr>
            <a:r>
              <a:rPr lang="pl-PL" sz="1600" dirty="0"/>
              <a:t>wysłuchuje osobę ściganą; w posiedzeniu mogą wziąć udział prokurator i obrońca</a:t>
            </a:r>
          </a:p>
          <a:p>
            <a:pPr marL="114300" indent="0" algn="ctr">
              <a:buNone/>
            </a:pPr>
            <a:r>
              <a:rPr lang="pl-PL" sz="1600" dirty="0"/>
              <a:t>sąd może przyjąć od osoby, której dotyczy ENA, oświadczenie o wyrażeniu zgody na przekazanie lub wyrażeniu zgody na niestosowanie zakazu ścigania za inne przestępstwa niż te, które stanowią podstawę przekazania na podstawie ENA – oświadczenie o wyrażeniu zgody nie może być cofnięte</a:t>
            </a:r>
          </a:p>
          <a:p>
            <a:pPr marL="114300" indent="0" algn="ctr">
              <a:buNone/>
            </a:pPr>
            <a:endParaRPr lang="pl-PL" sz="1600" dirty="0"/>
          </a:p>
          <a:p>
            <a:pPr marL="114300" indent="0" algn="ctr">
              <a:buNone/>
            </a:pPr>
            <a:r>
              <a:rPr lang="pl-PL" sz="1600" dirty="0"/>
              <a:t>sąd okręgowy wydaje postanowienie w sprawie przekazania</a:t>
            </a:r>
          </a:p>
          <a:p>
            <a:pPr marL="114300" indent="0" algn="ctr">
              <a:buNone/>
            </a:pPr>
            <a:r>
              <a:rPr lang="pl-PL" sz="1600" dirty="0"/>
              <a:t>na postanowienie sądu istnieje możliwość złożenia zażalenia</a:t>
            </a:r>
          </a:p>
        </p:txBody>
      </p:sp>
      <p:sp>
        <p:nvSpPr>
          <p:cNvPr id="4" name="Strzałka: w dół 3">
            <a:extLst>
              <a:ext uri="{FF2B5EF4-FFF2-40B4-BE49-F238E27FC236}">
                <a16:creationId xmlns:a16="http://schemas.microsoft.com/office/drawing/2014/main" id="{82F87192-D148-4D00-B75A-F3CDEDEAE63D}"/>
              </a:ext>
            </a:extLst>
          </p:cNvPr>
          <p:cNvSpPr/>
          <p:nvPr/>
        </p:nvSpPr>
        <p:spPr>
          <a:xfrm>
            <a:off x="6096000" y="312276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06468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Zasady, na których opiera się działanie samorządu terytorialnego:</a:t>
            </a:r>
          </a:p>
          <a:p>
            <a:pPr algn="just">
              <a:buFont typeface="Wingdings" pitchFamily="2" charset="2"/>
              <a:buChar char="Ø"/>
            </a:pPr>
            <a:r>
              <a:rPr lang="pl-PL" sz="1600" dirty="0"/>
              <a:t>decentralizacja władzy publicznej</a:t>
            </a:r>
          </a:p>
          <a:p>
            <a:pPr algn="just">
              <a:buFont typeface="Wingdings" pitchFamily="2" charset="2"/>
              <a:buChar char="Ø"/>
            </a:pPr>
            <a:r>
              <a:rPr lang="pl-PL" sz="1600" dirty="0"/>
              <a:t>zasada pomocniczości</a:t>
            </a:r>
          </a:p>
          <a:p>
            <a:pPr algn="just">
              <a:buFont typeface="Wingdings" pitchFamily="2" charset="2"/>
              <a:buChar char="Ø"/>
            </a:pPr>
            <a:r>
              <a:rPr lang="pl-PL" sz="1600" dirty="0"/>
              <a:t>zasada proporcjonalności</a:t>
            </a:r>
          </a:p>
          <a:p>
            <a:pPr algn="just">
              <a:buFont typeface="Wingdings" pitchFamily="2" charset="2"/>
              <a:buChar char="Ø"/>
            </a:pPr>
            <a:r>
              <a:rPr lang="pl-PL" sz="1600" dirty="0"/>
              <a:t>zasada domniemania kompetencji na rzecz samorządu gminy</a:t>
            </a:r>
          </a:p>
          <a:p>
            <a:pPr algn="just">
              <a:buFont typeface="Wingdings" pitchFamily="2" charset="2"/>
              <a:buChar char="Ø"/>
            </a:pPr>
            <a:r>
              <a:rPr lang="pl-PL" sz="1600" dirty="0"/>
              <a:t>przyznanie samorządowi kompetencji do uczestnictwa w sprawowaniu władzy publicznej</a:t>
            </a:r>
          </a:p>
          <a:p>
            <a:pPr algn="just">
              <a:buFont typeface="Wingdings" pitchFamily="2" charset="2"/>
              <a:buChar char="Ø"/>
            </a:pPr>
            <a:r>
              <a:rPr lang="pl-PL" sz="1600" dirty="0"/>
              <a:t>samodzielność samorządu chroniona prawnie</a:t>
            </a:r>
          </a:p>
          <a:p>
            <a:pPr algn="just">
              <a:buFont typeface="Wingdings" pitchFamily="2" charset="2"/>
              <a:buChar char="Ø"/>
            </a:pPr>
            <a:r>
              <a:rPr lang="pl-PL" sz="1600" dirty="0"/>
              <a:t>jawność działania samorządu terytorialnego</a:t>
            </a:r>
          </a:p>
          <a:p>
            <a:pPr algn="just">
              <a:buFont typeface="Wingdings" pitchFamily="2" charset="2"/>
              <a:buChar char="Ø"/>
            </a:pPr>
            <a:endParaRPr lang="pl-PL" sz="1600" dirty="0"/>
          </a:p>
        </p:txBody>
      </p:sp>
    </p:spTree>
    <p:extLst>
      <p:ext uri="{BB962C8B-B14F-4D97-AF65-F5344CB8AC3E}">
        <p14:creationId xmlns:p14="http://schemas.microsoft.com/office/powerpoint/2010/main" val="1572980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a:xfrm>
            <a:off x="568171" y="1752600"/>
            <a:ext cx="10964353" cy="4700736"/>
          </a:xfrm>
        </p:spPr>
        <p:txBody>
          <a:bodyPr>
            <a:normAutofit/>
          </a:bodyPr>
          <a:lstStyle/>
          <a:p>
            <a:pPr marL="114300" indent="0" algn="ctr">
              <a:buNone/>
            </a:pPr>
            <a:r>
              <a:rPr lang="pl-PL" sz="1600" dirty="0"/>
              <a:t>Jednostki podziału terytorialnego państwa</a:t>
            </a:r>
          </a:p>
          <a:p>
            <a:pPr marL="114300" indent="0" algn="ctr">
              <a:buNone/>
            </a:pPr>
            <a:endParaRPr lang="pl-PL" sz="1600" dirty="0"/>
          </a:p>
          <a:p>
            <a:pPr marL="114300" indent="0" algn="just">
              <a:buNone/>
            </a:pPr>
            <a:r>
              <a:rPr lang="pl-PL" sz="1600" dirty="0"/>
              <a:t>Województwo – organy:</a:t>
            </a:r>
          </a:p>
          <a:p>
            <a:pPr algn="just">
              <a:buFont typeface="Wingdings" pitchFamily="2" charset="2"/>
              <a:buChar char="Ø"/>
            </a:pPr>
            <a:r>
              <a:rPr lang="pl-PL" sz="1600" dirty="0"/>
              <a:t>sejmik województwa – organ uchwałodawczy (stanowiący)</a:t>
            </a:r>
          </a:p>
          <a:p>
            <a:pPr algn="just">
              <a:buFont typeface="Wingdings" pitchFamily="2" charset="2"/>
              <a:buChar char="Ø"/>
            </a:pPr>
            <a:r>
              <a:rPr lang="pl-PL" sz="1600" dirty="0"/>
              <a:t>zarząd województwa – organ wykonawczy; na czele zarządu stoi marszałek województwa</a:t>
            </a:r>
          </a:p>
          <a:p>
            <a:pPr marL="114300" indent="0" algn="just">
              <a:buNone/>
            </a:pPr>
            <a:endParaRPr lang="pl-PL" sz="1600" dirty="0"/>
          </a:p>
          <a:p>
            <a:pPr marL="114300" indent="0" algn="just">
              <a:buNone/>
            </a:pPr>
            <a:r>
              <a:rPr lang="pl-PL" sz="1600" dirty="0"/>
              <a:t>Powiat – organy:</a:t>
            </a:r>
          </a:p>
          <a:p>
            <a:pPr algn="just">
              <a:buFont typeface="Wingdings" pitchFamily="2" charset="2"/>
              <a:buChar char="Ø"/>
            </a:pPr>
            <a:r>
              <a:rPr lang="pl-PL" sz="1600" dirty="0"/>
              <a:t>rada powiatu – organ uchwałodawczy (stanowiący)</a:t>
            </a:r>
          </a:p>
          <a:p>
            <a:pPr algn="just">
              <a:buFont typeface="Wingdings" pitchFamily="2" charset="2"/>
              <a:buChar char="Ø"/>
            </a:pPr>
            <a:r>
              <a:rPr lang="pl-PL" sz="1600" dirty="0"/>
              <a:t>zarząd powiatu – organ wykonawczy; na czele zarządu stoi starosta</a:t>
            </a:r>
          </a:p>
          <a:p>
            <a:pPr marL="114300" indent="0" algn="just">
              <a:buNone/>
            </a:pPr>
            <a:endParaRPr lang="pl-PL" sz="1600" dirty="0"/>
          </a:p>
          <a:p>
            <a:pPr marL="114300" indent="0" algn="just">
              <a:buNone/>
            </a:pPr>
            <a:r>
              <a:rPr lang="pl-PL" sz="1600" dirty="0"/>
              <a:t>Gmina – organy:</a:t>
            </a:r>
          </a:p>
          <a:p>
            <a:pPr algn="just">
              <a:buFont typeface="Wingdings" pitchFamily="2" charset="2"/>
              <a:buChar char="Ø"/>
            </a:pPr>
            <a:r>
              <a:rPr lang="pl-PL" sz="1600" dirty="0"/>
              <a:t>rada gminy – organ uchwałodawczy (stanowiący)</a:t>
            </a:r>
          </a:p>
          <a:p>
            <a:pPr algn="just">
              <a:buFont typeface="Wingdings" pitchFamily="2" charset="2"/>
              <a:buChar char="Ø"/>
            </a:pPr>
            <a:r>
              <a:rPr lang="pl-PL" sz="1600" dirty="0"/>
              <a:t>wójt/burmistrz/prezydent miasta – organ wykonawczy</a:t>
            </a:r>
          </a:p>
        </p:txBody>
      </p:sp>
    </p:spTree>
    <p:extLst>
      <p:ext uri="{BB962C8B-B14F-4D97-AF65-F5344CB8AC3E}">
        <p14:creationId xmlns:p14="http://schemas.microsoft.com/office/powerpoint/2010/main" val="54423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Klasyfikacja wolności i praw na gruncie Konstytucji RP:</a:t>
            </a:r>
          </a:p>
          <a:p>
            <a:pPr algn="just">
              <a:buFont typeface="Wingdings" pitchFamily="2" charset="2"/>
              <a:buChar char="Ø"/>
            </a:pPr>
            <a:r>
              <a:rPr lang="pl-PL" sz="1600" dirty="0"/>
              <a:t>wolności i prawa osobiste</a:t>
            </a:r>
          </a:p>
          <a:p>
            <a:pPr algn="just">
              <a:buFont typeface="Wingdings" pitchFamily="2" charset="2"/>
              <a:buChar char="Ø"/>
            </a:pPr>
            <a:r>
              <a:rPr lang="pl-PL" sz="1600" dirty="0"/>
              <a:t>wolności i prawa polityczne</a:t>
            </a:r>
          </a:p>
          <a:p>
            <a:pPr algn="just">
              <a:buFont typeface="Wingdings" pitchFamily="2" charset="2"/>
              <a:buChar char="Ø"/>
            </a:pPr>
            <a:r>
              <a:rPr lang="pl-PL" sz="1600" dirty="0"/>
              <a:t>wolności i prawa ekonomiczne, socjalne i kulturalne</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428022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72C1ED-27FA-4151-8B53-C46E69D9B0BF}"/>
              </a:ext>
            </a:extLst>
          </p:cNvPr>
          <p:cNvSpPr>
            <a:spLocks noGrp="1"/>
          </p:cNvSpPr>
          <p:nvPr>
            <p:ph type="title"/>
          </p:nvPr>
        </p:nvSpPr>
        <p:spPr/>
        <p:txBody>
          <a:bodyPr>
            <a:normAutofit/>
          </a:bodyPr>
          <a:lstStyle/>
          <a:p>
            <a:r>
              <a:rPr lang="pl-PL" sz="2000" dirty="0"/>
              <a:t>Ochrona praw człowieka</a:t>
            </a:r>
          </a:p>
        </p:txBody>
      </p:sp>
      <p:sp>
        <p:nvSpPr>
          <p:cNvPr id="3" name="Symbol zastępczy zawartości 2">
            <a:extLst>
              <a:ext uri="{FF2B5EF4-FFF2-40B4-BE49-F238E27FC236}">
                <a16:creationId xmlns:a16="http://schemas.microsoft.com/office/drawing/2014/main" id="{958CF0F6-2B8C-4E5C-91CB-B67C05306EC5}"/>
              </a:ext>
            </a:extLst>
          </p:cNvPr>
          <p:cNvSpPr>
            <a:spLocks noGrp="1"/>
          </p:cNvSpPr>
          <p:nvPr>
            <p:ph idx="1"/>
          </p:nvPr>
        </p:nvSpPr>
        <p:spPr/>
        <p:txBody>
          <a:bodyPr>
            <a:normAutofit lnSpcReduction="10000"/>
          </a:bodyPr>
          <a:lstStyle/>
          <a:p>
            <a:pPr marL="114300" indent="0" algn="just">
              <a:buNone/>
            </a:pPr>
            <a:r>
              <a:rPr lang="pl-PL" sz="1600" b="1" dirty="0">
                <a:effectLst/>
                <a:ea typeface="Times New Roman" panose="02020603050405020304" pitchFamily="18" charset="0"/>
                <a:cs typeface="Times New Roman" panose="02020603050405020304" pitchFamily="18" charset="0"/>
              </a:rPr>
              <a:t>Prawa i wolności osobiste</a:t>
            </a:r>
          </a:p>
          <a:p>
            <a:pPr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dotyczą ochrony najbardziej podstawowych dóbr każdej jednostki</a:t>
            </a:r>
          </a:p>
          <a:p>
            <a:pPr algn="just">
              <a:buFont typeface="Wingdings" panose="05000000000000000000" pitchFamily="2" charset="2"/>
              <a:buChar char="Ø"/>
            </a:pPr>
            <a:r>
              <a:rPr lang="pl-PL" sz="1600" dirty="0">
                <a:ea typeface="Times New Roman" panose="02020603050405020304" pitchFamily="18" charset="0"/>
                <a:cs typeface="Times New Roman" panose="02020603050405020304" pitchFamily="18" charset="0"/>
              </a:rPr>
              <a:t>z</a:t>
            </a:r>
            <a:r>
              <a:rPr lang="pl-PL" sz="1600" dirty="0">
                <a:effectLst/>
                <a:ea typeface="Times New Roman" panose="02020603050405020304" pitchFamily="18" charset="0"/>
                <a:cs typeface="Times New Roman" panose="02020603050405020304" pitchFamily="18" charset="0"/>
              </a:rPr>
              <a:t> reguły przysługują one wszystkim jednostkom niezależnie od ich przynależności państwowej</a:t>
            </a:r>
            <a:endParaRPr lang="pl-PL" sz="1600" dirty="0">
              <a:effectLst/>
              <a:ea typeface="Times New Roman" panose="02020603050405020304" pitchFamily="18" charset="0"/>
            </a:endParaRPr>
          </a:p>
          <a:p>
            <a:pPr marL="114300" indent="0" algn="just">
              <a:buNone/>
            </a:pPr>
            <a:r>
              <a:rPr lang="pl-PL" sz="1600" dirty="0">
                <a:effectLst/>
                <a:ea typeface="Times New Roman" panose="02020603050405020304" pitchFamily="18" charset="0"/>
                <a:cs typeface="Times New Roman" panose="02020603050405020304" pitchFamily="18" charset="0"/>
              </a:rPr>
              <a:t> </a:t>
            </a:r>
            <a:endParaRPr lang="pl-PL" sz="1600" dirty="0">
              <a:effectLst/>
              <a:ea typeface="Times New Roman" panose="02020603050405020304" pitchFamily="18" charset="0"/>
            </a:endParaRPr>
          </a:p>
          <a:p>
            <a:pPr marL="114300" indent="0" algn="just">
              <a:buNone/>
            </a:pPr>
            <a:r>
              <a:rPr lang="pl-PL" sz="1600" b="1" dirty="0">
                <a:effectLst/>
                <a:ea typeface="Times New Roman" panose="02020603050405020304" pitchFamily="18" charset="0"/>
                <a:cs typeface="Times New Roman" panose="02020603050405020304" pitchFamily="18" charset="0"/>
              </a:rPr>
              <a:t>Prawa i wolności polityczne</a:t>
            </a:r>
          </a:p>
          <a:p>
            <a:pPr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obejmują prawa i wolności dotyczące sfery życia publicznego jednostki </a:t>
            </a:r>
          </a:p>
          <a:p>
            <a:pPr algn="just">
              <a:buFont typeface="Wingdings" panose="05000000000000000000" pitchFamily="2" charset="2"/>
              <a:buChar char="Ø"/>
            </a:pPr>
            <a:r>
              <a:rPr lang="pl-PL" sz="1600" dirty="0">
                <a:ea typeface="Times New Roman" panose="02020603050405020304" pitchFamily="18" charset="0"/>
                <a:cs typeface="Times New Roman" panose="02020603050405020304" pitchFamily="18" charset="0"/>
              </a:rPr>
              <a:t>c</a:t>
            </a:r>
            <a:r>
              <a:rPr lang="pl-PL" sz="1600" dirty="0">
                <a:effectLst/>
                <a:ea typeface="Times New Roman" panose="02020603050405020304" pitchFamily="18" charset="0"/>
                <a:cs typeface="Times New Roman" panose="02020603050405020304" pitchFamily="18" charset="0"/>
              </a:rPr>
              <a:t>zęść z nich może być zastrzeżona dla obywateli.</a:t>
            </a:r>
            <a:endParaRPr lang="pl-PL" sz="1600" dirty="0">
              <a:effectLst/>
              <a:ea typeface="Times New Roman" panose="02020603050405020304" pitchFamily="18" charset="0"/>
            </a:endParaRPr>
          </a:p>
          <a:p>
            <a:pPr marL="114300" indent="0" algn="just">
              <a:buNone/>
            </a:pPr>
            <a:r>
              <a:rPr lang="pl-PL" sz="1600" dirty="0">
                <a:effectLst/>
                <a:ea typeface="Times New Roman" panose="02020603050405020304" pitchFamily="18" charset="0"/>
                <a:cs typeface="Times New Roman" panose="02020603050405020304" pitchFamily="18" charset="0"/>
              </a:rPr>
              <a:t> </a:t>
            </a:r>
            <a:endParaRPr lang="pl-PL" sz="1600" dirty="0">
              <a:effectLst/>
              <a:ea typeface="Times New Roman" panose="02020603050405020304" pitchFamily="18" charset="0"/>
            </a:endParaRPr>
          </a:p>
          <a:p>
            <a:pPr marL="114300" indent="0" algn="just">
              <a:buNone/>
            </a:pPr>
            <a:r>
              <a:rPr lang="pl-PL" sz="1600" b="1" dirty="0">
                <a:effectLst/>
                <a:ea typeface="Times New Roman" panose="02020603050405020304" pitchFamily="18" charset="0"/>
                <a:cs typeface="Times New Roman" panose="02020603050405020304" pitchFamily="18" charset="0"/>
              </a:rPr>
              <a:t>Prawa i wolności ekonomiczne, socjalne i kulturalne </a:t>
            </a:r>
          </a:p>
          <a:p>
            <a:pPr marL="114300" indent="0" algn="just">
              <a:buNone/>
            </a:pPr>
            <a:r>
              <a:rPr lang="pl-PL" sz="1600" dirty="0">
                <a:effectLst/>
                <a:ea typeface="Times New Roman" panose="02020603050405020304" pitchFamily="18" charset="0"/>
                <a:cs typeface="Times New Roman" panose="02020603050405020304" pitchFamily="18" charset="0"/>
              </a:rPr>
              <a:t>w obrębie tej grupy występują trzy podgrupy:</a:t>
            </a:r>
            <a:endParaRPr lang="pl-PL" sz="1600" dirty="0">
              <a:effectLst/>
              <a:ea typeface="Times New Roman" panose="02020603050405020304" pitchFamily="18" charset="0"/>
            </a:endParaRP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ekonomiczne (gospodarcze) –  prawa i wolności dotyczące bezpośrednio ekonomicznej egzystencji jednostki.</a:t>
            </a:r>
            <a:endParaRPr lang="pl-PL" sz="1600" dirty="0">
              <a:ea typeface="Times New Roman" panose="02020603050405020304" pitchFamily="18" charset="0"/>
            </a:endParaRP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socjalne – służą zapewnieniu właściwych społecznych, socjalnych warunków rozwoju jednostki</a:t>
            </a: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kulturalne – gwarantują zaspokojenie potrzeb kulturalnych człowieka i stwarzają warunki do jego duchowego rozwoju</a:t>
            </a:r>
            <a:endParaRPr lang="pl-PL" sz="1600" dirty="0"/>
          </a:p>
        </p:txBody>
      </p:sp>
    </p:spTree>
    <p:extLst>
      <p:ext uri="{BB962C8B-B14F-4D97-AF65-F5344CB8AC3E}">
        <p14:creationId xmlns:p14="http://schemas.microsoft.com/office/powerpoint/2010/main" val="258651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br>
              <a:rPr lang="pl-PL" sz="2000" dirty="0"/>
            </a:br>
            <a:r>
              <a:rPr lang="pl-PL" sz="2000" dirty="0"/>
              <a:t>Zasady ogólne</a:t>
            </a:r>
          </a:p>
        </p:txBody>
      </p:sp>
      <p:sp>
        <p:nvSpPr>
          <p:cNvPr id="3" name="Symbol zastępczy zawartości 2"/>
          <p:cNvSpPr>
            <a:spLocks noGrp="1"/>
          </p:cNvSpPr>
          <p:nvPr>
            <p:ph idx="1"/>
          </p:nvPr>
        </p:nvSpPr>
        <p:spPr/>
        <p:txBody>
          <a:bodyPr>
            <a:normAutofit/>
          </a:bodyPr>
          <a:lstStyle/>
          <a:p>
            <a:pPr marL="114300" indent="0" algn="just">
              <a:buNone/>
            </a:pPr>
            <a:r>
              <a:rPr lang="pl-PL" sz="1600" dirty="0"/>
              <a:t>Zasada poszanowania godności człowieka – art. 30 Konstytucji</a:t>
            </a:r>
          </a:p>
          <a:p>
            <a:pPr algn="just">
              <a:buFont typeface="Wingdings" pitchFamily="2" charset="2"/>
              <a:buChar char="Ø"/>
            </a:pPr>
            <a:r>
              <a:rPr lang="pl-PL" sz="1600" dirty="0"/>
              <a:t>otwiera Konstytucję na porządek </a:t>
            </a:r>
            <a:r>
              <a:rPr lang="pl-PL" sz="1600" dirty="0" err="1"/>
              <a:t>prawnonaturalny</a:t>
            </a:r>
            <a:endParaRPr lang="pl-PL" sz="1600" dirty="0"/>
          </a:p>
          <a:p>
            <a:pPr algn="just">
              <a:buFont typeface="Wingdings" pitchFamily="2" charset="2"/>
              <a:buChar char="Ø"/>
            </a:pPr>
            <a:r>
              <a:rPr lang="pl-PL" sz="1600" dirty="0"/>
              <a:t>wskazuje wartość podstawową, determinującą proces wykładni i stosowania prawa</a:t>
            </a:r>
          </a:p>
          <a:p>
            <a:pPr algn="just">
              <a:buFont typeface="Wingdings" pitchFamily="2" charset="2"/>
              <a:buChar char="Ø"/>
            </a:pPr>
            <a:r>
              <a:rPr lang="pl-PL" sz="1600" dirty="0"/>
              <a:t>wyznacza system i zakres poszczególnych wolności i praw</a:t>
            </a:r>
          </a:p>
          <a:p>
            <a:pPr algn="just">
              <a:buFont typeface="Wingdings" pitchFamily="2" charset="2"/>
              <a:buChar char="Ø"/>
            </a:pPr>
            <a:r>
              <a:rPr lang="pl-PL" sz="1600" dirty="0"/>
              <a:t>ustanawia prawo podmiotowe do poszanowania godności</a:t>
            </a:r>
          </a:p>
          <a:p>
            <a:pPr marL="114300" indent="0" algn="just">
              <a:buNone/>
            </a:pPr>
            <a:endParaRPr lang="pl-PL" sz="1600" dirty="0"/>
          </a:p>
          <a:p>
            <a:pPr marL="114300" indent="0" algn="just">
              <a:buNone/>
            </a:pPr>
            <a:r>
              <a:rPr lang="pl-PL" sz="1600" dirty="0"/>
              <a:t>Zasada wolności – art. 31 ust. 1 i ust. 2 Konstytucji</a:t>
            </a:r>
          </a:p>
          <a:p>
            <a:pPr algn="just">
              <a:buFont typeface="Wingdings" pitchFamily="2" charset="2"/>
              <a:buChar char="Ø"/>
            </a:pPr>
            <a:r>
              <a:rPr lang="pl-PL" sz="1600" dirty="0"/>
              <a:t>zasada ustrojowa </a:t>
            </a:r>
          </a:p>
          <a:p>
            <a:pPr algn="just">
              <a:buFont typeface="Wingdings" pitchFamily="2" charset="2"/>
              <a:buChar char="Ø"/>
            </a:pPr>
            <a:r>
              <a:rPr lang="pl-PL" sz="1600" dirty="0"/>
              <a:t>zasada systemu wolności i praw</a:t>
            </a:r>
          </a:p>
          <a:p>
            <a:pPr algn="just">
              <a:buFont typeface="Wingdings" pitchFamily="2" charset="2"/>
              <a:buChar char="Ø"/>
            </a:pPr>
            <a:r>
              <a:rPr lang="pl-PL" sz="1600" dirty="0"/>
              <a:t>samoistne prawo podmiotowe</a:t>
            </a:r>
          </a:p>
        </p:txBody>
      </p:sp>
    </p:spTree>
    <p:extLst>
      <p:ext uri="{BB962C8B-B14F-4D97-AF65-F5344CB8AC3E}">
        <p14:creationId xmlns:p14="http://schemas.microsoft.com/office/powerpoint/2010/main" val="69422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br>
              <a:rPr lang="pl-PL" sz="2000" dirty="0"/>
            </a:br>
            <a:r>
              <a:rPr lang="pl-PL" sz="2000" dirty="0"/>
              <a:t>Zasady ogólne</a:t>
            </a:r>
          </a:p>
        </p:txBody>
      </p:sp>
      <p:sp>
        <p:nvSpPr>
          <p:cNvPr id="3" name="Symbol zastępczy zawartości 2"/>
          <p:cNvSpPr>
            <a:spLocks noGrp="1"/>
          </p:cNvSpPr>
          <p:nvPr>
            <p:ph idx="1"/>
          </p:nvPr>
        </p:nvSpPr>
        <p:spPr>
          <a:xfrm>
            <a:off x="725977" y="1752600"/>
            <a:ext cx="10956175" cy="4988768"/>
          </a:xfrm>
        </p:spPr>
        <p:txBody>
          <a:bodyPr>
            <a:normAutofit/>
          </a:bodyPr>
          <a:lstStyle/>
          <a:p>
            <a:pPr marL="114300" indent="0">
              <a:buNone/>
            </a:pPr>
            <a:r>
              <a:rPr lang="pl-PL" sz="1600" dirty="0"/>
              <a:t>Zasada równości wobec prawa – art. 32 ust. 1 Konstytucji</a:t>
            </a:r>
          </a:p>
          <a:p>
            <a:pPr algn="just">
              <a:buFont typeface="Wingdings" pitchFamily="2" charset="2"/>
              <a:buChar char="Ø"/>
            </a:pPr>
            <a:r>
              <a:rPr lang="pl-PL" sz="1600" dirty="0"/>
              <a:t>w ujęciu formalnym – konieczność takiego samego traktowania przez prawo wszystkich adresatów norm prawnych, bez wprowadzania jakiegokolwiek różnicowania</a:t>
            </a:r>
          </a:p>
          <a:p>
            <a:pPr algn="just">
              <a:buFont typeface="Wingdings" pitchFamily="2" charset="2"/>
              <a:buChar char="Ø"/>
            </a:pPr>
            <a:r>
              <a:rPr lang="pl-PL" sz="1600" b="1" dirty="0"/>
              <a:t>w ujęciu materialnym – </a:t>
            </a:r>
            <a:r>
              <a:rPr lang="pl-PL" sz="1600" dirty="0"/>
              <a:t>wszystkie podmioty charakteryzujące się daną cechą istotną mają być traktowane tak samo; tak rozumiana zasada równości wobec prawa dopuszcza możliwość różnego traktowania podmiotów znajdujących się w odmiennej sytuacji</a:t>
            </a:r>
          </a:p>
          <a:p>
            <a:pPr marL="114300" indent="0" algn="just">
              <a:buNone/>
            </a:pPr>
            <a:endParaRPr lang="pl-PL" sz="1600" b="1" dirty="0"/>
          </a:p>
          <a:p>
            <a:pPr marL="114300" indent="0" algn="just">
              <a:buNone/>
            </a:pPr>
            <a:r>
              <a:rPr lang="pl-PL" sz="1600" dirty="0"/>
              <a:t>Zasady ograniczania korzystania z konstytucyjnych wolności i praw – art. 31 ust. 3 Konstytucji</a:t>
            </a:r>
          </a:p>
          <a:p>
            <a:pPr algn="just">
              <a:buFont typeface="Wingdings" pitchFamily="2" charset="2"/>
              <a:buChar char="Ø"/>
            </a:pPr>
            <a:r>
              <a:rPr lang="pl-PL" sz="1600" dirty="0"/>
              <a:t>akt rangi co najmniej ustawy </a:t>
            </a:r>
          </a:p>
          <a:p>
            <a:pPr algn="just">
              <a:buFont typeface="Wingdings" pitchFamily="2" charset="2"/>
              <a:buChar char="Ø"/>
            </a:pPr>
            <a:r>
              <a:rPr lang="pl-PL" sz="1600" dirty="0"/>
              <a:t>konieczność ochrony: bezpieczeństwa państwa, porządku publicznego, środowiska, zdrowia i moralności publicznej, wolności i praw innych osób</a:t>
            </a:r>
          </a:p>
          <a:p>
            <a:pPr algn="just">
              <a:buFont typeface="Wingdings" pitchFamily="2" charset="2"/>
              <a:buChar char="Ø"/>
            </a:pPr>
            <a:r>
              <a:rPr lang="pl-PL" sz="1600" dirty="0"/>
              <a:t>respektowanie zasady proporcjonalności, na którą składają się: zasada konieczności, zasada przydatności, zasada proporcjonalności sensu stricto</a:t>
            </a:r>
          </a:p>
          <a:p>
            <a:pPr algn="just">
              <a:buFont typeface="Wingdings" pitchFamily="2" charset="2"/>
              <a:buChar char="Ø"/>
            </a:pPr>
            <a:r>
              <a:rPr lang="pl-PL" sz="1600" dirty="0"/>
              <a:t>zakaz naruszania istoty wolności i praw</a:t>
            </a:r>
          </a:p>
        </p:txBody>
      </p:sp>
    </p:spTree>
    <p:extLst>
      <p:ext uri="{BB962C8B-B14F-4D97-AF65-F5344CB8AC3E}">
        <p14:creationId xmlns:p14="http://schemas.microsoft.com/office/powerpoint/2010/main" val="404696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98E67B-FC12-4DFD-8270-93499641F64F}"/>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2EBBFE08-F8CC-4CB6-B24E-B95C61316C8B}"/>
              </a:ext>
            </a:extLst>
          </p:cNvPr>
          <p:cNvSpPr>
            <a:spLocks noGrp="1"/>
          </p:cNvSpPr>
          <p:nvPr>
            <p:ph idx="1"/>
          </p:nvPr>
        </p:nvSpPr>
        <p:spPr/>
        <p:txBody>
          <a:bodyPr>
            <a:normAutofit/>
          </a:bodyPr>
          <a:lstStyle/>
          <a:p>
            <a:pPr marL="114300" indent="0">
              <a:buNone/>
            </a:pPr>
            <a:r>
              <a:rPr lang="pl-PL" sz="1600" dirty="0"/>
              <a:t>Paszport</a:t>
            </a:r>
          </a:p>
          <a:p>
            <a:pPr marL="114300" indent="0" algn="just">
              <a:buNone/>
            </a:pPr>
            <a:r>
              <a:rPr lang="pl-PL" sz="1600" dirty="0"/>
              <a:t>dokument stwierdzający tożsamość danej osoby, upoważniający do przekraczania granicy państwowej</a:t>
            </a:r>
          </a:p>
          <a:p>
            <a:pPr marL="114300" indent="0" algn="just">
              <a:buNone/>
            </a:pPr>
            <a:endParaRPr lang="pl-PL" sz="1600" dirty="0"/>
          </a:p>
          <a:p>
            <a:pPr marL="114300" indent="0" algn="just">
              <a:buNone/>
            </a:pPr>
            <a:r>
              <a:rPr lang="pl-PL" sz="1600" dirty="0"/>
              <a:t>rodzaje paszportów</a:t>
            </a:r>
          </a:p>
          <a:p>
            <a:pPr algn="just">
              <a:buFont typeface="Wingdings" panose="05000000000000000000" pitchFamily="2" charset="2"/>
              <a:buChar char="Ø"/>
            </a:pPr>
            <a:r>
              <a:rPr lang="pl-PL" sz="1600" dirty="0"/>
              <a:t>zwykły</a:t>
            </a:r>
          </a:p>
          <a:p>
            <a:pPr algn="just">
              <a:buFont typeface="Wingdings" panose="05000000000000000000" pitchFamily="2" charset="2"/>
              <a:buChar char="Ø"/>
            </a:pPr>
            <a:r>
              <a:rPr lang="pl-PL" sz="1600" dirty="0"/>
              <a:t>dyplomatyczny – wydawany osobom udającym się za granicę w celu wykonania zadania dyplomatycznego</a:t>
            </a:r>
          </a:p>
          <a:p>
            <a:pPr algn="just">
              <a:buFont typeface="Wingdings" panose="05000000000000000000" pitchFamily="2" charset="2"/>
              <a:buChar char="Ø"/>
            </a:pPr>
            <a:r>
              <a:rPr lang="pl-PL" sz="1600" dirty="0"/>
              <a:t>służbowy Ministerstwa Spraw Zagranicznych – dla osób wyjeżdżających w celach służbowych</a:t>
            </a:r>
          </a:p>
          <a:p>
            <a:pPr algn="just">
              <a:buFont typeface="Wingdings" panose="05000000000000000000" pitchFamily="2" charset="2"/>
              <a:buChar char="Ø"/>
            </a:pPr>
            <a:r>
              <a:rPr lang="pl-PL" sz="1600" dirty="0"/>
              <a:t>tymczasowe – wydawane w celu umożliwienia powrotu do kraju obywatelowi RP przebywającemu za granicą i nieposiadającemu paszportu wydanego w kraju</a:t>
            </a:r>
          </a:p>
        </p:txBody>
      </p:sp>
    </p:spTree>
    <p:extLst>
      <p:ext uri="{BB962C8B-B14F-4D97-AF65-F5344CB8AC3E}">
        <p14:creationId xmlns:p14="http://schemas.microsoft.com/office/powerpoint/2010/main" val="207251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2631</Words>
  <Application>Microsoft Office PowerPoint</Application>
  <PresentationFormat>Panoramiczny</PresentationFormat>
  <Paragraphs>301</Paragraphs>
  <Slides>28</Slides>
  <Notes>0</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28</vt:i4>
      </vt:variant>
    </vt:vector>
  </HeadingPairs>
  <TitlesOfParts>
    <vt:vector size="35" baseType="lpstr">
      <vt:lpstr>Arial</vt:lpstr>
      <vt:lpstr>Book Antiqua</vt:lpstr>
      <vt:lpstr>Century Gothic</vt:lpstr>
      <vt:lpstr>Times New Roman</vt:lpstr>
      <vt:lpstr>Wingdings</vt:lpstr>
      <vt:lpstr>Apteka</vt:lpstr>
      <vt:lpstr>1_Apteka</vt:lpstr>
      <vt:lpstr>Podstawy prawa</vt:lpstr>
      <vt:lpstr>Samorząd terytorialny</vt:lpstr>
      <vt:lpstr>Samorząd terytorialny</vt:lpstr>
      <vt:lpstr>Samorząd terytorialny</vt:lpstr>
      <vt:lpstr>Status jednostki</vt:lpstr>
      <vt:lpstr>Ochrona praw człowieka</vt:lpstr>
      <vt:lpstr>Status jednostki Zasady ogólne</vt:lpstr>
      <vt:lpstr>Status jednostki Zasady ogólne</vt:lpstr>
      <vt:lpstr>Paszport</vt:lpstr>
      <vt:lpstr>Paszport tymczasowy na lotnisku chopina</vt:lpstr>
      <vt:lpstr>Paszport tymczasowy na lotnisku chopina</vt:lpstr>
      <vt:lpstr>cudzoziemcy</vt:lpstr>
      <vt:lpstr>cudzoziemcy</vt:lpstr>
      <vt:lpstr>cudzoziemcy</vt:lpstr>
      <vt:lpstr>cudzoziemcy</vt:lpstr>
      <vt:lpstr>cudzoziemcy</vt:lpstr>
      <vt:lpstr>cudzoziemcy</vt:lpstr>
      <vt:lpstr>cudzoziemcy</vt:lpstr>
      <vt:lpstr>cudzoziemcy</vt:lpstr>
      <vt:lpstr>cudzoziemcy</vt:lpstr>
      <vt:lpstr>ekstradycja</vt:lpstr>
      <vt:lpstr>ekstradycja</vt:lpstr>
      <vt:lpstr>ekstradycja</vt:lpstr>
      <vt:lpstr>ekstradycja</vt:lpstr>
      <vt:lpstr>ekstradycja</vt:lpstr>
      <vt:lpstr>Europejski nakaz aresztowania</vt:lpstr>
      <vt:lpstr>Europejski nakaz aresztowania</vt:lpstr>
      <vt:lpstr>Europejski nakaz aresztowania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dc:title>
  <dc:creator>Anna Surówka</dc:creator>
  <cp:lastModifiedBy>Anna Surówka</cp:lastModifiedBy>
  <cp:revision>1</cp:revision>
  <dcterms:created xsi:type="dcterms:W3CDTF">2024-04-29T19:23:11Z</dcterms:created>
  <dcterms:modified xsi:type="dcterms:W3CDTF">2024-04-29T19:23:51Z</dcterms:modified>
</cp:coreProperties>
</file>