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418" r:id="rId4"/>
    <p:sldId id="419" r:id="rId5"/>
    <p:sldId id="420" r:id="rId6"/>
    <p:sldId id="421" r:id="rId7"/>
    <p:sldId id="422" r:id="rId8"/>
    <p:sldId id="423" r:id="rId9"/>
    <p:sldId id="424" r:id="rId10"/>
    <p:sldId id="425" r:id="rId11"/>
    <p:sldId id="431" r:id="rId12"/>
    <p:sldId id="577" r:id="rId13"/>
    <p:sldId id="578" r:id="rId14"/>
    <p:sldId id="428" r:id="rId15"/>
    <p:sldId id="429" r:id="rId16"/>
    <p:sldId id="430" r:id="rId17"/>
    <p:sldId id="432" r:id="rId18"/>
    <p:sldId id="433" r:id="rId19"/>
    <p:sldId id="434" r:id="rId20"/>
    <p:sldId id="435" r:id="rId21"/>
    <p:sldId id="436" r:id="rId22"/>
    <p:sldId id="437" r:id="rId23"/>
    <p:sldId id="438" r:id="rId24"/>
    <p:sldId id="439" r:id="rId25"/>
    <p:sldId id="440" r:id="rId26"/>
    <p:sldId id="441" r:id="rId27"/>
    <p:sldId id="443" r:id="rId28"/>
    <p:sldId id="442" r:id="rId29"/>
    <p:sldId id="444" r:id="rId3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14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41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802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268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1246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513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530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7281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92111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9460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988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796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131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6325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954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961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87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85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69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2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6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08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08.12.2024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08.12.2024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6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8</a:t>
            </a:r>
          </a:p>
          <a:p>
            <a:r>
              <a:rPr lang="pl-PL" dirty="0"/>
              <a:t>EESRS1-1111, EESRS1-1112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0920018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Zachowanie terminu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wysłanie dokumentu w formie elektronicznej i otrzymanie przez nadawcę urzędowego poświadczenia odbioru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nadanie pisma w polskiej placówce pocztowej operatora wyznaczonego albo w placówce pocztowej operatora świadczącego pocztowe usługi powszechne w innym państwie członkowskim UE, Konfederacji Szwajcarskiej albo państwie członkowskim Europejskiego Porozumienia o Wolnym Handlu (EFTA) – stronie umowy o Europejskim Obszarze Gospodarczym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w polskim urzędzie konsularnym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przez żołnierza w dowództwie jednostki wojskowej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przez członka załogi statku morskiego kapitanowi statku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złożenie pisma przez osobę pozbawioną wolności w administracji zakładu karnego </a:t>
            </a:r>
          </a:p>
        </p:txBody>
      </p:sp>
    </p:spTree>
    <p:extLst>
      <p:ext uri="{BB962C8B-B14F-4D97-AF65-F5344CB8AC3E}">
        <p14:creationId xmlns:p14="http://schemas.microsoft.com/office/powerpoint/2010/main" val="399644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0864600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Liczenie terminów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dniach </a:t>
            </a:r>
            <a:r>
              <a:rPr lang="pl-PL" sz="1600" dirty="0"/>
              <a:t>– termin upływa ostatniego dnia z wyznaczonej liczby dni, przy czym dnia, w którym nastąpiło zdarzenie, nie wlicza się </a:t>
            </a:r>
          </a:p>
          <a:p>
            <a:pPr marL="114300" indent="0" algn="just">
              <a:buNone/>
            </a:pPr>
            <a:r>
              <a:rPr lang="pl-PL" sz="1600" dirty="0"/>
              <a:t> np. termin wynosi 3 dni, zdarzenie nastąpiło 2 grudnia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5 grudnia 2024 r. o godz. 24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tygodniach </a:t>
            </a:r>
            <a:r>
              <a:rPr lang="pl-PL" sz="1600" dirty="0"/>
              <a:t>– termin kończy się z upływem tego dnia w ostatnim tygodniu, który nazwą odpowiada początkowemu dniowi terminu</a:t>
            </a:r>
          </a:p>
          <a:p>
            <a:pPr marL="114300" indent="0" algn="just">
              <a:buNone/>
            </a:pPr>
            <a:r>
              <a:rPr lang="pl-PL" sz="1600" dirty="0"/>
              <a:t> np. termin wynosi dwa tygodnie, zdarzenie nastąpiło 2 grudnia 2024 r. w poniedziałek </a:t>
            </a:r>
          </a:p>
          <a:p>
            <a:pPr marL="114300" indent="0" algn="just">
              <a:buNone/>
            </a:pPr>
            <a:r>
              <a:rPr lang="pl-PL" sz="1600" dirty="0"/>
              <a:t>– termin upłynie 16 grudnia 2024 r. w poniedziałek o godz. 24 (za dwa tygodnie)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miesiącach </a:t>
            </a:r>
            <a:r>
              <a:rPr lang="pl-PL" sz="1600" dirty="0"/>
              <a:t>– termin kończy się z upływem tego dnia w ostatnim miesiącu, który odpowiada początkowemu dniowi terminu, a gdyby takiego dnia w ostatnim miesiącu nie było – w ostatnim dniu tego miesiąca</a:t>
            </a:r>
          </a:p>
          <a:p>
            <a:pPr marL="114300" indent="0" algn="just">
              <a:buNone/>
            </a:pPr>
            <a:r>
              <a:rPr lang="pl-PL" sz="1600" dirty="0"/>
              <a:t> np. termin wynosi miesiąc, zdarzenie nastąpiło 2 grudnia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 stycznia 2025 r. o godz. 24</a:t>
            </a:r>
          </a:p>
          <a:p>
            <a:pPr marL="114300" indent="0" algn="just">
              <a:buNone/>
            </a:pPr>
            <a:r>
              <a:rPr lang="pl-PL" sz="1600" dirty="0"/>
              <a:t>np. termin wynosi 4 miesiące, zdarzenie nastąpiło 31 października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28 lutego 2025 r. o godz. 24  </a:t>
            </a:r>
          </a:p>
        </p:txBody>
      </p:sp>
    </p:spTree>
    <p:extLst>
      <p:ext uri="{BB962C8B-B14F-4D97-AF65-F5344CB8AC3E}">
        <p14:creationId xmlns:p14="http://schemas.microsoft.com/office/powerpoint/2010/main" val="40562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8981" y="1752600"/>
            <a:ext cx="10645833" cy="4916760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Liczenie terminów c.d.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latach </a:t>
            </a:r>
            <a:r>
              <a:rPr lang="pl-PL" sz="1600" dirty="0"/>
              <a:t>– termin kończy się z upływem tego dnia w ostatnim roku, który odpowiada początkowemu dniowi terminu, a gdyby takiego dnia w ostatnim roku nie było – w dniu poprzedzającym bezpośrednio ten dzień</a:t>
            </a:r>
          </a:p>
          <a:p>
            <a:pPr marL="114300" indent="0" algn="just">
              <a:buNone/>
            </a:pPr>
            <a:r>
              <a:rPr lang="pl-PL" sz="1600" dirty="0"/>
              <a:t> np. termin wynosi 1 rok, zdarzenie nastąpiło 2 grudnia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 grudnia 2025 r. o godz. 24</a:t>
            </a:r>
          </a:p>
          <a:p>
            <a:pPr marL="114300" indent="0" algn="just">
              <a:buNone/>
            </a:pPr>
            <a:r>
              <a:rPr lang="pl-PL" sz="1600" dirty="0"/>
              <a:t> np. termin wynosi 1 rok, zdarzenie nastąpiło 29 lutego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28 lutego 2025 r. o godz. 24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koniec terminu przypada na dzień ustawowo wolny od pracy lub na sobotę – </a:t>
            </a:r>
            <a:r>
              <a:rPr lang="pl-PL" sz="1600" dirty="0"/>
              <a:t>termin upływa następnego dnia, który nie jest dniem wolnym od pracy ani sobotą</a:t>
            </a:r>
          </a:p>
          <a:p>
            <a:pPr marL="114300" indent="0" algn="just">
              <a:buNone/>
            </a:pPr>
            <a:r>
              <a:rPr lang="pl-PL" sz="1600" b="1" dirty="0"/>
              <a:t> </a:t>
            </a:r>
            <a:r>
              <a:rPr lang="pl-PL" sz="1600" dirty="0"/>
              <a:t>np. termin wynosi 3 miesiące, zdarzenie nastąpiło 2 grudnia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3 marca 2025 r. (poniedziałek) – 2 marca 2025 r. to niedziela   </a:t>
            </a:r>
          </a:p>
          <a:p>
            <a:pPr marL="114300" indent="0" algn="just">
              <a:buNone/>
            </a:pPr>
            <a:r>
              <a:rPr lang="pl-PL" sz="1600" dirty="0"/>
              <a:t> np. termin wynosi miesiąc, zdarzenie nastąpiło 25 listopada 2024 r. (poniedziałek) </a:t>
            </a:r>
          </a:p>
          <a:p>
            <a:pPr marL="114300" indent="0" algn="just">
              <a:buNone/>
            </a:pPr>
            <a:r>
              <a:rPr lang="pl-PL" sz="1600" dirty="0"/>
              <a:t>– termin upłynie 27 grudnia 2024 r. o godz. 24; wg reguł dotyczących liczenia terminów w miesiącach powinien to być 25 grudnia 2024 r., ale ten dzień to dzień ustawowo wolny od pracy, podobnie jak 26 grudnia </a:t>
            </a:r>
          </a:p>
          <a:p>
            <a:pPr marL="114300" indent="0" algn="just">
              <a:buNone/>
            </a:pPr>
            <a:r>
              <a:rPr lang="pl-PL" sz="1600" b="1" dirty="0"/>
              <a:t> </a:t>
            </a:r>
            <a:r>
              <a:rPr lang="pl-PL" sz="1600" dirty="0"/>
              <a:t>np. termin wynosi 1 rok, zdarzenie nastąpiło 18 października 2024 r. </a:t>
            </a:r>
          </a:p>
          <a:p>
            <a:pPr marL="114300" indent="0" algn="just">
              <a:buNone/>
            </a:pPr>
            <a:r>
              <a:rPr lang="pl-PL" sz="1600" dirty="0"/>
              <a:t>– termin upłynie 20 października 2025 r. w poniedziałek o godz. 24 – wg reguł dotyczących terminów liczonych w miesiącach powinien to być 18 października 2025 r., ale ten dzień to sobota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03327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Terminy załatwienia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niezwłocznie </a:t>
            </a:r>
            <a:r>
              <a:rPr lang="pl-PL" sz="1600" dirty="0"/>
              <a:t>– jeżeli strona z żądaniem wszczęcia postępowania dostarczyła dowody lub w oparciu o fakty i dowody powszechnie znane lub znane organowi z urzędu; postępowanie uproszczone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ciągu miesiąca </a:t>
            </a:r>
            <a:r>
              <a:rPr lang="pl-PL" sz="1600" dirty="0"/>
              <a:t>– gdy potrzebne jest postępowanie wyjaśniające, postępowanie odwoławcze, maksymalny termin rozpoznania sprawy w postępowaniu uproszczonym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ciągu dwóch miesięcy </a:t>
            </a:r>
            <a:r>
              <a:rPr lang="pl-PL" sz="1600" dirty="0"/>
              <a:t>– sprawa szczególnie skomplikowana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421722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63552" y="1556792"/>
            <a:ext cx="8229600" cy="530120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organ nie może załatwić sprawy w terminie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sygnalizacja</a:t>
            </a:r>
          </a:p>
          <a:p>
            <a:pPr marL="114300" indent="0" algn="ctr">
              <a:buNone/>
            </a:pPr>
            <a:r>
              <a:rPr lang="pl-PL" sz="1600" dirty="0"/>
              <a:t>Organ informuje stronę o niemożności załatwienia sprawy w terminie i wskazuje termin, w którym załatwi sprawę. Organ informuje stronę o możliwości wniesienia ponaglenia.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ponaglenie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przysługuje do organu wyższego stopnia nad organem załatwiającym sprawę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przysługuje do tego samego organu, jeżeli nie ma organu wyższego stopnia  </a:t>
            </a:r>
          </a:p>
          <a:p>
            <a:pPr marL="114300" indent="0" algn="ctr">
              <a:buNone/>
            </a:pPr>
            <a:r>
              <a:rPr lang="pl-PL" sz="1600" dirty="0"/>
              <a:t>Przysługuje na niezałatwienie sprawy w terminie lub gdy postępowanie jest prowadzone w sposób przewlekły (dłużej niż jest to niezbędne do załatwienia sprawy). Ponaglenie musi zawierać uzasadnienie.</a:t>
            </a:r>
          </a:p>
          <a:p>
            <a:pPr marL="114300" indent="0" algn="ctr">
              <a:buNone/>
            </a:pPr>
            <a:r>
              <a:rPr lang="pl-PL" sz="1600" dirty="0"/>
              <a:t>Wnoszone jest za pośrednictwem organu, którego dotyczy.  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przekazanie ponaglenia do organu wyższego stopnia w ciągu 7 dni od jego otrzymania wraz z aktami sprawy  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6023992" y="194039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6037640" y="328498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 w dół 5"/>
          <p:cNvSpPr/>
          <p:nvPr/>
        </p:nvSpPr>
        <p:spPr>
          <a:xfrm>
            <a:off x="6023992" y="5544348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Strzałka w dół 6"/>
          <p:cNvSpPr/>
          <p:nvPr/>
        </p:nvSpPr>
        <p:spPr>
          <a:xfrm>
            <a:off x="6059997" y="630932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93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organ uprawniony do rozpatrzenia ponaglenia w ciągu 7 dni od jego otrzymania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rozpatruje ponaglenie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wydaje postanowienie, w którym wskazuje, czy organ rozpoznający sprawę dopuścił się bezczynności lub przewlekłego prowadzenia postępowania</a:t>
            </a:r>
          </a:p>
          <a:p>
            <a:pPr algn="ctr">
              <a:buFont typeface="Wingdings" pitchFamily="2" charset="2"/>
              <a:buChar char="§"/>
            </a:pPr>
            <a:r>
              <a:rPr lang="pl-PL" sz="1600" dirty="0"/>
              <a:t>w przypadku stwierdzenia bezczynności lub przewlekłości – zobowiązuje organ do załatwienia sprawy i wyznacza termin jej załatwienia oraz zarządza wyjaśnienie przyczyn i ustalenie osób winnych bezczynności lub przewlekłości, a także podjęcie środków zapobiegających tego typu zjawiskom</a:t>
            </a:r>
          </a:p>
          <a:p>
            <a:pPr algn="ctr">
              <a:buFont typeface="Wingdings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brak załatwienia sprawy przez organ rozpoznający sprawę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skarga na bezczynność do Wojewódzkiego Sądu Administracyjnego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6023992" y="3831370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6023992" y="435180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822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Rozpatrzenie sprawy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postępowanie gabinetowe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rozprawa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przepis prawa wymaga przeprowadzenia rozprawy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w sprawie występują strony o spornych interesach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należy udowodnić fakty przy pomocy zeznań świadków, opinii biegłych lub w drodze oględzin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sz="1600" dirty="0"/>
              <a:t>gdy w sprawie zawarta będzie ugoda</a:t>
            </a:r>
          </a:p>
          <a:p>
            <a:pPr marL="411480" lvl="1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Część wstępna rozprawy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otwarcie rozprawy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ustalenie, czy osoby wezwane stawiły się i sprawdzenie, czy nie ma podstaw do odroczenia rozprawy</a:t>
            </a:r>
          </a:p>
        </p:txBody>
      </p:sp>
    </p:spTree>
    <p:extLst>
      <p:ext uri="{BB962C8B-B14F-4D97-AF65-F5344CB8AC3E}">
        <p14:creationId xmlns:p14="http://schemas.microsoft.com/office/powerpoint/2010/main" val="27139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Część właściwa rozprawy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postępowanie dowodowe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składanie wyjaśnień przez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zgłaszanie żądań, propozycji i zarzutów oraz przedstawienie dowodów na ich poparcie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Rozprawą kieruje pracownik organu administracji, przed którym odbywa się postępowanie.</a:t>
            </a:r>
          </a:p>
        </p:txBody>
      </p:sp>
    </p:spTree>
    <p:extLst>
      <p:ext uri="{BB962C8B-B14F-4D97-AF65-F5344CB8AC3E}">
        <p14:creationId xmlns:p14="http://schemas.microsoft.com/office/powerpoint/2010/main" val="75084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Fakty powszechnie znane </a:t>
            </a:r>
            <a:r>
              <a:rPr lang="pl-PL" sz="1600" dirty="0"/>
              <a:t>(fakty notoryczne, fakty notoryjne) – okoliczności, zdarzenia, czynności lub stany, które powinny być znane każdemu rozsądnemu i posiadającemu doświadczenie życiowe mieszkańcowi danej miejscowości.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Fakty znane z urzędu </a:t>
            </a:r>
            <a:r>
              <a:rPr lang="pl-PL" sz="1600" dirty="0"/>
              <a:t>– fakty, z którymi pracownik organu zapoznał się w toku swego urzędowania i w związku z urzędowaniem, a nie prywatnie.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Dowód – </a:t>
            </a:r>
            <a:r>
              <a:rPr lang="pl-PL" sz="1600" dirty="0"/>
              <a:t>wszystko co może przyczynić się do wyjaśnienia sprawy, a nie jest sprzeczne z prawem.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Uprawdopodobnienie – </a:t>
            </a:r>
            <a:r>
              <a:rPr lang="pl-PL" sz="1600" dirty="0"/>
              <a:t>środek zastępczy dowodu, niedający pewności, a tylko prawdopodobieństwo twierdzenia o jakimś fakcie. Może być stosowane tylko wtedy, gdy przepisy na to pozwalają. 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81881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Domniemanie faktyczne – </a:t>
            </a:r>
            <a:r>
              <a:rPr lang="pl-PL" sz="1600" dirty="0"/>
              <a:t>wnioskowanie na podstawie znanego faktu o istnieniu faktu poszukiwanego. 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Domniemanie prawne – </a:t>
            </a:r>
            <a:r>
              <a:rPr lang="pl-PL" sz="1600" dirty="0"/>
              <a:t>przepis prawny nakazuje przyjęcie faktu poszukiwanego na podstawie innego wskazanego faktu.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domniemania wzruszalne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domniemania niewzruszalne</a:t>
            </a:r>
          </a:p>
        </p:txBody>
      </p:sp>
    </p:spTree>
    <p:extLst>
      <p:ext uri="{BB962C8B-B14F-4D97-AF65-F5344CB8AC3E}">
        <p14:creationId xmlns:p14="http://schemas.microsoft.com/office/powerpoint/2010/main" val="372069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2233" y="1752600"/>
            <a:ext cx="10612582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przypadku nieobecności adresata – tzw. doręczenie zastępcze </a:t>
            </a:r>
            <a:r>
              <a:rPr lang="pl-PL" sz="1600" dirty="0"/>
              <a:t>–  za pokwitowaniem, do rąk dorosłego domownika, sąsiada lub dozorcy domu, jeżeli osoby te podjęły się oddania pisma; konieczność umieszczenia zawiadomienia o pozostawieniu pisma w oddawczej skrzynce pocztowej lub na drzwiach mieszkania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tzw. fikcja doręczenia </a:t>
            </a:r>
            <a:r>
              <a:rPr lang="pl-PL" sz="1600" dirty="0"/>
              <a:t>– gdy adresat odmawia przyjęcia pisma – pismo zwraca się nadawcy z adnotacją o odmowie przyjęcia i datą odmowy; pismo traktowane jest jak doręczone w dniu dokonania odmowy jego przyjęcia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tzw. domniemanie doręczenia </a:t>
            </a:r>
            <a:r>
              <a:rPr lang="pl-PL" sz="1600" dirty="0"/>
              <a:t>– gdy nie można doręczyć pisma adresatowi lub domownikowi, sąsiadowi, dozorcy domu, pismo pozostawia się w placówce operatora pocztowego albo składa w urzędzie właściwej gminy (miasta) na okres 14 dni; należy pozostawić zawiadomienie o miejscu pozostawienia pisma wraz z informacją o możliwości jego odbioru w terminie 7 dni od dnia pozostawienia zawiadomienia; brak odbioru pisma w ciągu 7 dni – kolejne zawiadomienie o możliwości odbioru pisma w terminie nie dłuższym niż 14 dni liczonych od pozostawienia pierwszego zawiadomienia; pismo uważa się za doręczone z upływem ostatniego dnia czternastodniowego terminu</a:t>
            </a:r>
          </a:p>
        </p:txBody>
      </p:sp>
    </p:spTree>
    <p:extLst>
      <p:ext uri="{BB962C8B-B14F-4D97-AF65-F5344CB8AC3E}">
        <p14:creationId xmlns:p14="http://schemas.microsoft.com/office/powerpoint/2010/main" val="245315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Zasady postępowania dowodowego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swobodnej oceny dowodów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jawności wobec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bezpośredniości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rozstrzygania wątpliwości na korzyść strony</a:t>
            </a:r>
          </a:p>
          <a:p>
            <a:pPr marL="114300" indent="0" algn="just">
              <a:buNone/>
            </a:pPr>
            <a:r>
              <a:rPr lang="pl-PL" sz="1600" dirty="0"/>
              <a:t>*wyjątek – nie stosuje się tej zasady, jeżeli: w sprawie występują strony o spornych interesach lub wynik sprawy ma wpływ na prawa osób trzecich, przepisy wymagają udowodnienia określonej okoliczności, jeżeli wymaga tego ważny interes publiczny, w szczególności istotne interesy państwa (np. dotyczące bezpieczeństwa państwa), w sprawach osobowych funkcjonariuszy i żołnierzy zawodowych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ciężar dowodu – zasadniczo – zasad inkwizycyjności, przy czym dużą rolę odgrywa współdziałanie organu i strony (elementy zasady kontradyktoryjności)</a:t>
            </a:r>
          </a:p>
          <a:p>
            <a:pPr marL="114300" indent="0" algn="just">
              <a:buNone/>
            </a:pPr>
            <a:r>
              <a:rPr lang="pl-PL" sz="1600" dirty="0"/>
              <a:t>*organ powinien uwzględnić żądanie strony dotyczące przeprowadzenia dowodu dotyczącego okoliczności mających znaczenia </a:t>
            </a:r>
            <a:r>
              <a:rPr lang="pl-PL" sz="1600"/>
              <a:t>dla sprawy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89335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Klasyfikacja dowodów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bezpośrednie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pośrednie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podstawowe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posiłkowe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nazwane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dowody nienazwane</a:t>
            </a:r>
          </a:p>
        </p:txBody>
      </p:sp>
    </p:spTree>
    <p:extLst>
      <p:ext uri="{BB962C8B-B14F-4D97-AF65-F5344CB8AC3E}">
        <p14:creationId xmlns:p14="http://schemas.microsoft.com/office/powerpoint/2010/main" val="414647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Dowód z dokumentów</a:t>
            </a:r>
          </a:p>
          <a:p>
            <a:pPr marL="114300" indent="0" algn="just">
              <a:buNone/>
            </a:pPr>
            <a:r>
              <a:rPr lang="pl-PL" sz="1600" b="1" dirty="0"/>
              <a:t>Dokumenty prywatne – </a:t>
            </a:r>
            <a:r>
              <a:rPr lang="pl-PL" sz="1600" dirty="0"/>
              <a:t>wystawione przez osoby prywatne; stanowią dowód tego, że osoba, która sporządziła dokument, złożyła oświadczenie w nim zawarte.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Dokumenty urzędowe – </a:t>
            </a:r>
            <a:r>
              <a:rPr lang="pl-PL" sz="1600" dirty="0"/>
              <a:t>sporządzone w przepisanej prawem formie przez upoważniony do tego organ państwowy stanowią dowód tego, co zostało w nich oświadczone. </a:t>
            </a:r>
          </a:p>
          <a:p>
            <a:pPr marL="114300" indent="0" algn="just">
              <a:buNone/>
            </a:pPr>
            <a:r>
              <a:rPr lang="pl-PL" sz="1600" dirty="0"/>
              <a:t>*dokumenty urzędowe korzystają z domniemania prawdziwości twierdzeń w nich zawartych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podstawowy.</a:t>
            </a:r>
          </a:p>
        </p:txBody>
      </p:sp>
    </p:spTree>
    <p:extLst>
      <p:ext uri="{BB962C8B-B14F-4D97-AF65-F5344CB8AC3E}">
        <p14:creationId xmlns:p14="http://schemas.microsoft.com/office/powerpoint/2010/main" val="146063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3935" y="1628800"/>
            <a:ext cx="10928465" cy="5112568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Dowód z zeznań świadków</a:t>
            </a:r>
          </a:p>
          <a:p>
            <a:pPr marL="114300" indent="0" algn="just">
              <a:buNone/>
            </a:pPr>
            <a:r>
              <a:rPr lang="pl-PL" sz="1600" b="1" dirty="0"/>
              <a:t>Brak możliwości bycia świadkiem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osoby niezdolne do spostrzegania lub komunikowania swych spostrzeżeń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osoby obowiązane do zachowania tajemnicy prawnie chronionej, jeżeli nie zostały zwolnione z obowiązku jej zachowania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duchowni co do faktów objętych tajemnicą spowiedzi</a:t>
            </a:r>
          </a:p>
          <a:p>
            <a:pPr marL="114300" indent="0" algn="just">
              <a:buNone/>
            </a:pPr>
            <a:r>
              <a:rPr lang="pl-PL" sz="1600" b="1" dirty="0"/>
              <a:t>Prawo odmowy składania zeznań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małżonek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wstępni, zstępni i rodzeństwo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powinowaci pierwszego stopnia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osoby pozostające ze stroną w stosunku przysposobienia, opieki lub kurateli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mediatorzy co do faktów, o których dowiedzieli się w związku z prowadzeniem mediacji, chyba że uczestnicy mediacji zwolnią ich z obowiązku zachowania tajemnicy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Odmowa odpowiedzi na pytanie – </a:t>
            </a:r>
            <a:r>
              <a:rPr lang="pl-PL" sz="1600" dirty="0"/>
              <a:t>jeżeli odpowiedź na pytanie mogłaby narazić świadka lub osobę mu bliską na odpowiedzialność karną, hańbę, bezpośrednią szkodę majątkową albo spowodować ujawnienie tajemnicy prawnie chronionej.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podstawowy.</a:t>
            </a:r>
          </a:p>
        </p:txBody>
      </p:sp>
    </p:spTree>
    <p:extLst>
      <p:ext uri="{BB962C8B-B14F-4D97-AF65-F5344CB8AC3E}">
        <p14:creationId xmlns:p14="http://schemas.microsoft.com/office/powerpoint/2010/main" val="284848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dowodowe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 algn="ctr">
              <a:buNone/>
            </a:pPr>
            <a:r>
              <a:rPr lang="pl-PL" sz="1600" b="1" dirty="0"/>
              <a:t>Dowód z opinii biegłego</a:t>
            </a:r>
          </a:p>
          <a:p>
            <a:pPr marL="114300" indent="0" algn="just">
              <a:buNone/>
            </a:pPr>
            <a:r>
              <a:rPr lang="pl-PL" sz="1600" dirty="0"/>
              <a:t>Gdy do wyjaśnienia sprawy potrzebne są wiadomości specjalne. Biegły – podlega wyłączeniu na takich samych zasadach jak pracownik organu i może odmówić zeznań lub odpowiedzi na pytanie na takich zasadach jak świadek.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podstawowy.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Oględziny</a:t>
            </a:r>
          </a:p>
          <a:p>
            <a:pPr marL="114300" indent="0" algn="just">
              <a:buNone/>
            </a:pPr>
            <a:r>
              <a:rPr lang="pl-PL" sz="1600" dirty="0"/>
              <a:t>Polegają na bezpośrednim zbadaniu przedmiotu, miejsca lub osoby przez organ, w celu dokonania bezpośrednich spostrzeżeń za pomocą wzroku, słuchu, dotyku, węchu, smaku, co do właściwości lub stanu badanej rzeczy lub miejsca.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Jest to dowód: nazwany, bezpośredni, podstawowy.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Przesłuchanie stron</a:t>
            </a:r>
          </a:p>
          <a:p>
            <a:pPr marL="114300" indent="0" algn="just">
              <a:buNone/>
            </a:pPr>
            <a:r>
              <a:rPr lang="pl-PL" sz="1600" dirty="0"/>
              <a:t>Dowód posiłkowy – może być stosowany, gdy wyczerpano inne środki dowodowe, a nadal pozostały niewyjaśnione fakty istotne dla rozstrzygnięcia sprawy.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Jest to dowód: nazwany, pośredni, posiłkowy.</a:t>
            </a:r>
          </a:p>
        </p:txBody>
      </p:sp>
    </p:spTree>
    <p:extLst>
      <p:ext uri="{BB962C8B-B14F-4D97-AF65-F5344CB8AC3E}">
        <p14:creationId xmlns:p14="http://schemas.microsoft.com/office/powerpoint/2010/main" val="336178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1395" y="1752600"/>
            <a:ext cx="10595958" cy="498876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Przerwanie toku postępowania - czasowe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Zawieszenie postępowania: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obligatoryjne</a:t>
            </a:r>
            <a:r>
              <a:rPr lang="pl-PL" sz="1600" dirty="0"/>
              <a:t> – w razie śmierci strony lub jednej ze stron, jeżeli wezwanie spadkobiercy strony albo zarządcy sukcesyjnego do udziału w postępowaniu nie jest możliwe; w razie śmierci przedstawiciela ustawowego strony; w razie utraty przez stronę lub przez jej przedstawiciela ustawowego zdolności do czynności prawnych; w razie wygaśnięcia zarządu sukcesyjnego, jeżeli wezwanie spadkobierców nie jest możliwe; gdy rozpatrzenie sprawy i wydanie decyzji zależy od uprzedniego rozstrzygnięcia zagadnienia wstępnego przez inny organ lub sąd; na wniosek Bankowego Funduszu Gwarancyjnego, jeżeli stroną postępowania jest podmiot w restrukturyzacji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fakultatywne</a:t>
            </a:r>
            <a:r>
              <a:rPr lang="pl-PL" sz="1600" dirty="0"/>
              <a:t> – na wniosek strony, która żądała wszczęcia postępowania, a nie sprzeciwiają się temu inne strony oraz nie zagraża to interesowi społecznemu – maksymalnie 3 lata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Zawieszenie postępowania – w drodze postanowienia</a:t>
            </a:r>
          </a:p>
        </p:txBody>
      </p:sp>
    </p:spTree>
    <p:extLst>
      <p:ext uri="{BB962C8B-B14F-4D97-AF65-F5344CB8AC3E}">
        <p14:creationId xmlns:p14="http://schemas.microsoft.com/office/powerpoint/2010/main" val="179146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9229" y="1752600"/>
            <a:ext cx="10778836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Zagadnienie wstępne – </a:t>
            </a:r>
            <a:r>
              <a:rPr lang="pl-PL" sz="1600" dirty="0"/>
              <a:t>kwestia prejudycjalna – pewien problem pojawiający się w toku załatwiania sprawy administracyjnej, bez rozstrzygnięcia którego nie można załatwić sprawy, który jednocześnie nie należy do właściwości organu załatwiającego sprawę administracyjną.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Postępowanie: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zawieszenie postępowania </a:t>
            </a:r>
            <a:r>
              <a:rPr lang="pl-PL" sz="1600" dirty="0"/>
              <a:t>i zwrócenie się o załatwienie zagadnienia wstępnego przez właściwy organ lub sąd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rozstrzygnięcie zagadnienia wstępnego przez organ prowadzący postępowanie – wyjątkowo – </a:t>
            </a:r>
            <a:r>
              <a:rPr lang="pl-PL" sz="1600" dirty="0"/>
              <a:t>jeżeli zawieszenie postępowania mogłoby spowodować niebezpieczeństwo dla zdrowia lub życia ludzkiego albo poważną szkodę dla interesu społecznego, a także wówczas, gdy strona mimo wezwania przez organ nie wystąpiła w oznaczonym czasie o rozstrzygnięcie zagadnienia wstępnego; rozstrzygnięcie następuje w drodze tzw. decyzji tymczasowej (prowizorycznej)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19370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Przerwanie toku postępowania - trwałe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Umorzenie postępowania: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obligatoryjne</a:t>
            </a:r>
            <a:r>
              <a:rPr lang="pl-PL" sz="1600" dirty="0"/>
              <a:t> – gdy postępowanie stało się bezprzedmiotowe np. w razie śmierci strony, gdy sprawa dotyczyła jej uprawnień o charakterze osobistym, w przypadku zmiany stanu prawnego, gdy nie ma potrzeby wydawania decyzji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fakultatywne</a:t>
            </a:r>
            <a:r>
              <a:rPr lang="pl-PL" sz="1600" dirty="0"/>
              <a:t> – jeżeli strona, która wystąpiła z wnioskiem o wszczęcie postępowania, wystąpi o jego umorzenie, a pozostałe strony nie sprzeciwią się temu i nie ucierpi na tym interes społeczny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Umorzenie postępowania – w drodze decyzji administracyjnej</a:t>
            </a:r>
          </a:p>
        </p:txBody>
      </p:sp>
    </p:spTree>
    <p:extLst>
      <p:ext uri="{BB962C8B-B14F-4D97-AF65-F5344CB8AC3E}">
        <p14:creationId xmlns:p14="http://schemas.microsoft.com/office/powerpoint/2010/main" val="73928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2" y="1556792"/>
            <a:ext cx="10931102" cy="518457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Mediacje</a:t>
            </a:r>
          </a:p>
          <a:p>
            <a:pPr marL="114300" indent="0" algn="just">
              <a:buNone/>
            </a:pPr>
            <a:r>
              <a:rPr lang="pl-PL" sz="1600" dirty="0"/>
              <a:t>Mogą być przeprowadzone, jeśli przemawia za tym charakter sprawy.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Są dobrowolne.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Cel</a:t>
            </a:r>
            <a:r>
              <a:rPr lang="pl-PL" sz="1600" dirty="0"/>
              <a:t> – wyjaśnienie i rozważenie okoliczności faktycznych i prawnych sprawy oraz dokonanie ustaleń co do sposobu załatwienia sprawy w granicach obowiązującego prawa.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Uczestnicy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oraz strona/strony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strony postępowania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Mediacja nie jest jawna – mediator i uczestnicy mediacji zobowiązani są zachować w tajemnicy wszelkie fakty, o których dowiedzieli się podczas mediacji.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 przypadku mediacji – odroczenie rozpatrzenia sprawy o 2 miesiące. </a:t>
            </a:r>
          </a:p>
          <a:p>
            <a:pPr marL="114300" indent="0" algn="just">
              <a:buNone/>
            </a:pPr>
            <a:r>
              <a:rPr lang="pl-PL" sz="1600" dirty="0"/>
              <a:t>Przedłużenie mediacji – maksymalnie o 1 miesiąc.</a:t>
            </a:r>
          </a:p>
        </p:txBody>
      </p:sp>
    </p:spTree>
    <p:extLst>
      <p:ext uri="{BB962C8B-B14F-4D97-AF65-F5344CB8AC3E}">
        <p14:creationId xmlns:p14="http://schemas.microsoft.com/office/powerpoint/2010/main" val="164496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Doręczenia c.d.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na nieaktualny adres </a:t>
            </a:r>
            <a:r>
              <a:rPr lang="pl-PL" sz="1600" dirty="0"/>
              <a:t>– doręczenie uważa się za skuteczne na podany wcześniej adres, jeżeli strona nie zawiadomiła organu o zmianie swojego adresu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dla stron, które nie mają miejsca zamieszkania lub pobytu albo siedziby w Rzeczypospolitej Polskiej, innym państwie członkowskim UE, Konfederacji Szwajcarskiej albo państwie członkowskim Europejskiego Porozumienia o Wolnym Handlu (EFTA) – stronie umowy o Europejskim Obszarze Gospodarczym</a:t>
            </a:r>
            <a:r>
              <a:rPr lang="pl-PL" sz="1600" dirty="0"/>
              <a:t>, jeżeli nie ustanowiły pełnomocnika do prowadzenia sprawy zamieszkałego w RP i nie działają za pośrednictwem konsula – strony takie zobowiązane są wskazać w RP pełnomocnika do doręczeń, chyba że doręczenie następuje środkami komunikacji elektronicznej; brak wskazania pełnomocnika do doręczeń – pozostawienie pisma w aktach sprawy ze skutkiem doręczenia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dla osób nieznanych z miejsca pobytu </a:t>
            </a:r>
            <a:r>
              <a:rPr lang="pl-PL" sz="1600" dirty="0"/>
              <a:t>– organ zwraca się do sądu z wnioskiem o wyznaczenie przedstawiciela dla osoby nieobecnej; do przedstawiciela wyznaczonego przez sąd będą adresowane pisma</a:t>
            </a:r>
          </a:p>
        </p:txBody>
      </p:sp>
    </p:spTree>
    <p:extLst>
      <p:ext uri="{BB962C8B-B14F-4D97-AF65-F5344CB8AC3E}">
        <p14:creationId xmlns:p14="http://schemas.microsoft.com/office/powerpoint/2010/main" val="378258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Doręczenia c.d.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formie obwieszczenia publicznego</a:t>
            </a:r>
            <a:r>
              <a:rPr lang="pl-PL" sz="1600" dirty="0"/>
              <a:t>, innej formie publicznego ogłoszenia zwyczajowo przyjętej w danej miejscowości lub poprzez udostępnienie pisma w Biuletynie Informacji Publicznej na stronie podmiotowej organu administracji publicznej – doręczenie uważa się za skuteczne po upływie 14 dni od upublicznienia informacji (data upublicznienia informacji podawana jest w obwieszczeniu)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gdy w sprawie jest więcej niż 20 stron </a:t>
            </a:r>
            <a:r>
              <a:rPr lang="pl-PL" sz="1600" dirty="0"/>
              <a:t>– organ może dokonywać doręczenia w formie publicznego obwieszczenia, jeżeli uprzednio powiadomi strony o takim sposobie dokonywania doręczeń; na wniosek strony – organ udostępnia odpis pisma lub decyzji w ciągu 3 dni od otrzymania wniosku</a:t>
            </a:r>
          </a:p>
        </p:txBody>
      </p:sp>
    </p:spTree>
    <p:extLst>
      <p:ext uri="{BB962C8B-B14F-4D97-AF65-F5344CB8AC3E}">
        <p14:creationId xmlns:p14="http://schemas.microsoft.com/office/powerpoint/2010/main" val="216989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Wezwania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może wzywać osoby do udziału w podejmowanych czynnościach i do złożenia wyjaśnień lub zeznań osobiście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osobiste stawiennictwo </a:t>
            </a:r>
            <a:r>
              <a:rPr lang="pl-PL" sz="1600" dirty="0"/>
              <a:t>– w obrębie gminy lub miasta, w którym wzywany zamieszkuje, jednak nie dalej niż sąsiednia gmina lub miasto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osoby, które nie mogą się stawić z powodu choroby, kalectwa lub innej niedającej się pokonać przeszkody </a:t>
            </a:r>
            <a:r>
              <a:rPr lang="pl-PL" sz="1600" dirty="0"/>
              <a:t>– czynność z udziałem tych osób może być dokonana w miejscu ich pobytu, jeżeli pozwalają na to okoliczności, w których osoba ta się znajduje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pomoc prawna – </a:t>
            </a:r>
            <a:r>
              <a:rPr lang="pl-PL" sz="1600" dirty="0"/>
              <a:t>organ prowadzący postępowanie może zwrócić się do właściwego terenowego organu administracji rządowej lub organu samorządu terytorialnego o wezwanie osoby zamieszkałej lub przebywającej w danej gminie lub mieście do złożenia wyjaśnień lub zeznań albo dokonania innej czynności z udziałem tej osoby</a:t>
            </a:r>
            <a:r>
              <a:rPr lang="pl-PL" sz="1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697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Elementy wezwania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nazwa i adres organu wzywającego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imię i nazwisko wzywanego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w jakiej sprawie oraz w jakim charakterze i w jakim celu zostaje wezwany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czy wezwany powinien stawić się osobiście lub przez pełnomocnika, czy też może złożyć wyjaśnienia lub zeznania na piśmie lub w formie dokumentu elektronicznego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termin, do którego żądanie powinno być spełnione, albo dzień, godzinę i miejsce stawienia się wezwanego lub jego pełnomocnika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skutki prawne niezastosowania się do wezwania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informacje w sprawie RODO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podpis pracownika organu wzywającego</a:t>
            </a:r>
          </a:p>
        </p:txBody>
      </p:sp>
    </p:spTree>
    <p:extLst>
      <p:ext uri="{BB962C8B-B14F-4D97-AF65-F5344CB8AC3E}">
        <p14:creationId xmlns:p14="http://schemas.microsoft.com/office/powerpoint/2010/main" val="3543242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Wezwanie w sprawach niecierpiących zwłoki – telefonicznie lub przy pomocy innych środków łączności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Zwrot kosztów stawienia się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zwrot kosztów podróży, zakwaterowania, utraconego zarobku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żądanie przyznania zwrotu kosztów stawienia się należy zgłosić organowi przed wydaniem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strona może żądać zwrotu kosztów stawienia się, gdy postępowanie zostało wszczęte z urzędu lub w przypadku błędnego wezwania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Kara za niestawiennictwo – tylko w przypadku prawidłowego wezwania</a:t>
            </a:r>
          </a:p>
        </p:txBody>
      </p:sp>
    </p:spTree>
    <p:extLst>
      <p:ext uri="{BB962C8B-B14F-4D97-AF65-F5344CB8AC3E}">
        <p14:creationId xmlns:p14="http://schemas.microsoft.com/office/powerpoint/2010/main" val="189110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Terminy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dynamizują postępowanie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porządkują postępowanie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decydują o skutkach podejmowanych czynności procesowych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stabilizują rozstrzygnięcie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3075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2233" y="1752600"/>
            <a:ext cx="10512829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Klasyfikacja terminów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względnie oznaczone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bezwzględnie oznaczone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terminy ustawowe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terminy wyznaczone</a:t>
            </a:r>
          </a:p>
          <a:p>
            <a:pPr marL="114300" indent="0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terminy zwykłe </a:t>
            </a:r>
            <a:r>
              <a:rPr lang="pl-PL" sz="1600" dirty="0"/>
              <a:t>– uchybienie im nie rodzi konsekwencji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terminy zawite </a:t>
            </a:r>
            <a:r>
              <a:rPr lang="pl-PL" sz="1600" dirty="0"/>
              <a:t>– uchybienie im rodzi konsekwencje, ale mogą być przywrócone na wniosek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terminy przedawniające </a:t>
            </a:r>
            <a:r>
              <a:rPr lang="pl-PL" sz="1600" dirty="0"/>
              <a:t>– uchybienie im rodzi konsekwencje i nie mogą być przywrócone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Przywrócenie terminu </a:t>
            </a:r>
            <a:r>
              <a:rPr lang="pl-PL" sz="1600" dirty="0"/>
              <a:t>– wniosek o przywrócenie terminu należy wnieść w terminie 7 dni od dnia ustania przyczyny uchybienia terminu. Należy uprawdopodobnić, że uchybienie terminu nastąpiło bez winy zainteresowanego. Jednocześnie należy dopełnić czynności, dla której przewidziany był termin. O przywróceniu terminu postanawia organ właściwy w sprawie. Na postanowienie o odmowie przywrócenia terminu służy zażalenie. </a:t>
            </a:r>
          </a:p>
        </p:txBody>
      </p:sp>
    </p:spTree>
    <p:extLst>
      <p:ext uri="{BB962C8B-B14F-4D97-AF65-F5344CB8AC3E}">
        <p14:creationId xmlns:p14="http://schemas.microsoft.com/office/powerpoint/2010/main" val="206955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2828</Words>
  <Application>Microsoft Office PowerPoint</Application>
  <PresentationFormat>Panoramiczny</PresentationFormat>
  <Paragraphs>264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28</vt:i4>
      </vt:variant>
    </vt:vector>
  </HeadingPairs>
  <TitlesOfParts>
    <vt:vector size="34" baseType="lpstr">
      <vt:lpstr>Arial</vt:lpstr>
      <vt:lpstr>Book Antiqua</vt:lpstr>
      <vt:lpstr>Century Gothic</vt:lpstr>
      <vt:lpstr>Wingdings</vt:lpstr>
      <vt:lpstr>Apteka</vt:lpstr>
      <vt:lpstr>1_Apteka</vt:lpstr>
      <vt:lpstr>Podstawy prawa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 postępowanie dowodowe</vt:lpstr>
      <vt:lpstr>Postępowanie administracyjne</vt:lpstr>
      <vt:lpstr>Postępowanie administracyjne</vt:lpstr>
      <vt:lpstr>Postępowanie administracyjne</vt:lpstr>
      <vt:lpstr>Postępowanie administracyjne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2024-12-08T16:18:16Z</dcterms:created>
  <dcterms:modified xsi:type="dcterms:W3CDTF">2024-12-08T16:18:50Z</dcterms:modified>
</cp:coreProperties>
</file>