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454" r:id="rId4"/>
    <p:sldId id="455" r:id="rId5"/>
    <p:sldId id="456" r:id="rId6"/>
    <p:sldId id="461" r:id="rId7"/>
    <p:sldId id="457" r:id="rId8"/>
    <p:sldId id="569" r:id="rId9"/>
    <p:sldId id="459" r:id="rId10"/>
    <p:sldId id="460" r:id="rId11"/>
    <p:sldId id="462" r:id="rId12"/>
    <p:sldId id="463" r:id="rId13"/>
    <p:sldId id="464" r:id="rId14"/>
    <p:sldId id="465" r:id="rId15"/>
    <p:sldId id="466" r:id="rId16"/>
    <p:sldId id="467" r:id="rId17"/>
    <p:sldId id="468" r:id="rId18"/>
    <p:sldId id="469" r:id="rId19"/>
    <p:sldId id="470" r:id="rId20"/>
    <p:sldId id="471" r:id="rId21"/>
    <p:sldId id="472" r:id="rId22"/>
    <p:sldId id="473" r:id="rId23"/>
    <p:sldId id="474" r:id="rId24"/>
    <p:sldId id="475" r:id="rId25"/>
    <p:sldId id="479" r:id="rId26"/>
    <p:sldId id="476" r:id="rId27"/>
    <p:sldId id="477" r:id="rId28"/>
    <p:sldId id="478" r:id="rId29"/>
    <p:sldId id="480" r:id="rId30"/>
    <p:sldId id="481" r:id="rId31"/>
    <p:sldId id="482" r:id="rId32"/>
    <p:sldId id="483" r:id="rId33"/>
    <p:sldId id="484" r:id="rId34"/>
    <p:sldId id="485" r:id="rId35"/>
    <p:sldId id="486" r:id="rId36"/>
    <p:sldId id="487" r:id="rId37"/>
    <p:sldId id="496" r:id="rId38"/>
    <p:sldId id="488" r:id="rId39"/>
    <p:sldId id="489" r:id="rId40"/>
    <p:sldId id="490" r:id="rId41"/>
    <p:sldId id="501" r:id="rId42"/>
    <p:sldId id="502" r:id="rId43"/>
    <p:sldId id="503" r:id="rId44"/>
    <p:sldId id="504" r:id="rId4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0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34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028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699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4695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24.05.2025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366731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9435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24.05.2025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7849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24.05.2025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3578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24.05.2025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74561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4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9264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24.05.2025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21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4792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443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0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16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92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09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98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118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45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6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24.05.2025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86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5</a:t>
            </a:r>
          </a:p>
          <a:p>
            <a:r>
              <a:rPr lang="pl-PL" dirty="0"/>
              <a:t>EEFRN1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30433"/>
            <a:ext cx="11080731" cy="491676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Przesłanki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dowody, na podstawie których ustalono istotne dla sprawy okoliczności, okazały się fałszywe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w wyniku przestępstwa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przez pracownika lub organ podlegający wyłączeniu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strona bez własnej winy nie brała udziału w postępowaniu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wyjdą na jaw istotne dla sprawy nowe okoliczności faktyczne lub nowe dowody istniejące w dniu wydania decyzji, nieznane organowi, który wydał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bez wymaganego prawem stanowiska innego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zagadnienie wstępne zostało rozstrzygnięte przez właściwy organ lub sąd odmiennie od oceny przyjętej przez organ przy wydaniu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w oparciu o inną decyzję lub orzeczenie sądu, które zostało następnie uchylone lub zmienione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Trybunał Konstytucyjny stwierdził niezgodność z Konstytucją lub innym aktem hierarchicznie wyższym aktu normatywnego, który był podstawą wydania decyzji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Trybunał Sprawiedliwości UE wydał orzeczenie, które ma wpływ na treść wydanej decyzji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sąd stwierdził naruszenie zasady równego traktowania, które miało wpływ na wynik rozstrzygnięcia sprawy</a:t>
            </a:r>
          </a:p>
        </p:txBody>
      </p:sp>
    </p:spTree>
    <p:extLst>
      <p:ext uri="{BB962C8B-B14F-4D97-AF65-F5344CB8AC3E}">
        <p14:creationId xmlns:p14="http://schemas.microsoft.com/office/powerpoint/2010/main" val="419874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Ograniczenia czasowe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żądania wznowienia ze względu na fałszywe dowody lub popełnienie przestępstwa przy wydaniu decyzji – 10 lat od doręczenia lub ogłoszenia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pozostałe przesłanki – 5 lat od doręczenia lub ogłoszenia decyzji</a:t>
            </a:r>
          </a:p>
        </p:txBody>
      </p:sp>
    </p:spTree>
    <p:extLst>
      <p:ext uri="{BB962C8B-B14F-4D97-AF65-F5344CB8AC3E}">
        <p14:creationId xmlns:p14="http://schemas.microsoft.com/office/powerpoint/2010/main" val="204288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549" y="1752600"/>
            <a:ext cx="8415251" cy="498876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podanie o wznowienie postępowania</a:t>
            </a:r>
          </a:p>
          <a:p>
            <a:pPr marL="114300" indent="0" algn="ctr">
              <a:buNone/>
            </a:pPr>
            <a:r>
              <a:rPr lang="pl-PL" sz="1600" dirty="0"/>
              <a:t>wnoszone w terminie miesiąca od dnia, w którym strona dowiedziała się o przesłance wznowienia postępowania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I instancji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ostatniej instancji, a jeżeli jego działanie jest przyczyną wznowienie – organ wyższej instancji</a:t>
            </a:r>
          </a:p>
          <a:p>
            <a:pPr marL="114300" indent="0" algn="ctr">
              <a:buNone/>
            </a:pPr>
            <a:r>
              <a:rPr lang="pl-PL" sz="1600" dirty="0"/>
              <a:t>w przypadku decyzji wydanych przez ministra lub SKO – ten sam organ</a:t>
            </a:r>
          </a:p>
          <a:p>
            <a:pPr marL="114300" indent="0" algn="ctr">
              <a:buNone/>
            </a:pPr>
            <a:r>
              <a:rPr lang="pl-PL" sz="1600" b="1" dirty="0"/>
              <a:t>organ prowadzi postępowanie co do przyczyn wznowienia i co do rozstrzygnięcia istoty sprawy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decyzja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odmowa uchylenia decyzji z powodu braku podstaw wznowienia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uchylenie decyzji dotychczasowej i wydanie nowej decyzji w sprawie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wydanie decyzji stwierdzającej wydanie kwestionowanej decyzji z naruszeniem przepisów prawa – gdy nie można z powodu upływu czasu uchylić decyzji 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2636912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23992" y="3212976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6059997" y="4869160"/>
            <a:ext cx="45719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43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nie nabyła uprawnień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Decyzja ostateczna, przez którą strona nie nabyła uprawnień, może być w każdym czasie uchylona lub zmieniona przez organ </a:t>
            </a:r>
            <a:r>
              <a:rPr lang="pl-PL" sz="1600" b="1" dirty="0"/>
              <a:t>bez zgody strony</a:t>
            </a:r>
            <a:r>
              <a:rPr lang="pl-PL" sz="1600" dirty="0"/>
              <a:t>, jeżeli przemawia za tym interes społeczny lub słuszny interes strony.</a:t>
            </a:r>
          </a:p>
        </p:txBody>
      </p:sp>
    </p:spTree>
    <p:extLst>
      <p:ext uri="{BB962C8B-B14F-4D97-AF65-F5344CB8AC3E}">
        <p14:creationId xmlns:p14="http://schemas.microsoft.com/office/powerpoint/2010/main" val="2897541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nabyła uprawnienia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Decyzja ostateczna, przez którą strona nabyła uprawnienia, może być w każdym czasie zmieniona lub uchylona </a:t>
            </a:r>
            <a:r>
              <a:rPr lang="pl-PL" sz="1600" b="1" dirty="0"/>
              <a:t>za zgodą strony </a:t>
            </a:r>
            <a:r>
              <a:rPr lang="pl-PL" sz="1600" dirty="0"/>
              <a:t>przez organ, który ją wydał, jeżeli przepisy szczególne nie sprzeciwiają się temu i przemawia za tym interes społeczny lub słuszny interes strony. </a:t>
            </a:r>
          </a:p>
        </p:txBody>
      </p:sp>
    </p:spTree>
    <p:extLst>
      <p:ext uri="{BB962C8B-B14F-4D97-AF65-F5344CB8AC3E}">
        <p14:creationId xmlns:p14="http://schemas.microsoft.com/office/powerpoint/2010/main" val="2756483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stwierdzenie nieważności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Przesłanki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przez organ niewłaściwy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bez podstawy prawnej lub z rażącym naruszeniem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dotyczy sprawy już poprzednio załatwionej inną decyzją ostateczną albo sprawy załatwionej milcząco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skierowana do osoby niebędącej stroną w sprawie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była niewykonalna w dniu jej wydania i niewykonalność ma charakter trwały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 razie wykonania wywoła czyn zagrożony karą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zawiera wadę powodującą jej nieważność z mocy prawa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503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stwierdzenie nieważności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Ograniczenie czasowe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brak możliwości stwierdzenia nieważności decyzji, jeżeli upłynęło 10 lat od doręczenia lub ogłoszenia decyzji lub gdy decyzja wywołała nieodwracalne skutki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można wszcząć postępowania w sprawie stwierdzenia nieważności decyzji, jeżeli od dnia doręczenia lub ogłoszenia decyzji upłynęło trzydzieści lat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Organ właściwy do rozpatrzenia wniosku – </a:t>
            </a:r>
            <a:r>
              <a:rPr lang="pl-PL" sz="1600" b="1" dirty="0"/>
              <a:t>organ wyższego stopnia nad tym, którego decyzja jest dotknięta wadą. </a:t>
            </a:r>
            <a:r>
              <a:rPr lang="pl-PL" sz="1600" dirty="0"/>
              <a:t>W przypadku decyzji wydanej przez ministra lub SKO – </a:t>
            </a:r>
            <a:r>
              <a:rPr lang="pl-PL" sz="1600" b="1" dirty="0"/>
              <a:t>ten sam organ.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Rozstrzygnięcie: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stwierdzeniu nieważności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odmowie stwierdzenia nieważności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stwierdzająca wydanie decyzji w sprawie z naruszeniem przepisów prawa</a:t>
            </a:r>
          </a:p>
        </p:txBody>
      </p:sp>
    </p:spTree>
    <p:extLst>
      <p:ext uri="{BB962C8B-B14F-4D97-AF65-F5344CB8AC3E}">
        <p14:creationId xmlns:p14="http://schemas.microsoft.com/office/powerpoint/2010/main" val="256459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332657"/>
            <a:ext cx="8260672" cy="1115143"/>
          </a:xfrm>
        </p:spPr>
        <p:txBody>
          <a:bodyPr>
            <a:normAutofit fontScale="90000"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nabyła uprawnienia bez zgody strony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Minister lub wojewoda (w stosunku do decyzji wydanych przez organy samorządu terytorialnego w sprawach należących do zadań z zakresu administracji rządowej) może uchylić lub zmienić w niezbędnym zakresie każdą decyzję ostateczną, bez zgody strony, jeżeli </a:t>
            </a:r>
            <a:r>
              <a:rPr lang="pl-PL" sz="1600" b="1" dirty="0"/>
              <a:t>w inny sposób nie można usunąć zagrożenia dla życia lub zdrowia ludzkiego albo zapobiec poważnym szkodom dla gospodarki narodowej lub dla ważnych interesów Państwa.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Stronie, która poniosła szkodę, na skutek uchylenia lub zmiany decyzji, przysługuje odszkodowanie za poniesioną rzeczywista szkodę.</a:t>
            </a:r>
          </a:p>
          <a:p>
            <a:pPr marL="114300" indent="0" algn="just">
              <a:buNone/>
            </a:pPr>
            <a:r>
              <a:rPr lang="pl-PL" sz="1600" dirty="0"/>
              <a:t>*roszczenie odszkodowawcze przedawnia się z upływem 3 lat od dnia, w którym decyzja stała się ostateczna</a:t>
            </a:r>
          </a:p>
        </p:txBody>
      </p:sp>
    </p:spTree>
    <p:extLst>
      <p:ext uri="{BB962C8B-B14F-4D97-AF65-F5344CB8AC3E}">
        <p14:creationId xmlns:p14="http://schemas.microsoft.com/office/powerpoint/2010/main" val="1330968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wygaśnięcie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Organ administracji publicznej, który wydał decyzję w I instancji, stwierdza wygaśnięcie decyzji, jeżeli: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stała się bezprzedmiotowa, a stwierdzenie wygaśnięcia takiej decyzji nakazuje przepis prawa albo gdy leży to w interesie społecznym lub w interesie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z zastrzeżeniem dopełnienia przez stronę określonego warunku, a strona nie dopełniła tego warunku.</a:t>
            </a:r>
          </a:p>
        </p:txBody>
      </p:sp>
    </p:spTree>
    <p:extLst>
      <p:ext uri="{BB962C8B-B14F-4D97-AF65-F5344CB8AC3E}">
        <p14:creationId xmlns:p14="http://schemas.microsoft.com/office/powerpoint/2010/main" val="280252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decyzji ostatecznej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Organ administracji publicznej, który wydał decyzję w I instancji, uchyla decyzję, jeżeli została ona wydana z zastrzeżeniem dopełnienia określonych czynności, a strona nie dopełniła tych czynności w wyznaczonym terminie.</a:t>
            </a:r>
          </a:p>
        </p:txBody>
      </p:sp>
    </p:spTree>
    <p:extLst>
      <p:ext uri="{BB962C8B-B14F-4D97-AF65-F5344CB8AC3E}">
        <p14:creationId xmlns:p14="http://schemas.microsoft.com/office/powerpoint/2010/main" val="1485101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kontrola rozstrzygnięć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Środki prawne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zwykłe</a:t>
            </a:r>
            <a:r>
              <a:rPr lang="pl-PL" sz="1600" dirty="0"/>
              <a:t> – przysługują w stosunku do rozstrzygnięć nieostatecznych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nadzwyczajne</a:t>
            </a:r>
            <a:r>
              <a:rPr lang="pl-PL" sz="1600" dirty="0"/>
              <a:t> – przysługują w stosunku do rozstrzygnięć ostatecznych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Podział środków prawnych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samoistne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niesamoistne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dewolutywne</a:t>
            </a:r>
            <a:r>
              <a:rPr lang="pl-PL" sz="16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niedewolutywne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suspensywne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niesuspensywne</a:t>
            </a:r>
          </a:p>
        </p:txBody>
      </p:sp>
    </p:spTree>
    <p:extLst>
      <p:ext uri="{BB962C8B-B14F-4D97-AF65-F5344CB8AC3E}">
        <p14:creationId xmlns:p14="http://schemas.microsoft.com/office/powerpoint/2010/main" val="202224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uproszczone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7" y="1752600"/>
            <a:ext cx="10706792" cy="47007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Organ może załatwić sprawę w postępowaniu uproszczonym, jeżeli przepisy szczególne na to zezwalają.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Postępowanie uproszczone może dotyczyć interesu prawnego lub obowiązku wyłącznie jednej strony (wyjątki muszą wynikać z przepisów szczególnych).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postępowaniu uproszczonym stosowane są przepisy o milczącym załatwieniu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Podanie w postępowaniu uproszczonym może być wniesione za pomocą urzędowego formularza, w którym wskazuje się okoliczności istotne dla sprawy oraz przedstawia dowody.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Postępowanie dowodowe jest ograniczone do dowodów zgłoszonych przez stronę.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Termin do załatwienia sprawy – nie później niż w ciągu miesiąca.</a:t>
            </a:r>
          </a:p>
        </p:txBody>
      </p:sp>
    </p:spTree>
    <p:extLst>
      <p:ext uri="{BB962C8B-B14F-4D97-AF65-F5344CB8AC3E}">
        <p14:creationId xmlns:p14="http://schemas.microsoft.com/office/powerpoint/2010/main" val="24828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zaświadczenia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Wydawanie zaświadczeń jest czynnością materialno-techniczną.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Zaświadczenie jest urzędowym potwierdzeniem określonych faktów lub stanu prawnego.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Zaświadczenie: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 na żądanie osoby ubiegającej się o zaświadczenie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jest, gdy przepisy prawa wymagają urzędowego potwierdzenia określonych faktów lub stanu prawnego albo gdy osoba ubiega się o zaświadczenie ze względu na swój interes prawny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 bez zbędnej zwłoki, maksymalnie w ciągu 7 dni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odmowa wydania zaświadczenia lub odmowa wydania zaświadczenia o treści żądanej przez osobę ubiegającą się o nie następuje w drodze postanowienia, zaskarżalnego w drodze zażalenia</a:t>
            </a:r>
          </a:p>
        </p:txBody>
      </p:sp>
    </p:spTree>
    <p:extLst>
      <p:ext uri="{BB962C8B-B14F-4D97-AF65-F5344CB8AC3E}">
        <p14:creationId xmlns:p14="http://schemas.microsoft.com/office/powerpoint/2010/main" val="248654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zaświadczenia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Różnice pomiędzy zaświadczeniem a decyzją administracyjną: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zaświadczenie nie zawiera normy postępowania – decyzja zawiera normę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 wydania zaświadczenia nie jest wymagana szczególna podstawa prawna – decyzja wydawana jest zawsze na podstawie przepisów prawa powszechnie obowiązującego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można wydać wiele zaświadczeń, a fakt wydania jednego nie wyklucza wydania kolejnych – jeżeli sprawa została zakończona decyzją ostateczną, wyklucza to możliwość wydawania kolejnych decyzji w sprawie</a:t>
            </a:r>
          </a:p>
        </p:txBody>
      </p:sp>
    </p:spTree>
    <p:extLst>
      <p:ext uri="{BB962C8B-B14F-4D97-AF65-F5344CB8AC3E}">
        <p14:creationId xmlns:p14="http://schemas.microsoft.com/office/powerpoint/2010/main" val="1869463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Skarga </a:t>
            </a:r>
            <a:r>
              <a:rPr lang="pl-PL" sz="1600" dirty="0"/>
              <a:t>– wyraz niezadowolenia. Przedmiotem skargi może być w szczególności zaniedbanie lub nienależyte wykonywanie zadań przez właściwe organy państwowe, przez ich pracowników, naruszenie praworządności lub interesów skarżących, przewlekłe lub biurokratyczne załatwianie spraw.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Wniosek</a:t>
            </a:r>
            <a:r>
              <a:rPr lang="pl-PL" sz="1600" dirty="0"/>
              <a:t> – propozycja ulepszenia pracy organu. Przedmiotem wniosku mogą być w szczególności sprawy ulepszenia organizacji, wzmocnienia praworządności, usprawnienia pracy lub zapobiegania nadużyciom, ochrony własności, lepszego zaspokajania potrzeb ludności. </a:t>
            </a:r>
          </a:p>
        </p:txBody>
      </p:sp>
    </p:spTree>
    <p:extLst>
      <p:ext uri="{BB962C8B-B14F-4D97-AF65-F5344CB8AC3E}">
        <p14:creationId xmlns:p14="http://schemas.microsoft.com/office/powerpoint/2010/main" val="331830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mają ograniczenia przedmiotowego – mogą dotyczyć każdej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podmiotowo – może z nimi wystąpić każdy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czasowo – można z nimi wystąpić w każdym czasie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ilościowo</a:t>
            </a:r>
          </a:p>
        </p:txBody>
      </p:sp>
    </p:spTree>
    <p:extLst>
      <p:ext uri="{BB962C8B-B14F-4D97-AF65-F5344CB8AC3E}">
        <p14:creationId xmlns:p14="http://schemas.microsoft.com/office/powerpoint/2010/main" val="276982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Skarga: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 reguły składana do organu wyższego stopnia nad tym, którego działalności dotyczy, lub do organu sprawującego nadzór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jeżeli skargę otrzymał organ, który nie jest właściwy do jej rozpatrzenia, obowiązany jest niezwłocznie, nie później niż w terminie 7 dni, przekazać ją właściwemu organowi i zawiadomić o tym fakcie skarżącego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właściwy do załatwienia skargi powinien ją załatwić bez zbędnej zwłoki, maksymalnie w ciągu miesiąca, a jeżeli ze skargą wystąpił poseł, senator lub radny – w ciągu 14 dni.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6179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Wniosek: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składany do organu, którego działalności dotyczy,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jeżeli wniosek otrzymał organ, który nie jest właściwy do jego rozpatrzenia, obowiązany jest niezwłocznie, nie później niż w terminie 7 dni, przekazać go właściwemu organowi i zawiadomić o tym fakcie wnioskodawcę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właściwy do załatwienia wniosku powinien go załatwić bez zbędnej zwłoki, maksymalnie w ciągu miesiąca, a jeżeli z wnioskiem wystąpił poseł, senator lub radny – w ciągu 14 dni.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00045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Naczelny Sąd Administracyjny i wojewódzkie sądy administracyjne sprawują wymiar sprawiedliwości poprzez kontrolę działalności administracji publicznej.</a:t>
            </a:r>
          </a:p>
        </p:txBody>
      </p:sp>
    </p:spTree>
    <p:extLst>
      <p:ext uri="{BB962C8B-B14F-4D97-AF65-F5344CB8AC3E}">
        <p14:creationId xmlns:p14="http://schemas.microsoft.com/office/powerpoint/2010/main" val="4220630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5615" y="1752600"/>
            <a:ext cx="11219632" cy="4772744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Zakres właściwości </a:t>
            </a:r>
            <a:r>
              <a:rPr lang="pl-PL" sz="1600" b="1" dirty="0"/>
              <a:t>wojewódzkich sądów administracyjnych 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orzekanie w sprawach skarg na: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decyzje administracyjne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postanowienia wydane w ogólnym postępowaniu administracyjnym, jeżeli służy na nie zażalenie lub kończą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postanowienia wydane w postępowaniu egzekucyjnym i zabezpieczającym, jeżeli przysługuje na nie zażalenie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inne niż wymienione akty lub czynności z zakresu administracji publicznej dotyczące uprawnień lub obowiązków wynikających z przepisów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pisemne interpretacje przepisów prawa podatkowego wydane w indywidualnych sprawach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akty prawa miejscowego jednostek samorządu terytorialnego i ich związków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akty nadzoru nad działalnością organów jednostek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bezczynność lub przewlekłe prowadzenie postępowania 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orzekanie w sprawach sprzeciwów od decyzji organów odwoławczych uchylających decyzję organu I instancji i przekazujących sprawę do ponownego rozpoznania</a:t>
            </a:r>
          </a:p>
        </p:txBody>
      </p:sp>
    </p:spTree>
    <p:extLst>
      <p:ext uri="{BB962C8B-B14F-4D97-AF65-F5344CB8AC3E}">
        <p14:creationId xmlns:p14="http://schemas.microsoft.com/office/powerpoint/2010/main" val="350516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Zakres właściwości </a:t>
            </a:r>
            <a:r>
              <a:rPr lang="pl-PL" sz="1600" b="1" dirty="0"/>
              <a:t>Naczelnego Sądu Administracyjnego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rozstrzyganie sporów o właściwość między organami samorządu terytorialnego i między samorządowymi kolegiami odwoławczymi oraz sporów kompetencyjnych między organami samorządu terytorialnego i organami administracji rządowej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rozpoznawanie środków odwoławczych od orzeczeń wojewódzkich sądów administracyjnych (skargi kasacyjnej, zażalenia i skargi o wznowienie postępowania)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podejmowanie uchwał mających na celu wyjaśnienie przepisów prawnych, których stosowanie wywołało rozbieżności w orzecznictwie sądów administracyjnych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podejmowanie uchwał zawierających rozstrzygnięcie zagadnień prawnych budzących poważne wątpliwości w konkretnej sprawie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rozstrzyganie innych spraw przekazanych w drodze przepisów szczególnych</a:t>
            </a:r>
          </a:p>
        </p:txBody>
      </p:sp>
    </p:spTree>
    <p:extLst>
      <p:ext uri="{BB962C8B-B14F-4D97-AF65-F5344CB8AC3E}">
        <p14:creationId xmlns:p14="http://schemas.microsoft.com/office/powerpoint/2010/main" val="22899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strony, uczestnicy na prawach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- 14 dni od doręczenia decyzji administracyjnej</a:t>
            </a:r>
          </a:p>
          <a:p>
            <a:pPr marL="114300" indent="0" algn="just">
              <a:buNone/>
            </a:pPr>
            <a:r>
              <a:rPr lang="pl-PL" sz="1600" dirty="0"/>
              <a:t>*uwaga – przepisy szczególne z zakresu prawa administracyjnego mogą wprowadzać inne terminy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Odwołanie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dewolutywny</a:t>
            </a:r>
            <a:r>
              <a:rPr lang="pl-PL" sz="1600" b="1" dirty="0"/>
              <a:t> </a:t>
            </a:r>
            <a:r>
              <a:rPr lang="pl-PL" sz="1600" dirty="0"/>
              <a:t>(względnie </a:t>
            </a:r>
            <a:r>
              <a:rPr lang="pl-PL" sz="1600" dirty="0" err="1"/>
              <a:t>dewolutywny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suspensywny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35255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Zasady obowiązujące w postępowaniu </a:t>
            </a:r>
            <a:r>
              <a:rPr lang="pl-PL" sz="1600" dirty="0" err="1"/>
              <a:t>sądowoadministracyjnym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prawa do sądu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dwuinstancyjności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legalności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informowania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jawności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ekonomii procesowej</a:t>
            </a:r>
          </a:p>
        </p:txBody>
      </p:sp>
    </p:spTree>
    <p:extLst>
      <p:ext uri="{BB962C8B-B14F-4D97-AF65-F5344CB8AC3E}">
        <p14:creationId xmlns:p14="http://schemas.microsoft.com/office/powerpoint/2010/main" val="170367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Właściwość sądów administracyjnych: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domniemanie właściwości wojewódzkich sądów administracyjnych</a:t>
            </a:r>
            <a:r>
              <a:rPr lang="pl-PL" sz="1600" dirty="0"/>
              <a:t> – sprawy, które nie zostały zastrzeżone do właściwości Naczelnego Sądu Administracyjnego należą do wojewódzkich sądów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miejscowa</a:t>
            </a:r>
            <a:r>
              <a:rPr lang="pl-PL" sz="1600" dirty="0"/>
              <a:t> – właściwy miejscowo jest ten wojewódzki sąd administracyjny, na obszarze działania którego ma siedzibę organ, którego działalność została zaskarżona </a:t>
            </a:r>
          </a:p>
        </p:txBody>
      </p:sp>
    </p:spTree>
    <p:extLst>
      <p:ext uri="{BB962C8B-B14F-4D97-AF65-F5344CB8AC3E}">
        <p14:creationId xmlns:p14="http://schemas.microsoft.com/office/powerpoint/2010/main" val="11285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Skład sądu – sądy administracyjne orzekają w składzie trzech sędziów, chyba że ustawa stanowi inaczej.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Strony postępowania: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skarżący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 organ, którego działalności dotyczy skarga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Podmioty uprawnione do wniesienia skargi: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każdy, kto ma w tym interes prawny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prokurator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Rzecznik Praw Obywatelskich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Rzecznik Praw Dziecka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Rzecznik Małych i Średnich Przedsiębiorców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organizacja społeczna w zakresie swojej statutowej działalności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inny podmiot, któremu prawo wniesienia skargi przyznają przepisy prawa</a:t>
            </a:r>
          </a:p>
        </p:txBody>
      </p:sp>
    </p:spTree>
    <p:extLst>
      <p:ext uri="{BB962C8B-B14F-4D97-AF65-F5344CB8AC3E}">
        <p14:creationId xmlns:p14="http://schemas.microsoft.com/office/powerpoint/2010/main" val="402123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Zdolność sądowa – </a:t>
            </a:r>
            <a:r>
              <a:rPr lang="pl-PL" sz="1600" dirty="0"/>
              <a:t>odpowiada zdolności prawnej – zdolność do bycia stroną postępowania </a:t>
            </a:r>
            <a:r>
              <a:rPr lang="pl-PL" sz="1600" dirty="0" err="1"/>
              <a:t>sądowoadministracyjnego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Zdolność procesowa – </a:t>
            </a:r>
            <a:r>
              <a:rPr lang="pl-PL" sz="1600" dirty="0"/>
              <a:t>odpowiada zdolności do czynności prawnych – zdolność do podejmowania czynności w postępowaniu </a:t>
            </a:r>
            <a:r>
              <a:rPr lang="pl-PL" sz="1600" dirty="0" err="1"/>
              <a:t>sądowoadministracyjnym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21789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Warunki wniesienia </a:t>
            </a:r>
            <a:r>
              <a:rPr lang="pl-PL" sz="1600" b="1" dirty="0"/>
              <a:t>skargi do sądu administracyjnego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legitymacja skargowa</a:t>
            </a:r>
            <a:r>
              <a:rPr lang="pl-PL" sz="1600" dirty="0"/>
              <a:t> – uprawnienie do wniesienia skargi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wyczerpanie środków zaskarżenia</a:t>
            </a:r>
            <a:r>
              <a:rPr lang="pl-PL" sz="1600" dirty="0"/>
              <a:t> – skarżący skorzystał z odwołania/zażalenia/ponaglenia do organu wyższego stopnia; wymóg ten nie dotyczy prokuratora, RPO i RPD</a:t>
            </a:r>
          </a:p>
          <a:p>
            <a:pPr marL="114300" indent="0" algn="just">
              <a:buNone/>
            </a:pPr>
            <a:r>
              <a:rPr lang="pl-PL" sz="1600" dirty="0"/>
              <a:t>* skorzystanie z wniosku o ponowne rozpatrzenie sprawy przez ten sam organ nie jest konieczne dla skorzystania ze skargi do sądu administracyjnego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 do wniesienia skargi</a:t>
            </a:r>
            <a:r>
              <a:rPr lang="pl-PL" sz="1600" dirty="0"/>
              <a:t> – 30 dni od dnia doręczenia skarżącemu rozstrzygnięcia w sprawie; dla prokuratora, RPO i RPD – 6 miesięcy od dnia doręczenia stronie rozstrzygnięcia w sprawie indywidualnej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tryb wniesienia</a:t>
            </a:r>
            <a:r>
              <a:rPr lang="pl-PL" sz="1600" dirty="0"/>
              <a:t> – skarga jest wnoszona za pośrednictwem organu, którego działalności dotyczy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uiszczenie wpisu</a:t>
            </a:r>
          </a:p>
          <a:p>
            <a:pPr marL="114300" indent="0" algn="just">
              <a:buNone/>
            </a:pPr>
            <a:r>
              <a:rPr lang="pl-PL" sz="1600" b="1" dirty="0"/>
              <a:t>*</a:t>
            </a:r>
            <a:r>
              <a:rPr lang="pl-PL" sz="1600" dirty="0"/>
              <a:t>zwolnienie od kosztów z mocy ustawy lub na wniosek (wniosek o przyznanie pomocy prawnej)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Wniesienie skargi do sądu administracyjnego nie wstrzymuje wykonania rozstrzygnięcia organu administracji.</a:t>
            </a:r>
          </a:p>
        </p:txBody>
      </p:sp>
    </p:spTree>
    <p:extLst>
      <p:ext uri="{BB962C8B-B14F-4D97-AF65-F5344CB8AC3E}">
        <p14:creationId xmlns:p14="http://schemas.microsoft.com/office/powerpoint/2010/main" val="65540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Sąd administracyjny może: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odrzucić skargę – bez oceny merytorycznej działalności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oddalić skargę – jeżeli działalność organu była poprawna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uwzględnić skargę – jeżeli działalność organu była niepoprawna</a:t>
            </a:r>
          </a:p>
        </p:txBody>
      </p:sp>
    </p:spTree>
    <p:extLst>
      <p:ext uri="{BB962C8B-B14F-4D97-AF65-F5344CB8AC3E}">
        <p14:creationId xmlns:p14="http://schemas.microsoft.com/office/powerpoint/2010/main" val="141291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78B4F-8643-4A18-BB54-95C8D05FF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8873EE-5F98-45F2-902A-7CB4D4B87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Warunki wniesienia </a:t>
            </a:r>
            <a:r>
              <a:rPr lang="pl-PL" sz="1600" b="1" dirty="0"/>
              <a:t>sprzeciwu od decyzji: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przysługuje na decyzję organu odwoławczego uchylającą w całości decyzję organu I </a:t>
            </a:r>
            <a:r>
              <a:rPr lang="pl-PL" sz="1600" dirty="0" err="1"/>
              <a:t>instacji</a:t>
            </a:r>
            <a:r>
              <a:rPr lang="pl-PL" sz="1600" dirty="0"/>
              <a:t> i zwracającą sprawę do ponownego rozpoznania (gdy decyzja została wydana z naruszeniem przepisów postępowania i konieczne jest wyjaśnienie istotnego dla rozstrzygnięcia zakresu sprawy)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wnoszony przez stronę niezadowoloną z treści decyzji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sprzeciw powinien zawierać żądanie uchylenia zaskarżonej decyzji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termin do wniesienia sprzeciwu - </a:t>
            </a:r>
            <a:r>
              <a:rPr lang="pl-PL" sz="1600" dirty="0"/>
              <a:t>14 dni od dnia doręczenia decyzji</a:t>
            </a:r>
            <a:r>
              <a:rPr lang="pl-PL" sz="1600" b="1" dirty="0"/>
              <a:t> </a:t>
            </a:r>
            <a:r>
              <a:rPr lang="pl-PL" sz="1600" dirty="0"/>
              <a:t>skarżącemu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tryb wniesienia – </a:t>
            </a:r>
            <a:r>
              <a:rPr lang="pl-PL" sz="1600" dirty="0"/>
              <a:t>sprzeciw wnoszony jest za pośrednictwem organu, którego decyzji dotyczy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Rozstrzygnięcie sądu – </a:t>
            </a:r>
            <a:r>
              <a:rPr lang="pl-PL" sz="1600" dirty="0"/>
              <a:t>w ciągu 30 dni od dnia wpływu sprzeciwu</a:t>
            </a:r>
            <a:r>
              <a:rPr lang="pl-PL" sz="1600" b="1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uchylenie decyzji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odmowa uchylenia zaskarżonej decyzji</a:t>
            </a:r>
          </a:p>
        </p:txBody>
      </p:sp>
    </p:spTree>
    <p:extLst>
      <p:ext uri="{BB962C8B-B14F-4D97-AF65-F5344CB8AC3E}">
        <p14:creationId xmlns:p14="http://schemas.microsoft.com/office/powerpoint/2010/main" val="411456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Środki odwoławcze w postępowaniu </a:t>
            </a:r>
            <a:r>
              <a:rPr lang="pl-PL" sz="1600" dirty="0" err="1"/>
              <a:t>sądowoadministracyjnym</a:t>
            </a:r>
            <a:r>
              <a:rPr lang="pl-PL" sz="1600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skarga kasacyjna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zażalenie</a:t>
            </a:r>
          </a:p>
        </p:txBody>
      </p:sp>
    </p:spTree>
    <p:extLst>
      <p:ext uri="{BB962C8B-B14F-4D97-AF65-F5344CB8AC3E}">
        <p14:creationId xmlns:p14="http://schemas.microsoft.com/office/powerpoint/2010/main" val="397163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2687" y="1752600"/>
            <a:ext cx="11189713" cy="491676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Skarga kasacyjna </a:t>
            </a:r>
            <a:r>
              <a:rPr lang="pl-PL" sz="1600" dirty="0"/>
              <a:t>– warunki wniesienia</a:t>
            </a:r>
            <a:r>
              <a:rPr lang="pl-PL" sz="1600" b="1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naruszenie prawa materialnego przez jego błędną wykładnię lub niewłaściwe zastosowanie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naruszenie przepisów postępowania, jeżeli uchybienie to mogło mieć istotny wpływ na wynik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przymus adwokacko-radcowski – skargę może sporządzić adwokat, radca prawny, rzecznik patentowy (w sprawach własności przemysłowej), doradca podatkowy (w sprawach obowiązków podatkowych i celnych)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termin – 30 dni od dnia doręczenia stronie odpisu orzeczenia z uzasadnieniem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 wniesienia – za pośrednictwem wojewódzkiego sądu administracyjnego, którego orzeczenia dotyczy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Skarga kasacyjna </a:t>
            </a:r>
            <a:r>
              <a:rPr lang="pl-PL" sz="1600" b="1" dirty="0"/>
              <a:t>powinna zawierać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zaskarżonego orzeczenia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przytoczenie podstaw kasacyjnych i ich uzasadnienie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wniosek o uchylenie lub zmianę orzeczenia sądu z oznaczeniem zakresu żądanego uchylenia lub zmiany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Naczelny Sąd Administracyjny może: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oddalić skargę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uwzględnić skargę</a:t>
            </a:r>
          </a:p>
        </p:txBody>
      </p:sp>
    </p:spTree>
    <p:extLst>
      <p:ext uri="{BB962C8B-B14F-4D97-AF65-F5344CB8AC3E}">
        <p14:creationId xmlns:p14="http://schemas.microsoft.com/office/powerpoint/2010/main" val="228209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Zażalenie </a:t>
            </a:r>
            <a:r>
              <a:rPr lang="pl-PL" sz="1600" dirty="0"/>
              <a:t>– przysługuje na postanowienia wojewódzkiego sądu administracyjnego.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Zażalenie – </a:t>
            </a:r>
            <a:r>
              <a:rPr lang="pl-PL" sz="1600" dirty="0"/>
              <a:t>warunki wniesienia: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termin – 7 dni od doręczenia postanowienia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powinno zawierać wskazanie zaskarżonego postanowienia i wniosek o jego zmianę lub uchylenie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zażalenie na postanowienie o odrzuceniu skargi kasacyjnej podlega przymusowi adwokacko-radcowskiemu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 wniesienia – za pośrednictwem wojewódzkiego sądu administracyjnego</a:t>
            </a:r>
          </a:p>
        </p:txBody>
      </p:sp>
    </p:spTree>
    <p:extLst>
      <p:ext uri="{BB962C8B-B14F-4D97-AF65-F5344CB8AC3E}">
        <p14:creationId xmlns:p14="http://schemas.microsoft.com/office/powerpoint/2010/main" val="220375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54696"/>
            <a:ext cx="8229600" cy="498876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odwołanie</a:t>
            </a:r>
          </a:p>
          <a:p>
            <a:pPr marL="114300" indent="0" algn="ctr">
              <a:buNone/>
            </a:pPr>
            <a:r>
              <a:rPr lang="pl-PL" sz="1600" dirty="0"/>
              <a:t>wnoszone, co do zasady, w ciągu 14 dni od doręczenia decyzji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organ, który wydał decyzję w I instancji</a:t>
            </a:r>
          </a:p>
          <a:p>
            <a:pPr marL="114300" indent="0" algn="ctr">
              <a:buNone/>
            </a:pPr>
            <a:r>
              <a:rPr lang="pl-PL" sz="1600" b="1" dirty="0"/>
              <a:t>samokontrola </a:t>
            </a:r>
          </a:p>
          <a:p>
            <a:pPr marL="114300" indent="0" algn="ctr">
              <a:buNone/>
            </a:pPr>
            <a:r>
              <a:rPr lang="pl-PL" sz="1600" dirty="0"/>
              <a:t>organ, który wydał decyzję administracyjną, w ciągu 7 dni od otrzymania odwołania, może zmienić zaskarżoną decyzję, jeżeli w całości uwzględnia odwołanie strony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zmiana decyzji w trybie samokontroli                 brak zmiany decyzji</a:t>
            </a:r>
          </a:p>
          <a:p>
            <a:pPr marL="114300" indent="0" algn="just">
              <a:buNone/>
            </a:pPr>
            <a:r>
              <a:rPr lang="pl-PL" sz="1200" dirty="0"/>
              <a:t>tylko, gdy organ w całości uwzględnia żądanie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strona                                              organ wyższego stopnia</a:t>
            </a:r>
          </a:p>
          <a:p>
            <a:pPr marL="114300" indent="0" algn="just">
              <a:buNone/>
            </a:pPr>
            <a:r>
              <a:rPr lang="pl-PL" sz="1600" b="1" dirty="0"/>
              <a:t>może odwołać się od „nowej” decyzji</a:t>
            </a:r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rozpatrzenie odwołania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decyzja organu II instancji</a:t>
            </a:r>
          </a:p>
          <a:p>
            <a:pPr marL="114300" indent="0" algn="ctr">
              <a:buNone/>
            </a:pPr>
            <a:r>
              <a:rPr lang="pl-PL" sz="1600" dirty="0"/>
              <a:t> </a:t>
            </a:r>
          </a:p>
        </p:txBody>
      </p:sp>
      <p:sp>
        <p:nvSpPr>
          <p:cNvPr id="5" name="Strzałka w dół 4"/>
          <p:cNvSpPr/>
          <p:nvPr/>
        </p:nvSpPr>
        <p:spPr>
          <a:xfrm>
            <a:off x="6023992" y="2271363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5087888" y="3717032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888088" y="3745525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załka w dół 9"/>
          <p:cNvSpPr/>
          <p:nvPr/>
        </p:nvSpPr>
        <p:spPr>
          <a:xfrm>
            <a:off x="3863753" y="4581128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7968209" y="439100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3" name="Strzałka w dół 12"/>
          <p:cNvSpPr/>
          <p:nvPr/>
        </p:nvSpPr>
        <p:spPr>
          <a:xfrm>
            <a:off x="7968209" y="5001797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7970235" y="5582743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34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Zespół norm regulujących stosunki majątkowe i niektóre stosunki osobiste pomiędzy równorzędnymi podmiotami.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Podział prawa cywilnego: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ogólna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rzeczowe – regulujące prawne formy korzystania z rzeczy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zobowiązaniowe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spadkowe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Źródła prawa cywilnego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Kodeks cywilny z 23 kwietnia 1964 r.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inne ustawy np. kodeks spółek handlowych, prawo spółdzielcze</a:t>
            </a:r>
          </a:p>
        </p:txBody>
      </p:sp>
    </p:spTree>
    <p:extLst>
      <p:ext uri="{BB962C8B-B14F-4D97-AF65-F5344CB8AC3E}">
        <p14:creationId xmlns:p14="http://schemas.microsoft.com/office/powerpoint/2010/main" val="54061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Klauzula generalna </a:t>
            </a:r>
            <a:r>
              <a:rPr lang="pl-PL" sz="1600" dirty="0"/>
              <a:t>– przepis prawa, który przez użycie ogólnych pojęć, podlegających ocenie organu stosującego prawo, ma na celu osiągnięcie elastyczności w stosowaniu prawa: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klauzula zasad współżycia społecznego np. art. 5 </a:t>
            </a:r>
            <a:r>
              <a:rPr lang="pl-PL" sz="1600" dirty="0" err="1"/>
              <a:t>kc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klauzula społeczno-gospodarczego przeznaczenia prawa – art. 5 </a:t>
            </a:r>
            <a:r>
              <a:rPr lang="pl-PL" sz="1600" dirty="0" err="1"/>
              <a:t>kc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klauzula niegodziwości celu świadczenia (wynagrodzenie za czyn niedozwolony) – art. 412 </a:t>
            </a:r>
            <a:r>
              <a:rPr lang="pl-PL" sz="1600" dirty="0" err="1"/>
              <a:t>kc</a:t>
            </a: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019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Stosunek cywilnoprawny </a:t>
            </a:r>
            <a:r>
              <a:rPr lang="pl-PL" sz="1600" dirty="0"/>
              <a:t>– stosunek regulowany przez przepisy prawa cywilnego.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Elementy stosunku cywilnoprawnego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podmioty stosunku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przedmiot stosunku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uprawnienia wynikające ze stosunku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obowiązki wynikające ze stosunku</a:t>
            </a:r>
          </a:p>
        </p:txBody>
      </p:sp>
    </p:spTree>
    <p:extLst>
      <p:ext uri="{BB962C8B-B14F-4D97-AF65-F5344CB8AC3E}">
        <p14:creationId xmlns:p14="http://schemas.microsoft.com/office/powerpoint/2010/main" val="186102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 podmiotowe </a:t>
            </a:r>
            <a:r>
              <a:rPr lang="pl-PL" sz="1600" dirty="0"/>
              <a:t>(na gruncie prawa cywilnego)</a:t>
            </a:r>
          </a:p>
          <a:p>
            <a:pPr marL="114300" indent="0" algn="ctr">
              <a:buNone/>
            </a:pPr>
            <a:r>
              <a:rPr lang="pl-PL" sz="1600" dirty="0"/>
              <a:t>przyznana i zabezpieczona przez normy prawa cywilnego oraz wynikająca ze stosunku prawnego możność postępowania w określony sposób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                                </a:t>
            </a:r>
            <a:r>
              <a:rPr lang="pl-PL" sz="1600" b="1" dirty="0"/>
              <a:t>uprawniony                                                                    zobowiązany</a:t>
            </a:r>
          </a:p>
          <a:p>
            <a:pPr marL="114300" indent="0" algn="just">
              <a:buNone/>
            </a:pPr>
            <a:r>
              <a:rPr lang="pl-PL" sz="1600" dirty="0"/>
              <a:t>           możność działania w granicach                                      nienaruszanie prawa podmiotowego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 prawa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prawo podmiotowe </a:t>
            </a:r>
            <a:r>
              <a:rPr lang="pl-PL" sz="1600" dirty="0">
                <a:latin typeface="Times New Roman"/>
                <a:cs typeface="Times New Roman"/>
              </a:rPr>
              <a:t>&gt; </a:t>
            </a:r>
            <a:r>
              <a:rPr lang="pl-PL" sz="1600" dirty="0">
                <a:cs typeface="Times New Roman"/>
              </a:rPr>
              <a:t>uprawnienie</a:t>
            </a:r>
          </a:p>
          <a:p>
            <a:pPr marL="114300" indent="0" algn="ctr">
              <a:buNone/>
            </a:pPr>
            <a:endParaRPr lang="pl-PL" sz="1600" dirty="0">
              <a:cs typeface="Times New Roman"/>
            </a:endParaRPr>
          </a:p>
          <a:p>
            <a:pPr marL="114300" indent="0" algn="ctr">
              <a:buNone/>
            </a:pPr>
            <a:r>
              <a:rPr lang="pl-PL" sz="1600" dirty="0">
                <a:cs typeface="Times New Roman"/>
              </a:rPr>
              <a:t>skonkretyzowane uprawnienie = roszczenie</a:t>
            </a: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647728" y="2636912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7176120" y="2636912"/>
            <a:ext cx="79208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17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Rozstrzygnięcia organu II instancji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utrzymaniu w mocy zaskarżonej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</a:t>
            </a:r>
            <a:r>
              <a:rPr lang="pl-PL" sz="1600" dirty="0" err="1"/>
              <a:t>reformatoryjna</a:t>
            </a:r>
            <a:r>
              <a:rPr lang="pl-PL" sz="1600" dirty="0"/>
              <a:t> – zmieniająca zaskarżoną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kasacyjna – uchylająca decyzję I instancji i zwracająca sprawę do ponownego rozpoznania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uchyleniu decyzji I instancji i umorzeniu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uchyleniu zaskarżonej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umorzeniu postępowania odwoławczego</a:t>
            </a:r>
          </a:p>
        </p:txBody>
      </p:sp>
    </p:spTree>
    <p:extLst>
      <p:ext uri="{BB962C8B-B14F-4D97-AF65-F5344CB8AC3E}">
        <p14:creationId xmlns:p14="http://schemas.microsoft.com/office/powerpoint/2010/main" val="175033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– wniosek o ponowne rozpatrzenie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Przysługuje, gdy </a:t>
            </a:r>
            <a:r>
              <a:rPr lang="pl-PL" sz="1600" b="1" dirty="0"/>
              <a:t>decyzja w I instancji została wydana przez ministra lub samorządowe kolegium odwoławcze.</a:t>
            </a:r>
            <a:endParaRPr lang="pl-PL" sz="1600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strony, uczestnicy na prawach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- 14 dni od doręczenia decyzji administracyjnej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Wniosek o ponowne rozpatrzenie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niedewolutywny</a:t>
            </a: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suspensywny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0048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– wniosek o ponowne rozpatrzenie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wniosek o ponowne rozpatrzenie sprawy</a:t>
            </a:r>
          </a:p>
          <a:p>
            <a:pPr marL="114300" indent="0" algn="ctr">
              <a:buNone/>
            </a:pPr>
            <a:r>
              <a:rPr lang="pl-PL" sz="1600" dirty="0"/>
              <a:t>wnoszony, co do zasady, w ciągu 14 dni od doręczenia decyzji wydanej przez ministra lub samorządowe kolegium odwoławcze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I instancji </a:t>
            </a:r>
          </a:p>
          <a:p>
            <a:pPr marL="114300" indent="0" algn="ctr">
              <a:buNone/>
            </a:pPr>
            <a:r>
              <a:rPr lang="pl-PL" sz="1600" dirty="0"/>
              <a:t>rozpatrzenie wniosku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decyzja administracyjna uwzględniająca/nieuwzględniająca żądania strony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Jeżeli decyzja w I instancji została wydana przez ministra lub SKO, strona może wnieść od decyzji wydanej po raz pierwszy </a:t>
            </a:r>
            <a:r>
              <a:rPr lang="pl-PL" sz="1600" b="1" dirty="0"/>
              <a:t>skargę do wojewódzkiego sądu administracyjnego</a:t>
            </a:r>
            <a:r>
              <a:rPr lang="pl-PL" sz="1600" dirty="0"/>
              <a:t> w terminie 30 dni od doręczenia decyzji administracyjnej – bez konieczności uprzedniego wniesienia wniosku o ponowne rozpatrzenie sprawy.</a:t>
            </a:r>
          </a:p>
        </p:txBody>
      </p:sp>
      <p:sp>
        <p:nvSpPr>
          <p:cNvPr id="6" name="Strzałka w dół 5"/>
          <p:cNvSpPr/>
          <p:nvPr/>
        </p:nvSpPr>
        <p:spPr>
          <a:xfrm>
            <a:off x="6023992" y="2636912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Strzałka w dół 9"/>
          <p:cNvSpPr/>
          <p:nvPr/>
        </p:nvSpPr>
        <p:spPr>
          <a:xfrm>
            <a:off x="6023992" y="3501008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zażalenie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Środek, przy pomocy którego można zakwestionować postanowienie, jeżeli ustawa tak stanowi.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adresaci postanowienia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- 7 dni od doręczenia postanowienia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Zażalenie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dewolutywny</a:t>
            </a:r>
            <a:r>
              <a:rPr lang="pl-PL" sz="1600" b="1" dirty="0"/>
              <a:t> </a:t>
            </a:r>
            <a:r>
              <a:rPr lang="pl-PL" sz="1600" dirty="0"/>
              <a:t>(względnie </a:t>
            </a:r>
            <a:r>
              <a:rPr lang="pl-PL" sz="1600" dirty="0" err="1"/>
              <a:t>dewolutywny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niesuspensywny </a:t>
            </a:r>
            <a:r>
              <a:rPr lang="pl-PL" sz="1600" dirty="0"/>
              <a:t>(względnie suspensywny)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02194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zażalenie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zażalenie</a:t>
            </a:r>
          </a:p>
          <a:p>
            <a:pPr marL="114300" indent="0" algn="ctr">
              <a:buNone/>
            </a:pPr>
            <a:r>
              <a:rPr lang="pl-PL" sz="1600" dirty="0"/>
              <a:t>wnoszone, co do zasady, w ciągu 7 dni od doręczenia postanowienia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organ, który wydał postanowienie w I instancji</a:t>
            </a:r>
          </a:p>
          <a:p>
            <a:pPr marL="114300" indent="0" algn="ctr">
              <a:buNone/>
            </a:pPr>
            <a:r>
              <a:rPr lang="pl-PL" sz="1600" b="1" dirty="0"/>
              <a:t>samokontrola </a:t>
            </a:r>
          </a:p>
          <a:p>
            <a:pPr marL="114300" indent="0" algn="ctr">
              <a:buNone/>
            </a:pPr>
            <a:r>
              <a:rPr lang="pl-PL" sz="1600" dirty="0"/>
              <a:t>organ, który wydał postanowienie, w ciągu 7 dni od otrzymania zażalenia, może zmienić zaskarżone postanowienie, jeżeli w całości uwzględnia zażalenie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zmiana postanowienia w trybie samokontroli                 brak zmiany postanowienia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adresat                                                              organ wyższego stopnia</a:t>
            </a:r>
          </a:p>
          <a:p>
            <a:pPr marL="114300" indent="0" algn="just">
              <a:buNone/>
            </a:pPr>
            <a:r>
              <a:rPr lang="pl-PL" sz="1600" b="1" dirty="0"/>
              <a:t>może wnieść zażalenie na „nowe” postanowienie</a:t>
            </a:r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                rozpatrzenie zażalenia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        postanowienie organu II instancji</a:t>
            </a:r>
          </a:p>
          <a:p>
            <a:pPr marL="114300" indent="0" algn="ctr">
              <a:buNone/>
            </a:pPr>
            <a:r>
              <a:rPr lang="pl-PL" sz="1600" dirty="0"/>
              <a:t> </a:t>
            </a:r>
          </a:p>
          <a:p>
            <a:pPr marL="114300" indent="0">
              <a:buNone/>
            </a:pPr>
            <a:endParaRPr lang="pl-PL" sz="1600" dirty="0"/>
          </a:p>
        </p:txBody>
      </p:sp>
      <p:sp>
        <p:nvSpPr>
          <p:cNvPr id="5" name="Strzałka w dół 4"/>
          <p:cNvSpPr/>
          <p:nvPr/>
        </p:nvSpPr>
        <p:spPr>
          <a:xfrm>
            <a:off x="6096000" y="2276872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4583832" y="350100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960096" y="350100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załka w dół 9"/>
          <p:cNvSpPr/>
          <p:nvPr/>
        </p:nvSpPr>
        <p:spPr>
          <a:xfrm>
            <a:off x="2269877" y="399212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7248128" y="399212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3" name="Strzałka w dół 12"/>
          <p:cNvSpPr/>
          <p:nvPr/>
        </p:nvSpPr>
        <p:spPr>
          <a:xfrm>
            <a:off x="7248128" y="448324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7248128" y="505298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30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3038</Words>
  <Application>Microsoft Office PowerPoint</Application>
  <PresentationFormat>Panoramiczny</PresentationFormat>
  <Paragraphs>419</Paragraphs>
  <Slides>43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43</vt:i4>
      </vt:variant>
    </vt:vector>
  </HeadingPairs>
  <TitlesOfParts>
    <vt:vector size="50" baseType="lpstr">
      <vt:lpstr>Arial</vt:lpstr>
      <vt:lpstr>Book Antiqua</vt:lpstr>
      <vt:lpstr>Century Gothic</vt:lpstr>
      <vt:lpstr>Times New Roman</vt:lpstr>
      <vt:lpstr>Wingdings</vt:lpstr>
      <vt:lpstr>Apteka</vt:lpstr>
      <vt:lpstr>1_Apteka</vt:lpstr>
      <vt:lpstr>Podstawy prawa</vt:lpstr>
      <vt:lpstr>Postępowanie administracyjne kontrola rozstrzygnięć </vt:lpstr>
      <vt:lpstr>Postępowanie administracyjne Środki prawne zwykłe - odwołanie</vt:lpstr>
      <vt:lpstr>Postępowanie administracyjne Środki prawne zwykłe - odwołanie</vt:lpstr>
      <vt:lpstr>Postępowanie administracyjne Środki prawne zwykłe - odwołanie</vt:lpstr>
      <vt:lpstr>Postępowanie administracyjne Środki prawne zwykłe – wniosek o ponowne rozpatrzenie sprawy</vt:lpstr>
      <vt:lpstr>Postępowanie administracyjne Środki prawne zwykłe – wniosek o ponowne rozpatrzenie sprawy</vt:lpstr>
      <vt:lpstr>Postępowanie administracyjne Środki prawne zwykłe - zażalenie</vt:lpstr>
      <vt:lpstr>Postępowanie administracyjne Środki prawne zwykłe - zażalenie</vt:lpstr>
      <vt:lpstr>Postępowanie administracyjne Środki prawne nadzwyczajne – wznowienie postępowania</vt:lpstr>
      <vt:lpstr>Postępowanie administracyjne Środki prawne nadzwyczajne – wznowienie postępowania</vt:lpstr>
      <vt:lpstr>Postępowanie administracyjne Środki prawne nadzwyczajne – wznowienie postępowania</vt:lpstr>
      <vt:lpstr>Postępowanie administracyjne Środki prawne nadzwyczajne – uchylenie lub zmiana decyzji, przez którą strona nie nabyła uprawnień</vt:lpstr>
      <vt:lpstr>Postępowanie administracyjne Środki prawne nadzwyczajne – uchylenie lub zmiana decyzji, przez którą strona nabyła uprawnienia</vt:lpstr>
      <vt:lpstr>Postępowanie administracyjne Środki prawne nadzwyczajne – stwierdzenie nieważności decyzji</vt:lpstr>
      <vt:lpstr>Postępowanie administracyjne Środki prawne nadzwyczajne – stwierdzenie nieważności decyzji</vt:lpstr>
      <vt:lpstr>Postępowanie administracyjne Środki prawne nadzwyczajne – uchylenie lub zmiana decyzji, przez którą strona nabyła uprawnienia bez zgody strony</vt:lpstr>
      <vt:lpstr>Postępowanie administracyjne Środki prawne nadzwyczajne – wygaśnięcie decyzji</vt:lpstr>
      <vt:lpstr>Postępowanie administracyjne Środki prawne nadzwyczajne – uchylenie decyzji ostatecznej</vt:lpstr>
      <vt:lpstr>Postępowanie administracyjne postępowanie uproszczone</vt:lpstr>
      <vt:lpstr>Postępowanie administracyjne zaświadczenia</vt:lpstr>
      <vt:lpstr>Postępowanie administracyjne zaświadczenia</vt:lpstr>
      <vt:lpstr>Postępowanie administracyjne skargi i wnioski</vt:lpstr>
      <vt:lpstr>Postępowanie administracyjne Skargi i wnioski</vt:lpstr>
      <vt:lpstr>Postępowanie administracyjne Skargi i wnioski</vt:lpstr>
      <vt:lpstr>Postępowanie administracyjne Skargi i wnioski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Prawo cywilne</vt:lpstr>
      <vt:lpstr>Prawo cywilne</vt:lpstr>
      <vt:lpstr>Prawo cywilne</vt:lpstr>
      <vt:lpstr>Prawo cywilne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2025-05-24T18:55:25Z</dcterms:created>
  <dcterms:modified xsi:type="dcterms:W3CDTF">2025-05-24T18:59:05Z</dcterms:modified>
</cp:coreProperties>
</file>