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61" r:id="rId21"/>
    <p:sldId id="362" r:id="rId22"/>
    <p:sldId id="365" r:id="rId23"/>
    <p:sldId id="449" r:id="rId24"/>
    <p:sldId id="374" r:id="rId25"/>
    <p:sldId id="375" r:id="rId26"/>
    <p:sldId id="377" r:id="rId27"/>
    <p:sldId id="450" r:id="rId28"/>
    <p:sldId id="451" r:id="rId29"/>
    <p:sldId id="452" r:id="rId30"/>
    <p:sldId id="395" r:id="rId31"/>
    <p:sldId id="453" r:id="rId32"/>
    <p:sldId id="454" r:id="rId33"/>
    <p:sldId id="455" r:id="rId34"/>
    <p:sldId id="456" r:id="rId35"/>
    <p:sldId id="404" r:id="rId36"/>
    <p:sldId id="409" r:id="rId3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39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49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99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804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906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5108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7995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8100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5356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83340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9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416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46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2197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14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9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6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25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4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77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950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8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24.11.2024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147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24.11.2024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2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/>
              <a:t>Wykład 6</a:t>
            </a:r>
            <a:endParaRPr lang="pl-PL" dirty="0"/>
          </a:p>
          <a:p>
            <a:r>
              <a:rPr lang="pl-PL" dirty="0"/>
              <a:t>EESRS1-1111, EESRS1-1112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Narodowy Bank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Zadania: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organizowanie rozliczeń pieniężnych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gospodarki rezerwami dewizowymi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prowadzenie bankowej obsługi budżetu państwa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regulowanie płynności banków oraz ich refinansowanie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kształtowanie warunków niezbędnych dla rozwoju systemu bankowego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działanie na rzecz stabilności krajowego systemu finansowego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opracowywanie statystyki pieniężnej i bankowej, bilansu płatniczego oraz międzynarodowej pozycji inwestycyjnej</a:t>
            </a:r>
          </a:p>
        </p:txBody>
      </p:sp>
    </p:spTree>
    <p:extLst>
      <p:ext uri="{BB962C8B-B14F-4D97-AF65-F5344CB8AC3E}">
        <p14:creationId xmlns:p14="http://schemas.microsoft.com/office/powerpoint/2010/main" val="3667234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Narodowy Bank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1296862" cy="491676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Organy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Prezes NBP </a:t>
            </a:r>
            <a:r>
              <a:rPr lang="pl-PL" sz="1600" dirty="0"/>
              <a:t>– wybierany przez Sejm; kadencja – 6 lat; uprawnienia: przewodniczy Radzie Polityki Pieniężnej i Zarządowi NBP, reprezentuje NBP na zewnątrz. 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Rada Polityki Pieniężnej </a:t>
            </a:r>
            <a:r>
              <a:rPr lang="pl-PL" sz="1600" dirty="0"/>
              <a:t>– skład: Prezes NBP, 3 członków powoływanych przez Prezydenta, 3 członków wybieranych przez Sejm, 3 członków wybieranych przez Senat; kadencja – 6 lat; uprawnienia: ustalanie corocznie założeń polityki pieniężnej, ustalanie wysokości stóp procentowych NBP, stopy rezerwy obowiązkowej banków oraz spółdzielczych kas oszczędnościowo-kredytowych, ustalanie górnych granic zobowiązań wynikających z zaciągania przez NBP pożyczek i kredytów w zagranicznych instytucjach finansowych, ustalanie zasad operacji otwartego rynku, przyjmowanie rocznych sprawozdań NBP.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Zarząd NBP </a:t>
            </a:r>
            <a:r>
              <a:rPr lang="pl-PL" sz="1600" dirty="0"/>
              <a:t>– skład: Prezes NPB, 2 wiceprezesów NBP, 4-6 członków zarządu; kadencja – 6 lat; uprawnienia: realizowanie uchwał RPP, dokonywanie okresowej oceny obiegu pieniężnego i rozliczeń pieniężnych, nadzorowanie operacji otwartego rynku, analizowanie stabilności krajowego systemu finansowego, uchwalanie prowizji i opłat stosowanych przez NBP, uchwalanie zasad polityki kadrowej w NBP.</a:t>
            </a:r>
            <a:endParaRPr lang="pl-PL" sz="1600" b="1" dirty="0"/>
          </a:p>
          <a:p>
            <a:pPr>
              <a:buFont typeface="Wingdings" pitchFamily="2" charset="2"/>
              <a:buChar char="Ø"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7871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Samorząd terytorialny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Cechy samorządu terytorialnego: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wyodrębnienie od organów administracji rządowej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 posiadają kompetencje do stanowienia aktów prawa miejscowego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 mogą wydawać decyzje administracyjne oraz egzekwować ich wykonanie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jednostki samorządu terytorialnego posiadają osobowość prawną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przyznanie samorządowi terytorialnemu władzy finansowej, włącznie z prawem do pobierania podatków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jednostki samorządu terytorialnego posiadają prawo do zatrudniania pracowników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organy samorządu terytorialnego posiadają kompetencje do decydowania o planach zagospodarowania przestrzennego (tzw. władztwo planistyczne)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jednostki samorządu terytorialnego mogą łączyć się w związki</a:t>
            </a:r>
          </a:p>
        </p:txBody>
      </p:sp>
    </p:spTree>
    <p:extLst>
      <p:ext uri="{BB962C8B-B14F-4D97-AF65-F5344CB8AC3E}">
        <p14:creationId xmlns:p14="http://schemas.microsoft.com/office/powerpoint/2010/main" val="355408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Samorząd terytorialny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Zasady, na których opiera się działanie samorządu terytorialnego: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decentralizacja władzy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pomocniczości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proporcjonalności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domniemania kompetencji na rzecz samorządu gminy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przyznanie samorządowi kompetencji do uczestnictwa w sprawowaniu władzy publicznej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samodzielność samorządu chroniona prawnie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jawność działania samorządu terytorialnego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572980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Samorząd terytorialny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0964353" cy="4700736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Jednostki podziału terytorialnego państwa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Województwo – organy: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sejmik województwa – organ uchwałodawczy (stanowiący)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 województwa – organ wykonawczy; na czele zarządu stoi marszałek województwa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Powiat – organy: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rada powiatu – organ uchwałodawczy (stanowiący)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zarząd powiatu – organ wykonawczy; na czele zarządu stoi starosta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Gmina – organy: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rada gminy – organ uchwałodawczy (stanowiący)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wójt/burmistrz/prezydent miasta – organ wykonawczy</a:t>
            </a:r>
          </a:p>
        </p:txBody>
      </p:sp>
    </p:spTree>
    <p:extLst>
      <p:ext uri="{BB962C8B-B14F-4D97-AF65-F5344CB8AC3E}">
        <p14:creationId xmlns:p14="http://schemas.microsoft.com/office/powerpoint/2010/main" val="54423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Status jednostki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Klasyfikacja wolności i praw na gruncie Konstytucji RP: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wolności i prawa osobiste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wolności i prawa polityczne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wolności i prawa ekonomiczne, socjalne i kulturalne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80224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2C1ED-27FA-4151-8B53-C46E69D9B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8CF0F6-2B8C-4E5C-91CB-B67C05306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osobiste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dotyczą ochrony najbardziej podstawowych dóbr każdej jednostki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reguły przysługują one wszystkim jednostkom niezależnie od ich przynależności państwowej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polityczne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obejmują prawa i wolności dotyczące sfery życia publicznego jednostki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zęść z nich może być zastrzeżona dla obywateli.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114300" indent="0" algn="just">
              <a:buNone/>
            </a:pPr>
            <a:r>
              <a:rPr lang="pl-PL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ekonomiczne, socjalne i kulturalne </a:t>
            </a:r>
          </a:p>
          <a:p>
            <a:pPr marL="114300" indent="0" algn="just">
              <a:buNone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 obrębie tej grupy występują trzy podgrupy:</a:t>
            </a:r>
            <a:endParaRPr lang="pl-PL" sz="1600" dirty="0">
              <a:effectLst/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ekonomiczne (gospodarcze) –  prawa i wolności dotyczące bezpośrednio ekonomicznej egzystencji jednostki.</a:t>
            </a:r>
            <a:endParaRPr lang="pl-PL" sz="1600" dirty="0">
              <a:ea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socjalne – służą zapewnieniu właściwych społecznych, socjalnych warunków rozwoju jednostki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pl-PL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prawa i wolności kulturalne – gwarantują zaspokojenie potrzeb kulturalnych człowieka i stwarzają warunki do jego duchowego rozwoju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8651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Status jednostki</a:t>
            </a:r>
            <a:br>
              <a:rPr lang="pl-PL" sz="2000" dirty="0"/>
            </a:br>
            <a:r>
              <a:rPr lang="pl-PL" sz="2000" dirty="0"/>
              <a:t>Zasady ogólne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Zasada poszanowania godności człowieka – art. 30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otwiera Konstytucję na porządek </a:t>
            </a:r>
            <a:r>
              <a:rPr lang="pl-PL" sz="1600" dirty="0" err="1"/>
              <a:t>prawnonaturalny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wskazuje wartość podstawową, determinującą proces wykładni i stosowania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wyznacza system i zakres poszczególnych wolności i praw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ustanawia prawo podmiotowe do poszanowania godności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Zasada wolności – art. 31 ust. 1 i ust. 2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ustrojowa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zasada systemu wolności i praw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samoistne prawo podmiotowe</a:t>
            </a:r>
          </a:p>
        </p:txBody>
      </p:sp>
    </p:spTree>
    <p:extLst>
      <p:ext uri="{BB962C8B-B14F-4D97-AF65-F5344CB8AC3E}">
        <p14:creationId xmlns:p14="http://schemas.microsoft.com/office/powerpoint/2010/main" val="69422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Status jednostki</a:t>
            </a:r>
            <a:br>
              <a:rPr lang="pl-PL" sz="2000" dirty="0"/>
            </a:br>
            <a:r>
              <a:rPr lang="pl-PL" sz="2000" dirty="0"/>
              <a:t>Zasady ogólne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25977" y="1752600"/>
            <a:ext cx="10956175" cy="498876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Zasada równości wobec prawa – art. 32 ust. 1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ujęciu formalnym – konieczność takiego samego traktowania przez prawo wszystkich adresatów norm prawnych, bez wprowadzania jakiegokolwiek różnicowania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w ujęciu materialnym – </a:t>
            </a:r>
            <a:r>
              <a:rPr lang="pl-PL" sz="1600" dirty="0"/>
              <a:t>wszystkie podmioty charakteryzujące się daną cechą istotną mają być traktowane tak samo; tak rozumiana zasada równości wobec prawa dopuszcza możliwość różnego traktowania podmiotów znajdujących się w odmiennej sytuacji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Zasady ograniczania korzystania z konstytucyjnych wolności i praw – art. 31 ust. 3 Konstytucji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akt rangi co najmniej ustawy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konieczność ochrony: bezpieczeństwa państwa, porządku publicznego, środowiska, zdrowia i moralności publicznej, wolności i praw innych osób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respektowanie zasady proporcjonalności, na którą składają się: zasada konieczności, zasada przydatności, zasada proporcjonalności sensu stricto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zakaz naruszania istoty wolności i praw</a:t>
            </a:r>
          </a:p>
        </p:txBody>
      </p:sp>
    </p:spTree>
    <p:extLst>
      <p:ext uri="{BB962C8B-B14F-4D97-AF65-F5344CB8AC3E}">
        <p14:creationId xmlns:p14="http://schemas.microsoft.com/office/powerpoint/2010/main" val="404696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B719EC-F878-4A01-B968-34E52050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5161A2-05D0-40B3-B2B4-B52AEA7D7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Karta Narodów Zjednoczonych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podpisana dnia 26 czerwca 1945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preambuła – celem KNZ jest przywrócenie wiary w podstawowe prawa człowieka, w godność i wartość człowieka, w równouprawnienie mężczyzn i kobiet, w równość narodów dużych i małych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i zachęcanie do poszanowania praw człowieka i podstawowych wolności dla wszystkich, bez względu na rasę, płeć, język lub wyznanie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brak katalogu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133769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Obywatelskich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Stoi na straży wolności i praw człowieka i obywatela określonych w Konstytucji i innych aktach normatywnych.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Bada, czy na skutek działania lub zaniechania organów, organizacji i instytucji zobowiązanych do przestrzegania wolności i praw człowieka i obywatela nie nastąpiło naruszenie prawa, zasad współżycia społecznego i sprawiedliwości społecznej.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Rzecznika Praw Obywatelskich wybiera Sejm za zgodą Senatu.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Kadencja RPO – 5 lat</a:t>
            </a:r>
          </a:p>
        </p:txBody>
      </p:sp>
    </p:spTree>
    <p:extLst>
      <p:ext uri="{BB962C8B-B14F-4D97-AF65-F5344CB8AC3E}">
        <p14:creationId xmlns:p14="http://schemas.microsoft.com/office/powerpoint/2010/main" val="57901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E906A-19F7-496F-B93C-219394FDE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FC5E61-7DA4-4962-B2DA-FEA5F3516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66735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Powszechna Deklaracja Praw Człowieka uchwalona przez ZO ONZ dnia 10 grudnia 1948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przyrodzonej godności oraz równych i niezbywalnych praw wszystkich członków wspólnoty ludzkiej jako podstawy wolności, sprawiedliwości i pokoju świata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katalog wolności i praw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korzystaniu ze swych praw i wolności każdy człowiek podlega jedynie takim ograniczeniom, które są </a:t>
            </a:r>
            <a:r>
              <a:rPr lang="pl-PL" sz="1600" b="1" dirty="0"/>
              <a:t>ustalone przez prawo </a:t>
            </a:r>
            <a:r>
              <a:rPr lang="pl-PL" sz="1600" dirty="0"/>
              <a:t>wyłącznie </a:t>
            </a:r>
            <a:r>
              <a:rPr lang="pl-PL" sz="1600" b="1" dirty="0"/>
              <a:t>w celu zapewnienia odpowiednego uznania i poszanowania praw i wolności innych i w celu uczynienia zadość słusznym wymogom moralności, porządku publicznego i powszechnego dobrobytu demokratycznego społeczeństwa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deklaracja przekształciła się w zwyczajowe prawo międzynarodowe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39137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BAC9C3-8436-41FF-98EB-2566D508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0B400F-C96B-4E00-8D34-F35937386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Pakty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Obywatelskich i Politycznych otwarty do podpisu w Nowym Jorku dnia 16 grudnia 1966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Pakt Praw Gospodarczych, Społecznych i Kulturalnych otwarty do podpisu w Nowym Jorku dnia 16 grudnia 1966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 err="1"/>
              <a:t>MPPOiP</a:t>
            </a:r>
            <a:r>
              <a:rPr lang="pl-PL" sz="1600" dirty="0"/>
              <a:t> zobowiązuje do natychmiastowej realizacji zawartych w nim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 err="1"/>
              <a:t>MPPGSiK</a:t>
            </a:r>
            <a:r>
              <a:rPr lang="pl-PL" sz="1600" dirty="0"/>
              <a:t> ma charakter norm programowych, których realizacja uzależniona jest od rzeczywistych możliwości danego państwa</a:t>
            </a:r>
          </a:p>
        </p:txBody>
      </p:sp>
    </p:spTree>
    <p:extLst>
      <p:ext uri="{BB962C8B-B14F-4D97-AF65-F5344CB8AC3E}">
        <p14:creationId xmlns:p14="http://schemas.microsoft.com/office/powerpoint/2010/main" val="3871519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CBC002-263E-40E8-8A73-02176C182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8BE4EE-46F4-4210-BBD1-E8BA1D290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Komitet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organ kontroli przestrzegania </a:t>
            </a:r>
            <a:r>
              <a:rPr lang="pl-PL" sz="1600" dirty="0" err="1"/>
              <a:t>MPPOiP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skład – 18 członków powoływanych przez państwa-strony Paktu na 4 lata z prawem reelekcji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ciągu roku Komitet powinien odbyć dwie regularne sesje; w praktyce – trzy sesje rocznie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 jego kompetencji należy: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sprawozdań państw z realizacji praw zawartych w </a:t>
            </a:r>
            <a:r>
              <a:rPr lang="pl-PL" sz="1600" dirty="0" err="1"/>
              <a:t>MPPOiP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rozpatrywanie skarg indywidualnych oraz skarg państw na inne państwa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wydawanie tzw. Komentarzy Ogólnych do poszczególnych artykułów </a:t>
            </a:r>
            <a:r>
              <a:rPr lang="pl-PL" sz="1600" dirty="0" err="1"/>
              <a:t>MPPOiP</a:t>
            </a:r>
            <a:r>
              <a:rPr lang="pl-PL" sz="1600" dirty="0"/>
              <a:t>, w których Komitet zaleca państwom sposób interpretacji danego przepisu i realizacji zawartego w nim prawa</a:t>
            </a:r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Komitet Praw Gospodarczych, Społecznych i Kulturalnych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sprawozdania z postępów realizacji </a:t>
            </a:r>
            <a:r>
              <a:rPr lang="pl-PL" sz="1600" dirty="0" err="1"/>
              <a:t>PPGSiK</a:t>
            </a:r>
            <a:r>
              <a:rPr lang="pl-PL" sz="1600" dirty="0"/>
              <a:t> – teoretycznie państwa-strony Paktu powinny składać sprawozdania co 5 lat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rozpatruje skargi indywidualne na naruszenie praw objętych Paktem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7147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168433-0C51-4694-8869-A04B51AB6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B95AE3-821A-4CCD-93FC-D491E707C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Rada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celem jej działania jest wspieranie powszechnego poszanowania i ochrony praw człowieka oraz podstawowych wolności w równy i uczciwy sposób dla wszystkich ludzi, bez względu na jakiekolwiek kryteria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analizuje przypadki naruszenia praw człowieka, również te najpoważniejsze i powtarzające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zalecenia dotyczące przestrzegania praw człowieka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zbiór zasad funkcjonowania Rady obejmuje: uniwersalny przegląd okresowy służący ocenie stanu przestrzegania praw człowieka w danym państwie, któremu towarzyszą deklaracje państwa co do poprawy przestrzegania określonych praw, procedura skargowa, w ramach której jednostki lub grupy osób mogą składać skargi do Rady  </a:t>
            </a:r>
          </a:p>
        </p:txBody>
      </p:sp>
    </p:spTree>
    <p:extLst>
      <p:ext uri="{BB962C8B-B14F-4D97-AF65-F5344CB8AC3E}">
        <p14:creationId xmlns:p14="http://schemas.microsoft.com/office/powerpoint/2010/main" val="1654611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1CB4A1-FD16-4100-A227-85A98DF0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uniwersalny system ochrony praw człowieka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18555E-3B49-4D7D-A7E2-8A74F9A58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Wysoki Komisarz ONZ ds.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zadanie – promowanie międzynarodowej współpracy, wzmocnienie procesu wdrażania zobowiązań w sferze praw człowieka, zapobieganie i reagowanie na poważne naruszenia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jego działalność wspomaga Urząd Wysokiego Komisarza ds.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53810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6FEE3-BBF4-647E-C28E-72C2A6338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2FB8DD-8913-6E09-E464-180807468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Podstawa powstania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Statut Londyński z dnia 5 maja 1949 r.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Nabycie członkostwa Rady Europy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zaproszenie przez Komitet Ministrów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zasady praworządności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poszanowanie praw człowieka i podstawowych wolności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przystąpienie do Europejskiej Konwencji Praw Człowieka  z 1950 r. (EKPC)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*RP jest członkiem RE od dnia 26 listopada 1991 r.</a:t>
            </a:r>
          </a:p>
        </p:txBody>
      </p:sp>
    </p:spTree>
    <p:extLst>
      <p:ext uri="{BB962C8B-B14F-4D97-AF65-F5344CB8AC3E}">
        <p14:creationId xmlns:p14="http://schemas.microsoft.com/office/powerpoint/2010/main" val="400597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1A5AED-66A4-C221-2606-A24E0FD85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21D948-E315-2577-36F0-18684B1FB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organy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Komitet Ministrów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Zgromadzenie Parlamentarne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organ pozastatutowy RE w dziedzinie praw człowieka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Komisarz Praw Człowieka 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kadencja Komisarza – 6 lat</a:t>
            </a:r>
          </a:p>
          <a:p>
            <a:pPr marL="114300" indent="0">
              <a:buNone/>
            </a:pPr>
            <a:r>
              <a:rPr lang="pl-PL" sz="1600" dirty="0"/>
              <a:t>*Od 1 kwietnia 2024r. funkcję tę pełni Michael </a:t>
            </a:r>
            <a:r>
              <a:rPr lang="pl-PL" sz="1600" dirty="0" err="1"/>
              <a:t>O'Flaherty</a:t>
            </a: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zadania Komisarza: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promocja edukacji na rzecz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wspieranie działań zmierzających do przestrzegania praw człowieka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wskazywanie braków państw w dziedzinie zapewnienia ochrony praw człowieka</a:t>
            </a:r>
          </a:p>
        </p:txBody>
      </p:sp>
    </p:spTree>
    <p:extLst>
      <p:ext uri="{BB962C8B-B14F-4D97-AF65-F5344CB8AC3E}">
        <p14:creationId xmlns:p14="http://schemas.microsoft.com/office/powerpoint/2010/main" val="232873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9FF7C2-D2A5-7863-E383-77EB56C8C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36FA2E-64F7-65C4-6D01-8CF4F4618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główne umowy w ramach RE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ochronie praw człowieka  i podstawowych wolności podpisana dnia 4 listopada 1950 r. wraz z protokołami dodatkowymi (16 protokołów)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Europejska Karta Społeczna z Turynu, podpisana dnia 18 października 1961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zapobieganiu torturom oraz nieludzkiemu lub poniżającemu traktowaniu albo karaniu z dnia 26 listopada 1987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wykonywaniu praw dzieci z dnia 25 stycznia 1999 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ramowa o ochronie mniejszości narodowych z dnia 10 listopada 1994 r,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Konwencja o ochronie praw człowieka i godności istoty ludzkiej w odniesieniu do zastosowań biologii i medycyny, tzw. Konwencja o prawach człowieka i biomedycynie z Oviedo, z dnia 4 kwietnia 1997 r.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Europejska Konwencja o obywatelstwie z dnia 6 listopada 1997 r.</a:t>
            </a:r>
          </a:p>
        </p:txBody>
      </p:sp>
    </p:spTree>
    <p:extLst>
      <p:ext uri="{BB962C8B-B14F-4D97-AF65-F5344CB8AC3E}">
        <p14:creationId xmlns:p14="http://schemas.microsoft.com/office/powerpoint/2010/main" val="3543922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D8D885-A5DA-3E4F-1CF3-85ABCC7B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</a:t>
            </a:r>
            <a:r>
              <a:rPr lang="pl-PL" sz="2000" dirty="0" err="1"/>
              <a:t>europy</a:t>
            </a:r>
            <a:endParaRPr lang="pl-PL" sz="2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A1C0BE-80D1-B5CE-7F06-B58FD421C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4443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życia (art. 2)</a:t>
            </a:r>
          </a:p>
          <a:p>
            <a:pPr marL="114300" indent="0" algn="just">
              <a:buNone/>
            </a:pPr>
            <a:r>
              <a:rPr lang="pl-PL" sz="1600" dirty="0"/>
              <a:t>6 Protokół dodatkowy z dnia 28 kwietnia 1983 r. zakazuje stosowania kary śmierci, za wyjątkiem okresu wojny i bezpośredniego zagrożenia wojną (RP jest stroną od 1 listopada 2000 r.)</a:t>
            </a:r>
          </a:p>
          <a:p>
            <a:pPr marL="114300" indent="0" algn="just">
              <a:buNone/>
            </a:pPr>
            <a:r>
              <a:rPr lang="pl-PL" sz="1600" dirty="0"/>
              <a:t>13 Protokół dodatkowy z dnia 3 maja 2002 r. całkowicie zakazuje kary śmierci (RP jest stroną od 1 września 2014 r.)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tortur, nieludzkiego lub poniżającego traktowania albo karania (art. 3)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niewolnictwa i pracy przymusowej (art. 4)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wolności i bezpieczeństwa osobistego (art. 5)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rzetelnego procesu sądowego (art. 6)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karania bez podstawy prawnej (art. 7)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poszanowania życia prywatnego i rodzinnego (art. 8)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myśli, sumienia i wyznania (art. 9)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wolność wyrażania opinii (art. 10)</a:t>
            </a:r>
          </a:p>
        </p:txBody>
      </p:sp>
    </p:spTree>
    <p:extLst>
      <p:ext uri="{BB962C8B-B14F-4D97-AF65-F5344CB8AC3E}">
        <p14:creationId xmlns:p14="http://schemas.microsoft.com/office/powerpoint/2010/main" val="306917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EKPC – katalog praw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wolność zgromadzania się i stowarzyszania się (art. 11)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zawarcia małżeństwa (art. 12)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do skutecznego środka odwoławczego (art. 13)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zakaz dyskryminacji (art. 14)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ograniczenie działalności politycznej cudzoziemców (art. 16)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763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Obywatelskich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1644" y="1752600"/>
            <a:ext cx="10828712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Każdy</a:t>
            </a:r>
            <a:r>
              <a:rPr lang="pl-PL" sz="1600" dirty="0"/>
              <a:t> ma prawo zwrócić się do RPO z wnioskiem o pomoc w ochronie wolności lub praw naruszonych przez organy władzy publicznej.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Wniosek do RPO o ochronę </a:t>
            </a:r>
            <a:r>
              <a:rPr lang="pl-PL" sz="1600" b="1" dirty="0"/>
              <a:t>nie wymaga szczególnej formy i jest wolny od opłat</a:t>
            </a:r>
            <a:r>
              <a:rPr lang="pl-PL" sz="1600" dirty="0"/>
              <a:t>.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8866752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8749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formalne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składana jest w formie pisemnej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skarga nie może być anonimowa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może być złożona w terminie 6 miesięcy od daty podjęcia ostatecznego rozstrzygnięcia w państwie (po wyczerpaniu wszystkich środków odwoławczych przewidzianych prawem wewnętrznym)</a:t>
            </a:r>
          </a:p>
          <a:p>
            <a:pPr marL="114300" indent="0" algn="just">
              <a:buNone/>
            </a:pPr>
            <a:r>
              <a:rPr lang="pl-PL" sz="1600" b="1" dirty="0"/>
              <a:t>!od 1 lutego 2022 r. – </a:t>
            </a:r>
            <a:r>
              <a:rPr lang="pl-PL" sz="1600" dirty="0"/>
              <a:t>jeżeli ostateczne rozstrzygnięcie zapadło począwszy od 1 lutego 2022 r. – </a:t>
            </a:r>
            <a:r>
              <a:rPr lang="pl-PL" sz="1600" b="1" dirty="0"/>
              <a:t>termin do wniesienia skargi wynosi 4 miesiące od daty podjęcia ostatecznego rozstrzygnięcia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jest co do istoty identyczna ze sprawą już rozpatrzoną przez Trybunał lub ze sprawą, która została poddana innej międzynarodowej procedurze dochodzenia lub rozstrzygnięcia, i skarga nie zawiera nowych, istotnych informacji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nie może być nie do pogodzenia z postanowieniami Konwencji lub jej protokołów, nie może być  w sposób oczywisty nieuzasadniona lub stanowić nadużycia prawa do skargi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skarga jest niedopuszczalna, jeżeli skarżący nie doznał znaczącego uszczerbku, chyba że poszanowanie praw człowieka w rozumieniu Konwencji i jej Protokołów wymaga rozpatrzenia </a:t>
            </a:r>
            <a:r>
              <a:rPr lang="pl-PL" sz="1600"/>
              <a:t>przedmiotu skargi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1208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76331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Warunki dopuszczalności skargi do ETPC 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wymogi materialne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personae</a:t>
            </a:r>
            <a:r>
              <a:rPr lang="pl-PL" sz="1600" b="1" dirty="0"/>
              <a:t> </a:t>
            </a:r>
            <a:r>
              <a:rPr lang="pl-PL" sz="1600" dirty="0"/>
              <a:t>(właściwość podmiotowa) </a:t>
            </a:r>
          </a:p>
          <a:p>
            <a:pPr marL="114300" indent="0" algn="just">
              <a:buNone/>
            </a:pPr>
            <a:r>
              <a:rPr lang="pl-PL" sz="1600" dirty="0"/>
              <a:t>skargę może wnieść każda osoba, organizacja pozarządowa lub grupa jednostek, która uważa, że stała się ofiarą naruszenia przez państwo-stronę EKPC praw zawartych w Konwencji lub jej protokołach; brak zdolności do czynności prawnych (np. małoletni) nie stanowi przeszkody do wniesienia skargi; legitymacja do wniesienia skargi nie przysługuje organizacjom o charakterze rządowym ani jednostkom samorządowym; skargę musi złożyć bezpośrednio pokrzywdzony lub osoba blisko z nim związana; wyjątkowo dopuszczalne są skargi potencjalnie pokrzywdzonego; brak możliwości złożenia skargi w cudzym imieniu; skargę wnosi się na państwo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</a:t>
            </a:r>
            <a:r>
              <a:rPr lang="pl-PL" sz="1600" b="1" i="1" dirty="0" err="1"/>
              <a:t>materiae</a:t>
            </a:r>
            <a:r>
              <a:rPr lang="pl-PL" sz="1600" b="1" dirty="0"/>
              <a:t> </a:t>
            </a:r>
            <a:r>
              <a:rPr lang="pl-PL" sz="1600" dirty="0"/>
              <a:t>(właściwość rzeczowa) </a:t>
            </a:r>
          </a:p>
          <a:p>
            <a:pPr marL="114300" indent="0" algn="just">
              <a:buNone/>
            </a:pPr>
            <a:r>
              <a:rPr lang="pl-PL" sz="1600" dirty="0"/>
              <a:t>skarga musi dotyczyć postanowień EKPC lub jej protokołów, o ile państwo, którego skarga dotyczy, jest nimi związane; ETPC nie może badać </a:t>
            </a:r>
            <a:r>
              <a:rPr lang="pl-PL" sz="1600" i="1" dirty="0"/>
              <a:t>in </a:t>
            </a:r>
            <a:r>
              <a:rPr lang="pl-PL" sz="1600" i="1" dirty="0" err="1"/>
              <a:t>abstracto</a:t>
            </a:r>
            <a:r>
              <a:rPr lang="pl-PL" sz="1600" i="1" dirty="0"/>
              <a:t> </a:t>
            </a:r>
            <a:r>
              <a:rPr lang="pl-PL" sz="1600" dirty="0"/>
              <a:t>zgodności prawa wewnętrznego z EKPC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i="1" dirty="0" err="1"/>
              <a:t>ratione</a:t>
            </a:r>
            <a:r>
              <a:rPr lang="pl-PL" sz="1600" b="1" i="1" dirty="0"/>
              <a:t> temporis </a:t>
            </a:r>
            <a:r>
              <a:rPr lang="pl-PL" sz="1600" dirty="0"/>
              <a:t>(właściwość czasowa)</a:t>
            </a:r>
          </a:p>
          <a:p>
            <a:pPr marL="114300" indent="0" algn="just">
              <a:buNone/>
            </a:pPr>
            <a:r>
              <a:rPr lang="pl-PL" sz="1600" dirty="0"/>
              <a:t>skarga musi dotyczyć zdarzeń, które miały miejsce po dniu wejścia w życie EKPC w stosunku do danego państwa; wyjątek – tzw. naruszenie ciągłe, czyli takie, które nastąpiło wprawdzie przed wejściem w życie EKPC, ale nadal trwa</a:t>
            </a:r>
            <a:endParaRPr lang="pl-PL" sz="1600" i="1" dirty="0"/>
          </a:p>
          <a:p>
            <a:pPr marL="114300" indent="0">
              <a:buNone/>
            </a:pPr>
            <a:r>
              <a:rPr lang="pl-PL" sz="1600" dirty="0"/>
              <a:t>*retroakcja i retrospekcja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21281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74354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skarga do ETPC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Kancelaria ETPC</a:t>
            </a:r>
          </a:p>
          <a:p>
            <a:pPr marL="114300" indent="0" algn="ctr">
              <a:buNone/>
            </a:pPr>
            <a:r>
              <a:rPr lang="pl-PL" sz="1600" dirty="0"/>
              <a:t>rejestracja skargi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Komitet</a:t>
            </a:r>
          </a:p>
          <a:p>
            <a:pPr marL="114300" indent="0" algn="ctr">
              <a:buNone/>
            </a:pPr>
            <a:r>
              <a:rPr lang="pl-PL" sz="1600" dirty="0"/>
              <a:t>sędziowie decydują o dopuszczalności skargi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  skarga dopuszczalna                                         skarga niedopuszczalna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                                            Izba ETPC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               albo</a:t>
            </a:r>
          </a:p>
          <a:p>
            <a:pPr marL="114300" indent="0" algn="just">
              <a:buNone/>
            </a:pPr>
            <a:r>
              <a:rPr lang="pl-PL" sz="1600" dirty="0"/>
              <a:t>                                          Wielka Izba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jeśli w sprawie pojawia się poważne zagadnienie dotyczące</a:t>
            </a:r>
          </a:p>
          <a:p>
            <a:pPr marL="114300" indent="0" algn="just">
              <a:buNone/>
            </a:pPr>
            <a:r>
              <a:rPr lang="pl-PL" sz="1400" dirty="0"/>
              <a:t>interpretacji EKPC lub Protokołów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400" dirty="0"/>
              <a:t>jeżeli rozstrzygnięcie takiego zagadnienia może doprowadzić</a:t>
            </a:r>
          </a:p>
          <a:p>
            <a:pPr marL="114300" indent="0" algn="just">
              <a:buNone/>
            </a:pPr>
            <a:r>
              <a:rPr lang="pl-PL" sz="1400" dirty="0"/>
              <a:t>do sprzeczności z wyrokiem wydanym wcześniej przez ETPC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8F3E08FC-7016-0055-C874-67A9F36E2DA6}"/>
              </a:ext>
            </a:extLst>
          </p:cNvPr>
          <p:cNvSpPr/>
          <p:nvPr/>
        </p:nvSpPr>
        <p:spPr>
          <a:xfrm>
            <a:off x="6022227" y="2085065"/>
            <a:ext cx="73773" cy="209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CE9E7794-5558-05A1-11E5-CEF03507065F}"/>
              </a:ext>
            </a:extLst>
          </p:cNvPr>
          <p:cNvSpPr/>
          <p:nvPr/>
        </p:nvSpPr>
        <p:spPr>
          <a:xfrm>
            <a:off x="6022227" y="2958696"/>
            <a:ext cx="73773" cy="20967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C391D7EA-B3B0-BDAD-CCCA-B3854EDFFB68}"/>
              </a:ext>
            </a:extLst>
          </p:cNvPr>
          <p:cNvCxnSpPr/>
          <p:nvPr/>
        </p:nvCxnSpPr>
        <p:spPr>
          <a:xfrm flipH="1">
            <a:off x="4327383" y="3855623"/>
            <a:ext cx="576597" cy="16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99AFB738-B4FC-2321-0A4F-09744455DDF4}"/>
              </a:ext>
            </a:extLst>
          </p:cNvPr>
          <p:cNvCxnSpPr/>
          <p:nvPr/>
        </p:nvCxnSpPr>
        <p:spPr>
          <a:xfrm>
            <a:off x="7600586" y="3855623"/>
            <a:ext cx="489233" cy="163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załka: w dół 10">
            <a:extLst>
              <a:ext uri="{FF2B5EF4-FFF2-40B4-BE49-F238E27FC236}">
                <a16:creationId xmlns:a16="http://schemas.microsoft.com/office/drawing/2014/main" id="{36365ED8-B0EF-3CA8-EDD1-D98E67136E29}"/>
              </a:ext>
            </a:extLst>
          </p:cNvPr>
          <p:cNvSpPr/>
          <p:nvPr/>
        </p:nvSpPr>
        <p:spPr>
          <a:xfrm>
            <a:off x="3634303" y="4420571"/>
            <a:ext cx="45719" cy="1921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9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1277"/>
          </a:xfrm>
          <a:noFill/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dirty="0"/>
              <a:t>Izba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próba polubownego załatwienia sprawy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pl-PL" sz="1600" dirty="0"/>
              <a:t>brak porozumienia – postępowanie przed Izbą</a:t>
            </a:r>
          </a:p>
          <a:p>
            <a:pPr algn="ctr"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wyrok rozstrzygający sprawę</a:t>
            </a:r>
          </a:p>
          <a:p>
            <a:pPr marL="114300" indent="0" algn="ctr">
              <a:buNone/>
            </a:pPr>
            <a:r>
              <a:rPr lang="pl-PL" sz="1600" dirty="0"/>
              <a:t>ma charakter ostateczny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 ciągu 3 miesięcy od daty wydania wyroku przez Izbę każda ze stron może, </a:t>
            </a:r>
          </a:p>
          <a:p>
            <a:pPr marL="114300" indent="0" algn="ctr">
              <a:buNone/>
            </a:pPr>
            <a:r>
              <a:rPr lang="pl-PL" sz="1600" dirty="0"/>
              <a:t>w wyjątkowych przypadkach,</a:t>
            </a:r>
          </a:p>
          <a:p>
            <a:pPr marL="114300" indent="0" algn="ctr">
              <a:buNone/>
            </a:pPr>
            <a:r>
              <a:rPr lang="pl-PL" sz="1600" dirty="0"/>
              <a:t>wnioskować o przekazanie sprawy do Wielkiej Izby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zespół 5 sędziów Wielkiej Izby przyjmuje wniosek, jeżeli sprawa ujawnia poważne zagadnienie dotyczące interpretacji lub stosowania EKPC i protokołów lub poważną kwestię o znaczeniu ogólnym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wyrok Wielkiej Izby</a:t>
            </a:r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442193A7-D5DA-5B52-1146-889354F23D13}"/>
              </a:ext>
            </a:extLst>
          </p:cNvPr>
          <p:cNvSpPr/>
          <p:nvPr/>
        </p:nvSpPr>
        <p:spPr>
          <a:xfrm>
            <a:off x="6150359" y="2731552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Strzałka: w dół 7">
            <a:extLst>
              <a:ext uri="{FF2B5EF4-FFF2-40B4-BE49-F238E27FC236}">
                <a16:creationId xmlns:a16="http://schemas.microsoft.com/office/drawing/2014/main" id="{F1084E94-B887-6F84-9970-4F9E658BEA99}"/>
              </a:ext>
            </a:extLst>
          </p:cNvPr>
          <p:cNvSpPr/>
          <p:nvPr/>
        </p:nvSpPr>
        <p:spPr>
          <a:xfrm>
            <a:off x="6125855" y="3542270"/>
            <a:ext cx="140987" cy="552145"/>
          </a:xfrm>
          <a:prstGeom prst="downArrow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Strzałka: w dół 8">
            <a:extLst>
              <a:ext uri="{FF2B5EF4-FFF2-40B4-BE49-F238E27FC236}">
                <a16:creationId xmlns:a16="http://schemas.microsoft.com/office/drawing/2014/main" id="{C4FE120A-FB3D-27A9-37E5-E3C6E07D5866}"/>
              </a:ext>
            </a:extLst>
          </p:cNvPr>
          <p:cNvSpPr/>
          <p:nvPr/>
        </p:nvSpPr>
        <p:spPr>
          <a:xfrm>
            <a:off x="6173218" y="5008815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: w dół 9">
            <a:extLst>
              <a:ext uri="{FF2B5EF4-FFF2-40B4-BE49-F238E27FC236}">
                <a16:creationId xmlns:a16="http://schemas.microsoft.com/office/drawing/2014/main" id="{84FB49B0-5A4F-88C4-1872-BF7A117F2C04}"/>
              </a:ext>
            </a:extLst>
          </p:cNvPr>
          <p:cNvSpPr/>
          <p:nvPr/>
        </p:nvSpPr>
        <p:spPr>
          <a:xfrm>
            <a:off x="6196078" y="5806731"/>
            <a:ext cx="45719" cy="174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64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Rada Europy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ETPC może</a:t>
            </a:r>
            <a:r>
              <a:rPr lang="pl-PL" sz="16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stwierdzić naruszenie prawa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zasądzić zadośćuczynienie dla skarżącego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orzec o kosztach postępowania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Nad wykonaniem wyroku czuwa Komitet Ministrów RE.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RE nie posiada środków umożliwiających egzekucję orzeczenia ETPC.</a:t>
            </a:r>
          </a:p>
        </p:txBody>
      </p:sp>
    </p:spTree>
    <p:extLst>
      <p:ext uri="{BB962C8B-B14F-4D97-AF65-F5344CB8AC3E}">
        <p14:creationId xmlns:p14="http://schemas.microsoft.com/office/powerpoint/2010/main" val="12222737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8B5A16-1401-923B-49AD-5C9BB693D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Ochrona praw człowieka</a:t>
            </a:r>
            <a:br>
              <a:rPr lang="pl-PL" sz="2000" dirty="0"/>
            </a:br>
            <a:r>
              <a:rPr lang="pl-PL" sz="2000" dirty="0"/>
              <a:t>Europejski system ochrony praw człowieka – unia europejska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4CC96-4AEA-1E99-747B-F1D2D43B7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koncepcja ochrony praw podstawowych ukształtowała się w orzecznictwie Europejskiego Trybunału Sprawiedliwości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podstawowy dokument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Karta Praw Podstawowych </a:t>
            </a:r>
            <a:r>
              <a:rPr lang="pl-PL" sz="1600" dirty="0"/>
              <a:t>z dnia 7 grudnia 2000 r., podpisana i proklamowana w Nicei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zgodnie z Traktatem Lizbońskim, z dniem 1 grudnia 2009 r. Karta Praw Podstawowych stała się dokumentem prawnie wiążącym o randze równej traktatom europejskim</a:t>
            </a:r>
          </a:p>
        </p:txBody>
      </p:sp>
    </p:spTree>
    <p:extLst>
      <p:ext uri="{BB962C8B-B14F-4D97-AF65-F5344CB8AC3E}">
        <p14:creationId xmlns:p14="http://schemas.microsoft.com/office/powerpoint/2010/main" val="3063465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Obywatelskich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1213734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Uprawnienia RPO: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może zbadać każdą sprawę na miejscu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przedstawienia informacji o stanie sprawy prowadzonej przez prokuraturę i organy administracji państwowej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akt sprawy prowadzonej przez organy administracji państwowej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wglądu do akt sądowych i prokuratorskich, akt innych organów ścigania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skierować wystąpienie do organu, w którego działalności stwierdził nieprawidłowości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wszczęcia postępowania w sprawach cywilnych, administracyjnych, postępowania przygotowawczego w sprawach karnych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przystępować do toczącego się postępowania cywilnego, administracyjnego, </a:t>
            </a:r>
            <a:r>
              <a:rPr lang="pl-PL" sz="1600" dirty="0" err="1"/>
              <a:t>sądowoadministracyjnego</a:t>
            </a:r>
            <a:r>
              <a:rPr lang="pl-PL" sz="1600" dirty="0"/>
              <a:t> na prawach przysługujących prokuratorowi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występować z wnioskami do TK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występować do Sądu Najwyższego i do Naczelnego Sądu Administracyjnego o podjęcie uchwały wyjaśniającej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38883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dziecka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Stoi na straży praw dziecka określonych w Konstytucji, Konwencji o prawach dziecka i innych przepisach prawa, z poszanowaniem odpowiedzialności, praw i obowiązków rodziców.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Rzecznika Praw Dziecka wybiera Sejm za zgodą Senatu.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Kadencja RPD trwa 5 lat.</a:t>
            </a:r>
          </a:p>
          <a:p>
            <a:pPr marL="114300" indent="0" algn="just">
              <a:buNone/>
            </a:pP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618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Rzecznik Praw Dziecka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52600"/>
            <a:ext cx="11014229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Uprawnienia: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zwrócić się do organów władzy publicznej, organizacji lub instytucji o złożenie wyjaśnień i udzielenie niezbędnych informacji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zwrócić się do właściwych organów, organizacji i instytucji o podjęcie działań na rzecz dziecka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wszczęcia postępowania w sprawach cywilnych i administracyjnych, jeżeli wymaga tego dobro małoletniego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przystępować do toczącego się postępowania cywilnego, administracyjnego i </a:t>
            </a:r>
            <a:r>
              <a:rPr lang="pl-PL" sz="1600" dirty="0" err="1"/>
              <a:t>sądowoadministracyjnego</a:t>
            </a:r>
            <a:r>
              <a:rPr lang="pl-PL" sz="1600" dirty="0"/>
              <a:t> na prawach przysługujących prokuratorowi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przystępować do postępowania przed TK wszczętego w drodze skargi konstytucyjnej lub wniosku RPO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może żądać wszczęcia postępowania przygotowawczego w sprawach karnych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przedstawia organom, organizacjom i instytucjom wnioski służące zapewnieniu skutecznej ochrony praw dziecka  </a:t>
            </a:r>
          </a:p>
        </p:txBody>
      </p:sp>
    </p:spTree>
    <p:extLst>
      <p:ext uri="{BB962C8B-B14F-4D97-AF65-F5344CB8AC3E}">
        <p14:creationId xmlns:p14="http://schemas.microsoft.com/office/powerpoint/2010/main" val="413659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Krajowa Rada Radiofonii i Telewizji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42603" y="1752600"/>
            <a:ext cx="10573789" cy="49167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Stoi na straży wolności słowa, prawa do informacji oraz interesu publicznego w radiofonii i telewizji. 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Jest organem właściwym w sprawach radiofonii i telewizji.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Przewodniczący </a:t>
            </a:r>
            <a:r>
              <a:rPr lang="pl-PL" sz="1600" dirty="0" err="1"/>
              <a:t>KRRiTv</a:t>
            </a:r>
            <a:r>
              <a:rPr lang="pl-PL" sz="1600" dirty="0"/>
              <a:t> na podstawie uchwały Rady wydaje koncesje na prowadzenie działalności nadawczej.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Skład </a:t>
            </a:r>
            <a:r>
              <a:rPr lang="pl-PL" sz="1600" dirty="0" err="1"/>
              <a:t>KRRiTv</a:t>
            </a:r>
            <a:r>
              <a:rPr lang="pl-PL" sz="1600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2 członków powoływanych przez Prezydenta RP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2 członków wybieranych przez Sejm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1 członek wybierany przez Senat.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Kadencja członków </a:t>
            </a:r>
            <a:r>
              <a:rPr lang="pl-PL" sz="1600" dirty="0" err="1"/>
              <a:t>KRRiTv</a:t>
            </a:r>
            <a:r>
              <a:rPr lang="pl-PL" sz="1600" dirty="0"/>
              <a:t> – 6 lat.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 err="1"/>
              <a:t>KRRiTv</a:t>
            </a:r>
            <a:r>
              <a:rPr lang="pl-PL" sz="1600" dirty="0"/>
              <a:t> ze swego grona wybiera przewodniczącego.</a:t>
            </a:r>
          </a:p>
        </p:txBody>
      </p:sp>
    </p:spTree>
    <p:extLst>
      <p:ext uri="{BB962C8B-B14F-4D97-AF65-F5344CB8AC3E}">
        <p14:creationId xmlns:p14="http://schemas.microsoft.com/office/powerpoint/2010/main" val="216432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Organy Kontroli Państwowej i ochrony prawa</a:t>
            </a:r>
            <a:br>
              <a:rPr lang="pl-PL" sz="2000" dirty="0"/>
            </a:br>
            <a:r>
              <a:rPr lang="pl-PL" sz="2000" dirty="0"/>
              <a:t>Krajowa Rada Radiofonii i Telewizji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Uprawnienia: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określanie warunków prowadzenia działalności przez nadawców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podejmowanie rozstrzygnięć w sprawach koncesji na rozpowszechnianie i rozprowadzanie programów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ustalanie opłat abonamentowych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sprawowanie kontroli nad działalnością nadawców </a:t>
            </a:r>
          </a:p>
        </p:txBody>
      </p:sp>
    </p:spTree>
    <p:extLst>
      <p:ext uri="{BB962C8B-B14F-4D97-AF65-F5344CB8AC3E}">
        <p14:creationId xmlns:p14="http://schemas.microsoft.com/office/powerpoint/2010/main" val="3424520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Narodowy Bank Polski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Bank centralny RP.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Cel działania – utrzymanie stabilnego poziomu cen przy jednoczesnym wspieraniu polityki gospodarczej rządu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NBP jest bankiem emisyjnym.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NBP odpowiada za wartość polskiego pieniądza.</a:t>
            </a:r>
          </a:p>
        </p:txBody>
      </p:sp>
    </p:spTree>
    <p:extLst>
      <p:ext uri="{BB962C8B-B14F-4D97-AF65-F5344CB8AC3E}">
        <p14:creationId xmlns:p14="http://schemas.microsoft.com/office/powerpoint/2010/main" val="48114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3020</Words>
  <Application>Microsoft Office PowerPoint</Application>
  <PresentationFormat>Panoramiczny</PresentationFormat>
  <Paragraphs>345</Paragraphs>
  <Slides>35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35</vt:i4>
      </vt:variant>
    </vt:vector>
  </HeadingPairs>
  <TitlesOfParts>
    <vt:vector size="42" baseType="lpstr">
      <vt:lpstr>Arial</vt:lpstr>
      <vt:lpstr>Book Antiqua</vt:lpstr>
      <vt:lpstr>Century Gothic</vt:lpstr>
      <vt:lpstr>Times New Roman</vt:lpstr>
      <vt:lpstr>Wingdings</vt:lpstr>
      <vt:lpstr>Apteka</vt:lpstr>
      <vt:lpstr>1_Apteka</vt:lpstr>
      <vt:lpstr>Podstawy prawa</vt:lpstr>
      <vt:lpstr>Organy Kontroli Państwowej i ochrony prawa Rzecznik Praw Obywatelskich</vt:lpstr>
      <vt:lpstr>Organy Kontroli Państwowej i ochrony prawa Rzecznik Praw Obywatelskich</vt:lpstr>
      <vt:lpstr>Organy Kontroli Państwowej i ochrony prawa Rzecznik Praw Obywatelskich</vt:lpstr>
      <vt:lpstr>Organy Kontroli Państwowej i ochrony prawa Rzecznik Praw dziecka</vt:lpstr>
      <vt:lpstr>Organy Kontroli Państwowej i ochrony prawa Rzecznik Praw Dziecka</vt:lpstr>
      <vt:lpstr>Organy Kontroli Państwowej i ochrony prawa Krajowa Rada Radiofonii i Telewizji</vt:lpstr>
      <vt:lpstr>Organy Kontroli Państwowej i ochrony prawa Krajowa Rada Radiofonii i Telewizji</vt:lpstr>
      <vt:lpstr>Narodowy Bank Polski</vt:lpstr>
      <vt:lpstr>Narodowy Bank Polski</vt:lpstr>
      <vt:lpstr>Narodowy Bank Polski</vt:lpstr>
      <vt:lpstr>Samorząd terytorialny</vt:lpstr>
      <vt:lpstr>Samorząd terytorialny</vt:lpstr>
      <vt:lpstr>Samorząd terytorialny</vt:lpstr>
      <vt:lpstr>Status jednostki</vt:lpstr>
      <vt:lpstr>Ochrona praw człowieka</vt:lpstr>
      <vt:lpstr>Status jednostki Zasady ogólne</vt:lpstr>
      <vt:lpstr>Status jednostki Zasady ogólne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uniwersalny system ochrony praw człowieka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Rada Europy</vt:lpstr>
      <vt:lpstr>Ochrona praw człowieka Europejski system ochrony praw człowieka – unia europejska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2024-11-24T19:55:04Z</dcterms:created>
  <dcterms:modified xsi:type="dcterms:W3CDTF">2024-11-24T19:55:52Z</dcterms:modified>
</cp:coreProperties>
</file>