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77"/>
  </p:notesMasterIdLst>
  <p:sldIdLst>
    <p:sldId id="256" r:id="rId2"/>
    <p:sldId id="258" r:id="rId3"/>
    <p:sldId id="259" r:id="rId4"/>
    <p:sldId id="257" r:id="rId5"/>
    <p:sldId id="262" r:id="rId6"/>
    <p:sldId id="260" r:id="rId7"/>
    <p:sldId id="261"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321" r:id="rId27"/>
    <p:sldId id="322" r:id="rId28"/>
    <p:sldId id="323" r:id="rId29"/>
    <p:sldId id="324" r:id="rId30"/>
    <p:sldId id="325" r:id="rId31"/>
    <p:sldId id="326" r:id="rId32"/>
    <p:sldId id="327" r:id="rId33"/>
    <p:sldId id="328" r:id="rId34"/>
    <p:sldId id="329" r:id="rId35"/>
    <p:sldId id="330" r:id="rId36"/>
    <p:sldId id="331" r:id="rId37"/>
    <p:sldId id="282" r:id="rId38"/>
    <p:sldId id="283" r:id="rId39"/>
    <p:sldId id="284" r:id="rId40"/>
    <p:sldId id="286" r:id="rId41"/>
    <p:sldId id="287" r:id="rId42"/>
    <p:sldId id="334" r:id="rId43"/>
    <p:sldId id="288" r:id="rId44"/>
    <p:sldId id="289" r:id="rId45"/>
    <p:sldId id="290" r:id="rId46"/>
    <p:sldId id="291" r:id="rId47"/>
    <p:sldId id="292" r:id="rId48"/>
    <p:sldId id="293" r:id="rId49"/>
    <p:sldId id="294" r:id="rId50"/>
    <p:sldId id="295" r:id="rId51"/>
    <p:sldId id="315" r:id="rId52"/>
    <p:sldId id="316" r:id="rId53"/>
    <p:sldId id="297" r:id="rId54"/>
    <p:sldId id="298" r:id="rId55"/>
    <p:sldId id="317" r:id="rId56"/>
    <p:sldId id="299" r:id="rId57"/>
    <p:sldId id="296" r:id="rId58"/>
    <p:sldId id="333" r:id="rId59"/>
    <p:sldId id="301" r:id="rId60"/>
    <p:sldId id="302" r:id="rId61"/>
    <p:sldId id="303" r:id="rId62"/>
    <p:sldId id="305" r:id="rId63"/>
    <p:sldId id="306" r:id="rId64"/>
    <p:sldId id="307" r:id="rId65"/>
    <p:sldId id="308" r:id="rId66"/>
    <p:sldId id="309" r:id="rId67"/>
    <p:sldId id="310" r:id="rId68"/>
    <p:sldId id="311" r:id="rId69"/>
    <p:sldId id="312" r:id="rId70"/>
    <p:sldId id="313" r:id="rId71"/>
    <p:sldId id="314" r:id="rId72"/>
    <p:sldId id="318" r:id="rId73"/>
    <p:sldId id="319" r:id="rId74"/>
    <p:sldId id="320" r:id="rId75"/>
    <p:sldId id="33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01AF7-9F58-42F7-809A-48CD70607395}" type="doc">
      <dgm:prSet loTypeId="urn:microsoft.com/office/officeart/2005/8/layout/process1" loCatId="process" qsTypeId="urn:microsoft.com/office/officeart/2005/8/quickstyle/3d3" qsCatId="3D" csTypeId="urn:microsoft.com/office/officeart/2005/8/colors/accent1_2" csCatId="accent1" phldr="1"/>
      <dgm:spPr/>
    </dgm:pt>
    <dgm:pt modelId="{23E99FE2-AF96-46C4-AD55-FF736FD5416C}">
      <dgm:prSet phldrT="[Tekst]" custT="1"/>
      <dgm:spPr/>
      <dgm:t>
        <a:bodyPr/>
        <a:lstStyle/>
        <a:p>
          <a:r>
            <a:rPr lang="pl-PL" sz="1200" dirty="0"/>
            <a:t>Określenie opłacalności inwestycji na podstawie metody prostej lub dyskontowej</a:t>
          </a:r>
        </a:p>
      </dgm:t>
    </dgm:pt>
    <dgm:pt modelId="{1B801A39-9109-4F87-ACCB-37BC95291F5F}" type="parTrans" cxnId="{04B59B5B-2DB4-4DAC-9DB6-11EF3D5B4ED4}">
      <dgm:prSet/>
      <dgm:spPr/>
      <dgm:t>
        <a:bodyPr/>
        <a:lstStyle/>
        <a:p>
          <a:endParaRPr lang="pl-PL"/>
        </a:p>
      </dgm:t>
    </dgm:pt>
    <dgm:pt modelId="{3A24DC79-0576-44D6-A0A1-0B72CCAEED03}" type="sibTrans" cxnId="{04B59B5B-2DB4-4DAC-9DB6-11EF3D5B4ED4}">
      <dgm:prSet/>
      <dgm:spPr/>
      <dgm:t>
        <a:bodyPr/>
        <a:lstStyle/>
        <a:p>
          <a:endParaRPr lang="pl-PL"/>
        </a:p>
      </dgm:t>
    </dgm:pt>
    <dgm:pt modelId="{888AE174-C57B-4635-B93B-829004484518}">
      <dgm:prSet phldrT="[Tekst]" custT="1"/>
      <dgm:spPr/>
      <dgm:t>
        <a:bodyPr/>
        <a:lstStyle/>
        <a:p>
          <a:r>
            <a:rPr lang="pl-PL" sz="1200" dirty="0"/>
            <a:t>Gdy inwestycja jest opłacalna przechodzimy do analizy ryzyka</a:t>
          </a:r>
        </a:p>
      </dgm:t>
    </dgm:pt>
    <dgm:pt modelId="{38644458-5BC5-4C49-8A12-3484E2F2141C}" type="parTrans" cxnId="{B24E4C3F-2B98-4333-B6ED-7F2037EA53F4}">
      <dgm:prSet/>
      <dgm:spPr/>
      <dgm:t>
        <a:bodyPr/>
        <a:lstStyle/>
        <a:p>
          <a:endParaRPr lang="pl-PL"/>
        </a:p>
      </dgm:t>
    </dgm:pt>
    <dgm:pt modelId="{39EC643F-FB62-4DE0-ADC4-F009EF0653C3}" type="sibTrans" cxnId="{B24E4C3F-2B98-4333-B6ED-7F2037EA53F4}">
      <dgm:prSet/>
      <dgm:spPr/>
      <dgm:t>
        <a:bodyPr/>
        <a:lstStyle/>
        <a:p>
          <a:endParaRPr lang="pl-PL"/>
        </a:p>
      </dgm:t>
    </dgm:pt>
    <dgm:pt modelId="{E9B3199E-C3AA-47D5-8009-0CF4CCDFCD99}">
      <dgm:prSet phldrT="[Tekst]" custT="1"/>
      <dgm:spPr/>
      <dgm:t>
        <a:bodyPr/>
        <a:lstStyle/>
        <a:p>
          <a:r>
            <a:rPr lang="pl-PL" sz="1200" dirty="0"/>
            <a:t>Gdy poziom ryzyka jest akceptowalny należy zrealizować inwestycję</a:t>
          </a:r>
        </a:p>
      </dgm:t>
    </dgm:pt>
    <dgm:pt modelId="{463E7D44-40AE-4674-A983-27CAAF414E86}" type="parTrans" cxnId="{13C983B5-DE94-4DA2-BF87-5764223D22F0}">
      <dgm:prSet/>
      <dgm:spPr/>
      <dgm:t>
        <a:bodyPr/>
        <a:lstStyle/>
        <a:p>
          <a:endParaRPr lang="pl-PL"/>
        </a:p>
      </dgm:t>
    </dgm:pt>
    <dgm:pt modelId="{55F42D60-3DCB-42BE-919C-E54A084D50E1}" type="sibTrans" cxnId="{13C983B5-DE94-4DA2-BF87-5764223D22F0}">
      <dgm:prSet/>
      <dgm:spPr/>
      <dgm:t>
        <a:bodyPr/>
        <a:lstStyle/>
        <a:p>
          <a:endParaRPr lang="pl-PL"/>
        </a:p>
      </dgm:t>
    </dgm:pt>
    <dgm:pt modelId="{925AD8AC-46FD-4124-BA6A-80B9D8ABA7D0}" type="pres">
      <dgm:prSet presAssocID="{17301AF7-9F58-42F7-809A-48CD70607395}" presName="Name0" presStyleCnt="0">
        <dgm:presLayoutVars>
          <dgm:dir/>
          <dgm:resizeHandles val="exact"/>
        </dgm:presLayoutVars>
      </dgm:prSet>
      <dgm:spPr/>
    </dgm:pt>
    <dgm:pt modelId="{7B3EAE47-B351-4AB0-9FE6-EBD5FF8EEFA8}" type="pres">
      <dgm:prSet presAssocID="{23E99FE2-AF96-46C4-AD55-FF736FD5416C}" presName="node" presStyleLbl="node1" presStyleIdx="0" presStyleCnt="3">
        <dgm:presLayoutVars>
          <dgm:bulletEnabled val="1"/>
        </dgm:presLayoutVars>
      </dgm:prSet>
      <dgm:spPr/>
    </dgm:pt>
    <dgm:pt modelId="{067CFFE5-76E1-4E6E-8C05-E168E5AC275E}" type="pres">
      <dgm:prSet presAssocID="{3A24DC79-0576-44D6-A0A1-0B72CCAEED03}" presName="sibTrans" presStyleLbl="sibTrans2D1" presStyleIdx="0" presStyleCnt="2"/>
      <dgm:spPr/>
    </dgm:pt>
    <dgm:pt modelId="{FAAA764D-0B4C-49F4-B441-71B6C1967644}" type="pres">
      <dgm:prSet presAssocID="{3A24DC79-0576-44D6-A0A1-0B72CCAEED03}" presName="connectorText" presStyleLbl="sibTrans2D1" presStyleIdx="0" presStyleCnt="2"/>
      <dgm:spPr/>
    </dgm:pt>
    <dgm:pt modelId="{DF07AC0E-F64F-483C-A083-35E7C5E80EAC}" type="pres">
      <dgm:prSet presAssocID="{888AE174-C57B-4635-B93B-829004484518}" presName="node" presStyleLbl="node1" presStyleIdx="1" presStyleCnt="3">
        <dgm:presLayoutVars>
          <dgm:bulletEnabled val="1"/>
        </dgm:presLayoutVars>
      </dgm:prSet>
      <dgm:spPr/>
    </dgm:pt>
    <dgm:pt modelId="{305B8F5C-E797-4A10-963D-AA4388F1423B}" type="pres">
      <dgm:prSet presAssocID="{39EC643F-FB62-4DE0-ADC4-F009EF0653C3}" presName="sibTrans" presStyleLbl="sibTrans2D1" presStyleIdx="1" presStyleCnt="2"/>
      <dgm:spPr/>
    </dgm:pt>
    <dgm:pt modelId="{54FAFA66-3248-41DA-B8A3-B62A1323377B}" type="pres">
      <dgm:prSet presAssocID="{39EC643F-FB62-4DE0-ADC4-F009EF0653C3}" presName="connectorText" presStyleLbl="sibTrans2D1" presStyleIdx="1" presStyleCnt="2"/>
      <dgm:spPr/>
    </dgm:pt>
    <dgm:pt modelId="{91BCD017-78E3-4E34-B5F7-5ABF90A6BBB4}" type="pres">
      <dgm:prSet presAssocID="{E9B3199E-C3AA-47D5-8009-0CF4CCDFCD99}" presName="node" presStyleLbl="node1" presStyleIdx="2" presStyleCnt="3">
        <dgm:presLayoutVars>
          <dgm:bulletEnabled val="1"/>
        </dgm:presLayoutVars>
      </dgm:prSet>
      <dgm:spPr/>
    </dgm:pt>
  </dgm:ptLst>
  <dgm:cxnLst>
    <dgm:cxn modelId="{432AE126-55BF-4109-A35E-6B427DD824DC}" type="presOf" srcId="{E9B3199E-C3AA-47D5-8009-0CF4CCDFCD99}" destId="{91BCD017-78E3-4E34-B5F7-5ABF90A6BBB4}" srcOrd="0" destOrd="0" presId="urn:microsoft.com/office/officeart/2005/8/layout/process1"/>
    <dgm:cxn modelId="{B24E4C3F-2B98-4333-B6ED-7F2037EA53F4}" srcId="{17301AF7-9F58-42F7-809A-48CD70607395}" destId="{888AE174-C57B-4635-B93B-829004484518}" srcOrd="1" destOrd="0" parTransId="{38644458-5BC5-4C49-8A12-3484E2F2141C}" sibTransId="{39EC643F-FB62-4DE0-ADC4-F009EF0653C3}"/>
    <dgm:cxn modelId="{04B59B5B-2DB4-4DAC-9DB6-11EF3D5B4ED4}" srcId="{17301AF7-9F58-42F7-809A-48CD70607395}" destId="{23E99FE2-AF96-46C4-AD55-FF736FD5416C}" srcOrd="0" destOrd="0" parTransId="{1B801A39-9109-4F87-ACCB-37BC95291F5F}" sibTransId="{3A24DC79-0576-44D6-A0A1-0B72CCAEED03}"/>
    <dgm:cxn modelId="{979AFE66-522D-4DE1-9B76-FCFBDD1D68A9}" type="presOf" srcId="{17301AF7-9F58-42F7-809A-48CD70607395}" destId="{925AD8AC-46FD-4124-BA6A-80B9D8ABA7D0}" srcOrd="0" destOrd="0" presId="urn:microsoft.com/office/officeart/2005/8/layout/process1"/>
    <dgm:cxn modelId="{F660BB71-DAA0-4A8E-991B-8F61205FA813}" type="presOf" srcId="{3A24DC79-0576-44D6-A0A1-0B72CCAEED03}" destId="{067CFFE5-76E1-4E6E-8C05-E168E5AC275E}" srcOrd="0" destOrd="0" presId="urn:microsoft.com/office/officeart/2005/8/layout/process1"/>
    <dgm:cxn modelId="{D256DE71-E7BD-4ADD-B9EB-039727BC71BF}" type="presOf" srcId="{23E99FE2-AF96-46C4-AD55-FF736FD5416C}" destId="{7B3EAE47-B351-4AB0-9FE6-EBD5FF8EEFA8}" srcOrd="0" destOrd="0" presId="urn:microsoft.com/office/officeart/2005/8/layout/process1"/>
    <dgm:cxn modelId="{24C56C94-6708-4A64-AE79-26525D608980}" type="presOf" srcId="{39EC643F-FB62-4DE0-ADC4-F009EF0653C3}" destId="{54FAFA66-3248-41DA-B8A3-B62A1323377B}" srcOrd="1" destOrd="0" presId="urn:microsoft.com/office/officeart/2005/8/layout/process1"/>
    <dgm:cxn modelId="{13C983B5-DE94-4DA2-BF87-5764223D22F0}" srcId="{17301AF7-9F58-42F7-809A-48CD70607395}" destId="{E9B3199E-C3AA-47D5-8009-0CF4CCDFCD99}" srcOrd="2" destOrd="0" parTransId="{463E7D44-40AE-4674-A983-27CAAF414E86}" sibTransId="{55F42D60-3DCB-42BE-919C-E54A084D50E1}"/>
    <dgm:cxn modelId="{862DD3D7-0CCE-4F41-91E2-18D92389DB69}" type="presOf" srcId="{39EC643F-FB62-4DE0-ADC4-F009EF0653C3}" destId="{305B8F5C-E797-4A10-963D-AA4388F1423B}" srcOrd="0" destOrd="0" presId="urn:microsoft.com/office/officeart/2005/8/layout/process1"/>
    <dgm:cxn modelId="{9C3DB0DC-43B8-4B60-BC68-EFD5EA4EEE45}" type="presOf" srcId="{3A24DC79-0576-44D6-A0A1-0B72CCAEED03}" destId="{FAAA764D-0B4C-49F4-B441-71B6C1967644}" srcOrd="1" destOrd="0" presId="urn:microsoft.com/office/officeart/2005/8/layout/process1"/>
    <dgm:cxn modelId="{6C43A0ED-B6FF-42B6-8E79-A66DEB69EB32}" type="presOf" srcId="{888AE174-C57B-4635-B93B-829004484518}" destId="{DF07AC0E-F64F-483C-A083-35E7C5E80EAC}" srcOrd="0" destOrd="0" presId="urn:microsoft.com/office/officeart/2005/8/layout/process1"/>
    <dgm:cxn modelId="{A0C2033B-DA27-41F5-AA05-3F45D856D530}" type="presParOf" srcId="{925AD8AC-46FD-4124-BA6A-80B9D8ABA7D0}" destId="{7B3EAE47-B351-4AB0-9FE6-EBD5FF8EEFA8}" srcOrd="0" destOrd="0" presId="urn:microsoft.com/office/officeart/2005/8/layout/process1"/>
    <dgm:cxn modelId="{18C76971-089A-4E22-8F45-D52E260FBF5C}" type="presParOf" srcId="{925AD8AC-46FD-4124-BA6A-80B9D8ABA7D0}" destId="{067CFFE5-76E1-4E6E-8C05-E168E5AC275E}" srcOrd="1" destOrd="0" presId="urn:microsoft.com/office/officeart/2005/8/layout/process1"/>
    <dgm:cxn modelId="{0EAEBC40-7833-4F1F-92ED-49F3C2AF5E79}" type="presParOf" srcId="{067CFFE5-76E1-4E6E-8C05-E168E5AC275E}" destId="{FAAA764D-0B4C-49F4-B441-71B6C1967644}" srcOrd="0" destOrd="0" presId="urn:microsoft.com/office/officeart/2005/8/layout/process1"/>
    <dgm:cxn modelId="{9B486AC3-8101-4314-A8C6-6AE84DE954AF}" type="presParOf" srcId="{925AD8AC-46FD-4124-BA6A-80B9D8ABA7D0}" destId="{DF07AC0E-F64F-483C-A083-35E7C5E80EAC}" srcOrd="2" destOrd="0" presId="urn:microsoft.com/office/officeart/2005/8/layout/process1"/>
    <dgm:cxn modelId="{C3687788-F059-4758-8C02-D97989D56CBD}" type="presParOf" srcId="{925AD8AC-46FD-4124-BA6A-80B9D8ABA7D0}" destId="{305B8F5C-E797-4A10-963D-AA4388F1423B}" srcOrd="3" destOrd="0" presId="urn:microsoft.com/office/officeart/2005/8/layout/process1"/>
    <dgm:cxn modelId="{3506A5F4-473C-4885-9C60-8AA70DD0DF70}" type="presParOf" srcId="{305B8F5C-E797-4A10-963D-AA4388F1423B}" destId="{54FAFA66-3248-41DA-B8A3-B62A1323377B}" srcOrd="0" destOrd="0" presId="urn:microsoft.com/office/officeart/2005/8/layout/process1"/>
    <dgm:cxn modelId="{B1B4B2B5-DB51-49FF-ABBC-648F796C6602}" type="presParOf" srcId="{925AD8AC-46FD-4124-BA6A-80B9D8ABA7D0}" destId="{91BCD017-78E3-4E34-B5F7-5ABF90A6BBB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EAE47-B351-4AB0-9FE6-EBD5FF8EEFA8}">
      <dsp:nvSpPr>
        <dsp:cNvPr id="0" name=""/>
        <dsp:cNvSpPr/>
      </dsp:nvSpPr>
      <dsp:spPr>
        <a:xfrm>
          <a:off x="5357" y="412939"/>
          <a:ext cx="1601390" cy="100587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Określenie opłacalności inwestycji na podstawie metody prostej lub dyskontowej</a:t>
          </a:r>
        </a:p>
      </dsp:txBody>
      <dsp:txXfrm>
        <a:off x="34818" y="442400"/>
        <a:ext cx="1542468" cy="946951"/>
      </dsp:txXfrm>
    </dsp:sp>
    <dsp:sp modelId="{067CFFE5-76E1-4E6E-8C05-E168E5AC275E}">
      <dsp:nvSpPr>
        <dsp:cNvPr id="0" name=""/>
        <dsp:cNvSpPr/>
      </dsp:nvSpPr>
      <dsp:spPr>
        <a:xfrm>
          <a:off x="1766887" y="717303"/>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1766887" y="796732"/>
        <a:ext cx="237646" cy="238286"/>
      </dsp:txXfrm>
    </dsp:sp>
    <dsp:sp modelId="{DF07AC0E-F64F-483C-A083-35E7C5E80EAC}">
      <dsp:nvSpPr>
        <dsp:cNvPr id="0" name=""/>
        <dsp:cNvSpPr/>
      </dsp:nvSpPr>
      <dsp:spPr>
        <a:xfrm>
          <a:off x="2247304" y="412939"/>
          <a:ext cx="1601390" cy="100587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Gdy inwestycja jest opłacalna przechodzimy do analizy ryzyka</a:t>
          </a:r>
        </a:p>
      </dsp:txBody>
      <dsp:txXfrm>
        <a:off x="2276765" y="442400"/>
        <a:ext cx="1542468" cy="946951"/>
      </dsp:txXfrm>
    </dsp:sp>
    <dsp:sp modelId="{305B8F5C-E797-4A10-963D-AA4388F1423B}">
      <dsp:nvSpPr>
        <dsp:cNvPr id="0" name=""/>
        <dsp:cNvSpPr/>
      </dsp:nvSpPr>
      <dsp:spPr>
        <a:xfrm>
          <a:off x="4008834" y="717303"/>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4008834" y="796732"/>
        <a:ext cx="237646" cy="238286"/>
      </dsp:txXfrm>
    </dsp:sp>
    <dsp:sp modelId="{91BCD017-78E3-4E34-B5F7-5ABF90A6BBB4}">
      <dsp:nvSpPr>
        <dsp:cNvPr id="0" name=""/>
        <dsp:cNvSpPr/>
      </dsp:nvSpPr>
      <dsp:spPr>
        <a:xfrm>
          <a:off x="4489251" y="412939"/>
          <a:ext cx="1601390" cy="100587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Gdy poziom ryzyka jest akceptowalny należy zrealizować inwestycję</a:t>
          </a:r>
        </a:p>
      </dsp:txBody>
      <dsp:txXfrm>
        <a:off x="4518712" y="442400"/>
        <a:ext cx="1542468" cy="9469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33:14.131"/>
    </inkml:context>
    <inkml:brush xml:id="br0">
      <inkml:brushProperty name="width" value="0.05292" units="cm"/>
      <inkml:brushProperty name="height" value="0.05292" units="cm"/>
      <inkml:brushProperty name="color" value="#FF0000"/>
    </inkml:brush>
  </inkml:definitions>
  <inkml:trace contextRef="#ctx0" brushRef="#br0">29034 14640 0</inkml:trace>
  <inkml:trace contextRef="#ctx0" brushRef="#br0" timeOffset="16622.05">21431 17110 0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34:33.898"/>
    </inkml:context>
    <inkml:brush xml:id="br0">
      <inkml:brushProperty name="width" value="0.05292" units="cm"/>
      <inkml:brushProperty name="height" value="0.05292" units="cm"/>
      <inkml:brushProperty name="color" value="#FF0000"/>
    </inkml:brush>
  </inkml:definitions>
  <inkml:trace contextRef="#ctx0" brushRef="#br0">31097 4110 0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41:31.135"/>
    </inkml:context>
    <inkml:brush xml:id="br0">
      <inkml:brushProperty name="width" value="0.05292" units="cm"/>
      <inkml:brushProperty name="height" value="0.05292" units="cm"/>
      <inkml:brushProperty name="color" value="#FF0000"/>
    </inkml:brush>
  </inkml:definitions>
  <inkml:trace contextRef="#ctx0" brushRef="#br0">6756 6526 0</inkml:trace>
  <inkml:trace contextRef="#ctx0" brushRef="#br0" timeOffset="107867.37">20814 11730 0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45:08.331"/>
    </inkml:context>
    <inkml:brush xml:id="br0">
      <inkml:brushProperty name="width" value="0.05292" units="cm"/>
      <inkml:brushProperty name="height" value="0.05292" units="cm"/>
      <inkml:brushProperty name="color" value="#FF0000"/>
    </inkml:brush>
  </inkml:definitions>
  <inkml:trace contextRef="#ctx0" brushRef="#br0">16245 6262 0</inkml:trace>
  <inkml:trace contextRef="#ctx0" brushRef="#br0" timeOffset="51576.88">20144 11430 0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48:46.794"/>
    </inkml:context>
    <inkml:brush xml:id="br0">
      <inkml:brushProperty name="width" value="0.05292" units="cm"/>
      <inkml:brushProperty name="height" value="0.05292" units="cm"/>
      <inkml:brushProperty name="color" value="#FF0000"/>
    </inkml:brush>
  </inkml:definitions>
  <inkml:trace contextRef="#ctx0" brushRef="#br0">23001 16175 0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3:50:26.832"/>
    </inkml:context>
    <inkml:brush xml:id="br0">
      <inkml:brushProperty name="width" value="0.05292" units="cm"/>
      <inkml:brushProperty name="height" value="0.05292" units="cm"/>
      <inkml:brushProperty name="color" value="#FF0000"/>
    </inkml:brush>
  </inkml:definitions>
  <inkml:trace contextRef="#ctx0" brushRef="#br0">23319 7602 0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4:04:00.643"/>
    </inkml:context>
    <inkml:brush xml:id="br0">
      <inkml:brushProperty name="width" value="0.05292" units="cm"/>
      <inkml:brushProperty name="height" value="0.05292" units="cm"/>
      <inkml:brushProperty name="color" value="#FF0000"/>
    </inkml:brush>
  </inkml:definitions>
  <inkml:trace contextRef="#ctx0" brushRef="#br0">18380 17004 0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5-03-15T14:14:55.194"/>
    </inkml:context>
    <inkml:brush xml:id="br0">
      <inkml:brushProperty name="width" value="0.05292" units="cm"/>
      <inkml:brushProperty name="height" value="0.05292" units="cm"/>
      <inkml:brushProperty name="color" value="#FF0000"/>
    </inkml:brush>
  </inkml:definitions>
  <inkml:trace contextRef="#ctx0" brushRef="#br0">18962 18891 0</inkml:trace>
  <inkml:trace contextRef="#ctx0" brushRef="#br0" timeOffset="16964.59">22049 17903 0</inkml:trace>
  <inkml:trace contextRef="#ctx0" brushRef="#br0" timeOffset="17967.48">23354 18680 0</inkml:trace>
  <inkml:trace contextRef="#ctx0" brushRef="#br0" timeOffset="18188.07">23460 18697 0</inkml:trace>
  <inkml:trace contextRef="#ctx0" brushRef="#br0" timeOffset="18373.68">23689 18697 0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BBA43-3EBC-463D-BBA1-F2BF6CEB4384}" type="datetimeFigureOut">
              <a:rPr lang="pl-PL" smtClean="0"/>
              <a:t>09.05.2025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60838-82CD-40A7-B8C0-67FB453185DF}" type="slidenum">
              <a:rPr lang="pl-PL" smtClean="0"/>
              <a:t>‹#›</a:t>
            </a:fld>
            <a:endParaRPr lang="pl-PL"/>
          </a:p>
        </p:txBody>
      </p:sp>
    </p:spTree>
    <p:extLst>
      <p:ext uri="{BB962C8B-B14F-4D97-AF65-F5344CB8AC3E}">
        <p14:creationId xmlns:p14="http://schemas.microsoft.com/office/powerpoint/2010/main" val="33343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760838-82CD-40A7-B8C0-67FB453185DF}" type="slidenum">
              <a:rPr lang="pl-PL" smtClean="0"/>
              <a:t>1</a:t>
            </a:fld>
            <a:endParaRPr lang="pl-PL"/>
          </a:p>
        </p:txBody>
      </p:sp>
    </p:spTree>
    <p:extLst>
      <p:ext uri="{BB962C8B-B14F-4D97-AF65-F5344CB8AC3E}">
        <p14:creationId xmlns:p14="http://schemas.microsoft.com/office/powerpoint/2010/main" val="89223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760838-82CD-40A7-B8C0-67FB453185DF}" type="slidenum">
              <a:rPr lang="pl-PL" smtClean="0"/>
              <a:t>16</a:t>
            </a:fld>
            <a:endParaRPr lang="pl-PL"/>
          </a:p>
        </p:txBody>
      </p:sp>
    </p:spTree>
    <p:extLst>
      <p:ext uri="{BB962C8B-B14F-4D97-AF65-F5344CB8AC3E}">
        <p14:creationId xmlns:p14="http://schemas.microsoft.com/office/powerpoint/2010/main" val="39257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760838-82CD-40A7-B8C0-67FB453185DF}" type="slidenum">
              <a:rPr lang="pl-PL" smtClean="0"/>
              <a:t>44</a:t>
            </a:fld>
            <a:endParaRPr lang="pl-PL"/>
          </a:p>
        </p:txBody>
      </p:sp>
    </p:spTree>
    <p:extLst>
      <p:ext uri="{BB962C8B-B14F-4D97-AF65-F5344CB8AC3E}">
        <p14:creationId xmlns:p14="http://schemas.microsoft.com/office/powerpoint/2010/main" val="213186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760838-82CD-40A7-B8C0-67FB453185DF}" type="slidenum">
              <a:rPr lang="pl-PL" smtClean="0"/>
              <a:t>57</a:t>
            </a:fld>
            <a:endParaRPr lang="pl-PL"/>
          </a:p>
        </p:txBody>
      </p:sp>
    </p:spTree>
    <p:extLst>
      <p:ext uri="{BB962C8B-B14F-4D97-AF65-F5344CB8AC3E}">
        <p14:creationId xmlns:p14="http://schemas.microsoft.com/office/powerpoint/2010/main" val="44925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9094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12646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8936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7050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558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0551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 name="Date Placeholder 1"/>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486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2" name="Date Placeholder 1"/>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15609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0647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l-PL"/>
              <a:t>Kliknij, aby edytować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Date Placeholder 7"/>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50211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l-PL"/>
              <a:t>Kliknij, aby edytować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Date Placeholder 7"/>
          <p:cNvSpPr>
            <a:spLocks noGrp="1"/>
          </p:cNvSpPr>
          <p:nvPr>
            <p:ph type="dt" sz="half" idx="10"/>
          </p:nvPr>
        </p:nvSpPr>
        <p:spPr/>
        <p:txBody>
          <a:bodyPr/>
          <a:lstStyle/>
          <a:p>
            <a:fld id="{F4D57BDD-E64A-4D27-8978-82FFCA18A12C}" type="datetimeFigureOut">
              <a:rPr lang="en-US" smtClean="0"/>
              <a:pPr/>
              <a:t>5/9/2025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68929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4D57BDD-E64A-4D27-8978-82FFCA18A12C}" type="datetimeFigureOut">
              <a:rPr lang="en-US" smtClean="0"/>
              <a:pPr/>
              <a:t>5/9/2025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866034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3.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mailto:tomalm@uek.krakow.p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pa przedstawiająca spadek wydajności">
            <a:extLst>
              <a:ext uri="{FF2B5EF4-FFF2-40B4-BE49-F238E27FC236}">
                <a16:creationId xmlns:a16="http://schemas.microsoft.com/office/drawing/2014/main" id="{1A4A8BA3-B465-4479-8409-C56E2FECFA07}"/>
              </a:ext>
            </a:extLst>
          </p:cNvPr>
          <p:cNvPicPr>
            <a:picLocks noChangeAspect="1"/>
          </p:cNvPicPr>
          <p:nvPr/>
        </p:nvPicPr>
        <p:blipFill rotWithShape="1">
          <a:blip r:embed="rId3">
            <a:alphaModFix amt="35000"/>
          </a:blip>
          <a:srcRect t="1220" b="14510"/>
          <a:stretch/>
        </p:blipFill>
        <p:spPr>
          <a:xfrm>
            <a:off x="0" y="10"/>
            <a:ext cx="12191980" cy="6857990"/>
          </a:xfrm>
          <a:prstGeom prst="rect">
            <a:avLst/>
          </a:prstGeom>
        </p:spPr>
      </p:pic>
      <p:sp>
        <p:nvSpPr>
          <p:cNvPr id="2" name="Tytuł 1">
            <a:extLst>
              <a:ext uri="{FF2B5EF4-FFF2-40B4-BE49-F238E27FC236}">
                <a16:creationId xmlns:a16="http://schemas.microsoft.com/office/drawing/2014/main" id="{5558B6CA-BD42-4B31-B91C-257AE5834969}"/>
              </a:ext>
            </a:extLst>
          </p:cNvPr>
          <p:cNvSpPr>
            <a:spLocks noGrp="1"/>
          </p:cNvSpPr>
          <p:nvPr>
            <p:ph type="ctrTitle"/>
          </p:nvPr>
        </p:nvSpPr>
        <p:spPr>
          <a:xfrm>
            <a:off x="1069848" y="1298448"/>
            <a:ext cx="7315200" cy="3255264"/>
          </a:xfrm>
        </p:spPr>
        <p:txBody>
          <a:bodyPr>
            <a:normAutofit/>
          </a:bodyPr>
          <a:lstStyle/>
          <a:p>
            <a:r>
              <a:rPr lang="pl-PL" sz="4400" dirty="0">
                <a:solidFill>
                  <a:schemeClr val="tx1"/>
                </a:solidFill>
              </a:rPr>
              <a:t>Ekonomiczna efektywność inwestycji </a:t>
            </a:r>
            <a:r>
              <a:rPr lang="pl-PL" sz="4400" dirty="0">
                <a:solidFill>
                  <a:schemeClr val="tx1">
                    <a:lumMod val="65000"/>
                  </a:schemeClr>
                </a:solidFill>
              </a:rPr>
              <a:t>(Rachunek </a:t>
            </a:r>
            <a:r>
              <a:rPr lang="pl-PL" sz="4400">
                <a:solidFill>
                  <a:schemeClr val="tx1">
                    <a:lumMod val="65000"/>
                  </a:schemeClr>
                </a:solidFill>
              </a:rPr>
              <a:t>opłacalności inwestycji)</a:t>
            </a:r>
            <a:endParaRPr lang="pl-PL" sz="4400" dirty="0">
              <a:solidFill>
                <a:schemeClr val="tx1">
                  <a:lumMod val="65000"/>
                </a:schemeClr>
              </a:solidFill>
            </a:endParaRPr>
          </a:p>
        </p:txBody>
      </p:sp>
      <p:sp>
        <p:nvSpPr>
          <p:cNvPr id="3" name="Podtytuł 2">
            <a:extLst>
              <a:ext uri="{FF2B5EF4-FFF2-40B4-BE49-F238E27FC236}">
                <a16:creationId xmlns:a16="http://schemas.microsoft.com/office/drawing/2014/main" id="{505B1671-ABE0-4953-8AF2-CCB09F084357}"/>
              </a:ext>
            </a:extLst>
          </p:cNvPr>
          <p:cNvSpPr>
            <a:spLocks noGrp="1"/>
          </p:cNvSpPr>
          <p:nvPr>
            <p:ph type="subTitle" idx="1"/>
          </p:nvPr>
        </p:nvSpPr>
        <p:spPr>
          <a:xfrm>
            <a:off x="1100015" y="4670246"/>
            <a:ext cx="7315200" cy="914400"/>
          </a:xfrm>
        </p:spPr>
        <p:txBody>
          <a:bodyPr>
            <a:normAutofit/>
          </a:bodyPr>
          <a:lstStyle/>
          <a:p>
            <a:r>
              <a:rPr lang="pl-PL" dirty="0">
                <a:solidFill>
                  <a:schemeClr val="tx1"/>
                </a:solidFill>
              </a:rPr>
              <a:t>Wykład</a:t>
            </a:r>
          </a:p>
          <a:p>
            <a:r>
              <a:rPr lang="pl-PL" dirty="0">
                <a:solidFill>
                  <a:schemeClr val="tx1"/>
                </a:solidFill>
              </a:rPr>
              <a:t>dr Mateusz Tomal</a:t>
            </a:r>
          </a:p>
        </p:txBody>
      </p:sp>
    </p:spTree>
    <p:extLst>
      <p:ext uri="{BB962C8B-B14F-4D97-AF65-F5344CB8AC3E}">
        <p14:creationId xmlns:p14="http://schemas.microsoft.com/office/powerpoint/2010/main" val="38484262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01EE23-7E47-4BE9-BD8A-E3F07BAE29E5}"/>
              </a:ext>
            </a:extLst>
          </p:cNvPr>
          <p:cNvSpPr>
            <a:spLocks noGrp="1"/>
          </p:cNvSpPr>
          <p:nvPr>
            <p:ph type="title"/>
          </p:nvPr>
        </p:nvSpPr>
        <p:spPr/>
        <p:txBody>
          <a:bodyPr/>
          <a:lstStyle/>
          <a:p>
            <a:r>
              <a:rPr lang="pl-PL" dirty="0"/>
              <a:t>Realna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137BCC7-F1D7-4F88-BFCB-4DA8D3B4EDFF}"/>
                  </a:ext>
                </a:extLst>
              </p:cNvPr>
              <p:cNvSpPr>
                <a:spLocks noGrp="1"/>
              </p:cNvSpPr>
              <p:nvPr>
                <p:ph idx="1"/>
              </p:nvPr>
            </p:nvSpPr>
            <p:spPr/>
            <p:txBody>
              <a:bodyPr/>
              <a:lstStyle/>
              <a:p>
                <a:r>
                  <a:rPr lang="pl-PL" dirty="0"/>
                  <a:t>Jeżeli chcemy ustalić realny dochód pożyczkodawcy należy obliczyć realną stopę procentową, czyli stopę procentową skorygowaną o stopę inflacji. </a:t>
                </a:r>
              </a:p>
              <a:p>
                <a:endParaRPr lang="pl-PL" dirty="0"/>
              </a:p>
              <a:p>
                <a:pPr marL="114300" indent="0">
                  <a:lnSpc>
                    <a:spcPct val="150000"/>
                  </a:lnSpc>
                  <a:buNone/>
                </a:pPr>
                <a14:m>
                  <m:oMathPara xmlns:m="http://schemas.openxmlformats.org/officeDocument/2006/math">
                    <m:oMathParaPr>
                      <m:jc m:val="centerGroup"/>
                    </m:oMathParaPr>
                    <m:oMath xmlns:m="http://schemas.openxmlformats.org/officeDocument/2006/math">
                      <m:sSub>
                        <m:sSubPr>
                          <m:ctrlPr>
                            <a:rPr lang="pl-PL" sz="2400" i="1" smtClean="0">
                              <a:latin typeface="Cambria Math" panose="02040503050406030204" pitchFamily="18" charset="0"/>
                            </a:rPr>
                          </m:ctrlPr>
                        </m:sSubPr>
                        <m:e>
                          <m:r>
                            <a:rPr lang="pl-PL" sz="2400" b="0" i="1" smtClean="0">
                              <a:latin typeface="Cambria Math"/>
                            </a:rPr>
                            <m:t>𝑖</m:t>
                          </m:r>
                        </m:e>
                        <m:sub>
                          <m:r>
                            <a:rPr lang="pl-PL" sz="2400" b="0" i="1" smtClean="0">
                              <a:latin typeface="Cambria Math"/>
                            </a:rPr>
                            <m:t>𝑟</m:t>
                          </m:r>
                        </m:sub>
                      </m:sSub>
                      <m:r>
                        <a:rPr lang="pl-PL" sz="2400" i="1">
                          <a:latin typeface="Cambria Math"/>
                        </a:rPr>
                        <m:t>=</m:t>
                      </m:r>
                      <m:f>
                        <m:fPr>
                          <m:ctrlPr>
                            <a:rPr lang="pl-PL" sz="2400" i="1" smtClean="0">
                              <a:latin typeface="Cambria Math" panose="02040503050406030204" pitchFamily="18" charset="0"/>
                            </a:rPr>
                          </m:ctrlPr>
                        </m:fPr>
                        <m:num>
                          <m:r>
                            <a:rPr lang="pl-PL" sz="2400" b="0" i="1" smtClean="0">
                              <a:latin typeface="Cambria Math"/>
                            </a:rPr>
                            <m:t>1+</m:t>
                          </m:r>
                          <m:sSub>
                            <m:sSubPr>
                              <m:ctrlPr>
                                <a:rPr lang="pl-PL" sz="2400" b="0" i="1" smtClean="0">
                                  <a:latin typeface="Cambria Math" panose="02040503050406030204" pitchFamily="18" charset="0"/>
                                </a:rPr>
                              </m:ctrlPr>
                            </m:sSubPr>
                            <m:e>
                              <m:r>
                                <a:rPr lang="pl-PL" sz="2400" b="0" i="1" smtClean="0">
                                  <a:latin typeface="Cambria Math" panose="02040503050406030204" pitchFamily="18" charset="0"/>
                                </a:rPr>
                                <m:t>𝑖</m:t>
                              </m:r>
                            </m:e>
                            <m:sub>
                              <m:r>
                                <a:rPr lang="pl-PL" sz="2400" b="0" i="1" smtClean="0">
                                  <a:latin typeface="Cambria Math" panose="02040503050406030204" pitchFamily="18" charset="0"/>
                                </a:rPr>
                                <m:t>𝑛</m:t>
                              </m:r>
                            </m:sub>
                          </m:sSub>
                        </m:num>
                        <m:den>
                          <m:r>
                            <a:rPr lang="pl-PL" sz="2400" b="0" i="1" smtClean="0">
                              <a:latin typeface="Cambria Math"/>
                            </a:rPr>
                            <m:t>1+</m:t>
                          </m:r>
                          <m:r>
                            <a:rPr lang="pl-PL" sz="2400" b="0" i="1" smtClean="0">
                              <a:latin typeface="Cambria Math"/>
                              <a:ea typeface="Cambria Math"/>
                            </a:rPr>
                            <m:t>𝜋</m:t>
                          </m:r>
                        </m:den>
                      </m:f>
                      <m:r>
                        <a:rPr lang="pl-PL" sz="2400" b="0" i="1" smtClean="0">
                          <a:latin typeface="Cambria Math"/>
                        </a:rPr>
                        <m:t>−1</m:t>
                      </m:r>
                    </m:oMath>
                  </m:oMathPara>
                </a14:m>
                <a:endParaRPr lang="pl-PL" sz="2400" dirty="0">
                  <a:latin typeface="+mj-lt"/>
                </a:endParaRPr>
              </a:p>
              <a:p>
                <a:pPr marL="114300" indent="0" algn="ctr">
                  <a:lnSpc>
                    <a:spcPct val="150000"/>
                  </a:lnSpc>
                  <a:buNone/>
                </a:pPr>
                <a14:m>
                  <m:oMath xmlns:m="http://schemas.openxmlformats.org/officeDocument/2006/math">
                    <m:sSub>
                      <m:sSubPr>
                        <m:ctrlPr>
                          <a:rPr lang="pl-PL" i="1">
                            <a:latin typeface="Cambria Math" panose="02040503050406030204" pitchFamily="18" charset="0"/>
                          </a:rPr>
                        </m:ctrlPr>
                      </m:sSubPr>
                      <m:e>
                        <m:r>
                          <a:rPr lang="pl-PL" i="1">
                            <a:latin typeface="Cambria Math"/>
                          </a:rPr>
                          <m:t>𝑖</m:t>
                        </m:r>
                      </m:e>
                      <m:sub>
                        <m:r>
                          <a:rPr lang="pl-PL" i="1">
                            <a:latin typeface="Cambria Math"/>
                          </a:rPr>
                          <m:t>𝑟</m:t>
                        </m:r>
                      </m:sub>
                    </m:sSub>
                  </m:oMath>
                </a14:m>
                <a:r>
                  <a:rPr lang="pl-PL" dirty="0"/>
                  <a:t> – realna roczna stopa procentowa</a:t>
                </a:r>
              </a:p>
              <a:p>
                <a:pPr marL="114300" indent="0" algn="ctr">
                  <a:lnSpc>
                    <a:spcPct val="150000"/>
                  </a:lnSpc>
                  <a:buNone/>
                </a:pP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𝑖</m:t>
                        </m:r>
                      </m:e>
                      <m:sub>
                        <m:r>
                          <a:rPr lang="pl-PL" sz="2000" i="1">
                            <a:latin typeface="Cambria Math" panose="02040503050406030204" pitchFamily="18" charset="0"/>
                          </a:rPr>
                          <m:t>𝑛</m:t>
                        </m:r>
                      </m:sub>
                    </m:sSub>
                  </m:oMath>
                </a14:m>
                <a:r>
                  <a:rPr lang="pl-PL" sz="2000" dirty="0">
                    <a:latin typeface="+mj-lt"/>
                  </a:rPr>
                  <a:t> – nominalna roczna stopa procentowa</a:t>
                </a:r>
              </a:p>
              <a:p>
                <a:pPr marL="114300" indent="0" algn="ctr">
                  <a:lnSpc>
                    <a:spcPct val="150000"/>
                  </a:lnSpc>
                  <a:buNone/>
                </a:pPr>
                <a14:m>
                  <m:oMath xmlns:m="http://schemas.openxmlformats.org/officeDocument/2006/math">
                    <m:r>
                      <a:rPr lang="pl-PL" sz="2000" i="1" smtClean="0">
                        <a:latin typeface="Cambria Math" panose="02040503050406030204" pitchFamily="18" charset="0"/>
                        <a:ea typeface="Cambria Math" panose="02040503050406030204" pitchFamily="18" charset="0"/>
                      </a:rPr>
                      <m:t>𝜋</m:t>
                    </m:r>
                  </m:oMath>
                </a14:m>
                <a:r>
                  <a:rPr lang="pl-PL" sz="2000" dirty="0">
                    <a:latin typeface="+mj-lt"/>
                  </a:rPr>
                  <a:t> – roczna stopa inflacji</a:t>
                </a:r>
              </a:p>
              <a:p>
                <a:endParaRPr lang="pl-PL" dirty="0"/>
              </a:p>
            </p:txBody>
          </p:sp>
        </mc:Choice>
        <mc:Fallback xmlns="">
          <p:sp>
            <p:nvSpPr>
              <p:cNvPr id="3" name="Symbol zastępczy zawartości 2">
                <a:extLst>
                  <a:ext uri="{FF2B5EF4-FFF2-40B4-BE49-F238E27FC236}">
                    <a16:creationId xmlns:a16="http://schemas.microsoft.com/office/drawing/2014/main" id="{1137BCC7-F1D7-4F88-BFCB-4DA8D3B4EDFF}"/>
                  </a:ext>
                </a:extLst>
              </p:cNvPr>
              <p:cNvSpPr>
                <a:spLocks noGrp="1" noRot="1" noChangeAspect="1" noMove="1" noResize="1" noEditPoints="1" noAdjustHandles="1" noChangeArrowheads="1" noChangeShapeType="1" noTextEdit="1"/>
              </p:cNvSpPr>
              <p:nvPr>
                <p:ph idx="1"/>
              </p:nvPr>
            </p:nvSpPr>
            <p:spPr>
              <a:blipFill>
                <a:blip r:embed="rId2"/>
                <a:stretch>
                  <a:fillRect l="-667"/>
                </a:stretch>
              </a:blipFill>
            </p:spPr>
            <p:txBody>
              <a:bodyPr/>
              <a:lstStyle/>
              <a:p>
                <a:r>
                  <a:rPr lang="pl-PL">
                    <a:noFill/>
                  </a:rPr>
                  <a:t> </a:t>
                </a:r>
              </a:p>
            </p:txBody>
          </p:sp>
        </mc:Fallback>
      </mc:AlternateContent>
    </p:spTree>
    <p:extLst>
      <p:ext uri="{BB962C8B-B14F-4D97-AF65-F5344CB8AC3E}">
        <p14:creationId xmlns:p14="http://schemas.microsoft.com/office/powerpoint/2010/main" val="861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4D3659-DCC4-47C1-8B67-C27DDF8FF1DA}"/>
              </a:ext>
            </a:extLst>
          </p:cNvPr>
          <p:cNvSpPr>
            <a:spLocks noGrp="1"/>
          </p:cNvSpPr>
          <p:nvPr>
            <p:ph type="title"/>
          </p:nvPr>
        </p:nvSpPr>
        <p:spPr/>
        <p:txBody>
          <a:bodyPr/>
          <a:lstStyle/>
          <a:p>
            <a:r>
              <a:rPr lang="pl-PL" dirty="0"/>
              <a:t>Efektywna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A7379FF-24D7-43A3-8D2E-E399268DE041}"/>
                  </a:ext>
                </a:extLst>
              </p:cNvPr>
              <p:cNvSpPr>
                <a:spLocks noGrp="1"/>
              </p:cNvSpPr>
              <p:nvPr>
                <p:ph idx="1"/>
              </p:nvPr>
            </p:nvSpPr>
            <p:spPr/>
            <p:txBody>
              <a:bodyPr/>
              <a:lstStyle/>
              <a:p>
                <a:r>
                  <a:rPr lang="pl-PL" dirty="0"/>
                  <a:t>Efektywna stopa procentowa umożliwia obliczenie porównywalnej stopy procentowej w przypadku kapitalizacji kapitału częściej niż raz w roku. Dzięki temu efektywna stopa kapitalizacji może służyć </a:t>
                </a:r>
                <a:r>
                  <a:rPr lang="pl-PL" u="sng" dirty="0"/>
                  <a:t>jako bezpośrednia miara opłacalności </a:t>
                </a:r>
                <a:r>
                  <a:rPr lang="pl-PL" dirty="0"/>
                  <a:t>np. przy porównywaniu ofert lokat bankowych.</a:t>
                </a:r>
              </a:p>
              <a:p>
                <a:endParaRPr lang="pl-PL" dirty="0"/>
              </a:p>
              <a:p>
                <a:pPr marL="0" indent="0">
                  <a:buNone/>
                </a:pPr>
                <a14:m>
                  <m:oMathPara xmlns:m="http://schemas.openxmlformats.org/officeDocument/2006/math">
                    <m:oMathParaPr>
                      <m:jc m:val="center"/>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a:rPr>
                            <m:t>𝑖</m:t>
                          </m:r>
                        </m:e>
                        <m:sub>
                          <m:r>
                            <a:rPr lang="pl-PL" sz="2000" b="0" i="1" smtClean="0">
                              <a:latin typeface="Cambria Math"/>
                            </a:rPr>
                            <m:t>𝑒𝑓</m:t>
                          </m:r>
                        </m:sub>
                      </m:sSub>
                      <m:r>
                        <a:rPr lang="pl-PL" sz="2000" i="1" smtClean="0">
                          <a:latin typeface="Cambria Math"/>
                        </a:rPr>
                        <m:t>=</m:t>
                      </m:r>
                      <m:sSup>
                        <m:sSupPr>
                          <m:ctrlPr>
                            <a:rPr lang="pl-PL" sz="2000" i="1" smtClean="0">
                              <a:latin typeface="Cambria Math" panose="02040503050406030204" pitchFamily="18" charset="0"/>
                            </a:rPr>
                          </m:ctrlPr>
                        </m:sSupPr>
                        <m:e>
                          <m:r>
                            <a:rPr lang="pl-PL" sz="2000" b="0" i="1" smtClean="0">
                              <a:latin typeface="Cambria Math"/>
                            </a:rPr>
                            <m:t>(1+</m:t>
                          </m:r>
                          <m:f>
                            <m:fPr>
                              <m:ctrlPr>
                                <a:rPr lang="pl-PL" sz="2000"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num>
                            <m:den>
                              <m:r>
                                <a:rPr lang="pl-PL" sz="2000" i="1">
                                  <a:latin typeface="Cambria Math"/>
                                </a:rPr>
                                <m:t>𝑚</m:t>
                              </m:r>
                            </m:den>
                          </m:f>
                          <m:r>
                            <a:rPr lang="pl-PL" sz="2000" b="0" i="1" smtClean="0">
                              <a:latin typeface="Cambria Math"/>
                            </a:rPr>
                            <m:t>)</m:t>
                          </m:r>
                        </m:e>
                        <m:sup>
                          <m:r>
                            <a:rPr lang="pl-PL" sz="2000" b="0" i="1" smtClean="0">
                              <a:latin typeface="Cambria Math"/>
                            </a:rPr>
                            <m:t>𝑚</m:t>
                          </m:r>
                        </m:sup>
                      </m:sSup>
                      <m:r>
                        <a:rPr lang="pl-PL" sz="2000" b="0" i="1" smtClean="0">
                          <a:latin typeface="Cambria Math"/>
                        </a:rPr>
                        <m:t>−1, </m:t>
                      </m:r>
                    </m:oMath>
                  </m:oMathPara>
                </a14:m>
                <a:endParaRPr lang="pl-PL" sz="2000" b="0" i="1" dirty="0">
                  <a:latin typeface="Cambria Math"/>
                </a:endParaRPr>
              </a:p>
              <a:p>
                <a:pPr marL="0" indent="0">
                  <a:buNone/>
                </a:pPr>
                <a:endParaRPr lang="pl-PL" sz="2000" b="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a:rPr>
                            <m:t>𝑖</m:t>
                          </m:r>
                        </m:e>
                        <m:sub>
                          <m:r>
                            <a:rPr lang="pl-PL" sz="2000" b="0" i="1" smtClean="0">
                              <a:latin typeface="Cambria Math"/>
                            </a:rPr>
                            <m:t>𝑒𝑓</m:t>
                          </m:r>
                        </m:sub>
                      </m:sSub>
                      <m:r>
                        <a:rPr lang="pl-PL" sz="2000" b="0" i="1" smtClean="0">
                          <a:latin typeface="Cambria Math"/>
                        </a:rPr>
                        <m:t>=</m:t>
                      </m:r>
                      <m:sSup>
                        <m:sSupPr>
                          <m:ctrlPr>
                            <a:rPr lang="pl-PL" sz="2000" b="0" i="1" smtClean="0">
                              <a:latin typeface="Cambria Math" panose="02040503050406030204" pitchFamily="18" charset="0"/>
                            </a:rPr>
                          </m:ctrlPr>
                        </m:sSupPr>
                        <m:e>
                          <m:r>
                            <a:rPr lang="pl-PL" sz="2000" b="0" i="1" smtClean="0">
                              <a:latin typeface="Cambria Math"/>
                            </a:rPr>
                            <m:t>𝑒</m:t>
                          </m:r>
                        </m:e>
                        <m:sup>
                          <m:r>
                            <a:rPr lang="pl-PL" sz="2000" b="0" i="1" smtClean="0">
                              <a:latin typeface="Cambria Math"/>
                            </a:rPr>
                            <m:t>𝑖</m:t>
                          </m:r>
                        </m:sup>
                      </m:sSup>
                      <m:r>
                        <a:rPr lang="pl-PL" sz="2000" b="0" i="1" smtClean="0">
                          <a:latin typeface="Cambria Math"/>
                        </a:rPr>
                        <m:t>−1 </m:t>
                      </m:r>
                    </m:oMath>
                  </m:oMathPara>
                </a14:m>
                <a:endParaRPr lang="pl-PL" sz="2000" dirty="0">
                  <a:latin typeface="+mj-lt"/>
                </a:endParaRPr>
              </a:p>
              <a:p>
                <a:pPr marL="0" indent="0" algn="ctr">
                  <a:buNone/>
                </a:pPr>
                <a14:m>
                  <m:oMath xmlns:m="http://schemas.openxmlformats.org/officeDocument/2006/math">
                    <m:sSub>
                      <m:sSubPr>
                        <m:ctrlPr>
                          <a:rPr lang="pl-PL" i="1">
                            <a:latin typeface="Cambria Math" panose="02040503050406030204" pitchFamily="18" charset="0"/>
                          </a:rPr>
                        </m:ctrlPr>
                      </m:sSubPr>
                      <m:e>
                        <m:r>
                          <a:rPr lang="pl-PL" i="1">
                            <a:latin typeface="Cambria Math"/>
                          </a:rPr>
                          <m:t>𝑖</m:t>
                        </m:r>
                      </m:e>
                      <m:sub>
                        <m:r>
                          <a:rPr lang="pl-PL" i="1">
                            <a:latin typeface="Cambria Math"/>
                          </a:rPr>
                          <m:t>𝑒𝑓</m:t>
                        </m:r>
                      </m:sub>
                    </m:sSub>
                  </m:oMath>
                </a14:m>
                <a:r>
                  <a:rPr lang="pl-PL" dirty="0"/>
                  <a:t> – efektywna stopa procentowa</a:t>
                </a:r>
              </a:p>
              <a:p>
                <a:pPr marL="0" indent="0" algn="ctr">
                  <a:buNone/>
                </a:pPr>
                <a14:m>
                  <m:oMath xmlns:m="http://schemas.openxmlformats.org/officeDocument/2006/math">
                    <m:sSub>
                      <m:sSubPr>
                        <m:ctrlPr>
                          <a:rPr lang="pl-PL" sz="2000" i="1" smtClean="0">
                            <a:latin typeface="Cambria Math" panose="02040503050406030204" pitchFamily="18" charset="0"/>
                          </a:rPr>
                        </m:ctrlPr>
                      </m:sSubPr>
                      <m:e>
                        <m:r>
                          <a:rPr lang="pl-PL" sz="2000" i="1">
                            <a:latin typeface="Cambria Math" panose="02040503050406030204" pitchFamily="18" charset="0"/>
                          </a:rPr>
                          <m:t>𝑖</m:t>
                        </m:r>
                      </m:e>
                      <m:sub>
                        <m:r>
                          <a:rPr lang="pl-PL" sz="2000" i="1">
                            <a:latin typeface="Cambria Math" panose="02040503050406030204" pitchFamily="18" charset="0"/>
                          </a:rPr>
                          <m:t>𝑛</m:t>
                        </m:r>
                      </m:sub>
                    </m:sSub>
                  </m:oMath>
                </a14:m>
                <a:r>
                  <a:rPr lang="pl-PL" sz="2000" dirty="0">
                    <a:latin typeface="+mj-lt"/>
                  </a:rPr>
                  <a:t> – nominalna roczna stopa procentowa</a:t>
                </a:r>
              </a:p>
              <a:p>
                <a:pPr marL="0" indent="0" algn="ctr">
                  <a:buNone/>
                </a:pPr>
                <a14:m>
                  <m:oMath xmlns:m="http://schemas.openxmlformats.org/officeDocument/2006/math">
                    <m:r>
                      <a:rPr lang="pl-PL" i="1" dirty="0" smtClean="0">
                        <a:latin typeface="Cambria Math" panose="02040503050406030204" pitchFamily="18" charset="0"/>
                      </a:rPr>
                      <m:t>𝑚</m:t>
                    </m:r>
                  </m:oMath>
                </a14:m>
                <a:r>
                  <a:rPr lang="pl-PL" dirty="0">
                    <a:latin typeface="+mj-lt"/>
                  </a:rPr>
                  <a:t> – liczba kapitalizacji w ciągu roku</a:t>
                </a:r>
                <a:endParaRPr lang="pl-PL" sz="2000" dirty="0">
                  <a:latin typeface="+mj-lt"/>
                </a:endParaRPr>
              </a:p>
              <a:p>
                <a:pPr marL="0" indent="0">
                  <a:buNone/>
                </a:pPr>
                <a:endParaRPr lang="pl-PL" sz="2000" dirty="0">
                  <a:latin typeface="+mj-lt"/>
                </a:endParaRPr>
              </a:p>
              <a:p>
                <a:endParaRPr lang="pl-PL" dirty="0"/>
              </a:p>
            </p:txBody>
          </p:sp>
        </mc:Choice>
        <mc:Fallback xmlns="">
          <p:sp>
            <p:nvSpPr>
              <p:cNvPr id="3" name="Symbol zastępczy zawartości 2">
                <a:extLst>
                  <a:ext uri="{FF2B5EF4-FFF2-40B4-BE49-F238E27FC236}">
                    <a16:creationId xmlns:a16="http://schemas.microsoft.com/office/drawing/2014/main" id="{BA7379FF-24D7-43A3-8D2E-E399268DE041}"/>
                  </a:ext>
                </a:extLst>
              </p:cNvPr>
              <p:cNvSpPr>
                <a:spLocks noGrp="1" noRot="1" noChangeAspect="1" noMove="1" noResize="1" noEditPoints="1" noAdjustHandles="1" noChangeArrowheads="1" noChangeShapeType="1" noTextEdit="1"/>
              </p:cNvSpPr>
              <p:nvPr>
                <p:ph idx="1"/>
              </p:nvPr>
            </p:nvSpPr>
            <p:spPr>
              <a:blipFill>
                <a:blip r:embed="rId2"/>
                <a:stretch>
                  <a:fillRect l="-667" t="-2976" r="-833"/>
                </a:stretch>
              </a:blipFill>
            </p:spPr>
            <p:txBody>
              <a:bodyPr/>
              <a:lstStyle/>
              <a:p>
                <a:r>
                  <a:rPr lang="pl-PL">
                    <a:noFill/>
                  </a:rPr>
                  <a:t> </a:t>
                </a:r>
              </a:p>
            </p:txBody>
          </p:sp>
        </mc:Fallback>
      </mc:AlternateContent>
    </p:spTree>
    <p:extLst>
      <p:ext uri="{BB962C8B-B14F-4D97-AF65-F5344CB8AC3E}">
        <p14:creationId xmlns:p14="http://schemas.microsoft.com/office/powerpoint/2010/main" val="289793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A157C7-07E4-4D07-B191-EFA95797F1A7}"/>
              </a:ext>
            </a:extLst>
          </p:cNvPr>
          <p:cNvSpPr>
            <a:spLocks noGrp="1"/>
          </p:cNvSpPr>
          <p:nvPr>
            <p:ph type="title"/>
          </p:nvPr>
        </p:nvSpPr>
        <p:spPr/>
        <p:txBody>
          <a:bodyPr/>
          <a:lstStyle/>
          <a:p>
            <a:r>
              <a:rPr lang="pl-PL" dirty="0"/>
              <a:t>Przeciętna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496590D-009F-4761-BA69-DEFC1C4796D8}"/>
                  </a:ext>
                </a:extLst>
              </p:cNvPr>
              <p:cNvSpPr>
                <a:spLocks noGrp="1"/>
              </p:cNvSpPr>
              <p:nvPr>
                <p:ph idx="1"/>
              </p:nvPr>
            </p:nvSpPr>
            <p:spPr/>
            <p:txBody>
              <a:bodyPr/>
              <a:lstStyle/>
              <a:p>
                <a:r>
                  <a:rPr lang="pl-PL" dirty="0"/>
                  <a:t>W przypadku gdy w okresie kapitalizacji stopa procentowa zmienia się należy obliczyć przeciętną stopę procentową korzystając ze wzoru na średnią ważoną:</a:t>
                </a:r>
              </a:p>
              <a:p>
                <a:endParaRPr lang="pl-PL" dirty="0"/>
              </a:p>
              <a:p>
                <a:pPr marL="0" indent="0">
                  <a:buNone/>
                </a:pPr>
                <a14:m>
                  <m:oMathPara xmlns:m="http://schemas.openxmlformats.org/officeDocument/2006/math">
                    <m:oMathParaPr>
                      <m:jc m:val="centerGroup"/>
                    </m:oMathParaPr>
                    <m:oMath xmlns:m="http://schemas.openxmlformats.org/officeDocument/2006/math">
                      <m:acc>
                        <m:accPr>
                          <m:chr m:val="̅"/>
                          <m:ctrlPr>
                            <a:rPr lang="pl-PL" i="1" smtClean="0">
                              <a:latin typeface="Cambria Math" panose="02040503050406030204" pitchFamily="18" charset="0"/>
                            </a:rPr>
                          </m:ctrlPr>
                        </m:accPr>
                        <m:e>
                          <m:r>
                            <a:rPr lang="pl-PL" b="0" i="1" smtClean="0">
                              <a:latin typeface="Cambria Math" panose="02040503050406030204" pitchFamily="18" charset="0"/>
                            </a:rPr>
                            <m:t>𝑖</m:t>
                          </m:r>
                        </m:e>
                      </m:acc>
                      <m:r>
                        <a:rPr lang="pl-PL" b="0" i="1" smtClean="0">
                          <a:latin typeface="Cambria Math" panose="02040503050406030204" pitchFamily="18" charset="0"/>
                        </a:rPr>
                        <m:t>=</m:t>
                      </m:r>
                      <m:f>
                        <m:fPr>
                          <m:ctrlPr>
                            <a:rPr lang="pl-PL" b="0" i="1" smtClean="0">
                              <a:latin typeface="Cambria Math" panose="02040503050406030204" pitchFamily="18" charset="0"/>
                            </a:rPr>
                          </m:ctrlPr>
                        </m:fPr>
                        <m:num>
                          <m:nary>
                            <m:naryPr>
                              <m:chr m:val="∑"/>
                              <m:subHide m:val="on"/>
                              <m:supHide m:val="on"/>
                              <m:ctrlPr>
                                <a:rPr lang="pl-PL" b="0" i="1" smtClean="0">
                                  <a:latin typeface="Cambria Math" panose="02040503050406030204" pitchFamily="18" charset="0"/>
                                </a:rPr>
                              </m:ctrlPr>
                            </m:naryPr>
                            <m:sub/>
                            <m:sup/>
                            <m:e>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𝑛𝑗</m:t>
                                  </m:r>
                                </m:sub>
                              </m:sSub>
                            </m:e>
                          </m:nary>
                        </m:num>
                        <m:den>
                          <m:nary>
                            <m:naryPr>
                              <m:chr m:val="∑"/>
                              <m:subHide m:val="on"/>
                              <m:supHide m:val="on"/>
                              <m:ctrlPr>
                                <a:rPr lang="pl-PL" b="0" i="1" smtClean="0">
                                  <a:latin typeface="Cambria Math" panose="02040503050406030204" pitchFamily="18" charset="0"/>
                                </a:rPr>
                              </m:ctrlPr>
                            </m:naryPr>
                            <m:sub/>
                            <m:sup/>
                            <m:e>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e>
                          </m:nary>
                        </m:den>
                      </m:f>
                    </m:oMath>
                  </m:oMathPara>
                </a14:m>
                <a:endParaRPr lang="pl-PL" dirty="0"/>
              </a:p>
              <a:p>
                <a:pPr marL="0" indent="0">
                  <a:buNone/>
                </a:pPr>
                <a:endParaRPr lang="pl-PL" b="0" i="1" dirty="0">
                  <a:latin typeface="Cambria Math" panose="02040503050406030204" pitchFamily="18" charset="0"/>
                </a:endParaRPr>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oMath>
                </a14:m>
                <a:r>
                  <a:rPr lang="pl-PL" dirty="0"/>
                  <a:t> – długość w dniach kolejnych podokresów</a:t>
                </a:r>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𝑛𝑗</m:t>
                        </m:r>
                      </m:sub>
                    </m:sSub>
                  </m:oMath>
                </a14:m>
                <a:r>
                  <a:rPr lang="pl-PL" dirty="0"/>
                  <a:t> – nominalna roczna stopa procentowa dla kolejnych podokresów</a:t>
                </a:r>
              </a:p>
            </p:txBody>
          </p:sp>
        </mc:Choice>
        <mc:Fallback xmlns="">
          <p:sp>
            <p:nvSpPr>
              <p:cNvPr id="3" name="Symbol zastępczy zawartości 2">
                <a:extLst>
                  <a:ext uri="{FF2B5EF4-FFF2-40B4-BE49-F238E27FC236}">
                    <a16:creationId xmlns:a16="http://schemas.microsoft.com/office/drawing/2014/main" id="{6496590D-009F-4761-BA69-DEFC1C4796D8}"/>
                  </a:ext>
                </a:extLst>
              </p:cNvPr>
              <p:cNvSpPr>
                <a:spLocks noGrp="1" noRot="1" noChangeAspect="1" noMove="1" noResize="1" noEditPoints="1" noAdjustHandles="1" noChangeArrowheads="1" noChangeShapeType="1" noTextEdit="1"/>
              </p:cNvSpPr>
              <p:nvPr>
                <p:ph idx="1"/>
              </p:nvPr>
            </p:nvSpPr>
            <p:spPr>
              <a:blipFill>
                <a:blip r:embed="rId2"/>
                <a:stretch>
                  <a:fillRect l="-667" r="-667"/>
                </a:stretch>
              </a:blipFill>
            </p:spPr>
            <p:txBody>
              <a:bodyPr/>
              <a:lstStyle/>
              <a:p>
                <a:r>
                  <a:rPr lang="pl-PL">
                    <a:noFill/>
                  </a:rPr>
                  <a:t> </a:t>
                </a:r>
              </a:p>
            </p:txBody>
          </p:sp>
        </mc:Fallback>
      </mc:AlternateContent>
    </p:spTree>
    <p:extLst>
      <p:ext uri="{BB962C8B-B14F-4D97-AF65-F5344CB8AC3E}">
        <p14:creationId xmlns:p14="http://schemas.microsoft.com/office/powerpoint/2010/main" val="90487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54F118-DE3A-44F9-8782-B4826E97C67E}"/>
              </a:ext>
            </a:extLst>
          </p:cNvPr>
          <p:cNvSpPr>
            <a:spLocks noGrp="1"/>
          </p:cNvSpPr>
          <p:nvPr>
            <p:ph type="title"/>
          </p:nvPr>
        </p:nvSpPr>
        <p:spPr/>
        <p:txBody>
          <a:bodyPr/>
          <a:lstStyle/>
          <a:p>
            <a:r>
              <a:rPr lang="pl-PL" dirty="0"/>
              <a:t>Przeciętna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42A0733-88A2-4821-B902-0AB540C9229A}"/>
                  </a:ext>
                </a:extLst>
              </p:cNvPr>
              <p:cNvSpPr>
                <a:spLocks noGrp="1"/>
              </p:cNvSpPr>
              <p:nvPr>
                <p:ph idx="1"/>
              </p:nvPr>
            </p:nvSpPr>
            <p:spPr/>
            <p:txBody>
              <a:bodyPr/>
              <a:lstStyle/>
              <a:p>
                <a:r>
                  <a:rPr lang="pl-PL" dirty="0"/>
                  <a:t>Istnieje możliwość ustalenia także średniej stopy kapitalizacji w okresie kapitalizacji biorąc pod uwagę kilka rożnych pożyczek/kredytów:</a:t>
                </a:r>
              </a:p>
              <a:p>
                <a:endParaRPr lang="pl-PL" dirty="0"/>
              </a:p>
              <a:p>
                <a:pPr marL="0" indent="0">
                  <a:buNone/>
                </a:pPr>
                <a14:m>
                  <m:oMathPara xmlns:m="http://schemas.openxmlformats.org/officeDocument/2006/math">
                    <m:oMathParaPr>
                      <m:jc m:val="centerGroup"/>
                    </m:oMathParaPr>
                    <m:oMath xmlns:m="http://schemas.openxmlformats.org/officeDocument/2006/math">
                      <m:acc>
                        <m:accPr>
                          <m:chr m:val="̅"/>
                          <m:ctrlPr>
                            <a:rPr lang="pl-PL" i="1" smtClean="0">
                              <a:latin typeface="Cambria Math" panose="02040503050406030204" pitchFamily="18" charset="0"/>
                            </a:rPr>
                          </m:ctrlPr>
                        </m:accPr>
                        <m:e>
                          <m:r>
                            <a:rPr lang="pl-PL" b="0" i="1" smtClean="0">
                              <a:latin typeface="Cambria Math" panose="02040503050406030204" pitchFamily="18" charset="0"/>
                            </a:rPr>
                            <m:t>𝑖</m:t>
                          </m:r>
                        </m:e>
                      </m:acc>
                      <m:r>
                        <a:rPr lang="pl-PL" b="0" i="1" smtClean="0">
                          <a:latin typeface="Cambria Math" panose="02040503050406030204" pitchFamily="18" charset="0"/>
                        </a:rPr>
                        <m:t>=</m:t>
                      </m:r>
                      <m:f>
                        <m:fPr>
                          <m:ctrlPr>
                            <a:rPr lang="pl-PL" b="0" i="1" smtClean="0">
                              <a:latin typeface="Cambria Math" panose="02040503050406030204" pitchFamily="18" charset="0"/>
                            </a:rPr>
                          </m:ctrlPr>
                        </m:fPr>
                        <m:num>
                          <m:nary>
                            <m:naryPr>
                              <m:chr m:val="∑"/>
                              <m:subHide m:val="on"/>
                              <m:supHide m:val="on"/>
                              <m:ctrlPr>
                                <a:rPr lang="pl-PL" b="0" i="1" smtClean="0">
                                  <a:latin typeface="Cambria Math" panose="02040503050406030204" pitchFamily="18" charset="0"/>
                                </a:rPr>
                              </m:ctrlPr>
                            </m:naryPr>
                            <m:sub/>
                            <m:sup/>
                            <m:e>
                              <m:sSub>
                                <m:sSubPr>
                                  <m:ctrlPr>
                                    <a:rPr lang="pl-PL" b="0" i="1" smtClean="0">
                                      <a:latin typeface="Cambria Math" panose="02040503050406030204" pitchFamily="18" charset="0"/>
                                    </a:rPr>
                                  </m:ctrlPr>
                                </m:sSubPr>
                                <m:e>
                                  <m:r>
                                    <a:rPr lang="pl-PL" b="0" i="1" smtClean="0">
                                      <a:latin typeface="Cambria Math" panose="02040503050406030204" pitchFamily="18" charset="0"/>
                                    </a:rPr>
                                    <m:t>𝐷</m:t>
                                  </m:r>
                                </m:e>
                                <m:sub>
                                  <m:r>
                                    <a:rPr lang="pl-PL" b="0" i="1" smtClean="0">
                                      <a:latin typeface="Cambria Math" panose="02040503050406030204" pitchFamily="18" charset="0"/>
                                    </a:rPr>
                                    <m:t>𝑗</m:t>
                                  </m:r>
                                </m:sub>
                              </m:sSub>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𝑛𝑗</m:t>
                                  </m:r>
                                </m:sub>
                              </m:sSub>
                            </m:e>
                          </m:nary>
                        </m:num>
                        <m:den>
                          <m:nary>
                            <m:naryPr>
                              <m:chr m:val="∑"/>
                              <m:subHide m:val="on"/>
                              <m:supHide m:val="on"/>
                              <m:ctrlPr>
                                <a:rPr lang="pl-PL" b="0" i="1" smtClean="0">
                                  <a:latin typeface="Cambria Math" panose="02040503050406030204" pitchFamily="18" charset="0"/>
                                </a:rPr>
                              </m:ctrlPr>
                            </m:naryPr>
                            <m:sub/>
                            <m:sup/>
                            <m:e>
                              <m:sSub>
                                <m:sSubPr>
                                  <m:ctrlPr>
                                    <a:rPr lang="pl-PL" i="1">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𝑗</m:t>
                                  </m:r>
                                </m:sub>
                              </m:sSub>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e>
                          </m:nary>
                        </m:den>
                      </m:f>
                    </m:oMath>
                  </m:oMathPara>
                </a14:m>
                <a:endParaRPr lang="pl-PL" dirty="0"/>
              </a:p>
              <a:p>
                <a:pPr marL="0" indent="0">
                  <a:buNone/>
                </a:pPr>
                <a:endParaRPr lang="pl-PL" b="0" i="1" dirty="0">
                  <a:latin typeface="Cambria Math" panose="02040503050406030204" pitchFamily="18" charset="0"/>
                </a:endParaRPr>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𝑗</m:t>
                        </m:r>
                      </m:sub>
                    </m:sSub>
                  </m:oMath>
                </a14:m>
                <a:r>
                  <a:rPr lang="pl-PL" dirty="0"/>
                  <a:t> – długość w dniach kolejnych podokresów</a:t>
                </a:r>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𝑛𝑗</m:t>
                        </m:r>
                      </m:sub>
                    </m:sSub>
                  </m:oMath>
                </a14:m>
                <a:r>
                  <a:rPr lang="pl-PL" dirty="0"/>
                  <a:t> – nominalna roczna stopa procentowa dla kolejnych podokresów</a:t>
                </a:r>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𝐷</m:t>
                        </m:r>
                      </m:e>
                      <m:sub>
                        <m:r>
                          <a:rPr lang="pl-PL" b="0" i="1" smtClean="0">
                            <a:latin typeface="Cambria Math" panose="02040503050406030204" pitchFamily="18" charset="0"/>
                          </a:rPr>
                          <m:t>𝑗</m:t>
                        </m:r>
                      </m:sub>
                    </m:sSub>
                  </m:oMath>
                </a14:m>
                <a:r>
                  <a:rPr lang="pl-PL" dirty="0"/>
                  <a:t> – wartość kolejnych pożyczek/kredytów</a:t>
                </a:r>
              </a:p>
              <a:p>
                <a:endParaRPr lang="pl-PL" dirty="0"/>
              </a:p>
            </p:txBody>
          </p:sp>
        </mc:Choice>
        <mc:Fallback xmlns="">
          <p:sp>
            <p:nvSpPr>
              <p:cNvPr id="3" name="Symbol zastępczy zawartości 2">
                <a:extLst>
                  <a:ext uri="{FF2B5EF4-FFF2-40B4-BE49-F238E27FC236}">
                    <a16:creationId xmlns:a16="http://schemas.microsoft.com/office/drawing/2014/main" id="{742A0733-88A2-4821-B902-0AB540C9229A}"/>
                  </a:ext>
                </a:extLst>
              </p:cNvPr>
              <p:cNvSpPr>
                <a:spLocks noGrp="1" noRot="1" noChangeAspect="1" noMove="1" noResize="1" noEditPoints="1" noAdjustHandles="1" noChangeArrowheads="1" noChangeShapeType="1" noTextEdit="1"/>
              </p:cNvSpPr>
              <p:nvPr>
                <p:ph idx="1"/>
              </p:nvPr>
            </p:nvSpPr>
            <p:spPr>
              <a:blipFill>
                <a:blip r:embed="rId2"/>
                <a:stretch>
                  <a:fillRect l="-667" r="-66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B3849A92-81A5-5414-8233-D03EC8224F8B}"/>
                  </a:ext>
                </a:extLst>
              </p14:cNvPr>
              <p14:cNvContentPartPr/>
              <p14:nvPr/>
            </p14:nvContentPartPr>
            <p14:xfrm>
              <a:off x="7715160" y="5270400"/>
              <a:ext cx="2737440" cy="889560"/>
            </p14:xfrm>
          </p:contentPart>
        </mc:Choice>
        <mc:Fallback xmlns="">
          <p:pic>
            <p:nvPicPr>
              <p:cNvPr id="4" name="Pismo odręczne 3">
                <a:extLst>
                  <a:ext uri="{FF2B5EF4-FFF2-40B4-BE49-F238E27FC236}">
                    <a16:creationId xmlns:a16="http://schemas.microsoft.com/office/drawing/2014/main" id="{B3849A92-81A5-5414-8233-D03EC8224F8B}"/>
                  </a:ext>
                </a:extLst>
              </p:cNvPr>
              <p:cNvPicPr/>
              <p:nvPr/>
            </p:nvPicPr>
            <p:blipFill>
              <a:blip r:embed="rId4"/>
              <a:stretch>
                <a:fillRect/>
              </a:stretch>
            </p:blipFill>
            <p:spPr>
              <a:xfrm>
                <a:off x="1597320" y="2467080"/>
                <a:ext cx="9645480" cy="4330800"/>
              </a:xfrm>
              <a:prstGeom prst="rect">
                <a:avLst/>
              </a:prstGeom>
            </p:spPr>
          </p:pic>
        </mc:Fallback>
      </mc:AlternateContent>
    </p:spTree>
    <p:extLst>
      <p:ext uri="{BB962C8B-B14F-4D97-AF65-F5344CB8AC3E}">
        <p14:creationId xmlns:p14="http://schemas.microsoft.com/office/powerpoint/2010/main" val="411746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F56A01-45D1-465E-A85F-D4CC05B583B4}"/>
              </a:ext>
            </a:extLst>
          </p:cNvPr>
          <p:cNvSpPr>
            <a:spLocks noGrp="1"/>
          </p:cNvSpPr>
          <p:nvPr>
            <p:ph type="title"/>
          </p:nvPr>
        </p:nvSpPr>
        <p:spPr/>
        <p:txBody>
          <a:bodyPr/>
          <a:lstStyle/>
          <a:p>
            <a:r>
              <a:rPr lang="pl-PL" dirty="0"/>
              <a:t>Przeciętna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7624DD7-81CC-4A05-B8D4-C5D2148FE85A}"/>
                  </a:ext>
                </a:extLst>
              </p:cNvPr>
              <p:cNvSpPr>
                <a:spLocks noGrp="1"/>
              </p:cNvSpPr>
              <p:nvPr>
                <p:ph idx="1"/>
              </p:nvPr>
            </p:nvSpPr>
            <p:spPr/>
            <p:txBody>
              <a:bodyPr/>
              <a:lstStyle/>
              <a:p>
                <a:r>
                  <a:rPr lang="pl-PL" dirty="0"/>
                  <a:t>Z kolei gdy stopa procentowa zmienia się w kolejnych okresach kapitalizacji można obliczyć przeciętną stopę procentową dla jednego okresu kapitalizacji w przypadku kapitalizacji złożonej:</a:t>
                </a:r>
              </a:p>
              <a:p>
                <a:endParaRPr lang="pl-PL" dirty="0"/>
              </a:p>
              <a:p>
                <a:pPr marL="0" indent="0" algn="ctr">
                  <a:buNone/>
                </a:pPr>
                <a14:m>
                  <m:oMathPara xmlns:m="http://schemas.openxmlformats.org/officeDocument/2006/math">
                    <m:oMathParaPr>
                      <m:jc m:val="centerGroup"/>
                    </m:oMathParaPr>
                    <m:oMath xmlns:m="http://schemas.openxmlformats.org/officeDocument/2006/math">
                      <m:acc>
                        <m:accPr>
                          <m:chr m:val="̅"/>
                          <m:ctrlPr>
                            <a:rPr lang="pl-PL" i="1" smtClean="0">
                              <a:latin typeface="Cambria Math" panose="02040503050406030204" pitchFamily="18" charset="0"/>
                            </a:rPr>
                          </m:ctrlPr>
                        </m:accPr>
                        <m:e>
                          <m:r>
                            <a:rPr lang="pl-PL" b="0" i="1" smtClean="0">
                              <a:latin typeface="Cambria Math" panose="02040503050406030204" pitchFamily="18" charset="0"/>
                            </a:rPr>
                            <m:t>𝑖</m:t>
                          </m:r>
                        </m:e>
                      </m:acc>
                      <m:r>
                        <a:rPr lang="pl-PL" b="0" i="1" smtClean="0">
                          <a:latin typeface="Cambria Math" panose="02040503050406030204" pitchFamily="18" charset="0"/>
                        </a:rPr>
                        <m:t>=</m:t>
                      </m:r>
                      <m:rad>
                        <m:radPr>
                          <m:ctrlPr>
                            <a:rPr lang="pl-PL" b="0" i="1" smtClean="0">
                              <a:latin typeface="Cambria Math" panose="02040503050406030204" pitchFamily="18" charset="0"/>
                            </a:rPr>
                          </m:ctrlPr>
                        </m:radPr>
                        <m:deg>
                          <m:r>
                            <m:rPr>
                              <m:brk m:alnAt="7"/>
                            </m:rPr>
                            <a:rPr lang="pl-PL" b="0" i="1" smtClean="0">
                              <a:latin typeface="Cambria Math" panose="02040503050406030204" pitchFamily="18" charset="0"/>
                            </a:rPr>
                            <m:t>𝑛</m:t>
                          </m:r>
                        </m:deg>
                        <m:e>
                          <m:nary>
                            <m:naryPr>
                              <m:chr m:val="∏"/>
                              <m:subHide m:val="on"/>
                              <m:supHide m:val="on"/>
                              <m:ctrlPr>
                                <a:rPr lang="pl-PL" b="0" i="1" smtClean="0">
                                  <a:latin typeface="Cambria Math" panose="02040503050406030204" pitchFamily="18" charset="0"/>
                                </a:rPr>
                              </m:ctrlPr>
                            </m:naryPr>
                            <m:sub/>
                            <m:sup/>
                            <m:e>
                              <m:r>
                                <a:rPr lang="pl-PL" b="0" i="1" smtClean="0">
                                  <a:latin typeface="Cambria Math" panose="02040503050406030204" pitchFamily="18" charset="0"/>
                                </a:rPr>
                                <m:t>(1+</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𝑝𝑘</m:t>
                                  </m:r>
                                </m:sub>
                              </m:sSub>
                              <m:r>
                                <a:rPr lang="pl-PL" b="0" i="1" smtClean="0">
                                  <a:latin typeface="Cambria Math" panose="02040503050406030204" pitchFamily="18" charset="0"/>
                                </a:rPr>
                                <m:t>)</m:t>
                              </m:r>
                            </m:e>
                          </m:nary>
                        </m:e>
                      </m:rad>
                      <m:r>
                        <a:rPr lang="pl-PL" b="0" i="1" smtClean="0">
                          <a:latin typeface="Cambria Math" panose="02040503050406030204" pitchFamily="18" charset="0"/>
                        </a:rPr>
                        <m:t>−1</m:t>
                      </m:r>
                    </m:oMath>
                  </m:oMathPara>
                </a14:m>
                <a:endParaRPr lang="pl-PL" dirty="0"/>
              </a:p>
              <a:p>
                <a:pPr marL="0" indent="0" algn="ctr">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𝑝𝑘</m:t>
                        </m:r>
                      </m:sub>
                    </m:sSub>
                  </m:oMath>
                </a14:m>
                <a:r>
                  <a:rPr lang="pl-PL" dirty="0"/>
                  <a:t> – stopy procentowe dla kolejnych okresów kapitalizacji</a:t>
                </a:r>
              </a:p>
              <a:p>
                <a:pPr marL="0" indent="0" algn="ctr">
                  <a:buNone/>
                </a:pPr>
                <a14:m>
                  <m:oMath xmlns:m="http://schemas.openxmlformats.org/officeDocument/2006/math">
                    <m:r>
                      <m:rPr>
                        <m:brk m:alnAt="7"/>
                      </m:rPr>
                      <a:rPr lang="pl-PL" b="0" i="1" smtClean="0">
                        <a:latin typeface="Cambria Math" panose="02040503050406030204" pitchFamily="18" charset="0"/>
                      </a:rPr>
                      <m:t>𝑛</m:t>
                    </m:r>
                  </m:oMath>
                </a14:m>
                <a:r>
                  <a:rPr lang="pl-PL" dirty="0"/>
                  <a:t> – liczba okresów kapitalizacji</a:t>
                </a:r>
              </a:p>
              <a:p>
                <a:pPr marL="0" indent="0" algn="ctr">
                  <a:buNone/>
                </a:pPr>
                <a:endParaRPr lang="pl-PL" dirty="0"/>
              </a:p>
              <a:p>
                <a:pPr marL="0" indent="0" algn="ctr">
                  <a:buNone/>
                </a:pPr>
                <a14:m>
                  <m:oMath xmlns:m="http://schemas.openxmlformats.org/officeDocument/2006/math">
                    <m:acc>
                      <m:accPr>
                        <m:chr m:val="̅"/>
                        <m:ctrlPr>
                          <a:rPr lang="pl-PL" i="1" smtClean="0">
                            <a:latin typeface="Cambria Math" panose="02040503050406030204" pitchFamily="18" charset="0"/>
                          </a:rPr>
                        </m:ctrlPr>
                      </m:accPr>
                      <m:e>
                        <m:r>
                          <a:rPr lang="pl-PL" b="0" i="1" smtClean="0">
                            <a:latin typeface="Cambria Math" panose="02040503050406030204" pitchFamily="18" charset="0"/>
                          </a:rPr>
                          <m:t>𝑖</m:t>
                        </m:r>
                      </m:e>
                    </m:acc>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𝑘</m:t>
                        </m:r>
                      </m:e>
                      <m:sub>
                        <m:r>
                          <a:rPr lang="pl-PL" b="0" i="1" smtClean="0">
                            <a:latin typeface="Cambria Math" panose="02040503050406030204" pitchFamily="18" charset="0"/>
                          </a:rPr>
                          <m:t>1</m:t>
                        </m:r>
                      </m:sub>
                    </m:sSub>
                    <m:r>
                      <a:rPr lang="pl-PL" b="0" i="1" smtClean="0">
                        <a:latin typeface="Cambria Math" panose="02040503050406030204" pitchFamily="18" charset="0"/>
                      </a:rPr>
                      <m:t>∗</m:t>
                    </m:r>
                  </m:oMath>
                </a14:m>
                <a:r>
                  <a:rPr lang="pl-PL" dirty="0"/>
                  <a:t>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b="0" i="1" smtClean="0">
                            <a:latin typeface="Cambria Math" panose="02040503050406030204" pitchFamily="18" charset="0"/>
                          </a:rPr>
                          <m:t>1</m:t>
                        </m:r>
                        <m:r>
                          <a:rPr lang="pl-PL" i="1">
                            <a:latin typeface="Cambria Math" panose="02040503050406030204" pitchFamily="18" charset="0"/>
                          </a:rPr>
                          <m:t>𝑘</m:t>
                        </m:r>
                      </m:sub>
                    </m:sSub>
                    <m:r>
                      <a:rPr lang="pl-PL" b="0" i="1" smtClean="0">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𝑘</m:t>
                        </m:r>
                      </m:e>
                      <m:sub>
                        <m:r>
                          <a:rPr lang="pl-PL" b="0" i="1" smtClean="0">
                            <a:latin typeface="Cambria Math" panose="02040503050406030204" pitchFamily="18" charset="0"/>
                          </a:rPr>
                          <m:t>𝑝</m:t>
                        </m:r>
                      </m:sub>
                    </m:sSub>
                    <m:r>
                      <a:rPr lang="pl-PL" i="1">
                        <a:latin typeface="Cambria Math" panose="02040503050406030204" pitchFamily="18" charset="0"/>
                      </a:rPr>
                      <m:t>∗</m:t>
                    </m:r>
                    <m:r>
                      <m:rPr>
                        <m:nor/>
                      </m:rPr>
                      <a:rPr lang="pl-PL" dirty="0"/>
                      <m:t> </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b="0" i="1" smtClean="0">
                            <a:latin typeface="Cambria Math" panose="02040503050406030204" pitchFamily="18" charset="0"/>
                          </a:rPr>
                          <m:t>𝑝</m:t>
                        </m:r>
                        <m:r>
                          <a:rPr lang="pl-PL" i="1">
                            <a:latin typeface="Cambria Math" panose="02040503050406030204" pitchFamily="18" charset="0"/>
                          </a:rPr>
                          <m:t>𝑘</m:t>
                        </m:r>
                      </m:sub>
                    </m:sSub>
                    <m:r>
                      <a:rPr lang="pl-PL" b="0" i="1" smtClean="0">
                        <a:latin typeface="Cambria Math" panose="02040503050406030204" pitchFamily="18" charset="0"/>
                      </a:rPr>
                      <m:t>)/</m:t>
                    </m:r>
                    <m:r>
                      <a:rPr lang="pl-PL" b="0" i="1" smtClean="0">
                        <a:latin typeface="Cambria Math" panose="02040503050406030204" pitchFamily="18" charset="0"/>
                      </a:rPr>
                      <m:t>𝑛</m:t>
                    </m:r>
                  </m:oMath>
                </a14:m>
                <a:endParaRPr lang="pl-PL" dirty="0"/>
              </a:p>
            </p:txBody>
          </p:sp>
        </mc:Choice>
        <mc:Fallback xmlns="">
          <p:sp>
            <p:nvSpPr>
              <p:cNvPr id="3" name="Symbol zastępczy zawartości 2">
                <a:extLst>
                  <a:ext uri="{FF2B5EF4-FFF2-40B4-BE49-F238E27FC236}">
                    <a16:creationId xmlns:a16="http://schemas.microsoft.com/office/drawing/2014/main" id="{17624DD7-81CC-4A05-B8D4-C5D2148FE85A}"/>
                  </a:ext>
                </a:extLst>
              </p:cNvPr>
              <p:cNvSpPr>
                <a:spLocks noGrp="1" noRot="1" noChangeAspect="1" noMove="1" noResize="1" noEditPoints="1" noAdjustHandles="1" noChangeArrowheads="1" noChangeShapeType="1" noTextEdit="1"/>
              </p:cNvSpPr>
              <p:nvPr>
                <p:ph idx="1"/>
              </p:nvPr>
            </p:nvSpPr>
            <p:spPr>
              <a:blipFill>
                <a:blip r:embed="rId2"/>
                <a:stretch>
                  <a:fillRect l="-66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A818412B-4AE8-90FE-1BDF-5AC1FF63C3B2}"/>
                  </a:ext>
                </a:extLst>
              </p14:cNvPr>
              <p14:cNvContentPartPr/>
              <p14:nvPr/>
            </p14:nvContentPartPr>
            <p14:xfrm>
              <a:off x="11194920" y="1479600"/>
              <a:ext cx="360" cy="360"/>
            </p14:xfrm>
          </p:contentPart>
        </mc:Choice>
        <mc:Fallback xmlns="">
          <p:pic>
            <p:nvPicPr>
              <p:cNvPr id="4" name="Pismo odręczne 3">
                <a:extLst>
                  <a:ext uri="{FF2B5EF4-FFF2-40B4-BE49-F238E27FC236}">
                    <a16:creationId xmlns:a16="http://schemas.microsoft.com/office/drawing/2014/main" id="{A818412B-4AE8-90FE-1BDF-5AC1FF63C3B2}"/>
                  </a:ext>
                </a:extLst>
              </p:cNvPr>
              <p:cNvPicPr/>
              <p:nvPr/>
            </p:nvPicPr>
            <p:blipFill>
              <a:blip r:embed="rId4"/>
              <a:stretch>
                <a:fillRect/>
              </a:stretch>
            </p:blipFill>
            <p:spPr>
              <a:xfrm>
                <a:off x="4835520" y="657360"/>
                <a:ext cx="7194600" cy="2737080"/>
              </a:xfrm>
              <a:prstGeom prst="rect">
                <a:avLst/>
              </a:prstGeom>
            </p:spPr>
          </p:pic>
        </mc:Fallback>
      </mc:AlternateContent>
    </p:spTree>
    <p:extLst>
      <p:ext uri="{BB962C8B-B14F-4D97-AF65-F5344CB8AC3E}">
        <p14:creationId xmlns:p14="http://schemas.microsoft.com/office/powerpoint/2010/main" val="264437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345C1-4802-4DB9-83B6-2444D5D7E8F6}"/>
              </a:ext>
            </a:extLst>
          </p:cNvPr>
          <p:cNvSpPr>
            <a:spLocks noGrp="1"/>
          </p:cNvSpPr>
          <p:nvPr>
            <p:ph type="title"/>
          </p:nvPr>
        </p:nvSpPr>
        <p:spPr/>
        <p:txBody>
          <a:bodyPr/>
          <a:lstStyle/>
          <a:p>
            <a:r>
              <a:rPr lang="pl-PL" dirty="0"/>
              <a:t>Rzeczywista stopa procentowa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BE76C20-2D75-4D97-9621-445F560A7FC3}"/>
                  </a:ext>
                </a:extLst>
              </p:cNvPr>
              <p:cNvSpPr>
                <a:spLocks noGrp="1"/>
              </p:cNvSpPr>
              <p:nvPr>
                <p:ph idx="1"/>
              </p:nvPr>
            </p:nvSpPr>
            <p:spPr/>
            <p:txBody>
              <a:bodyPr/>
              <a:lstStyle/>
              <a:p>
                <a:r>
                  <a:rPr lang="pl-PL" dirty="0"/>
                  <a:t>W celu wzięcia pod uwagę wpływu stawki podatku dochodowego na poziom stopy procentowej należy oszacować rzeczywistą stopę procentową. Wynika to z faktu, że przychody z tytułu odsetek podlegają opodatkowaniu, a z drugiej strony odsetki od kredytu stanowią koszt uzyskania przychodu.  </a:t>
                </a:r>
              </a:p>
              <a:p>
                <a:endParaRPr lang="pl-PL" dirty="0"/>
              </a:p>
              <a:p>
                <a:pPr marL="0" indent="0">
                  <a:buNone/>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a:rPr>
                            <m:t>𝑖</m:t>
                          </m:r>
                        </m:e>
                        <m:sub>
                          <m:r>
                            <a:rPr lang="pl-PL" sz="2000" b="0" i="1" smtClean="0">
                              <a:latin typeface="Cambria Math" panose="02040503050406030204" pitchFamily="18" charset="0"/>
                            </a:rPr>
                            <m:t>𝑟𝑧</m:t>
                          </m:r>
                        </m:sub>
                      </m:sSub>
                      <m:r>
                        <a:rPr lang="pl-PL" sz="2000" b="0" i="1" smtClean="0">
                          <a:latin typeface="Cambria Math"/>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𝑖</m:t>
                          </m:r>
                        </m:e>
                        <m:sub>
                          <m:r>
                            <a:rPr lang="pl-PL" sz="2000" b="0" i="1" smtClean="0">
                              <a:latin typeface="Cambria Math" panose="02040503050406030204" pitchFamily="18" charset="0"/>
                            </a:rPr>
                            <m:t>𝑛</m:t>
                          </m:r>
                        </m:sub>
                      </m:sSub>
                      <m:r>
                        <a:rPr lang="pl-PL" sz="2000" b="0" i="1" smtClean="0">
                          <a:latin typeface="Cambria Math" panose="02040503050406030204" pitchFamily="18" charset="0"/>
                        </a:rPr>
                        <m:t>(1−</m:t>
                      </m:r>
                      <m:r>
                        <a:rPr lang="pl-PL" sz="2000" b="0" i="1" smtClean="0">
                          <a:latin typeface="Cambria Math" panose="02040503050406030204" pitchFamily="18" charset="0"/>
                        </a:rPr>
                        <m:t>𝑇</m:t>
                      </m:r>
                      <m:r>
                        <a:rPr lang="pl-PL" sz="2000" b="0" i="1" smtClean="0">
                          <a:latin typeface="Cambria Math" panose="02040503050406030204" pitchFamily="18" charset="0"/>
                        </a:rPr>
                        <m:t>)</m:t>
                      </m:r>
                    </m:oMath>
                  </m:oMathPara>
                </a14:m>
                <a:endParaRPr lang="pl-PL" dirty="0"/>
              </a:p>
              <a:p>
                <a:pPr marL="0" indent="0">
                  <a:buNone/>
                </a:pPr>
                <a:endParaRPr lang="pl-PL" dirty="0"/>
              </a:p>
              <a:p>
                <a:pPr marL="0" indent="0" algn="ctr">
                  <a:buNone/>
                </a:pPr>
                <a14:m>
                  <m:oMath xmlns:m="http://schemas.openxmlformats.org/officeDocument/2006/math">
                    <m:r>
                      <a:rPr lang="pl-PL" sz="2000" b="0" i="1" smtClean="0">
                        <a:latin typeface="Cambria Math" panose="02040503050406030204" pitchFamily="18" charset="0"/>
                      </a:rPr>
                      <m:t>𝑇</m:t>
                    </m:r>
                  </m:oMath>
                </a14:m>
                <a:r>
                  <a:rPr lang="pl-PL" dirty="0"/>
                  <a:t> – stopa podatku dochodowego</a:t>
                </a:r>
              </a:p>
            </p:txBody>
          </p:sp>
        </mc:Choice>
        <mc:Fallback xmlns="">
          <p:sp>
            <p:nvSpPr>
              <p:cNvPr id="3" name="Symbol zastępczy zawartości 2">
                <a:extLst>
                  <a:ext uri="{FF2B5EF4-FFF2-40B4-BE49-F238E27FC236}">
                    <a16:creationId xmlns:a16="http://schemas.microsoft.com/office/drawing/2014/main" id="{1BE76C20-2D75-4D97-9621-445F560A7FC3}"/>
                  </a:ext>
                </a:extLst>
              </p:cNvPr>
              <p:cNvSpPr>
                <a:spLocks noGrp="1" noRot="1" noChangeAspect="1" noMove="1" noResize="1" noEditPoints="1" noAdjustHandles="1" noChangeArrowheads="1" noChangeShapeType="1" noTextEdit="1"/>
              </p:cNvSpPr>
              <p:nvPr>
                <p:ph idx="1"/>
              </p:nvPr>
            </p:nvSpPr>
            <p:spPr>
              <a:blipFill>
                <a:blip r:embed="rId2"/>
                <a:stretch>
                  <a:fillRect l="-667" r="-1333"/>
                </a:stretch>
              </a:blipFill>
            </p:spPr>
            <p:txBody>
              <a:bodyPr/>
              <a:lstStyle/>
              <a:p>
                <a:r>
                  <a:rPr lang="pl-PL">
                    <a:noFill/>
                  </a:rPr>
                  <a:t> </a:t>
                </a:r>
              </a:p>
            </p:txBody>
          </p:sp>
        </mc:Fallback>
      </mc:AlternateContent>
    </p:spTree>
    <p:extLst>
      <p:ext uri="{BB962C8B-B14F-4D97-AF65-F5344CB8AC3E}">
        <p14:creationId xmlns:p14="http://schemas.microsoft.com/office/powerpoint/2010/main" val="140552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7816F9-F2CB-47F5-AE4D-1A460ACC8352}"/>
              </a:ext>
            </a:extLst>
          </p:cNvPr>
          <p:cNvSpPr>
            <a:spLocks noGrp="1"/>
          </p:cNvSpPr>
          <p:nvPr>
            <p:ph type="title"/>
          </p:nvPr>
        </p:nvSpPr>
        <p:spPr/>
        <p:txBody>
          <a:bodyPr/>
          <a:lstStyle/>
          <a:p>
            <a:r>
              <a:rPr lang="pl-PL" dirty="0"/>
              <a:t>Wartość przyszła pieniądza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E0716ABF-56B2-45F0-97E4-29366BE1D106}"/>
                  </a:ext>
                </a:extLst>
              </p:cNvPr>
              <p:cNvSpPr>
                <a:spLocks noGrp="1"/>
              </p:cNvSpPr>
              <p:nvPr>
                <p:ph idx="1"/>
              </p:nvPr>
            </p:nvSpPr>
            <p:spPr/>
            <p:txBody>
              <a:bodyPr/>
              <a:lstStyle/>
              <a:p>
                <a:r>
                  <a:rPr lang="pl-PL" dirty="0"/>
                  <a:t>Wartość przyszła informuje o wartości danej kwoty pieniężnej po upływie określonego czasu. </a:t>
                </a:r>
              </a:p>
              <a:p>
                <a:r>
                  <a:rPr lang="pl-PL" dirty="0"/>
                  <a:t>Jeżeli naliczanie odsetek odbywa się od kwoty bazowej mamy do czynienia z </a:t>
                </a:r>
                <a:r>
                  <a:rPr lang="pl-PL" b="1" dirty="0"/>
                  <a:t>kapitalizacją prostą</a:t>
                </a:r>
                <a:r>
                  <a:rPr lang="pl-PL" dirty="0"/>
                  <a:t>. Z kolei gdy naliczenia odsetek jest od kolejnych skapitalizowanych kwot mamy do czynienia z </a:t>
                </a:r>
                <a:r>
                  <a:rPr lang="pl-PL" b="1" dirty="0"/>
                  <a:t>kapitalizacją złożoną</a:t>
                </a:r>
                <a:r>
                  <a:rPr lang="pl-PL" dirty="0"/>
                  <a:t>. Ponadto, kapitalizacja może odbywać się raz w roku lub częściej. Dodatkowo, stopa procentowa może być zmienna w kolejnych okresach. </a:t>
                </a:r>
              </a:p>
              <a:p>
                <a:pPr>
                  <a:lnSpc>
                    <a:spcPct val="150000"/>
                  </a:lnSpc>
                </a:pPr>
                <a:r>
                  <a:rPr lang="pl-PL" sz="2000" dirty="0">
                    <a:latin typeface="+mj-lt"/>
                  </a:rPr>
                  <a:t>Wartość przyszła dla kapitalizacji prostej raz w roku:</a:t>
                </a:r>
              </a:p>
              <a:p>
                <a:pPr marL="114300" indent="0">
                  <a:lnSpc>
                    <a:spcPct val="150000"/>
                  </a:lnSpc>
                  <a:buNone/>
                </a:pPr>
                <a14:m>
                  <m:oMath xmlns:m="http://schemas.openxmlformats.org/officeDocument/2006/math">
                    <m:r>
                      <a:rPr lang="pl-PL" sz="2000" b="0" i="1" smtClean="0">
                        <a:latin typeface="Cambria Math"/>
                      </a:rPr>
                      <m:t>𝐹𝑉</m:t>
                    </m:r>
                    <m:r>
                      <a:rPr lang="pl-PL" sz="2000" b="0" i="1" smtClean="0">
                        <a:latin typeface="Cambria Math"/>
                      </a:rPr>
                      <m:t>=</m:t>
                    </m:r>
                    <m:r>
                      <a:rPr lang="pl-PL" sz="2000" b="0" i="1" smtClean="0">
                        <a:latin typeface="Cambria Math"/>
                      </a:rPr>
                      <m:t>𝑃𝑉</m:t>
                    </m:r>
                    <m:r>
                      <a:rPr lang="pl-PL" sz="2000" b="0" i="1" smtClean="0">
                        <a:latin typeface="Cambria Math"/>
                      </a:rPr>
                      <m:t>(1+</m:t>
                    </m:r>
                    <m:r>
                      <a:rPr lang="pl-PL" sz="2000" b="0" i="1" smtClean="0">
                        <a:latin typeface="Cambria Math"/>
                      </a:rPr>
                      <m:t>𝑛</m:t>
                    </m:r>
                    <m:r>
                      <a:rPr lang="pl-PL" sz="2000" b="0" i="1" smtClean="0">
                        <a:latin typeface="Cambria Math"/>
                      </a:rPr>
                      <m:t>∗</m:t>
                    </m:r>
                    <m:r>
                      <a:rPr lang="pl-PL" sz="2000" b="0" i="1" smtClean="0">
                        <a:latin typeface="Cambria Math"/>
                      </a:rPr>
                      <m:t>𝑖</m:t>
                    </m:r>
                    <m:r>
                      <a:rPr lang="pl-PL" sz="2000" b="0" i="1" smtClean="0">
                        <a:latin typeface="Cambria Math"/>
                      </a:rPr>
                      <m:t>)</m:t>
                    </m:r>
                  </m:oMath>
                </a14:m>
                <a:r>
                  <a:rPr lang="pl-PL" sz="2000" dirty="0">
                    <a:latin typeface="+mj-lt"/>
                  </a:rPr>
                  <a:t> vs </a:t>
                </a:r>
                <a14:m>
                  <m:oMath xmlns:m="http://schemas.openxmlformats.org/officeDocument/2006/math">
                    <m:r>
                      <a:rPr lang="pl-PL" i="1">
                        <a:latin typeface="Cambria Math"/>
                      </a:rPr>
                      <m:t>𝐹𝑉</m:t>
                    </m:r>
                    <m:r>
                      <a:rPr lang="pl-PL" i="1">
                        <a:latin typeface="Cambria Math"/>
                      </a:rPr>
                      <m:t>=</m:t>
                    </m:r>
                    <m:r>
                      <a:rPr lang="pl-PL" i="1">
                        <a:latin typeface="Cambria Math"/>
                      </a:rPr>
                      <m:t>𝑃𝑉</m:t>
                    </m:r>
                    <m:r>
                      <a:rPr lang="pl-PL" i="1">
                        <a:latin typeface="Cambria Math"/>
                      </a:rPr>
                      <m:t>(1+</m:t>
                    </m:r>
                    <m:sSub>
                      <m:sSubPr>
                        <m:ctrlPr>
                          <a:rPr lang="pl-PL" i="1" smtClean="0">
                            <a:latin typeface="Cambria Math" panose="02040503050406030204" pitchFamily="18" charset="0"/>
                          </a:rPr>
                        </m:ctrlPr>
                      </m:sSubPr>
                      <m:e>
                        <m:r>
                          <a:rPr lang="pl-PL" b="0" i="1" smtClean="0">
                            <a:latin typeface="Cambria Math" panose="02040503050406030204" pitchFamily="18" charset="0"/>
                          </a:rPr>
                          <m:t>𝑖</m:t>
                        </m:r>
                      </m:e>
                      <m:sub>
                        <m:r>
                          <a:rPr lang="pl-PL" b="0" i="1" smtClean="0">
                            <a:latin typeface="Cambria Math" panose="02040503050406030204" pitchFamily="18" charset="0"/>
                          </a:rPr>
                          <m:t>1</m:t>
                        </m:r>
                      </m:sub>
                    </m:sSub>
                    <m:r>
                      <a:rPr lang="pl-PL" b="0" i="1" smtClean="0">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b="0" i="1" smtClean="0">
                            <a:latin typeface="Cambria Math" panose="02040503050406030204" pitchFamily="18" charset="0"/>
                          </a:rPr>
                          <m:t>𝑛</m:t>
                        </m:r>
                      </m:sub>
                    </m:sSub>
                    <m:r>
                      <a:rPr lang="pl-PL" i="1">
                        <a:latin typeface="Cambria Math"/>
                      </a:rPr>
                      <m:t>)</m:t>
                    </m:r>
                  </m:oMath>
                </a14:m>
                <a:endParaRPr lang="pl-PL" sz="2000" dirty="0">
                  <a:latin typeface="+mj-lt"/>
                </a:endParaRPr>
              </a:p>
              <a:p>
                <a:pPr>
                  <a:lnSpc>
                    <a:spcPct val="150000"/>
                  </a:lnSpc>
                </a:pPr>
                <a:r>
                  <a:rPr lang="pl-PL" sz="2000" dirty="0">
                    <a:latin typeface="+mj-lt"/>
                  </a:rPr>
                  <a:t>Wartość przyszła dla kapitalizacji złożonej raz w roku:</a:t>
                </a:r>
              </a:p>
              <a:p>
                <a:pPr marL="114300" indent="0">
                  <a:lnSpc>
                    <a:spcPct val="150000"/>
                  </a:lnSpc>
                  <a:buNone/>
                </a:pPr>
                <a14:m>
                  <m:oMath xmlns:m="http://schemas.openxmlformats.org/officeDocument/2006/math">
                    <m:r>
                      <a:rPr lang="pl-PL" sz="2000" i="1" smtClean="0">
                        <a:latin typeface="Cambria Math"/>
                      </a:rPr>
                      <m:t>𝐹𝑉</m:t>
                    </m:r>
                    <m:r>
                      <a:rPr lang="pl-PL" sz="2000" i="1" smtClean="0">
                        <a:latin typeface="Cambria Math"/>
                      </a:rPr>
                      <m:t>=</m:t>
                    </m:r>
                    <m:r>
                      <a:rPr lang="pl-PL" sz="2000" i="1" smtClean="0">
                        <a:latin typeface="Cambria Math"/>
                      </a:rPr>
                      <m:t>𝑃𝑉</m:t>
                    </m:r>
                    <m:sSup>
                      <m:sSupPr>
                        <m:ctrlPr>
                          <a:rPr lang="pl-PL" sz="2000" i="1" smtClean="0">
                            <a:latin typeface="Cambria Math" panose="02040503050406030204" pitchFamily="18" charset="0"/>
                          </a:rPr>
                        </m:ctrlPr>
                      </m:sSupPr>
                      <m:e>
                        <m:r>
                          <a:rPr lang="pl-PL" sz="2000" b="0" i="1" smtClean="0">
                            <a:latin typeface="Cambria Math"/>
                          </a:rPr>
                          <m:t>(1+</m:t>
                        </m:r>
                        <m:r>
                          <a:rPr lang="pl-PL" sz="2000" b="0" i="1" smtClean="0">
                            <a:latin typeface="Cambria Math"/>
                          </a:rPr>
                          <m:t>𝑖</m:t>
                        </m:r>
                        <m:r>
                          <a:rPr lang="pl-PL" sz="2000" b="0" i="1" smtClean="0">
                            <a:latin typeface="Cambria Math"/>
                          </a:rPr>
                          <m:t>)</m:t>
                        </m:r>
                      </m:e>
                      <m:sup>
                        <m:r>
                          <a:rPr lang="pl-PL" sz="2000" b="0" i="1" smtClean="0">
                            <a:latin typeface="Cambria Math"/>
                          </a:rPr>
                          <m:t>𝑛</m:t>
                        </m:r>
                      </m:sup>
                    </m:sSup>
                  </m:oMath>
                </a14:m>
                <a:r>
                  <a:rPr lang="pl-PL" sz="2000" dirty="0">
                    <a:latin typeface="+mj-lt"/>
                  </a:rPr>
                  <a:t> vs </a:t>
                </a:r>
                <a14:m>
                  <m:oMath xmlns:m="http://schemas.openxmlformats.org/officeDocument/2006/math">
                    <m:r>
                      <a:rPr lang="pl-PL" b="0" i="1" smtClean="0">
                        <a:latin typeface="Cambria Math" panose="02040503050406030204" pitchFamily="18" charset="0"/>
                      </a:rPr>
                      <m:t>𝐹𝑉</m:t>
                    </m:r>
                    <m:r>
                      <a:rPr lang="pl-PL" b="0" i="0" smtClean="0">
                        <a:latin typeface="Cambria Math" panose="02040503050406030204" pitchFamily="18" charset="0"/>
                      </a:rPr>
                      <m:t>=</m:t>
                    </m:r>
                    <m:r>
                      <a:rPr lang="pl-PL" i="1">
                        <a:latin typeface="Cambria Math"/>
                      </a:rPr>
                      <m:t>𝑃𝑉</m:t>
                    </m:r>
                    <m:d>
                      <m:dPr>
                        <m:ctrlPr>
                          <a:rPr lang="pl-PL" i="1">
                            <a:latin typeface="Cambria Math" panose="02040503050406030204" pitchFamily="18" charset="0"/>
                          </a:rPr>
                        </m:ctrlPr>
                      </m:dPr>
                      <m:e>
                        <m:r>
                          <a:rPr lang="pl-PL" i="1">
                            <a:latin typeface="Cambria Math"/>
                          </a:rPr>
                          <m:t>1+</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e>
                    </m:d>
                    <m:r>
                      <a:rPr lang="pl-PL" b="0" i="1" smtClean="0">
                        <a:latin typeface="Cambria Math" panose="02040503050406030204" pitchFamily="18" charset="0"/>
                      </a:rPr>
                      <m:t>∗…∗</m:t>
                    </m:r>
                    <m:d>
                      <m:dPr>
                        <m:ctrlPr>
                          <a:rPr lang="pl-PL" i="1">
                            <a:latin typeface="Cambria Math" panose="02040503050406030204" pitchFamily="18" charset="0"/>
                          </a:rPr>
                        </m:ctrlPr>
                      </m:dPr>
                      <m:e>
                        <m:r>
                          <a:rPr lang="pl-PL" i="1">
                            <a:latin typeface="Cambria Math"/>
                          </a:rPr>
                          <m:t>1+</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b="0" i="1" smtClean="0">
                                <a:latin typeface="Cambria Math" panose="02040503050406030204" pitchFamily="18" charset="0"/>
                              </a:rPr>
                              <m:t>𝑛</m:t>
                            </m:r>
                          </m:sub>
                        </m:sSub>
                      </m:e>
                    </m:d>
                  </m:oMath>
                </a14:m>
                <a:endParaRPr lang="pl-PL" dirty="0"/>
              </a:p>
              <a:p>
                <a:endParaRPr lang="pl-PL" dirty="0"/>
              </a:p>
            </p:txBody>
          </p:sp>
        </mc:Choice>
        <mc:Fallback xmlns="">
          <p:sp>
            <p:nvSpPr>
              <p:cNvPr id="3" name="Symbol zastępczy zawartości 2">
                <a:extLst>
                  <a:ext uri="{FF2B5EF4-FFF2-40B4-BE49-F238E27FC236}">
                    <a16:creationId xmlns:a16="http://schemas.microsoft.com/office/drawing/2014/main" id="{E0716ABF-56B2-45F0-97E4-29366BE1D106}"/>
                  </a:ext>
                </a:extLst>
              </p:cNvPr>
              <p:cNvSpPr>
                <a:spLocks noGrp="1" noRot="1" noChangeAspect="1" noMove="1" noResize="1" noEditPoints="1" noAdjustHandles="1" noChangeArrowheads="1" noChangeShapeType="1" noTextEdit="1"/>
              </p:cNvSpPr>
              <p:nvPr>
                <p:ph idx="1"/>
              </p:nvPr>
            </p:nvSpPr>
            <p:spPr>
              <a:blipFill>
                <a:blip r:embed="rId3"/>
                <a:stretch>
                  <a:fillRect l="-667" t="-3095"/>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Pismo odręczne 3">
                <a:extLst>
                  <a:ext uri="{FF2B5EF4-FFF2-40B4-BE49-F238E27FC236}">
                    <a16:creationId xmlns:a16="http://schemas.microsoft.com/office/drawing/2014/main" id="{9BDC01B0-00E9-28FB-5731-6FDE295C379A}"/>
                  </a:ext>
                </a:extLst>
              </p14:cNvPr>
              <p14:cNvContentPartPr/>
              <p14:nvPr/>
            </p14:nvContentPartPr>
            <p14:xfrm>
              <a:off x="2432160" y="2349360"/>
              <a:ext cx="5061240" cy="1873800"/>
            </p14:xfrm>
          </p:contentPart>
        </mc:Choice>
        <mc:Fallback xmlns="">
          <p:pic>
            <p:nvPicPr>
              <p:cNvPr id="4" name="Pismo odręczne 3">
                <a:extLst>
                  <a:ext uri="{FF2B5EF4-FFF2-40B4-BE49-F238E27FC236}">
                    <a16:creationId xmlns:a16="http://schemas.microsoft.com/office/drawing/2014/main" id="{9BDC01B0-00E9-28FB-5731-6FDE295C379A}"/>
                  </a:ext>
                </a:extLst>
              </p:cNvPr>
              <p:cNvPicPr/>
              <p:nvPr/>
            </p:nvPicPr>
            <p:blipFill>
              <a:blip r:embed="rId5"/>
              <a:stretch>
                <a:fillRect/>
              </a:stretch>
            </p:blipFill>
            <p:spPr>
              <a:xfrm>
                <a:off x="193680" y="549360"/>
                <a:ext cx="10528560" cy="5695920"/>
              </a:xfrm>
              <a:prstGeom prst="rect">
                <a:avLst/>
              </a:prstGeom>
            </p:spPr>
          </p:pic>
        </mc:Fallback>
      </mc:AlternateContent>
    </p:spTree>
    <p:extLst>
      <p:ext uri="{BB962C8B-B14F-4D97-AF65-F5344CB8AC3E}">
        <p14:creationId xmlns:p14="http://schemas.microsoft.com/office/powerpoint/2010/main" val="83569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65F716-7944-47B2-B3C3-21F7DDA56503}"/>
              </a:ext>
            </a:extLst>
          </p:cNvPr>
          <p:cNvSpPr>
            <a:spLocks noGrp="1"/>
          </p:cNvSpPr>
          <p:nvPr>
            <p:ph type="title"/>
          </p:nvPr>
        </p:nvSpPr>
        <p:spPr/>
        <p:txBody>
          <a:bodyPr/>
          <a:lstStyle/>
          <a:p>
            <a:r>
              <a:rPr lang="pl-PL" dirty="0"/>
              <a:t>Wartość przyszła pieniądza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8BCD5381-A817-4284-8594-A852DCB6674D}"/>
                  </a:ext>
                </a:extLst>
              </p:cNvPr>
              <p:cNvSpPr>
                <a:spLocks noGrp="1"/>
              </p:cNvSpPr>
              <p:nvPr>
                <p:ph idx="1"/>
              </p:nvPr>
            </p:nvSpPr>
            <p:spPr/>
            <p:txBody>
              <a:bodyPr/>
              <a:lstStyle/>
              <a:p>
                <a:pPr>
                  <a:lnSpc>
                    <a:spcPct val="150000"/>
                  </a:lnSpc>
                </a:pPr>
                <a:r>
                  <a:rPr lang="pl-PL" sz="2000" dirty="0">
                    <a:latin typeface="+mj-lt"/>
                  </a:rPr>
                  <a:t>Wartość przyszła dla kapitalizacji prostej częściej niż raz w roku:</a:t>
                </a:r>
              </a:p>
              <a:p>
                <a:pPr marL="114300" indent="0">
                  <a:lnSpc>
                    <a:spcPct val="150000"/>
                  </a:lnSpc>
                  <a:buNone/>
                </a:pPr>
                <a14:m>
                  <m:oMath xmlns:m="http://schemas.openxmlformats.org/officeDocument/2006/math">
                    <m:r>
                      <a:rPr lang="pl-PL" sz="2000" b="0" i="1" smtClean="0">
                        <a:latin typeface="Cambria Math"/>
                      </a:rPr>
                      <m:t>𝐹𝑉</m:t>
                    </m:r>
                    <m:r>
                      <a:rPr lang="pl-PL" sz="2000" b="0" i="1" smtClean="0">
                        <a:latin typeface="Cambria Math"/>
                      </a:rPr>
                      <m:t>=</m:t>
                    </m:r>
                    <m:r>
                      <a:rPr lang="pl-PL" sz="2000" b="0" i="1" smtClean="0">
                        <a:latin typeface="Cambria Math"/>
                      </a:rPr>
                      <m:t>𝑃𝑉</m:t>
                    </m:r>
                    <m:r>
                      <a:rPr lang="pl-PL" sz="2000" b="0" i="1" smtClean="0">
                        <a:latin typeface="Cambria Math"/>
                      </a:rPr>
                      <m:t>(1+</m:t>
                    </m:r>
                    <m:r>
                      <a:rPr lang="pl-PL" sz="2000" b="0" i="1" smtClean="0">
                        <a:latin typeface="Cambria Math" panose="02040503050406030204" pitchFamily="18" charset="0"/>
                      </a:rPr>
                      <m:t>𝑘</m:t>
                    </m:r>
                    <m:r>
                      <a:rPr lang="pl-PL" sz="2000" b="0" i="1" smtClean="0">
                        <a:latin typeface="Cambria Math"/>
                      </a:rPr>
                      <m:t>∗</m:t>
                    </m:r>
                    <m:f>
                      <m:fPr>
                        <m:ctrlPr>
                          <a:rPr lang="pl-PL" sz="2000" b="0" i="1" smtClean="0">
                            <a:latin typeface="Cambria Math" panose="02040503050406030204" pitchFamily="18" charset="0"/>
                          </a:rPr>
                        </m:ctrlPr>
                      </m:fPr>
                      <m:num>
                        <m:r>
                          <a:rPr lang="pl-PL" sz="2000" b="0" i="1" smtClean="0">
                            <a:latin typeface="Cambria Math" panose="02040503050406030204" pitchFamily="18" charset="0"/>
                          </a:rPr>
                          <m:t>𝑖</m:t>
                        </m:r>
                      </m:num>
                      <m:den>
                        <m:r>
                          <a:rPr lang="pl-PL" sz="2000" b="0" i="1" smtClean="0">
                            <a:latin typeface="Cambria Math" panose="02040503050406030204" pitchFamily="18" charset="0"/>
                          </a:rPr>
                          <m:t>𝑚</m:t>
                        </m:r>
                      </m:den>
                    </m:f>
                    <m:r>
                      <a:rPr lang="pl-PL" sz="2000" b="0" i="1" smtClean="0">
                        <a:latin typeface="Cambria Math"/>
                      </a:rPr>
                      <m:t>)</m:t>
                    </m:r>
                  </m:oMath>
                </a14:m>
                <a:r>
                  <a:rPr lang="pl-PL" sz="2000" dirty="0">
                    <a:latin typeface="+mj-lt"/>
                  </a:rPr>
                  <a:t> vs </a:t>
                </a:r>
                <a14:m>
                  <m:oMath xmlns:m="http://schemas.openxmlformats.org/officeDocument/2006/math">
                    <m:r>
                      <a:rPr lang="pl-PL" i="1">
                        <a:latin typeface="Cambria Math"/>
                      </a:rPr>
                      <m:t>𝐹𝑉</m:t>
                    </m:r>
                    <m:r>
                      <a:rPr lang="pl-PL" i="1">
                        <a:latin typeface="Cambria Math"/>
                      </a:rPr>
                      <m:t>=</m:t>
                    </m:r>
                    <m:r>
                      <a:rPr lang="pl-PL" i="1">
                        <a:latin typeface="Cambria Math"/>
                      </a:rPr>
                      <m:t>𝑃𝑉</m:t>
                    </m:r>
                    <m:d>
                      <m:dPr>
                        <m:ctrlPr>
                          <a:rPr lang="pl-PL" i="1">
                            <a:latin typeface="Cambria Math" panose="02040503050406030204" pitchFamily="18" charset="0"/>
                          </a:rPr>
                        </m:ctrlPr>
                      </m:dPr>
                      <m:e>
                        <m:r>
                          <a:rPr lang="pl-PL" i="1">
                            <a:latin typeface="Cambria Math"/>
                          </a:rPr>
                          <m:t>1+</m:t>
                        </m:r>
                        <m:r>
                          <a:rPr lang="pl-PL" b="0" i="1" smtClean="0">
                            <a:latin typeface="Cambria Math" panose="02040503050406030204" pitchFamily="18" charset="0"/>
                          </a:rPr>
                          <m:t>𝑚</m:t>
                        </m:r>
                        <m:r>
                          <a:rPr lang="pl-PL" b="0" i="1" smtClean="0">
                            <a:latin typeface="Cambria Math" panose="02040503050406030204" pitchFamily="18" charset="0"/>
                          </a:rPr>
                          <m:t>∗</m:t>
                        </m:r>
                        <m:d>
                          <m:dPr>
                            <m:ctrlPr>
                              <a:rPr lang="pl-PL" b="0" i="1" smtClean="0">
                                <a:latin typeface="Cambria Math" panose="02040503050406030204" pitchFamily="18" charset="0"/>
                              </a:rPr>
                            </m:ctrlPr>
                          </m:dPr>
                          <m:e>
                            <m:f>
                              <m:fPr>
                                <m:ctrlPr>
                                  <a:rPr lang="pl-PL" i="1" smtClean="0">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num>
                              <m:den>
                                <m:r>
                                  <a:rPr lang="pl-PL" b="0" i="1" smtClean="0">
                                    <a:latin typeface="Cambria Math" panose="02040503050406030204" pitchFamily="18" charset="0"/>
                                  </a:rPr>
                                  <m:t>𝑚</m:t>
                                </m:r>
                              </m:den>
                            </m:f>
                            <m:r>
                              <a:rPr lang="pl-PL" b="0" i="1" smtClean="0">
                                <a:latin typeface="Cambria Math" panose="02040503050406030204" pitchFamily="18" charset="0"/>
                              </a:rPr>
                              <m:t>+…+</m:t>
                            </m:r>
                            <m:f>
                              <m:fPr>
                                <m:ctrlPr>
                                  <a:rPr lang="pl-PL" i="1" smtClean="0">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b="0" i="1" smtClean="0">
                                        <a:latin typeface="Cambria Math" panose="02040503050406030204" pitchFamily="18" charset="0"/>
                                      </a:rPr>
                                      <m:t>𝑛</m:t>
                                    </m:r>
                                  </m:sub>
                                </m:sSub>
                              </m:num>
                              <m:den>
                                <m:r>
                                  <a:rPr lang="pl-PL" i="1">
                                    <a:latin typeface="Cambria Math" panose="02040503050406030204" pitchFamily="18" charset="0"/>
                                  </a:rPr>
                                  <m:t>𝑚</m:t>
                                </m:r>
                              </m:den>
                            </m:f>
                          </m:e>
                        </m:d>
                      </m:e>
                    </m:d>
                  </m:oMath>
                </a14:m>
                <a:endParaRPr lang="pl-PL" sz="2000" dirty="0">
                  <a:latin typeface="+mj-lt"/>
                </a:endParaRPr>
              </a:p>
              <a:p>
                <a:pPr>
                  <a:lnSpc>
                    <a:spcPct val="150000"/>
                  </a:lnSpc>
                </a:pPr>
                <a:r>
                  <a:rPr lang="pl-PL" sz="2000" dirty="0">
                    <a:latin typeface="+mj-lt"/>
                  </a:rPr>
                  <a:t>Wartość przyszła dla kapitalizacji złożonej częściej niż raz w roku :</a:t>
                </a:r>
              </a:p>
              <a:p>
                <a:pPr marL="114300" indent="0">
                  <a:lnSpc>
                    <a:spcPct val="150000"/>
                  </a:lnSpc>
                  <a:buNone/>
                </a:pPr>
                <a14:m>
                  <m:oMath xmlns:m="http://schemas.openxmlformats.org/officeDocument/2006/math">
                    <m:r>
                      <a:rPr lang="pl-PL" i="1">
                        <a:latin typeface="Cambria Math"/>
                      </a:rPr>
                      <m:t>𝐹𝑉</m:t>
                    </m:r>
                    <m:r>
                      <a:rPr lang="pl-PL" i="1">
                        <a:latin typeface="Cambria Math"/>
                      </a:rPr>
                      <m:t>=</m:t>
                    </m:r>
                    <m:r>
                      <a:rPr lang="pl-PL" i="1">
                        <a:latin typeface="Cambria Math"/>
                      </a:rPr>
                      <m:t>𝑃𝑉</m:t>
                    </m:r>
                    <m:sSup>
                      <m:sSupPr>
                        <m:ctrlPr>
                          <a:rPr lang="pl-PL" i="1">
                            <a:latin typeface="Cambria Math" panose="02040503050406030204" pitchFamily="18" charset="0"/>
                          </a:rPr>
                        </m:ctrlPr>
                      </m:sSupPr>
                      <m:e>
                        <m:r>
                          <a:rPr lang="pl-PL" i="1">
                            <a:latin typeface="Cambria Math"/>
                          </a:rPr>
                          <m:t>(1+</m:t>
                        </m:r>
                        <m:f>
                          <m:fPr>
                            <m:ctrlPr>
                              <a:rPr lang="pl-PL" i="1">
                                <a:latin typeface="Cambria Math" panose="02040503050406030204" pitchFamily="18" charset="0"/>
                              </a:rPr>
                            </m:ctrlPr>
                          </m:fPr>
                          <m:num>
                            <m:r>
                              <a:rPr lang="pl-PL" i="1">
                                <a:latin typeface="Cambria Math"/>
                              </a:rPr>
                              <m:t>𝑖</m:t>
                            </m:r>
                          </m:num>
                          <m:den>
                            <m:r>
                              <a:rPr lang="pl-PL" i="1">
                                <a:latin typeface="Cambria Math"/>
                              </a:rPr>
                              <m:t>𝑚</m:t>
                            </m:r>
                          </m:den>
                        </m:f>
                        <m:r>
                          <a:rPr lang="pl-PL" i="1">
                            <a:latin typeface="Cambria Math"/>
                          </a:rPr>
                          <m:t>)</m:t>
                        </m:r>
                      </m:e>
                      <m:sup>
                        <m:r>
                          <a:rPr lang="pl-PL" i="1">
                            <a:latin typeface="Cambria Math"/>
                          </a:rPr>
                          <m:t>𝑘</m:t>
                        </m:r>
                      </m:sup>
                    </m:sSup>
                  </m:oMath>
                </a14:m>
                <a:r>
                  <a:rPr lang="pl-PL" sz="2000" dirty="0">
                    <a:latin typeface="+mj-lt"/>
                  </a:rPr>
                  <a:t>vs </a:t>
                </a:r>
                <a14:m>
                  <m:oMath xmlns:m="http://schemas.openxmlformats.org/officeDocument/2006/math">
                    <m:r>
                      <a:rPr lang="pl-PL" b="0" i="1" smtClean="0">
                        <a:latin typeface="Cambria Math" panose="02040503050406030204" pitchFamily="18" charset="0"/>
                      </a:rPr>
                      <m:t>𝐹𝑉</m:t>
                    </m:r>
                    <m:r>
                      <a:rPr lang="pl-PL" b="0" i="0" smtClean="0">
                        <a:latin typeface="Cambria Math" panose="02040503050406030204" pitchFamily="18" charset="0"/>
                      </a:rPr>
                      <m:t>=</m:t>
                    </m:r>
                    <m:r>
                      <a:rPr lang="pl-PL" i="1">
                        <a:latin typeface="Cambria Math"/>
                      </a:rPr>
                      <m:t>𝑃𝑉</m:t>
                    </m:r>
                    <m:sSup>
                      <m:sSupPr>
                        <m:ctrlPr>
                          <a:rPr lang="pl-PL" i="1" smtClean="0">
                            <a:latin typeface="Cambria Math" panose="02040503050406030204" pitchFamily="18" charset="0"/>
                          </a:rPr>
                        </m:ctrlPr>
                      </m:sSupPr>
                      <m:e>
                        <m:d>
                          <m:dPr>
                            <m:ctrlPr>
                              <a:rPr lang="pl-PL" i="1">
                                <a:latin typeface="Cambria Math" panose="02040503050406030204" pitchFamily="18" charset="0"/>
                              </a:rPr>
                            </m:ctrlPr>
                          </m:dPr>
                          <m:e>
                            <m:r>
                              <a:rPr lang="pl-PL" i="1">
                                <a:latin typeface="Cambria Math"/>
                              </a:rPr>
                              <m:t>1+</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num>
                              <m:den>
                                <m:r>
                                  <a:rPr lang="pl-PL" i="1">
                                    <a:latin typeface="Cambria Math" panose="02040503050406030204" pitchFamily="18" charset="0"/>
                                  </a:rPr>
                                  <m:t>𝑚</m:t>
                                </m:r>
                              </m:den>
                            </m:f>
                          </m:e>
                        </m:d>
                      </m:e>
                      <m:sup>
                        <m:r>
                          <a:rPr lang="pl-PL" b="0" i="1" smtClean="0">
                            <a:latin typeface="Cambria Math" panose="02040503050406030204" pitchFamily="18" charset="0"/>
                          </a:rPr>
                          <m:t>𝑚</m:t>
                        </m:r>
                      </m:sup>
                    </m:sSup>
                    <m:r>
                      <a:rPr lang="pl-PL" b="0" i="1" smtClean="0">
                        <a:latin typeface="Cambria Math" panose="02040503050406030204" pitchFamily="18" charset="0"/>
                      </a:rPr>
                      <m:t>∗…∗</m:t>
                    </m:r>
                    <m:sSup>
                      <m:sSupPr>
                        <m:ctrlPr>
                          <a:rPr lang="pl-PL" b="0" i="1" smtClean="0">
                            <a:latin typeface="Cambria Math" panose="02040503050406030204" pitchFamily="18" charset="0"/>
                          </a:rPr>
                        </m:ctrlPr>
                      </m:sSupPr>
                      <m:e>
                        <m:d>
                          <m:dPr>
                            <m:ctrlPr>
                              <a:rPr lang="pl-PL" i="1">
                                <a:latin typeface="Cambria Math" panose="02040503050406030204" pitchFamily="18" charset="0"/>
                              </a:rPr>
                            </m:ctrlPr>
                          </m:dPr>
                          <m:e>
                            <m:r>
                              <a:rPr lang="pl-PL" i="1">
                                <a:latin typeface="Cambria Math"/>
                              </a:rPr>
                              <m:t>1+</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num>
                              <m:den>
                                <m:r>
                                  <a:rPr lang="pl-PL" i="1">
                                    <a:latin typeface="Cambria Math" panose="02040503050406030204" pitchFamily="18" charset="0"/>
                                  </a:rPr>
                                  <m:t>𝑚</m:t>
                                </m:r>
                              </m:den>
                            </m:f>
                          </m:e>
                        </m:d>
                      </m:e>
                      <m:sup>
                        <m:r>
                          <a:rPr lang="pl-PL" b="0" i="1" smtClean="0">
                            <a:latin typeface="Cambria Math" panose="02040503050406030204" pitchFamily="18" charset="0"/>
                          </a:rPr>
                          <m:t>𝑚</m:t>
                        </m:r>
                      </m:sup>
                    </m:sSup>
                  </m:oMath>
                </a14:m>
                <a:endParaRPr lang="pl-PL" dirty="0"/>
              </a:p>
              <a:p>
                <a:pPr marL="114300" indent="0">
                  <a:lnSpc>
                    <a:spcPct val="150000"/>
                  </a:lnSpc>
                  <a:buNone/>
                </a:pPr>
                <a14:m>
                  <m:oMath xmlns:m="http://schemas.openxmlformats.org/officeDocument/2006/math">
                    <m:r>
                      <a:rPr lang="pl-PL" i="1" dirty="0" smtClean="0">
                        <a:latin typeface="Cambria Math" panose="02040503050406030204" pitchFamily="18" charset="0"/>
                      </a:rPr>
                      <m:t>𝑘</m:t>
                    </m:r>
                    <m:r>
                      <a:rPr lang="pl-PL" i="1" dirty="0" smtClean="0">
                        <a:latin typeface="Cambria Math" panose="02040503050406030204" pitchFamily="18" charset="0"/>
                      </a:rPr>
                      <m:t> = </m:t>
                    </m:r>
                    <m:r>
                      <a:rPr lang="pl-PL" i="1" dirty="0" smtClean="0">
                        <a:latin typeface="Cambria Math" panose="02040503050406030204" pitchFamily="18" charset="0"/>
                      </a:rPr>
                      <m:t>𝑚</m:t>
                    </m:r>
                    <m:r>
                      <a:rPr lang="pl-PL" i="1" dirty="0" smtClean="0">
                        <a:latin typeface="Cambria Math" panose="02040503050406030204" pitchFamily="18" charset="0"/>
                      </a:rPr>
                      <m:t>∗</m:t>
                    </m:r>
                    <m:r>
                      <a:rPr lang="pl-PL" i="1" dirty="0" smtClean="0">
                        <a:latin typeface="Cambria Math" panose="02040503050406030204" pitchFamily="18" charset="0"/>
                      </a:rPr>
                      <m:t>𝑛</m:t>
                    </m:r>
                  </m:oMath>
                </a14:m>
                <a:r>
                  <a:rPr lang="pl-PL" dirty="0"/>
                  <a:t>, </a:t>
                </a:r>
                <a14:m>
                  <m:oMath xmlns:m="http://schemas.openxmlformats.org/officeDocument/2006/math">
                    <m:r>
                      <a:rPr lang="pl-PL" i="1" dirty="0" smtClean="0">
                        <a:latin typeface="Cambria Math" panose="02040503050406030204" pitchFamily="18" charset="0"/>
                      </a:rPr>
                      <m:t>𝑘</m:t>
                    </m:r>
                  </m:oMath>
                </a14:m>
                <a:r>
                  <a:rPr lang="pl-PL" dirty="0"/>
                  <a:t> – liczba okresów kapitalizacji, </a:t>
                </a:r>
                <a14:m>
                  <m:oMath xmlns:m="http://schemas.openxmlformats.org/officeDocument/2006/math">
                    <m:r>
                      <a:rPr lang="pl-PL" i="1" dirty="0" smtClean="0">
                        <a:latin typeface="Cambria Math" panose="02040503050406030204" pitchFamily="18" charset="0"/>
                      </a:rPr>
                      <m:t>𝑚</m:t>
                    </m:r>
                  </m:oMath>
                </a14:m>
                <a:r>
                  <a:rPr lang="pl-PL" dirty="0"/>
                  <a:t> – liczba kapitalizacji w ciągu roku, </a:t>
                </a:r>
                <a14:m>
                  <m:oMath xmlns:m="http://schemas.openxmlformats.org/officeDocument/2006/math">
                    <m:r>
                      <a:rPr lang="pl-PL" i="1" dirty="0" smtClean="0">
                        <a:latin typeface="Cambria Math" panose="02040503050406030204" pitchFamily="18" charset="0"/>
                      </a:rPr>
                      <m:t>𝑛</m:t>
                    </m:r>
                  </m:oMath>
                </a14:m>
                <a:r>
                  <a:rPr lang="pl-PL" dirty="0"/>
                  <a:t> – liczba lat</a:t>
                </a:r>
              </a:p>
            </p:txBody>
          </p:sp>
        </mc:Choice>
        <mc:Fallback xmlns="">
          <p:sp>
            <p:nvSpPr>
              <p:cNvPr id="3" name="Symbol zastępczy zawartości 2">
                <a:extLst>
                  <a:ext uri="{FF2B5EF4-FFF2-40B4-BE49-F238E27FC236}">
                    <a16:creationId xmlns:a16="http://schemas.microsoft.com/office/drawing/2014/main" id="{8BCD5381-A817-4284-8594-A852DCB6674D}"/>
                  </a:ext>
                </a:extLst>
              </p:cNvPr>
              <p:cNvSpPr>
                <a:spLocks noGrp="1" noRot="1" noChangeAspect="1" noMove="1" noResize="1" noEditPoints="1" noAdjustHandles="1" noChangeArrowheads="1" noChangeShapeType="1" noTextEdit="1"/>
              </p:cNvSpPr>
              <p:nvPr>
                <p:ph idx="1"/>
              </p:nvPr>
            </p:nvSpPr>
            <p:spPr>
              <a:blipFill>
                <a:blip r:embed="rId2"/>
                <a:stretch>
                  <a:fillRect l="-667" r="-91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490D4FC0-6D4C-B38B-D5AB-451C20B4A931}"/>
                  </a:ext>
                </a:extLst>
              </p14:cNvPr>
              <p14:cNvContentPartPr/>
              <p14:nvPr/>
            </p14:nvContentPartPr>
            <p14:xfrm>
              <a:off x="5848200" y="2254320"/>
              <a:ext cx="1404000" cy="1860840"/>
            </p14:xfrm>
          </p:contentPart>
        </mc:Choice>
        <mc:Fallback xmlns="">
          <p:pic>
            <p:nvPicPr>
              <p:cNvPr id="4" name="Pismo odręczne 3">
                <a:extLst>
                  <a:ext uri="{FF2B5EF4-FFF2-40B4-BE49-F238E27FC236}">
                    <a16:creationId xmlns:a16="http://schemas.microsoft.com/office/drawing/2014/main" id="{490D4FC0-6D4C-B38B-D5AB-451C20B4A931}"/>
                  </a:ext>
                </a:extLst>
              </p:cNvPr>
              <p:cNvPicPr/>
              <p:nvPr/>
            </p:nvPicPr>
            <p:blipFill>
              <a:blip r:embed="rId4"/>
              <a:stretch>
                <a:fillRect/>
              </a:stretch>
            </p:blipFill>
            <p:spPr>
              <a:xfrm>
                <a:off x="3921120" y="1832040"/>
                <a:ext cx="7226640" cy="3619800"/>
              </a:xfrm>
              <a:prstGeom prst="rect">
                <a:avLst/>
              </a:prstGeom>
            </p:spPr>
          </p:pic>
        </mc:Fallback>
      </mc:AlternateContent>
    </p:spTree>
    <p:extLst>
      <p:ext uri="{BB962C8B-B14F-4D97-AF65-F5344CB8AC3E}">
        <p14:creationId xmlns:p14="http://schemas.microsoft.com/office/powerpoint/2010/main" val="199983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60E373-DC60-4E80-9D22-B977926A0B00}"/>
              </a:ext>
            </a:extLst>
          </p:cNvPr>
          <p:cNvSpPr>
            <a:spLocks noGrp="1"/>
          </p:cNvSpPr>
          <p:nvPr>
            <p:ph type="title"/>
          </p:nvPr>
        </p:nvSpPr>
        <p:spPr/>
        <p:txBody>
          <a:bodyPr/>
          <a:lstStyle/>
          <a:p>
            <a:r>
              <a:rPr lang="pl-PL" dirty="0"/>
              <a:t>Zadanie</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EAE0B3F-6D2E-4439-82AF-08572E29473C}"/>
                  </a:ext>
                </a:extLst>
              </p:cNvPr>
              <p:cNvSpPr>
                <a:spLocks noGrp="1"/>
              </p:cNvSpPr>
              <p:nvPr>
                <p:ph idx="1"/>
              </p:nvPr>
            </p:nvSpPr>
            <p:spPr/>
            <p:txBody>
              <a:bodyPr/>
              <a:lstStyle/>
              <a:p>
                <a:pPr marL="114300" indent="0">
                  <a:buNone/>
                </a:pPr>
                <a:r>
                  <a:rPr lang="pl-PL" sz="2000" dirty="0"/>
                  <a:t>Mając do wyboru dwie oferty lokaty 5000 zł na 2 lata, która jest bardziej korzystna zakładając:</a:t>
                </a:r>
              </a:p>
              <a:p>
                <a:r>
                  <a:rPr lang="pl-PL" sz="2000" dirty="0"/>
                  <a:t>Roczną stopę procentową = 5% - kapitalizacja złożona raz w roku:</a:t>
                </a:r>
              </a:p>
              <a:p>
                <a:pPr marL="114300" indent="0">
                  <a:buNone/>
                </a:pPr>
                <a:r>
                  <a:rPr lang="pl-PL" sz="2000" dirty="0"/>
                  <a:t>	</a:t>
                </a:r>
                <a14:m>
                  <m:oMath xmlns:m="http://schemas.openxmlformats.org/officeDocument/2006/math">
                    <m:r>
                      <a:rPr lang="pl-PL" sz="2000" i="1">
                        <a:latin typeface="Cambria Math"/>
                      </a:rPr>
                      <m:t>𝐹𝑉</m:t>
                    </m:r>
                    <m:r>
                      <a:rPr lang="pl-PL" sz="2000" i="1">
                        <a:latin typeface="Cambria Math"/>
                      </a:rPr>
                      <m:t>=</m:t>
                    </m:r>
                    <m:r>
                      <a:rPr lang="pl-PL" sz="2000" i="1">
                        <a:latin typeface="Cambria Math"/>
                      </a:rPr>
                      <m:t>𝑃𝑉</m:t>
                    </m:r>
                    <m:sSup>
                      <m:sSupPr>
                        <m:ctrlPr>
                          <a:rPr lang="pl-PL" sz="2000" i="1">
                            <a:latin typeface="Cambria Math" panose="02040503050406030204" pitchFamily="18" charset="0"/>
                          </a:rPr>
                        </m:ctrlPr>
                      </m:sSupPr>
                      <m:e>
                        <m:r>
                          <a:rPr lang="pl-PL" sz="2000" i="1">
                            <a:latin typeface="Cambria Math"/>
                          </a:rPr>
                          <m:t>(1+</m:t>
                        </m:r>
                        <m:r>
                          <a:rPr lang="pl-PL" sz="2000" i="1">
                            <a:latin typeface="Cambria Math"/>
                          </a:rPr>
                          <m:t>𝑖</m:t>
                        </m:r>
                        <m:r>
                          <a:rPr lang="pl-PL" sz="2000" i="1">
                            <a:latin typeface="Cambria Math"/>
                          </a:rPr>
                          <m:t>)</m:t>
                        </m:r>
                      </m:e>
                      <m:sup>
                        <m:r>
                          <a:rPr lang="pl-PL" sz="2000" i="1">
                            <a:latin typeface="Cambria Math"/>
                          </a:rPr>
                          <m:t>𝑛</m:t>
                        </m:r>
                      </m:sup>
                    </m:sSup>
                    <m:r>
                      <a:rPr lang="pl-PL" sz="2000" b="0" i="1" smtClean="0">
                        <a:latin typeface="Cambria Math"/>
                      </a:rPr>
                      <m:t>=5000∗</m:t>
                    </m:r>
                    <m:sSup>
                      <m:sSupPr>
                        <m:ctrlPr>
                          <a:rPr lang="pl-PL" sz="2000" b="0" i="1" smtClean="0">
                            <a:latin typeface="Cambria Math" panose="02040503050406030204" pitchFamily="18" charset="0"/>
                          </a:rPr>
                        </m:ctrlPr>
                      </m:sSupPr>
                      <m:e>
                        <m:d>
                          <m:dPr>
                            <m:ctrlPr>
                              <a:rPr lang="pl-PL" sz="2000" b="0" i="1" smtClean="0">
                                <a:latin typeface="Cambria Math" panose="02040503050406030204" pitchFamily="18" charset="0"/>
                              </a:rPr>
                            </m:ctrlPr>
                          </m:dPr>
                          <m:e>
                            <m:r>
                              <a:rPr lang="pl-PL" sz="2000" b="0" i="1" smtClean="0">
                                <a:latin typeface="Cambria Math"/>
                              </a:rPr>
                              <m:t>1+0,05</m:t>
                            </m:r>
                          </m:e>
                        </m:d>
                      </m:e>
                      <m:sup>
                        <m:r>
                          <a:rPr lang="pl-PL" sz="2000" b="0" i="1" smtClean="0">
                            <a:latin typeface="Cambria Math"/>
                          </a:rPr>
                          <m:t>2</m:t>
                        </m:r>
                      </m:sup>
                    </m:sSup>
                    <m:r>
                      <a:rPr lang="pl-PL" sz="2000" b="0" i="1" smtClean="0">
                        <a:latin typeface="Cambria Math"/>
                      </a:rPr>
                      <m:t>=5512,50 </m:t>
                    </m:r>
                    <m:r>
                      <a:rPr lang="pl-PL" sz="2000" b="0" i="1" smtClean="0">
                        <a:latin typeface="Cambria Math"/>
                      </a:rPr>
                      <m:t>𝑧</m:t>
                    </m:r>
                    <m:r>
                      <a:rPr lang="pl-PL" sz="2000" b="0" i="1" smtClean="0">
                        <a:latin typeface="Cambria Math"/>
                      </a:rPr>
                      <m:t>ł</m:t>
                    </m:r>
                  </m:oMath>
                </a14:m>
                <a:endParaRPr lang="pl-PL" sz="2000" dirty="0"/>
              </a:p>
              <a:p>
                <a:r>
                  <a:rPr lang="pl-PL" sz="2000" dirty="0"/>
                  <a:t>Roczną stopę procentową = 5% - kapitalizacja złożona półroczna:</a:t>
                </a:r>
              </a:p>
              <a:p>
                <a:pPr marL="114300" indent="0">
                  <a:buNone/>
                </a:pPr>
                <a:r>
                  <a:rPr lang="pl-PL" sz="2000" dirty="0"/>
                  <a:t>	</a:t>
                </a:r>
                <a14:m>
                  <m:oMath xmlns:m="http://schemas.openxmlformats.org/officeDocument/2006/math">
                    <m:r>
                      <a:rPr lang="pl-PL" sz="2000" i="1">
                        <a:latin typeface="Cambria Math"/>
                      </a:rPr>
                      <m:t>𝐹𝑉</m:t>
                    </m:r>
                    <m:r>
                      <a:rPr lang="pl-PL" sz="2000" i="1">
                        <a:latin typeface="Cambria Math"/>
                      </a:rPr>
                      <m:t>=</m:t>
                    </m:r>
                    <m:r>
                      <a:rPr lang="pl-PL" sz="2000" i="1">
                        <a:latin typeface="Cambria Math"/>
                      </a:rPr>
                      <m:t>𝑃𝑉</m:t>
                    </m:r>
                    <m:sSup>
                      <m:sSupPr>
                        <m:ctrlPr>
                          <a:rPr lang="pl-PL" sz="2000" i="1">
                            <a:latin typeface="Cambria Math" panose="02040503050406030204" pitchFamily="18" charset="0"/>
                          </a:rPr>
                        </m:ctrlPr>
                      </m:sSupPr>
                      <m:e>
                        <m:r>
                          <a:rPr lang="pl-PL" sz="2000" i="1">
                            <a:latin typeface="Cambria Math"/>
                          </a:rPr>
                          <m:t>(1+</m:t>
                        </m:r>
                        <m:f>
                          <m:fPr>
                            <m:ctrlPr>
                              <a:rPr lang="pl-PL" sz="2000" i="1">
                                <a:latin typeface="Cambria Math" panose="02040503050406030204" pitchFamily="18" charset="0"/>
                              </a:rPr>
                            </m:ctrlPr>
                          </m:fPr>
                          <m:num>
                            <m:r>
                              <a:rPr lang="pl-PL" sz="2000" i="1">
                                <a:latin typeface="Cambria Math"/>
                              </a:rPr>
                              <m:t>𝑖</m:t>
                            </m:r>
                          </m:num>
                          <m:den>
                            <m:r>
                              <a:rPr lang="pl-PL" sz="2000" i="1">
                                <a:latin typeface="Cambria Math"/>
                              </a:rPr>
                              <m:t>𝑚</m:t>
                            </m:r>
                          </m:den>
                        </m:f>
                        <m:r>
                          <a:rPr lang="pl-PL" sz="2000" i="1">
                            <a:latin typeface="Cambria Math"/>
                          </a:rPr>
                          <m:t>)</m:t>
                        </m:r>
                      </m:e>
                      <m:sup>
                        <m:r>
                          <a:rPr lang="pl-PL" sz="2000" i="1">
                            <a:latin typeface="Cambria Math"/>
                          </a:rPr>
                          <m:t>𝑘</m:t>
                        </m:r>
                      </m:sup>
                    </m:sSup>
                    <m:r>
                      <a:rPr lang="pl-PL" sz="2000" b="0" i="1" smtClean="0">
                        <a:latin typeface="Cambria Math"/>
                      </a:rPr>
                      <m:t>=5000∗</m:t>
                    </m:r>
                    <m:sSup>
                      <m:sSupPr>
                        <m:ctrlPr>
                          <a:rPr lang="pl-PL" sz="2000" b="0" i="1" smtClean="0">
                            <a:latin typeface="Cambria Math" panose="02040503050406030204" pitchFamily="18" charset="0"/>
                          </a:rPr>
                        </m:ctrlPr>
                      </m:sSupPr>
                      <m:e>
                        <m:d>
                          <m:dPr>
                            <m:ctrlPr>
                              <a:rPr lang="pl-PL" sz="2000" b="0" i="1" smtClean="0">
                                <a:latin typeface="Cambria Math" panose="02040503050406030204" pitchFamily="18" charset="0"/>
                              </a:rPr>
                            </m:ctrlPr>
                          </m:dPr>
                          <m:e>
                            <m:r>
                              <a:rPr lang="pl-PL" sz="2000" i="1">
                                <a:latin typeface="Cambria Math"/>
                              </a:rPr>
                              <m:t>1+</m:t>
                            </m:r>
                            <m:f>
                              <m:fPr>
                                <m:ctrlPr>
                                  <a:rPr lang="pl-PL" sz="2000" i="1">
                                    <a:latin typeface="Cambria Math" panose="02040503050406030204" pitchFamily="18" charset="0"/>
                                  </a:rPr>
                                </m:ctrlPr>
                              </m:fPr>
                              <m:num>
                                <m:r>
                                  <a:rPr lang="pl-PL" sz="2000" i="1">
                                    <a:latin typeface="Cambria Math"/>
                                  </a:rPr>
                                  <m:t>0,05</m:t>
                                </m:r>
                              </m:num>
                              <m:den>
                                <m:r>
                                  <a:rPr lang="pl-PL" sz="2000" i="1">
                                    <a:latin typeface="Cambria Math"/>
                                  </a:rPr>
                                  <m:t>2</m:t>
                                </m:r>
                              </m:den>
                            </m:f>
                          </m:e>
                        </m:d>
                        <m:r>
                          <m:rPr>
                            <m:nor/>
                          </m:rPr>
                          <a:rPr lang="pl-PL" sz="2000" dirty="0"/>
                          <m:t> </m:t>
                        </m:r>
                      </m:e>
                      <m:sup>
                        <m:r>
                          <a:rPr lang="pl-PL" sz="2000" b="0" i="1" smtClean="0">
                            <a:latin typeface="Cambria Math"/>
                          </a:rPr>
                          <m:t>4</m:t>
                        </m:r>
                      </m:sup>
                    </m:sSup>
                    <m:r>
                      <a:rPr lang="pl-PL" sz="2000" b="0" i="1" smtClean="0">
                        <a:latin typeface="Cambria Math"/>
                      </a:rPr>
                      <m:t>=5519,06 </m:t>
                    </m:r>
                    <m:r>
                      <a:rPr lang="pl-PL" sz="2000" b="0" i="1" smtClean="0">
                        <a:latin typeface="Cambria Math"/>
                      </a:rPr>
                      <m:t>𝑧</m:t>
                    </m:r>
                    <m:r>
                      <a:rPr lang="pl-PL" sz="2000" b="0" i="1" smtClean="0">
                        <a:latin typeface="Cambria Math"/>
                      </a:rPr>
                      <m:t>ł</m:t>
                    </m:r>
                  </m:oMath>
                </a14:m>
                <a:endParaRPr lang="pl-PL" sz="2000" dirty="0"/>
              </a:p>
              <a:p>
                <a:pPr marL="0" indent="0">
                  <a:buNone/>
                </a:pPr>
                <a:r>
                  <a:rPr lang="pl-PL" dirty="0"/>
                  <a:t>Ile wyniesie FV jeżeli w pierwszym roku lokaty oprocentowanie roczne będzie wynosić 7% a w drugim 2%? Przy założeniu kapitalizacji złożonej kwartalnej?</a:t>
                </a:r>
              </a:p>
            </p:txBody>
          </p:sp>
        </mc:Choice>
        <mc:Fallback xmlns="">
          <p:sp>
            <p:nvSpPr>
              <p:cNvPr id="3" name="Symbol zastępczy zawartości 2">
                <a:extLst>
                  <a:ext uri="{FF2B5EF4-FFF2-40B4-BE49-F238E27FC236}">
                    <a16:creationId xmlns:a16="http://schemas.microsoft.com/office/drawing/2014/main" id="{4EAE0B3F-6D2E-4439-82AF-08572E29473C}"/>
                  </a:ext>
                </a:extLst>
              </p:cNvPr>
              <p:cNvSpPr>
                <a:spLocks noGrp="1" noRot="1" noChangeAspect="1" noMove="1" noResize="1" noEditPoints="1" noAdjustHandles="1" noChangeArrowheads="1" noChangeShapeType="1" noTextEdit="1"/>
              </p:cNvSpPr>
              <p:nvPr>
                <p:ph idx="1"/>
              </p:nvPr>
            </p:nvSpPr>
            <p:spPr>
              <a:blipFill>
                <a:blip r:embed="rId2"/>
                <a:stretch>
                  <a:fillRect l="-91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C966D72E-9F26-1803-D37A-44AF4E5328BF}"/>
                  </a:ext>
                </a:extLst>
              </p14:cNvPr>
              <p14:cNvContentPartPr/>
              <p14:nvPr/>
            </p14:nvContentPartPr>
            <p14:xfrm>
              <a:off x="8280360" y="5823000"/>
              <a:ext cx="360" cy="360"/>
            </p14:xfrm>
          </p:contentPart>
        </mc:Choice>
        <mc:Fallback xmlns="">
          <p:pic>
            <p:nvPicPr>
              <p:cNvPr id="4" name="Pismo odręczne 3">
                <a:extLst>
                  <a:ext uri="{FF2B5EF4-FFF2-40B4-BE49-F238E27FC236}">
                    <a16:creationId xmlns:a16="http://schemas.microsoft.com/office/drawing/2014/main" id="{C966D72E-9F26-1803-D37A-44AF4E5328BF}"/>
                  </a:ext>
                </a:extLst>
              </p:cNvPr>
              <p:cNvPicPr/>
              <p:nvPr/>
            </p:nvPicPr>
            <p:blipFill>
              <a:blip r:embed="rId4"/>
              <a:stretch>
                <a:fillRect/>
              </a:stretch>
            </p:blipFill>
            <p:spPr>
              <a:xfrm>
                <a:off x="4137120" y="2949840"/>
                <a:ext cx="6794640" cy="3301920"/>
              </a:xfrm>
              <a:prstGeom prst="rect">
                <a:avLst/>
              </a:prstGeom>
            </p:spPr>
          </p:pic>
        </mc:Fallback>
      </mc:AlternateContent>
    </p:spTree>
    <p:extLst>
      <p:ext uri="{BB962C8B-B14F-4D97-AF65-F5344CB8AC3E}">
        <p14:creationId xmlns:p14="http://schemas.microsoft.com/office/powerpoint/2010/main" val="153670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2BA381-0402-41DF-804D-6F1F8E65A6A8}"/>
              </a:ext>
            </a:extLst>
          </p:cNvPr>
          <p:cNvSpPr>
            <a:spLocks noGrp="1"/>
          </p:cNvSpPr>
          <p:nvPr>
            <p:ph type="title"/>
          </p:nvPr>
        </p:nvSpPr>
        <p:spPr/>
        <p:txBody>
          <a:bodyPr/>
          <a:lstStyle/>
          <a:p>
            <a:r>
              <a:rPr lang="pl-PL" dirty="0"/>
              <a:t>Wartość teraźniejsza pieniądza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ACAFB00-4750-488B-846D-2B7D0FAFA958}"/>
                  </a:ext>
                </a:extLst>
              </p:cNvPr>
              <p:cNvSpPr>
                <a:spLocks noGrp="1"/>
              </p:cNvSpPr>
              <p:nvPr>
                <p:ph idx="1"/>
              </p:nvPr>
            </p:nvSpPr>
            <p:spPr/>
            <p:txBody>
              <a:bodyPr/>
              <a:lstStyle/>
              <a:p>
                <a:r>
                  <a:rPr lang="pl-PL" sz="2400" dirty="0">
                    <a:solidFill>
                      <a:srgbClr val="FF0000"/>
                    </a:solidFill>
                  </a:rPr>
                  <a:t>Kapitalizacja odsetek raz w roku</a:t>
                </a:r>
              </a:p>
              <a:p>
                <a:pPr>
                  <a:lnSpc>
                    <a:spcPct val="150000"/>
                  </a:lnSpc>
                </a:pPr>
                <a:r>
                  <a:rPr lang="pl-PL" sz="2000" dirty="0">
                    <a:latin typeface="+mj-lt"/>
                  </a:rPr>
                  <a:t>Wartość teraźniejsza dla kapitalizacji prostej:</a:t>
                </a:r>
              </a:p>
              <a:p>
                <a:pPr marL="114300" indent="0">
                  <a:lnSpc>
                    <a:spcPct val="150000"/>
                  </a:lnSpc>
                  <a:buNone/>
                </a:pPr>
                <a14:m>
                  <m:oMath xmlns:m="http://schemas.openxmlformats.org/officeDocument/2006/math">
                    <m:r>
                      <a:rPr lang="pl-PL" sz="2000" b="0" i="1" smtClean="0">
                        <a:latin typeface="Cambria Math"/>
                      </a:rPr>
                      <m:t>𝑃</m:t>
                    </m:r>
                    <m:r>
                      <a:rPr lang="pl-PL" sz="2000" i="1">
                        <a:latin typeface="Cambria Math"/>
                      </a:rPr>
                      <m:t>𝑉</m:t>
                    </m:r>
                    <m:r>
                      <a:rPr lang="pl-PL" sz="2000" i="1">
                        <a:latin typeface="Cambria Math"/>
                      </a:rPr>
                      <m:t>=</m:t>
                    </m:r>
                    <m:f>
                      <m:fPr>
                        <m:ctrlPr>
                          <a:rPr lang="pl-PL" sz="2000" i="1" smtClean="0">
                            <a:latin typeface="Cambria Math" panose="02040503050406030204" pitchFamily="18" charset="0"/>
                          </a:rPr>
                        </m:ctrlPr>
                      </m:fPr>
                      <m:num>
                        <m:r>
                          <a:rPr lang="pl-PL" sz="2000" b="0" i="1" smtClean="0">
                            <a:latin typeface="Cambria Math"/>
                          </a:rPr>
                          <m:t>𝐹𝑉</m:t>
                        </m:r>
                      </m:num>
                      <m:den>
                        <m:r>
                          <a:rPr lang="pl-PL" sz="2000" b="0" i="1" smtClean="0">
                            <a:latin typeface="Cambria Math"/>
                          </a:rPr>
                          <m:t>(1+</m:t>
                        </m:r>
                        <m:r>
                          <a:rPr lang="pl-PL" sz="2000" b="0" i="1" smtClean="0">
                            <a:latin typeface="Cambria Math"/>
                          </a:rPr>
                          <m:t>𝑛</m:t>
                        </m:r>
                        <m:r>
                          <a:rPr lang="pl-PL" sz="2000" b="0" i="1" smtClean="0">
                            <a:latin typeface="Cambria Math"/>
                          </a:rPr>
                          <m:t>∗</m:t>
                        </m:r>
                        <m:r>
                          <a:rPr lang="pl-PL" sz="2000" b="0" i="1" smtClean="0">
                            <a:latin typeface="Cambria Math"/>
                          </a:rPr>
                          <m:t>𝑖</m:t>
                        </m:r>
                        <m:r>
                          <a:rPr lang="pl-PL" sz="2000" b="0" i="1" smtClean="0">
                            <a:latin typeface="Cambria Math"/>
                          </a:rPr>
                          <m:t>)</m:t>
                        </m:r>
                      </m:den>
                    </m:f>
                  </m:oMath>
                </a14:m>
                <a:r>
                  <a:rPr lang="pl-PL" sz="2000" dirty="0">
                    <a:latin typeface="+mj-lt"/>
                  </a:rPr>
                  <a:t> vs </a:t>
                </a: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r>
                          <a:rPr lang="pl-PL" i="1">
                            <a:latin typeface="Cambria Math"/>
                          </a:rPr>
                          <m:t>(1+</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r>
                          <a:rPr lang="pl-PL" i="1">
                            <a:latin typeface="Cambria Math"/>
                          </a:rPr>
                          <m:t>)</m:t>
                        </m:r>
                        <m:r>
                          <m:rPr>
                            <m:nor/>
                          </m:rPr>
                          <a:rPr lang="pl-PL" dirty="0"/>
                          <m:t> </m:t>
                        </m:r>
                      </m:den>
                    </m:f>
                  </m:oMath>
                </a14:m>
                <a:endParaRPr lang="pl-PL" sz="2000" dirty="0">
                  <a:latin typeface="+mj-lt"/>
                </a:endParaRPr>
              </a:p>
              <a:p>
                <a:pPr>
                  <a:lnSpc>
                    <a:spcPct val="150000"/>
                  </a:lnSpc>
                </a:pPr>
                <a:r>
                  <a:rPr lang="pl-PL" sz="2000" dirty="0">
                    <a:latin typeface="+mj-lt"/>
                  </a:rPr>
                  <a:t>Wartość teraźniejsza dla kapitalizacji złożonej:</a:t>
                </a:r>
              </a:p>
              <a:p>
                <a:pPr marL="114300" indent="0">
                  <a:lnSpc>
                    <a:spcPct val="150000"/>
                  </a:lnSpc>
                  <a:buNone/>
                </a:pPr>
                <a14:m>
                  <m:oMath xmlns:m="http://schemas.openxmlformats.org/officeDocument/2006/math">
                    <m:r>
                      <a:rPr lang="pl-PL" sz="2000" i="1">
                        <a:latin typeface="Cambria Math"/>
                      </a:rPr>
                      <m:t>𝑃𝑉</m:t>
                    </m:r>
                    <m:r>
                      <a:rPr lang="pl-PL" sz="2000" i="1">
                        <a:latin typeface="Cambria Math"/>
                      </a:rPr>
                      <m:t>=</m:t>
                    </m:r>
                    <m:f>
                      <m:fPr>
                        <m:ctrlPr>
                          <a:rPr lang="pl-PL" sz="2000" i="1">
                            <a:latin typeface="Cambria Math" panose="02040503050406030204" pitchFamily="18" charset="0"/>
                          </a:rPr>
                        </m:ctrlPr>
                      </m:fPr>
                      <m:num>
                        <m:r>
                          <a:rPr lang="pl-PL" sz="2000" i="1">
                            <a:latin typeface="Cambria Math"/>
                          </a:rPr>
                          <m:t>𝐹𝑉</m:t>
                        </m:r>
                      </m:num>
                      <m:den>
                        <m:sSup>
                          <m:sSupPr>
                            <m:ctrlPr>
                              <a:rPr lang="pl-PL" sz="2000" i="1" smtClean="0">
                                <a:latin typeface="Cambria Math" panose="02040503050406030204" pitchFamily="18" charset="0"/>
                              </a:rPr>
                            </m:ctrlPr>
                          </m:sSupPr>
                          <m:e>
                            <m:r>
                              <a:rPr lang="pl-PL" sz="2000" b="0" i="1" smtClean="0">
                                <a:latin typeface="Cambria Math"/>
                              </a:rPr>
                              <m:t>(1+</m:t>
                            </m:r>
                            <m:r>
                              <a:rPr lang="pl-PL" sz="2000" b="0" i="1" smtClean="0">
                                <a:latin typeface="Cambria Math"/>
                              </a:rPr>
                              <m:t>𝑖</m:t>
                            </m:r>
                            <m:r>
                              <a:rPr lang="pl-PL" sz="2000" b="0" i="1" smtClean="0">
                                <a:latin typeface="Cambria Math"/>
                              </a:rPr>
                              <m:t>)</m:t>
                            </m:r>
                          </m:e>
                          <m:sup>
                            <m:r>
                              <a:rPr lang="pl-PL" sz="2000" b="0" i="1" smtClean="0">
                                <a:latin typeface="Cambria Math"/>
                              </a:rPr>
                              <m:t>𝑛</m:t>
                            </m:r>
                          </m:sup>
                        </m:sSup>
                      </m:den>
                    </m:f>
                  </m:oMath>
                </a14:m>
                <a:r>
                  <a:rPr lang="pl-PL" dirty="0"/>
                  <a:t> vs </a:t>
                </a: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d>
                          <m:dPr>
                            <m:ctrlPr>
                              <a:rPr lang="pl-PL" i="1">
                                <a:latin typeface="Cambria Math" panose="02040503050406030204" pitchFamily="18" charset="0"/>
                              </a:rPr>
                            </m:ctrlPr>
                          </m:dPr>
                          <m:e>
                            <m:r>
                              <a:rPr lang="pl-PL" i="1">
                                <a:latin typeface="Cambria Math"/>
                              </a:rPr>
                              <m:t>1+</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e>
                        </m:d>
                        <m:r>
                          <a:rPr lang="pl-PL" i="1">
                            <a:latin typeface="Cambria Math" panose="02040503050406030204" pitchFamily="18" charset="0"/>
                          </a:rPr>
                          <m:t>∗…∗</m:t>
                        </m:r>
                        <m:d>
                          <m:dPr>
                            <m:ctrlPr>
                              <a:rPr lang="pl-PL" i="1">
                                <a:latin typeface="Cambria Math" panose="02040503050406030204" pitchFamily="18" charset="0"/>
                              </a:rPr>
                            </m:ctrlPr>
                          </m:dPr>
                          <m:e>
                            <m:r>
                              <a:rPr lang="pl-PL" i="1">
                                <a:latin typeface="Cambria Math"/>
                              </a:rPr>
                              <m:t>1+</m:t>
                            </m:r>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e>
                        </m:d>
                      </m:den>
                    </m:f>
                  </m:oMath>
                </a14:m>
                <a:endParaRPr lang="pl-PL" dirty="0"/>
              </a:p>
            </p:txBody>
          </p:sp>
        </mc:Choice>
        <mc:Fallback xmlns="">
          <p:sp>
            <p:nvSpPr>
              <p:cNvPr id="3" name="Symbol zastępczy zawartości 2">
                <a:extLst>
                  <a:ext uri="{FF2B5EF4-FFF2-40B4-BE49-F238E27FC236}">
                    <a16:creationId xmlns:a16="http://schemas.microsoft.com/office/drawing/2014/main" id="{9ACAFB00-4750-488B-846D-2B7D0FAFA958}"/>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91C06740-5C8C-51ED-CC04-A1AC4B4E84DA}"/>
                  </a:ext>
                </a:extLst>
              </p14:cNvPr>
              <p14:cNvContentPartPr/>
              <p14:nvPr/>
            </p14:nvContentPartPr>
            <p14:xfrm>
              <a:off x="8394840" y="2736720"/>
              <a:ext cx="360" cy="360"/>
            </p14:xfrm>
          </p:contentPart>
        </mc:Choice>
        <mc:Fallback xmlns="">
          <p:pic>
            <p:nvPicPr>
              <p:cNvPr id="4" name="Pismo odręczne 3">
                <a:extLst>
                  <a:ext uri="{FF2B5EF4-FFF2-40B4-BE49-F238E27FC236}">
                    <a16:creationId xmlns:a16="http://schemas.microsoft.com/office/drawing/2014/main" id="{91C06740-5C8C-51ED-CC04-A1AC4B4E84DA}"/>
                  </a:ext>
                </a:extLst>
              </p:cNvPr>
              <p:cNvPicPr/>
              <p:nvPr/>
            </p:nvPicPr>
            <p:blipFill>
              <a:blip r:embed="rId4"/>
              <a:stretch>
                <a:fillRect/>
              </a:stretch>
            </p:blipFill>
            <p:spPr>
              <a:xfrm>
                <a:off x="3807000" y="1686240"/>
                <a:ext cx="6788160" cy="4356000"/>
              </a:xfrm>
              <a:prstGeom prst="rect">
                <a:avLst/>
              </a:prstGeom>
            </p:spPr>
          </p:pic>
        </mc:Fallback>
      </mc:AlternateContent>
    </p:spTree>
    <p:extLst>
      <p:ext uri="{BB962C8B-B14F-4D97-AF65-F5344CB8AC3E}">
        <p14:creationId xmlns:p14="http://schemas.microsoft.com/office/powerpoint/2010/main" val="367571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C5AAB6-DBC7-4D03-BC32-E9F793792C60}"/>
              </a:ext>
            </a:extLst>
          </p:cNvPr>
          <p:cNvSpPr>
            <a:spLocks noGrp="1"/>
          </p:cNvSpPr>
          <p:nvPr>
            <p:ph type="title"/>
          </p:nvPr>
        </p:nvSpPr>
        <p:spPr/>
        <p:txBody>
          <a:bodyPr/>
          <a:lstStyle/>
          <a:p>
            <a:r>
              <a:rPr lang="pl-PL" dirty="0"/>
              <a:t>Informacje kontaktowe</a:t>
            </a:r>
            <a:endParaRPr lang="en-GB" dirty="0"/>
          </a:p>
        </p:txBody>
      </p:sp>
      <p:sp>
        <p:nvSpPr>
          <p:cNvPr id="3" name="Symbol zastępczy zawartości 2">
            <a:extLst>
              <a:ext uri="{FF2B5EF4-FFF2-40B4-BE49-F238E27FC236}">
                <a16:creationId xmlns:a16="http://schemas.microsoft.com/office/drawing/2014/main" id="{4840D952-4BBF-4D1E-888A-6B47DEDE7383}"/>
              </a:ext>
            </a:extLst>
          </p:cNvPr>
          <p:cNvSpPr>
            <a:spLocks noGrp="1"/>
          </p:cNvSpPr>
          <p:nvPr>
            <p:ph idx="1"/>
          </p:nvPr>
        </p:nvSpPr>
        <p:spPr/>
        <p:txBody>
          <a:bodyPr/>
          <a:lstStyle/>
          <a:p>
            <a:r>
              <a:rPr lang="pl-PL" b="1" dirty="0"/>
              <a:t>Katedra Ekonomiki Nieruchomości i Procesu Inwestycyjnego</a:t>
            </a:r>
          </a:p>
          <a:p>
            <a:r>
              <a:rPr lang="pl-PL" b="1" dirty="0"/>
              <a:t>Pawilon E, pokój 481</a:t>
            </a:r>
          </a:p>
          <a:p>
            <a:r>
              <a:rPr lang="pl-PL" dirty="0">
                <a:effectLst/>
                <a:hlinkClick r:id="rId2"/>
              </a:rPr>
              <a:t>tomalm@uek.krakow.pl </a:t>
            </a:r>
            <a:endParaRPr lang="pl-PL" b="1" dirty="0">
              <a:effectLst/>
            </a:endParaRPr>
          </a:p>
          <a:p>
            <a:r>
              <a:rPr lang="pl-PL" b="1" dirty="0"/>
              <a:t>Konsultacje (termin na e-wizytówce)</a:t>
            </a:r>
          </a:p>
        </p:txBody>
      </p:sp>
    </p:spTree>
    <p:extLst>
      <p:ext uri="{BB962C8B-B14F-4D97-AF65-F5344CB8AC3E}">
        <p14:creationId xmlns:p14="http://schemas.microsoft.com/office/powerpoint/2010/main" val="343084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2BA381-0402-41DF-804D-6F1F8E65A6A8}"/>
              </a:ext>
            </a:extLst>
          </p:cNvPr>
          <p:cNvSpPr>
            <a:spLocks noGrp="1"/>
          </p:cNvSpPr>
          <p:nvPr>
            <p:ph type="title"/>
          </p:nvPr>
        </p:nvSpPr>
        <p:spPr/>
        <p:txBody>
          <a:bodyPr/>
          <a:lstStyle/>
          <a:p>
            <a:r>
              <a:rPr lang="pl-PL" dirty="0"/>
              <a:t>Wartość teraźniejsza pieniądza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ACAFB00-4750-488B-846D-2B7D0FAFA958}"/>
                  </a:ext>
                </a:extLst>
              </p:cNvPr>
              <p:cNvSpPr>
                <a:spLocks noGrp="1"/>
              </p:cNvSpPr>
              <p:nvPr>
                <p:ph idx="1"/>
              </p:nvPr>
            </p:nvSpPr>
            <p:spPr/>
            <p:txBody>
              <a:bodyPr/>
              <a:lstStyle/>
              <a:p>
                <a:r>
                  <a:rPr lang="pl-PL" sz="2400" dirty="0">
                    <a:solidFill>
                      <a:srgbClr val="FF0000"/>
                    </a:solidFill>
                  </a:rPr>
                  <a:t>Kapitalizacja odsetek częściej niż raz w roku</a:t>
                </a:r>
              </a:p>
              <a:p>
                <a:pPr>
                  <a:lnSpc>
                    <a:spcPct val="150000"/>
                  </a:lnSpc>
                </a:pPr>
                <a:r>
                  <a:rPr lang="pl-PL" sz="2000" dirty="0">
                    <a:latin typeface="+mj-lt"/>
                  </a:rPr>
                  <a:t>Wartość teraźniejsza dla kapitalizacji prostej:</a:t>
                </a:r>
              </a:p>
              <a:p>
                <a:pPr marL="114300" indent="0">
                  <a:lnSpc>
                    <a:spcPct val="150000"/>
                  </a:lnSpc>
                  <a:buNone/>
                </a:pP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r>
                          <a:rPr lang="pl-PL" i="1">
                            <a:latin typeface="Cambria Math"/>
                          </a:rPr>
                          <m:t>(1+</m:t>
                        </m:r>
                        <m:r>
                          <a:rPr lang="pl-PL" i="1">
                            <a:latin typeface="Cambria Math"/>
                          </a:rPr>
                          <m:t>𝑘</m:t>
                        </m:r>
                        <m:r>
                          <a:rPr lang="pl-PL" i="1">
                            <a:latin typeface="Cambria Math"/>
                          </a:rPr>
                          <m:t>∗</m:t>
                        </m:r>
                        <m:f>
                          <m:fPr>
                            <m:ctrlPr>
                              <a:rPr lang="pl-PL" i="1">
                                <a:latin typeface="Cambria Math" panose="02040503050406030204" pitchFamily="18" charset="0"/>
                              </a:rPr>
                            </m:ctrlPr>
                          </m:fPr>
                          <m:num>
                            <m:r>
                              <a:rPr lang="pl-PL" i="1">
                                <a:latin typeface="Cambria Math"/>
                              </a:rPr>
                              <m:t>𝑖</m:t>
                            </m:r>
                          </m:num>
                          <m:den>
                            <m:r>
                              <a:rPr lang="pl-PL" i="1">
                                <a:latin typeface="Cambria Math"/>
                              </a:rPr>
                              <m:t>𝑚</m:t>
                            </m:r>
                          </m:den>
                        </m:f>
                        <m:r>
                          <a:rPr lang="pl-PL" i="1">
                            <a:latin typeface="Cambria Math"/>
                          </a:rPr>
                          <m:t>)</m:t>
                        </m:r>
                      </m:den>
                    </m:f>
                    <m:r>
                      <a:rPr lang="pl-PL" b="0" i="0" smtClean="0">
                        <a:latin typeface="Cambria Math" panose="02040503050406030204" pitchFamily="18" charset="0"/>
                      </a:rPr>
                      <m:t> </m:t>
                    </m:r>
                  </m:oMath>
                </a14:m>
                <a:r>
                  <a:rPr lang="pl-PL" sz="2000" dirty="0">
                    <a:latin typeface="+mj-lt"/>
                  </a:rPr>
                  <a:t>vs </a:t>
                </a: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d>
                          <m:dPr>
                            <m:ctrlPr>
                              <a:rPr lang="pl-PL" i="1">
                                <a:latin typeface="Cambria Math" panose="02040503050406030204" pitchFamily="18" charset="0"/>
                              </a:rPr>
                            </m:ctrlPr>
                          </m:dPr>
                          <m:e>
                            <m:r>
                              <a:rPr lang="pl-PL" i="1">
                                <a:latin typeface="Cambria Math"/>
                              </a:rPr>
                              <m:t>1+</m:t>
                            </m:r>
                            <m:r>
                              <a:rPr lang="pl-PL" b="0" i="1" smtClean="0">
                                <a:latin typeface="Cambria Math" panose="02040503050406030204" pitchFamily="18" charset="0"/>
                              </a:rPr>
                              <m:t>𝑚</m:t>
                            </m:r>
                            <m:d>
                              <m:dPr>
                                <m:ctrlPr>
                                  <a:rPr lang="pl-PL" b="0" i="1" smtClean="0">
                                    <a:latin typeface="Cambria Math" panose="02040503050406030204" pitchFamily="18" charset="0"/>
                                  </a:rPr>
                                </m:ctrlPr>
                              </m:dPr>
                              <m:e>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num>
                                  <m:den>
                                    <m:r>
                                      <a:rPr lang="pl-PL" i="1">
                                        <a:latin typeface="Cambria Math" panose="02040503050406030204" pitchFamily="18" charset="0"/>
                                      </a:rPr>
                                      <m:t>𝑚</m:t>
                                    </m:r>
                                  </m:den>
                                </m:f>
                                <m:r>
                                  <a:rPr lang="pl-PL" i="1">
                                    <a:latin typeface="Cambria Math" panose="02040503050406030204" pitchFamily="18" charset="0"/>
                                  </a:rPr>
                                  <m:t>+…+</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num>
                                  <m:den>
                                    <m:r>
                                      <a:rPr lang="pl-PL" i="1">
                                        <a:latin typeface="Cambria Math" panose="02040503050406030204" pitchFamily="18" charset="0"/>
                                      </a:rPr>
                                      <m:t>𝑚</m:t>
                                    </m:r>
                                  </m:den>
                                </m:f>
                              </m:e>
                            </m:d>
                          </m:e>
                        </m:d>
                        <m:r>
                          <m:rPr>
                            <m:nor/>
                          </m:rPr>
                          <a:rPr lang="pl-PL" dirty="0"/>
                          <m:t> </m:t>
                        </m:r>
                      </m:den>
                    </m:f>
                  </m:oMath>
                </a14:m>
                <a:endParaRPr lang="pl-PL" sz="2000" dirty="0">
                  <a:latin typeface="+mj-lt"/>
                </a:endParaRPr>
              </a:p>
              <a:p>
                <a:pPr>
                  <a:lnSpc>
                    <a:spcPct val="150000"/>
                  </a:lnSpc>
                </a:pPr>
                <a:r>
                  <a:rPr lang="pl-PL" sz="2000" dirty="0">
                    <a:latin typeface="+mj-lt"/>
                  </a:rPr>
                  <a:t>Wartość teraźniejsza dla kapitalizacji złożonej:</a:t>
                </a:r>
              </a:p>
              <a:p>
                <a:pPr marL="114300" indent="0">
                  <a:lnSpc>
                    <a:spcPct val="150000"/>
                  </a:lnSpc>
                  <a:buNone/>
                </a:pP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sSup>
                          <m:sSupPr>
                            <m:ctrlPr>
                              <a:rPr lang="pl-PL" i="1">
                                <a:latin typeface="Cambria Math" panose="02040503050406030204" pitchFamily="18" charset="0"/>
                              </a:rPr>
                            </m:ctrlPr>
                          </m:sSupPr>
                          <m:e>
                            <m:r>
                              <a:rPr lang="pl-PL" i="1">
                                <a:latin typeface="Cambria Math"/>
                              </a:rPr>
                              <m:t>(1+</m:t>
                            </m:r>
                            <m:f>
                              <m:fPr>
                                <m:ctrlPr>
                                  <a:rPr lang="pl-PL" i="1">
                                    <a:latin typeface="Cambria Math" panose="02040503050406030204" pitchFamily="18" charset="0"/>
                                  </a:rPr>
                                </m:ctrlPr>
                              </m:fPr>
                              <m:num>
                                <m:r>
                                  <a:rPr lang="pl-PL" i="1">
                                    <a:latin typeface="Cambria Math"/>
                                  </a:rPr>
                                  <m:t>𝑖</m:t>
                                </m:r>
                              </m:num>
                              <m:den>
                                <m:r>
                                  <a:rPr lang="pl-PL" i="1">
                                    <a:latin typeface="Cambria Math"/>
                                  </a:rPr>
                                  <m:t>𝑚</m:t>
                                </m:r>
                              </m:den>
                            </m:f>
                            <m:r>
                              <a:rPr lang="pl-PL" i="1">
                                <a:latin typeface="Cambria Math"/>
                              </a:rPr>
                              <m:t>)</m:t>
                            </m:r>
                          </m:e>
                          <m:sup>
                            <m:r>
                              <a:rPr lang="pl-PL" i="1">
                                <a:latin typeface="Cambria Math"/>
                              </a:rPr>
                              <m:t>𝑘</m:t>
                            </m:r>
                          </m:sup>
                        </m:sSup>
                      </m:den>
                    </m:f>
                  </m:oMath>
                </a14:m>
                <a:r>
                  <a:rPr lang="pl-PL" dirty="0"/>
                  <a:t> vs </a:t>
                </a:r>
                <a14:m>
                  <m:oMath xmlns:m="http://schemas.openxmlformats.org/officeDocument/2006/math">
                    <m:r>
                      <a:rPr lang="pl-PL" i="1">
                        <a:latin typeface="Cambria Math"/>
                      </a:rPr>
                      <m:t>𝑃𝑉</m:t>
                    </m:r>
                    <m:r>
                      <a:rPr lang="pl-PL" i="1">
                        <a:latin typeface="Cambria Math"/>
                      </a:rPr>
                      <m:t>=</m:t>
                    </m:r>
                    <m:f>
                      <m:fPr>
                        <m:ctrlPr>
                          <a:rPr lang="pl-PL" i="1">
                            <a:latin typeface="Cambria Math" panose="02040503050406030204" pitchFamily="18" charset="0"/>
                          </a:rPr>
                        </m:ctrlPr>
                      </m:fPr>
                      <m:num>
                        <m:r>
                          <a:rPr lang="pl-PL" i="1">
                            <a:latin typeface="Cambria Math"/>
                          </a:rPr>
                          <m:t>𝐹𝑉</m:t>
                        </m:r>
                      </m:num>
                      <m:den>
                        <m:sSup>
                          <m:sSupPr>
                            <m:ctrlPr>
                              <a:rPr lang="pl-PL" i="1" smtClean="0">
                                <a:latin typeface="Cambria Math" panose="02040503050406030204" pitchFamily="18" charset="0"/>
                              </a:rPr>
                            </m:ctrlPr>
                          </m:sSupPr>
                          <m:e>
                            <m:d>
                              <m:dPr>
                                <m:ctrlPr>
                                  <a:rPr lang="pl-PL" i="1">
                                    <a:latin typeface="Cambria Math" panose="02040503050406030204" pitchFamily="18" charset="0"/>
                                  </a:rPr>
                                </m:ctrlPr>
                              </m:dPr>
                              <m:e>
                                <m:r>
                                  <a:rPr lang="pl-PL" i="1">
                                    <a:latin typeface="Cambria Math"/>
                                  </a:rPr>
                                  <m:t>1+</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1</m:t>
                                        </m:r>
                                      </m:sub>
                                    </m:sSub>
                                  </m:num>
                                  <m:den>
                                    <m:r>
                                      <a:rPr lang="pl-PL" i="1">
                                        <a:latin typeface="Cambria Math" panose="02040503050406030204" pitchFamily="18" charset="0"/>
                                      </a:rPr>
                                      <m:t>𝑚</m:t>
                                    </m:r>
                                  </m:den>
                                </m:f>
                              </m:e>
                            </m:d>
                          </m:e>
                          <m:sup>
                            <m:r>
                              <a:rPr lang="pl-PL" b="0" i="1" smtClean="0">
                                <a:latin typeface="Cambria Math" panose="02040503050406030204" pitchFamily="18" charset="0"/>
                              </a:rPr>
                              <m:t>𝑚</m:t>
                            </m:r>
                          </m:sup>
                        </m:sSup>
                        <m:r>
                          <a:rPr lang="pl-PL" i="1">
                            <a:latin typeface="Cambria Math" panose="02040503050406030204" pitchFamily="18" charset="0"/>
                          </a:rPr>
                          <m:t>∗…∗</m:t>
                        </m:r>
                        <m:sSup>
                          <m:sSupPr>
                            <m:ctrlPr>
                              <a:rPr lang="pl-PL" i="1" smtClean="0">
                                <a:latin typeface="Cambria Math" panose="02040503050406030204" pitchFamily="18" charset="0"/>
                              </a:rPr>
                            </m:ctrlPr>
                          </m:sSupPr>
                          <m:e>
                            <m:d>
                              <m:dPr>
                                <m:ctrlPr>
                                  <a:rPr lang="pl-PL" i="1">
                                    <a:latin typeface="Cambria Math" panose="02040503050406030204" pitchFamily="18" charset="0"/>
                                  </a:rPr>
                                </m:ctrlPr>
                              </m:dPr>
                              <m:e>
                                <m:r>
                                  <a:rPr lang="pl-PL" i="1">
                                    <a:latin typeface="Cambria Math"/>
                                  </a:rPr>
                                  <m:t>1+</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𝑛</m:t>
                                        </m:r>
                                      </m:sub>
                                    </m:sSub>
                                  </m:num>
                                  <m:den>
                                    <m:r>
                                      <a:rPr lang="pl-PL" i="1">
                                        <a:latin typeface="Cambria Math" panose="02040503050406030204" pitchFamily="18" charset="0"/>
                                      </a:rPr>
                                      <m:t>𝑚</m:t>
                                    </m:r>
                                  </m:den>
                                </m:f>
                              </m:e>
                            </m:d>
                          </m:e>
                          <m:sup>
                            <m:r>
                              <a:rPr lang="pl-PL" b="0" i="1" smtClean="0">
                                <a:latin typeface="Cambria Math" panose="02040503050406030204" pitchFamily="18" charset="0"/>
                              </a:rPr>
                              <m:t>𝑚</m:t>
                            </m:r>
                          </m:sup>
                        </m:sSup>
                      </m:den>
                    </m:f>
                  </m:oMath>
                </a14:m>
                <a:endParaRPr lang="pl-PL" dirty="0"/>
              </a:p>
            </p:txBody>
          </p:sp>
        </mc:Choice>
        <mc:Fallback xmlns="">
          <p:sp>
            <p:nvSpPr>
              <p:cNvPr id="3" name="Symbol zastępczy zawartości 2">
                <a:extLst>
                  <a:ext uri="{FF2B5EF4-FFF2-40B4-BE49-F238E27FC236}">
                    <a16:creationId xmlns:a16="http://schemas.microsoft.com/office/drawing/2014/main" id="{9ACAFB00-4750-488B-846D-2B7D0FAFA958}"/>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pl-PL">
                    <a:noFill/>
                  </a:rPr>
                  <a:t> </a:t>
                </a:r>
              </a:p>
            </p:txBody>
          </p:sp>
        </mc:Fallback>
      </mc:AlternateContent>
    </p:spTree>
    <p:extLst>
      <p:ext uri="{BB962C8B-B14F-4D97-AF65-F5344CB8AC3E}">
        <p14:creationId xmlns:p14="http://schemas.microsoft.com/office/powerpoint/2010/main" val="428807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BFA79B-C952-4295-8A03-DFC7D1E3D920}"/>
              </a:ext>
            </a:extLst>
          </p:cNvPr>
          <p:cNvSpPr>
            <a:spLocks noGrp="1"/>
          </p:cNvSpPr>
          <p:nvPr>
            <p:ph type="title"/>
          </p:nvPr>
        </p:nvSpPr>
        <p:spPr/>
        <p:txBody>
          <a:bodyPr/>
          <a:lstStyle/>
          <a:p>
            <a:r>
              <a:rPr lang="pl-PL" dirty="0"/>
              <a:t>Zadanie</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2DD311C-EC82-4CB6-95F2-E0374A16C2F2}"/>
                  </a:ext>
                </a:extLst>
              </p:cNvPr>
              <p:cNvSpPr>
                <a:spLocks noGrp="1"/>
              </p:cNvSpPr>
              <p:nvPr>
                <p:ph idx="1"/>
              </p:nvPr>
            </p:nvSpPr>
            <p:spPr/>
            <p:txBody>
              <a:bodyPr/>
              <a:lstStyle/>
              <a:p>
                <a:pPr marL="114300" indent="0">
                  <a:buNone/>
                </a:pPr>
                <a:r>
                  <a:rPr lang="pl-PL" sz="2000" dirty="0"/>
                  <a:t>Wartość mieszkania wynosi 300 tys. zł. W ostatnich 2 latach ceny wzrastały 10% w skali roku. Jaka była wartość mieszkania 2 lata temu:</a:t>
                </a:r>
              </a:p>
              <a:p>
                <a:pPr marL="114300" indent="0">
                  <a:buNone/>
                </a:pPr>
                <a14:m>
                  <m:oMathPara xmlns:m="http://schemas.openxmlformats.org/officeDocument/2006/math">
                    <m:oMathParaPr>
                      <m:jc m:val="left"/>
                    </m:oMathParaPr>
                    <m:oMath xmlns:m="http://schemas.openxmlformats.org/officeDocument/2006/math">
                      <m:r>
                        <a:rPr lang="pl-PL" sz="2000" i="1">
                          <a:latin typeface="Cambria Math"/>
                        </a:rPr>
                        <m:t>𝑃𝑉</m:t>
                      </m:r>
                      <m:r>
                        <a:rPr lang="pl-PL" sz="2000" i="1">
                          <a:latin typeface="Cambria Math"/>
                        </a:rPr>
                        <m:t>=</m:t>
                      </m:r>
                      <m:f>
                        <m:fPr>
                          <m:ctrlPr>
                            <a:rPr lang="pl-PL" sz="2000" i="1">
                              <a:latin typeface="Cambria Math" panose="02040503050406030204" pitchFamily="18" charset="0"/>
                            </a:rPr>
                          </m:ctrlPr>
                        </m:fPr>
                        <m:num>
                          <m:r>
                            <a:rPr lang="pl-PL" sz="2000" i="1">
                              <a:latin typeface="Cambria Math"/>
                            </a:rPr>
                            <m:t>𝐹𝑉</m:t>
                          </m:r>
                        </m:num>
                        <m:den>
                          <m:sSup>
                            <m:sSupPr>
                              <m:ctrlPr>
                                <a:rPr lang="pl-PL" sz="2000" i="1">
                                  <a:latin typeface="Cambria Math" panose="02040503050406030204" pitchFamily="18" charset="0"/>
                                </a:rPr>
                              </m:ctrlPr>
                            </m:sSupPr>
                            <m:e>
                              <m:r>
                                <a:rPr lang="pl-PL" sz="2000" i="1">
                                  <a:latin typeface="Cambria Math"/>
                                </a:rPr>
                                <m:t>(1+</m:t>
                              </m:r>
                              <m:r>
                                <a:rPr lang="pl-PL" sz="2000" i="1">
                                  <a:latin typeface="Cambria Math"/>
                                </a:rPr>
                                <m:t>𝑖</m:t>
                              </m:r>
                              <m:r>
                                <a:rPr lang="pl-PL" sz="2000" i="1">
                                  <a:latin typeface="Cambria Math"/>
                                </a:rPr>
                                <m:t>)</m:t>
                              </m:r>
                            </m:e>
                            <m:sup>
                              <m:r>
                                <a:rPr lang="pl-PL" sz="2000" i="1">
                                  <a:latin typeface="Cambria Math"/>
                                </a:rPr>
                                <m:t>𝑛</m:t>
                              </m:r>
                            </m:sup>
                          </m:sSup>
                        </m:den>
                      </m:f>
                      <m:r>
                        <a:rPr lang="pl-PL" sz="2000" b="0" i="0" smtClean="0">
                          <a:latin typeface="Cambria Math"/>
                        </a:rPr>
                        <m:t>=</m:t>
                      </m:r>
                      <m:f>
                        <m:fPr>
                          <m:ctrlPr>
                            <a:rPr lang="pl-PL" sz="2000" i="1">
                              <a:latin typeface="Cambria Math" panose="02040503050406030204" pitchFamily="18" charset="0"/>
                            </a:rPr>
                          </m:ctrlPr>
                        </m:fPr>
                        <m:num>
                          <m:r>
                            <a:rPr lang="pl-PL" sz="2000" b="0" i="1" smtClean="0">
                              <a:latin typeface="Cambria Math"/>
                            </a:rPr>
                            <m:t>300</m:t>
                          </m:r>
                        </m:num>
                        <m:den>
                          <m:sSup>
                            <m:sSupPr>
                              <m:ctrlPr>
                                <a:rPr lang="pl-PL" sz="2000" i="1">
                                  <a:latin typeface="Cambria Math" panose="02040503050406030204" pitchFamily="18" charset="0"/>
                                </a:rPr>
                              </m:ctrlPr>
                            </m:sSupPr>
                            <m:e>
                              <m:r>
                                <a:rPr lang="pl-PL" sz="2000" i="1">
                                  <a:latin typeface="Cambria Math"/>
                                </a:rPr>
                                <m:t>(1+</m:t>
                              </m:r>
                              <m:r>
                                <a:rPr lang="pl-PL" sz="2000" b="0" i="1" smtClean="0">
                                  <a:latin typeface="Cambria Math"/>
                                </a:rPr>
                                <m:t>0,1</m:t>
                              </m:r>
                              <m:r>
                                <a:rPr lang="pl-PL" sz="2000" i="1">
                                  <a:latin typeface="Cambria Math"/>
                                </a:rPr>
                                <m:t>)</m:t>
                              </m:r>
                            </m:e>
                            <m:sup>
                              <m:r>
                                <a:rPr lang="pl-PL" sz="2000" b="0" i="1" smtClean="0">
                                  <a:latin typeface="Cambria Math"/>
                                </a:rPr>
                                <m:t>2</m:t>
                              </m:r>
                            </m:sup>
                          </m:sSup>
                        </m:den>
                      </m:f>
                      <m:r>
                        <a:rPr lang="pl-PL" sz="2000" b="0" i="1" smtClean="0">
                          <a:latin typeface="Cambria Math"/>
                        </a:rPr>
                        <m:t>=247,93 </m:t>
                      </m:r>
                      <m:r>
                        <a:rPr lang="pl-PL" sz="2000" b="0" i="1" smtClean="0">
                          <a:latin typeface="Cambria Math"/>
                        </a:rPr>
                        <m:t>𝑡𝑦𝑠</m:t>
                      </m:r>
                      <m:r>
                        <a:rPr lang="pl-PL" sz="2000" b="0" i="1" smtClean="0">
                          <a:latin typeface="Cambria Math"/>
                        </a:rPr>
                        <m:t>. </m:t>
                      </m:r>
                      <m:r>
                        <a:rPr lang="pl-PL" sz="2000" b="0" i="1" smtClean="0">
                          <a:latin typeface="Cambria Math"/>
                        </a:rPr>
                        <m:t>𝑧</m:t>
                      </m:r>
                      <m:r>
                        <a:rPr lang="pl-PL" sz="2000" b="0" i="1" smtClean="0">
                          <a:latin typeface="Cambria Math"/>
                        </a:rPr>
                        <m:t>ł</m:t>
                      </m:r>
                    </m:oMath>
                  </m:oMathPara>
                </a14:m>
                <a:endParaRPr lang="pl-PL" sz="2000" dirty="0"/>
              </a:p>
              <a:p>
                <a:pPr marL="0" indent="0">
                  <a:buNone/>
                </a:pPr>
                <a:r>
                  <a:rPr lang="pl-PL" dirty="0"/>
                  <a:t>Jak zmieni się wynik jeżeli wzrost cen w pierwszym roku wynosił 7% a w drugim 5%?</a:t>
                </a:r>
              </a:p>
            </p:txBody>
          </p:sp>
        </mc:Choice>
        <mc:Fallback xmlns="">
          <p:sp>
            <p:nvSpPr>
              <p:cNvPr id="3" name="Symbol zastępczy zawartości 2">
                <a:extLst>
                  <a:ext uri="{FF2B5EF4-FFF2-40B4-BE49-F238E27FC236}">
                    <a16:creationId xmlns:a16="http://schemas.microsoft.com/office/drawing/2014/main" id="{B2DD311C-EC82-4CB6-95F2-E0374A16C2F2}"/>
                  </a:ext>
                </a:extLst>
              </p:cNvPr>
              <p:cNvSpPr>
                <a:spLocks noGrp="1" noRot="1" noChangeAspect="1" noMove="1" noResize="1" noEditPoints="1" noAdjustHandles="1" noChangeArrowheads="1" noChangeShapeType="1" noTextEdit="1"/>
              </p:cNvSpPr>
              <p:nvPr>
                <p:ph idx="1"/>
              </p:nvPr>
            </p:nvSpPr>
            <p:spPr>
              <a:blipFill>
                <a:blip r:embed="rId2"/>
                <a:stretch>
                  <a:fillRect l="-917" r="-167"/>
                </a:stretch>
              </a:blipFill>
            </p:spPr>
            <p:txBody>
              <a:bodyPr/>
              <a:lstStyle/>
              <a:p>
                <a:r>
                  <a:rPr lang="pl-PL">
                    <a:noFill/>
                  </a:rPr>
                  <a:t> </a:t>
                </a:r>
              </a:p>
            </p:txBody>
          </p:sp>
        </mc:Fallback>
      </mc:AlternateContent>
    </p:spTree>
    <p:extLst>
      <p:ext uri="{BB962C8B-B14F-4D97-AF65-F5344CB8AC3E}">
        <p14:creationId xmlns:p14="http://schemas.microsoft.com/office/powerpoint/2010/main" val="423594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4996E5-1BB6-4E4B-A687-6DB435711162}"/>
              </a:ext>
            </a:extLst>
          </p:cNvPr>
          <p:cNvSpPr>
            <a:spLocks noGrp="1"/>
          </p:cNvSpPr>
          <p:nvPr>
            <p:ph type="title"/>
          </p:nvPr>
        </p:nvSpPr>
        <p:spPr/>
        <p:txBody>
          <a:bodyPr/>
          <a:lstStyle/>
          <a:p>
            <a:r>
              <a:rPr lang="pl-PL" dirty="0"/>
              <a:t>Płatności cykliczne</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AD15A1B-EC25-4FDD-AA90-3A7602E8C837}"/>
                  </a:ext>
                </a:extLst>
              </p:cNvPr>
              <p:cNvSpPr>
                <a:spLocks noGrp="1"/>
              </p:cNvSpPr>
              <p:nvPr>
                <p:ph idx="1"/>
              </p:nvPr>
            </p:nvSpPr>
            <p:spPr/>
            <p:txBody>
              <a:bodyPr>
                <a:normAutofit/>
              </a:bodyPr>
              <a:lstStyle/>
              <a:p>
                <a:pPr>
                  <a:lnSpc>
                    <a:spcPct val="150000"/>
                  </a:lnSpc>
                </a:pPr>
                <a:r>
                  <a:rPr lang="pl-PL" sz="2000" dirty="0">
                    <a:latin typeface="+mj-lt"/>
                  </a:rPr>
                  <a:t>Wartość przyszła płatności cyklicznych z dołu (na koniec okresu):</a:t>
                </a:r>
              </a:p>
              <a:p>
                <a:pPr marL="114300" indent="0">
                  <a:lnSpc>
                    <a:spcPct val="150000"/>
                  </a:lnSpc>
                  <a:buNone/>
                </a:pPr>
                <a14:m>
                  <m:oMathPara xmlns:m="http://schemas.openxmlformats.org/officeDocument/2006/math">
                    <m:oMathParaPr>
                      <m:jc m:val="centerGroup"/>
                    </m:oMathParaPr>
                    <m:oMath xmlns:m="http://schemas.openxmlformats.org/officeDocument/2006/math">
                      <m:r>
                        <a:rPr lang="pl-PL" sz="2000" b="0" i="1" smtClean="0">
                          <a:latin typeface="Cambria Math"/>
                        </a:rPr>
                        <m:t>𝐹</m:t>
                      </m:r>
                      <m:r>
                        <a:rPr lang="pl-PL" sz="2000" i="1">
                          <a:latin typeface="Cambria Math"/>
                        </a:rPr>
                        <m:t>𝑉</m:t>
                      </m:r>
                      <m:r>
                        <a:rPr lang="pl-PL" sz="2000" i="1">
                          <a:latin typeface="Cambria Math"/>
                        </a:rPr>
                        <m:t>=</m:t>
                      </m:r>
                      <m:r>
                        <a:rPr lang="pl-PL" sz="2000" b="0" i="1" smtClean="0">
                          <a:latin typeface="Cambria Math"/>
                        </a:rPr>
                        <m:t>𝑋</m:t>
                      </m:r>
                      <m:f>
                        <m:fPr>
                          <m:ctrlPr>
                            <a:rPr lang="pl-PL" sz="2000" i="1" smtClean="0">
                              <a:latin typeface="Cambria Math" panose="02040503050406030204" pitchFamily="18" charset="0"/>
                            </a:rPr>
                          </m:ctrlPr>
                        </m:fPr>
                        <m:num>
                          <m:sSup>
                            <m:sSupPr>
                              <m:ctrlPr>
                                <a:rPr lang="pl-PL" sz="2000" i="1" smtClean="0">
                                  <a:latin typeface="Cambria Math" panose="02040503050406030204" pitchFamily="18" charset="0"/>
                                </a:rPr>
                              </m:ctrlPr>
                            </m:sSupPr>
                            <m:e>
                              <m:r>
                                <a:rPr lang="pl-PL" sz="2000" b="0" i="1" smtClean="0">
                                  <a:latin typeface="Cambria Math"/>
                                </a:rPr>
                                <m:t>(1+</m:t>
                              </m:r>
                              <m:r>
                                <a:rPr lang="pl-PL" sz="2000" b="0" i="1" smtClean="0">
                                  <a:latin typeface="Cambria Math" panose="02040503050406030204" pitchFamily="18" charset="0"/>
                                </a:rPr>
                                <m:t>𝑖</m:t>
                              </m:r>
                              <m:r>
                                <a:rPr lang="pl-PL" sz="2000" b="0" i="1" smtClean="0">
                                  <a:latin typeface="Cambria Math"/>
                                </a:rPr>
                                <m:t>)</m:t>
                              </m:r>
                            </m:e>
                            <m:sup>
                              <m:r>
                                <a:rPr lang="pl-PL" sz="2000" b="0" i="1" smtClean="0">
                                  <a:latin typeface="Cambria Math"/>
                                </a:rPr>
                                <m:t>𝑛</m:t>
                              </m:r>
                            </m:sup>
                          </m:sSup>
                          <m:r>
                            <a:rPr lang="pl-PL" sz="2000" b="0" i="1" smtClean="0">
                              <a:latin typeface="Cambria Math"/>
                            </a:rPr>
                            <m:t>−1</m:t>
                          </m:r>
                        </m:num>
                        <m:den>
                          <m:r>
                            <a:rPr lang="pl-PL" sz="2000" b="0" i="1" smtClean="0">
                              <a:latin typeface="Cambria Math" panose="02040503050406030204" pitchFamily="18" charset="0"/>
                            </a:rPr>
                            <m:t>𝑖</m:t>
                          </m:r>
                        </m:den>
                      </m:f>
                    </m:oMath>
                  </m:oMathPara>
                </a14:m>
                <a:endParaRPr lang="pl-PL" sz="2100" dirty="0">
                  <a:latin typeface="+mj-lt"/>
                </a:endParaRPr>
              </a:p>
              <a:p>
                <a:pPr>
                  <a:lnSpc>
                    <a:spcPct val="150000"/>
                  </a:lnSpc>
                </a:pPr>
                <a:r>
                  <a:rPr lang="pl-PL" sz="2000" dirty="0">
                    <a:latin typeface="+mj-lt"/>
                  </a:rPr>
                  <a:t>Wartość przyszła płatności cyklicznych z góry (na początek okresu):</a:t>
                </a:r>
              </a:p>
              <a:p>
                <a:pPr marL="114300" indent="0">
                  <a:lnSpc>
                    <a:spcPct val="150000"/>
                  </a:lnSpc>
                  <a:buNone/>
                </a:pPr>
                <a14:m>
                  <m:oMathPara xmlns:m="http://schemas.openxmlformats.org/officeDocument/2006/math">
                    <m:oMathParaPr>
                      <m:jc m:val="centerGroup"/>
                    </m:oMathParaPr>
                    <m:oMath xmlns:m="http://schemas.openxmlformats.org/officeDocument/2006/math">
                      <m:r>
                        <a:rPr lang="pl-PL" sz="2000" b="0" i="1" smtClean="0">
                          <a:latin typeface="Cambria Math"/>
                        </a:rPr>
                        <m:t>𝐹</m:t>
                      </m:r>
                      <m:r>
                        <a:rPr lang="pl-PL" sz="2000" i="1">
                          <a:latin typeface="Cambria Math"/>
                        </a:rPr>
                        <m:t>𝑉</m:t>
                      </m:r>
                      <m:r>
                        <a:rPr lang="pl-PL" sz="2000" i="1">
                          <a:latin typeface="Cambria Math"/>
                        </a:rPr>
                        <m:t>=</m:t>
                      </m:r>
                      <m:r>
                        <a:rPr lang="pl-PL" sz="2000" b="0" i="1" smtClean="0">
                          <a:latin typeface="Cambria Math"/>
                        </a:rPr>
                        <m:t>𝑋</m:t>
                      </m:r>
                      <m:r>
                        <a:rPr lang="pl-PL" sz="2000" b="0" i="1" smtClean="0">
                          <a:latin typeface="Cambria Math" panose="02040503050406030204" pitchFamily="18" charset="0"/>
                        </a:rPr>
                        <m:t>(1+</m:t>
                      </m:r>
                      <m:r>
                        <a:rPr lang="pl-PL" sz="2000" b="0" i="1" smtClean="0">
                          <a:latin typeface="Cambria Math" panose="02040503050406030204" pitchFamily="18" charset="0"/>
                        </a:rPr>
                        <m:t>𝑟</m:t>
                      </m:r>
                      <m:r>
                        <a:rPr lang="pl-PL" sz="2000" b="0" i="1" smtClean="0">
                          <a:latin typeface="Cambria Math" panose="02040503050406030204" pitchFamily="18" charset="0"/>
                        </a:rPr>
                        <m:t>)</m:t>
                      </m:r>
                      <m:f>
                        <m:fPr>
                          <m:ctrlPr>
                            <a:rPr lang="pl-PL" sz="2000" i="1" smtClean="0">
                              <a:latin typeface="Cambria Math" panose="02040503050406030204" pitchFamily="18" charset="0"/>
                            </a:rPr>
                          </m:ctrlPr>
                        </m:fPr>
                        <m:num>
                          <m:sSup>
                            <m:sSupPr>
                              <m:ctrlPr>
                                <a:rPr lang="pl-PL" sz="2000" i="1" smtClean="0">
                                  <a:latin typeface="Cambria Math" panose="02040503050406030204" pitchFamily="18" charset="0"/>
                                </a:rPr>
                              </m:ctrlPr>
                            </m:sSupPr>
                            <m:e>
                              <m:r>
                                <a:rPr lang="pl-PL" sz="2000" b="0" i="1" smtClean="0">
                                  <a:latin typeface="Cambria Math"/>
                                </a:rPr>
                                <m:t>(1+</m:t>
                              </m:r>
                              <m:r>
                                <a:rPr lang="pl-PL" sz="2000" b="0" i="1" smtClean="0">
                                  <a:latin typeface="Cambria Math" panose="02040503050406030204" pitchFamily="18" charset="0"/>
                                </a:rPr>
                                <m:t>𝑖</m:t>
                              </m:r>
                              <m:r>
                                <a:rPr lang="pl-PL" sz="2000" b="0" i="1" smtClean="0">
                                  <a:latin typeface="Cambria Math"/>
                                </a:rPr>
                                <m:t>)</m:t>
                              </m:r>
                            </m:e>
                            <m:sup>
                              <m:r>
                                <a:rPr lang="pl-PL" sz="2000" b="0" i="1" smtClean="0">
                                  <a:latin typeface="Cambria Math"/>
                                </a:rPr>
                                <m:t>𝑛</m:t>
                              </m:r>
                            </m:sup>
                          </m:sSup>
                          <m:r>
                            <a:rPr lang="pl-PL" sz="2000" b="0" i="1" smtClean="0">
                              <a:latin typeface="Cambria Math"/>
                            </a:rPr>
                            <m:t>−1</m:t>
                          </m:r>
                        </m:num>
                        <m:den>
                          <m:r>
                            <a:rPr lang="pl-PL" sz="2000" b="0" i="1" smtClean="0">
                              <a:latin typeface="Cambria Math" panose="02040503050406030204" pitchFamily="18" charset="0"/>
                            </a:rPr>
                            <m:t>𝑖</m:t>
                          </m:r>
                        </m:den>
                      </m:f>
                    </m:oMath>
                  </m:oMathPara>
                </a14:m>
                <a:endParaRPr lang="pl-PL" dirty="0"/>
              </a:p>
            </p:txBody>
          </p:sp>
        </mc:Choice>
        <mc:Fallback xmlns="">
          <p:sp>
            <p:nvSpPr>
              <p:cNvPr id="3" name="Symbol zastępczy zawartości 2">
                <a:extLst>
                  <a:ext uri="{FF2B5EF4-FFF2-40B4-BE49-F238E27FC236}">
                    <a16:creationId xmlns:a16="http://schemas.microsoft.com/office/drawing/2014/main" id="{9AD15A1B-EC25-4FDD-AA90-3A7602E8C837}"/>
                  </a:ext>
                </a:extLst>
              </p:cNvPr>
              <p:cNvSpPr>
                <a:spLocks noGrp="1" noRot="1" noChangeAspect="1" noMove="1" noResize="1" noEditPoints="1" noAdjustHandles="1" noChangeArrowheads="1" noChangeShapeType="1" noTextEdit="1"/>
              </p:cNvSpPr>
              <p:nvPr>
                <p:ph idx="1"/>
              </p:nvPr>
            </p:nvSpPr>
            <p:spPr>
              <a:blipFill>
                <a:blip r:embed="rId2"/>
                <a:stretch>
                  <a:fillRect l="-667"/>
                </a:stretch>
              </a:blipFill>
            </p:spPr>
            <p:txBody>
              <a:bodyPr/>
              <a:lstStyle/>
              <a:p>
                <a:r>
                  <a:rPr lang="pl-PL">
                    <a:noFill/>
                  </a:rPr>
                  <a:t> </a:t>
                </a:r>
              </a:p>
            </p:txBody>
          </p:sp>
        </mc:Fallback>
      </mc:AlternateContent>
    </p:spTree>
    <p:extLst>
      <p:ext uri="{BB962C8B-B14F-4D97-AF65-F5344CB8AC3E}">
        <p14:creationId xmlns:p14="http://schemas.microsoft.com/office/powerpoint/2010/main" val="410668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B42BC7-BEA7-4A46-8AB1-12BDE2C8BD7D}"/>
              </a:ext>
            </a:extLst>
          </p:cNvPr>
          <p:cNvSpPr>
            <a:spLocks noGrp="1"/>
          </p:cNvSpPr>
          <p:nvPr>
            <p:ph type="title"/>
          </p:nvPr>
        </p:nvSpPr>
        <p:spPr/>
        <p:txBody>
          <a:bodyPr/>
          <a:lstStyle/>
          <a:p>
            <a:r>
              <a:rPr lang="pl-PL" dirty="0"/>
              <a:t>Płatności cykliczne</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FBA1F44D-6256-41E2-B35A-C79561D9CE83}"/>
                  </a:ext>
                </a:extLst>
              </p:cNvPr>
              <p:cNvSpPr>
                <a:spLocks noGrp="1"/>
              </p:cNvSpPr>
              <p:nvPr>
                <p:ph idx="1"/>
              </p:nvPr>
            </p:nvSpPr>
            <p:spPr/>
            <p:txBody>
              <a:bodyPr>
                <a:normAutofit fontScale="92500"/>
              </a:bodyPr>
              <a:lstStyle/>
              <a:p>
                <a:pPr>
                  <a:lnSpc>
                    <a:spcPct val="150000"/>
                  </a:lnSpc>
                </a:pPr>
                <a:r>
                  <a:rPr lang="pl-PL" sz="2400" dirty="0"/>
                  <a:t>Wartość teraźniejsza renty z dołu:</a:t>
                </a:r>
              </a:p>
              <a:p>
                <a:pPr marL="114300" indent="0">
                  <a:lnSpc>
                    <a:spcPct val="150000"/>
                  </a:lnSpc>
                  <a:buNone/>
                </a:pPr>
                <a14:m>
                  <m:oMathPara xmlns:m="http://schemas.openxmlformats.org/officeDocument/2006/math">
                    <m:oMathParaPr>
                      <m:jc m:val="centerGroup"/>
                    </m:oMathParaPr>
                    <m:oMath xmlns:m="http://schemas.openxmlformats.org/officeDocument/2006/math">
                      <m:r>
                        <a:rPr lang="pl-PL" sz="2400" b="0" i="1" smtClean="0">
                          <a:latin typeface="Cambria Math"/>
                        </a:rPr>
                        <m:t>𝑃</m:t>
                      </m:r>
                      <m:r>
                        <a:rPr lang="pl-PL" sz="2400" i="1">
                          <a:latin typeface="Cambria Math"/>
                        </a:rPr>
                        <m:t>𝑉</m:t>
                      </m:r>
                      <m:r>
                        <a:rPr lang="pl-PL" sz="2400" i="1">
                          <a:latin typeface="Cambria Math"/>
                        </a:rPr>
                        <m:t>=</m:t>
                      </m:r>
                      <m:r>
                        <a:rPr lang="pl-PL" sz="2400" i="1">
                          <a:latin typeface="Cambria Math"/>
                        </a:rPr>
                        <m:t>𝑋</m:t>
                      </m:r>
                      <m:f>
                        <m:fPr>
                          <m:ctrlPr>
                            <a:rPr lang="pl-PL" sz="2400" i="1">
                              <a:latin typeface="Cambria Math" panose="02040503050406030204" pitchFamily="18" charset="0"/>
                            </a:rPr>
                          </m:ctrlPr>
                        </m:fPr>
                        <m:num>
                          <m:r>
                            <a:rPr lang="pl-PL" sz="2400" b="0" i="1" smtClean="0">
                              <a:latin typeface="Cambria Math"/>
                            </a:rPr>
                            <m:t>1−</m:t>
                          </m:r>
                          <m:sSup>
                            <m:sSupPr>
                              <m:ctrlPr>
                                <a:rPr lang="pl-PL" sz="2400" i="1">
                                  <a:latin typeface="Cambria Math" panose="02040503050406030204" pitchFamily="18" charset="0"/>
                                </a:rPr>
                              </m:ctrlPr>
                            </m:sSupPr>
                            <m:e>
                              <m:r>
                                <a:rPr lang="pl-PL" sz="2400" i="1">
                                  <a:latin typeface="Cambria Math"/>
                                </a:rPr>
                                <m:t>(1+</m:t>
                              </m:r>
                              <m:r>
                                <a:rPr lang="pl-PL" sz="2400" b="0" i="1" smtClean="0">
                                  <a:latin typeface="Cambria Math" panose="02040503050406030204" pitchFamily="18" charset="0"/>
                                </a:rPr>
                                <m:t>𝑖</m:t>
                              </m:r>
                              <m:r>
                                <a:rPr lang="pl-PL" sz="2400" i="1">
                                  <a:latin typeface="Cambria Math"/>
                                </a:rPr>
                                <m:t>)</m:t>
                              </m:r>
                            </m:e>
                            <m:sup>
                              <m:r>
                                <a:rPr lang="pl-PL" sz="2400" b="0" i="1" smtClean="0">
                                  <a:latin typeface="Cambria Math"/>
                                </a:rPr>
                                <m:t>−</m:t>
                              </m:r>
                              <m:r>
                                <a:rPr lang="pl-PL" sz="2400" b="0" i="1" smtClean="0">
                                  <a:latin typeface="Cambria Math"/>
                                </a:rPr>
                                <m:t>𝑛</m:t>
                              </m:r>
                            </m:sup>
                          </m:sSup>
                        </m:num>
                        <m:den>
                          <m:r>
                            <a:rPr lang="pl-PL" sz="2400" b="0" i="1" smtClean="0">
                              <a:latin typeface="Cambria Math" panose="02040503050406030204" pitchFamily="18" charset="0"/>
                            </a:rPr>
                            <m:t>𝑖</m:t>
                          </m:r>
                        </m:den>
                      </m:f>
                      <m:r>
                        <a:rPr lang="pl-PL" sz="2400" b="0" i="1" smtClean="0">
                          <a:latin typeface="Cambria Math"/>
                        </a:rPr>
                        <m:t> </m:t>
                      </m:r>
                    </m:oMath>
                  </m:oMathPara>
                </a14:m>
                <a:endParaRPr lang="pl-PL" sz="2400" b="0" i="1" dirty="0">
                  <a:latin typeface="Cambria Math"/>
                </a:endParaRPr>
              </a:p>
              <a:p>
                <a:pPr>
                  <a:lnSpc>
                    <a:spcPct val="150000"/>
                  </a:lnSpc>
                </a:pPr>
                <a:r>
                  <a:rPr lang="pl-PL" sz="2400" dirty="0"/>
                  <a:t>Wartość teraźniejsza renty z góry:</a:t>
                </a:r>
              </a:p>
              <a:p>
                <a:pPr marL="114300" indent="0">
                  <a:lnSpc>
                    <a:spcPct val="150000"/>
                  </a:lnSpc>
                  <a:buNone/>
                </a:pPr>
                <a14:m>
                  <m:oMathPara xmlns:m="http://schemas.openxmlformats.org/officeDocument/2006/math">
                    <m:oMathParaPr>
                      <m:jc m:val="centerGroup"/>
                    </m:oMathParaPr>
                    <m:oMath xmlns:m="http://schemas.openxmlformats.org/officeDocument/2006/math">
                      <m:r>
                        <a:rPr lang="pl-PL" sz="2400" b="0" i="1" smtClean="0">
                          <a:latin typeface="Cambria Math"/>
                        </a:rPr>
                        <m:t>𝑃</m:t>
                      </m:r>
                      <m:r>
                        <a:rPr lang="pl-PL" sz="2400" i="1">
                          <a:latin typeface="Cambria Math"/>
                        </a:rPr>
                        <m:t>𝑉</m:t>
                      </m:r>
                      <m:r>
                        <a:rPr lang="pl-PL" sz="2400" i="1">
                          <a:latin typeface="Cambria Math"/>
                        </a:rPr>
                        <m:t>=</m:t>
                      </m:r>
                      <m:r>
                        <a:rPr lang="pl-PL" sz="2400" i="1">
                          <a:latin typeface="Cambria Math"/>
                        </a:rPr>
                        <m:t>𝑋</m:t>
                      </m:r>
                      <m:f>
                        <m:fPr>
                          <m:ctrlPr>
                            <a:rPr lang="pl-PL" sz="2400" i="1">
                              <a:latin typeface="Cambria Math" panose="02040503050406030204" pitchFamily="18" charset="0"/>
                            </a:rPr>
                          </m:ctrlPr>
                        </m:fPr>
                        <m:num>
                          <m:sSup>
                            <m:sSupPr>
                              <m:ctrlPr>
                                <a:rPr lang="pl-PL" sz="2400" i="1">
                                  <a:latin typeface="Cambria Math" panose="02040503050406030204" pitchFamily="18" charset="0"/>
                                </a:rPr>
                              </m:ctrlPr>
                            </m:sSupPr>
                            <m:e>
                              <m:r>
                                <a:rPr lang="pl-PL" sz="2400" i="1">
                                  <a:latin typeface="Cambria Math"/>
                                </a:rPr>
                                <m:t>(1+</m:t>
                              </m:r>
                              <m:r>
                                <a:rPr lang="pl-PL" sz="2400" b="0" i="1" smtClean="0">
                                  <a:latin typeface="Cambria Math" panose="02040503050406030204" pitchFamily="18" charset="0"/>
                                </a:rPr>
                                <m:t>𝑖</m:t>
                              </m:r>
                              <m:r>
                                <a:rPr lang="pl-PL" sz="2400" i="1">
                                  <a:latin typeface="Cambria Math"/>
                                </a:rPr>
                                <m:t>)</m:t>
                              </m:r>
                            </m:e>
                            <m:sup>
                              <m:r>
                                <a:rPr lang="pl-PL" sz="2400" b="0" i="1" smtClean="0">
                                  <a:latin typeface="Cambria Math"/>
                                </a:rPr>
                                <m:t>𝑛</m:t>
                              </m:r>
                            </m:sup>
                          </m:sSup>
                          <m:r>
                            <a:rPr lang="pl-PL" sz="2400" b="0" i="1" smtClean="0">
                              <a:latin typeface="Cambria Math" panose="02040503050406030204" pitchFamily="18" charset="0"/>
                            </a:rPr>
                            <m:t>−1</m:t>
                          </m:r>
                        </m:num>
                        <m:den>
                          <m:r>
                            <a:rPr lang="pl-PL" sz="2400" b="0" i="1" smtClean="0">
                              <a:latin typeface="Cambria Math" panose="02040503050406030204" pitchFamily="18" charset="0"/>
                            </a:rPr>
                            <m:t>𝑖</m:t>
                          </m:r>
                          <m:sSup>
                            <m:sSupPr>
                              <m:ctrlPr>
                                <a:rPr lang="pl-PL" sz="2400" b="0" i="1" smtClean="0">
                                  <a:latin typeface="Cambria Math" panose="02040503050406030204" pitchFamily="18" charset="0"/>
                                </a:rPr>
                              </m:ctrlPr>
                            </m:sSupPr>
                            <m:e>
                              <m:r>
                                <a:rPr lang="pl-PL" sz="2400" b="0" i="1" smtClean="0">
                                  <a:latin typeface="Cambria Math" panose="02040503050406030204" pitchFamily="18" charset="0"/>
                                </a:rPr>
                                <m:t>(1+</m:t>
                              </m:r>
                              <m:r>
                                <a:rPr lang="pl-PL" sz="2400" b="0" i="1" smtClean="0">
                                  <a:latin typeface="Cambria Math" panose="02040503050406030204" pitchFamily="18" charset="0"/>
                                </a:rPr>
                                <m:t>𝑖</m:t>
                              </m:r>
                              <m:r>
                                <a:rPr lang="pl-PL" sz="2400" b="0" i="1" smtClean="0">
                                  <a:latin typeface="Cambria Math" panose="02040503050406030204" pitchFamily="18" charset="0"/>
                                </a:rPr>
                                <m:t>)</m:t>
                              </m:r>
                            </m:e>
                            <m:sup>
                              <m:r>
                                <a:rPr lang="pl-PL" sz="2400" b="0" i="1" smtClean="0">
                                  <a:latin typeface="Cambria Math" panose="02040503050406030204" pitchFamily="18" charset="0"/>
                                </a:rPr>
                                <m:t>𝑛</m:t>
                              </m:r>
                              <m:r>
                                <a:rPr lang="pl-PL" sz="2400" b="0" i="1" smtClean="0">
                                  <a:latin typeface="Cambria Math" panose="02040503050406030204" pitchFamily="18" charset="0"/>
                                </a:rPr>
                                <m:t>−1</m:t>
                              </m:r>
                            </m:sup>
                          </m:sSup>
                        </m:den>
                      </m:f>
                      <m:r>
                        <a:rPr lang="pl-PL" sz="2400" b="0" i="1" smtClean="0">
                          <a:latin typeface="Cambria Math"/>
                        </a:rPr>
                        <m:t> </m:t>
                      </m:r>
                    </m:oMath>
                  </m:oMathPara>
                </a14:m>
                <a:endParaRPr lang="pl-PL" i="1" dirty="0">
                  <a:latin typeface="Cambria Math"/>
                </a:endParaRPr>
              </a:p>
              <a:p>
                <a:pPr marL="114300" indent="0">
                  <a:lnSpc>
                    <a:spcPct val="150000"/>
                  </a:lnSpc>
                  <a:buNone/>
                </a:pPr>
                <a14:m>
                  <m:oMathPara xmlns:m="http://schemas.openxmlformats.org/officeDocument/2006/math">
                    <m:oMathParaPr>
                      <m:jc m:val="centerGroup"/>
                    </m:oMathParaPr>
                    <m:oMath xmlns:m="http://schemas.openxmlformats.org/officeDocument/2006/math">
                      <m:r>
                        <a:rPr lang="pl-PL" sz="2000" b="0" i="1" smtClean="0">
                          <a:latin typeface="Cambria Math"/>
                        </a:rPr>
                        <m:t>𝑃𝑉</m:t>
                      </m:r>
                      <m:r>
                        <a:rPr lang="pl-PL" sz="2000" b="0" i="1" smtClean="0">
                          <a:latin typeface="Cambria Math"/>
                        </a:rPr>
                        <m:t>= </m:t>
                      </m:r>
                      <m:f>
                        <m:fPr>
                          <m:ctrlPr>
                            <a:rPr lang="pl-PL" sz="2000" b="0" i="1" smtClean="0">
                              <a:latin typeface="Cambria Math" panose="02040503050406030204" pitchFamily="18" charset="0"/>
                            </a:rPr>
                          </m:ctrlPr>
                        </m:fPr>
                        <m:num>
                          <m:r>
                            <a:rPr lang="pl-PL" sz="2000" b="0" i="1" smtClean="0">
                              <a:latin typeface="Cambria Math"/>
                            </a:rPr>
                            <m:t>𝑋</m:t>
                          </m:r>
                        </m:num>
                        <m:den>
                          <m:r>
                            <a:rPr lang="pl-PL" sz="2000" b="0" i="1" smtClean="0">
                              <a:latin typeface="Cambria Math" panose="02040503050406030204" pitchFamily="18" charset="0"/>
                            </a:rPr>
                            <m:t>𝑖</m:t>
                          </m:r>
                        </m:den>
                      </m:f>
                      <m:r>
                        <a:rPr lang="pl-PL" sz="2000" b="0" i="1" smtClean="0">
                          <a:latin typeface="Cambria Math"/>
                        </a:rPr>
                        <m:t> −</m:t>
                      </m:r>
                      <m:r>
                        <a:rPr lang="pl-PL" sz="2000" b="0" i="1" smtClean="0">
                          <a:latin typeface="Cambria Math"/>
                        </a:rPr>
                        <m:t>𝑟𝑒𝑛𝑡𝑎</m:t>
                      </m:r>
                      <m:r>
                        <a:rPr lang="pl-PL" sz="2000" b="0" i="1" smtClean="0">
                          <a:latin typeface="Cambria Math"/>
                        </a:rPr>
                        <m:t> </m:t>
                      </m:r>
                      <m:r>
                        <a:rPr lang="pl-PL" sz="2000" b="0" i="1" smtClean="0">
                          <a:latin typeface="Cambria Math"/>
                        </a:rPr>
                        <m:t>𝑤𝑖𝑒𝑐𝑧𝑦𝑠𝑡𝑎</m:t>
                      </m:r>
                      <m:r>
                        <a:rPr lang="pl-PL" sz="2000" b="0" i="1" smtClean="0">
                          <a:latin typeface="Cambria Math" panose="02040503050406030204" pitchFamily="18" charset="0"/>
                        </a:rPr>
                        <m:t> </m:t>
                      </m:r>
                      <m:r>
                        <a:rPr lang="pl-PL" sz="2000" b="0" i="1" smtClean="0">
                          <a:latin typeface="Cambria Math" panose="02040503050406030204" pitchFamily="18" charset="0"/>
                        </a:rPr>
                        <m:t>𝑧</m:t>
                      </m:r>
                      <m:r>
                        <a:rPr lang="pl-PL" sz="2000" b="0" i="1" smtClean="0">
                          <a:latin typeface="Cambria Math" panose="02040503050406030204" pitchFamily="18" charset="0"/>
                        </a:rPr>
                        <m:t> </m:t>
                      </m:r>
                      <m:r>
                        <a:rPr lang="pl-PL" sz="2000" b="0" i="1" smtClean="0">
                          <a:latin typeface="Cambria Math" panose="02040503050406030204" pitchFamily="18" charset="0"/>
                        </a:rPr>
                        <m:t>𝑑𝑜</m:t>
                      </m:r>
                      <m:r>
                        <a:rPr lang="pl-PL" sz="2000" b="0" i="1" smtClean="0">
                          <a:latin typeface="Cambria Math" panose="02040503050406030204" pitchFamily="18" charset="0"/>
                        </a:rPr>
                        <m:t>ł</m:t>
                      </m:r>
                      <m:r>
                        <a:rPr lang="pl-PL" sz="2000" b="0" i="1" smtClean="0">
                          <a:latin typeface="Cambria Math" panose="02040503050406030204" pitchFamily="18" charset="0"/>
                        </a:rPr>
                        <m:t>𝑢</m:t>
                      </m:r>
                    </m:oMath>
                  </m:oMathPara>
                </a14:m>
                <a:endParaRPr lang="pl-PL" sz="2000" b="0" dirty="0"/>
              </a:p>
              <a:p>
                <a:pPr marL="114300" indent="0">
                  <a:lnSpc>
                    <a:spcPct val="150000"/>
                  </a:lnSpc>
                  <a:buNone/>
                </a:pPr>
                <a14:m>
                  <m:oMathPara xmlns:m="http://schemas.openxmlformats.org/officeDocument/2006/math">
                    <m:oMathParaPr>
                      <m:jc m:val="centerGroup"/>
                    </m:oMathParaPr>
                    <m:oMath xmlns:m="http://schemas.openxmlformats.org/officeDocument/2006/math">
                      <m:r>
                        <a:rPr lang="pl-PL" i="1">
                          <a:latin typeface="Cambria Math"/>
                        </a:rPr>
                        <m:t>𝑃𝑉</m:t>
                      </m:r>
                      <m:r>
                        <a:rPr lang="pl-PL" i="1">
                          <a:latin typeface="Cambria Math"/>
                        </a:rPr>
                        <m:t>=</m:t>
                      </m:r>
                      <m:r>
                        <a:rPr lang="pl-PL" i="1">
                          <a:latin typeface="Cambria Math"/>
                        </a:rPr>
                        <m:t>𝑋</m:t>
                      </m:r>
                      <m:r>
                        <a:rPr lang="pl-PL" b="0" i="1" smtClean="0">
                          <a:latin typeface="Cambria Math" panose="02040503050406030204" pitchFamily="18" charset="0"/>
                        </a:rPr>
                        <m:t>+</m:t>
                      </m:r>
                      <m:f>
                        <m:fPr>
                          <m:ctrlPr>
                            <a:rPr lang="pl-PL" sz="2000" b="0" i="1" smtClean="0">
                              <a:latin typeface="Cambria Math" panose="02040503050406030204" pitchFamily="18" charset="0"/>
                            </a:rPr>
                          </m:ctrlPr>
                        </m:fPr>
                        <m:num>
                          <m:r>
                            <a:rPr lang="pl-PL" sz="2000" b="0" i="1" smtClean="0">
                              <a:latin typeface="Cambria Math"/>
                            </a:rPr>
                            <m:t>𝑋</m:t>
                          </m:r>
                        </m:num>
                        <m:den>
                          <m:r>
                            <a:rPr lang="pl-PL" sz="2000" b="0" i="1" smtClean="0">
                              <a:latin typeface="Cambria Math" panose="02040503050406030204" pitchFamily="18" charset="0"/>
                            </a:rPr>
                            <m:t>𝑖</m:t>
                          </m:r>
                        </m:den>
                      </m:f>
                      <m:r>
                        <a:rPr lang="pl-PL" sz="2000" b="0" i="1" smtClean="0">
                          <a:latin typeface="Cambria Math"/>
                        </a:rPr>
                        <m:t> −</m:t>
                      </m:r>
                      <m:r>
                        <a:rPr lang="pl-PL" sz="2000" b="0" i="1" smtClean="0">
                          <a:latin typeface="Cambria Math"/>
                        </a:rPr>
                        <m:t>𝑟𝑒𝑛𝑡𝑎</m:t>
                      </m:r>
                      <m:r>
                        <a:rPr lang="pl-PL" sz="2000" b="0" i="1" smtClean="0">
                          <a:latin typeface="Cambria Math"/>
                        </a:rPr>
                        <m:t> </m:t>
                      </m:r>
                      <m:r>
                        <a:rPr lang="pl-PL" sz="2000" b="0" i="1" smtClean="0">
                          <a:latin typeface="Cambria Math"/>
                        </a:rPr>
                        <m:t>𝑤𝑖𝑒𝑐𝑧𝑦𝑠𝑡𝑎</m:t>
                      </m:r>
                      <m:r>
                        <a:rPr lang="pl-PL" sz="2000" b="0" i="1" smtClean="0">
                          <a:latin typeface="Cambria Math" panose="02040503050406030204" pitchFamily="18" charset="0"/>
                        </a:rPr>
                        <m:t> </m:t>
                      </m:r>
                      <m:r>
                        <a:rPr lang="pl-PL" sz="2000" b="0" i="1" smtClean="0">
                          <a:latin typeface="Cambria Math" panose="02040503050406030204" pitchFamily="18" charset="0"/>
                        </a:rPr>
                        <m:t>𝑧</m:t>
                      </m:r>
                      <m:r>
                        <a:rPr lang="pl-PL" sz="2000" b="0" i="1" smtClean="0">
                          <a:latin typeface="Cambria Math" panose="02040503050406030204" pitchFamily="18" charset="0"/>
                        </a:rPr>
                        <m:t> </m:t>
                      </m:r>
                      <m:r>
                        <a:rPr lang="pl-PL" sz="2000" b="0" i="1" smtClean="0">
                          <a:latin typeface="Cambria Math" panose="02040503050406030204" pitchFamily="18" charset="0"/>
                        </a:rPr>
                        <m:t>𝑔</m:t>
                      </m:r>
                      <m:r>
                        <a:rPr lang="pl-PL" sz="2000" b="0" i="1" smtClean="0">
                          <a:latin typeface="Cambria Math" panose="02040503050406030204" pitchFamily="18" charset="0"/>
                        </a:rPr>
                        <m:t>ó</m:t>
                      </m:r>
                      <m:r>
                        <a:rPr lang="pl-PL" sz="2000" b="0" i="1" smtClean="0">
                          <a:latin typeface="Cambria Math" panose="02040503050406030204" pitchFamily="18" charset="0"/>
                        </a:rPr>
                        <m:t>𝑟𝑦</m:t>
                      </m:r>
                    </m:oMath>
                  </m:oMathPara>
                </a14:m>
                <a:endParaRPr lang="pl-PL" sz="2000" b="0" dirty="0"/>
              </a:p>
              <a:p>
                <a:pPr marL="114300" indent="0">
                  <a:lnSpc>
                    <a:spcPct val="150000"/>
                  </a:lnSpc>
                  <a:buNone/>
                </a:pPr>
                <a:endParaRPr lang="pl-PL" sz="2000" b="0" dirty="0"/>
              </a:p>
              <a:p>
                <a:pPr marL="114300" indent="0">
                  <a:lnSpc>
                    <a:spcPct val="150000"/>
                  </a:lnSpc>
                  <a:buNone/>
                </a:pPr>
                <a:endParaRPr lang="pl-PL" dirty="0"/>
              </a:p>
            </p:txBody>
          </p:sp>
        </mc:Choice>
        <mc:Fallback xmlns="">
          <p:sp>
            <p:nvSpPr>
              <p:cNvPr id="3" name="Symbol zastępczy zawartości 2">
                <a:extLst>
                  <a:ext uri="{FF2B5EF4-FFF2-40B4-BE49-F238E27FC236}">
                    <a16:creationId xmlns:a16="http://schemas.microsoft.com/office/drawing/2014/main" id="{FBA1F44D-6256-41E2-B35A-C79561D9CE83}"/>
                  </a:ext>
                </a:extLst>
              </p:cNvPr>
              <p:cNvSpPr>
                <a:spLocks noGrp="1" noRot="1" noChangeAspect="1" noMove="1" noResize="1" noEditPoints="1" noAdjustHandles="1" noChangeArrowheads="1" noChangeShapeType="1" noTextEdit="1"/>
              </p:cNvSpPr>
              <p:nvPr>
                <p:ph idx="1"/>
              </p:nvPr>
            </p:nvSpPr>
            <p:spPr>
              <a:blipFill>
                <a:blip r:embed="rId2"/>
                <a:stretch>
                  <a:fillRect l="-833" t="-7500"/>
                </a:stretch>
              </a:blipFill>
            </p:spPr>
            <p:txBody>
              <a:bodyPr/>
              <a:lstStyle/>
              <a:p>
                <a:r>
                  <a:rPr lang="pl-PL">
                    <a:noFill/>
                  </a:rPr>
                  <a:t> </a:t>
                </a:r>
              </a:p>
            </p:txBody>
          </p:sp>
        </mc:Fallback>
      </mc:AlternateContent>
    </p:spTree>
    <p:extLst>
      <p:ext uri="{BB962C8B-B14F-4D97-AF65-F5344CB8AC3E}">
        <p14:creationId xmlns:p14="http://schemas.microsoft.com/office/powerpoint/2010/main" val="250028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8D1279-9588-4424-AED8-9426C049464F}"/>
              </a:ext>
            </a:extLst>
          </p:cNvPr>
          <p:cNvSpPr>
            <a:spLocks noGrp="1"/>
          </p:cNvSpPr>
          <p:nvPr>
            <p:ph type="title"/>
          </p:nvPr>
        </p:nvSpPr>
        <p:spPr/>
        <p:txBody>
          <a:bodyPr/>
          <a:lstStyle/>
          <a:p>
            <a:r>
              <a:rPr lang="pl-PL" dirty="0"/>
              <a:t>Spłata długu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4430C77-4ACF-4E0C-8D43-0F75E5029117}"/>
                  </a:ext>
                </a:extLst>
              </p:cNvPr>
              <p:cNvSpPr>
                <a:spLocks noGrp="1"/>
              </p:cNvSpPr>
              <p:nvPr>
                <p:ph idx="1"/>
              </p:nvPr>
            </p:nvSpPr>
            <p:spPr/>
            <p:txBody>
              <a:bodyPr/>
              <a:lstStyle/>
              <a:p>
                <a:pPr>
                  <a:lnSpc>
                    <a:spcPct val="150000"/>
                  </a:lnSpc>
                </a:pPr>
                <a:r>
                  <a:rPr lang="pl-PL" sz="2000" dirty="0">
                    <a:latin typeface="+mj-lt"/>
                  </a:rPr>
                  <a:t>Spłata długu o równych ratach kapitałowych:</a:t>
                </a:r>
              </a:p>
              <a:p>
                <a:pPr marL="114300" indent="0">
                  <a:lnSpc>
                    <a:spcPct val="150000"/>
                  </a:lnSpc>
                  <a:buNone/>
                </a:pPr>
                <a:r>
                  <a:rPr lang="pl-PL" sz="2000" dirty="0"/>
                  <a:t>	</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a:rPr>
                          <m:t>𝑆</m:t>
                        </m:r>
                      </m:e>
                      <m:sub>
                        <m:r>
                          <a:rPr lang="pl-PL" sz="2000" b="0" i="1" smtClean="0">
                            <a:latin typeface="Cambria Math"/>
                          </a:rPr>
                          <m:t>0</m:t>
                        </m:r>
                      </m:sub>
                    </m:sSub>
                    <m:r>
                      <a:rPr lang="pl-PL" sz="2000" b="0" i="1" smtClean="0">
                        <a:latin typeface="Cambria Math"/>
                      </a:rPr>
                      <m:t>:</m:t>
                    </m:r>
                  </m:oMath>
                </a14:m>
                <a:r>
                  <a:rPr lang="pl-PL" sz="2000" dirty="0">
                    <a:latin typeface="+mj-lt"/>
                  </a:rPr>
                  <a:t> dług do spłaty,</a:t>
                </a:r>
              </a:p>
              <a:p>
                <a:pPr marL="114300" indent="0">
                  <a:lnSpc>
                    <a:spcPct val="150000"/>
                  </a:lnSpc>
                  <a:buNone/>
                </a:pPr>
                <a:r>
                  <a:rPr lang="pl-PL" sz="2000" b="0" dirty="0"/>
                  <a:t>	</a:t>
                </a:r>
                <a14:m>
                  <m:oMath xmlns:m="http://schemas.openxmlformats.org/officeDocument/2006/math">
                    <m:r>
                      <a:rPr lang="pl-PL" sz="2000" b="0" i="1" smtClean="0">
                        <a:latin typeface="Cambria Math"/>
                      </a:rPr>
                      <m:t>𝑇</m:t>
                    </m:r>
                    <m:r>
                      <a:rPr lang="pl-PL" sz="2000" i="1">
                        <a:latin typeface="Cambria Math"/>
                      </a:rPr>
                      <m:t>=</m:t>
                    </m:r>
                    <m:f>
                      <m:fPr>
                        <m:ctrlPr>
                          <a:rPr lang="pl-PL" sz="2000" i="1">
                            <a:latin typeface="Cambria Math" panose="02040503050406030204" pitchFamily="18" charset="0"/>
                          </a:rPr>
                        </m:ctrlPr>
                      </m:fPr>
                      <m:num>
                        <m:sSub>
                          <m:sSubPr>
                            <m:ctrlPr>
                              <a:rPr lang="pl-PL" sz="2000" i="1" smtClean="0">
                                <a:latin typeface="Cambria Math" panose="02040503050406030204" pitchFamily="18" charset="0"/>
                              </a:rPr>
                            </m:ctrlPr>
                          </m:sSubPr>
                          <m:e>
                            <m:r>
                              <a:rPr lang="pl-PL" sz="2000" b="0" i="1" smtClean="0">
                                <a:latin typeface="Cambria Math"/>
                              </a:rPr>
                              <m:t>𝑆</m:t>
                            </m:r>
                          </m:e>
                          <m:sub>
                            <m:r>
                              <a:rPr lang="pl-PL" sz="2000" b="0" i="1" smtClean="0">
                                <a:latin typeface="Cambria Math"/>
                              </a:rPr>
                              <m:t>0</m:t>
                            </m:r>
                          </m:sub>
                        </m:sSub>
                      </m:num>
                      <m:den>
                        <m:r>
                          <a:rPr lang="pl-PL" sz="2000" b="0" i="1" smtClean="0">
                            <a:latin typeface="Cambria Math"/>
                          </a:rPr>
                          <m:t>𝑛</m:t>
                        </m:r>
                      </m:den>
                    </m:f>
                    <m:r>
                      <a:rPr lang="pl-PL" sz="2000" b="0" i="1" smtClean="0">
                        <a:latin typeface="Cambria Math"/>
                      </a:rPr>
                      <m:t> </m:t>
                    </m:r>
                    <m:r>
                      <a:rPr lang="pl-PL" sz="2000" b="0" i="0" smtClean="0">
                        <a:latin typeface="Cambria Math"/>
                      </a:rPr>
                      <m:t>:</m:t>
                    </m:r>
                  </m:oMath>
                </a14:m>
                <a:r>
                  <a:rPr lang="pl-PL" sz="2000" dirty="0">
                    <a:latin typeface="+mj-lt"/>
                  </a:rPr>
                  <a:t> wysokość raty kapitałowej,</a:t>
                </a:r>
              </a:p>
              <a:p>
                <a:pPr marL="114300" indent="0">
                  <a:lnSpc>
                    <a:spcPct val="150000"/>
                  </a:lnSpc>
                  <a:buNone/>
                </a:pPr>
                <a:r>
                  <a:rPr lang="pl-PL" sz="2000" dirty="0"/>
                  <a:t>	</a:t>
                </a:r>
                <a14:m>
                  <m:oMath xmlns:m="http://schemas.openxmlformats.org/officeDocument/2006/math">
                    <m:sSub>
                      <m:sSubPr>
                        <m:ctrlPr>
                          <a:rPr lang="pl-PL" sz="2000" i="1">
                            <a:latin typeface="Cambria Math" panose="02040503050406030204" pitchFamily="18" charset="0"/>
                          </a:rPr>
                        </m:ctrlPr>
                      </m:sSubPr>
                      <m:e>
                        <m:r>
                          <a:rPr lang="pl-PL" sz="2000" b="0" i="1" smtClean="0">
                            <a:latin typeface="Cambria Math"/>
                          </a:rPr>
                          <m:t>𝑆</m:t>
                        </m:r>
                      </m:e>
                      <m:sub>
                        <m:r>
                          <a:rPr lang="pl-PL" sz="2000" i="1">
                            <a:latin typeface="Cambria Math"/>
                          </a:rPr>
                          <m:t>𝑛</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𝑆</m:t>
                        </m:r>
                      </m:e>
                      <m:sub>
                        <m:r>
                          <a:rPr lang="pl-PL" sz="2000" i="1">
                            <a:latin typeface="Cambria Math"/>
                          </a:rPr>
                          <m:t>𝑛</m:t>
                        </m:r>
                        <m:r>
                          <a:rPr lang="pl-PL" sz="2000" b="0" i="1" smtClean="0">
                            <a:latin typeface="Cambria Math"/>
                          </a:rPr>
                          <m:t>−1</m:t>
                        </m:r>
                      </m:sub>
                    </m:sSub>
                    <m:r>
                      <a:rPr lang="pl-PL" sz="2000" b="0" i="1" smtClean="0">
                        <a:latin typeface="Cambria Math"/>
                      </a:rPr>
                      <m:t>−</m:t>
                    </m:r>
                    <m:r>
                      <a:rPr lang="pl-PL" sz="2000" b="0" i="1" smtClean="0">
                        <a:latin typeface="Cambria Math"/>
                      </a:rPr>
                      <m:t>𝑇</m:t>
                    </m:r>
                    <m:r>
                      <a:rPr lang="pl-PL" sz="2000" i="1">
                        <a:latin typeface="Cambria Math"/>
                      </a:rPr>
                      <m:t> </m:t>
                    </m:r>
                    <m:r>
                      <a:rPr lang="pl-PL" sz="2000" b="0" i="0" smtClean="0">
                        <a:latin typeface="Cambria Math"/>
                      </a:rPr>
                      <m:t>:</m:t>
                    </m:r>
                  </m:oMath>
                </a14:m>
                <a:r>
                  <a:rPr lang="pl-PL" sz="2000" dirty="0">
                    <a:latin typeface="+mj-lt"/>
                  </a:rPr>
                  <a:t> wysokość kapitału do oddania w okresie n,</a:t>
                </a:r>
              </a:p>
              <a:p>
                <a:pPr marL="114300" indent="0">
                  <a:lnSpc>
                    <a:spcPct val="150000"/>
                  </a:lnSpc>
                  <a:buNone/>
                </a:pPr>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a:rPr>
                          <m:t>𝑍</m:t>
                        </m:r>
                      </m:e>
                      <m:sub>
                        <m:r>
                          <a:rPr lang="pl-PL" sz="2000" b="0" i="1" smtClean="0">
                            <a:latin typeface="Cambria Math"/>
                          </a:rPr>
                          <m:t>𝑛</m:t>
                        </m:r>
                      </m:sub>
                    </m:sSub>
                    <m:r>
                      <a:rPr lang="pl-PL" sz="2000" i="1">
                        <a:latin typeface="Cambria Math"/>
                      </a:rPr>
                      <m:t>=</m:t>
                    </m:r>
                    <m:sSub>
                      <m:sSubPr>
                        <m:ctrlPr>
                          <a:rPr lang="pl-PL" sz="2000" i="1" smtClean="0">
                            <a:latin typeface="Cambria Math" panose="02040503050406030204" pitchFamily="18" charset="0"/>
                          </a:rPr>
                        </m:ctrlPr>
                      </m:sSubPr>
                      <m:e>
                        <m:r>
                          <a:rPr lang="pl-PL" sz="2000" b="0" i="1" smtClean="0">
                            <a:latin typeface="Cambria Math"/>
                          </a:rPr>
                          <m:t>𝑆</m:t>
                        </m:r>
                      </m:e>
                      <m:sub>
                        <m:r>
                          <a:rPr lang="pl-PL" sz="2000" b="0" i="1" smtClean="0">
                            <a:latin typeface="Cambria Math"/>
                          </a:rPr>
                          <m:t>𝑛</m:t>
                        </m:r>
                        <m:r>
                          <a:rPr lang="pl-PL" sz="2000" b="0" i="1" smtClean="0">
                            <a:latin typeface="Cambria Math"/>
                          </a:rPr>
                          <m:t>−1</m:t>
                        </m:r>
                      </m:sub>
                    </m:sSub>
                    <m:r>
                      <a:rPr lang="pl-PL" sz="2000" b="0" i="1" smtClean="0">
                        <a:latin typeface="Cambria Math"/>
                      </a:rPr>
                      <m:t>∗</m:t>
                    </m:r>
                    <m:r>
                      <a:rPr lang="pl-PL" sz="2000" b="0" i="1" smtClean="0">
                        <a:latin typeface="Cambria Math"/>
                      </a:rPr>
                      <m:t>𝑖</m:t>
                    </m:r>
                    <m:r>
                      <a:rPr lang="pl-PL" sz="2000" i="1">
                        <a:latin typeface="Cambria Math"/>
                      </a:rPr>
                      <m:t> </m:t>
                    </m:r>
                    <m:r>
                      <a:rPr lang="pl-PL" sz="2000" b="0" i="0" smtClean="0">
                        <a:latin typeface="Cambria Math"/>
                      </a:rPr>
                      <m:t>:</m:t>
                    </m:r>
                  </m:oMath>
                </a14:m>
                <a:r>
                  <a:rPr lang="pl-PL" sz="2000" dirty="0">
                    <a:latin typeface="+mj-lt"/>
                  </a:rPr>
                  <a:t> wysokość odsetek w okresie n,</a:t>
                </a:r>
              </a:p>
              <a:p>
                <a:pPr marL="114300" indent="0">
                  <a:lnSpc>
                    <a:spcPct val="150000"/>
                  </a:lnSpc>
                  <a:buNone/>
                </a:pPr>
                <a:r>
                  <a:rPr lang="pl-PL" sz="2000" dirty="0"/>
                  <a:t>	</a:t>
                </a:r>
                <a14:m>
                  <m:oMath xmlns:m="http://schemas.openxmlformats.org/officeDocument/2006/math">
                    <m:sSub>
                      <m:sSubPr>
                        <m:ctrlPr>
                          <a:rPr lang="pl-PL" sz="2000" i="1">
                            <a:latin typeface="Cambria Math" panose="02040503050406030204" pitchFamily="18" charset="0"/>
                          </a:rPr>
                        </m:ctrlPr>
                      </m:sSubPr>
                      <m:e>
                        <m:r>
                          <a:rPr lang="pl-PL" sz="2000" b="0" i="1" smtClean="0">
                            <a:latin typeface="Cambria Math"/>
                          </a:rPr>
                          <m:t>𝐴</m:t>
                        </m:r>
                      </m:e>
                      <m:sub>
                        <m:r>
                          <a:rPr lang="pl-PL" sz="2000" i="1">
                            <a:latin typeface="Cambria Math"/>
                          </a:rPr>
                          <m:t>𝑛</m:t>
                        </m:r>
                      </m:sub>
                    </m:sSub>
                    <m:r>
                      <a:rPr lang="pl-PL" sz="2000" i="1" smtClean="0">
                        <a:latin typeface="Cambria Math"/>
                      </a:rPr>
                      <m:t>=</m:t>
                    </m:r>
                    <m:sSub>
                      <m:sSubPr>
                        <m:ctrlPr>
                          <a:rPr lang="pl-PL" sz="2000" i="1" smtClean="0">
                            <a:latin typeface="Cambria Math" panose="02040503050406030204" pitchFamily="18" charset="0"/>
                          </a:rPr>
                        </m:ctrlPr>
                      </m:sSubPr>
                      <m:e>
                        <m:r>
                          <a:rPr lang="pl-PL" sz="2000" b="0" i="1" smtClean="0">
                            <a:latin typeface="Cambria Math"/>
                          </a:rPr>
                          <m:t>𝑍</m:t>
                        </m:r>
                      </m:e>
                      <m:sub>
                        <m:r>
                          <a:rPr lang="pl-PL" sz="2000" b="0" i="1" smtClean="0">
                            <a:latin typeface="Cambria Math"/>
                          </a:rPr>
                          <m:t>𝑛</m:t>
                        </m:r>
                      </m:sub>
                    </m:sSub>
                    <m:r>
                      <a:rPr lang="pl-PL" sz="2000" b="0" i="1" smtClean="0">
                        <a:latin typeface="Cambria Math"/>
                      </a:rPr>
                      <m:t>+</m:t>
                    </m:r>
                    <m:r>
                      <a:rPr lang="pl-PL" sz="2000" b="0" i="1" smtClean="0">
                        <a:latin typeface="Cambria Math"/>
                      </a:rPr>
                      <m:t>𝑇</m:t>
                    </m:r>
                    <m:r>
                      <a:rPr lang="pl-PL" sz="2000">
                        <a:latin typeface="Cambria Math"/>
                      </a:rPr>
                      <m:t>:</m:t>
                    </m:r>
                  </m:oMath>
                </a14:m>
                <a:r>
                  <a:rPr lang="pl-PL" sz="2000" dirty="0">
                    <a:latin typeface="+mj-lt"/>
                  </a:rPr>
                  <a:t> wysokość łącznej raty w okresie n.</a:t>
                </a:r>
              </a:p>
              <a:p>
                <a:endParaRPr lang="pl-PL" dirty="0"/>
              </a:p>
            </p:txBody>
          </p:sp>
        </mc:Choice>
        <mc:Fallback xmlns="">
          <p:sp>
            <p:nvSpPr>
              <p:cNvPr id="3" name="Symbol zastępczy zawartości 2">
                <a:extLst>
                  <a:ext uri="{FF2B5EF4-FFF2-40B4-BE49-F238E27FC236}">
                    <a16:creationId xmlns:a16="http://schemas.microsoft.com/office/drawing/2014/main" id="{34430C77-4ACF-4E0C-8D43-0F75E5029117}"/>
                  </a:ext>
                </a:extLst>
              </p:cNvPr>
              <p:cNvSpPr>
                <a:spLocks noGrp="1" noRot="1" noChangeAspect="1" noMove="1" noResize="1" noEditPoints="1" noAdjustHandles="1" noChangeArrowheads="1" noChangeShapeType="1" noTextEdit="1"/>
              </p:cNvSpPr>
              <p:nvPr>
                <p:ph idx="1"/>
              </p:nvPr>
            </p:nvSpPr>
            <p:spPr>
              <a:blipFill>
                <a:blip r:embed="rId2"/>
                <a:stretch>
                  <a:fillRect l="-667" r="-167"/>
                </a:stretch>
              </a:blipFill>
            </p:spPr>
            <p:txBody>
              <a:bodyPr/>
              <a:lstStyle/>
              <a:p>
                <a:r>
                  <a:rPr lang="pl-PL">
                    <a:noFill/>
                  </a:rPr>
                  <a:t> </a:t>
                </a:r>
              </a:p>
            </p:txBody>
          </p:sp>
        </mc:Fallback>
      </mc:AlternateContent>
    </p:spTree>
    <p:extLst>
      <p:ext uri="{BB962C8B-B14F-4D97-AF65-F5344CB8AC3E}">
        <p14:creationId xmlns:p14="http://schemas.microsoft.com/office/powerpoint/2010/main" val="285125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7A6738-E6E3-4F3A-8365-DC43F884FBC0}"/>
              </a:ext>
            </a:extLst>
          </p:cNvPr>
          <p:cNvSpPr>
            <a:spLocks noGrp="1"/>
          </p:cNvSpPr>
          <p:nvPr>
            <p:ph type="title"/>
          </p:nvPr>
        </p:nvSpPr>
        <p:spPr/>
        <p:txBody>
          <a:bodyPr/>
          <a:lstStyle/>
          <a:p>
            <a:r>
              <a:rPr lang="pl-PL" dirty="0"/>
              <a:t>Spłata długu</a:t>
            </a:r>
          </a:p>
        </p:txBody>
      </p:sp>
      <p:sp>
        <p:nvSpPr>
          <p:cNvPr id="3" name="Symbol zastępczy zawartości 2">
            <a:extLst>
              <a:ext uri="{FF2B5EF4-FFF2-40B4-BE49-F238E27FC236}">
                <a16:creationId xmlns:a16="http://schemas.microsoft.com/office/drawing/2014/main" id="{2914F93F-3C84-4B12-A9D9-8002D075386B}"/>
              </a:ext>
            </a:extLst>
          </p:cNvPr>
          <p:cNvSpPr>
            <a:spLocks noGrp="1"/>
          </p:cNvSpPr>
          <p:nvPr>
            <p:ph idx="1"/>
          </p:nvPr>
        </p:nvSpPr>
        <p:spPr>
          <a:xfrm>
            <a:off x="3847497" y="783771"/>
            <a:ext cx="7315200" cy="1053519"/>
          </a:xfrm>
        </p:spPr>
        <p:txBody>
          <a:bodyPr/>
          <a:lstStyle/>
          <a:p>
            <a:r>
              <a:rPr lang="pl-PL" sz="2000" dirty="0"/>
              <a:t>Wzięto kredyt na zakup nieruchomości wartej 150 tys. zł na 3 lata w równych ratach kapitałowych. Oprocentowanie wynosi 5% w skali roku. „Rozpisz” kredyt.</a:t>
            </a:r>
          </a:p>
        </p:txBody>
      </p:sp>
      <mc:AlternateContent xmlns:mc="http://schemas.openxmlformats.org/markup-compatibility/2006" xmlns:a14="http://schemas.microsoft.com/office/drawing/2010/main">
        <mc:Choice Requires="a14">
          <p:graphicFrame>
            <p:nvGraphicFramePr>
              <p:cNvPr id="4" name="Tabela 3">
                <a:extLst>
                  <a:ext uri="{FF2B5EF4-FFF2-40B4-BE49-F238E27FC236}">
                    <a16:creationId xmlns:a16="http://schemas.microsoft.com/office/drawing/2014/main" id="{2C5E9CFC-C6FC-413F-B618-EDD54F1D9003}"/>
                  </a:ext>
                </a:extLst>
              </p:cNvPr>
              <p:cNvGraphicFramePr>
                <a:graphicFrameLocks noGrp="1"/>
              </p:cNvGraphicFramePr>
              <p:nvPr>
                <p:extLst>
                  <p:ext uri="{D42A27DB-BD31-4B8C-83A1-F6EECF244321}">
                    <p14:modId xmlns:p14="http://schemas.microsoft.com/office/powerpoint/2010/main" val="3386125393"/>
                  </p:ext>
                </p:extLst>
              </p:nvPr>
            </p:nvGraphicFramePr>
            <p:xfrm>
              <a:off x="4048713" y="2057400"/>
              <a:ext cx="6912768" cy="1483360"/>
            </p:xfrm>
            <a:graphic>
              <a:graphicData uri="http://schemas.openxmlformats.org/drawingml/2006/table">
                <a:tbl>
                  <a:tblPr firstRow="1" bandRow="1">
                    <a:tableStyleId>{9D7B26C5-4107-4FEC-AEDC-1716B250A1EF}</a:tableStyleId>
                  </a:tblPr>
                  <a:tblGrid>
                    <a:gridCol w="1728192">
                      <a:extLst>
                        <a:ext uri="{9D8B030D-6E8A-4147-A177-3AD203B41FA5}">
                          <a16:colId xmlns:a16="http://schemas.microsoft.com/office/drawing/2014/main" val="637591974"/>
                        </a:ext>
                      </a:extLst>
                    </a:gridCol>
                    <a:gridCol w="1728192">
                      <a:extLst>
                        <a:ext uri="{9D8B030D-6E8A-4147-A177-3AD203B41FA5}">
                          <a16:colId xmlns:a16="http://schemas.microsoft.com/office/drawing/2014/main" val="1372503155"/>
                        </a:ext>
                      </a:extLst>
                    </a:gridCol>
                    <a:gridCol w="1728192">
                      <a:extLst>
                        <a:ext uri="{9D8B030D-6E8A-4147-A177-3AD203B41FA5}">
                          <a16:colId xmlns:a16="http://schemas.microsoft.com/office/drawing/2014/main" val="1247805526"/>
                        </a:ext>
                      </a:extLst>
                    </a:gridCol>
                    <a:gridCol w="1728192">
                      <a:extLst>
                        <a:ext uri="{9D8B030D-6E8A-4147-A177-3AD203B41FA5}">
                          <a16:colId xmlns:a16="http://schemas.microsoft.com/office/drawing/2014/main" val="3787081304"/>
                        </a:ext>
                      </a:extLst>
                    </a:gridCol>
                  </a:tblGrid>
                  <a:tr h="370840">
                    <a:tc>
                      <a:txBody>
                        <a:bodyPr/>
                        <a:lstStyle/>
                        <a:p>
                          <a:pPr/>
                          <a14:m>
                            <m:oMathPara xmlns:m="http://schemas.openxmlformats.org/officeDocument/2006/math">
                              <m:oMathParaPr>
                                <m:jc m:val="centerGroup"/>
                              </m:oMathParaPr>
                              <m:oMath xmlns:m="http://schemas.openxmlformats.org/officeDocument/2006/math">
                                <m:r>
                                  <a:rPr lang="pl-PL" sz="1800" b="0" smtClean="0">
                                    <a:latin typeface="Cambria Math" panose="02040503050406030204" pitchFamily="18" charset="0"/>
                                  </a:rPr>
                                  <m:t>𝑇</m:t>
                                </m:r>
                              </m:oMath>
                            </m:oMathPara>
                          </a14:m>
                          <a:endParaRPr lang="pl-P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800" i="1" smtClean="0">
                                        <a:latin typeface="Cambria Math" panose="02040503050406030204" pitchFamily="18" charset="0"/>
                                      </a:rPr>
                                    </m:ctrlPr>
                                  </m:sSubPr>
                                  <m:e>
                                    <m:r>
                                      <a:rPr lang="pl-PL" sz="1800" b="0" smtClean="0">
                                        <a:latin typeface="Cambria Math" panose="02040503050406030204" pitchFamily="18" charset="0"/>
                                      </a:rPr>
                                      <m:t>𝑆</m:t>
                                    </m:r>
                                  </m:e>
                                  <m:sub>
                                    <m:r>
                                      <a:rPr lang="pl-PL" sz="1800">
                                        <a:latin typeface="Cambria Math" panose="02040503050406030204" pitchFamily="18" charset="0"/>
                                      </a:rPr>
                                      <m:t>𝑛</m:t>
                                    </m:r>
                                  </m:sub>
                                </m:sSub>
                              </m:oMath>
                            </m:oMathPara>
                          </a14:m>
                          <a:endParaRPr lang="pl-P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rPr>
                                    </m:ctrlPr>
                                  </m:sSubPr>
                                  <m:e>
                                    <m:r>
                                      <a:rPr lang="pl-PL" sz="1800" b="0" smtClean="0">
                                        <a:latin typeface="Cambria Math" panose="02040503050406030204" pitchFamily="18" charset="0"/>
                                      </a:rPr>
                                      <m:t>𝑍</m:t>
                                    </m:r>
                                  </m:e>
                                  <m:sub>
                                    <m:r>
                                      <a:rPr lang="pl-PL" sz="1800" b="0" smtClean="0">
                                        <a:latin typeface="Cambria Math" panose="02040503050406030204" pitchFamily="18" charset="0"/>
                                      </a:rPr>
                                      <m:t>𝑛</m:t>
                                    </m:r>
                                  </m:sub>
                                </m:sSub>
                              </m:oMath>
                            </m:oMathPara>
                          </a14:m>
                          <a:endParaRPr lang="pl-P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800" i="1" smtClean="0">
                                        <a:latin typeface="Cambria Math" panose="02040503050406030204" pitchFamily="18" charset="0"/>
                                      </a:rPr>
                                    </m:ctrlPr>
                                  </m:sSubPr>
                                  <m:e>
                                    <m:r>
                                      <a:rPr lang="pl-PL" sz="1800" b="0" smtClean="0">
                                        <a:latin typeface="Cambria Math" panose="02040503050406030204" pitchFamily="18" charset="0"/>
                                      </a:rPr>
                                      <m:t>𝐴</m:t>
                                    </m:r>
                                  </m:e>
                                  <m:sub>
                                    <m:r>
                                      <a:rPr lang="pl-PL" sz="1800">
                                        <a:latin typeface="Cambria Math" panose="02040503050406030204" pitchFamily="18" charset="0"/>
                                      </a:rPr>
                                      <m:t>𝑛</m:t>
                                    </m:r>
                                  </m:sub>
                                </m:sSub>
                              </m:oMath>
                            </m:oMathPara>
                          </a14:m>
                          <a:endParaRPr lang="pl-PL" dirty="0"/>
                        </a:p>
                      </a:txBody>
                      <a:tcPr/>
                    </a:tc>
                    <a:extLst>
                      <a:ext uri="{0D108BD9-81ED-4DB2-BD59-A6C34878D82A}">
                        <a16:rowId xmlns:a16="http://schemas.microsoft.com/office/drawing/2014/main" val="1816854542"/>
                      </a:ext>
                    </a:extLst>
                  </a:tr>
                  <a:tr h="370840">
                    <a:tc>
                      <a:txBody>
                        <a:bodyPr/>
                        <a:lstStyle/>
                        <a:p>
                          <a:pPr algn="ctr"/>
                          <a:r>
                            <a:rPr lang="pl-PL" sz="1600" dirty="0"/>
                            <a:t>50</a:t>
                          </a:r>
                        </a:p>
                      </a:txBody>
                      <a:tcPr anchor="ctr"/>
                    </a:tc>
                    <a:tc>
                      <a:txBody>
                        <a:bodyPr/>
                        <a:lstStyle/>
                        <a:p>
                          <a:pPr algn="ctr"/>
                          <a:r>
                            <a:rPr lang="pl-PL" sz="1600" dirty="0"/>
                            <a:t>100</a:t>
                          </a:r>
                        </a:p>
                      </a:txBody>
                      <a:tcPr anchor="ctr"/>
                    </a:tc>
                    <a:tc>
                      <a:txBody>
                        <a:bodyPr/>
                        <a:lstStyle/>
                        <a:p>
                          <a:pPr algn="ctr"/>
                          <a:r>
                            <a:rPr lang="pl-PL" sz="1600" dirty="0"/>
                            <a:t>7,5</a:t>
                          </a:r>
                        </a:p>
                      </a:txBody>
                      <a:tcPr anchor="ctr"/>
                    </a:tc>
                    <a:tc>
                      <a:txBody>
                        <a:bodyPr/>
                        <a:lstStyle/>
                        <a:p>
                          <a:pPr algn="ctr"/>
                          <a:r>
                            <a:rPr lang="pl-PL" sz="1600" dirty="0"/>
                            <a:t>57,5</a:t>
                          </a:r>
                        </a:p>
                      </a:txBody>
                      <a:tcPr anchor="ctr"/>
                    </a:tc>
                    <a:extLst>
                      <a:ext uri="{0D108BD9-81ED-4DB2-BD59-A6C34878D82A}">
                        <a16:rowId xmlns:a16="http://schemas.microsoft.com/office/drawing/2014/main" val="81158861"/>
                      </a:ext>
                    </a:extLst>
                  </a:tr>
                  <a:tr h="370840">
                    <a:tc>
                      <a:txBody>
                        <a:bodyPr/>
                        <a:lstStyle/>
                        <a:p>
                          <a:pPr algn="ctr"/>
                          <a:r>
                            <a:rPr lang="pl-PL" sz="1600" dirty="0"/>
                            <a:t>50</a:t>
                          </a:r>
                        </a:p>
                      </a:txBody>
                      <a:tcPr anchor="ctr"/>
                    </a:tc>
                    <a:tc>
                      <a:txBody>
                        <a:bodyPr/>
                        <a:lstStyle/>
                        <a:p>
                          <a:pPr algn="ctr"/>
                          <a:r>
                            <a:rPr lang="pl-PL" sz="1600" dirty="0"/>
                            <a:t>50</a:t>
                          </a:r>
                        </a:p>
                      </a:txBody>
                      <a:tcPr anchor="ctr"/>
                    </a:tc>
                    <a:tc>
                      <a:txBody>
                        <a:bodyPr/>
                        <a:lstStyle/>
                        <a:p>
                          <a:pPr algn="ctr"/>
                          <a:r>
                            <a:rPr lang="pl-PL" sz="1600" dirty="0"/>
                            <a:t>5</a:t>
                          </a:r>
                        </a:p>
                      </a:txBody>
                      <a:tcPr anchor="ctr"/>
                    </a:tc>
                    <a:tc>
                      <a:txBody>
                        <a:bodyPr/>
                        <a:lstStyle/>
                        <a:p>
                          <a:pPr algn="ctr"/>
                          <a:r>
                            <a:rPr lang="pl-PL" sz="1600" dirty="0"/>
                            <a:t>55,0</a:t>
                          </a:r>
                        </a:p>
                      </a:txBody>
                      <a:tcPr anchor="ctr"/>
                    </a:tc>
                    <a:extLst>
                      <a:ext uri="{0D108BD9-81ED-4DB2-BD59-A6C34878D82A}">
                        <a16:rowId xmlns:a16="http://schemas.microsoft.com/office/drawing/2014/main" val="1728504286"/>
                      </a:ext>
                    </a:extLst>
                  </a:tr>
                  <a:tr h="370840">
                    <a:tc>
                      <a:txBody>
                        <a:bodyPr/>
                        <a:lstStyle/>
                        <a:p>
                          <a:pPr algn="ctr"/>
                          <a:r>
                            <a:rPr lang="pl-PL" sz="1600" dirty="0"/>
                            <a:t>50</a:t>
                          </a:r>
                        </a:p>
                      </a:txBody>
                      <a:tcPr anchor="ctr"/>
                    </a:tc>
                    <a:tc>
                      <a:txBody>
                        <a:bodyPr/>
                        <a:lstStyle/>
                        <a:p>
                          <a:pPr algn="ctr"/>
                          <a:r>
                            <a:rPr lang="pl-PL" sz="1600" dirty="0"/>
                            <a:t>0</a:t>
                          </a:r>
                        </a:p>
                      </a:txBody>
                      <a:tcPr anchor="ctr"/>
                    </a:tc>
                    <a:tc>
                      <a:txBody>
                        <a:bodyPr/>
                        <a:lstStyle/>
                        <a:p>
                          <a:pPr algn="ctr"/>
                          <a:r>
                            <a:rPr lang="pl-PL" sz="1600" dirty="0"/>
                            <a:t>2,5</a:t>
                          </a:r>
                        </a:p>
                      </a:txBody>
                      <a:tcPr anchor="ctr"/>
                    </a:tc>
                    <a:tc>
                      <a:txBody>
                        <a:bodyPr/>
                        <a:lstStyle/>
                        <a:p>
                          <a:pPr algn="ctr"/>
                          <a:r>
                            <a:rPr lang="pl-PL" sz="1600" dirty="0"/>
                            <a:t>52,5</a:t>
                          </a:r>
                        </a:p>
                      </a:txBody>
                      <a:tcPr anchor="ctr"/>
                    </a:tc>
                    <a:extLst>
                      <a:ext uri="{0D108BD9-81ED-4DB2-BD59-A6C34878D82A}">
                        <a16:rowId xmlns:a16="http://schemas.microsoft.com/office/drawing/2014/main" val="1703548549"/>
                      </a:ext>
                    </a:extLst>
                  </a:tr>
                </a:tbl>
              </a:graphicData>
            </a:graphic>
          </p:graphicFrame>
        </mc:Choice>
        <mc:Fallback xmlns="">
          <p:graphicFrame>
            <p:nvGraphicFramePr>
              <p:cNvPr id="4" name="Tabela 3">
                <a:extLst>
                  <a:ext uri="{FF2B5EF4-FFF2-40B4-BE49-F238E27FC236}">
                    <a16:creationId xmlns:a16="http://schemas.microsoft.com/office/drawing/2014/main" id="{2C5E9CFC-C6FC-413F-B618-EDD54F1D9003}"/>
                  </a:ext>
                </a:extLst>
              </p:cNvPr>
              <p:cNvGraphicFramePr>
                <a:graphicFrameLocks noGrp="1"/>
              </p:cNvGraphicFramePr>
              <p:nvPr>
                <p:extLst>
                  <p:ext uri="{D42A27DB-BD31-4B8C-83A1-F6EECF244321}">
                    <p14:modId xmlns:p14="http://schemas.microsoft.com/office/powerpoint/2010/main" val="3386125393"/>
                  </p:ext>
                </p:extLst>
              </p:nvPr>
            </p:nvGraphicFramePr>
            <p:xfrm>
              <a:off x="4048713" y="2057400"/>
              <a:ext cx="6912768" cy="1483360"/>
            </p:xfrm>
            <a:graphic>
              <a:graphicData uri="http://schemas.openxmlformats.org/drawingml/2006/table">
                <a:tbl>
                  <a:tblPr firstRow="1" bandRow="1">
                    <a:tableStyleId>{9D7B26C5-4107-4FEC-AEDC-1716B250A1EF}</a:tableStyleId>
                  </a:tblPr>
                  <a:tblGrid>
                    <a:gridCol w="1728192">
                      <a:extLst>
                        <a:ext uri="{9D8B030D-6E8A-4147-A177-3AD203B41FA5}">
                          <a16:colId xmlns:a16="http://schemas.microsoft.com/office/drawing/2014/main" val="637591974"/>
                        </a:ext>
                      </a:extLst>
                    </a:gridCol>
                    <a:gridCol w="1728192">
                      <a:extLst>
                        <a:ext uri="{9D8B030D-6E8A-4147-A177-3AD203B41FA5}">
                          <a16:colId xmlns:a16="http://schemas.microsoft.com/office/drawing/2014/main" val="1372503155"/>
                        </a:ext>
                      </a:extLst>
                    </a:gridCol>
                    <a:gridCol w="1728192">
                      <a:extLst>
                        <a:ext uri="{9D8B030D-6E8A-4147-A177-3AD203B41FA5}">
                          <a16:colId xmlns:a16="http://schemas.microsoft.com/office/drawing/2014/main" val="1247805526"/>
                        </a:ext>
                      </a:extLst>
                    </a:gridCol>
                    <a:gridCol w="1728192">
                      <a:extLst>
                        <a:ext uri="{9D8B030D-6E8A-4147-A177-3AD203B41FA5}">
                          <a16:colId xmlns:a16="http://schemas.microsoft.com/office/drawing/2014/main" val="3787081304"/>
                        </a:ext>
                      </a:extLst>
                    </a:gridCol>
                  </a:tblGrid>
                  <a:tr h="370840">
                    <a:tc>
                      <a:txBody>
                        <a:bodyPr/>
                        <a:lstStyle/>
                        <a:p>
                          <a:endParaRPr lang="pl-PL"/>
                        </a:p>
                      </a:txBody>
                      <a:tcPr>
                        <a:blipFill>
                          <a:blip r:embed="rId2"/>
                          <a:stretch>
                            <a:fillRect t="-1639" r="-300000" b="-316393"/>
                          </a:stretch>
                        </a:blipFill>
                      </a:tcPr>
                    </a:tc>
                    <a:tc>
                      <a:txBody>
                        <a:bodyPr/>
                        <a:lstStyle/>
                        <a:p>
                          <a:endParaRPr lang="pl-PL"/>
                        </a:p>
                      </a:txBody>
                      <a:tcPr>
                        <a:blipFill>
                          <a:blip r:embed="rId2"/>
                          <a:stretch>
                            <a:fillRect l="-100000" t="-1639" r="-200000" b="-316393"/>
                          </a:stretch>
                        </a:blipFill>
                      </a:tcPr>
                    </a:tc>
                    <a:tc>
                      <a:txBody>
                        <a:bodyPr/>
                        <a:lstStyle/>
                        <a:p>
                          <a:endParaRPr lang="pl-PL"/>
                        </a:p>
                      </a:txBody>
                      <a:tcPr>
                        <a:blipFill>
                          <a:blip r:embed="rId2"/>
                          <a:stretch>
                            <a:fillRect l="-200707" t="-1639" r="-100707" b="-316393"/>
                          </a:stretch>
                        </a:blipFill>
                      </a:tcPr>
                    </a:tc>
                    <a:tc>
                      <a:txBody>
                        <a:bodyPr/>
                        <a:lstStyle/>
                        <a:p>
                          <a:endParaRPr lang="pl-PL"/>
                        </a:p>
                      </a:txBody>
                      <a:tcPr>
                        <a:blipFill>
                          <a:blip r:embed="rId2"/>
                          <a:stretch>
                            <a:fillRect l="-299648" t="-1639" r="-352" b="-316393"/>
                          </a:stretch>
                        </a:blipFill>
                      </a:tcPr>
                    </a:tc>
                    <a:extLst>
                      <a:ext uri="{0D108BD9-81ED-4DB2-BD59-A6C34878D82A}">
                        <a16:rowId xmlns:a16="http://schemas.microsoft.com/office/drawing/2014/main" val="1816854542"/>
                      </a:ext>
                    </a:extLst>
                  </a:tr>
                  <a:tr h="370840">
                    <a:tc>
                      <a:txBody>
                        <a:bodyPr/>
                        <a:lstStyle/>
                        <a:p>
                          <a:pPr algn="ctr"/>
                          <a:r>
                            <a:rPr lang="pl-PL" sz="1600" dirty="0"/>
                            <a:t>50</a:t>
                          </a:r>
                        </a:p>
                      </a:txBody>
                      <a:tcPr anchor="ctr"/>
                    </a:tc>
                    <a:tc>
                      <a:txBody>
                        <a:bodyPr/>
                        <a:lstStyle/>
                        <a:p>
                          <a:pPr algn="ctr"/>
                          <a:r>
                            <a:rPr lang="pl-PL" sz="1600" dirty="0"/>
                            <a:t>100</a:t>
                          </a:r>
                        </a:p>
                      </a:txBody>
                      <a:tcPr anchor="ctr"/>
                    </a:tc>
                    <a:tc>
                      <a:txBody>
                        <a:bodyPr/>
                        <a:lstStyle/>
                        <a:p>
                          <a:pPr algn="ctr"/>
                          <a:r>
                            <a:rPr lang="pl-PL" sz="1600" dirty="0"/>
                            <a:t>7,5</a:t>
                          </a:r>
                        </a:p>
                      </a:txBody>
                      <a:tcPr anchor="ctr"/>
                    </a:tc>
                    <a:tc>
                      <a:txBody>
                        <a:bodyPr/>
                        <a:lstStyle/>
                        <a:p>
                          <a:pPr algn="ctr"/>
                          <a:r>
                            <a:rPr lang="pl-PL" sz="1600" dirty="0"/>
                            <a:t>57,5</a:t>
                          </a:r>
                        </a:p>
                      </a:txBody>
                      <a:tcPr anchor="ctr"/>
                    </a:tc>
                    <a:extLst>
                      <a:ext uri="{0D108BD9-81ED-4DB2-BD59-A6C34878D82A}">
                        <a16:rowId xmlns:a16="http://schemas.microsoft.com/office/drawing/2014/main" val="81158861"/>
                      </a:ext>
                    </a:extLst>
                  </a:tr>
                  <a:tr h="370840">
                    <a:tc>
                      <a:txBody>
                        <a:bodyPr/>
                        <a:lstStyle/>
                        <a:p>
                          <a:pPr algn="ctr"/>
                          <a:r>
                            <a:rPr lang="pl-PL" sz="1600" dirty="0"/>
                            <a:t>50</a:t>
                          </a:r>
                        </a:p>
                      </a:txBody>
                      <a:tcPr anchor="ctr"/>
                    </a:tc>
                    <a:tc>
                      <a:txBody>
                        <a:bodyPr/>
                        <a:lstStyle/>
                        <a:p>
                          <a:pPr algn="ctr"/>
                          <a:r>
                            <a:rPr lang="pl-PL" sz="1600" dirty="0"/>
                            <a:t>50</a:t>
                          </a:r>
                        </a:p>
                      </a:txBody>
                      <a:tcPr anchor="ctr"/>
                    </a:tc>
                    <a:tc>
                      <a:txBody>
                        <a:bodyPr/>
                        <a:lstStyle/>
                        <a:p>
                          <a:pPr algn="ctr"/>
                          <a:r>
                            <a:rPr lang="pl-PL" sz="1600" dirty="0"/>
                            <a:t>5</a:t>
                          </a:r>
                        </a:p>
                      </a:txBody>
                      <a:tcPr anchor="ctr"/>
                    </a:tc>
                    <a:tc>
                      <a:txBody>
                        <a:bodyPr/>
                        <a:lstStyle/>
                        <a:p>
                          <a:pPr algn="ctr"/>
                          <a:r>
                            <a:rPr lang="pl-PL" sz="1600" dirty="0"/>
                            <a:t>55,0</a:t>
                          </a:r>
                        </a:p>
                      </a:txBody>
                      <a:tcPr anchor="ctr"/>
                    </a:tc>
                    <a:extLst>
                      <a:ext uri="{0D108BD9-81ED-4DB2-BD59-A6C34878D82A}">
                        <a16:rowId xmlns:a16="http://schemas.microsoft.com/office/drawing/2014/main" val="1728504286"/>
                      </a:ext>
                    </a:extLst>
                  </a:tr>
                  <a:tr h="370840">
                    <a:tc>
                      <a:txBody>
                        <a:bodyPr/>
                        <a:lstStyle/>
                        <a:p>
                          <a:pPr algn="ctr"/>
                          <a:r>
                            <a:rPr lang="pl-PL" sz="1600" dirty="0"/>
                            <a:t>50</a:t>
                          </a:r>
                        </a:p>
                      </a:txBody>
                      <a:tcPr anchor="ctr"/>
                    </a:tc>
                    <a:tc>
                      <a:txBody>
                        <a:bodyPr/>
                        <a:lstStyle/>
                        <a:p>
                          <a:pPr algn="ctr"/>
                          <a:r>
                            <a:rPr lang="pl-PL" sz="1600" dirty="0"/>
                            <a:t>0</a:t>
                          </a:r>
                        </a:p>
                      </a:txBody>
                      <a:tcPr anchor="ctr"/>
                    </a:tc>
                    <a:tc>
                      <a:txBody>
                        <a:bodyPr/>
                        <a:lstStyle/>
                        <a:p>
                          <a:pPr algn="ctr"/>
                          <a:r>
                            <a:rPr lang="pl-PL" sz="1600" dirty="0"/>
                            <a:t>2,5</a:t>
                          </a:r>
                        </a:p>
                      </a:txBody>
                      <a:tcPr anchor="ctr"/>
                    </a:tc>
                    <a:tc>
                      <a:txBody>
                        <a:bodyPr/>
                        <a:lstStyle/>
                        <a:p>
                          <a:pPr algn="ctr"/>
                          <a:r>
                            <a:rPr lang="pl-PL" sz="1600" dirty="0"/>
                            <a:t>52,5</a:t>
                          </a:r>
                        </a:p>
                      </a:txBody>
                      <a:tcPr anchor="ctr"/>
                    </a:tc>
                    <a:extLst>
                      <a:ext uri="{0D108BD9-81ED-4DB2-BD59-A6C34878D82A}">
                        <a16:rowId xmlns:a16="http://schemas.microsoft.com/office/drawing/2014/main" val="1703548549"/>
                      </a:ext>
                    </a:extLst>
                  </a:tr>
                </a:tbl>
              </a:graphicData>
            </a:graphic>
          </p:graphicFrame>
        </mc:Fallback>
      </mc:AlternateContent>
      <mc:AlternateContent xmlns:mc="http://schemas.openxmlformats.org/markup-compatibility/2006" xmlns:p14="http://schemas.microsoft.com/office/powerpoint/2010/main">
        <mc:Choice Requires="p14">
          <p:contentPart p14:bwMode="auto" r:id="rId3">
            <p14:nvContentPartPr>
              <p14:cNvPr id="5" name="Pismo odręczne 4">
                <a:extLst>
                  <a:ext uri="{FF2B5EF4-FFF2-40B4-BE49-F238E27FC236}">
                    <a16:creationId xmlns:a16="http://schemas.microsoft.com/office/drawing/2014/main" id="{DA0CDAA6-F2A0-A0E7-246A-9EB64F06D68B}"/>
                  </a:ext>
                </a:extLst>
              </p14:cNvPr>
              <p14:cNvContentPartPr/>
              <p14:nvPr/>
            </p14:nvContentPartPr>
            <p14:xfrm>
              <a:off x="6616800" y="6121440"/>
              <a:ext cx="360" cy="360"/>
            </p14:xfrm>
          </p:contentPart>
        </mc:Choice>
        <mc:Fallback xmlns="">
          <p:pic>
            <p:nvPicPr>
              <p:cNvPr id="5" name="Pismo odręczne 4">
                <a:extLst>
                  <a:ext uri="{FF2B5EF4-FFF2-40B4-BE49-F238E27FC236}">
                    <a16:creationId xmlns:a16="http://schemas.microsoft.com/office/drawing/2014/main" id="{DA0CDAA6-F2A0-A0E7-246A-9EB64F06D68B}"/>
                  </a:ext>
                </a:extLst>
              </p:cNvPr>
              <p:cNvPicPr/>
              <p:nvPr/>
            </p:nvPicPr>
            <p:blipFill>
              <a:blip r:embed="rId4"/>
              <a:stretch>
                <a:fillRect/>
              </a:stretch>
            </p:blipFill>
            <p:spPr>
              <a:xfrm>
                <a:off x="4105440" y="1159200"/>
                <a:ext cx="7747200" cy="5702040"/>
              </a:xfrm>
              <a:prstGeom prst="rect">
                <a:avLst/>
              </a:prstGeom>
            </p:spPr>
          </p:pic>
        </mc:Fallback>
      </mc:AlternateContent>
    </p:spTree>
    <p:extLst>
      <p:ext uri="{BB962C8B-B14F-4D97-AF65-F5344CB8AC3E}">
        <p14:creationId xmlns:p14="http://schemas.microsoft.com/office/powerpoint/2010/main" val="391348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80AB5F-BA95-4B19-B231-4A2A1FF05539}"/>
              </a:ext>
            </a:extLst>
          </p:cNvPr>
          <p:cNvSpPr>
            <a:spLocks noGrp="1"/>
          </p:cNvSpPr>
          <p:nvPr>
            <p:ph type="title"/>
          </p:nvPr>
        </p:nvSpPr>
        <p:spPr/>
        <p:txBody>
          <a:bodyPr/>
          <a:lstStyle/>
          <a:p>
            <a:r>
              <a:rPr lang="pl-PL" dirty="0"/>
              <a:t>Inwestycje finansowe:</a:t>
            </a:r>
            <a:br>
              <a:rPr lang="pl-PL" dirty="0"/>
            </a:br>
            <a:r>
              <a:rPr lang="pl-PL" sz="1800" dirty="0">
                <a:solidFill>
                  <a:srgbClr val="FF0000"/>
                </a:solidFill>
              </a:rPr>
              <a:t>Ocena efektywności portfeli inwestycyjnych</a:t>
            </a:r>
            <a:br>
              <a:rPr lang="pl-PL" sz="1800" dirty="0">
                <a:solidFill>
                  <a:srgbClr val="FF0000"/>
                </a:solidFill>
              </a:rPr>
            </a:br>
            <a:r>
              <a:rPr lang="pl-PL" sz="1800" dirty="0">
                <a:solidFill>
                  <a:srgbClr val="FF0000"/>
                </a:solidFill>
              </a:rPr>
              <a:t>Wykład 3 – st. </a:t>
            </a:r>
            <a:r>
              <a:rPr lang="pl-PL" sz="1800">
                <a:solidFill>
                  <a:srgbClr val="FF0000"/>
                </a:solidFill>
              </a:rPr>
              <a:t>ekonomia</a:t>
            </a:r>
            <a:br>
              <a:rPr lang="pl-PL" sz="1400" dirty="0"/>
            </a:br>
            <a:endParaRPr lang="pl-PL" dirty="0"/>
          </a:p>
        </p:txBody>
      </p:sp>
      <p:sp>
        <p:nvSpPr>
          <p:cNvPr id="3" name="Symbol zastępczy zawartości 2">
            <a:extLst>
              <a:ext uri="{FF2B5EF4-FFF2-40B4-BE49-F238E27FC236}">
                <a16:creationId xmlns:a16="http://schemas.microsoft.com/office/drawing/2014/main" id="{EDB5C8C4-8874-4CD8-A218-CE6068C17778}"/>
              </a:ext>
            </a:extLst>
          </p:cNvPr>
          <p:cNvSpPr>
            <a:spLocks noGrp="1"/>
          </p:cNvSpPr>
          <p:nvPr>
            <p:ph idx="1"/>
          </p:nvPr>
        </p:nvSpPr>
        <p:spPr/>
        <p:txBody>
          <a:bodyPr>
            <a:normAutofit/>
          </a:bodyPr>
          <a:lstStyle/>
          <a:p>
            <a:pPr algn="just"/>
            <a:r>
              <a:rPr lang="pl-PL" b="1" i="0" u="none" strike="noStrike" baseline="0" dirty="0">
                <a:latin typeface="+mj-lt"/>
              </a:rPr>
              <a:t>Jednym z wielu możliwych sposobów pomnażania kapitału jest inwestycja za pomocą </a:t>
            </a:r>
            <a:r>
              <a:rPr lang="pl-PL" b="1" i="0" u="sng" strike="noStrike" baseline="0" dirty="0">
                <a:latin typeface="+mj-lt"/>
              </a:rPr>
              <a:t>funduszu inwestycyjnego</a:t>
            </a:r>
            <a:r>
              <a:rPr lang="pl-PL" b="0" i="0" u="none" strike="noStrike" baseline="0" dirty="0">
                <a:latin typeface="+mj-lt"/>
              </a:rPr>
              <a:t>. Samą ich ideą jest gromadzenie kapitału, a następnie inwestycja, np. na rynku nieruchomości, w celu osiągnięcia zysku. Pomnożenie kapitału za pomocą funduszu nie jest pewne, z uwagi na ich bardzo różną efektywność.</a:t>
            </a:r>
          </a:p>
          <a:p>
            <a:pPr algn="just"/>
            <a:r>
              <a:rPr lang="pl-PL" dirty="0">
                <a:latin typeface="+mj-lt"/>
              </a:rPr>
              <a:t>Inwestować w fundusze mogą zarówno osoby fizyczne jak i prawne oraz podmioty nieposiadające osobowości prawnej. Lokowanie kapitału w fundusz dokonuje się na podstawie zakupu tzw. jednostek uczestnictwa lub certyfikatów inwestycyjnych. Na tej podstawie jest się współwłaścicielem masy majątkowej funduszu. Zgromadzony przez fundusz kapitał jest inwestowany na podstawie decyzji zarządzającego aktywami funduszu, który działa w imieniu Towarzystwa Funduszy Inwestycyjnych. Celem zarządzającego jest jak największe pomnożenie kapitału funduszu inwestycyjnego.</a:t>
            </a:r>
          </a:p>
        </p:txBody>
      </p:sp>
    </p:spTree>
    <p:extLst>
      <p:ext uri="{BB962C8B-B14F-4D97-AF65-F5344CB8AC3E}">
        <p14:creationId xmlns:p14="http://schemas.microsoft.com/office/powerpoint/2010/main" val="27446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80AB5F-BA95-4B19-B231-4A2A1FF05539}"/>
              </a:ext>
            </a:extLst>
          </p:cNvPr>
          <p:cNvSpPr>
            <a:spLocks noGrp="1"/>
          </p:cNvSpPr>
          <p:nvPr>
            <p:ph type="title"/>
          </p:nvPr>
        </p:nvSpPr>
        <p:spPr/>
        <p:txBody>
          <a:bodyPr/>
          <a:lstStyle/>
          <a:p>
            <a:r>
              <a:rPr lang="pl-PL" dirty="0"/>
              <a:t>Miara opłacalności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EDB5C8C4-8874-4CD8-A218-CE6068C17778}"/>
                  </a:ext>
                </a:extLst>
              </p:cNvPr>
              <p:cNvSpPr>
                <a:spLocks noGrp="1"/>
              </p:cNvSpPr>
              <p:nvPr>
                <p:ph idx="1"/>
              </p:nvPr>
            </p:nvSpPr>
            <p:spPr/>
            <p:txBody>
              <a:bodyPr>
                <a:normAutofit/>
              </a:bodyPr>
              <a:lstStyle/>
              <a:p>
                <a:pPr marL="0" indent="0" algn="just">
                  <a:lnSpc>
                    <a:spcPct val="150000"/>
                  </a:lnSpc>
                  <a:buNone/>
                </a:pPr>
                <a:r>
                  <a:rPr lang="pl-PL" dirty="0">
                    <a:effectLst/>
                    <a:latin typeface="+mj-lt"/>
                    <a:ea typeface="Calibri" panose="020F0502020204030204" pitchFamily="34" charset="0"/>
                    <a:cs typeface="Times New Roman" panose="02020603050405020304" pitchFamily="18" charset="0"/>
                  </a:rPr>
                  <a:t>Najprostszym miernikiem analizy danego funduszu jest średnia stopa zwrotu, którą można zdefiniować jako:</a:t>
                </a:r>
              </a:p>
              <a:p>
                <a:pPr marL="0" indent="0">
                  <a:lnSpc>
                    <a:spcPct val="150000"/>
                  </a:lnSpc>
                  <a:buNone/>
                </a:pPr>
                <a14:m>
                  <m:oMathPara xmlns:m="http://schemas.openxmlformats.org/officeDocument/2006/math">
                    <m:oMathParaPr>
                      <m:jc m:val="centerGroup"/>
                    </m:oMathParaPr>
                    <m:oMath xmlns:m="http://schemas.openxmlformats.org/officeDocument/2006/math">
                      <m:bar>
                        <m:barPr>
                          <m:pos m:val="top"/>
                          <m:ctrlPr>
                            <a:rPr lang="pl-PL" i="1">
                              <a:effectLst/>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bar>
                      <m:r>
                        <a:rPr lang="pl-PL"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pl-PL"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l-PL"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l-PL" i="1">
                              <a:effectLst/>
                              <a:latin typeface="Cambria Math" panose="02040503050406030204" pitchFamily="18" charset="0"/>
                              <a:ea typeface="Times New Roman" panose="02020603050405020304" pitchFamily="18" charset="0"/>
                              <a:cs typeface="Times New Roman" panose="02020603050405020304" pitchFamily="18" charset="0"/>
                            </a:rPr>
                            <m:t>𝑇</m:t>
                          </m:r>
                        </m:den>
                      </m:f>
                      <m:nary>
                        <m:naryPr>
                          <m:chr m:val="∑"/>
                          <m:limLoc m:val="undOvr"/>
                          <m:ctrlPr>
                            <a:rPr lang="pl-PL"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pl-PL" i="1">
                              <a:effectLst/>
                              <a:latin typeface="Cambria Math" panose="02040503050406030204" pitchFamily="18" charset="0"/>
                              <a:ea typeface="Times New Roman" panose="02020603050405020304" pitchFamily="18" charset="0"/>
                              <a:cs typeface="Times New Roman" panose="02020603050405020304" pitchFamily="18" charset="0"/>
                            </a:rPr>
                            <m:t>𝑡</m:t>
                          </m:r>
                          <m:r>
                            <a:rPr lang="pl-PL"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pl-PL" i="1">
                              <a:effectLst/>
                              <a:latin typeface="Cambria Math" panose="02040503050406030204" pitchFamily="18" charset="0"/>
                              <a:ea typeface="Times New Roman" panose="02020603050405020304" pitchFamily="18" charset="0"/>
                              <a:cs typeface="Times New Roman" panose="02020603050405020304" pitchFamily="18" charset="0"/>
                            </a:rPr>
                            <m:t>𝑇</m:t>
                          </m:r>
                        </m:sup>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nary>
                    </m:oMath>
                  </m:oMathPara>
                </a14:m>
                <a:endParaRPr lang="pl-PL" dirty="0">
                  <a:effectLst/>
                  <a:latin typeface="+mj-lt"/>
                  <a:ea typeface="Calibri" panose="020F0502020204030204" pitchFamily="34" charset="0"/>
                  <a:cs typeface="Times New Roman" panose="02020603050405020304" pitchFamily="18" charset="0"/>
                </a:endParaRPr>
              </a:p>
              <a:p>
                <a:pPr marL="0" indent="0" algn="just">
                  <a:lnSpc>
                    <a:spcPct val="150000"/>
                  </a:lnSpc>
                  <a:buNone/>
                </a:pPr>
                <a:r>
                  <a:rPr lang="pl-PL" dirty="0">
                    <a:effectLst/>
                    <a:latin typeface="+mj-lt"/>
                    <a:ea typeface="Times New Roman" panose="02020603050405020304" pitchFamily="18" charset="0"/>
                    <a:cs typeface="Times New Roman" panose="02020603050405020304" pitchFamily="18" charset="0"/>
                  </a:rPr>
                  <a:t>gdzie:</a:t>
                </a:r>
                <a:endParaRPr lang="pl-PL" dirty="0">
                  <a:effectLst/>
                  <a:latin typeface="+mj-lt"/>
                  <a:ea typeface="Calibri" panose="020F0502020204030204" pitchFamily="34" charset="0"/>
                  <a:cs typeface="Times New Roman" panose="02020603050405020304" pitchFamily="18" charset="0"/>
                </a:endParaRPr>
              </a:p>
              <a:p>
                <a:pPr marL="0" indent="0" algn="just">
                  <a:lnSpc>
                    <a:spcPct val="150000"/>
                  </a:lnSpc>
                  <a:buNone/>
                </a:pPr>
                <a14:m>
                  <m:oMath xmlns:m="http://schemas.openxmlformats.org/officeDocument/2006/math">
                    <m:bar>
                      <m:barPr>
                        <m:pos m:val="top"/>
                        <m:ctrlPr>
                          <a:rPr lang="pl-PL" i="1">
                            <a:effectLst/>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bar>
                  </m:oMath>
                </a14:m>
                <a:r>
                  <a:rPr lang="pl-PL" dirty="0">
                    <a:effectLst/>
                    <a:latin typeface="+mj-lt"/>
                    <a:ea typeface="Times New Roman" panose="02020603050405020304" pitchFamily="18" charset="0"/>
                    <a:cs typeface="Times New Roman" panose="02020603050405020304" pitchFamily="18" charset="0"/>
                  </a:rPr>
                  <a:t> – średnia stopa zwrotu funduszu inwestycyjnego,</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l-PL" i="1">
                        <a:effectLst/>
                        <a:latin typeface="Cambria Math" panose="02040503050406030204" pitchFamily="18" charset="0"/>
                        <a:ea typeface="Times New Roman" panose="02020603050405020304" pitchFamily="18" charset="0"/>
                        <a:cs typeface="Times New Roman" panose="02020603050405020304" pitchFamily="18" charset="0"/>
                      </a:rPr>
                      <m:t>𝑇</m:t>
                    </m:r>
                  </m:oMath>
                </a14:m>
                <a:r>
                  <a:rPr lang="pl-PL" dirty="0">
                    <a:effectLst/>
                    <a:latin typeface="+mj-lt"/>
                    <a:ea typeface="Times New Roman" panose="02020603050405020304" pitchFamily="18" charset="0"/>
                    <a:cs typeface="Times New Roman" panose="02020603050405020304" pitchFamily="18" charset="0"/>
                  </a:rPr>
                  <a:t>  – liczba okresów</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pl-PL"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pl-PL"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pl-P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pl-PL"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pl-PL"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𝑃</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num>
                              <m:den>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𝑃</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r>
                                      <a:rPr lang="pl-PL" i="1">
                                        <a:effectLst/>
                                        <a:latin typeface="Cambria Math" panose="02040503050406030204" pitchFamily="18" charset="0"/>
                                        <a:ea typeface="Calibri" panose="020F0502020204030204" pitchFamily="34" charset="0"/>
                                        <a:cs typeface="Times New Roman" panose="02020603050405020304" pitchFamily="18" charset="0"/>
                                      </a:rPr>
                                      <m:t>−1</m:t>
                                    </m:r>
                                  </m:sub>
                                </m:sSub>
                              </m:den>
                            </m:f>
                          </m:e>
                        </m:d>
                      </m:e>
                    </m:func>
                  </m:oMath>
                </a14:m>
                <a:r>
                  <a:rPr lang="pl-PL" dirty="0">
                    <a:effectLst/>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𝑃</m:t>
                        </m:r>
                      </m:e>
                      <m:sub>
                        <m:r>
                          <a:rPr lang="pl-PL" i="1">
                            <a:latin typeface="Cambria Math" panose="02040503050406030204" pitchFamily="18" charset="0"/>
                          </a:rPr>
                          <m:t>𝑡</m:t>
                        </m:r>
                      </m:sub>
                    </m:sSub>
                  </m:oMath>
                </a14:m>
                <a:r>
                  <a:rPr lang="pl-PL" dirty="0">
                    <a:latin typeface="+mj-lt"/>
                  </a:rPr>
                  <a:t> – wartość jednostki uczestnictwa na końcu okresu </a:t>
                </a:r>
                <a14:m>
                  <m:oMath xmlns:m="http://schemas.openxmlformats.org/officeDocument/2006/math">
                    <m:r>
                      <a:rPr lang="pl-PL" i="1">
                        <a:latin typeface="Cambria Math" panose="02040503050406030204" pitchFamily="18" charset="0"/>
                      </a:rPr>
                      <m:t>𝑡</m:t>
                    </m:r>
                    <m:r>
                      <a:rPr lang="pl-PL" b="0" i="0" smtClean="0">
                        <a:latin typeface="Cambria Math" panose="02040503050406030204" pitchFamily="18" charset="0"/>
                      </a:rPr>
                      <m:t>.</m:t>
                    </m:r>
                  </m:oMath>
                </a14:m>
                <a:endParaRPr lang="pl-PL" dirty="0">
                  <a:latin typeface="+mj-lt"/>
                </a:endParaRPr>
              </a:p>
            </p:txBody>
          </p:sp>
        </mc:Choice>
        <mc:Fallback xmlns="">
          <p:sp>
            <p:nvSpPr>
              <p:cNvPr id="3" name="Symbol zastępczy zawartości 2">
                <a:extLst>
                  <a:ext uri="{FF2B5EF4-FFF2-40B4-BE49-F238E27FC236}">
                    <a16:creationId xmlns:a16="http://schemas.microsoft.com/office/drawing/2014/main" id="{EDB5C8C4-8874-4CD8-A218-CE6068C17778}"/>
                  </a:ext>
                </a:extLst>
              </p:cNvPr>
              <p:cNvSpPr>
                <a:spLocks noGrp="1" noRot="1" noChangeAspect="1" noMove="1" noResize="1" noEditPoints="1" noAdjustHandles="1" noChangeArrowheads="1" noChangeShapeType="1" noTextEdit="1"/>
              </p:cNvSpPr>
              <p:nvPr>
                <p:ph idx="1"/>
              </p:nvPr>
            </p:nvSpPr>
            <p:spPr>
              <a:blipFill>
                <a:blip r:embed="rId2"/>
                <a:stretch>
                  <a:fillRect l="-917" r="-833"/>
                </a:stretch>
              </a:blipFill>
            </p:spPr>
            <p:txBody>
              <a:bodyPr/>
              <a:lstStyle/>
              <a:p>
                <a:r>
                  <a:rPr lang="pl-PL">
                    <a:noFill/>
                  </a:rPr>
                  <a:t> </a:t>
                </a:r>
              </a:p>
            </p:txBody>
          </p:sp>
        </mc:Fallback>
      </mc:AlternateContent>
    </p:spTree>
    <p:extLst>
      <p:ext uri="{BB962C8B-B14F-4D97-AF65-F5344CB8AC3E}">
        <p14:creationId xmlns:p14="http://schemas.microsoft.com/office/powerpoint/2010/main" val="279894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B2A35E-46C9-4E54-9E18-4AF3EE39D137}"/>
              </a:ext>
            </a:extLst>
          </p:cNvPr>
          <p:cNvSpPr>
            <a:spLocks noGrp="1"/>
          </p:cNvSpPr>
          <p:nvPr>
            <p:ph type="title"/>
          </p:nvPr>
        </p:nvSpPr>
        <p:spPr/>
        <p:txBody>
          <a:bodyPr/>
          <a:lstStyle/>
          <a:p>
            <a:r>
              <a:rPr lang="pl-PL" dirty="0"/>
              <a:t>Ryzyko</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C2EF7A-1302-4D9D-AEC4-F973755C0561}"/>
                  </a:ext>
                </a:extLst>
              </p:cNvPr>
              <p:cNvSpPr>
                <a:spLocks noGrp="1"/>
              </p:cNvSpPr>
              <p:nvPr>
                <p:ph idx="1"/>
              </p:nvPr>
            </p:nvSpPr>
            <p:spPr/>
            <p:txBody>
              <a:bodyPr>
                <a:normAutofit/>
              </a:bodyPr>
              <a:lstStyle/>
              <a:p>
                <a:pPr marL="0" indent="0" algn="just">
                  <a:lnSpc>
                    <a:spcPct val="150000"/>
                  </a:lnSpc>
                  <a:buNone/>
                </a:pPr>
                <a:r>
                  <a:rPr lang="pl-PL" dirty="0">
                    <a:effectLst/>
                    <a:latin typeface="+mj-lt"/>
                    <a:ea typeface="Calibri" panose="020F0502020204030204" pitchFamily="34" charset="0"/>
                    <a:cs typeface="Times New Roman" panose="02020603050405020304" pitchFamily="18" charset="0"/>
                  </a:rPr>
                  <a:t>Podstawowym miernikiem ryzyka jest odchylenie standardowe, które dane jest wzorem:</a:t>
                </a:r>
              </a:p>
              <a:p>
                <a:pPr marL="0" indent="0">
                  <a:lnSpc>
                    <a:spcPct val="150000"/>
                  </a:lnSpc>
                  <a:buNone/>
                </a:pPr>
                <a14:m>
                  <m:oMathPara xmlns:m="http://schemas.openxmlformats.org/officeDocument/2006/math">
                    <m:oMathParaPr>
                      <m:jc m:val="centerGroup"/>
                    </m:oMathParaPr>
                    <m:oMath xmlns:m="http://schemas.openxmlformats.org/officeDocument/2006/math">
                      <m:r>
                        <a:rPr lang="pl-PL" i="1">
                          <a:effectLst/>
                          <a:latin typeface="Cambria Math" panose="02040503050406030204" pitchFamily="18" charset="0"/>
                          <a:ea typeface="Calibri" panose="020F0502020204030204" pitchFamily="34" charset="0"/>
                          <a:cs typeface="Times New Roman" panose="02020603050405020304" pitchFamily="18" charset="0"/>
                        </a:rPr>
                        <m:t>𝑆</m:t>
                      </m:r>
                      <m:r>
                        <a:rPr lang="pl-P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pl-PL"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pl-PL" i="1">
                                  <a:effectLst/>
                                  <a:latin typeface="Cambria Math" panose="02040503050406030204" pitchFamily="18" charset="0"/>
                                  <a:ea typeface="Calibri" panose="020F0502020204030204" pitchFamily="34" charset="0"/>
                                  <a:cs typeface="Times New Roman" panose="02020603050405020304" pitchFamily="18" charset="0"/>
                                </a:rPr>
                              </m:ctrlPr>
                            </m:fPr>
                            <m:num>
                              <m:r>
                                <a:rPr lang="pl-PL">
                                  <a:effectLst/>
                                  <a:latin typeface="Cambria Math" panose="02040503050406030204" pitchFamily="18" charset="0"/>
                                  <a:ea typeface="Calibri" panose="020F0502020204030204" pitchFamily="34" charset="0"/>
                                  <a:cs typeface="Times New Roman" panose="02020603050405020304" pitchFamily="18" charset="0"/>
                                </a:rPr>
                                <m:t>1</m:t>
                              </m:r>
                            </m:num>
                            <m:den>
                              <m:r>
                                <a:rPr lang="pl-PL" i="1">
                                  <a:effectLst/>
                                  <a:latin typeface="Cambria Math" panose="02040503050406030204" pitchFamily="18" charset="0"/>
                                  <a:ea typeface="Calibri" panose="020F0502020204030204" pitchFamily="34" charset="0"/>
                                  <a:cs typeface="Times New Roman" panose="02020603050405020304" pitchFamily="18" charset="0"/>
                                </a:rPr>
                                <m:t>𝑇</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a:effectLst/>
                                  <a:latin typeface="Cambria Math" panose="02040503050406030204" pitchFamily="18" charset="0"/>
                                  <a:ea typeface="Calibri" panose="020F0502020204030204" pitchFamily="34" charset="0"/>
                                  <a:cs typeface="Times New Roman" panose="02020603050405020304" pitchFamily="18" charset="0"/>
                                </a:rPr>
                                <m:t>1</m:t>
                              </m:r>
                            </m:den>
                          </m:f>
                          <m:nary>
                            <m:naryPr>
                              <m:chr m:val="∑"/>
                              <m:limLoc m:val="undOvr"/>
                              <m:ctrlPr>
                                <a:rPr lang="pl-PL" i="1">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r>
                                <a:rPr lang="pl-PL">
                                  <a:effectLst/>
                                  <a:latin typeface="Cambria Math" panose="02040503050406030204" pitchFamily="18" charset="0"/>
                                  <a:ea typeface="Calibri" panose="020F0502020204030204" pitchFamily="34" charset="0"/>
                                  <a:cs typeface="Times New Roman" panose="02020603050405020304" pitchFamily="18" charset="0"/>
                                </a:rPr>
                                <m:t>=1</m:t>
                              </m:r>
                            </m:sub>
                            <m:sup>
                              <m:r>
                                <a:rPr lang="pl-PL" i="1">
                                  <a:effectLst/>
                                  <a:latin typeface="Cambria Math" panose="02040503050406030204" pitchFamily="18" charset="0"/>
                                  <a:ea typeface="Calibri" panose="020F0502020204030204" pitchFamily="34" charset="0"/>
                                  <a:cs typeface="Times New Roman" panose="02020603050405020304" pitchFamily="18" charset="0"/>
                                </a:rPr>
                                <m:t>𝑇</m:t>
                              </m:r>
                            </m:sup>
                            <m:e>
                              <m:sSup>
                                <m:sSup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pPr>
                                <m:e>
                                  <m:r>
                                    <a:rPr lang="pl-P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pl-PL"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pl-PL"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bar>
                                  <m:r>
                                    <a:rPr lang="pl-PL">
                                      <a:effectLst/>
                                      <a:latin typeface="Cambria Math" panose="02040503050406030204" pitchFamily="18" charset="0"/>
                                      <a:ea typeface="Calibri" panose="020F0502020204030204" pitchFamily="34" charset="0"/>
                                      <a:cs typeface="Times New Roman" panose="02020603050405020304" pitchFamily="18" charset="0"/>
                                    </a:rPr>
                                    <m:t>)</m:t>
                                  </m:r>
                                </m:e>
                                <m:sup>
                                  <m:r>
                                    <a:rPr lang="pl-PL">
                                      <a:effectLst/>
                                      <a:latin typeface="Cambria Math" panose="02040503050406030204" pitchFamily="18" charset="0"/>
                                      <a:ea typeface="Calibri" panose="020F0502020204030204" pitchFamily="34" charset="0"/>
                                      <a:cs typeface="Times New Roman" panose="02020603050405020304" pitchFamily="18" charset="0"/>
                                    </a:rPr>
                                    <m:t>2</m:t>
                                  </m:r>
                                </m:sup>
                              </m:sSup>
                            </m:e>
                          </m:nary>
                        </m:e>
                      </m:rad>
                    </m:oMath>
                  </m:oMathPara>
                </a14:m>
                <a:endParaRPr lang="pl-PL" dirty="0">
                  <a:effectLst/>
                  <a:latin typeface="+mj-lt"/>
                  <a:ea typeface="Calibri" panose="020F0502020204030204" pitchFamily="34" charset="0"/>
                  <a:cs typeface="Times New Roman" panose="02020603050405020304" pitchFamily="18" charset="0"/>
                </a:endParaRPr>
              </a:p>
              <a:p>
                <a:pPr marL="0" indent="0" algn="just">
                  <a:lnSpc>
                    <a:spcPct val="150000"/>
                  </a:lnSpc>
                  <a:buNone/>
                  <a:tabLst>
                    <a:tab pos="180340" algn="l"/>
                    <a:tab pos="1710690" algn="l"/>
                    <a:tab pos="2070735" algn="l"/>
                  </a:tabLst>
                </a:pPr>
                <a:r>
                  <a:rPr lang="pl-PL" dirty="0">
                    <a:effectLst/>
                    <a:latin typeface="+mj-lt"/>
                    <a:ea typeface="Times New Roman" panose="02020603050405020304" pitchFamily="18" charset="0"/>
                    <a:cs typeface="Times New Roman" panose="02020603050405020304" pitchFamily="18" charset="0"/>
                  </a:rPr>
                  <a:t>gdzie:</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l-PL"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pl-PL" dirty="0">
                    <a:effectLst/>
                    <a:latin typeface="+mj-lt"/>
                    <a:ea typeface="Times New Roman" panose="02020603050405020304" pitchFamily="18" charset="0"/>
                    <a:cs typeface="Times New Roman" panose="02020603050405020304" pitchFamily="18" charset="0"/>
                  </a:rPr>
                  <a:t> – odchylenie standardowe stóp zwrotu funduszu inwestycyjnego.</a:t>
                </a:r>
                <a:endParaRPr lang="pl-PL" dirty="0">
                  <a:effectLst/>
                  <a:latin typeface="+mj-lt"/>
                  <a:ea typeface="Calibri" panose="020F0502020204030204" pitchFamily="34" charset="0"/>
                  <a:cs typeface="Times New Roman" panose="02020603050405020304" pitchFamily="18" charset="0"/>
                </a:endParaRPr>
              </a:p>
              <a:p>
                <a:endParaRPr lang="pl-PL" dirty="0">
                  <a:latin typeface="+mj-lt"/>
                </a:endParaRPr>
              </a:p>
            </p:txBody>
          </p:sp>
        </mc:Choice>
        <mc:Fallback xmlns="">
          <p:sp>
            <p:nvSpPr>
              <p:cNvPr id="3" name="Symbol zastępczy zawartości 2">
                <a:extLst>
                  <a:ext uri="{FF2B5EF4-FFF2-40B4-BE49-F238E27FC236}">
                    <a16:creationId xmlns:a16="http://schemas.microsoft.com/office/drawing/2014/main" id="{3CC2EF7A-1302-4D9D-AEC4-F973755C0561}"/>
                  </a:ext>
                </a:extLst>
              </p:cNvPr>
              <p:cNvSpPr>
                <a:spLocks noGrp="1" noRot="1" noChangeAspect="1" noMove="1" noResize="1" noEditPoints="1" noAdjustHandles="1" noChangeArrowheads="1" noChangeShapeType="1" noTextEdit="1"/>
              </p:cNvSpPr>
              <p:nvPr>
                <p:ph idx="1"/>
              </p:nvPr>
            </p:nvSpPr>
            <p:spPr>
              <a:blipFill>
                <a:blip r:embed="rId2"/>
                <a:stretch>
                  <a:fillRect l="-917" r="-833"/>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DB65AE28-3236-83B1-0AE0-075A9FF43B64}"/>
                  </a:ext>
                </a:extLst>
              </p14:cNvPr>
              <p14:cNvContentPartPr/>
              <p14:nvPr/>
            </p14:nvContentPartPr>
            <p14:xfrm>
              <a:off x="6826320" y="6445080"/>
              <a:ext cx="1702080" cy="356040"/>
            </p14:xfrm>
          </p:contentPart>
        </mc:Choice>
        <mc:Fallback xmlns="">
          <p:pic>
            <p:nvPicPr>
              <p:cNvPr id="4" name="Pismo odręczne 3">
                <a:extLst>
                  <a:ext uri="{FF2B5EF4-FFF2-40B4-BE49-F238E27FC236}">
                    <a16:creationId xmlns:a16="http://schemas.microsoft.com/office/drawing/2014/main" id="{DB65AE28-3236-83B1-0AE0-075A9FF43B64}"/>
                  </a:ext>
                </a:extLst>
              </p:cNvPr>
              <p:cNvPicPr/>
              <p:nvPr/>
            </p:nvPicPr>
            <p:blipFill>
              <a:blip r:embed="rId4"/>
              <a:stretch>
                <a:fillRect/>
              </a:stretch>
            </p:blipFill>
            <p:spPr>
              <a:xfrm>
                <a:off x="5737320" y="1762200"/>
                <a:ext cx="5937480" cy="5048280"/>
              </a:xfrm>
              <a:prstGeom prst="rect">
                <a:avLst/>
              </a:prstGeom>
            </p:spPr>
          </p:pic>
        </mc:Fallback>
      </mc:AlternateContent>
    </p:spTree>
    <p:extLst>
      <p:ext uri="{BB962C8B-B14F-4D97-AF65-F5344CB8AC3E}">
        <p14:creationId xmlns:p14="http://schemas.microsoft.com/office/powerpoint/2010/main" val="4085663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18BFF-7CC0-49EA-BACD-B6B644E7CC42}"/>
              </a:ext>
            </a:extLst>
          </p:cNvPr>
          <p:cNvSpPr>
            <a:spLocks noGrp="1"/>
          </p:cNvSpPr>
          <p:nvPr>
            <p:ph type="title"/>
          </p:nvPr>
        </p:nvSpPr>
        <p:spPr/>
        <p:txBody>
          <a:bodyPr/>
          <a:lstStyle/>
          <a:p>
            <a:r>
              <a:rPr lang="pl-PL" dirty="0"/>
              <a:t>Ryzyko</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6D82CB9-092F-4A3B-BFDB-5F4A5DD06DC5}"/>
                  </a:ext>
                </a:extLst>
              </p:cNvPr>
              <p:cNvSpPr>
                <a:spLocks noGrp="1"/>
              </p:cNvSpPr>
              <p:nvPr>
                <p:ph idx="1"/>
              </p:nvPr>
            </p:nvSpPr>
            <p:spPr/>
            <p:txBody>
              <a:bodyPr>
                <a:normAutofit/>
              </a:bodyPr>
              <a:lstStyle/>
              <a:p>
                <a:pPr marL="0" indent="0">
                  <a:lnSpc>
                    <a:spcPct val="150000"/>
                  </a:lnSpc>
                  <a:buNone/>
                  <a:tabLst>
                    <a:tab pos="1710690" algn="l"/>
                    <a:tab pos="2070735" algn="l"/>
                  </a:tabLst>
                </a:pPr>
                <a:r>
                  <a:rPr lang="pl-PL" dirty="0">
                    <a:effectLst/>
                    <a:latin typeface="+mj-lt"/>
                    <a:ea typeface="Calibri" panose="020F0502020204030204" pitchFamily="34" charset="0"/>
                    <a:cs typeface="Times New Roman" panose="02020603050405020304" pitchFamily="18" charset="0"/>
                  </a:rPr>
                  <a:t>Innym miernikiem ryzyka, inaczej miarą wrażliwości jest współczynnik beta modelu CAPM:</a:t>
                </a:r>
                <a:br>
                  <a:rPr lang="pl-PL" dirty="0">
                    <a:effectLst/>
                    <a:latin typeface="+mj-lt"/>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pl-PL"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𝑓</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smtClean="0">
                          <a:effectLst/>
                          <a:latin typeface="Cambria Math" panose="02040503050406030204" pitchFamily="18" charset="0"/>
                          <a:ea typeface="Calibri" panose="020F0502020204030204" pitchFamily="34" charset="0"/>
                          <a:cs typeface="Times New Roman" panose="02020603050405020304" pitchFamily="18" charset="0"/>
                        </a:rPr>
                        <m:t>𝛼</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𝛽</m:t>
                      </m:r>
                      <m:d>
                        <m:dPr>
                          <m:ctrlPr>
                            <a:rPr lang="pl-PL"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𝑚</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pl-PL"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𝑓</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pl-PL"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𝜀</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dirty="0">
                  <a:effectLst/>
                  <a:latin typeface="+mj-lt"/>
                  <a:ea typeface="Calibri" panose="020F0502020204030204" pitchFamily="34" charset="0"/>
                  <a:cs typeface="Times New Roman" panose="02020603050405020304" pitchFamily="18" charset="0"/>
                </a:endParaRPr>
              </a:p>
              <a:p>
                <a:pPr marL="0" indent="0" algn="just">
                  <a:lnSpc>
                    <a:spcPct val="150000"/>
                  </a:lnSpc>
                  <a:buNone/>
                </a:pPr>
                <a:r>
                  <a:rPr lang="pl-PL" dirty="0">
                    <a:effectLst/>
                    <a:latin typeface="+mj-lt"/>
                    <a:ea typeface="Times New Roman" panose="02020603050405020304" pitchFamily="18" charset="0"/>
                    <a:cs typeface="Times New Roman" panose="02020603050405020304" pitchFamily="18" charset="0"/>
                  </a:rPr>
                  <a:t>gdzie:</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𝑓</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pl-PL" dirty="0">
                    <a:effectLst/>
                    <a:latin typeface="+mj-lt"/>
                    <a:ea typeface="Times New Roman" panose="02020603050405020304" pitchFamily="18" charset="0"/>
                    <a:cs typeface="Times New Roman" panose="02020603050405020304" pitchFamily="18" charset="0"/>
                  </a:rPr>
                  <a:t> – stopa zwrotu instrumentu wolnego od ryzyka w okresie  </a:t>
                </a:r>
                <a14:m>
                  <m:oMath xmlns:m="http://schemas.openxmlformats.org/officeDocument/2006/math">
                    <m:r>
                      <a:rPr lang="pl-PL"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pl-PL" dirty="0">
                    <a:effectLst/>
                    <a:latin typeface="+mj-lt"/>
                    <a:ea typeface="Times New Roman" panose="02020603050405020304" pitchFamily="18" charset="0"/>
                    <a:cs typeface="Times New Roman" panose="02020603050405020304" pitchFamily="18" charset="0"/>
                  </a:rPr>
                  <a:t>,</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𝑚</m:t>
                        </m:r>
                        <m:r>
                          <a:rPr lang="pl-PL" i="1">
                            <a:effectLst/>
                            <a:latin typeface="Cambria Math" panose="02040503050406030204" pitchFamily="18" charset="0"/>
                            <a:ea typeface="Calibri" panose="020F0502020204030204" pitchFamily="34" charset="0"/>
                            <a:cs typeface="Times New Roman" panose="02020603050405020304" pitchFamily="18" charset="0"/>
                          </a:rPr>
                          <m:t>,</m:t>
                        </m:r>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pl-PL" dirty="0">
                    <a:effectLst/>
                    <a:latin typeface="+mj-lt"/>
                    <a:ea typeface="Times New Roman" panose="02020603050405020304" pitchFamily="18" charset="0"/>
                    <a:cs typeface="Times New Roman" panose="02020603050405020304" pitchFamily="18" charset="0"/>
                  </a:rPr>
                  <a:t> – stopa zwrotu indeksu rynku w okresie  </a:t>
                </a:r>
                <a14:m>
                  <m:oMath xmlns:m="http://schemas.openxmlformats.org/officeDocument/2006/math">
                    <m:r>
                      <a:rPr lang="pl-PL"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pl-PL" dirty="0">
                    <a:effectLst/>
                    <a:latin typeface="+mj-lt"/>
                    <a:ea typeface="Times New Roman" panose="02020603050405020304" pitchFamily="18" charset="0"/>
                    <a:cs typeface="Times New Roman" panose="02020603050405020304" pitchFamily="18" charset="0"/>
                  </a:rPr>
                  <a:t>,</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l-PL" i="1">
                        <a:effectLst/>
                        <a:latin typeface="Cambria Math" panose="02040503050406030204" pitchFamily="18" charset="0"/>
                        <a:ea typeface="Calibri" panose="020F0502020204030204" pitchFamily="34" charset="0"/>
                        <a:cs typeface="Times New Roman" panose="02020603050405020304" pitchFamily="18" charset="0"/>
                      </a:rPr>
                      <m:t>𝛽</m:t>
                    </m:r>
                  </m:oMath>
                </a14:m>
                <a:r>
                  <a:rPr lang="pl-PL" dirty="0">
                    <a:effectLst/>
                    <a:latin typeface="+mj-lt"/>
                    <a:ea typeface="Times New Roman" panose="02020603050405020304" pitchFamily="18" charset="0"/>
                    <a:cs typeface="Times New Roman" panose="02020603050405020304" pitchFamily="18" charset="0"/>
                  </a:rPr>
                  <a:t> – współczynnik beta: miara ryzyka systematycznego,</a:t>
                </a:r>
                <a:r>
                  <a:rPr lang="pl-PL"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pl-PL"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pl-PL" dirty="0">
                    <a:effectLst/>
                    <a:latin typeface="+mj-lt"/>
                    <a:ea typeface="Times New Roman" panose="02020603050405020304" pitchFamily="18" charset="0"/>
                    <a:cs typeface="Times New Roman" panose="02020603050405020304" pitchFamily="18" charset="0"/>
                  </a:rPr>
                  <a:t> – składnik losowy modelu.</a:t>
                </a:r>
                <a:endParaRPr lang="pl-PL" dirty="0">
                  <a:effectLst/>
                  <a:latin typeface="+mj-lt"/>
                  <a:ea typeface="Calibri" panose="020F0502020204030204" pitchFamily="34" charset="0"/>
                  <a:cs typeface="Times New Roman" panose="02020603050405020304" pitchFamily="18" charset="0"/>
                </a:endParaRPr>
              </a:p>
              <a:p>
                <a:endParaRPr lang="pl-PL" dirty="0"/>
              </a:p>
            </p:txBody>
          </p:sp>
        </mc:Choice>
        <mc:Fallback xmlns="">
          <p:sp>
            <p:nvSpPr>
              <p:cNvPr id="3" name="Symbol zastępczy zawartości 2">
                <a:extLst>
                  <a:ext uri="{FF2B5EF4-FFF2-40B4-BE49-F238E27FC236}">
                    <a16:creationId xmlns:a16="http://schemas.microsoft.com/office/drawing/2014/main" id="{B6D82CB9-092F-4A3B-BFDB-5F4A5DD06DC5}"/>
                  </a:ext>
                </a:extLst>
              </p:cNvPr>
              <p:cNvSpPr>
                <a:spLocks noGrp="1" noRot="1" noChangeAspect="1" noMove="1" noResize="1" noEditPoints="1" noAdjustHandles="1" noChangeArrowheads="1" noChangeShapeType="1" noTextEdit="1"/>
              </p:cNvSpPr>
              <p:nvPr>
                <p:ph idx="1"/>
              </p:nvPr>
            </p:nvSpPr>
            <p:spPr>
              <a:blipFill>
                <a:blip r:embed="rId2"/>
                <a:stretch>
                  <a:fillRect l="-917" r="-833"/>
                </a:stretch>
              </a:blipFill>
            </p:spPr>
            <p:txBody>
              <a:bodyPr/>
              <a:lstStyle/>
              <a:p>
                <a:r>
                  <a:rPr lang="pl-PL">
                    <a:noFill/>
                  </a:rPr>
                  <a:t> </a:t>
                </a:r>
              </a:p>
            </p:txBody>
          </p:sp>
        </mc:Fallback>
      </mc:AlternateContent>
    </p:spTree>
    <p:extLst>
      <p:ext uri="{BB962C8B-B14F-4D97-AF65-F5344CB8AC3E}">
        <p14:creationId xmlns:p14="http://schemas.microsoft.com/office/powerpoint/2010/main" val="402679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93FBA3-AC85-4AD9-BBA3-2F83CE4369E5}"/>
              </a:ext>
            </a:extLst>
          </p:cNvPr>
          <p:cNvSpPr>
            <a:spLocks noGrp="1"/>
          </p:cNvSpPr>
          <p:nvPr>
            <p:ph type="title"/>
          </p:nvPr>
        </p:nvSpPr>
        <p:spPr/>
        <p:txBody>
          <a:bodyPr/>
          <a:lstStyle/>
          <a:p>
            <a:r>
              <a:rPr lang="pl-PL" dirty="0"/>
              <a:t>Zaliczenie przedmiotu</a:t>
            </a:r>
            <a:endParaRPr lang="en-GB" dirty="0"/>
          </a:p>
        </p:txBody>
      </p:sp>
      <p:sp>
        <p:nvSpPr>
          <p:cNvPr id="3" name="Symbol zastępczy zawartości 2">
            <a:extLst>
              <a:ext uri="{FF2B5EF4-FFF2-40B4-BE49-F238E27FC236}">
                <a16:creationId xmlns:a16="http://schemas.microsoft.com/office/drawing/2014/main" id="{5C0009F3-B6DE-47CB-9088-4B9D43A7A486}"/>
              </a:ext>
            </a:extLst>
          </p:cNvPr>
          <p:cNvSpPr>
            <a:spLocks noGrp="1"/>
          </p:cNvSpPr>
          <p:nvPr>
            <p:ph idx="1"/>
          </p:nvPr>
        </p:nvSpPr>
        <p:spPr/>
        <p:txBody>
          <a:bodyPr/>
          <a:lstStyle/>
          <a:p>
            <a:r>
              <a:rPr lang="pl-PL" dirty="0"/>
              <a:t>Egzamin (20 p.) (w czasie wykładów możliwe dodatkowe punkty do uzyskania)</a:t>
            </a:r>
          </a:p>
          <a:p>
            <a:r>
              <a:rPr lang="pl-PL" dirty="0"/>
              <a:t>Wykłady są obowiązkowe</a:t>
            </a:r>
          </a:p>
          <a:p>
            <a:r>
              <a:rPr lang="pl-PL" dirty="0"/>
              <a:t>Ćwiczenia (20 p.)</a:t>
            </a:r>
          </a:p>
          <a:p>
            <a:r>
              <a:rPr lang="pl-PL" dirty="0"/>
              <a:t>Łącznie do zdobycia 40 p.</a:t>
            </a:r>
          </a:p>
          <a:p>
            <a:r>
              <a:rPr lang="pl-PL" dirty="0"/>
              <a:t>Zaliczenie od 24 p. </a:t>
            </a:r>
          </a:p>
          <a:p>
            <a:r>
              <a:rPr lang="pl-PL" dirty="0"/>
              <a:t>Warunkiem zaliczenia przedmiotu jest zaliczenie ćwiczeń  (od 12 p.)</a:t>
            </a:r>
          </a:p>
          <a:p>
            <a:endParaRPr lang="en-GB" dirty="0"/>
          </a:p>
        </p:txBody>
      </p:sp>
    </p:spTree>
    <p:extLst>
      <p:ext uri="{BB962C8B-B14F-4D97-AF65-F5344CB8AC3E}">
        <p14:creationId xmlns:p14="http://schemas.microsoft.com/office/powerpoint/2010/main" val="1923823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714E12-96AD-4032-9D77-87983D328183}"/>
              </a:ext>
            </a:extLst>
          </p:cNvPr>
          <p:cNvSpPr>
            <a:spLocks noGrp="1"/>
          </p:cNvSpPr>
          <p:nvPr>
            <p:ph type="title"/>
          </p:nvPr>
        </p:nvSpPr>
        <p:spPr/>
        <p:txBody>
          <a:bodyPr/>
          <a:lstStyle/>
          <a:p>
            <a:r>
              <a:rPr lang="pl-PL" dirty="0"/>
              <a:t>Miary efektywności</a:t>
            </a:r>
          </a:p>
        </p:txBody>
      </p:sp>
      <p:sp>
        <p:nvSpPr>
          <p:cNvPr id="3" name="Symbol zastępczy zawartości 2">
            <a:extLst>
              <a:ext uri="{FF2B5EF4-FFF2-40B4-BE49-F238E27FC236}">
                <a16:creationId xmlns:a16="http://schemas.microsoft.com/office/drawing/2014/main" id="{C81D1761-103B-42C4-92A7-0E8523A5B042}"/>
              </a:ext>
            </a:extLst>
          </p:cNvPr>
          <p:cNvSpPr>
            <a:spLocks noGrp="1"/>
          </p:cNvSpPr>
          <p:nvPr>
            <p:ph idx="1"/>
          </p:nvPr>
        </p:nvSpPr>
        <p:spPr>
          <a:xfrm>
            <a:off x="3869268" y="949833"/>
            <a:ext cx="7315200" cy="5120640"/>
          </a:xfrm>
        </p:spPr>
        <p:txBody>
          <a:bodyPr>
            <a:normAutofit lnSpcReduction="10000"/>
          </a:bodyPr>
          <a:lstStyle/>
          <a:p>
            <a:pPr algn="just"/>
            <a:r>
              <a:rPr lang="pl-PL" sz="2400" b="1" dirty="0">
                <a:effectLst/>
                <a:ea typeface="Times New Roman" panose="02020603050405020304" pitchFamily="18" charset="0"/>
                <a:cs typeface="Times New Roman" panose="02020603050405020304" pitchFamily="18" charset="0"/>
              </a:rPr>
              <a:t>Miary</a:t>
            </a:r>
            <a:r>
              <a:rPr lang="pl-PL" sz="2400" dirty="0">
                <a:effectLst/>
                <a:ea typeface="Times New Roman" panose="02020603050405020304" pitchFamily="18" charset="0"/>
                <a:cs typeface="Times New Roman" panose="02020603050405020304" pitchFamily="18" charset="0"/>
              </a:rPr>
              <a:t>, które łączą w sobie zarówno </a:t>
            </a:r>
            <a:r>
              <a:rPr lang="pl-PL" sz="2400" b="1" dirty="0">
                <a:effectLst/>
                <a:ea typeface="Times New Roman" panose="02020603050405020304" pitchFamily="18" charset="0"/>
                <a:cs typeface="Times New Roman" panose="02020603050405020304" pitchFamily="18" charset="0"/>
              </a:rPr>
              <a:t>pomiar dochodowości oraz ocenę ryzyka nazywane</a:t>
            </a:r>
            <a:r>
              <a:rPr lang="pl-PL" sz="2400" dirty="0">
                <a:effectLst/>
                <a:ea typeface="Times New Roman" panose="02020603050405020304" pitchFamily="18" charset="0"/>
                <a:cs typeface="Times New Roman" panose="02020603050405020304" pitchFamily="18" charset="0"/>
              </a:rPr>
              <a:t> są </a:t>
            </a:r>
            <a:r>
              <a:rPr lang="pl-PL" sz="2400" b="1" dirty="0">
                <a:solidFill>
                  <a:srgbClr val="FF0000"/>
                </a:solidFill>
                <a:effectLst/>
                <a:ea typeface="Times New Roman" panose="02020603050405020304" pitchFamily="18" charset="0"/>
                <a:cs typeface="Times New Roman" panose="02020603050405020304" pitchFamily="18" charset="0"/>
              </a:rPr>
              <a:t>wskaźnikami efektywności</a:t>
            </a:r>
            <a:r>
              <a:rPr lang="pl-PL" sz="2400" dirty="0">
                <a:effectLst/>
                <a:ea typeface="Times New Roman" panose="02020603050405020304" pitchFamily="18" charset="0"/>
                <a:cs typeface="Times New Roman" panose="02020603050405020304" pitchFamily="18" charset="0"/>
              </a:rPr>
              <a:t>. </a:t>
            </a:r>
          </a:p>
          <a:p>
            <a:pPr algn="just"/>
            <a:r>
              <a:rPr lang="pl-PL" sz="2400" dirty="0">
                <a:effectLst/>
                <a:ea typeface="Times New Roman" panose="02020603050405020304" pitchFamily="18" charset="0"/>
                <a:cs typeface="Times New Roman" panose="02020603050405020304" pitchFamily="18" charset="0"/>
              </a:rPr>
              <a:t>Powinny być one podstawą przy ocenie oraz decyzji każdego potencjalnego inwestora zainteresowanego lokowaniem kapitału w fundusz inwestycyjny. </a:t>
            </a:r>
          </a:p>
          <a:p>
            <a:pPr algn="just"/>
            <a:r>
              <a:rPr lang="pl-PL" sz="2400" dirty="0">
                <a:effectLst/>
                <a:ea typeface="Times New Roman" panose="02020603050405020304" pitchFamily="18" charset="0"/>
                <a:cs typeface="Times New Roman" panose="02020603050405020304" pitchFamily="18" charset="0"/>
              </a:rPr>
              <a:t>Miary efektywności można sklasyfikować jako </a:t>
            </a:r>
            <a:r>
              <a:rPr lang="pl-PL" sz="2400" u="sng" dirty="0">
                <a:effectLst/>
                <a:ea typeface="Times New Roman" panose="02020603050405020304" pitchFamily="18" charset="0"/>
                <a:cs typeface="Times New Roman" panose="02020603050405020304" pitchFamily="18" charset="0"/>
              </a:rPr>
              <a:t>relatywne</a:t>
            </a:r>
            <a:r>
              <a:rPr lang="pl-PL" sz="2400" dirty="0">
                <a:effectLst/>
                <a:ea typeface="Times New Roman" panose="02020603050405020304" pitchFamily="18" charset="0"/>
                <a:cs typeface="Times New Roman" panose="02020603050405020304" pitchFamily="18" charset="0"/>
              </a:rPr>
              <a:t> np. wskaźnik </a:t>
            </a:r>
            <a:r>
              <a:rPr lang="pl-PL" sz="2400" dirty="0" err="1">
                <a:effectLst/>
                <a:ea typeface="Times New Roman" panose="02020603050405020304" pitchFamily="18" charset="0"/>
                <a:cs typeface="Times New Roman" panose="02020603050405020304" pitchFamily="18" charset="0"/>
              </a:rPr>
              <a:t>Sharpe’a</a:t>
            </a:r>
            <a:r>
              <a:rPr lang="pl-PL" sz="2400" dirty="0">
                <a:effectLst/>
                <a:ea typeface="Times New Roman" panose="02020603050405020304" pitchFamily="18" charset="0"/>
                <a:cs typeface="Times New Roman" panose="02020603050405020304" pitchFamily="18" charset="0"/>
              </a:rPr>
              <a:t>, IR, </a:t>
            </a:r>
            <a:r>
              <a:rPr lang="pl-PL" sz="2400" dirty="0" err="1">
                <a:effectLst/>
                <a:ea typeface="Times New Roman" panose="02020603050405020304" pitchFamily="18" charset="0"/>
                <a:cs typeface="Times New Roman" panose="02020603050405020304" pitchFamily="18" charset="0"/>
              </a:rPr>
              <a:t>Sortino</a:t>
            </a:r>
            <a:r>
              <a:rPr lang="pl-PL" sz="2400" dirty="0">
                <a:effectLst/>
                <a:ea typeface="Times New Roman" panose="02020603050405020304" pitchFamily="18" charset="0"/>
                <a:cs typeface="Times New Roman" panose="02020603050405020304" pitchFamily="18" charset="0"/>
              </a:rPr>
              <a:t>, </a:t>
            </a:r>
            <a:r>
              <a:rPr lang="pl-PL" sz="2400" dirty="0" err="1">
                <a:effectLst/>
                <a:ea typeface="Times New Roman" panose="02020603050405020304" pitchFamily="18" charset="0"/>
                <a:cs typeface="Times New Roman" panose="02020603050405020304" pitchFamily="18" charset="0"/>
              </a:rPr>
              <a:t>Treynora</a:t>
            </a:r>
            <a:r>
              <a:rPr lang="pl-PL" sz="2400" dirty="0">
                <a:effectLst/>
                <a:ea typeface="Times New Roman" panose="02020603050405020304" pitchFamily="18" charset="0"/>
                <a:cs typeface="Times New Roman" panose="02020603050405020304" pitchFamily="18" charset="0"/>
              </a:rPr>
              <a:t> oraz </a:t>
            </a:r>
            <a:r>
              <a:rPr lang="pl-PL" sz="2400" u="sng" dirty="0">
                <a:effectLst/>
                <a:ea typeface="Times New Roman" panose="02020603050405020304" pitchFamily="18" charset="0"/>
                <a:cs typeface="Times New Roman" panose="02020603050405020304" pitchFamily="18" charset="0"/>
              </a:rPr>
              <a:t>bezwzględne</a:t>
            </a:r>
            <a:r>
              <a:rPr lang="pl-PL" sz="2400" dirty="0">
                <a:effectLst/>
                <a:ea typeface="Times New Roman" panose="02020603050405020304" pitchFamily="18" charset="0"/>
                <a:cs typeface="Times New Roman" panose="02020603050405020304" pitchFamily="18" charset="0"/>
              </a:rPr>
              <a:t> np. wskaźnik Jensena, model </a:t>
            </a:r>
            <a:r>
              <a:rPr lang="pl-PL" sz="2400" dirty="0" err="1">
                <a:effectLst/>
                <a:ea typeface="Times New Roman" panose="02020603050405020304" pitchFamily="18" charset="0"/>
                <a:cs typeface="Times New Roman" panose="02020603050405020304" pitchFamily="18" charset="0"/>
              </a:rPr>
              <a:t>Henrikssona-Mertona</a:t>
            </a:r>
            <a:r>
              <a:rPr lang="pl-PL" sz="2400" dirty="0">
                <a:effectLst/>
                <a:ea typeface="Times New Roman" panose="02020603050405020304" pitchFamily="18" charset="0"/>
                <a:cs typeface="Times New Roman" panose="02020603050405020304" pitchFamily="18" charset="0"/>
              </a:rPr>
              <a:t>. </a:t>
            </a:r>
            <a:r>
              <a:rPr lang="pl-PL" sz="2400" dirty="0">
                <a:effectLst/>
                <a:ea typeface="Calibri" panose="020F0502020204030204" pitchFamily="34" charset="0"/>
                <a:cs typeface="Times New Roman" panose="02020603050405020304" pitchFamily="18" charset="0"/>
              </a:rPr>
              <a:t>Pierwsze pozwalają na </a:t>
            </a:r>
            <a:r>
              <a:rPr lang="pl-PL" sz="2400" u="sng" dirty="0">
                <a:effectLst/>
                <a:ea typeface="Calibri" panose="020F0502020204030204" pitchFamily="34" charset="0"/>
                <a:cs typeface="Times New Roman" panose="02020603050405020304" pitchFamily="18" charset="0"/>
              </a:rPr>
              <a:t>bezpośrednie porównanie funduszy między sobą</a:t>
            </a:r>
            <a:r>
              <a:rPr lang="pl-PL" sz="2400" dirty="0">
                <a:effectLst/>
                <a:ea typeface="Calibri" panose="020F0502020204030204" pitchFamily="34" charset="0"/>
                <a:cs typeface="Times New Roman" panose="02020603050405020304" pitchFamily="18" charset="0"/>
              </a:rPr>
              <a:t> na podstawie uzyskanych wyników. Natomiast na podstawie miar bezwzględnych </a:t>
            </a:r>
            <a:r>
              <a:rPr lang="pl-PL" sz="2400" u="sng" dirty="0">
                <a:effectLst/>
                <a:ea typeface="Calibri" panose="020F0502020204030204" pitchFamily="34" charset="0"/>
                <a:cs typeface="Times New Roman" panose="02020603050405020304" pitchFamily="18" charset="0"/>
              </a:rPr>
              <a:t>uzyskuje się odpowiedzi zero-jedynkowe</a:t>
            </a:r>
            <a:r>
              <a:rPr lang="pl-PL" sz="2400" dirty="0">
                <a:effectLst/>
                <a:ea typeface="Calibri" panose="020F0502020204030204" pitchFamily="34" charset="0"/>
                <a:cs typeface="Times New Roman" panose="02020603050405020304" pitchFamily="18" charset="0"/>
              </a:rPr>
              <a:t>, tj. dają odpowiedź na pytanie czy zarządzający funduszem posiada zdolności prognostyczne. </a:t>
            </a:r>
          </a:p>
          <a:p>
            <a:pPr marL="0" indent="0">
              <a:buNone/>
            </a:pPr>
            <a:endParaRPr lang="pl-PL" dirty="0"/>
          </a:p>
        </p:txBody>
      </p:sp>
    </p:spTree>
    <p:extLst>
      <p:ext uri="{BB962C8B-B14F-4D97-AF65-F5344CB8AC3E}">
        <p14:creationId xmlns:p14="http://schemas.microsoft.com/office/powerpoint/2010/main" val="320865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6DC082-AC1B-4CE5-A851-D56BC22D3013}"/>
              </a:ext>
            </a:extLst>
          </p:cNvPr>
          <p:cNvSpPr>
            <a:spLocks noGrp="1"/>
          </p:cNvSpPr>
          <p:nvPr>
            <p:ph type="title"/>
          </p:nvPr>
        </p:nvSpPr>
        <p:spPr/>
        <p:txBody>
          <a:bodyPr/>
          <a:lstStyle/>
          <a:p>
            <a:r>
              <a:rPr lang="pl-PL" dirty="0"/>
              <a:t>Współczynnik </a:t>
            </a:r>
            <a:r>
              <a:rPr lang="pl-PL" dirty="0" err="1"/>
              <a:t>Sharpe’a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3DCF972-AC79-411B-A738-99F5452E05F3}"/>
                  </a:ext>
                </a:extLst>
              </p:cNvPr>
              <p:cNvSpPr>
                <a:spLocks noGrp="1"/>
              </p:cNvSpPr>
              <p:nvPr>
                <p:ph idx="1"/>
              </p:nvPr>
            </p:nvSpPr>
            <p:spPr/>
            <p:txBody>
              <a:bodyPr>
                <a:normAutofit/>
              </a:bodyPr>
              <a:lstStyle/>
              <a:p>
                <a:pPr marL="0" indent="0" algn="just">
                  <a:lnSpc>
                    <a:spcPct val="150000"/>
                  </a:lnSpc>
                  <a:buNone/>
                </a:pPr>
                <a:r>
                  <a:rPr lang="pl-PL" dirty="0">
                    <a:effectLst/>
                    <a:latin typeface="+mj-lt"/>
                    <a:ea typeface="Calibri" panose="020F0502020204030204" pitchFamily="34" charset="0"/>
                    <a:cs typeface="Times New Roman" panose="02020603050405020304" pitchFamily="18" charset="0"/>
                  </a:rPr>
                  <a:t>Jedną z najbardziej znanych miar efektywności jest współczynnik </a:t>
                </a:r>
                <a:r>
                  <a:rPr lang="pl-PL" dirty="0" err="1">
                    <a:effectLst/>
                    <a:latin typeface="+mj-lt"/>
                    <a:ea typeface="Calibri" panose="020F0502020204030204" pitchFamily="34" charset="0"/>
                    <a:cs typeface="Times New Roman" panose="02020603050405020304" pitchFamily="18" charset="0"/>
                  </a:rPr>
                  <a:t>Sharpe’a</a:t>
                </a:r>
                <a:r>
                  <a:rPr lang="pl-PL" dirty="0">
                    <a:effectLst/>
                    <a:latin typeface="+mj-lt"/>
                    <a:ea typeface="Calibri" panose="020F0502020204030204" pitchFamily="34" charset="0"/>
                    <a:cs typeface="Times New Roman" panose="02020603050405020304" pitchFamily="18" charset="0"/>
                  </a:rPr>
                  <a:t>, który dany jest wzorem:</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pl-PL" i="1">
                          <a:effectLst/>
                          <a:latin typeface="Cambria Math" panose="02040503050406030204" pitchFamily="18" charset="0"/>
                          <a:ea typeface="Calibri" panose="020F0502020204030204" pitchFamily="34" charset="0"/>
                          <a:cs typeface="Times New Roman" panose="02020603050405020304" pitchFamily="18" charset="0"/>
                        </a:rPr>
                        <m:t>𝑊𝑆</m:t>
                      </m:r>
                      <m:r>
                        <a:rPr lang="pl-PL" i="1">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i="1">
                              <a:effectLst/>
                              <a:latin typeface="Cambria Math" panose="02040503050406030204" pitchFamily="18" charset="0"/>
                              <a:ea typeface="Calibri" panose="020F0502020204030204" pitchFamily="34" charset="0"/>
                              <a:cs typeface="Times New Roman" panose="02020603050405020304" pitchFamily="18" charset="0"/>
                            </a:rPr>
                          </m:ctrlPr>
                        </m:fPr>
                        <m:num>
                          <m:bar>
                            <m:barPr>
                              <m:pos m:val="top"/>
                              <m:ctrlPr>
                                <a:rPr lang="pl-PL"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𝑡</m:t>
                                  </m:r>
                                </m:sub>
                              </m:sSub>
                            </m:e>
                          </m:bar>
                          <m:r>
                            <a:rPr lang="pl-PL"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pl-PL"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𝑓</m:t>
                                  </m:r>
                                </m:sub>
                              </m:sSub>
                            </m:e>
                          </m:bar>
                        </m:num>
                        <m:den>
                          <m:r>
                            <a:rPr lang="pl-PL" i="1">
                              <a:effectLst/>
                              <a:latin typeface="Cambria Math" panose="02040503050406030204" pitchFamily="18" charset="0"/>
                              <a:ea typeface="Calibri" panose="020F0502020204030204" pitchFamily="34" charset="0"/>
                              <a:cs typeface="Times New Roman" panose="02020603050405020304" pitchFamily="18" charset="0"/>
                            </a:rPr>
                            <m:t>𝑆</m:t>
                          </m:r>
                        </m:den>
                      </m:f>
                    </m:oMath>
                  </m:oMathPara>
                </a14:m>
                <a:endParaRPr lang="pl-PL" dirty="0">
                  <a:effectLst/>
                  <a:latin typeface="+mj-lt"/>
                  <a:ea typeface="Calibri" panose="020F0502020204030204" pitchFamily="34" charset="0"/>
                  <a:cs typeface="Times New Roman" panose="02020603050405020304" pitchFamily="18" charset="0"/>
                </a:endParaRPr>
              </a:p>
              <a:p>
                <a:pPr marL="0" indent="0" algn="just">
                  <a:lnSpc>
                    <a:spcPct val="150000"/>
                  </a:lnSpc>
                  <a:buNone/>
                </a:pPr>
                <a:r>
                  <a:rPr lang="pl-PL" dirty="0">
                    <a:effectLst/>
                    <a:latin typeface="+mj-lt"/>
                    <a:ea typeface="Calibri" panose="020F0502020204030204" pitchFamily="34" charset="0"/>
                    <a:cs typeface="Times New Roman" panose="02020603050405020304" pitchFamily="18" charset="0"/>
                  </a:rPr>
                  <a:t>gdzie:</a:t>
                </a:r>
                <a:r>
                  <a:rPr lang="pl-PL" dirty="0">
                    <a:latin typeface="+mj-lt"/>
                    <a:ea typeface="Calibri" panose="020F0502020204030204" pitchFamily="34" charset="0"/>
                    <a:cs typeface="Times New Roman" panose="02020603050405020304" pitchFamily="18" charset="0"/>
                  </a:rPr>
                  <a:t> </a:t>
                </a:r>
                <a14:m>
                  <m:oMath xmlns:m="http://schemas.openxmlformats.org/officeDocument/2006/math">
                    <m:r>
                      <a:rPr lang="pl-PL" i="1">
                        <a:effectLst/>
                        <a:latin typeface="Cambria Math" panose="02040503050406030204" pitchFamily="18" charset="0"/>
                        <a:ea typeface="Calibri" panose="020F0502020204030204" pitchFamily="34" charset="0"/>
                        <a:cs typeface="Times New Roman" panose="02020603050405020304" pitchFamily="18" charset="0"/>
                      </a:rPr>
                      <m:t>𝑊𝑆</m:t>
                    </m:r>
                    <m:r>
                      <a:rPr lang="pl-PL" i="1">
                        <a:effectLst/>
                        <a:latin typeface="Cambria Math" panose="02040503050406030204" pitchFamily="18" charset="0"/>
                        <a:ea typeface="Calibri" panose="020F0502020204030204" pitchFamily="34" charset="0"/>
                        <a:cs typeface="Times New Roman" panose="02020603050405020304" pitchFamily="18" charset="0"/>
                      </a:rPr>
                      <m:t> </m:t>
                    </m:r>
                  </m:oMath>
                </a14:m>
                <a:r>
                  <a:rPr lang="pl-PL" dirty="0">
                    <a:effectLst/>
                    <a:latin typeface="+mj-lt"/>
                    <a:ea typeface="Times New Roman" panose="02020603050405020304" pitchFamily="18" charset="0"/>
                    <a:cs typeface="Times New Roman" panose="02020603050405020304" pitchFamily="18" charset="0"/>
                  </a:rPr>
                  <a:t>– współczynnik </a:t>
                </a:r>
                <a:r>
                  <a:rPr lang="pl-PL" dirty="0" err="1">
                    <a:effectLst/>
                    <a:latin typeface="+mj-lt"/>
                    <a:ea typeface="Times New Roman" panose="02020603050405020304" pitchFamily="18" charset="0"/>
                    <a:cs typeface="Times New Roman" panose="02020603050405020304" pitchFamily="18" charset="0"/>
                  </a:rPr>
                  <a:t>Sharpe’a</a:t>
                </a:r>
                <a:r>
                  <a:rPr lang="pl-PL" dirty="0">
                    <a:effectLst/>
                    <a:latin typeface="+mj-lt"/>
                    <a:ea typeface="Times New Roman" panose="02020603050405020304" pitchFamily="18" charset="0"/>
                    <a:cs typeface="Times New Roman" panose="02020603050405020304" pitchFamily="18" charset="0"/>
                  </a:rPr>
                  <a:t>, </a:t>
                </a:r>
                <a14:m>
                  <m:oMath xmlns:m="http://schemas.openxmlformats.org/officeDocument/2006/math">
                    <m:bar>
                      <m:barPr>
                        <m:pos m:val="top"/>
                        <m:ctrlPr>
                          <a:rPr lang="pl-PL"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a:effectLst/>
                                <a:latin typeface="Cambria Math" panose="02040503050406030204" pitchFamily="18" charset="0"/>
                                <a:ea typeface="Calibri" panose="020F0502020204030204" pitchFamily="34" charset="0"/>
                                <a:cs typeface="Times New Roman" panose="02020603050405020304" pitchFamily="18" charset="0"/>
                              </a:rPr>
                              <m:t>𝑓</m:t>
                            </m:r>
                          </m:sub>
                        </m:sSub>
                      </m:e>
                    </m:bar>
                  </m:oMath>
                </a14:m>
                <a:r>
                  <a:rPr lang="pl-PL" dirty="0">
                    <a:effectLst/>
                    <a:latin typeface="+mj-lt"/>
                    <a:ea typeface="Times New Roman" panose="02020603050405020304" pitchFamily="18" charset="0"/>
                    <a:cs typeface="Times New Roman" panose="02020603050405020304" pitchFamily="18" charset="0"/>
                  </a:rPr>
                  <a:t> – średnia stopa zwrotu z instrumentu wolnego od ryzyka.</a:t>
                </a:r>
                <a:r>
                  <a:rPr lang="pl-PL" dirty="0">
                    <a:latin typeface="+mj-lt"/>
                    <a:ea typeface="Times New Roman" panose="02020603050405020304" pitchFamily="18" charset="0"/>
                    <a:cs typeface="Times New Roman" panose="02020603050405020304" pitchFamily="18" charset="0"/>
                  </a:rPr>
                  <a:t> </a:t>
                </a:r>
                <a:r>
                  <a:rPr lang="pl-PL" dirty="0">
                    <a:effectLst/>
                    <a:latin typeface="+mj-lt"/>
                    <a:ea typeface="Calibri" panose="020F0502020204030204" pitchFamily="34" charset="0"/>
                  </a:rPr>
                  <a:t>Im wyższa wartość wskaźnika tym fundusz jest efektywniejszy. </a:t>
                </a:r>
                <a:endParaRPr lang="pl-PL" sz="2400" dirty="0">
                  <a:latin typeface="+mj-lt"/>
                </a:endParaRPr>
              </a:p>
            </p:txBody>
          </p:sp>
        </mc:Choice>
        <mc:Fallback xmlns="">
          <p:sp>
            <p:nvSpPr>
              <p:cNvPr id="3" name="Symbol zastępczy zawartości 2">
                <a:extLst>
                  <a:ext uri="{FF2B5EF4-FFF2-40B4-BE49-F238E27FC236}">
                    <a16:creationId xmlns:a16="http://schemas.microsoft.com/office/drawing/2014/main" id="{13DCF972-AC79-411B-A738-99F5452E05F3}"/>
                  </a:ext>
                </a:extLst>
              </p:cNvPr>
              <p:cNvSpPr>
                <a:spLocks noGrp="1" noRot="1" noChangeAspect="1" noMove="1" noResize="1" noEditPoints="1" noAdjustHandles="1" noChangeArrowheads="1" noChangeShapeType="1" noTextEdit="1"/>
              </p:cNvSpPr>
              <p:nvPr>
                <p:ph idx="1"/>
              </p:nvPr>
            </p:nvSpPr>
            <p:spPr>
              <a:blipFill>
                <a:blip r:embed="rId2"/>
                <a:stretch>
                  <a:fillRect l="-917" r="-833"/>
                </a:stretch>
              </a:blipFill>
            </p:spPr>
            <p:txBody>
              <a:bodyPr/>
              <a:lstStyle/>
              <a:p>
                <a:r>
                  <a:rPr lang="pl-PL">
                    <a:noFill/>
                  </a:rPr>
                  <a:t> </a:t>
                </a:r>
              </a:p>
            </p:txBody>
          </p:sp>
        </mc:Fallback>
      </mc:AlternateContent>
    </p:spTree>
    <p:extLst>
      <p:ext uri="{BB962C8B-B14F-4D97-AF65-F5344CB8AC3E}">
        <p14:creationId xmlns:p14="http://schemas.microsoft.com/office/powerpoint/2010/main" val="408188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08D2C-1D40-4AFF-A38A-34990C12A264}"/>
              </a:ext>
            </a:extLst>
          </p:cNvPr>
          <p:cNvSpPr>
            <a:spLocks noGrp="1"/>
          </p:cNvSpPr>
          <p:nvPr>
            <p:ph type="title"/>
          </p:nvPr>
        </p:nvSpPr>
        <p:spPr/>
        <p:txBody>
          <a:bodyPr/>
          <a:lstStyle/>
          <a:p>
            <a:r>
              <a:rPr lang="pl-PL" dirty="0"/>
              <a:t>Współczynnik IR</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6F91C35-AAF2-40A1-8333-8D1D80085F44}"/>
                  </a:ext>
                </a:extLst>
              </p:cNvPr>
              <p:cNvSpPr>
                <a:spLocks noGrp="1"/>
              </p:cNvSpPr>
              <p:nvPr>
                <p:ph idx="1"/>
              </p:nvPr>
            </p:nvSpPr>
            <p:spPr/>
            <p:txBody>
              <a:bodyPr>
                <a:normAutofit/>
              </a:bodyPr>
              <a:lstStyle/>
              <a:p>
                <a:pPr marL="0" indent="0" algn="just">
                  <a:lnSpc>
                    <a:spcPct val="150000"/>
                  </a:lnSpc>
                  <a:buNone/>
                </a:pPr>
                <a:r>
                  <a:rPr lang="pl-PL" sz="1800" dirty="0">
                    <a:effectLst/>
                    <a:ea typeface="Calibri" panose="020F0502020204030204" pitchFamily="34" charset="0"/>
                    <a:cs typeface="Times New Roman" panose="02020603050405020304" pitchFamily="18" charset="0"/>
                  </a:rPr>
                  <a:t>Kolejną miarą efektywności jest współczynnik IR – Information Ratio, który powstał na bazie modyfikacji miary </a:t>
                </a:r>
                <a:r>
                  <a:rPr lang="pl-PL" sz="1800" dirty="0" err="1">
                    <a:effectLst/>
                    <a:ea typeface="Calibri" panose="020F0502020204030204" pitchFamily="34" charset="0"/>
                    <a:cs typeface="Times New Roman" panose="02020603050405020304" pitchFamily="18" charset="0"/>
                  </a:rPr>
                  <a:t>Sharpe’a</a:t>
                </a:r>
                <a:r>
                  <a:rPr lang="pl-PL" sz="1800" dirty="0">
                    <a:effectLst/>
                    <a:ea typeface="Calibri" panose="020F0502020204030204" pitchFamily="34" charset="0"/>
                    <a:cs typeface="Times New Roman" panose="02020603050405020304" pitchFamily="18" charset="0"/>
                  </a:rPr>
                  <a:t>. Wyraża on się wzorem:</a:t>
                </a:r>
                <a:endParaRPr lang="pl-PL" sz="1800" dirty="0">
                  <a:solidFill>
                    <a:srgbClr val="000000"/>
                  </a:solidFill>
                  <a:ea typeface="Calibri" panose="020F0502020204030204" pitchFamily="34" charset="0"/>
                  <a:cs typeface="Times New Roman" panose="02020603050405020304" pitchFamily="18" charset="0"/>
                </a:endParaRPr>
              </a:p>
              <a:p>
                <a:pPr marL="0" indent="0" algn="ctr">
                  <a:lnSpc>
                    <a:spcPct val="150000"/>
                  </a:lnSpc>
                  <a:buNone/>
                </a:pP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𝐼𝑅</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num>
                      <m:den>
                        <m:rad>
                          <m:radPr>
                            <m:degHide m:val="on"/>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den>
                            </m:f>
                            <m:nary>
                              <m:naryPr>
                                <m:chr m:val="∑"/>
                                <m:limLoc m:val="undOv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𝑇</m:t>
                                </m:r>
                              </m:sup>
                              <m:e>
                                <m:sSup>
                                  <m:sSup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e>
                                        </m:d>
                                      </m:e>
                                    </m:d>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e>
                        </m:rad>
                      </m:den>
                    </m:f>
                  </m:oMath>
                </a14:m>
                <a:r>
                  <a:rPr lang="pl-PL" sz="1800" dirty="0">
                    <a:effectLst/>
                    <a:ea typeface="Times New Roman" panose="02020603050405020304" pitchFamily="18" charset="0"/>
                    <a:cs typeface="Times New Roman" panose="02020603050405020304" pitchFamily="18" charset="0"/>
                  </a:rPr>
                  <a:t>	</a:t>
                </a:r>
                <a:endParaRPr lang="pl-PL" sz="1800" dirty="0">
                  <a:effectLst/>
                  <a:ea typeface="Calibri" panose="020F0502020204030204" pitchFamily="34" charset="0"/>
                  <a:cs typeface="Times New Roman" panose="02020603050405020304" pitchFamily="18" charset="0"/>
                </a:endParaRPr>
              </a:p>
              <a:p>
                <a:pPr marL="0" indent="0" algn="just">
                  <a:lnSpc>
                    <a:spcPct val="150000"/>
                  </a:lnSpc>
                  <a:buNone/>
                  <a:tabLst>
                    <a:tab pos="180340" algn="l"/>
                  </a:tabLst>
                </a:pPr>
                <a:r>
                  <a:rPr lang="pl-PL" sz="1800" dirty="0">
                    <a:effectLst/>
                    <a:ea typeface="Calibri" panose="020F0502020204030204" pitchFamily="34" charset="0"/>
                    <a:cs typeface="Times New Roman" panose="02020603050405020304" pitchFamily="18" charset="0"/>
                  </a:rPr>
                  <a:t>gdzie:</a:t>
                </a:r>
                <a:r>
                  <a:rPr lang="pl-PL" sz="1800" dirty="0">
                    <a:ea typeface="Calibri" panose="020F0502020204030204" pitchFamily="34" charset="0"/>
                    <a:cs typeface="Times New Roman" panose="02020603050405020304" pitchFamily="18" charset="0"/>
                  </a:rPr>
                  <a:t> </a:t>
                </a: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𝐼𝑅</m:t>
                    </m:r>
                  </m:oMath>
                </a14:m>
                <a:r>
                  <a:rPr lang="pl-PL" sz="1800" dirty="0">
                    <a:effectLst/>
                    <a:ea typeface="Times New Roman" panose="02020603050405020304" pitchFamily="18" charset="0"/>
                    <a:cs typeface="Times New Roman" panose="02020603050405020304" pitchFamily="18" charset="0"/>
                  </a:rPr>
                  <a:t> – Information Ratio,</a:t>
                </a:r>
                <a:r>
                  <a:rPr lang="pl-PL" sz="1800" dirty="0">
                    <a:ea typeface="Times New Roman" panose="02020603050405020304" pitchFamily="18" charset="0"/>
                    <a:cs typeface="Times New Roman" panose="02020603050405020304" pitchFamily="18" charset="0"/>
                  </a:rPr>
                  <a:t> </a:t>
                </a:r>
                <a14:m>
                  <m:oMath xmlns:m="http://schemas.openxmlformats.org/officeDocument/2006/math">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e>
                    </m:bar>
                  </m:oMath>
                </a14:m>
                <a:r>
                  <a:rPr lang="pl-PL" sz="1800" dirty="0">
                    <a:effectLst/>
                    <a:ea typeface="Times New Roman" panose="02020603050405020304" pitchFamily="18" charset="0"/>
                    <a:cs typeface="Times New Roman" panose="02020603050405020304" pitchFamily="18" charset="0"/>
                  </a:rPr>
                  <a:t> – średnia stopa zwrotu dla przyjętego indeksu giełdowego np. WIG.</a:t>
                </a:r>
                <a:r>
                  <a:rPr lang="pl-PL" sz="1800" dirty="0">
                    <a:ea typeface="Times New Roman" panose="02020603050405020304" pitchFamily="18" charset="0"/>
                    <a:cs typeface="Times New Roman" panose="02020603050405020304" pitchFamily="18" charset="0"/>
                  </a:rPr>
                  <a:t> </a:t>
                </a:r>
                <a:r>
                  <a:rPr lang="pl-PL" sz="1800" dirty="0">
                    <a:effectLst/>
                    <a:ea typeface="Times New Roman" panose="02020603050405020304" pitchFamily="18" charset="0"/>
                  </a:rPr>
                  <a:t>Mianownik powyższego wzoru określany jest jako ryzyko </a:t>
                </a:r>
                <a:r>
                  <a:rPr lang="pl-PL" sz="1800" dirty="0" err="1">
                    <a:effectLst/>
                    <a:ea typeface="Times New Roman" panose="02020603050405020304" pitchFamily="18" charset="0"/>
                  </a:rPr>
                  <a:t>resztowe</a:t>
                </a:r>
                <a:r>
                  <a:rPr lang="pl-PL" sz="1800" dirty="0">
                    <a:effectLst/>
                    <a:ea typeface="Times New Roman" panose="02020603050405020304" pitchFamily="18" charset="0"/>
                  </a:rPr>
                  <a:t>, które określa poziom zgodności zarządzania funduszem w porównaniu do przyjętego indeksu giełdowego tzw. benchmarku. Im wyższa wartość współczynnika IR tym fundusz osiąga lepsze wyniki. </a:t>
                </a:r>
                <a:endParaRPr lang="pl-PL" dirty="0"/>
              </a:p>
            </p:txBody>
          </p:sp>
        </mc:Choice>
        <mc:Fallback xmlns="">
          <p:sp>
            <p:nvSpPr>
              <p:cNvPr id="3" name="Symbol zastępczy zawartości 2">
                <a:extLst>
                  <a:ext uri="{FF2B5EF4-FFF2-40B4-BE49-F238E27FC236}">
                    <a16:creationId xmlns:a16="http://schemas.microsoft.com/office/drawing/2014/main" id="{D6F91C35-AAF2-40A1-8333-8D1D80085F44}"/>
                  </a:ext>
                </a:extLst>
              </p:cNvPr>
              <p:cNvSpPr>
                <a:spLocks noGrp="1" noRot="1" noChangeAspect="1" noMove="1" noResize="1" noEditPoints="1" noAdjustHandles="1" noChangeArrowheads="1" noChangeShapeType="1" noTextEdit="1"/>
              </p:cNvSpPr>
              <p:nvPr>
                <p:ph idx="1"/>
              </p:nvPr>
            </p:nvSpPr>
            <p:spPr>
              <a:blipFill>
                <a:blip r:embed="rId2"/>
                <a:stretch>
                  <a:fillRect l="-750" r="-667"/>
                </a:stretch>
              </a:blipFill>
            </p:spPr>
            <p:txBody>
              <a:bodyPr/>
              <a:lstStyle/>
              <a:p>
                <a:r>
                  <a:rPr lang="pl-PL">
                    <a:noFill/>
                  </a:rPr>
                  <a:t> </a:t>
                </a:r>
              </a:p>
            </p:txBody>
          </p:sp>
        </mc:Fallback>
      </mc:AlternateContent>
    </p:spTree>
    <p:extLst>
      <p:ext uri="{BB962C8B-B14F-4D97-AF65-F5344CB8AC3E}">
        <p14:creationId xmlns:p14="http://schemas.microsoft.com/office/powerpoint/2010/main" val="222336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70348A-B0AA-4813-8CA7-ED611B0F4162}"/>
              </a:ext>
            </a:extLst>
          </p:cNvPr>
          <p:cNvSpPr>
            <a:spLocks noGrp="1"/>
          </p:cNvSpPr>
          <p:nvPr>
            <p:ph type="title"/>
          </p:nvPr>
        </p:nvSpPr>
        <p:spPr/>
        <p:txBody>
          <a:bodyPr/>
          <a:lstStyle/>
          <a:p>
            <a:r>
              <a:rPr lang="pl-PL" dirty="0"/>
              <a:t>Miara </a:t>
            </a:r>
            <a:r>
              <a:rPr lang="pl-PL" dirty="0" err="1"/>
              <a:t>Sortino</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F3D63331-45EC-4A19-8FF1-DA508BB67646}"/>
                  </a:ext>
                </a:extLst>
              </p:cNvPr>
              <p:cNvSpPr>
                <a:spLocks noGrp="1"/>
              </p:cNvSpPr>
              <p:nvPr>
                <p:ph idx="1"/>
              </p:nvPr>
            </p:nvSpPr>
            <p:spPr/>
            <p:txBody>
              <a:bodyPr>
                <a:normAutofit lnSpcReduction="10000"/>
              </a:bodyPr>
              <a:lstStyle/>
              <a:p>
                <a:pPr marL="0" indent="0" algn="just">
                  <a:lnSpc>
                    <a:spcPct val="150000"/>
                  </a:lnSpc>
                  <a:buNone/>
                  <a:tabLst>
                    <a:tab pos="5581015" algn="l"/>
                  </a:tabLst>
                </a:pPr>
                <a:r>
                  <a:rPr lang="pl-PL" sz="1800" dirty="0">
                    <a:effectLst/>
                    <a:ea typeface="Times New Roman" panose="02020603050405020304" pitchFamily="18" charset="0"/>
                    <a:cs typeface="Times New Roman" panose="02020603050405020304" pitchFamily="18" charset="0"/>
                  </a:rPr>
                  <a:t>Następstwem kolejnej modyfikacji miary </a:t>
                </a:r>
                <a:r>
                  <a:rPr lang="pl-PL" sz="1800" dirty="0" err="1">
                    <a:effectLst/>
                    <a:ea typeface="Times New Roman" panose="02020603050405020304" pitchFamily="18" charset="0"/>
                    <a:cs typeface="Times New Roman" panose="02020603050405020304" pitchFamily="18" charset="0"/>
                  </a:rPr>
                  <a:t>Sharpe’a</a:t>
                </a:r>
                <a:r>
                  <a:rPr lang="pl-PL" sz="1800" dirty="0">
                    <a:effectLst/>
                    <a:ea typeface="Times New Roman" panose="02020603050405020304" pitchFamily="18" charset="0"/>
                    <a:cs typeface="Times New Roman" panose="02020603050405020304" pitchFamily="18" charset="0"/>
                  </a:rPr>
                  <a:t> był współczynnik </a:t>
                </a:r>
                <a:r>
                  <a:rPr lang="pl-PL" sz="1800" dirty="0" err="1">
                    <a:effectLst/>
                    <a:ea typeface="Times New Roman" panose="02020603050405020304" pitchFamily="18" charset="0"/>
                    <a:cs typeface="Times New Roman" panose="02020603050405020304" pitchFamily="18" charset="0"/>
                  </a:rPr>
                  <a:t>Sortino</a:t>
                </a:r>
                <a:r>
                  <a:rPr lang="pl-PL" sz="1800" dirty="0">
                    <a:effectLst/>
                    <a:ea typeface="Times New Roman" panose="02020603050405020304" pitchFamily="18" charset="0"/>
                    <a:cs typeface="Times New Roman" panose="02020603050405020304" pitchFamily="18" charset="0"/>
                  </a:rPr>
                  <a:t>, który bazuje na innej mierze wrażliwości tzw. </a:t>
                </a:r>
                <a:r>
                  <a:rPr lang="pl-PL" sz="1800" dirty="0" err="1">
                    <a:effectLst/>
                    <a:ea typeface="Times New Roman" panose="02020603050405020304" pitchFamily="18" charset="0"/>
                    <a:cs typeface="Times New Roman" panose="02020603050405020304" pitchFamily="18" charset="0"/>
                  </a:rPr>
                  <a:t>siemiodchyleniu</a:t>
                </a:r>
                <a:r>
                  <a:rPr lang="pl-PL" sz="1800" dirty="0">
                    <a:effectLst/>
                    <a:ea typeface="Times New Roman" panose="02020603050405020304" pitchFamily="18" charset="0"/>
                    <a:cs typeface="Times New Roman" panose="02020603050405020304" pitchFamily="18" charset="0"/>
                  </a:rPr>
                  <a:t> standardowym. </a:t>
                </a:r>
                <a:r>
                  <a:rPr lang="pl-PL" sz="1800" b="1" u="sng" dirty="0">
                    <a:effectLst/>
                    <a:ea typeface="Times New Roman" panose="02020603050405020304" pitchFamily="18" charset="0"/>
                    <a:cs typeface="Times New Roman" panose="02020603050405020304" pitchFamily="18" charset="0"/>
                  </a:rPr>
                  <a:t>Wspomniana miara ryzyka bazuje na uwzględnianiu tylko ujemnych odchyleń od pewnej założonej minimalnej stopy zwrotu</a:t>
                </a:r>
                <a:r>
                  <a:rPr lang="pl-PL" sz="1800" dirty="0">
                    <a:effectLst/>
                    <a:ea typeface="Times New Roman" panose="02020603050405020304" pitchFamily="18" charset="0"/>
                    <a:cs typeface="Times New Roman" panose="02020603050405020304" pitchFamily="18" charset="0"/>
                  </a:rPr>
                  <a:t>. Miara </a:t>
                </a:r>
                <a:r>
                  <a:rPr lang="pl-PL" sz="1800" dirty="0" err="1">
                    <a:effectLst/>
                    <a:ea typeface="Times New Roman" panose="02020603050405020304" pitchFamily="18" charset="0"/>
                    <a:cs typeface="Times New Roman" panose="02020603050405020304" pitchFamily="18" charset="0"/>
                  </a:rPr>
                  <a:t>Sortino</a:t>
                </a:r>
                <a:r>
                  <a:rPr lang="pl-PL" sz="1800" dirty="0">
                    <a:effectLst/>
                    <a:ea typeface="Times New Roman" panose="02020603050405020304" pitchFamily="18" charset="0"/>
                    <a:cs typeface="Times New Roman" panose="02020603050405020304" pitchFamily="18" charset="0"/>
                  </a:rPr>
                  <a:t> wyraża się wzorem:</a:t>
                </a:r>
              </a:p>
              <a:p>
                <a:pPr marL="0" indent="0" algn="just">
                  <a:lnSpc>
                    <a:spcPct val="150000"/>
                  </a:lnSpc>
                  <a:buNone/>
                  <a:tabLst>
                    <a:tab pos="5581015" algn="l"/>
                  </a:tabLst>
                </a:pPr>
                <a14:m>
                  <m:oMathPara xmlns:m="http://schemas.openxmlformats.org/officeDocument/2006/math">
                    <m:oMathParaPr>
                      <m:jc m:val="centerGroup"/>
                    </m:oMathParaPr>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𝑊𝑆𝑂𝑅𝑇</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𝑀𝐴𝑆𝑍</m:t>
                          </m:r>
                        </m:num>
                        <m:den>
                          <m:rad>
                            <m:radPr>
                              <m:degHide m:val="on"/>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den>
                              </m:f>
                              <m:nary>
                                <m:naryPr>
                                  <m:chr m:val="∑"/>
                                  <m:limLoc m:val="undOv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𝑇</m:t>
                                  </m:r>
                                </m:sup>
                                <m:e>
                                  <m:sSup>
                                    <m:sSup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pl-PL" sz="1800">
                                              <a:effectLst/>
                                              <a:latin typeface="Cambria Math" panose="02040503050406030204" pitchFamily="18" charset="0"/>
                                              <a:ea typeface="Times New Roman" panose="02020603050405020304" pitchFamily="18" charset="0"/>
                                              <a:cs typeface="Times New Roman" panose="02020603050405020304" pitchFamily="18" charset="0"/>
                                            </a:rPr>
                                            <m:t>min</m:t>
                                          </m:r>
                                        </m:fName>
                                        <m:e>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𝑀𝐴𝑆𝑍</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,0</m:t>
                                              </m:r>
                                            </m:e>
                                          </m:d>
                                        </m:e>
                                      </m:func>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e>
                          </m:rad>
                        </m:den>
                      </m:f>
                    </m:oMath>
                  </m:oMathPara>
                </a14:m>
                <a:endParaRPr lang="pl-PL" sz="1800" dirty="0">
                  <a:effectLst/>
                  <a:ea typeface="Calibri" panose="020F0502020204030204" pitchFamily="34" charset="0"/>
                  <a:cs typeface="Times New Roman" panose="02020603050405020304" pitchFamily="18" charset="0"/>
                </a:endParaRPr>
              </a:p>
              <a:p>
                <a:pPr marL="0" indent="0" algn="just">
                  <a:lnSpc>
                    <a:spcPct val="150000"/>
                  </a:lnSpc>
                  <a:buNone/>
                </a:pPr>
                <a:r>
                  <a:rPr lang="pl-PL" sz="1800" dirty="0">
                    <a:effectLst/>
                    <a:ea typeface="Calibri" panose="020F0502020204030204" pitchFamily="34" charset="0"/>
                    <a:cs typeface="Times New Roman" panose="02020603050405020304" pitchFamily="18" charset="0"/>
                  </a:rPr>
                  <a:t>gdzie: </a:t>
                </a: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𝑊𝑆𝑂𝑅𝑇</m:t>
                    </m:r>
                  </m:oMath>
                </a14:m>
                <a:r>
                  <a:rPr lang="pl-PL" sz="1800" dirty="0">
                    <a:effectLst/>
                    <a:ea typeface="Times New Roman" panose="02020603050405020304" pitchFamily="18" charset="0"/>
                    <a:cs typeface="Times New Roman" panose="02020603050405020304" pitchFamily="18" charset="0"/>
                  </a:rPr>
                  <a:t> – miara </a:t>
                </a:r>
                <a:r>
                  <a:rPr lang="pl-PL" sz="1800" dirty="0" err="1">
                    <a:effectLst/>
                    <a:ea typeface="Times New Roman" panose="02020603050405020304" pitchFamily="18" charset="0"/>
                    <a:cs typeface="Times New Roman" panose="02020603050405020304" pitchFamily="18" charset="0"/>
                  </a:rPr>
                  <a:t>Sortino</a:t>
                </a:r>
                <a:r>
                  <a:rPr lang="pl-PL" sz="1800" dirty="0">
                    <a:effectLst/>
                    <a:ea typeface="Times New Roman" panose="02020603050405020304" pitchFamily="18" charset="0"/>
                    <a:cs typeface="Times New Roman" panose="02020603050405020304" pitchFamily="18" charset="0"/>
                  </a:rPr>
                  <a:t>, </a:t>
                </a: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𝑀𝐴𝑆𝑍</m:t>
                    </m:r>
                  </m:oMath>
                </a14:m>
                <a:r>
                  <a:rPr lang="pl-PL" sz="1800" dirty="0">
                    <a:effectLst/>
                    <a:ea typeface="Times New Roman" panose="02020603050405020304" pitchFamily="18" charset="0"/>
                    <a:cs typeface="Times New Roman" panose="02020603050405020304" pitchFamily="18" charset="0"/>
                  </a:rPr>
                  <a:t> – minimalna akceptowalna stopa zwrotu np. średnia stopa zwrotu z instrumentu wolnego od ryzyka. Podobnie jak w przypadku poprzednik miar, wyższe wartości współczynnika </a:t>
                </a:r>
                <a:r>
                  <a:rPr lang="pl-PL" sz="1800" dirty="0" err="1">
                    <a:effectLst/>
                    <a:ea typeface="Times New Roman" panose="02020603050405020304" pitchFamily="18" charset="0"/>
                    <a:cs typeface="Times New Roman" panose="02020603050405020304" pitchFamily="18" charset="0"/>
                  </a:rPr>
                  <a:t>Sortino</a:t>
                </a:r>
                <a:r>
                  <a:rPr lang="pl-PL" sz="1800" dirty="0">
                    <a:effectLst/>
                    <a:ea typeface="Times New Roman" panose="02020603050405020304" pitchFamily="18" charset="0"/>
                    <a:cs typeface="Times New Roman" panose="02020603050405020304" pitchFamily="18" charset="0"/>
                  </a:rPr>
                  <a:t> świadczą o lepszych wynikach osiąganych przez fundusz. </a:t>
                </a:r>
                <a:endParaRPr lang="pl-PL" sz="18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F3D63331-45EC-4A19-8FF1-DA508BB67646}"/>
                  </a:ext>
                </a:extLst>
              </p:cNvPr>
              <p:cNvSpPr>
                <a:spLocks noGrp="1" noRot="1" noChangeAspect="1" noMove="1" noResize="1" noEditPoints="1" noAdjustHandles="1" noChangeArrowheads="1" noChangeShapeType="1" noTextEdit="1"/>
              </p:cNvSpPr>
              <p:nvPr>
                <p:ph idx="1"/>
              </p:nvPr>
            </p:nvSpPr>
            <p:spPr>
              <a:blipFill>
                <a:blip r:embed="rId2"/>
                <a:stretch>
                  <a:fillRect l="-750" r="-667" b="-1190"/>
                </a:stretch>
              </a:blipFill>
            </p:spPr>
            <p:txBody>
              <a:bodyPr/>
              <a:lstStyle/>
              <a:p>
                <a:r>
                  <a:rPr lang="pl-PL">
                    <a:noFill/>
                  </a:rPr>
                  <a:t> </a:t>
                </a:r>
              </a:p>
            </p:txBody>
          </p:sp>
        </mc:Fallback>
      </mc:AlternateContent>
    </p:spTree>
    <p:extLst>
      <p:ext uri="{BB962C8B-B14F-4D97-AF65-F5344CB8AC3E}">
        <p14:creationId xmlns:p14="http://schemas.microsoft.com/office/powerpoint/2010/main" val="153478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1A6987-E127-4E50-A56C-525970041062}"/>
              </a:ext>
            </a:extLst>
          </p:cNvPr>
          <p:cNvSpPr>
            <a:spLocks noGrp="1"/>
          </p:cNvSpPr>
          <p:nvPr>
            <p:ph type="title"/>
          </p:nvPr>
        </p:nvSpPr>
        <p:spPr/>
        <p:txBody>
          <a:bodyPr/>
          <a:lstStyle/>
          <a:p>
            <a:r>
              <a:rPr lang="pl-PL" dirty="0"/>
              <a:t>Wskaźnik </a:t>
            </a:r>
            <a:r>
              <a:rPr lang="pl-PL" dirty="0" err="1"/>
              <a:t>Treynora</a:t>
            </a:r>
            <a:br>
              <a:rPr lang="pl-PL" dirty="0"/>
            </a:br>
            <a:r>
              <a:rPr lang="pl-PL" sz="2400" dirty="0">
                <a:solidFill>
                  <a:srgbClr val="FF0000"/>
                </a:solidFill>
              </a:rPr>
              <a:t>(Wykład 2 – SRB </a:t>
            </a:r>
            <a:r>
              <a:rPr lang="pl-PL" sz="2400" dirty="0" err="1">
                <a:solidFill>
                  <a:srgbClr val="FF0000"/>
                </a:solidFill>
              </a:rPr>
              <a:t>niest</a:t>
            </a:r>
            <a:r>
              <a:rPr lang="pl-PL" sz="2400" dirty="0">
                <a:solidFill>
                  <a:srgbClr val="FF0000"/>
                </a:solidFill>
              </a:rPr>
              <a:t>. + CAPM)</a:t>
            </a:r>
            <a:endParaRPr lang="pl-PL" dirty="0">
              <a:solidFill>
                <a:srgbClr val="FF0000"/>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D07E129-A16D-4480-8665-1F96D62422BC}"/>
                  </a:ext>
                </a:extLst>
              </p:cNvPr>
              <p:cNvSpPr>
                <a:spLocks noGrp="1"/>
              </p:cNvSpPr>
              <p:nvPr>
                <p:ph idx="1"/>
              </p:nvPr>
            </p:nvSpPr>
            <p:spPr/>
            <p:txBody>
              <a:bodyPr>
                <a:normAutofit fontScale="92500" lnSpcReduction="20000"/>
              </a:bodyPr>
              <a:lstStyle/>
              <a:p>
                <a:pPr marL="0" indent="0" algn="just">
                  <a:lnSpc>
                    <a:spcPct val="150000"/>
                  </a:lnSpc>
                  <a:buNone/>
                </a:pPr>
                <a:r>
                  <a:rPr lang="pl-PL" sz="1800" dirty="0">
                    <a:effectLst/>
                    <a:ea typeface="Times New Roman" panose="02020603050405020304" pitchFamily="18" charset="0"/>
                    <a:cs typeface="Times New Roman" panose="02020603050405020304" pitchFamily="18" charset="0"/>
                  </a:rPr>
                  <a:t>Inną miara efektywności, która nie jest modyfikacją współczynnika </a:t>
                </a:r>
                <a:r>
                  <a:rPr lang="pl-PL" sz="1800" dirty="0" err="1">
                    <a:effectLst/>
                    <a:ea typeface="Times New Roman" panose="02020603050405020304" pitchFamily="18" charset="0"/>
                    <a:cs typeface="Times New Roman" panose="02020603050405020304" pitchFamily="18" charset="0"/>
                  </a:rPr>
                  <a:t>Sharpe’a</a:t>
                </a:r>
                <a:r>
                  <a:rPr lang="pl-PL" sz="1800" dirty="0">
                    <a:effectLst/>
                    <a:ea typeface="Times New Roman" panose="02020603050405020304" pitchFamily="18" charset="0"/>
                    <a:cs typeface="Times New Roman" panose="02020603050405020304" pitchFamily="18" charset="0"/>
                  </a:rPr>
                  <a:t> jest wskaźnik </a:t>
                </a:r>
                <a:r>
                  <a:rPr lang="pl-PL" sz="1800" dirty="0" err="1">
                    <a:effectLst/>
                    <a:ea typeface="Times New Roman" panose="02020603050405020304" pitchFamily="18" charset="0"/>
                    <a:cs typeface="Times New Roman" panose="02020603050405020304" pitchFamily="18" charset="0"/>
                  </a:rPr>
                  <a:t>Treynora</a:t>
                </a:r>
                <a:r>
                  <a:rPr lang="pl-PL" sz="1800" dirty="0">
                    <a:effectLst/>
                    <a:ea typeface="Times New Roman" panose="02020603050405020304" pitchFamily="18" charset="0"/>
                    <a:cs typeface="Times New Roman" panose="02020603050405020304" pitchFamily="18" charset="0"/>
                  </a:rPr>
                  <a:t>, który określony jest wzorem:</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pl-PL" sz="1800" i="1">
                          <a:effectLst/>
                          <a:latin typeface="Cambria Math" panose="02040503050406030204" pitchFamily="18" charset="0"/>
                          <a:ea typeface="Calibri" panose="020F0502020204030204" pitchFamily="34" charset="0"/>
                          <a:cs typeface="Times New Roman" panose="02020603050405020304" pitchFamily="18" charset="0"/>
                        </a:rPr>
                        <m:t>𝑊𝑇</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Pr>
                        <m:num>
                          <m:bar>
                            <m:barPr>
                              <m:pos m:val="top"/>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800" i="1">
                                      <a:effectLst/>
                                      <a:latin typeface="Cambria Math" panose="02040503050406030204" pitchFamily="18" charset="0"/>
                                      <a:ea typeface="Calibri" panose="020F0502020204030204" pitchFamily="34" charset="0"/>
                                      <a:cs typeface="Times New Roman" panose="02020603050405020304" pitchFamily="18" charset="0"/>
                                    </a:rPr>
                                    <m:t>𝑡</m:t>
                                  </m:r>
                                </m:sub>
                              </m:sSub>
                            </m:e>
                          </m:ba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barPr>
                            <m:e>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800" i="1">
                                      <a:effectLst/>
                                      <a:latin typeface="Cambria Math" panose="02040503050406030204" pitchFamily="18" charset="0"/>
                                      <a:ea typeface="Calibri" panose="020F0502020204030204" pitchFamily="34" charset="0"/>
                                      <a:cs typeface="Times New Roman" panose="02020603050405020304" pitchFamily="18" charset="0"/>
                                    </a:rPr>
                                    <m:t>𝑓</m:t>
                                  </m:r>
                                </m:sub>
                              </m:sSub>
                            </m:e>
                          </m:bar>
                        </m:num>
                        <m:den>
                          <m:r>
                            <a:rPr lang="pl-PL" sz="1800" i="1">
                              <a:effectLst/>
                              <a:latin typeface="Cambria Math" panose="02040503050406030204" pitchFamily="18" charset="0"/>
                              <a:ea typeface="Calibri" panose="020F0502020204030204" pitchFamily="34" charset="0"/>
                              <a:cs typeface="Times New Roman" panose="02020603050405020304" pitchFamily="18" charset="0"/>
                            </a:rPr>
                            <m:t>𝛽</m:t>
                          </m:r>
                        </m:den>
                      </m:f>
                    </m:oMath>
                  </m:oMathPara>
                </a14:m>
                <a:endParaRPr lang="pl-PL" sz="1800" dirty="0">
                  <a:effectLst/>
                  <a:ea typeface="Calibri" panose="020F0502020204030204" pitchFamily="34" charset="0"/>
                  <a:cs typeface="Times New Roman" panose="02020603050405020304" pitchFamily="18" charset="0"/>
                </a:endParaRPr>
              </a:p>
              <a:p>
                <a:pPr marL="0" indent="0" algn="just">
                  <a:lnSpc>
                    <a:spcPct val="150000"/>
                  </a:lnSpc>
                  <a:buNone/>
                  <a:tabLst>
                    <a:tab pos="180340" algn="l"/>
                    <a:tab pos="2430780" algn="l"/>
                    <a:tab pos="5581015" algn="l"/>
                  </a:tabLst>
                </a:pPr>
                <a:r>
                  <a:rPr lang="pl-PL" sz="1800" dirty="0">
                    <a:effectLst/>
                    <a:ea typeface="Times New Roman" panose="02020603050405020304" pitchFamily="18" charset="0"/>
                    <a:cs typeface="Times New Roman" panose="02020603050405020304" pitchFamily="18" charset="0"/>
                  </a:rPr>
                  <a:t>gdzie oznaczenia jak w poprzednich formułach. Różnicą pomiędzy miarą </a:t>
                </a:r>
                <a:r>
                  <a:rPr lang="pl-PL" sz="1800" dirty="0" err="1">
                    <a:effectLst/>
                    <a:ea typeface="Times New Roman" panose="02020603050405020304" pitchFamily="18" charset="0"/>
                    <a:cs typeface="Times New Roman" panose="02020603050405020304" pitchFamily="18" charset="0"/>
                  </a:rPr>
                  <a:t>Treynora</a:t>
                </a:r>
                <a:r>
                  <a:rPr lang="pl-PL" sz="1800" dirty="0">
                    <a:effectLst/>
                    <a:ea typeface="Times New Roman" panose="02020603050405020304" pitchFamily="18" charset="0"/>
                    <a:cs typeface="Times New Roman" panose="02020603050405020304" pitchFamily="18" charset="0"/>
                  </a:rPr>
                  <a:t>, a wcześniejszymi współczynnikami jest całkowicie inna miara ryzyka, która bazuje na współczynniku beta. Interpretacja wartości wyznaczanych przez wskaźnik jest identyczna jak w przypadku poprzednich współczynników. </a:t>
                </a:r>
              </a:p>
              <a:p>
                <a:pPr marL="0" indent="0" algn="just">
                  <a:lnSpc>
                    <a:spcPct val="150000"/>
                  </a:lnSpc>
                  <a:buNone/>
                  <a:tabLst>
                    <a:tab pos="180340" algn="l"/>
                    <a:tab pos="2430780" algn="l"/>
                    <a:tab pos="5581015" algn="l"/>
                  </a:tabLst>
                </a:pPr>
                <a:r>
                  <a:rPr lang="pl-PL" sz="1800" dirty="0">
                    <a:effectLst/>
                    <a:ea typeface="Times New Roman" panose="02020603050405020304" pitchFamily="18" charset="0"/>
                    <a:cs typeface="Times New Roman" panose="02020603050405020304" pitchFamily="18" charset="0"/>
                  </a:rPr>
                  <a:t>Dzięki powyższym miarą można porównywać fundusze między sobą. Ponadto bardzo ważne jest by oszacowane wartości były dodatnie, ponieważ jest to informacja jakie wyniki uzyskuje fundusze w kontekście stóp zwrotu instrumentu wolnego od ryzyka, benchmarku lub w przypadku miary </a:t>
                </a:r>
                <a:r>
                  <a:rPr lang="pl-PL" sz="1800" dirty="0" err="1">
                    <a:effectLst/>
                    <a:ea typeface="Times New Roman" panose="02020603050405020304" pitchFamily="18" charset="0"/>
                    <a:cs typeface="Times New Roman" panose="02020603050405020304" pitchFamily="18" charset="0"/>
                  </a:rPr>
                  <a:t>Sortino</a:t>
                </a:r>
                <a:r>
                  <a:rPr lang="pl-PL" sz="1800" dirty="0">
                    <a:effectLst/>
                    <a:ea typeface="Times New Roman" panose="02020603050405020304" pitchFamily="18" charset="0"/>
                    <a:cs typeface="Times New Roman" panose="02020603050405020304" pitchFamily="18" charset="0"/>
                  </a:rPr>
                  <a:t> minimalnej akceptowalnej stopy zwrotu. </a:t>
                </a:r>
                <a:endParaRPr lang="pl-PL" sz="18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2D07E129-A16D-4480-8665-1F96D62422BC}"/>
                  </a:ext>
                </a:extLst>
              </p:cNvPr>
              <p:cNvSpPr>
                <a:spLocks noGrp="1" noRot="1" noChangeAspect="1" noMove="1" noResize="1" noEditPoints="1" noAdjustHandles="1" noChangeArrowheads="1" noChangeShapeType="1" noTextEdit="1"/>
              </p:cNvSpPr>
              <p:nvPr>
                <p:ph idx="1"/>
              </p:nvPr>
            </p:nvSpPr>
            <p:spPr>
              <a:blipFill>
                <a:blip r:embed="rId2"/>
                <a:stretch>
                  <a:fillRect l="-583" r="-500" b="-238"/>
                </a:stretch>
              </a:blipFill>
            </p:spPr>
            <p:txBody>
              <a:bodyPr/>
              <a:lstStyle/>
              <a:p>
                <a:r>
                  <a:rPr lang="pl-PL">
                    <a:noFill/>
                  </a:rPr>
                  <a:t> </a:t>
                </a:r>
              </a:p>
            </p:txBody>
          </p:sp>
        </mc:Fallback>
      </mc:AlternateContent>
    </p:spTree>
    <p:extLst>
      <p:ext uri="{BB962C8B-B14F-4D97-AF65-F5344CB8AC3E}">
        <p14:creationId xmlns:p14="http://schemas.microsoft.com/office/powerpoint/2010/main" val="2189615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289DB3-96BE-4720-BBA3-A12E3D9382D3}"/>
              </a:ext>
            </a:extLst>
          </p:cNvPr>
          <p:cNvSpPr>
            <a:spLocks noGrp="1"/>
          </p:cNvSpPr>
          <p:nvPr>
            <p:ph type="title"/>
          </p:nvPr>
        </p:nvSpPr>
        <p:spPr/>
        <p:txBody>
          <a:bodyPr/>
          <a:lstStyle/>
          <a:p>
            <a:r>
              <a:rPr lang="pl-PL" dirty="0"/>
              <a:t>Miara Jensena</a:t>
            </a:r>
            <a:br>
              <a:rPr lang="pl-PL" dirty="0"/>
            </a:br>
            <a:r>
              <a:rPr lang="pl-PL" dirty="0">
                <a:solidFill>
                  <a:srgbClr val="FF0000"/>
                </a:solidFill>
              </a:rPr>
              <a:t>(wykład 2 – ekonomia </a:t>
            </a:r>
            <a:r>
              <a:rPr lang="pl-PL" dirty="0" err="1">
                <a:solidFill>
                  <a:srgbClr val="FF0000"/>
                </a:solidFill>
              </a:rPr>
              <a:t>niest</a:t>
            </a:r>
            <a:r>
              <a:rPr lang="pl-PL" dirty="0">
                <a:solidFill>
                  <a:srgbClr val="FF0000"/>
                </a:solidFill>
              </a:rPr>
              <a:t>).</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3074C97-EF13-466C-A75F-9C9C5E83E6A5}"/>
                  </a:ext>
                </a:extLst>
              </p:cNvPr>
              <p:cNvSpPr>
                <a:spLocks noGrp="1"/>
              </p:cNvSpPr>
              <p:nvPr>
                <p:ph idx="1"/>
              </p:nvPr>
            </p:nvSpPr>
            <p:spPr/>
            <p:txBody>
              <a:bodyPr/>
              <a:lstStyle/>
              <a:p>
                <a:pPr marL="0" indent="0" algn="just">
                  <a:lnSpc>
                    <a:spcPct val="150000"/>
                  </a:lnSpc>
                  <a:buNone/>
                </a:pPr>
                <a:r>
                  <a:rPr lang="pl-PL" sz="1800" b="1" u="sng" dirty="0">
                    <a:effectLst/>
                    <a:ea typeface="Times New Roman" panose="02020603050405020304" pitchFamily="18" charset="0"/>
                    <a:cs typeface="Times New Roman" panose="02020603050405020304" pitchFamily="18" charset="0"/>
                  </a:rPr>
                  <a:t>Miary bezwzględne</a:t>
                </a:r>
                <a:r>
                  <a:rPr lang="pl-PL" sz="1800" b="1" dirty="0">
                    <a:effectLst/>
                    <a:ea typeface="Times New Roman" panose="02020603050405020304" pitchFamily="18" charset="0"/>
                    <a:cs typeface="Times New Roman" panose="02020603050405020304" pitchFamily="18" charset="0"/>
                  </a:rPr>
                  <a:t> </a:t>
                </a:r>
                <a:r>
                  <a:rPr lang="pl-PL" sz="1800" dirty="0">
                    <a:effectLst/>
                    <a:ea typeface="Times New Roman" panose="02020603050405020304" pitchFamily="18" charset="0"/>
                    <a:cs typeface="Times New Roman" panose="02020603050405020304" pitchFamily="18" charset="0"/>
                  </a:rPr>
                  <a:t>przedstawiają umiejętności zarządzającego funduszem w kontekście mikro i </a:t>
                </a:r>
                <a:r>
                  <a:rPr lang="pl-PL" sz="1800" dirty="0" err="1">
                    <a:effectLst/>
                    <a:ea typeface="Times New Roman" panose="02020603050405020304" pitchFamily="18" charset="0"/>
                    <a:cs typeface="Times New Roman" panose="02020603050405020304" pitchFamily="18" charset="0"/>
                  </a:rPr>
                  <a:t>makroprognozowania</a:t>
                </a:r>
                <a:r>
                  <a:rPr lang="pl-PL" sz="1800" dirty="0">
                    <a:effectLst/>
                    <a:ea typeface="Times New Roman" panose="02020603050405020304" pitchFamily="18" charset="0"/>
                    <a:cs typeface="Times New Roman" panose="02020603050405020304" pitchFamily="18" charset="0"/>
                  </a:rPr>
                  <a:t>. Miarą, która bada umiejętny dobór składników funduszu na podstawie prognozy cen instrumentów finansowych, jest współczynnik Jensena, który dany jest wzorem:</a:t>
                </a:r>
                <a:endParaRPr lang="pl-PL" sz="1800" dirty="0">
                  <a:effectLst/>
                  <a:ea typeface="Calibri" panose="020F0502020204030204" pitchFamily="34" charset="0"/>
                  <a:cs typeface="Times New Roman" panose="02020603050405020304" pitchFamily="18"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𝑊𝐽</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pos m:val="top"/>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ba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pl-PL" sz="1800" dirty="0">
                  <a:effectLst/>
                  <a:ea typeface="Calibri" panose="020F0502020204030204" pitchFamily="34" charset="0"/>
                  <a:cs typeface="Times New Roman" panose="02020603050405020304" pitchFamily="18" charset="0"/>
                </a:endParaRPr>
              </a:p>
              <a:p>
                <a:pPr marL="0" indent="0" algn="just">
                  <a:lnSpc>
                    <a:spcPct val="150000"/>
                  </a:lnSpc>
                  <a:buNone/>
                </a:pPr>
                <a:r>
                  <a:rPr lang="pl-PL" sz="1800" dirty="0">
                    <a:effectLst/>
                    <a:ea typeface="Times New Roman" panose="02020603050405020304" pitchFamily="18" charset="0"/>
                    <a:cs typeface="Times New Roman" panose="02020603050405020304" pitchFamily="18" charset="0"/>
                  </a:rPr>
                  <a:t>gdzie oznaczenia jak poprzednio.</a:t>
                </a:r>
                <a:r>
                  <a:rPr lang="pl-PL" sz="1800" dirty="0">
                    <a:ea typeface="Times New Roman" panose="02020603050405020304" pitchFamily="18" charset="0"/>
                    <a:cs typeface="Times New Roman" panose="02020603050405020304" pitchFamily="18" charset="0"/>
                  </a:rPr>
                  <a:t> </a:t>
                </a:r>
                <a:r>
                  <a:rPr lang="pl-PL" sz="1800" dirty="0">
                    <a:effectLst/>
                    <a:ea typeface="Times New Roman" panose="02020603050405020304" pitchFamily="18" charset="0"/>
                    <a:cs typeface="Times New Roman" panose="02020603050405020304" pitchFamily="18" charset="0"/>
                  </a:rPr>
                  <a:t>Miara Jensena przedstawia umiejętności </a:t>
                </a:r>
                <a:r>
                  <a:rPr lang="pl-PL" sz="1800" dirty="0" err="1">
                    <a:effectLst/>
                    <a:ea typeface="Times New Roman" panose="02020603050405020304" pitchFamily="18" charset="0"/>
                    <a:cs typeface="Times New Roman" panose="02020603050405020304" pitchFamily="18" charset="0"/>
                  </a:rPr>
                  <a:t>mikroprognostyczne</a:t>
                </a:r>
                <a:r>
                  <a:rPr lang="pl-PL" sz="1800" dirty="0">
                    <a:effectLst/>
                    <a:ea typeface="Times New Roman" panose="02020603050405020304" pitchFamily="18" charset="0"/>
                    <a:cs typeface="Times New Roman" panose="02020603050405020304" pitchFamily="18" charset="0"/>
                  </a:rPr>
                  <a:t> zarządzającego funduszem inwestycyjnym. W przypadku wartości ujemnej należy stwierdzić brak tego typu umiejętności.</a:t>
                </a:r>
                <a:endParaRPr lang="pl-PL" sz="1800" dirty="0">
                  <a:effectLst/>
                  <a:ea typeface="Calibri" panose="020F0502020204030204" pitchFamily="34" charset="0"/>
                  <a:cs typeface="Times New Roman" panose="02020603050405020304" pitchFamily="18" charset="0"/>
                </a:endParaRPr>
              </a:p>
              <a:p>
                <a:endParaRPr lang="pl-PL" dirty="0"/>
              </a:p>
            </p:txBody>
          </p:sp>
        </mc:Choice>
        <mc:Fallback xmlns="">
          <p:sp>
            <p:nvSpPr>
              <p:cNvPr id="3" name="Symbol zastępczy zawartości 2">
                <a:extLst>
                  <a:ext uri="{FF2B5EF4-FFF2-40B4-BE49-F238E27FC236}">
                    <a16:creationId xmlns:a16="http://schemas.microsoft.com/office/drawing/2014/main" id="{43074C97-EF13-466C-A75F-9C9C5E83E6A5}"/>
                  </a:ext>
                </a:extLst>
              </p:cNvPr>
              <p:cNvSpPr>
                <a:spLocks noGrp="1" noRot="1" noChangeAspect="1" noMove="1" noResize="1" noEditPoints="1" noAdjustHandles="1" noChangeArrowheads="1" noChangeShapeType="1" noTextEdit="1"/>
              </p:cNvSpPr>
              <p:nvPr>
                <p:ph idx="1"/>
              </p:nvPr>
            </p:nvSpPr>
            <p:spPr>
              <a:blipFill>
                <a:blip r:embed="rId2"/>
                <a:stretch>
                  <a:fillRect l="-750" r="-667"/>
                </a:stretch>
              </a:blipFill>
            </p:spPr>
            <p:txBody>
              <a:bodyPr/>
              <a:lstStyle/>
              <a:p>
                <a:r>
                  <a:rPr lang="pl-PL">
                    <a:noFill/>
                  </a:rPr>
                  <a:t> </a:t>
                </a:r>
              </a:p>
            </p:txBody>
          </p:sp>
        </mc:Fallback>
      </mc:AlternateContent>
    </p:spTree>
    <p:extLst>
      <p:ext uri="{BB962C8B-B14F-4D97-AF65-F5344CB8AC3E}">
        <p14:creationId xmlns:p14="http://schemas.microsoft.com/office/powerpoint/2010/main" val="1067824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F59785-8FFB-4366-B175-EE62ED25EC49}"/>
              </a:ext>
            </a:extLst>
          </p:cNvPr>
          <p:cNvSpPr>
            <a:spLocks noGrp="1"/>
          </p:cNvSpPr>
          <p:nvPr>
            <p:ph type="title"/>
          </p:nvPr>
        </p:nvSpPr>
        <p:spPr/>
        <p:txBody>
          <a:bodyPr/>
          <a:lstStyle/>
          <a:p>
            <a:r>
              <a:rPr lang="pl-PL" dirty="0"/>
              <a:t>Model </a:t>
            </a:r>
            <a:r>
              <a:rPr lang="pl-PL" dirty="0" err="1"/>
              <a:t>Henrikssona-Mertona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835E8BD-301C-4807-B8DF-874552AFCCA9}"/>
                  </a:ext>
                </a:extLst>
              </p:cNvPr>
              <p:cNvSpPr>
                <a:spLocks noGrp="1"/>
              </p:cNvSpPr>
              <p:nvPr>
                <p:ph idx="1"/>
              </p:nvPr>
            </p:nvSpPr>
            <p:spPr/>
            <p:txBody>
              <a:bodyPr>
                <a:normAutofit fontScale="85000" lnSpcReduction="10000"/>
              </a:bodyPr>
              <a:lstStyle/>
              <a:p>
                <a:pPr marL="0" indent="0" algn="just">
                  <a:lnSpc>
                    <a:spcPct val="150000"/>
                  </a:lnSpc>
                  <a:buNone/>
                </a:pPr>
                <a:r>
                  <a:rPr lang="pl-PL" sz="1800" dirty="0">
                    <a:effectLst/>
                    <a:latin typeface="+mj-lt"/>
                    <a:ea typeface="Times New Roman" panose="02020603050405020304" pitchFamily="18" charset="0"/>
                    <a:cs typeface="Times New Roman" panose="02020603050405020304" pitchFamily="18" charset="0"/>
                  </a:rPr>
                  <a:t>Możliwość zbadania jednocześnie predyspozycji do mikro (dobór instrumentów) i </a:t>
                </a:r>
                <a:r>
                  <a:rPr lang="pl-PL" sz="1800" dirty="0" err="1">
                    <a:effectLst/>
                    <a:latin typeface="+mj-lt"/>
                    <a:ea typeface="Times New Roman" panose="02020603050405020304" pitchFamily="18" charset="0"/>
                    <a:cs typeface="Times New Roman" panose="02020603050405020304" pitchFamily="18" charset="0"/>
                  </a:rPr>
                  <a:t>makroprognozowania</a:t>
                </a:r>
                <a:r>
                  <a:rPr lang="pl-PL" sz="1800" dirty="0">
                    <a:effectLst/>
                    <a:latin typeface="+mj-lt"/>
                    <a:ea typeface="Times New Roman" panose="02020603050405020304" pitchFamily="18" charset="0"/>
                    <a:cs typeface="Times New Roman" panose="02020603050405020304" pitchFamily="18" charset="0"/>
                  </a:rPr>
                  <a:t> (trendy na rynkach finansowych) stwarza badanie parametrów modelu  </a:t>
                </a:r>
                <a:r>
                  <a:rPr lang="pl-PL" sz="1800" dirty="0" err="1">
                    <a:effectLst/>
                    <a:latin typeface="+mj-lt"/>
                    <a:ea typeface="Times New Roman" panose="02020603050405020304" pitchFamily="18" charset="0"/>
                    <a:cs typeface="Times New Roman" panose="02020603050405020304" pitchFamily="18" charset="0"/>
                  </a:rPr>
                  <a:t>Henrikssona-Mertona</a:t>
                </a:r>
                <a:r>
                  <a:rPr lang="pl-PL" sz="1800" dirty="0">
                    <a:effectLst/>
                    <a:latin typeface="+mj-lt"/>
                    <a:ea typeface="Times New Roman" panose="02020603050405020304" pitchFamily="18" charset="0"/>
                    <a:cs typeface="Times New Roman" panose="02020603050405020304" pitchFamily="18" charset="0"/>
                  </a:rPr>
                  <a:t>, który przyjmuje postać:</a:t>
                </a:r>
              </a:p>
              <a:p>
                <a:pPr marL="0" indent="0" algn="ctr">
                  <a:lnSpc>
                    <a:spcPct val="150000"/>
                  </a:lnSpc>
                  <a:buNone/>
                </a:pPr>
                <a:br>
                  <a:rPr lang="pl-PL" sz="1800" dirty="0">
                    <a:effectLst/>
                    <a:latin typeface="+mj-lt"/>
                    <a:ea typeface="Times New Roman" panose="02020603050405020304" pitchFamily="18" charset="0"/>
                    <a:cs typeface="Times New Roman" panose="02020603050405020304" pitchFamily="18" charset="0"/>
                  </a:rPr>
                </a:b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pl-PL" sz="1800" dirty="0">
                    <a:effectLst/>
                    <a:latin typeface="+mj-lt"/>
                    <a:ea typeface="Times New Roman" panose="02020603050405020304" pitchFamily="18" charset="0"/>
                    <a:cs typeface="Times New Roman" panose="02020603050405020304" pitchFamily="18" charset="0"/>
                  </a:rPr>
                  <a:t>     </a:t>
                </a:r>
              </a:p>
              <a:p>
                <a:pPr marL="0" indent="0" algn="just">
                  <a:lnSpc>
                    <a:spcPct val="150000"/>
                  </a:lnSpc>
                  <a:buNone/>
                </a:pPr>
                <a:r>
                  <a:rPr lang="pl-PL" sz="1800" dirty="0">
                    <a:effectLst/>
                    <a:latin typeface="+mj-lt"/>
                    <a:ea typeface="Times New Roman" panose="02020603050405020304" pitchFamily="18" charset="0"/>
                    <a:cs typeface="Times New Roman" panose="02020603050405020304" pitchFamily="18" charset="0"/>
                  </a:rPr>
                  <a:t>gdzie:</a:t>
                </a:r>
                <a:r>
                  <a:rPr lang="pl-P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pl-PL" sz="1800" dirty="0">
                    <a:effectLst/>
                    <a:latin typeface="+mj-lt"/>
                    <a:ea typeface="Times New Roman" panose="02020603050405020304" pitchFamily="18" charset="0"/>
                    <a:cs typeface="Times New Roman" panose="02020603050405020304" pitchFamily="18" charset="0"/>
                  </a:rPr>
                  <a:t> – miara umiejętności </a:t>
                </a:r>
                <a:r>
                  <a:rPr lang="pl-PL" sz="1800" dirty="0" err="1">
                    <a:effectLst/>
                    <a:latin typeface="+mj-lt"/>
                    <a:ea typeface="Times New Roman" panose="02020603050405020304" pitchFamily="18" charset="0"/>
                    <a:cs typeface="Times New Roman" panose="02020603050405020304" pitchFamily="18" charset="0"/>
                  </a:rPr>
                  <a:t>makroprognostycznych</a:t>
                </a:r>
                <a:r>
                  <a:rPr lang="pl-PL" sz="1800" dirty="0">
                    <a:effectLst/>
                    <a:latin typeface="+mj-lt"/>
                    <a:ea typeface="Times New Roman" panose="02020603050405020304" pitchFamily="18" charset="0"/>
                    <a:cs typeface="Times New Roman" panose="02020603050405020304" pitchFamily="18" charset="0"/>
                  </a:rPr>
                  <a:t> przez zarządzającego (inaczej wskaźnik wyczucia rynku), </a:t>
                </a: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pl-PL" sz="1800" dirty="0">
                    <a:effectLst/>
                    <a:latin typeface="+mj-lt"/>
                    <a:ea typeface="Times New Roman" panose="02020603050405020304" pitchFamily="18" charset="0"/>
                    <a:cs typeface="Times New Roman" panose="02020603050405020304" pitchFamily="18" charset="0"/>
                  </a:rPr>
                  <a:t> – miara umiejętności </a:t>
                </a:r>
                <a:r>
                  <a:rPr lang="pl-PL" sz="1800" dirty="0" err="1">
                    <a:effectLst/>
                    <a:latin typeface="+mj-lt"/>
                    <a:ea typeface="Times New Roman" panose="02020603050405020304" pitchFamily="18" charset="0"/>
                    <a:cs typeface="Times New Roman" panose="02020603050405020304" pitchFamily="18" charset="0"/>
                  </a:rPr>
                  <a:t>mikroprognostycznych</a:t>
                </a:r>
                <a:r>
                  <a:rPr lang="pl-PL" sz="1800" dirty="0">
                    <a:effectLst/>
                    <a:latin typeface="+mj-lt"/>
                    <a:ea typeface="Times New Roman" panose="02020603050405020304" pitchFamily="18" charset="0"/>
                    <a:cs typeface="Times New Roman" panose="02020603050405020304" pitchFamily="18" charset="0"/>
                  </a:rPr>
                  <a:t> (dodatkowa stopa zwrotu),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pl-PL" sz="1800">
                        <a:effectLst/>
                        <a:latin typeface="Cambria Math" panose="02040503050406030204" pitchFamily="18" charset="0"/>
                        <a:ea typeface="Times New Roman" panose="02020603050405020304" pitchFamily="18" charset="0"/>
                        <a:cs typeface="Times New Roman" panose="02020603050405020304" pitchFamily="18" charset="0"/>
                      </a:rPr>
                      <m:t>max</m:t>
                    </m:r>
                    <m:r>
                      <a:rPr lang="pl-PL" sz="1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{0,</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pl-PL" sz="1800" dirty="0">
                    <a:effectLst/>
                    <a:latin typeface="+mj-lt"/>
                    <a:ea typeface="Times New Roman" panose="02020603050405020304" pitchFamily="18" charset="0"/>
                    <a:cs typeface="Times New Roman" panose="02020603050405020304" pitchFamily="18" charset="0"/>
                  </a:rPr>
                  <a:t>.</a:t>
                </a:r>
                <a:r>
                  <a:rPr lang="pl-PL" sz="1800" dirty="0">
                    <a:latin typeface="+mj-lt"/>
                    <a:ea typeface="Times New Roman" panose="02020603050405020304" pitchFamily="18" charset="0"/>
                    <a:cs typeface="Times New Roman" panose="02020603050405020304" pitchFamily="18" charset="0"/>
                  </a:rPr>
                  <a:t> </a:t>
                </a:r>
                <a:r>
                  <a:rPr lang="pl-PL" sz="1800" dirty="0" err="1">
                    <a:effectLst/>
                    <a:latin typeface="+mj-lt"/>
                    <a:ea typeface="Times New Roman" panose="02020603050405020304" pitchFamily="18" charset="0"/>
                    <a:cs typeface="Times New Roman" panose="02020603050405020304" pitchFamily="18" charset="0"/>
                  </a:rPr>
                  <a:t>Makroprognozowanie</a:t>
                </a:r>
                <a:r>
                  <a:rPr lang="pl-PL" sz="1800" dirty="0">
                    <a:effectLst/>
                    <a:latin typeface="+mj-lt"/>
                    <a:ea typeface="Times New Roman" panose="02020603050405020304" pitchFamily="18" charset="0"/>
                    <a:cs typeface="Times New Roman" panose="02020603050405020304" pitchFamily="18" charset="0"/>
                  </a:rPr>
                  <a:t> polega na predykcji zachowania się całego rynku i na tej podstawie zmiany struktury funduszu. </a:t>
                </a:r>
                <a:r>
                  <a:rPr lang="pl-PL" sz="1800" dirty="0">
                    <a:solidFill>
                      <a:srgbClr val="FF0000"/>
                    </a:solidFill>
                    <a:effectLst/>
                    <a:latin typeface="+mj-lt"/>
                    <a:ea typeface="Times New Roman" panose="02020603050405020304" pitchFamily="18" charset="0"/>
                    <a:cs typeface="Times New Roman" panose="02020603050405020304" pitchFamily="18" charset="0"/>
                  </a:rPr>
                  <a:t>Wartości dodatnie parametrów </a:t>
                </a:r>
                <a14:m>
                  <m:oMath xmlns:m="http://schemas.openxmlformats.org/officeDocument/2006/math">
                    <m:r>
                      <a:rPr lang="pl-PL"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pl-PL" sz="1800" dirty="0">
                    <a:solidFill>
                      <a:srgbClr val="FF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pl-PL" sz="1800" dirty="0">
                    <a:effectLst/>
                    <a:latin typeface="+mj-lt"/>
                    <a:ea typeface="Times New Roman" panose="02020603050405020304" pitchFamily="18" charset="0"/>
                    <a:cs typeface="Times New Roman" panose="02020603050405020304" pitchFamily="18" charset="0"/>
                  </a:rPr>
                  <a:t> świadczą o posiadaniu przez zarządzających umiejętności mikro i </a:t>
                </a:r>
                <a:r>
                  <a:rPr lang="pl-PL" sz="1800" dirty="0" err="1">
                    <a:effectLst/>
                    <a:latin typeface="+mj-lt"/>
                    <a:ea typeface="Times New Roman" panose="02020603050405020304" pitchFamily="18" charset="0"/>
                    <a:cs typeface="Times New Roman" panose="02020603050405020304" pitchFamily="18" charset="0"/>
                  </a:rPr>
                  <a:t>makroprognostycznych</a:t>
                </a:r>
                <a:r>
                  <a:rPr lang="pl-PL" sz="1800" dirty="0">
                    <a:effectLst/>
                    <a:latin typeface="+mj-lt"/>
                    <a:ea typeface="Times New Roman" panose="02020603050405020304" pitchFamily="18" charset="0"/>
                    <a:cs typeface="Times New Roman" panose="02020603050405020304" pitchFamily="18" charset="0"/>
                  </a:rPr>
                  <a:t>. Ponadto należy pamiętać o sprawdzeniu istotności otrzymanych parametrów za pomocą testu t-Studenta przy estymacji modelu CAPM oraz </a:t>
                </a:r>
                <a:r>
                  <a:rPr lang="pl-PL" sz="1800" dirty="0" err="1">
                    <a:effectLst/>
                    <a:latin typeface="+mj-lt"/>
                    <a:ea typeface="Times New Roman" panose="02020603050405020304" pitchFamily="18" charset="0"/>
                    <a:cs typeface="Times New Roman" panose="02020603050405020304" pitchFamily="18" charset="0"/>
                  </a:rPr>
                  <a:t>Henrikssona-Mertona</a:t>
                </a:r>
                <a:r>
                  <a:rPr lang="pl-PL" sz="1800" dirty="0">
                    <a:effectLst/>
                    <a:latin typeface="+mj-lt"/>
                    <a:ea typeface="Times New Roman" panose="02020603050405020304" pitchFamily="18" charset="0"/>
                    <a:cs typeface="Times New Roman" panose="02020603050405020304" pitchFamily="18" charset="0"/>
                  </a:rPr>
                  <a:t>.</a:t>
                </a:r>
                <a:endParaRPr lang="pl-PL" sz="1800" dirty="0">
                  <a:effectLst/>
                  <a:latin typeface="+mj-l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1835E8BD-301C-4807-B8DF-874552AFCCA9}"/>
                  </a:ext>
                </a:extLst>
              </p:cNvPr>
              <p:cNvSpPr>
                <a:spLocks noGrp="1" noRot="1" noChangeAspect="1" noMove="1" noResize="1" noEditPoints="1" noAdjustHandles="1" noChangeArrowheads="1" noChangeShapeType="1" noTextEdit="1"/>
              </p:cNvSpPr>
              <p:nvPr>
                <p:ph idx="1"/>
              </p:nvPr>
            </p:nvSpPr>
            <p:spPr>
              <a:blipFill>
                <a:blip r:embed="rId2"/>
                <a:stretch>
                  <a:fillRect l="-333" r="-333"/>
                </a:stretch>
              </a:blipFill>
            </p:spPr>
            <p:txBody>
              <a:bodyPr/>
              <a:lstStyle/>
              <a:p>
                <a:r>
                  <a:rPr lang="pl-PL">
                    <a:noFill/>
                  </a:rPr>
                  <a:t> </a:t>
                </a:r>
              </a:p>
            </p:txBody>
          </p:sp>
        </mc:Fallback>
      </mc:AlternateContent>
    </p:spTree>
    <p:extLst>
      <p:ext uri="{BB962C8B-B14F-4D97-AF65-F5344CB8AC3E}">
        <p14:creationId xmlns:p14="http://schemas.microsoft.com/office/powerpoint/2010/main" val="1730981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96BB9-1161-46C7-9103-1FD4D51C9438}"/>
              </a:ext>
            </a:extLst>
          </p:cNvPr>
          <p:cNvSpPr>
            <a:spLocks noGrp="1"/>
          </p:cNvSpPr>
          <p:nvPr>
            <p:ph type="title"/>
          </p:nvPr>
        </p:nvSpPr>
        <p:spPr/>
        <p:txBody>
          <a:bodyPr/>
          <a:lstStyle/>
          <a:p>
            <a:r>
              <a:rPr lang="pl-PL" dirty="0"/>
              <a:t>Inwestycje rzeczowe:</a:t>
            </a:r>
            <a:br>
              <a:rPr lang="pl-PL" dirty="0"/>
            </a:br>
            <a:r>
              <a:rPr lang="pl-PL" sz="2800" dirty="0">
                <a:solidFill>
                  <a:srgbClr val="FF0000"/>
                </a:solidFill>
              </a:rPr>
              <a:t>Metody proste oceny EEI</a:t>
            </a:r>
            <a:br>
              <a:rPr lang="pl-PL" sz="2800" dirty="0">
                <a:solidFill>
                  <a:srgbClr val="FF0000"/>
                </a:solidFill>
              </a:rPr>
            </a:br>
            <a:r>
              <a:rPr lang="pl-PL" sz="2800" dirty="0">
                <a:solidFill>
                  <a:srgbClr val="FF0000"/>
                </a:solidFill>
              </a:rPr>
              <a:t>(wykład 4 – ekonomia st.)</a:t>
            </a:r>
            <a:endParaRPr lang="pl-PL" dirty="0">
              <a:solidFill>
                <a:srgbClr val="FF0000"/>
              </a:solidFill>
            </a:endParaRPr>
          </a:p>
        </p:txBody>
      </p:sp>
      <p:pic>
        <p:nvPicPr>
          <p:cNvPr id="5" name="Symbol zastępczy zawartości 4" descr="Lupa przedstawiająca spadek wydajności">
            <a:extLst>
              <a:ext uri="{FF2B5EF4-FFF2-40B4-BE49-F238E27FC236}">
                <a16:creationId xmlns:a16="http://schemas.microsoft.com/office/drawing/2014/main" id="{735172E0-98A6-480A-9C78-9F2FBE522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986433"/>
            <a:ext cx="7315200" cy="4875609"/>
          </a:xfrm>
        </p:spPr>
      </p:pic>
    </p:spTree>
    <p:extLst>
      <p:ext uri="{BB962C8B-B14F-4D97-AF65-F5344CB8AC3E}">
        <p14:creationId xmlns:p14="http://schemas.microsoft.com/office/powerpoint/2010/main" val="2384974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91723C-D970-49B2-8331-6A866BDD9B9A}"/>
              </a:ext>
            </a:extLst>
          </p:cNvPr>
          <p:cNvSpPr>
            <a:spLocks noGrp="1"/>
          </p:cNvSpPr>
          <p:nvPr>
            <p:ph type="title"/>
          </p:nvPr>
        </p:nvSpPr>
        <p:spPr/>
        <p:txBody>
          <a:bodyPr/>
          <a:lstStyle/>
          <a:p>
            <a:r>
              <a:rPr lang="pl-PL" dirty="0"/>
              <a:t>Rachunek efektywności</a:t>
            </a:r>
          </a:p>
        </p:txBody>
      </p:sp>
      <p:sp>
        <p:nvSpPr>
          <p:cNvPr id="4" name="Symbol zastępczy zawartości 2">
            <a:extLst>
              <a:ext uri="{FF2B5EF4-FFF2-40B4-BE49-F238E27FC236}">
                <a16:creationId xmlns:a16="http://schemas.microsoft.com/office/drawing/2014/main" id="{7E3B9ACB-D752-43CB-938B-8CC9ACC7EF7D}"/>
              </a:ext>
            </a:extLst>
          </p:cNvPr>
          <p:cNvSpPr>
            <a:spLocks noGrp="1"/>
          </p:cNvSpPr>
          <p:nvPr>
            <p:ph idx="1"/>
          </p:nvPr>
        </p:nvSpPr>
        <p:spPr>
          <a:xfrm>
            <a:off x="3592285" y="97971"/>
            <a:ext cx="7620000" cy="4800600"/>
          </a:xfrm>
        </p:spPr>
        <p:txBody>
          <a:bodyPr/>
          <a:lstStyle/>
          <a:p>
            <a:pPr marL="114300" indent="0">
              <a:lnSpc>
                <a:spcPct val="150000"/>
              </a:lnSpc>
              <a:buNone/>
            </a:pPr>
            <a:r>
              <a:rPr lang="pl-PL" b="1" dirty="0"/>
              <a:t>Rachunek efektywności inwestycji obejmuje:</a:t>
            </a:r>
          </a:p>
          <a:p>
            <a:pPr>
              <a:lnSpc>
                <a:spcPct val="150000"/>
              </a:lnSpc>
            </a:pPr>
            <a:r>
              <a:rPr lang="pl-PL" i="1" dirty="0"/>
              <a:t>Ocenę opłacalności,</a:t>
            </a:r>
          </a:p>
          <a:p>
            <a:pPr>
              <a:lnSpc>
                <a:spcPct val="150000"/>
              </a:lnSpc>
            </a:pPr>
            <a:r>
              <a:rPr lang="pl-PL" i="1" dirty="0"/>
              <a:t>Analizę ryzyka,</a:t>
            </a:r>
          </a:p>
          <a:p>
            <a:pPr>
              <a:lnSpc>
                <a:spcPct val="150000"/>
              </a:lnSpc>
            </a:pPr>
            <a:r>
              <a:rPr lang="pl-PL" i="1" dirty="0"/>
              <a:t>Podjęcie decyzji odnoście realizacji danej inwestycji na podstawie oceny opłacalności i analizy ryzyka.</a:t>
            </a:r>
          </a:p>
          <a:p>
            <a:pPr marL="114300" indent="0">
              <a:buNone/>
            </a:pPr>
            <a:endParaRPr lang="pl-PL" dirty="0"/>
          </a:p>
        </p:txBody>
      </p:sp>
      <p:graphicFrame>
        <p:nvGraphicFramePr>
          <p:cNvPr id="5" name="Diagram 4">
            <a:extLst>
              <a:ext uri="{FF2B5EF4-FFF2-40B4-BE49-F238E27FC236}">
                <a16:creationId xmlns:a16="http://schemas.microsoft.com/office/drawing/2014/main" id="{2F7A1B7B-5109-4407-A95E-1B6DDB0A2CB7}"/>
              </a:ext>
            </a:extLst>
          </p:cNvPr>
          <p:cNvGraphicFramePr/>
          <p:nvPr>
            <p:extLst>
              <p:ext uri="{D42A27DB-BD31-4B8C-83A1-F6EECF244321}">
                <p14:modId xmlns:p14="http://schemas.microsoft.com/office/powerpoint/2010/main" val="3364119934"/>
              </p:ext>
            </p:extLst>
          </p:nvPr>
        </p:nvGraphicFramePr>
        <p:xfrm>
          <a:off x="3893164" y="3893268"/>
          <a:ext cx="6096000" cy="183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88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3ABAB2-2977-45BC-8EF3-2F57C923E7F6}"/>
              </a:ext>
            </a:extLst>
          </p:cNvPr>
          <p:cNvSpPr>
            <a:spLocks noGrp="1"/>
          </p:cNvSpPr>
          <p:nvPr>
            <p:ph type="title"/>
          </p:nvPr>
        </p:nvSpPr>
        <p:spPr/>
        <p:txBody>
          <a:bodyPr/>
          <a:lstStyle/>
          <a:p>
            <a:r>
              <a:rPr lang="pl-PL" sz="3600" b="1" i="1" dirty="0"/>
              <a:t>Podział metod opłacalności inwestycji</a:t>
            </a:r>
            <a:endParaRPr lang="pl-PL" dirty="0"/>
          </a:p>
        </p:txBody>
      </p:sp>
      <p:sp>
        <p:nvSpPr>
          <p:cNvPr id="3" name="Symbol zastępczy zawartości 2">
            <a:extLst>
              <a:ext uri="{FF2B5EF4-FFF2-40B4-BE49-F238E27FC236}">
                <a16:creationId xmlns:a16="http://schemas.microsoft.com/office/drawing/2014/main" id="{6B14E124-C185-48E6-B80C-7379FA6941E8}"/>
              </a:ext>
            </a:extLst>
          </p:cNvPr>
          <p:cNvSpPr>
            <a:spLocks noGrp="1"/>
          </p:cNvSpPr>
          <p:nvPr>
            <p:ph idx="1"/>
          </p:nvPr>
        </p:nvSpPr>
        <p:spPr/>
        <p:txBody>
          <a:bodyPr/>
          <a:lstStyle/>
          <a:p>
            <a:pPr marL="114300" indent="0">
              <a:lnSpc>
                <a:spcPct val="150000"/>
              </a:lnSpc>
              <a:buNone/>
            </a:pPr>
            <a:r>
              <a:rPr lang="pl-PL" sz="1800" b="1" i="1" dirty="0"/>
              <a:t>Podział według kryterium uwzględniania zmienności wartości pieniądza w czasie:</a:t>
            </a:r>
          </a:p>
          <a:p>
            <a:pPr>
              <a:lnSpc>
                <a:spcPct val="150000"/>
              </a:lnSpc>
            </a:pPr>
            <a:r>
              <a:rPr lang="pl-PL" dirty="0"/>
              <a:t>Metody proste: np. stopa zwrotu, okres zwrotu,</a:t>
            </a:r>
          </a:p>
          <a:p>
            <a:pPr>
              <a:lnSpc>
                <a:spcPct val="150000"/>
              </a:lnSpc>
            </a:pPr>
            <a:r>
              <a:rPr lang="pl-PL" dirty="0"/>
              <a:t>Metody dyskontowe: np. NPV, IRR.</a:t>
            </a:r>
          </a:p>
          <a:p>
            <a:endParaRPr lang="pl-PL" dirty="0"/>
          </a:p>
        </p:txBody>
      </p:sp>
    </p:spTree>
    <p:extLst>
      <p:ext uri="{BB962C8B-B14F-4D97-AF65-F5344CB8AC3E}">
        <p14:creationId xmlns:p14="http://schemas.microsoft.com/office/powerpoint/2010/main" val="221533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E529F6-B7CC-4BAD-81F4-F03920767D5D}"/>
              </a:ext>
            </a:extLst>
          </p:cNvPr>
          <p:cNvSpPr>
            <a:spLocks noGrp="1"/>
          </p:cNvSpPr>
          <p:nvPr>
            <p:ph type="title"/>
          </p:nvPr>
        </p:nvSpPr>
        <p:spPr/>
        <p:txBody>
          <a:bodyPr/>
          <a:lstStyle/>
          <a:p>
            <a:r>
              <a:rPr lang="pl-PL" dirty="0"/>
              <a:t>Egzamin</a:t>
            </a:r>
            <a:br>
              <a:rPr lang="pl-PL" dirty="0"/>
            </a:br>
            <a:br>
              <a:rPr lang="pl-PL" dirty="0"/>
            </a:br>
            <a:r>
              <a:rPr lang="pl-PL" dirty="0"/>
              <a:t>Zaliczenie ćwiczeń</a:t>
            </a:r>
          </a:p>
        </p:txBody>
      </p:sp>
      <p:sp>
        <p:nvSpPr>
          <p:cNvPr id="3" name="Symbol zastępczy zawartości 2">
            <a:extLst>
              <a:ext uri="{FF2B5EF4-FFF2-40B4-BE49-F238E27FC236}">
                <a16:creationId xmlns:a16="http://schemas.microsoft.com/office/drawing/2014/main" id="{97C51B38-9C47-4988-9D3B-B3EAAB2598D8}"/>
              </a:ext>
            </a:extLst>
          </p:cNvPr>
          <p:cNvSpPr>
            <a:spLocks noGrp="1"/>
          </p:cNvSpPr>
          <p:nvPr>
            <p:ph idx="1"/>
          </p:nvPr>
        </p:nvSpPr>
        <p:spPr/>
        <p:txBody>
          <a:bodyPr/>
          <a:lstStyle/>
          <a:p>
            <a:r>
              <a:rPr lang="pl-PL" dirty="0"/>
              <a:t>20 pytań jednokrotnego wyboru z materiału przedstawionego na wykładach </a:t>
            </a:r>
          </a:p>
          <a:p>
            <a:endParaRPr lang="pl-PL" dirty="0"/>
          </a:p>
          <a:p>
            <a:r>
              <a:rPr lang="pl-PL" dirty="0"/>
              <a:t>Ćwiczenia: dr Justyna Brzezicka</a:t>
            </a:r>
            <a:endParaRPr lang="en-GB" dirty="0"/>
          </a:p>
        </p:txBody>
      </p:sp>
    </p:spTree>
    <p:extLst>
      <p:ext uri="{BB962C8B-B14F-4D97-AF65-F5344CB8AC3E}">
        <p14:creationId xmlns:p14="http://schemas.microsoft.com/office/powerpoint/2010/main" val="181181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40126D-46F5-4898-8B59-670B730F6D22}"/>
              </a:ext>
            </a:extLst>
          </p:cNvPr>
          <p:cNvSpPr>
            <a:spLocks noGrp="1"/>
          </p:cNvSpPr>
          <p:nvPr>
            <p:ph type="title"/>
          </p:nvPr>
        </p:nvSpPr>
        <p:spPr/>
        <p:txBody>
          <a:bodyPr/>
          <a:lstStyle/>
          <a:p>
            <a:r>
              <a:rPr lang="pl-PL" sz="3600" b="1" i="1" dirty="0"/>
              <a:t>Wady i zalety – metody proste</a:t>
            </a:r>
            <a:endParaRPr lang="pl-PL" dirty="0"/>
          </a:p>
        </p:txBody>
      </p:sp>
      <p:graphicFrame>
        <p:nvGraphicFramePr>
          <p:cNvPr id="4" name="Symbol zastępczy zawartości 6">
            <a:extLst>
              <a:ext uri="{FF2B5EF4-FFF2-40B4-BE49-F238E27FC236}">
                <a16:creationId xmlns:a16="http://schemas.microsoft.com/office/drawing/2014/main" id="{3CC1B6D7-8B9E-4483-8ED3-481B8D1C779F}"/>
              </a:ext>
            </a:extLst>
          </p:cNvPr>
          <p:cNvGraphicFramePr>
            <a:graphicFrameLocks noGrp="1"/>
          </p:cNvGraphicFramePr>
          <p:nvPr>
            <p:ph idx="1"/>
            <p:extLst>
              <p:ext uri="{D42A27DB-BD31-4B8C-83A1-F6EECF244321}">
                <p14:modId xmlns:p14="http://schemas.microsoft.com/office/powerpoint/2010/main" val="4026590702"/>
              </p:ext>
            </p:extLst>
          </p:nvPr>
        </p:nvGraphicFramePr>
        <p:xfrm>
          <a:off x="3756090" y="1726771"/>
          <a:ext cx="7620000" cy="32054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ctr"/>
                      <a:r>
                        <a:rPr lang="pl-PL" dirty="0"/>
                        <a:t>Zalety</a:t>
                      </a:r>
                    </a:p>
                  </a:txBody>
                  <a:tcPr/>
                </a:tc>
                <a:tc>
                  <a:txBody>
                    <a:bodyPr/>
                    <a:lstStyle/>
                    <a:p>
                      <a:pPr algn="ctr"/>
                      <a:r>
                        <a:rPr lang="pl-PL" dirty="0"/>
                        <a:t>Wady</a:t>
                      </a:r>
                    </a:p>
                  </a:txBody>
                  <a:tcPr/>
                </a:tc>
                <a:extLst>
                  <a:ext uri="{0D108BD9-81ED-4DB2-BD59-A6C34878D82A}">
                    <a16:rowId xmlns:a16="http://schemas.microsoft.com/office/drawing/2014/main" val="10000"/>
                  </a:ext>
                </a:extLst>
              </a:tr>
              <a:tr h="370840">
                <a:tc>
                  <a:txBody>
                    <a:bodyPr/>
                    <a:lstStyle/>
                    <a:p>
                      <a:pPr algn="ctr"/>
                      <a:r>
                        <a:rPr lang="pl-PL" dirty="0"/>
                        <a:t>Jasno i zrozumiała</a:t>
                      </a:r>
                    </a:p>
                  </a:txBody>
                  <a:tcPr anchor="ctr"/>
                </a:tc>
                <a:tc>
                  <a:txBody>
                    <a:bodyPr/>
                    <a:lstStyle/>
                    <a:p>
                      <a:pPr algn="ctr"/>
                      <a:r>
                        <a:rPr lang="pl-PL" dirty="0"/>
                        <a:t>Nie uwzględnia wartości pieniądza w czasie</a:t>
                      </a:r>
                    </a:p>
                  </a:txBody>
                  <a:tcPr anchor="ctr"/>
                </a:tc>
                <a:extLst>
                  <a:ext uri="{0D108BD9-81ED-4DB2-BD59-A6C34878D82A}">
                    <a16:rowId xmlns:a16="http://schemas.microsoft.com/office/drawing/2014/main" val="10001"/>
                  </a:ext>
                </a:extLst>
              </a:tr>
              <a:tr h="370840">
                <a:tc>
                  <a:txBody>
                    <a:bodyPr/>
                    <a:lstStyle/>
                    <a:p>
                      <a:pPr algn="ctr"/>
                      <a:r>
                        <a:rPr lang="pl-PL" dirty="0"/>
                        <a:t>Bardzo prosta do oszacowania</a:t>
                      </a:r>
                    </a:p>
                  </a:txBody>
                  <a:tcPr anchor="ctr"/>
                </a:tc>
                <a:tc>
                  <a:txBody>
                    <a:bodyPr/>
                    <a:lstStyle/>
                    <a:p>
                      <a:pPr algn="ctr"/>
                      <a:r>
                        <a:rPr lang="pl-PL" dirty="0"/>
                        <a:t>Trudność</a:t>
                      </a:r>
                      <a:r>
                        <a:rPr lang="pl-PL" baseline="0" dirty="0"/>
                        <a:t> w subiektywnym doborze stopy granicznej, okresu granicznego</a:t>
                      </a:r>
                      <a:endParaRPr lang="pl-PL" dirty="0"/>
                    </a:p>
                  </a:txBody>
                  <a:tcPr anchor="ctr"/>
                </a:tc>
                <a:extLst>
                  <a:ext uri="{0D108BD9-81ED-4DB2-BD59-A6C34878D82A}">
                    <a16:rowId xmlns:a16="http://schemas.microsoft.com/office/drawing/2014/main" val="10002"/>
                  </a:ext>
                </a:extLst>
              </a:tr>
              <a:tr h="370840">
                <a:tc>
                  <a:txBody>
                    <a:bodyPr/>
                    <a:lstStyle/>
                    <a:p>
                      <a:pPr algn="ctr"/>
                      <a:r>
                        <a:rPr lang="pl-PL" dirty="0"/>
                        <a:t>W okresie zwrotu czas jako miernik opłacalności inwestycji dobrze przemawia do wyobraźni inwestorów</a:t>
                      </a:r>
                    </a:p>
                  </a:txBody>
                  <a:tcPr anchor="ctr"/>
                </a:tc>
                <a:tc>
                  <a:txBody>
                    <a:bodyPr/>
                    <a:lstStyle/>
                    <a:p>
                      <a:pPr algn="ctr"/>
                      <a:r>
                        <a:rPr lang="pl-PL" dirty="0"/>
                        <a:t>Rozbieżne algorytmy szacowania</a:t>
                      </a:r>
                    </a:p>
                  </a:txBody>
                  <a:tcPr anchor="ctr"/>
                </a:tc>
                <a:extLst>
                  <a:ext uri="{0D108BD9-81ED-4DB2-BD59-A6C34878D82A}">
                    <a16:rowId xmlns:a16="http://schemas.microsoft.com/office/drawing/2014/main" val="10003"/>
                  </a:ext>
                </a:extLst>
              </a:tr>
              <a:tr h="370840">
                <a:tc>
                  <a:txBody>
                    <a:bodyPr/>
                    <a:lstStyle/>
                    <a:p>
                      <a:pPr algn="ctr"/>
                      <a:endParaRPr lang="pl-PL" dirty="0"/>
                    </a:p>
                  </a:txBody>
                  <a:tcPr anchor="ctr"/>
                </a:tc>
                <a:tc>
                  <a:txBody>
                    <a:bodyPr/>
                    <a:lstStyle/>
                    <a:p>
                      <a:pPr algn="ctr"/>
                      <a:r>
                        <a:rPr lang="pl-PL" dirty="0"/>
                        <a:t>Formuła jednookresowa – stopa zwrotu</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954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5C405-1047-4B10-BB7C-82E95991FD15}"/>
              </a:ext>
            </a:extLst>
          </p:cNvPr>
          <p:cNvSpPr>
            <a:spLocks noGrp="1"/>
          </p:cNvSpPr>
          <p:nvPr>
            <p:ph type="title"/>
          </p:nvPr>
        </p:nvSpPr>
        <p:spPr/>
        <p:txBody>
          <a:bodyPr/>
          <a:lstStyle/>
          <a:p>
            <a:r>
              <a:rPr lang="pl-PL" dirty="0"/>
              <a:t>Metody proste: stopa zwrotu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EAA61CC-8D6F-4A1E-A754-9CCC86E8C52C}"/>
                  </a:ext>
                </a:extLst>
              </p:cNvPr>
              <p:cNvSpPr>
                <a:spLocks noGrp="1"/>
              </p:cNvSpPr>
              <p:nvPr>
                <p:ph idx="1"/>
              </p:nvPr>
            </p:nvSpPr>
            <p:spPr/>
            <p:txBody>
              <a:bodyPr>
                <a:normAutofit lnSpcReduction="10000"/>
              </a:bodyPr>
              <a:lstStyle/>
              <a:p>
                <a:pPr marL="114300" indent="0">
                  <a:buNone/>
                </a:pPr>
                <a:r>
                  <a:rPr lang="pl-PL" sz="2800" b="1" i="1" dirty="0">
                    <a:latin typeface="+mj-lt"/>
                  </a:rPr>
                  <a:t>Określa % dochód z inwestycji lub Ile groszy zysku przynosi 1 zł nakładu.</a:t>
                </a:r>
              </a:p>
              <a:p>
                <a:pPr marL="114300" indent="0">
                  <a:buNone/>
                </a:pPr>
                <a:r>
                  <a:rPr lang="pl-PL" sz="2800" b="1" i="1" dirty="0">
                    <a:latin typeface="+mj-lt"/>
                  </a:rPr>
                  <a:t>Postacie stopy zwrotu:</a:t>
                </a:r>
              </a:p>
              <a:p>
                <a14:m>
                  <m:oMath xmlns:m="http://schemas.openxmlformats.org/officeDocument/2006/math">
                    <m:r>
                      <a:rPr lang="pl-PL" sz="2000" b="0" i="1" smtClean="0">
                        <a:latin typeface="Cambria Math"/>
                      </a:rPr>
                      <m:t>𝑅𝑂𝐼</m:t>
                    </m:r>
                    <m:r>
                      <a:rPr lang="pl-PL" sz="2000" b="0" i="1" smtClean="0">
                        <a:latin typeface="Cambria Math"/>
                      </a:rPr>
                      <m:t>=</m:t>
                    </m:r>
                    <m:f>
                      <m:fPr>
                        <m:ctrlPr>
                          <a:rPr lang="pl-PL" sz="2000" b="0" i="1" smtClean="0">
                            <a:latin typeface="Cambria Math" panose="02040503050406030204" pitchFamily="18" charset="0"/>
                          </a:rPr>
                        </m:ctrlPr>
                      </m:fPr>
                      <m:num>
                        <m:r>
                          <a:rPr lang="pl-PL" sz="2000" b="0" i="1" smtClean="0">
                            <a:latin typeface="Cambria Math"/>
                          </a:rPr>
                          <m:t>𝑍𝑦𝑠𝑘</m:t>
                        </m:r>
                        <m:r>
                          <a:rPr lang="pl-PL" sz="2000" b="0" i="1" smtClean="0">
                            <a:latin typeface="Cambria Math"/>
                          </a:rPr>
                          <m:t> </m:t>
                        </m:r>
                        <m:r>
                          <a:rPr lang="pl-PL" sz="2000" b="0" i="1" smtClean="0">
                            <a:latin typeface="Cambria Math"/>
                          </a:rPr>
                          <m:t>𝑛𝑒𝑡𝑡𝑜</m:t>
                        </m:r>
                        <m:r>
                          <a:rPr lang="pl-PL" sz="2000" b="0" i="1" smtClean="0">
                            <a:latin typeface="Cambria Math" panose="02040503050406030204" pitchFamily="18" charset="0"/>
                          </a:rPr>
                          <m:t>+</m:t>
                        </m:r>
                        <m:r>
                          <a:rPr lang="pl-PL" sz="2000" b="0" i="1" smtClean="0">
                            <a:latin typeface="Cambria Math" panose="02040503050406030204" pitchFamily="18" charset="0"/>
                          </a:rPr>
                          <m:t>𝑜𝑑𝑠𝑒𝑡𝑘𝑖</m:t>
                        </m:r>
                        <m:r>
                          <a:rPr lang="pl-PL" sz="2000" b="0" i="1" smtClean="0">
                            <a:latin typeface="Cambria Math" panose="02040503050406030204" pitchFamily="18" charset="0"/>
                          </a:rPr>
                          <m:t> </m:t>
                        </m:r>
                        <m:r>
                          <a:rPr lang="pl-PL" sz="2000" b="0" i="1" smtClean="0">
                            <a:latin typeface="Cambria Math" panose="02040503050406030204" pitchFamily="18" charset="0"/>
                          </a:rPr>
                          <m:t>𝑜𝑑</m:t>
                        </m:r>
                        <m:r>
                          <a:rPr lang="pl-PL" sz="2000" b="0" i="1" smtClean="0">
                            <a:latin typeface="Cambria Math" panose="02040503050406030204" pitchFamily="18" charset="0"/>
                          </a:rPr>
                          <m:t> </m:t>
                        </m:r>
                        <m:r>
                          <a:rPr lang="pl-PL" sz="2000" b="0" i="1" smtClean="0">
                            <a:latin typeface="Cambria Math" panose="02040503050406030204" pitchFamily="18" charset="0"/>
                          </a:rPr>
                          <m:t>𝑑</m:t>
                        </m:r>
                        <m:r>
                          <a:rPr lang="pl-PL" sz="2000" b="0" i="1" smtClean="0">
                            <a:latin typeface="Cambria Math" panose="02040503050406030204" pitchFamily="18" charset="0"/>
                          </a:rPr>
                          <m:t>ł</m:t>
                        </m:r>
                        <m:r>
                          <a:rPr lang="pl-PL" sz="2000" b="0" i="1" smtClean="0">
                            <a:latin typeface="Cambria Math" panose="02040503050406030204" pitchFamily="18" charset="0"/>
                          </a:rPr>
                          <m:t>𝑢𝑔𝑢</m:t>
                        </m:r>
                      </m:num>
                      <m:den>
                        <m:r>
                          <a:rPr lang="pl-PL" sz="2000" b="0" i="1" smtClean="0">
                            <a:latin typeface="Cambria Math"/>
                          </a:rPr>
                          <m:t>𝐾𝑎𝑝𝑖𝑡𝑎</m:t>
                        </m:r>
                        <m:r>
                          <a:rPr lang="pl-PL" sz="2000" b="0" i="1" smtClean="0">
                            <a:latin typeface="Cambria Math"/>
                          </a:rPr>
                          <m:t>ł </m:t>
                        </m:r>
                        <m:r>
                          <a:rPr lang="pl-PL" sz="2000" b="0" i="1" smtClean="0">
                            <a:latin typeface="Cambria Math"/>
                          </a:rPr>
                          <m:t>𝑤</m:t>
                        </m:r>
                        <m:r>
                          <a:rPr lang="pl-PL" sz="2000" b="0" i="1" smtClean="0">
                            <a:latin typeface="Cambria Math"/>
                          </a:rPr>
                          <m:t>ł</m:t>
                        </m:r>
                        <m:r>
                          <a:rPr lang="pl-PL" sz="2000" b="0" i="1" smtClean="0">
                            <a:latin typeface="Cambria Math"/>
                          </a:rPr>
                          <m:t>𝑎𝑠𝑛𝑦</m:t>
                        </m:r>
                        <m:r>
                          <a:rPr lang="pl-PL" sz="2000" b="0" i="1" smtClean="0">
                            <a:latin typeface="Cambria Math"/>
                          </a:rPr>
                          <m:t>+</m:t>
                        </m:r>
                        <m:r>
                          <a:rPr lang="pl-PL" sz="2000" b="0" i="1" smtClean="0">
                            <a:latin typeface="Cambria Math"/>
                          </a:rPr>
                          <m:t>𝐾𝑎𝑝𝑖𝑡𝑎</m:t>
                        </m:r>
                        <m:r>
                          <a:rPr lang="pl-PL" sz="2000" b="0" i="1" smtClean="0">
                            <a:latin typeface="Cambria Math"/>
                          </a:rPr>
                          <m:t>ł </m:t>
                        </m:r>
                        <m:r>
                          <a:rPr lang="pl-PL" sz="2000" b="0" i="1" smtClean="0">
                            <a:latin typeface="Cambria Math"/>
                          </a:rPr>
                          <m:t>𝑜𝑏𝑐𝑦</m:t>
                        </m:r>
                      </m:den>
                    </m:f>
                    <m:r>
                      <a:rPr lang="pl-PL" sz="2000" b="0" i="1" smtClean="0">
                        <a:latin typeface="Cambria Math"/>
                      </a:rPr>
                      <m:t>∗100%</m:t>
                    </m:r>
                  </m:oMath>
                </a14:m>
                <a:endParaRPr lang="pl-PL" sz="2000" dirty="0">
                  <a:latin typeface="+mj-lt"/>
                </a:endParaRPr>
              </a:p>
              <a:p>
                <a:pPr marL="114300" indent="0">
                  <a:buNone/>
                </a:pPr>
                <a:r>
                  <a:rPr lang="pl-PL" sz="1600" dirty="0">
                    <a:latin typeface="+mj-lt"/>
                  </a:rPr>
                  <a:t>     Obliczana dla wszystkich dawców kapitału</a:t>
                </a:r>
              </a:p>
              <a:p>
                <a14:m>
                  <m:oMath xmlns:m="http://schemas.openxmlformats.org/officeDocument/2006/math">
                    <m:r>
                      <a:rPr lang="pl-PL" sz="2000" i="1">
                        <a:latin typeface="Cambria Math"/>
                      </a:rPr>
                      <m:t>𝑅𝑂</m:t>
                    </m:r>
                    <m:r>
                      <a:rPr lang="pl-PL" sz="2000" b="0" i="1" smtClean="0">
                        <a:latin typeface="Cambria Math"/>
                      </a:rPr>
                      <m:t>𝐸</m:t>
                    </m:r>
                    <m:r>
                      <a:rPr lang="pl-PL" sz="2000" i="1">
                        <a:latin typeface="Cambria Math"/>
                      </a:rPr>
                      <m:t>=</m:t>
                    </m:r>
                    <m:f>
                      <m:fPr>
                        <m:ctrlPr>
                          <a:rPr lang="pl-PL" sz="2000" i="1">
                            <a:latin typeface="Cambria Math" panose="02040503050406030204" pitchFamily="18" charset="0"/>
                          </a:rPr>
                        </m:ctrlPr>
                      </m:fPr>
                      <m:num>
                        <m:r>
                          <a:rPr lang="pl-PL" sz="2000" i="1">
                            <a:latin typeface="Cambria Math"/>
                          </a:rPr>
                          <m:t>𝑍𝑦𝑠𝑘</m:t>
                        </m:r>
                        <m:r>
                          <a:rPr lang="pl-PL" sz="2000" i="1">
                            <a:latin typeface="Cambria Math"/>
                          </a:rPr>
                          <m:t> </m:t>
                        </m:r>
                        <m:r>
                          <a:rPr lang="pl-PL" sz="2000" i="1">
                            <a:latin typeface="Cambria Math"/>
                          </a:rPr>
                          <m:t>𝑛𝑒𝑡𝑡𝑜</m:t>
                        </m:r>
                      </m:num>
                      <m:den>
                        <m:r>
                          <a:rPr lang="pl-PL" sz="2000" i="1">
                            <a:latin typeface="Cambria Math"/>
                          </a:rPr>
                          <m:t>𝐾𝑎𝑝𝑖𝑡𝑎</m:t>
                        </m:r>
                        <m:r>
                          <a:rPr lang="pl-PL" sz="2000" i="1">
                            <a:latin typeface="Cambria Math"/>
                          </a:rPr>
                          <m:t>ł </m:t>
                        </m:r>
                        <m:r>
                          <a:rPr lang="pl-PL" sz="2000" i="1">
                            <a:latin typeface="Cambria Math"/>
                          </a:rPr>
                          <m:t>𝑤</m:t>
                        </m:r>
                        <m:r>
                          <a:rPr lang="pl-PL" sz="2000" i="1">
                            <a:latin typeface="Cambria Math"/>
                          </a:rPr>
                          <m:t>ł</m:t>
                        </m:r>
                        <m:r>
                          <a:rPr lang="pl-PL" sz="2000" i="1">
                            <a:latin typeface="Cambria Math"/>
                          </a:rPr>
                          <m:t>𝑎𝑠𝑛𝑦</m:t>
                        </m:r>
                      </m:den>
                    </m:f>
                    <m:r>
                      <a:rPr lang="pl-PL" sz="2000" b="0" i="1" smtClean="0">
                        <a:latin typeface="Cambria Math"/>
                      </a:rPr>
                      <m:t>∗100%</m:t>
                    </m:r>
                  </m:oMath>
                </a14:m>
                <a:endParaRPr lang="pl-PL" sz="2000" dirty="0">
                  <a:latin typeface="+mj-lt"/>
                </a:endParaRPr>
              </a:p>
              <a:p>
                <a:pPr marL="114300" indent="0">
                  <a:buNone/>
                </a:pPr>
                <a:r>
                  <a:rPr lang="pl-PL" sz="1600" dirty="0">
                    <a:latin typeface="+mj-lt"/>
                  </a:rPr>
                  <a:t>Obliczana dla właściciela. Gdy finansujemy inwestycję tylko ze środków własnych ROE=ROI.</a:t>
                </a:r>
              </a:p>
              <a:p>
                <a:pPr marL="114300" indent="0">
                  <a:buNone/>
                </a:pPr>
                <a:r>
                  <a:rPr lang="pl-PL" sz="2000" b="1" i="1" dirty="0">
                    <a:latin typeface="+mj-lt"/>
                  </a:rPr>
                  <a:t>Zysk operacyjny = Przychody – Koszty operacyjne,</a:t>
                </a:r>
              </a:p>
              <a:p>
                <a:pPr marL="114300" indent="0">
                  <a:buNone/>
                </a:pPr>
                <a:r>
                  <a:rPr lang="pl-PL" sz="2000" b="1" i="1" dirty="0">
                    <a:latin typeface="+mj-lt"/>
                  </a:rPr>
                  <a:t>Zysk brutto = Zysk operacyjny – odsetki,</a:t>
                </a:r>
              </a:p>
              <a:p>
                <a:pPr marL="114300" indent="0">
                  <a:buNone/>
                </a:pPr>
                <a:r>
                  <a:rPr lang="pl-PL" sz="2000" b="1" i="1" dirty="0">
                    <a:latin typeface="+mj-lt"/>
                  </a:rPr>
                  <a:t>Podatek dochodowy = zysk brutto*stawka podatku </a:t>
                </a:r>
              </a:p>
              <a:p>
                <a:pPr marL="114300" indent="0">
                  <a:buNone/>
                </a:pPr>
                <a:r>
                  <a:rPr lang="pl-PL" sz="2000" b="1" i="1" dirty="0">
                    <a:latin typeface="+mj-lt"/>
                  </a:rPr>
                  <a:t>Zysk netto = zysk brutto – podatek dochodowy.</a:t>
                </a:r>
              </a:p>
              <a:p>
                <a:endParaRPr lang="pl-PL" dirty="0"/>
              </a:p>
            </p:txBody>
          </p:sp>
        </mc:Choice>
        <mc:Fallback xmlns="">
          <p:sp>
            <p:nvSpPr>
              <p:cNvPr id="3" name="Symbol zastępczy zawartości 2">
                <a:extLst>
                  <a:ext uri="{FF2B5EF4-FFF2-40B4-BE49-F238E27FC236}">
                    <a16:creationId xmlns:a16="http://schemas.microsoft.com/office/drawing/2014/main" id="{4EAA61CC-8D6F-4A1E-A754-9CCC86E8C52C}"/>
                  </a:ext>
                </a:extLst>
              </p:cNvPr>
              <p:cNvSpPr>
                <a:spLocks noGrp="1" noRot="1" noChangeAspect="1" noMove="1" noResize="1" noEditPoints="1" noAdjustHandles="1" noChangeArrowheads="1" noChangeShapeType="1" noTextEdit="1"/>
              </p:cNvSpPr>
              <p:nvPr>
                <p:ph idx="1"/>
              </p:nvPr>
            </p:nvSpPr>
            <p:spPr>
              <a:blipFill>
                <a:blip r:embed="rId2"/>
                <a:stretch>
                  <a:fillRect l="-167" t="-4524"/>
                </a:stretch>
              </a:blipFill>
            </p:spPr>
            <p:txBody>
              <a:bodyPr/>
              <a:lstStyle/>
              <a:p>
                <a:r>
                  <a:rPr lang="pl-PL">
                    <a:noFill/>
                  </a:rPr>
                  <a:t> </a:t>
                </a:r>
              </a:p>
            </p:txBody>
          </p:sp>
        </mc:Fallback>
      </mc:AlternateContent>
    </p:spTree>
    <p:extLst>
      <p:ext uri="{BB962C8B-B14F-4D97-AF65-F5344CB8AC3E}">
        <p14:creationId xmlns:p14="http://schemas.microsoft.com/office/powerpoint/2010/main" val="1573109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858174-7AF4-2CB4-DCDD-1B729B4AB87B}"/>
              </a:ext>
            </a:extLst>
          </p:cNvPr>
          <p:cNvSpPr>
            <a:spLocks noGrp="1"/>
          </p:cNvSpPr>
          <p:nvPr>
            <p:ph type="title"/>
          </p:nvPr>
        </p:nvSpPr>
        <p:spPr/>
        <p:txBody>
          <a:bodyPr/>
          <a:lstStyle/>
          <a:p>
            <a:r>
              <a:rPr lang="pl-PL" dirty="0"/>
              <a:t>Inne koncepcje stopy zwrotu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C2C7CD2-46BA-A953-5D52-C2A7048521BC}"/>
                  </a:ext>
                </a:extLst>
              </p:cNvPr>
              <p:cNvSpPr>
                <a:spLocks noGrp="1"/>
              </p:cNvSpPr>
              <p:nvPr>
                <p:ph idx="1"/>
              </p:nvPr>
            </p:nvSpPr>
            <p:spPr/>
            <p:txBody>
              <a:bodyPr>
                <a:normAutofit fontScale="77500" lnSpcReduction="20000"/>
              </a:bodyPr>
              <a:lstStyle/>
              <a:p>
                <a:endParaRPr lang="pl-PL" sz="2000" b="0" i="1" dirty="0">
                  <a:latin typeface="Cambria Math" panose="02040503050406030204" pitchFamily="18" charset="0"/>
                </a:endParaRPr>
              </a:p>
              <a:p>
                <a:endParaRPr lang="pl-PL" i="1" dirty="0">
                  <a:latin typeface="Cambria Math" panose="02040503050406030204" pitchFamily="18" charset="0"/>
                </a:endParaRPr>
              </a:p>
              <a:p>
                <a:endParaRPr lang="pl-PL" sz="2000" b="0" i="1" dirty="0">
                  <a:latin typeface="Cambria Math" panose="02040503050406030204" pitchFamily="18" charset="0"/>
                </a:endParaRPr>
              </a:p>
              <a:p>
                <a:endParaRPr lang="pl-PL" i="1" dirty="0">
                  <a:latin typeface="Cambria Math" panose="02040503050406030204" pitchFamily="18" charset="0"/>
                </a:endParaRPr>
              </a:p>
              <a:p>
                <a14:m>
                  <m:oMath xmlns:m="http://schemas.openxmlformats.org/officeDocument/2006/math">
                    <m:f>
                      <m:fPr>
                        <m:ctrlPr>
                          <a:rPr lang="pl-PL" sz="2400" b="0" i="1" smtClean="0">
                            <a:latin typeface="Cambria Math" panose="02040503050406030204" pitchFamily="18" charset="0"/>
                          </a:rPr>
                        </m:ctrlPr>
                      </m:fPr>
                      <m:num>
                        <m:r>
                          <a:rPr lang="pl-PL" sz="2400" b="0" i="1" smtClean="0">
                            <a:latin typeface="Cambria Math"/>
                          </a:rPr>
                          <m:t>𝑍𝑦𝑠𝑘</m:t>
                        </m:r>
                        <m:r>
                          <a:rPr lang="pl-PL" sz="2400" b="0" i="1" smtClean="0">
                            <a:latin typeface="Cambria Math"/>
                          </a:rPr>
                          <m:t> </m:t>
                        </m:r>
                        <m:r>
                          <a:rPr lang="pl-PL" sz="2400" b="0" i="1" smtClean="0">
                            <a:latin typeface="Cambria Math"/>
                          </a:rPr>
                          <m:t>𝑛𝑒𝑡𝑡𝑜</m:t>
                        </m:r>
                      </m:num>
                      <m:den>
                        <m:r>
                          <a:rPr lang="pl-PL" sz="2400" b="0" i="1" smtClean="0">
                            <a:latin typeface="Cambria Math" panose="02040503050406030204" pitchFamily="18" charset="0"/>
                          </a:rPr>
                          <m:t>𝑃𝑟𝑧𝑦𝑐h𝑜𝑑𝑦</m:t>
                        </m:r>
                        <m:r>
                          <a:rPr lang="pl-PL" sz="2400" b="0" i="1" smtClean="0">
                            <a:latin typeface="Cambria Math" panose="02040503050406030204" pitchFamily="18" charset="0"/>
                          </a:rPr>
                          <m:t> </m:t>
                        </m:r>
                        <m:r>
                          <a:rPr lang="pl-PL" sz="2400" b="0" i="1" smtClean="0">
                            <a:latin typeface="Cambria Math" panose="02040503050406030204" pitchFamily="18" charset="0"/>
                          </a:rPr>
                          <m:t>𝑧𝑒</m:t>
                        </m:r>
                        <m:r>
                          <a:rPr lang="pl-PL" sz="2400" b="0" i="1" smtClean="0">
                            <a:latin typeface="Cambria Math" panose="02040503050406030204" pitchFamily="18" charset="0"/>
                          </a:rPr>
                          <m:t> </m:t>
                        </m:r>
                        <m:r>
                          <a:rPr lang="pl-PL" sz="2400" b="0" i="1" smtClean="0">
                            <a:latin typeface="Cambria Math" panose="02040503050406030204" pitchFamily="18" charset="0"/>
                          </a:rPr>
                          <m:t>𝑠𝑝𝑟𝑧𝑒𝑑𝑎</m:t>
                        </m:r>
                        <m:r>
                          <a:rPr lang="pl-PL" sz="2400" b="0" i="1" smtClean="0">
                            <a:latin typeface="Cambria Math" panose="02040503050406030204" pitchFamily="18" charset="0"/>
                          </a:rPr>
                          <m:t>ż</m:t>
                        </m:r>
                        <m:r>
                          <a:rPr lang="pl-PL" sz="2400" b="0" i="1" smtClean="0">
                            <a:latin typeface="Cambria Math" panose="02040503050406030204" pitchFamily="18" charset="0"/>
                          </a:rPr>
                          <m:t>𝑦</m:t>
                        </m:r>
                      </m:den>
                    </m:f>
                    <m:r>
                      <a:rPr lang="pl-PL" sz="2400" b="0" i="1" smtClean="0">
                        <a:latin typeface="Cambria Math"/>
                      </a:rPr>
                      <m:t>∗100</m:t>
                    </m:r>
                  </m:oMath>
                </a14:m>
                <a:r>
                  <a:rPr lang="pl-PL" sz="2400" dirty="0"/>
                  <a:t>%</a:t>
                </a:r>
              </a:p>
              <a:p>
                <a:endParaRPr lang="pl-PL" sz="2400" dirty="0"/>
              </a:p>
              <a:p>
                <a14:m>
                  <m:oMath xmlns:m="http://schemas.openxmlformats.org/officeDocument/2006/math">
                    <m:f>
                      <m:fPr>
                        <m:ctrlPr>
                          <a:rPr lang="pl-PL" sz="2400" b="0" i="1" smtClean="0">
                            <a:latin typeface="Cambria Math" panose="02040503050406030204" pitchFamily="18" charset="0"/>
                          </a:rPr>
                        </m:ctrlPr>
                      </m:fPr>
                      <m:num>
                        <m:r>
                          <a:rPr lang="pl-PL" sz="2400" b="0" i="1" smtClean="0">
                            <a:latin typeface="Cambria Math"/>
                          </a:rPr>
                          <m:t>𝑍𝑦𝑠𝑘</m:t>
                        </m:r>
                        <m:r>
                          <a:rPr lang="pl-PL" sz="2400" b="0" i="1" smtClean="0">
                            <a:latin typeface="Cambria Math"/>
                          </a:rPr>
                          <m:t> </m:t>
                        </m:r>
                        <m:r>
                          <a:rPr lang="pl-PL" sz="2400" b="0" i="1" smtClean="0">
                            <a:latin typeface="Cambria Math" panose="02040503050406030204" pitchFamily="18" charset="0"/>
                          </a:rPr>
                          <m:t>𝑧𝑒</m:t>
                        </m:r>
                        <m:r>
                          <a:rPr lang="pl-PL" sz="2400" b="0" i="1" smtClean="0">
                            <a:latin typeface="Cambria Math" panose="02040503050406030204" pitchFamily="18" charset="0"/>
                          </a:rPr>
                          <m:t> </m:t>
                        </m:r>
                        <m:r>
                          <a:rPr lang="pl-PL" sz="2400" b="0" i="1" smtClean="0">
                            <a:latin typeface="Cambria Math" panose="02040503050406030204" pitchFamily="18" charset="0"/>
                          </a:rPr>
                          <m:t>𝑠𝑝𝑟𝑧𝑒𝑑𝑎</m:t>
                        </m:r>
                        <m:r>
                          <a:rPr lang="pl-PL" sz="2400" b="0" i="1" smtClean="0">
                            <a:latin typeface="Cambria Math" panose="02040503050406030204" pitchFamily="18" charset="0"/>
                          </a:rPr>
                          <m:t>ż</m:t>
                        </m:r>
                        <m:r>
                          <a:rPr lang="pl-PL" sz="2400" b="0" i="1" smtClean="0">
                            <a:latin typeface="Cambria Math" panose="02040503050406030204" pitchFamily="18" charset="0"/>
                          </a:rPr>
                          <m:t>𝑦</m:t>
                        </m:r>
                      </m:num>
                      <m:den>
                        <m:r>
                          <a:rPr lang="pl-PL" sz="2400" b="0" i="1" smtClean="0">
                            <a:latin typeface="Cambria Math" panose="02040503050406030204" pitchFamily="18" charset="0"/>
                          </a:rPr>
                          <m:t>𝑃𝑟𝑧𝑦𝑐h𝑜𝑑𝑦</m:t>
                        </m:r>
                        <m:r>
                          <a:rPr lang="pl-PL" sz="2400" b="0" i="1" smtClean="0">
                            <a:latin typeface="Cambria Math" panose="02040503050406030204" pitchFamily="18" charset="0"/>
                          </a:rPr>
                          <m:t> </m:t>
                        </m:r>
                        <m:r>
                          <a:rPr lang="pl-PL" sz="2400" b="0" i="1" smtClean="0">
                            <a:latin typeface="Cambria Math" panose="02040503050406030204" pitchFamily="18" charset="0"/>
                          </a:rPr>
                          <m:t>𝑧𝑒</m:t>
                        </m:r>
                        <m:r>
                          <a:rPr lang="pl-PL" sz="2400" b="0" i="1" smtClean="0">
                            <a:latin typeface="Cambria Math" panose="02040503050406030204" pitchFamily="18" charset="0"/>
                          </a:rPr>
                          <m:t> </m:t>
                        </m:r>
                        <m:r>
                          <a:rPr lang="pl-PL" sz="2400" b="0" i="1" smtClean="0">
                            <a:latin typeface="Cambria Math" panose="02040503050406030204" pitchFamily="18" charset="0"/>
                          </a:rPr>
                          <m:t>𝑠𝑝𝑟𝑧𝑒𝑑𝑎</m:t>
                        </m:r>
                        <m:r>
                          <a:rPr lang="pl-PL" sz="2400" b="0" i="1" smtClean="0">
                            <a:latin typeface="Cambria Math" panose="02040503050406030204" pitchFamily="18" charset="0"/>
                          </a:rPr>
                          <m:t>ż</m:t>
                        </m:r>
                        <m:r>
                          <a:rPr lang="pl-PL" sz="2400" b="0" i="1" smtClean="0">
                            <a:latin typeface="Cambria Math" panose="02040503050406030204" pitchFamily="18" charset="0"/>
                          </a:rPr>
                          <m:t>𝑦</m:t>
                        </m:r>
                      </m:den>
                    </m:f>
                    <m:r>
                      <a:rPr lang="pl-PL" sz="2400" b="0" i="1" smtClean="0">
                        <a:latin typeface="Cambria Math"/>
                      </a:rPr>
                      <m:t>∗100</m:t>
                    </m:r>
                  </m:oMath>
                </a14:m>
                <a:r>
                  <a:rPr lang="pl-PL" sz="2400" dirty="0"/>
                  <a:t>%</a:t>
                </a:r>
              </a:p>
              <a:p>
                <a:endParaRPr lang="pl-PL" sz="2400" dirty="0"/>
              </a:p>
              <a:p>
                <a14:m>
                  <m:oMath xmlns:m="http://schemas.openxmlformats.org/officeDocument/2006/math">
                    <m:f>
                      <m:fPr>
                        <m:ctrlPr>
                          <a:rPr lang="pl-PL" sz="2400" b="0" i="1" smtClean="0">
                            <a:latin typeface="Cambria Math" panose="02040503050406030204" pitchFamily="18" charset="0"/>
                          </a:rPr>
                        </m:ctrlPr>
                      </m:fPr>
                      <m:num>
                        <m:r>
                          <a:rPr lang="pl-PL" sz="2400" b="0" i="1" smtClean="0">
                            <a:latin typeface="Cambria Math"/>
                          </a:rPr>
                          <m:t>𝑍𝑦𝑠𝑘</m:t>
                        </m:r>
                        <m:r>
                          <a:rPr lang="pl-PL" sz="2400" b="0" i="1" smtClean="0">
                            <a:latin typeface="Cambria Math"/>
                          </a:rPr>
                          <m:t> </m:t>
                        </m:r>
                        <m:r>
                          <a:rPr lang="pl-PL" sz="2400" b="0" i="1" smtClean="0">
                            <a:latin typeface="Cambria Math" panose="02040503050406030204" pitchFamily="18" charset="0"/>
                          </a:rPr>
                          <m:t>𝑜𝑝𝑒𝑟𝑎𝑐𝑦𝑗𝑛𝑦</m:t>
                        </m:r>
                      </m:num>
                      <m:den>
                        <m:r>
                          <a:rPr lang="pl-PL" sz="2400" b="0" i="1" smtClean="0">
                            <a:latin typeface="Cambria Math" panose="02040503050406030204" pitchFamily="18" charset="0"/>
                          </a:rPr>
                          <m:t>𝐴𝑘𝑡𝑦𝑤𝑎</m:t>
                        </m:r>
                        <m:r>
                          <a:rPr lang="pl-PL" sz="2400" b="0" i="1" smtClean="0">
                            <a:latin typeface="Cambria Math" panose="02040503050406030204" pitchFamily="18" charset="0"/>
                          </a:rPr>
                          <m:t> </m:t>
                        </m:r>
                        <m:r>
                          <a:rPr lang="pl-PL" sz="2400" b="0" i="1" smtClean="0">
                            <a:latin typeface="Cambria Math" panose="02040503050406030204" pitchFamily="18" charset="0"/>
                          </a:rPr>
                          <m:t>𝑟𝑎𝑧𝑒𝑚</m:t>
                        </m:r>
                      </m:den>
                    </m:f>
                    <m:r>
                      <a:rPr lang="pl-PL" sz="2400" b="0" i="1" smtClean="0">
                        <a:latin typeface="Cambria Math"/>
                      </a:rPr>
                      <m:t>∗100</m:t>
                    </m:r>
                  </m:oMath>
                </a14:m>
                <a:r>
                  <a:rPr lang="pl-PL" sz="2400" dirty="0"/>
                  <a:t>%</a:t>
                </a:r>
              </a:p>
              <a:p>
                <a:endParaRPr lang="pl-PL" sz="2400" dirty="0"/>
              </a:p>
              <a:p>
                <a14:m>
                  <m:oMath xmlns:m="http://schemas.openxmlformats.org/officeDocument/2006/math">
                    <m:f>
                      <m:fPr>
                        <m:ctrlPr>
                          <a:rPr lang="pl-PL" sz="2400" b="0" i="1" smtClean="0">
                            <a:latin typeface="Cambria Math" panose="02040503050406030204" pitchFamily="18" charset="0"/>
                          </a:rPr>
                        </m:ctrlPr>
                      </m:fPr>
                      <m:num>
                        <m:r>
                          <a:rPr lang="pl-PL" sz="2400" b="0" i="1" smtClean="0">
                            <a:latin typeface="Cambria Math"/>
                          </a:rPr>
                          <m:t>𝑍𝑦𝑠𝑘</m:t>
                        </m:r>
                        <m:r>
                          <a:rPr lang="pl-PL" sz="2400" b="0" i="1" smtClean="0">
                            <a:latin typeface="Cambria Math"/>
                          </a:rPr>
                          <m:t> </m:t>
                        </m:r>
                        <m:r>
                          <a:rPr lang="pl-PL" sz="2400" b="0" i="1" smtClean="0">
                            <a:latin typeface="Cambria Math" panose="02040503050406030204" pitchFamily="18" charset="0"/>
                          </a:rPr>
                          <m:t>𝑛𝑒𝑡𝑡𝑜</m:t>
                        </m:r>
                      </m:num>
                      <m:den>
                        <m:r>
                          <a:rPr lang="pl-PL" sz="2400" b="0" i="1" smtClean="0">
                            <a:latin typeface="Cambria Math" panose="02040503050406030204" pitchFamily="18" charset="0"/>
                          </a:rPr>
                          <m:t>𝐴𝑘𝑡𝑦𝑤𝑎</m:t>
                        </m:r>
                        <m:r>
                          <a:rPr lang="pl-PL" sz="2400" b="0" i="1" smtClean="0">
                            <a:latin typeface="Cambria Math" panose="02040503050406030204" pitchFamily="18" charset="0"/>
                          </a:rPr>
                          <m:t> </m:t>
                        </m:r>
                        <m:r>
                          <a:rPr lang="pl-PL" sz="2400" b="0" i="1" smtClean="0">
                            <a:latin typeface="Cambria Math" panose="02040503050406030204" pitchFamily="18" charset="0"/>
                          </a:rPr>
                          <m:t>𝑟𝑎𝑧𝑒𝑚</m:t>
                        </m:r>
                      </m:den>
                    </m:f>
                    <m:r>
                      <a:rPr lang="pl-PL" sz="2400" b="0" i="1" smtClean="0">
                        <a:latin typeface="Cambria Math"/>
                      </a:rPr>
                      <m:t>∗100</m:t>
                    </m:r>
                  </m:oMath>
                </a14:m>
                <a:r>
                  <a:rPr lang="pl-PL" sz="2400" dirty="0"/>
                  <a:t>%</a:t>
                </a:r>
              </a:p>
              <a:p>
                <a:endParaRPr lang="pl-PL" sz="2400" dirty="0"/>
              </a:p>
              <a:p>
                <a14:m>
                  <m:oMath xmlns:m="http://schemas.openxmlformats.org/officeDocument/2006/math">
                    <m:f>
                      <m:fPr>
                        <m:ctrlPr>
                          <a:rPr lang="pl-PL" sz="2400" b="0" i="1" smtClean="0">
                            <a:latin typeface="Cambria Math" panose="02040503050406030204" pitchFamily="18" charset="0"/>
                          </a:rPr>
                        </m:ctrlPr>
                      </m:fPr>
                      <m:num>
                        <m:r>
                          <a:rPr lang="pl-PL" sz="2400" b="0" i="1" smtClean="0">
                            <a:latin typeface="Cambria Math"/>
                          </a:rPr>
                          <m:t>𝑍𝑦𝑠𝑘</m:t>
                        </m:r>
                        <m:r>
                          <a:rPr lang="pl-PL" sz="2400" b="0" i="1" smtClean="0">
                            <a:latin typeface="Cambria Math"/>
                          </a:rPr>
                          <m:t> </m:t>
                        </m:r>
                        <m:r>
                          <a:rPr lang="pl-PL" sz="2400" b="0" i="1" smtClean="0">
                            <a:latin typeface="Cambria Math" panose="02040503050406030204" pitchFamily="18" charset="0"/>
                          </a:rPr>
                          <m:t>𝑜𝑝𝑒𝑟𝑎𝑐𝑦𝑗𝑛𝑦</m:t>
                        </m:r>
                        <m:r>
                          <a:rPr lang="pl-PL" sz="2400" b="0" i="1" smtClean="0">
                            <a:latin typeface="Cambria Math" panose="02040503050406030204" pitchFamily="18" charset="0"/>
                          </a:rPr>
                          <m:t> </m:t>
                        </m:r>
                        <m:r>
                          <a:rPr lang="pl-PL" sz="2400" b="0" i="1" smtClean="0">
                            <a:latin typeface="Cambria Math" panose="02040503050406030204" pitchFamily="18" charset="0"/>
                          </a:rPr>
                          <m:t>𝑝𝑜</m:t>
                        </m:r>
                        <m:r>
                          <a:rPr lang="pl-PL" sz="2400" b="0" i="1" smtClean="0">
                            <a:latin typeface="Cambria Math" panose="02040503050406030204" pitchFamily="18" charset="0"/>
                          </a:rPr>
                          <m:t> </m:t>
                        </m:r>
                        <m:r>
                          <a:rPr lang="pl-PL" sz="2400" b="0" i="1" smtClean="0">
                            <a:latin typeface="Cambria Math" panose="02040503050406030204" pitchFamily="18" charset="0"/>
                          </a:rPr>
                          <m:t>𝑜𝑝𝑜𝑑𝑎𝑡𝑘𝑜𝑤𝑎𝑛𝑖𝑢</m:t>
                        </m:r>
                      </m:num>
                      <m:den>
                        <m:r>
                          <a:rPr lang="pl-PL" sz="2400" b="0" i="1" smtClean="0">
                            <a:latin typeface="Cambria Math" panose="02040503050406030204" pitchFamily="18" charset="0"/>
                          </a:rPr>
                          <m:t>𝐾𝑎𝑝𝑖𝑡𝑎</m:t>
                        </m:r>
                        <m:r>
                          <a:rPr lang="pl-PL" sz="2400" b="0" i="1" smtClean="0">
                            <a:latin typeface="Cambria Math" panose="02040503050406030204" pitchFamily="18" charset="0"/>
                          </a:rPr>
                          <m:t>ł </m:t>
                        </m:r>
                        <m:r>
                          <a:rPr lang="pl-PL" sz="2400" b="0" i="1" smtClean="0">
                            <a:latin typeface="Cambria Math" panose="02040503050406030204" pitchFamily="18" charset="0"/>
                          </a:rPr>
                          <m:t>𝑤</m:t>
                        </m:r>
                        <m:r>
                          <a:rPr lang="pl-PL" sz="2400" b="0" i="1" smtClean="0">
                            <a:latin typeface="Cambria Math" panose="02040503050406030204" pitchFamily="18" charset="0"/>
                          </a:rPr>
                          <m:t>ł</m:t>
                        </m:r>
                        <m:r>
                          <a:rPr lang="pl-PL" sz="2400" b="0" i="1" smtClean="0">
                            <a:latin typeface="Cambria Math" panose="02040503050406030204" pitchFamily="18" charset="0"/>
                          </a:rPr>
                          <m:t>𝑎𝑠𝑛𝑦</m:t>
                        </m:r>
                        <m:r>
                          <a:rPr lang="pl-PL" sz="2400" b="0" i="1" smtClean="0">
                            <a:latin typeface="Cambria Math" panose="02040503050406030204" pitchFamily="18" charset="0"/>
                          </a:rPr>
                          <m:t>+</m:t>
                        </m:r>
                        <m:r>
                          <a:rPr lang="pl-PL" sz="2400" b="0" i="1" smtClean="0">
                            <a:latin typeface="Cambria Math" panose="02040503050406030204" pitchFamily="18" charset="0"/>
                          </a:rPr>
                          <m:t>𝑘𝑎𝑝𝑖𝑡𝑎</m:t>
                        </m:r>
                        <m:r>
                          <a:rPr lang="pl-PL" sz="2400" b="0" i="1" smtClean="0">
                            <a:latin typeface="Cambria Math" panose="02040503050406030204" pitchFamily="18" charset="0"/>
                          </a:rPr>
                          <m:t>ł </m:t>
                        </m:r>
                        <m:r>
                          <a:rPr lang="pl-PL" sz="2400" b="0" i="1" smtClean="0">
                            <a:latin typeface="Cambria Math" panose="02040503050406030204" pitchFamily="18" charset="0"/>
                          </a:rPr>
                          <m:t>𝑜𝑏𝑐𝑦</m:t>
                        </m:r>
                      </m:den>
                    </m:f>
                    <m:r>
                      <a:rPr lang="pl-PL" sz="2400" b="0" i="1" smtClean="0">
                        <a:latin typeface="Cambria Math"/>
                      </a:rPr>
                      <m:t>∗100</m:t>
                    </m:r>
                  </m:oMath>
                </a14:m>
                <a:r>
                  <a:rPr lang="pl-PL" sz="2400" dirty="0"/>
                  <a:t>%</a:t>
                </a:r>
              </a:p>
              <a:p>
                <a:endParaRPr lang="pl-PL" dirty="0"/>
              </a:p>
              <a:p>
                <a:endParaRPr lang="pl-PL" dirty="0"/>
              </a:p>
              <a:p>
                <a:endParaRPr lang="pl-PL" dirty="0"/>
              </a:p>
              <a:p>
                <a:endParaRPr lang="pl-PL" dirty="0"/>
              </a:p>
              <a:p>
                <a:endParaRPr lang="pl-PL" dirty="0"/>
              </a:p>
            </p:txBody>
          </p:sp>
        </mc:Choice>
        <mc:Fallback xmlns="">
          <p:sp>
            <p:nvSpPr>
              <p:cNvPr id="3" name="Symbol zastępczy zawartości 2">
                <a:extLst>
                  <a:ext uri="{FF2B5EF4-FFF2-40B4-BE49-F238E27FC236}">
                    <a16:creationId xmlns:a16="http://schemas.microsoft.com/office/drawing/2014/main" id="{1C2C7CD2-46BA-A953-5D52-C2A7048521BC}"/>
                  </a:ext>
                </a:extLst>
              </p:cNvPr>
              <p:cNvSpPr>
                <a:spLocks noGrp="1" noRot="1" noChangeAspect="1" noMove="1" noResize="1" noEditPoints="1" noAdjustHandles="1" noChangeArrowheads="1" noChangeShapeType="1" noTextEdit="1"/>
              </p:cNvSpPr>
              <p:nvPr>
                <p:ph idx="1"/>
              </p:nvPr>
            </p:nvSpPr>
            <p:spPr>
              <a:blipFill>
                <a:blip r:embed="rId2"/>
                <a:stretch>
                  <a:fillRect l="-583"/>
                </a:stretch>
              </a:blipFill>
            </p:spPr>
            <p:txBody>
              <a:bodyPr/>
              <a:lstStyle/>
              <a:p>
                <a:r>
                  <a:rPr lang="pl-PL">
                    <a:noFill/>
                  </a:rPr>
                  <a:t> </a:t>
                </a:r>
              </a:p>
            </p:txBody>
          </p:sp>
        </mc:Fallback>
      </mc:AlternateContent>
    </p:spTree>
    <p:extLst>
      <p:ext uri="{BB962C8B-B14F-4D97-AF65-F5344CB8AC3E}">
        <p14:creationId xmlns:p14="http://schemas.microsoft.com/office/powerpoint/2010/main" val="3343395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77B6E4-47E1-4393-8CDC-421497B35DDD}"/>
              </a:ext>
            </a:extLst>
          </p:cNvPr>
          <p:cNvSpPr>
            <a:spLocks noGrp="1"/>
          </p:cNvSpPr>
          <p:nvPr>
            <p:ph type="title"/>
          </p:nvPr>
        </p:nvSpPr>
        <p:spPr/>
        <p:txBody>
          <a:bodyPr/>
          <a:lstStyle/>
          <a:p>
            <a:r>
              <a:rPr lang="pl-PL" dirty="0"/>
              <a:t>Metody proste: przeciętne stopy zwrotu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5C4D25DA-9D06-47DA-AF70-A5428DD84AF9}"/>
                  </a:ext>
                </a:extLst>
              </p:cNvPr>
              <p:cNvSpPr>
                <a:spLocks noGrp="1"/>
              </p:cNvSpPr>
              <p:nvPr>
                <p:ph idx="1"/>
              </p:nvPr>
            </p:nvSpPr>
            <p:spPr/>
            <p:txBody>
              <a:bodyPr/>
              <a:lstStyle/>
              <a:p>
                <a:r>
                  <a:rPr lang="pl-PL" dirty="0"/>
                  <a:t>Należy zauważyć, że stopy zwrotu powinny być liczone dla typowego roku funkcjonowania inwestycji. Jednak tego typu sytuacja jest bardzo rzadko obserwowalna. W związku z tym w pewnych sytuacjach korzystniej jest obliczyć przeciętne stopy zwrotu.</a:t>
                </a:r>
              </a:p>
              <a:p>
                <a14:m>
                  <m:oMath xmlns:m="http://schemas.openxmlformats.org/officeDocument/2006/math">
                    <m:acc>
                      <m:accPr>
                        <m:chr m:val="̅"/>
                        <m:ctrlPr>
                          <a:rPr lang="pl-PL" sz="2000" b="0" i="1" smtClean="0">
                            <a:latin typeface="Cambria Math" panose="02040503050406030204" pitchFamily="18" charset="0"/>
                          </a:rPr>
                        </m:ctrlPr>
                      </m:accPr>
                      <m:e>
                        <m:r>
                          <a:rPr lang="pl-PL" sz="2000" b="0" i="1" smtClean="0">
                            <a:latin typeface="Cambria Math" panose="02040503050406030204" pitchFamily="18" charset="0"/>
                          </a:rPr>
                          <m:t>𝑅𝑂𝐼</m:t>
                        </m:r>
                      </m:e>
                    </m:acc>
                    <m:r>
                      <a:rPr lang="pl-PL" sz="2000" b="0" i="1" smtClean="0">
                        <a:latin typeface="Cambria Math"/>
                      </a:rPr>
                      <m:t>=</m:t>
                    </m:r>
                    <m:f>
                      <m:fPr>
                        <m:ctrlPr>
                          <a:rPr lang="pl-PL" sz="2000" b="0" i="1" smtClean="0">
                            <a:latin typeface="Cambria Math" panose="02040503050406030204" pitchFamily="18" charset="0"/>
                          </a:rPr>
                        </m:ctrlPr>
                      </m:fPr>
                      <m:num>
                        <m:r>
                          <a:rPr lang="pl-PL" sz="2000" b="0" i="1" smtClean="0">
                            <a:latin typeface="Cambria Math" panose="02040503050406030204" pitchFamily="18" charset="0"/>
                          </a:rPr>
                          <m:t>Ś</m:t>
                        </m:r>
                        <m:r>
                          <a:rPr lang="pl-PL" sz="2000" b="0" i="1" smtClean="0">
                            <a:latin typeface="Cambria Math" panose="02040503050406030204" pitchFamily="18" charset="0"/>
                          </a:rPr>
                          <m:t>𝑟𝑒𝑑𝑛𝑖</m:t>
                        </m:r>
                        <m:r>
                          <a:rPr lang="pl-PL" sz="2000" b="0" i="1" smtClean="0">
                            <a:latin typeface="Cambria Math" panose="02040503050406030204" pitchFamily="18" charset="0"/>
                          </a:rPr>
                          <m:t> </m:t>
                        </m:r>
                        <m:r>
                          <a:rPr lang="pl-PL" sz="2000" b="0" i="1" smtClean="0">
                            <a:latin typeface="Cambria Math" panose="02040503050406030204" pitchFamily="18" charset="0"/>
                          </a:rPr>
                          <m:t>𝑧𝑦𝑠𝑘</m:t>
                        </m:r>
                        <m:r>
                          <a:rPr lang="pl-PL" sz="2000" b="0" i="1" smtClean="0">
                            <a:latin typeface="Cambria Math"/>
                          </a:rPr>
                          <m:t> </m:t>
                        </m:r>
                        <m:r>
                          <a:rPr lang="pl-PL" sz="2000" b="0" i="1" smtClean="0">
                            <a:latin typeface="Cambria Math"/>
                          </a:rPr>
                          <m:t>𝑛𝑒𝑡𝑡𝑜</m:t>
                        </m:r>
                        <m:r>
                          <a:rPr lang="pl-PL" sz="2000" b="0" i="1" smtClean="0">
                            <a:latin typeface="Cambria Math" panose="02040503050406030204" pitchFamily="18" charset="0"/>
                          </a:rPr>
                          <m:t>+Ś</m:t>
                        </m:r>
                        <m:r>
                          <a:rPr lang="pl-PL" sz="2000" b="0" i="1" smtClean="0">
                            <a:latin typeface="Cambria Math" panose="02040503050406030204" pitchFamily="18" charset="0"/>
                          </a:rPr>
                          <m:t>𝑟𝑒𝑑𝑛𝑖𝑒</m:t>
                        </m:r>
                        <m:r>
                          <a:rPr lang="pl-PL" sz="2000" b="0" i="1" smtClean="0">
                            <a:latin typeface="Cambria Math" panose="02040503050406030204" pitchFamily="18" charset="0"/>
                          </a:rPr>
                          <m:t> </m:t>
                        </m:r>
                        <m:r>
                          <a:rPr lang="pl-PL" sz="2000" b="0" i="1" smtClean="0">
                            <a:latin typeface="Cambria Math" panose="02040503050406030204" pitchFamily="18" charset="0"/>
                          </a:rPr>
                          <m:t>𝑜𝑑𝑠𝑒𝑡𝑘𝑖</m:t>
                        </m:r>
                        <m:r>
                          <a:rPr lang="pl-PL" sz="2000" b="0" i="1" smtClean="0">
                            <a:latin typeface="Cambria Math" panose="02040503050406030204" pitchFamily="18" charset="0"/>
                          </a:rPr>
                          <m:t> </m:t>
                        </m:r>
                        <m:r>
                          <a:rPr lang="pl-PL" sz="2000" b="0" i="1" smtClean="0">
                            <a:latin typeface="Cambria Math" panose="02040503050406030204" pitchFamily="18" charset="0"/>
                          </a:rPr>
                          <m:t>𝑜𝑑</m:t>
                        </m:r>
                        <m:r>
                          <a:rPr lang="pl-PL" sz="2000" b="0" i="1" smtClean="0">
                            <a:latin typeface="Cambria Math" panose="02040503050406030204" pitchFamily="18" charset="0"/>
                          </a:rPr>
                          <m:t> </m:t>
                        </m:r>
                        <m:r>
                          <a:rPr lang="pl-PL" sz="2000" b="0" i="1" smtClean="0">
                            <a:latin typeface="Cambria Math" panose="02040503050406030204" pitchFamily="18" charset="0"/>
                          </a:rPr>
                          <m:t>𝑑</m:t>
                        </m:r>
                        <m:r>
                          <a:rPr lang="pl-PL" sz="2000" b="0" i="1" smtClean="0">
                            <a:latin typeface="Cambria Math" panose="02040503050406030204" pitchFamily="18" charset="0"/>
                          </a:rPr>
                          <m:t>ł</m:t>
                        </m:r>
                        <m:r>
                          <a:rPr lang="pl-PL" sz="2000" b="0" i="1" smtClean="0">
                            <a:latin typeface="Cambria Math" panose="02040503050406030204" pitchFamily="18" charset="0"/>
                          </a:rPr>
                          <m:t>𝑢𝑔𝑢</m:t>
                        </m:r>
                      </m:num>
                      <m:den>
                        <m:r>
                          <a:rPr lang="pl-PL" sz="2000" b="0" i="1" smtClean="0">
                            <a:latin typeface="Cambria Math"/>
                          </a:rPr>
                          <m:t>𝐾𝑎𝑝𝑖𝑡𝑎</m:t>
                        </m:r>
                        <m:r>
                          <a:rPr lang="pl-PL" sz="2000" b="0" i="1" smtClean="0">
                            <a:latin typeface="Cambria Math"/>
                          </a:rPr>
                          <m:t>ł </m:t>
                        </m:r>
                        <m:r>
                          <a:rPr lang="pl-PL" sz="2000" b="0" i="1" smtClean="0">
                            <a:latin typeface="Cambria Math"/>
                          </a:rPr>
                          <m:t>𝑤</m:t>
                        </m:r>
                        <m:r>
                          <a:rPr lang="pl-PL" sz="2000" b="0" i="1" smtClean="0">
                            <a:latin typeface="Cambria Math"/>
                          </a:rPr>
                          <m:t>ł</m:t>
                        </m:r>
                        <m:r>
                          <a:rPr lang="pl-PL" sz="2000" b="0" i="1" smtClean="0">
                            <a:latin typeface="Cambria Math"/>
                          </a:rPr>
                          <m:t>𝑎𝑠𝑛𝑦</m:t>
                        </m:r>
                        <m:r>
                          <a:rPr lang="pl-PL" sz="2000" b="0" i="1" smtClean="0">
                            <a:latin typeface="Cambria Math"/>
                          </a:rPr>
                          <m:t>+</m:t>
                        </m:r>
                        <m:r>
                          <a:rPr lang="pl-PL" sz="2000" b="0" i="1" smtClean="0">
                            <a:latin typeface="Cambria Math"/>
                          </a:rPr>
                          <m:t>𝐾𝑎𝑝𝑖𝑡𝑎</m:t>
                        </m:r>
                        <m:r>
                          <a:rPr lang="pl-PL" sz="2000" b="0" i="1" smtClean="0">
                            <a:latin typeface="Cambria Math"/>
                          </a:rPr>
                          <m:t>ł </m:t>
                        </m:r>
                        <m:r>
                          <a:rPr lang="pl-PL" sz="2000" b="0" i="1" smtClean="0">
                            <a:latin typeface="Cambria Math"/>
                          </a:rPr>
                          <m:t>𝑜𝑏𝑐𝑦</m:t>
                        </m:r>
                      </m:den>
                    </m:f>
                    <m:r>
                      <a:rPr lang="pl-PL" sz="2000" b="0" i="1" smtClean="0">
                        <a:latin typeface="Cambria Math"/>
                      </a:rPr>
                      <m:t>∗100%</m:t>
                    </m:r>
                  </m:oMath>
                </a14:m>
                <a:endParaRPr lang="pl-PL" sz="2000" dirty="0">
                  <a:latin typeface="+mj-lt"/>
                </a:endParaRPr>
              </a:p>
              <a:p>
                <a:pPr marL="114300" indent="0">
                  <a:buNone/>
                </a:pPr>
                <a:r>
                  <a:rPr lang="pl-PL" sz="1600" dirty="0">
                    <a:latin typeface="+mj-lt"/>
                  </a:rPr>
                  <a:t>     Obliczana dla wszystkich dawców kapitału</a:t>
                </a:r>
              </a:p>
              <a:p>
                <a14:m>
                  <m:oMath xmlns:m="http://schemas.openxmlformats.org/officeDocument/2006/math">
                    <m:acc>
                      <m:accPr>
                        <m:chr m:val="̅"/>
                        <m:ctrlPr>
                          <a:rPr lang="pl-PL" i="1">
                            <a:latin typeface="Cambria Math" panose="02040503050406030204" pitchFamily="18" charset="0"/>
                          </a:rPr>
                        </m:ctrlPr>
                      </m:accPr>
                      <m:e>
                        <m:r>
                          <a:rPr lang="pl-PL" i="1">
                            <a:latin typeface="Cambria Math" panose="02040503050406030204" pitchFamily="18" charset="0"/>
                          </a:rPr>
                          <m:t>𝑅</m:t>
                        </m:r>
                        <m:r>
                          <a:rPr lang="pl-PL" b="0" i="1" smtClean="0">
                            <a:latin typeface="Cambria Math" panose="02040503050406030204" pitchFamily="18" charset="0"/>
                          </a:rPr>
                          <m:t>𝑂𝐸</m:t>
                        </m:r>
                      </m:e>
                    </m:acc>
                    <m:r>
                      <a:rPr lang="pl-PL" sz="2000" i="1">
                        <a:latin typeface="Cambria Math"/>
                      </a:rPr>
                      <m:t>=</m:t>
                    </m:r>
                    <m:f>
                      <m:fPr>
                        <m:ctrlPr>
                          <a:rPr lang="pl-PL" sz="2000" i="1">
                            <a:latin typeface="Cambria Math" panose="02040503050406030204" pitchFamily="18" charset="0"/>
                          </a:rPr>
                        </m:ctrlPr>
                      </m:fPr>
                      <m:num>
                        <m:r>
                          <a:rPr lang="pl-PL" sz="2000" b="0" i="1" smtClean="0">
                            <a:latin typeface="Cambria Math" panose="02040503050406030204" pitchFamily="18" charset="0"/>
                          </a:rPr>
                          <m:t>Ś</m:t>
                        </m:r>
                        <m:r>
                          <a:rPr lang="pl-PL" sz="2000" b="0" i="1" smtClean="0">
                            <a:latin typeface="Cambria Math" panose="02040503050406030204" pitchFamily="18" charset="0"/>
                          </a:rPr>
                          <m:t>𝑟𝑒𝑑𝑛𝑖</m:t>
                        </m:r>
                        <m:r>
                          <a:rPr lang="pl-PL" sz="2000" b="0" i="1" smtClean="0">
                            <a:latin typeface="Cambria Math" panose="02040503050406030204" pitchFamily="18" charset="0"/>
                          </a:rPr>
                          <m:t> </m:t>
                        </m:r>
                        <m:r>
                          <a:rPr lang="pl-PL" sz="2000" b="0" i="1" smtClean="0">
                            <a:latin typeface="Cambria Math" panose="02040503050406030204" pitchFamily="18" charset="0"/>
                          </a:rPr>
                          <m:t>𝑧𝑦𝑠𝑘</m:t>
                        </m:r>
                        <m:r>
                          <a:rPr lang="pl-PL" sz="2000" i="1">
                            <a:latin typeface="Cambria Math"/>
                          </a:rPr>
                          <m:t> </m:t>
                        </m:r>
                        <m:r>
                          <a:rPr lang="pl-PL" sz="2000" i="1">
                            <a:latin typeface="Cambria Math"/>
                          </a:rPr>
                          <m:t>𝑛𝑒𝑡𝑡𝑜</m:t>
                        </m:r>
                      </m:num>
                      <m:den>
                        <m:r>
                          <a:rPr lang="pl-PL" sz="2000" i="1">
                            <a:latin typeface="Cambria Math"/>
                          </a:rPr>
                          <m:t>𝐾𝑎𝑝𝑖𝑡𝑎</m:t>
                        </m:r>
                        <m:r>
                          <a:rPr lang="pl-PL" sz="2000" i="1">
                            <a:latin typeface="Cambria Math"/>
                          </a:rPr>
                          <m:t>ł </m:t>
                        </m:r>
                        <m:r>
                          <a:rPr lang="pl-PL" sz="2000" i="1">
                            <a:latin typeface="Cambria Math"/>
                          </a:rPr>
                          <m:t>𝑤</m:t>
                        </m:r>
                        <m:r>
                          <a:rPr lang="pl-PL" sz="2000" i="1">
                            <a:latin typeface="Cambria Math"/>
                          </a:rPr>
                          <m:t>ł</m:t>
                        </m:r>
                        <m:r>
                          <a:rPr lang="pl-PL" sz="2000" i="1">
                            <a:latin typeface="Cambria Math"/>
                          </a:rPr>
                          <m:t>𝑎𝑠𝑛𝑦</m:t>
                        </m:r>
                      </m:den>
                    </m:f>
                    <m:r>
                      <a:rPr lang="pl-PL" sz="2000" b="0" i="1" smtClean="0">
                        <a:latin typeface="Cambria Math"/>
                      </a:rPr>
                      <m:t>∗100%</m:t>
                    </m:r>
                  </m:oMath>
                </a14:m>
                <a:endParaRPr lang="pl-PL" sz="2000" dirty="0">
                  <a:latin typeface="+mj-lt"/>
                </a:endParaRPr>
              </a:p>
              <a:p>
                <a14:m>
                  <m:oMath xmlns:m="http://schemas.openxmlformats.org/officeDocument/2006/math">
                    <m:r>
                      <a:rPr lang="pl-PL" sz="2000" i="1" smtClean="0">
                        <a:latin typeface="Cambria Math" panose="02040503050406030204" pitchFamily="18" charset="0"/>
                      </a:rPr>
                      <m:t>𝐴</m:t>
                    </m:r>
                    <m:r>
                      <a:rPr lang="pl-PL" sz="2000" b="0" i="1" smtClean="0">
                        <a:latin typeface="Cambria Math" panose="02040503050406030204" pitchFamily="18" charset="0"/>
                      </a:rPr>
                      <m:t>𝑅𝑅</m:t>
                    </m:r>
                    <m:r>
                      <a:rPr lang="pl-PL" sz="2000" i="1">
                        <a:latin typeface="Cambria Math"/>
                      </a:rPr>
                      <m:t>=</m:t>
                    </m:r>
                    <m:f>
                      <m:fPr>
                        <m:ctrlPr>
                          <a:rPr lang="pl-PL" sz="2000" i="1">
                            <a:latin typeface="Cambria Math" panose="02040503050406030204" pitchFamily="18" charset="0"/>
                          </a:rPr>
                        </m:ctrlPr>
                      </m:fPr>
                      <m:num>
                        <m:r>
                          <a:rPr lang="pl-PL" sz="2000" b="0" i="1" smtClean="0">
                            <a:latin typeface="Cambria Math" panose="02040503050406030204" pitchFamily="18" charset="0"/>
                          </a:rPr>
                          <m:t>Ś</m:t>
                        </m:r>
                        <m:r>
                          <a:rPr lang="pl-PL" sz="2000" b="0" i="1" smtClean="0">
                            <a:latin typeface="Cambria Math" panose="02040503050406030204" pitchFamily="18" charset="0"/>
                          </a:rPr>
                          <m:t>𝑟𝑒𝑑𝑛𝑖</m:t>
                        </m:r>
                        <m:r>
                          <a:rPr lang="pl-PL" sz="2000" b="0" i="1" smtClean="0">
                            <a:latin typeface="Cambria Math" panose="02040503050406030204" pitchFamily="18" charset="0"/>
                          </a:rPr>
                          <m:t> </m:t>
                        </m:r>
                        <m:r>
                          <a:rPr lang="pl-PL" sz="2000" b="0" i="1" smtClean="0">
                            <a:latin typeface="Cambria Math" panose="02040503050406030204" pitchFamily="18" charset="0"/>
                          </a:rPr>
                          <m:t>𝑧𝑦𝑠𝑘</m:t>
                        </m:r>
                        <m:r>
                          <a:rPr lang="pl-PL" sz="2000" i="1">
                            <a:latin typeface="Cambria Math"/>
                          </a:rPr>
                          <m:t> </m:t>
                        </m:r>
                        <m:r>
                          <a:rPr lang="pl-PL" sz="2000" i="1">
                            <a:latin typeface="Cambria Math"/>
                          </a:rPr>
                          <m:t>𝑛𝑒𝑡𝑡𝑜</m:t>
                        </m:r>
                      </m:num>
                      <m:den>
                        <m:f>
                          <m:fPr>
                            <m:ctrlPr>
                              <a:rPr lang="pl-PL" sz="2000" i="1" smtClean="0">
                                <a:latin typeface="Cambria Math" panose="02040503050406030204" pitchFamily="18" charset="0"/>
                              </a:rPr>
                            </m:ctrlPr>
                          </m:fPr>
                          <m:num>
                            <m:r>
                              <a:rPr lang="pl-PL" i="1">
                                <a:latin typeface="Cambria Math"/>
                              </a:rPr>
                              <m:t>𝐾𝑎𝑝𝑖𝑡𝑎</m:t>
                            </m:r>
                            <m:r>
                              <a:rPr lang="pl-PL" i="1">
                                <a:latin typeface="Cambria Math"/>
                              </a:rPr>
                              <m:t>ł </m:t>
                            </m:r>
                            <m:r>
                              <a:rPr lang="pl-PL" i="1">
                                <a:latin typeface="Cambria Math" panose="02040503050406030204" pitchFamily="18" charset="0"/>
                              </a:rPr>
                              <m:t>𝑝𝑜𝑐𝑧</m:t>
                            </m:r>
                            <m:r>
                              <a:rPr lang="pl-PL" i="1">
                                <a:latin typeface="Cambria Math" panose="02040503050406030204" pitchFamily="18" charset="0"/>
                              </a:rPr>
                              <m:t>ą</m:t>
                            </m:r>
                            <m:r>
                              <a:rPr lang="pl-PL" i="1">
                                <a:latin typeface="Cambria Math" panose="02040503050406030204" pitchFamily="18" charset="0"/>
                              </a:rPr>
                              <m:t>𝑡𝑘𝑜𝑤𝑦</m:t>
                            </m:r>
                            <m:r>
                              <a:rPr lang="pl-PL" i="1">
                                <a:latin typeface="Cambria Math" panose="02040503050406030204" pitchFamily="18" charset="0"/>
                              </a:rPr>
                              <m:t>+</m:t>
                            </m:r>
                            <m:r>
                              <a:rPr lang="pl-PL" i="1">
                                <a:latin typeface="Cambria Math" panose="02040503050406030204" pitchFamily="18" charset="0"/>
                              </a:rPr>
                              <m:t>𝑘𝑎𝑝𝑖𝑡𝑎</m:t>
                            </m:r>
                            <m:r>
                              <a:rPr lang="pl-PL" i="1">
                                <a:latin typeface="Cambria Math" panose="02040503050406030204" pitchFamily="18" charset="0"/>
                              </a:rPr>
                              <m:t>ł </m:t>
                            </m:r>
                            <m:r>
                              <a:rPr lang="pl-PL" i="1">
                                <a:latin typeface="Cambria Math" panose="02040503050406030204" pitchFamily="18" charset="0"/>
                              </a:rPr>
                              <m:t>𝑘𝑜</m:t>
                            </m:r>
                            <m:r>
                              <a:rPr lang="pl-PL" i="1">
                                <a:latin typeface="Cambria Math" panose="02040503050406030204" pitchFamily="18" charset="0"/>
                              </a:rPr>
                              <m:t>ń</m:t>
                            </m:r>
                            <m:r>
                              <a:rPr lang="pl-PL" i="1">
                                <a:latin typeface="Cambria Math" panose="02040503050406030204" pitchFamily="18" charset="0"/>
                              </a:rPr>
                              <m:t>𝑐𝑜𝑤𝑦</m:t>
                            </m:r>
                          </m:num>
                          <m:den>
                            <m:r>
                              <a:rPr lang="pl-PL" sz="2000" b="0" i="1" smtClean="0">
                                <a:latin typeface="Cambria Math" panose="02040503050406030204" pitchFamily="18" charset="0"/>
                              </a:rPr>
                              <m:t>2</m:t>
                            </m:r>
                          </m:den>
                        </m:f>
                      </m:den>
                    </m:f>
                    <m:r>
                      <a:rPr lang="pl-PL" sz="2000" b="0" i="1" smtClean="0">
                        <a:latin typeface="Cambria Math"/>
                      </a:rPr>
                      <m:t>∗100%</m:t>
                    </m:r>
                  </m:oMath>
                </a14:m>
                <a:endParaRPr lang="pl-PL" sz="2000" dirty="0">
                  <a:latin typeface="+mj-lt"/>
                </a:endParaRPr>
              </a:p>
              <a:p>
                <a:pPr marL="114300" indent="0">
                  <a:buNone/>
                </a:pPr>
                <a:r>
                  <a:rPr lang="pl-PL" sz="1600" dirty="0">
                    <a:latin typeface="+mj-lt"/>
                  </a:rPr>
                  <a:t>Obliczana dla właściciela. Gdy finansujemy inwestycję tylko ze środków własnych ROE=ROI.</a:t>
                </a:r>
              </a:p>
              <a:p>
                <a:pPr marL="114300" indent="0">
                  <a:buNone/>
                </a:pPr>
                <a:r>
                  <a:rPr lang="pl-PL" sz="1600" dirty="0">
                    <a:latin typeface="+mj-lt"/>
                  </a:rPr>
                  <a:t>ARR z ROI/ROE są nieporównywalne z uwagi na inną koncepcję obliczeniową.</a:t>
                </a:r>
              </a:p>
              <a:p>
                <a:endParaRPr lang="pl-PL" dirty="0"/>
              </a:p>
            </p:txBody>
          </p:sp>
        </mc:Choice>
        <mc:Fallback xmlns="">
          <p:sp>
            <p:nvSpPr>
              <p:cNvPr id="3" name="Symbol zastępczy zawartości 2">
                <a:extLst>
                  <a:ext uri="{FF2B5EF4-FFF2-40B4-BE49-F238E27FC236}">
                    <a16:creationId xmlns:a16="http://schemas.microsoft.com/office/drawing/2014/main" id="{5C4D25DA-9D06-47DA-AF70-A5428DD84AF9}"/>
                  </a:ext>
                </a:extLst>
              </p:cNvPr>
              <p:cNvSpPr>
                <a:spLocks noGrp="1" noRot="1" noChangeAspect="1" noMove="1" noResize="1" noEditPoints="1" noAdjustHandles="1" noChangeArrowheads="1" noChangeShapeType="1" noTextEdit="1"/>
              </p:cNvSpPr>
              <p:nvPr>
                <p:ph idx="1"/>
              </p:nvPr>
            </p:nvSpPr>
            <p:spPr>
              <a:blipFill>
                <a:blip r:embed="rId2"/>
                <a:stretch>
                  <a:fillRect l="-667" t="-1548"/>
                </a:stretch>
              </a:blipFill>
            </p:spPr>
            <p:txBody>
              <a:bodyPr/>
              <a:lstStyle/>
              <a:p>
                <a:r>
                  <a:rPr lang="pl-PL">
                    <a:noFill/>
                  </a:rPr>
                  <a:t> </a:t>
                </a:r>
              </a:p>
            </p:txBody>
          </p:sp>
        </mc:Fallback>
      </mc:AlternateContent>
    </p:spTree>
    <p:extLst>
      <p:ext uri="{BB962C8B-B14F-4D97-AF65-F5344CB8AC3E}">
        <p14:creationId xmlns:p14="http://schemas.microsoft.com/office/powerpoint/2010/main" val="3911121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8753D2-520C-480A-AD37-A5BE0747D813}"/>
              </a:ext>
            </a:extLst>
          </p:cNvPr>
          <p:cNvSpPr>
            <a:spLocks noGrp="1"/>
          </p:cNvSpPr>
          <p:nvPr>
            <p:ph type="title"/>
          </p:nvPr>
        </p:nvSpPr>
        <p:spPr/>
        <p:txBody>
          <a:bodyPr/>
          <a:lstStyle/>
          <a:p>
            <a:r>
              <a:rPr lang="pl-PL" dirty="0"/>
              <a:t>Kryterium opłacalności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A3420D9-A85D-46B1-B058-A9ED327FD3AE}"/>
                  </a:ext>
                </a:extLst>
              </p:cNvPr>
              <p:cNvSpPr>
                <a:spLocks noGrp="1"/>
              </p:cNvSpPr>
              <p:nvPr>
                <p:ph idx="1"/>
              </p:nvPr>
            </p:nvSpPr>
            <p:spPr/>
            <p:txBody>
              <a:bodyPr/>
              <a:lstStyle/>
              <a:p>
                <a:pPr marL="114300" indent="0">
                  <a:buNone/>
                </a:pPr>
                <a:r>
                  <a:rPr lang="pl-PL" b="1" i="1" dirty="0"/>
                  <a:t>Inwestycja jest opłacalna jeśli w każdym okresie:</a:t>
                </a:r>
              </a:p>
              <a:p>
                <a:pPr marL="114300" indent="0">
                  <a:buNone/>
                </a:pPr>
                <a:endParaRPr lang="pl-PL" dirty="0"/>
              </a:p>
              <a:p>
                <a:pPr marL="114300" indent="0">
                  <a:buNone/>
                </a:pPr>
                <a14:m>
                  <m:oMathPara xmlns:m="http://schemas.openxmlformats.org/officeDocument/2006/math">
                    <m:oMathParaPr>
                      <m:jc m:val="centerGroup"/>
                    </m:oMathParaPr>
                    <m:oMath xmlns:m="http://schemas.openxmlformats.org/officeDocument/2006/math">
                      <m:r>
                        <a:rPr lang="pl-PL" b="0" i="1" smtClean="0">
                          <a:latin typeface="Cambria Math"/>
                        </a:rPr>
                        <m:t>𝑅𝑂𝐼</m:t>
                      </m:r>
                      <m:r>
                        <a:rPr lang="pl-PL" b="0" i="1" smtClean="0">
                          <a:latin typeface="Cambria Math" panose="02040503050406030204" pitchFamily="18" charset="0"/>
                        </a:rPr>
                        <m:t>/</m:t>
                      </m:r>
                      <m:r>
                        <a:rPr lang="pl-PL" b="0" i="1" smtClean="0">
                          <a:latin typeface="Cambria Math" panose="02040503050406030204" pitchFamily="18" charset="0"/>
                        </a:rPr>
                        <m:t>𝑅𝑂𝐸</m:t>
                      </m:r>
                      <m:r>
                        <a:rPr lang="pl-PL" b="0" i="1" smtClean="0">
                          <a:latin typeface="Cambria Math" panose="02040503050406030204" pitchFamily="18" charset="0"/>
                        </a:rPr>
                        <m:t>/</m:t>
                      </m:r>
                      <m:acc>
                        <m:accPr>
                          <m:chr m:val="̅"/>
                          <m:ctrlPr>
                            <a:rPr lang="pl-PL" i="1">
                              <a:latin typeface="Cambria Math" panose="02040503050406030204" pitchFamily="18" charset="0"/>
                            </a:rPr>
                          </m:ctrlPr>
                        </m:accPr>
                        <m:e>
                          <m:r>
                            <a:rPr lang="pl-PL" i="1">
                              <a:latin typeface="Cambria Math" panose="02040503050406030204" pitchFamily="18" charset="0"/>
                            </a:rPr>
                            <m:t>𝑅𝑂𝐼</m:t>
                          </m:r>
                        </m:e>
                      </m:acc>
                      <m:r>
                        <a:rPr lang="pl-PL" i="1">
                          <a:latin typeface="Cambria Math" panose="02040503050406030204" pitchFamily="18" charset="0"/>
                        </a:rPr>
                        <m:t>/</m:t>
                      </m:r>
                      <m:acc>
                        <m:accPr>
                          <m:chr m:val="̅"/>
                          <m:ctrlPr>
                            <a:rPr lang="pl-PL" i="1">
                              <a:latin typeface="Cambria Math" panose="02040503050406030204" pitchFamily="18" charset="0"/>
                            </a:rPr>
                          </m:ctrlPr>
                        </m:accPr>
                        <m:e>
                          <m:r>
                            <a:rPr lang="pl-PL" i="1">
                              <a:latin typeface="Cambria Math" panose="02040503050406030204" pitchFamily="18" charset="0"/>
                            </a:rPr>
                            <m:t>𝑅</m:t>
                          </m:r>
                          <m:r>
                            <a:rPr lang="pl-PL" b="0" i="1" smtClean="0">
                              <a:latin typeface="Cambria Math" panose="02040503050406030204" pitchFamily="18" charset="0"/>
                            </a:rPr>
                            <m:t>𝑂𝐸</m:t>
                          </m:r>
                        </m:e>
                      </m:acc>
                      <m:r>
                        <a:rPr lang="pl-PL" b="0" i="1" smtClean="0">
                          <a:latin typeface="Cambria Math"/>
                          <a:ea typeface="Cambria Math"/>
                        </a:rPr>
                        <m:t>≥</m:t>
                      </m:r>
                      <m:sSub>
                        <m:sSubPr>
                          <m:ctrlPr>
                            <a:rPr lang="pl-PL" b="0" i="1" smtClean="0">
                              <a:latin typeface="Cambria Math" panose="02040503050406030204" pitchFamily="18" charset="0"/>
                              <a:ea typeface="Cambria Math"/>
                            </a:rPr>
                          </m:ctrlPr>
                        </m:sSubPr>
                        <m:e>
                          <m:r>
                            <a:rPr lang="pl-PL" b="0" i="1" smtClean="0">
                              <a:latin typeface="Cambria Math"/>
                              <a:ea typeface="Cambria Math"/>
                            </a:rPr>
                            <m:t>𝑘</m:t>
                          </m:r>
                        </m:e>
                        <m:sub>
                          <m:r>
                            <a:rPr lang="pl-PL" b="0" i="1" smtClean="0">
                              <a:latin typeface="Cambria Math"/>
                              <a:ea typeface="Cambria Math"/>
                            </a:rPr>
                            <m:t>𝑔𝑟</m:t>
                          </m:r>
                        </m:sub>
                      </m:sSub>
                    </m:oMath>
                  </m:oMathPara>
                </a14:m>
                <a:endParaRPr lang="pl-PL" b="0" dirty="0">
                  <a:ea typeface="Cambria Math"/>
                </a:endParaRPr>
              </a:p>
              <a:p>
                <a:pPr marL="114300" indent="0">
                  <a:buNone/>
                </a:pPr>
                <a:r>
                  <a:rPr lang="pl-PL" sz="2000" dirty="0"/>
                  <a:t>gdzie: </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a:rPr>
                          <m:t>𝑘</m:t>
                        </m:r>
                      </m:e>
                      <m:sub>
                        <m:r>
                          <a:rPr lang="pl-PL" sz="2000" b="0" i="1" smtClean="0">
                            <a:latin typeface="Cambria Math"/>
                          </a:rPr>
                          <m:t>𝑔𝑟</m:t>
                        </m:r>
                      </m:sub>
                    </m:sSub>
                  </m:oMath>
                </a14:m>
                <a:r>
                  <a:rPr lang="pl-PL" sz="2000" dirty="0"/>
                  <a:t> - stopa graniczna:</a:t>
                </a:r>
              </a:p>
              <a:p>
                <a:r>
                  <a:rPr lang="pl-PL" sz="2000" dirty="0"/>
                  <a:t>dla ROI  może być to np. stopa zwrotu w danej branży lub średnioważony koszt kapitału,</a:t>
                </a:r>
              </a:p>
              <a:p>
                <a:r>
                  <a:rPr lang="pl-PL" sz="2000" dirty="0"/>
                  <a:t>dla ROE może być to np. stopa zwrotu z inwestycji wolnej od ryzyka lub koszt kapitału własnego.</a:t>
                </a:r>
              </a:p>
              <a:p>
                <a:pPr marL="114300" indent="0">
                  <a:buNone/>
                </a:pPr>
                <a:endParaRPr lang="pl-PL" dirty="0"/>
              </a:p>
              <a:p>
                <a:pPr marL="114300" indent="0" algn="just">
                  <a:buNone/>
                </a:pPr>
                <a:r>
                  <a:rPr lang="pl-PL" sz="2000" b="1" i="1" dirty="0"/>
                  <a:t>Należy też zaznaczyć, że stopa graniczna może być też subiektywnym wyborem danego inwestora w zależności od jego preferencji. Można także posiłkować się raportami np. dla rynku nieruchomości. </a:t>
                </a:r>
              </a:p>
              <a:p>
                <a:endParaRPr lang="pl-PL" dirty="0"/>
              </a:p>
            </p:txBody>
          </p:sp>
        </mc:Choice>
        <mc:Fallback xmlns="">
          <p:sp>
            <p:nvSpPr>
              <p:cNvPr id="3" name="Symbol zastępczy zawartości 2">
                <a:extLst>
                  <a:ext uri="{FF2B5EF4-FFF2-40B4-BE49-F238E27FC236}">
                    <a16:creationId xmlns:a16="http://schemas.microsoft.com/office/drawing/2014/main" id="{1A3420D9-A85D-46B1-B058-A9ED327FD3AE}"/>
                  </a:ext>
                </a:extLst>
              </p:cNvPr>
              <p:cNvSpPr>
                <a:spLocks noGrp="1" noRot="1" noChangeAspect="1" noMove="1" noResize="1" noEditPoints="1" noAdjustHandles="1" noChangeArrowheads="1" noChangeShapeType="1" noTextEdit="1"/>
              </p:cNvSpPr>
              <p:nvPr>
                <p:ph idx="1"/>
              </p:nvPr>
            </p:nvSpPr>
            <p:spPr>
              <a:blipFill>
                <a:blip r:embed="rId3"/>
                <a:stretch>
                  <a:fillRect l="-667" t="-595" r="-833"/>
                </a:stretch>
              </a:blipFill>
            </p:spPr>
            <p:txBody>
              <a:bodyPr/>
              <a:lstStyle/>
              <a:p>
                <a:r>
                  <a:rPr lang="pl-PL">
                    <a:noFill/>
                  </a:rPr>
                  <a:t> </a:t>
                </a:r>
              </a:p>
            </p:txBody>
          </p:sp>
        </mc:Fallback>
      </mc:AlternateContent>
    </p:spTree>
    <p:extLst>
      <p:ext uri="{BB962C8B-B14F-4D97-AF65-F5344CB8AC3E}">
        <p14:creationId xmlns:p14="http://schemas.microsoft.com/office/powerpoint/2010/main" val="693083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E25A17-AFC8-4E5E-9376-041F2D1242A2}"/>
              </a:ext>
            </a:extLst>
          </p:cNvPr>
          <p:cNvSpPr>
            <a:spLocks noGrp="1"/>
          </p:cNvSpPr>
          <p:nvPr>
            <p:ph type="title"/>
          </p:nvPr>
        </p:nvSpPr>
        <p:spPr/>
        <p:txBody>
          <a:bodyPr/>
          <a:lstStyle/>
          <a:p>
            <a:r>
              <a:rPr lang="pl-PL" dirty="0"/>
              <a:t>Okres zwrotu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1C62CC6-5226-487A-B9C6-E0172C44D1D4}"/>
                  </a:ext>
                </a:extLst>
              </p:cNvPr>
              <p:cNvSpPr>
                <a:spLocks noGrp="1"/>
              </p:cNvSpPr>
              <p:nvPr>
                <p:ph idx="1"/>
              </p:nvPr>
            </p:nvSpPr>
            <p:spPr/>
            <p:txBody>
              <a:bodyPr>
                <a:normAutofit fontScale="92500"/>
              </a:bodyPr>
              <a:lstStyle/>
              <a:p>
                <a:pPr marL="114300" indent="0" algn="just">
                  <a:buNone/>
                </a:pPr>
                <a:r>
                  <a:rPr lang="pl-PL" b="1" i="1" dirty="0"/>
                  <a:t>Okres zwrotu określa w jakim czasie nakłady inwestycyjne zostaną w pełni pokryte korzyściami netto generowanymi przez inwestycję. Im krótszy okres zwrotu tym lepiej.</a:t>
                </a:r>
                <a:endParaRPr lang="pl-PL" dirty="0"/>
              </a:p>
              <a:p>
                <a:pPr marL="114300" indent="0">
                  <a:lnSpc>
                    <a:spcPct val="150000"/>
                  </a:lnSpc>
                  <a:buNone/>
                </a:pPr>
                <a:r>
                  <a:rPr lang="pl-PL" sz="1800" b="1" dirty="0"/>
                  <a:t>Postać okresu zwrotu:</a:t>
                </a:r>
              </a:p>
              <a:p>
                <a:pPr>
                  <a:lnSpc>
                    <a:spcPct val="150000"/>
                  </a:lnSpc>
                </a:pPr>
                <a14:m>
                  <m:oMath xmlns:m="http://schemas.openxmlformats.org/officeDocument/2006/math">
                    <m:r>
                      <a:rPr lang="pl-PL" sz="1800" b="0" i="1" smtClean="0">
                        <a:latin typeface="Cambria Math"/>
                      </a:rPr>
                      <m:t>𝐼</m:t>
                    </m:r>
                    <m:r>
                      <a:rPr lang="pl-PL" sz="1800" b="0" i="1" smtClean="0">
                        <a:latin typeface="Cambria Math"/>
                      </a:rPr>
                      <m:t>=</m:t>
                    </m:r>
                    <m:nary>
                      <m:naryPr>
                        <m:chr m:val="∑"/>
                        <m:ctrlPr>
                          <a:rPr lang="pl-PL" sz="1800" b="0" i="1" smtClean="0">
                            <a:latin typeface="Cambria Math" panose="02040503050406030204" pitchFamily="18" charset="0"/>
                          </a:rPr>
                        </m:ctrlPr>
                      </m:naryPr>
                      <m:sub>
                        <m:r>
                          <m:rPr>
                            <m:brk m:alnAt="23"/>
                          </m:rPr>
                          <a:rPr lang="pl-PL" sz="1800" b="0" i="1" smtClean="0">
                            <a:latin typeface="Cambria Math"/>
                          </a:rPr>
                          <m:t>𝑡</m:t>
                        </m:r>
                        <m:r>
                          <a:rPr lang="pl-PL" sz="1800" b="0" i="1" smtClean="0">
                            <a:latin typeface="Cambria Math"/>
                          </a:rPr>
                          <m:t>=0</m:t>
                        </m:r>
                      </m:sub>
                      <m:sup>
                        <m:r>
                          <a:rPr lang="pl-PL" sz="1800" b="0" i="1" smtClean="0">
                            <a:latin typeface="Cambria Math"/>
                          </a:rPr>
                          <m:t>𝑂𝑍</m:t>
                        </m:r>
                      </m:sup>
                      <m:e>
                        <m:sSub>
                          <m:sSubPr>
                            <m:ctrlPr>
                              <a:rPr lang="pl-PL" sz="1800" b="0" i="1" smtClean="0">
                                <a:latin typeface="Cambria Math" panose="02040503050406030204" pitchFamily="18" charset="0"/>
                              </a:rPr>
                            </m:ctrlPr>
                          </m:sSubPr>
                          <m:e>
                            <m:r>
                              <a:rPr lang="pl-PL" sz="1800" b="0" i="1" smtClean="0">
                                <a:latin typeface="Cambria Math"/>
                              </a:rPr>
                              <m:t>𝑍𝑁</m:t>
                            </m:r>
                          </m:e>
                          <m:sub>
                            <m:r>
                              <a:rPr lang="pl-PL" sz="1800" b="0" i="1" smtClean="0">
                                <a:latin typeface="Cambria Math"/>
                              </a:rPr>
                              <m:t>𝑡</m:t>
                            </m:r>
                          </m:sub>
                        </m:sSub>
                      </m:e>
                    </m:nary>
                  </m:oMath>
                </a14:m>
                <a:endParaRPr lang="pl-PL" sz="1800" dirty="0"/>
              </a:p>
              <a:p>
                <a:pPr marL="114300" indent="0">
                  <a:lnSpc>
                    <a:spcPct val="150000"/>
                  </a:lnSpc>
                  <a:buNone/>
                </a:pPr>
                <a:r>
                  <a:rPr lang="pl-PL" sz="1800" dirty="0"/>
                  <a:t>gdzie: </a:t>
                </a:r>
                <a14:m>
                  <m:oMath xmlns:m="http://schemas.openxmlformats.org/officeDocument/2006/math">
                    <m:sSub>
                      <m:sSubPr>
                        <m:ctrlPr>
                          <a:rPr lang="pl-PL" sz="1800" i="1">
                            <a:latin typeface="Cambria Math" panose="02040503050406030204" pitchFamily="18" charset="0"/>
                          </a:rPr>
                        </m:ctrlPr>
                      </m:sSubPr>
                      <m:e>
                        <m:r>
                          <a:rPr lang="pl-PL" sz="1800" i="1">
                            <a:latin typeface="Cambria Math"/>
                          </a:rPr>
                          <m:t>𝑍𝑁</m:t>
                        </m:r>
                      </m:e>
                      <m:sub>
                        <m:r>
                          <a:rPr lang="pl-PL" sz="1800" i="1">
                            <a:latin typeface="Cambria Math"/>
                          </a:rPr>
                          <m:t>𝑡</m:t>
                        </m:r>
                      </m:sub>
                    </m:sSub>
                  </m:oMath>
                </a14:m>
                <a:r>
                  <a:rPr lang="pl-PL" sz="1800" dirty="0"/>
                  <a:t> - zysk netto w okresie t, </a:t>
                </a:r>
                <a14:m>
                  <m:oMath xmlns:m="http://schemas.openxmlformats.org/officeDocument/2006/math">
                    <m:r>
                      <a:rPr lang="pl-PL" sz="1800" i="1">
                        <a:latin typeface="Cambria Math"/>
                      </a:rPr>
                      <m:t>𝐼</m:t>
                    </m:r>
                  </m:oMath>
                </a14:m>
                <a:r>
                  <a:rPr lang="pl-PL" sz="1800" dirty="0"/>
                  <a:t> – nakłady inwestycyjne, </a:t>
                </a:r>
                <a14:m>
                  <m:oMath xmlns:m="http://schemas.openxmlformats.org/officeDocument/2006/math">
                    <m:r>
                      <a:rPr lang="pl-PL" sz="1800" i="1">
                        <a:latin typeface="Cambria Math"/>
                      </a:rPr>
                      <m:t>𝑂𝑍</m:t>
                    </m:r>
                  </m:oMath>
                </a14:m>
                <a:r>
                  <a:rPr lang="pl-PL" sz="1800" dirty="0"/>
                  <a:t> – okres zwrotu.</a:t>
                </a:r>
              </a:p>
              <a:p>
                <a:pPr marL="114300" indent="0">
                  <a:lnSpc>
                    <a:spcPct val="150000"/>
                  </a:lnSpc>
                  <a:buNone/>
                </a:pPr>
                <a:r>
                  <a:rPr lang="pl-PL" sz="1800" b="1" dirty="0"/>
                  <a:t>Inwestycja jest opłacalna gdy:</a:t>
                </a:r>
              </a:p>
              <a:p>
                <a:pPr>
                  <a:lnSpc>
                    <a:spcPct val="150000"/>
                  </a:lnSpc>
                </a:pPr>
                <a14:m>
                  <m:oMath xmlns:m="http://schemas.openxmlformats.org/officeDocument/2006/math">
                    <m:r>
                      <a:rPr lang="pl-PL" sz="1800" b="0" i="1" smtClean="0">
                        <a:latin typeface="Cambria Math"/>
                      </a:rPr>
                      <m:t>𝑂𝑍</m:t>
                    </m:r>
                    <m:r>
                      <a:rPr lang="pl-PL" sz="1800" i="1" smtClean="0">
                        <a:latin typeface="Cambria Math"/>
                        <a:ea typeface="Cambria Math"/>
                      </a:rPr>
                      <m:t>&lt;</m:t>
                    </m:r>
                    <m:sSub>
                      <m:sSubPr>
                        <m:ctrlPr>
                          <a:rPr lang="pl-PL" sz="1800" i="1">
                            <a:latin typeface="Cambria Math" panose="02040503050406030204" pitchFamily="18" charset="0"/>
                            <a:ea typeface="Cambria Math"/>
                          </a:rPr>
                        </m:ctrlPr>
                      </m:sSubPr>
                      <m:e>
                        <m:r>
                          <a:rPr lang="pl-PL" sz="1800" b="0" i="1" smtClean="0">
                            <a:latin typeface="Cambria Math"/>
                            <a:ea typeface="Cambria Math"/>
                          </a:rPr>
                          <m:t>𝑛</m:t>
                        </m:r>
                      </m:e>
                      <m:sub>
                        <m:r>
                          <a:rPr lang="pl-PL" sz="1800" i="1">
                            <a:latin typeface="Cambria Math"/>
                            <a:ea typeface="Cambria Math"/>
                          </a:rPr>
                          <m:t>𝑔𝑟</m:t>
                        </m:r>
                      </m:sub>
                    </m:sSub>
                  </m:oMath>
                </a14:m>
                <a:endParaRPr lang="pl-PL" sz="1800" dirty="0">
                  <a:ea typeface="Cambria Math"/>
                </a:endParaRPr>
              </a:p>
              <a:p>
                <a:pPr marL="114300" indent="0">
                  <a:lnSpc>
                    <a:spcPct val="150000"/>
                  </a:lnSpc>
                  <a:buNone/>
                </a:pPr>
                <a:r>
                  <a:rPr lang="pl-PL" sz="1800" dirty="0"/>
                  <a:t>gdzie: </a:t>
                </a:r>
                <a14:m>
                  <m:oMath xmlns:m="http://schemas.openxmlformats.org/officeDocument/2006/math">
                    <m:sSub>
                      <m:sSubPr>
                        <m:ctrlPr>
                          <a:rPr lang="pl-PL" sz="1800" i="1">
                            <a:latin typeface="Cambria Math" panose="02040503050406030204" pitchFamily="18" charset="0"/>
                            <a:ea typeface="Cambria Math"/>
                          </a:rPr>
                        </m:ctrlPr>
                      </m:sSubPr>
                      <m:e>
                        <m:r>
                          <a:rPr lang="pl-PL" sz="1800" i="1">
                            <a:latin typeface="Cambria Math"/>
                            <a:ea typeface="Cambria Math"/>
                          </a:rPr>
                          <m:t>𝑛</m:t>
                        </m:r>
                      </m:e>
                      <m:sub>
                        <m:r>
                          <a:rPr lang="pl-PL" sz="1800" i="1">
                            <a:latin typeface="Cambria Math"/>
                            <a:ea typeface="Cambria Math"/>
                          </a:rPr>
                          <m:t>𝑔𝑟</m:t>
                        </m:r>
                      </m:sub>
                    </m:sSub>
                  </m:oMath>
                </a14:m>
                <a:r>
                  <a:rPr lang="pl-PL" sz="1800" dirty="0"/>
                  <a:t> - najdłuższy graniczny okres zwrotu. Wyznaczany np. na podstawie okresu zwrotu podobnych inwestycji lub subiektywnych ocen inwestora.</a:t>
                </a:r>
              </a:p>
              <a:p>
                <a:endParaRPr lang="pl-PL" dirty="0"/>
              </a:p>
            </p:txBody>
          </p:sp>
        </mc:Choice>
        <mc:Fallback xmlns="">
          <p:sp>
            <p:nvSpPr>
              <p:cNvPr id="3" name="Symbol zastępczy zawartości 2">
                <a:extLst>
                  <a:ext uri="{FF2B5EF4-FFF2-40B4-BE49-F238E27FC236}">
                    <a16:creationId xmlns:a16="http://schemas.microsoft.com/office/drawing/2014/main" id="{41C62CC6-5226-487A-B9C6-E0172C44D1D4}"/>
                  </a:ext>
                </a:extLst>
              </p:cNvPr>
              <p:cNvSpPr>
                <a:spLocks noGrp="1" noRot="1" noChangeAspect="1" noMove="1" noResize="1" noEditPoints="1" noAdjustHandles="1" noChangeArrowheads="1" noChangeShapeType="1" noTextEdit="1"/>
              </p:cNvSpPr>
              <p:nvPr>
                <p:ph idx="1"/>
              </p:nvPr>
            </p:nvSpPr>
            <p:spPr>
              <a:blipFill>
                <a:blip r:embed="rId2"/>
                <a:stretch>
                  <a:fillRect l="-333" t="-3810" r="-750"/>
                </a:stretch>
              </a:blipFill>
            </p:spPr>
            <p:txBody>
              <a:bodyPr/>
              <a:lstStyle/>
              <a:p>
                <a:r>
                  <a:rPr lang="pl-PL">
                    <a:noFill/>
                  </a:rPr>
                  <a:t> </a:t>
                </a:r>
              </a:p>
            </p:txBody>
          </p:sp>
        </mc:Fallback>
      </mc:AlternateContent>
    </p:spTree>
    <p:extLst>
      <p:ext uri="{BB962C8B-B14F-4D97-AF65-F5344CB8AC3E}">
        <p14:creationId xmlns:p14="http://schemas.microsoft.com/office/powerpoint/2010/main" val="2649650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57582B-7855-4F34-885F-04295FA76CC4}"/>
              </a:ext>
            </a:extLst>
          </p:cNvPr>
          <p:cNvSpPr>
            <a:spLocks noGrp="1"/>
          </p:cNvSpPr>
          <p:nvPr>
            <p:ph type="title"/>
          </p:nvPr>
        </p:nvSpPr>
        <p:spPr/>
        <p:txBody>
          <a:bodyPr/>
          <a:lstStyle/>
          <a:p>
            <a:r>
              <a:rPr lang="pl-PL" dirty="0"/>
              <a:t>Próg rentowności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9BFF2A7-550B-47DF-9C5C-ED10277496D5}"/>
                  </a:ext>
                </a:extLst>
              </p:cNvPr>
              <p:cNvSpPr>
                <a:spLocks noGrp="1"/>
              </p:cNvSpPr>
              <p:nvPr>
                <p:ph idx="1"/>
              </p:nvPr>
            </p:nvSpPr>
            <p:spPr/>
            <p:txBody>
              <a:bodyPr>
                <a:normAutofit fontScale="92500"/>
              </a:bodyPr>
              <a:lstStyle/>
              <a:p>
                <a:r>
                  <a:rPr lang="pl-PL" dirty="0"/>
                  <a:t>Analiza progu rentowności informuje w jakim momencie przychody ze sprzedaży przekroczą koszty zaangażowane w inwestycję (koszty stałe + koszty zmienne). Zakłada się, że koszty stałe są niezależne od wielkości produkcji, natomiast koszty zmienne są funkcją wielkości produkcji. Próg rentowności można wyrazić ilościowo, wartościowo lub jako stopień zaspokojenia przewidywanego popytu.</a:t>
                </a:r>
              </a:p>
              <a:p>
                <a:endParaRPr lang="pl-PL" dirty="0"/>
              </a:p>
              <a:p>
                <a14:m>
                  <m:oMath xmlns:m="http://schemas.openxmlformats.org/officeDocument/2006/math">
                    <m:r>
                      <a:rPr lang="pl-PL" b="0" i="1" smtClean="0">
                        <a:latin typeface="Cambria Math" panose="02040503050406030204" pitchFamily="18" charset="0"/>
                      </a:rPr>
                      <m:t>𝑃𝑅𝐼</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𝐾𝑆</m:t>
                        </m:r>
                      </m:num>
                      <m:den>
                        <m:r>
                          <a:rPr lang="pl-PL" b="0" i="1" smtClean="0">
                            <a:latin typeface="Cambria Math" panose="02040503050406030204" pitchFamily="18" charset="0"/>
                          </a:rPr>
                          <m:t>𝐶</m:t>
                        </m:r>
                        <m:r>
                          <a:rPr lang="pl-PL" b="0" i="1" smtClean="0">
                            <a:latin typeface="Cambria Math" panose="02040503050406030204" pitchFamily="18" charset="0"/>
                          </a:rPr>
                          <m:t>−</m:t>
                        </m:r>
                        <m:r>
                          <a:rPr lang="pl-PL" b="0" i="1" smtClean="0">
                            <a:latin typeface="Cambria Math" panose="02040503050406030204" pitchFamily="18" charset="0"/>
                          </a:rPr>
                          <m:t>𝐾𝑍</m:t>
                        </m:r>
                      </m:den>
                    </m:f>
                  </m:oMath>
                </a14:m>
                <a:endParaRPr lang="pl-PL" b="0" dirty="0"/>
              </a:p>
              <a:p>
                <a14:m>
                  <m:oMath xmlns:m="http://schemas.openxmlformats.org/officeDocument/2006/math">
                    <m:r>
                      <a:rPr lang="pl-PL" b="0" i="1" smtClean="0">
                        <a:latin typeface="Cambria Math" panose="02040503050406030204" pitchFamily="18" charset="0"/>
                      </a:rPr>
                      <m:t>𝑃𝑅𝑊</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𝐾𝑆</m:t>
                        </m:r>
                      </m:num>
                      <m:den>
                        <m:r>
                          <a:rPr lang="pl-PL" b="0" i="1" smtClean="0">
                            <a:latin typeface="Cambria Math" panose="02040503050406030204" pitchFamily="18" charset="0"/>
                          </a:rPr>
                          <m:t>𝐶</m:t>
                        </m:r>
                        <m:r>
                          <a:rPr lang="pl-PL" b="0" i="1" smtClean="0">
                            <a:latin typeface="Cambria Math" panose="02040503050406030204" pitchFamily="18" charset="0"/>
                          </a:rPr>
                          <m:t>−</m:t>
                        </m:r>
                        <m:r>
                          <a:rPr lang="pl-PL" b="0" i="1" smtClean="0">
                            <a:latin typeface="Cambria Math" panose="02040503050406030204" pitchFamily="18" charset="0"/>
                          </a:rPr>
                          <m:t>𝐾𝑍</m:t>
                        </m:r>
                      </m:den>
                    </m:f>
                    <m:r>
                      <a:rPr lang="pl-PL" b="0" i="1" smtClean="0">
                        <a:latin typeface="Cambria Math" panose="02040503050406030204" pitchFamily="18" charset="0"/>
                      </a:rPr>
                      <m:t>𝐶</m:t>
                    </m:r>
                  </m:oMath>
                </a14:m>
                <a:endParaRPr lang="pl-PL" b="0" dirty="0"/>
              </a:p>
              <a:p>
                <a14:m>
                  <m:oMath xmlns:m="http://schemas.openxmlformats.org/officeDocument/2006/math">
                    <m:r>
                      <a:rPr lang="pl-PL" b="0" i="1" smtClean="0">
                        <a:latin typeface="Cambria Math" panose="02040503050406030204" pitchFamily="18" charset="0"/>
                      </a:rPr>
                      <m:t>𝑃𝑅𝑃</m:t>
                    </m:r>
                    <m:r>
                      <a:rPr lang="pl-PL" b="0" i="1" smtClean="0">
                        <a:latin typeface="Cambria Math" panose="02040503050406030204" pitchFamily="18" charset="0"/>
                      </a:rPr>
                      <m:t>=</m:t>
                    </m:r>
                  </m:oMath>
                </a14:m>
                <a:r>
                  <a:rPr lang="pl-PL" dirty="0"/>
                  <a:t> </a:t>
                </a:r>
                <a14:m>
                  <m:oMath xmlns:m="http://schemas.openxmlformats.org/officeDocument/2006/math">
                    <m:f>
                      <m:fPr>
                        <m:ctrlPr>
                          <a:rPr lang="pl-PL" i="1">
                            <a:latin typeface="Cambria Math" panose="02040503050406030204" pitchFamily="18" charset="0"/>
                          </a:rPr>
                        </m:ctrlPr>
                      </m:fPr>
                      <m:num>
                        <m:r>
                          <a:rPr lang="pl-PL" i="1">
                            <a:latin typeface="Cambria Math" panose="02040503050406030204" pitchFamily="18" charset="0"/>
                          </a:rPr>
                          <m:t>𝐾𝑆</m:t>
                        </m:r>
                      </m:num>
                      <m:den>
                        <m:d>
                          <m:dPr>
                            <m:ctrlPr>
                              <a:rPr lang="pl-PL" b="0" i="1" smtClean="0">
                                <a:latin typeface="Cambria Math" panose="02040503050406030204" pitchFamily="18" charset="0"/>
                              </a:rPr>
                            </m:ctrlPr>
                          </m:dPr>
                          <m:e>
                            <m:r>
                              <a:rPr lang="pl-PL" i="1">
                                <a:latin typeface="Cambria Math" panose="02040503050406030204" pitchFamily="18" charset="0"/>
                              </a:rPr>
                              <m:t>𝐶</m:t>
                            </m:r>
                            <m:r>
                              <a:rPr lang="pl-PL" i="1">
                                <a:latin typeface="Cambria Math" panose="02040503050406030204" pitchFamily="18" charset="0"/>
                              </a:rPr>
                              <m:t>−</m:t>
                            </m:r>
                            <m:r>
                              <a:rPr lang="pl-PL" i="1">
                                <a:latin typeface="Cambria Math" panose="02040503050406030204" pitchFamily="18" charset="0"/>
                              </a:rPr>
                              <m:t>𝐾𝑍</m:t>
                            </m:r>
                          </m:e>
                        </m:d>
                        <m:r>
                          <a:rPr lang="pl-PL" b="0" i="1" smtClean="0">
                            <a:latin typeface="Cambria Math" panose="02040503050406030204" pitchFamily="18" charset="0"/>
                          </a:rPr>
                          <m:t>∗</m:t>
                        </m:r>
                        <m:r>
                          <a:rPr lang="pl-PL" b="0" i="1" smtClean="0">
                            <a:latin typeface="Cambria Math" panose="02040503050406030204" pitchFamily="18" charset="0"/>
                          </a:rPr>
                          <m:t>𝑆</m:t>
                        </m:r>
                      </m:den>
                    </m:f>
                    <m:r>
                      <a:rPr lang="pl-PL" b="0" i="1" smtClean="0">
                        <a:latin typeface="Cambria Math" panose="02040503050406030204" pitchFamily="18" charset="0"/>
                      </a:rPr>
                      <m:t>∗100%</m:t>
                    </m:r>
                  </m:oMath>
                </a14:m>
                <a:endParaRPr lang="pl-PL" dirty="0"/>
              </a:p>
              <a:p>
                <a14:m>
                  <m:oMath xmlns:m="http://schemas.openxmlformats.org/officeDocument/2006/math">
                    <m:r>
                      <a:rPr lang="pl-PL" b="0" i="1" smtClean="0">
                        <a:latin typeface="Cambria Math" panose="02040503050406030204" pitchFamily="18" charset="0"/>
                      </a:rPr>
                      <m:t>𝑍</m:t>
                    </m:r>
                    <m:r>
                      <a:rPr lang="pl-PL" b="0" i="1" smtClean="0">
                        <a:latin typeface="Cambria Math" panose="02040503050406030204" pitchFamily="18" charset="0"/>
                      </a:rPr>
                      <m:t>=</m:t>
                    </m:r>
                    <m:r>
                      <a:rPr lang="pl-PL" b="0" i="1" smtClean="0">
                        <a:latin typeface="Cambria Math" panose="02040503050406030204" pitchFamily="18" charset="0"/>
                      </a:rPr>
                      <m:t>𝑆</m:t>
                    </m:r>
                    <m:r>
                      <a:rPr lang="pl-PL" b="0" i="1" smtClean="0">
                        <a:latin typeface="Cambria Math" panose="02040503050406030204" pitchFamily="18" charset="0"/>
                      </a:rPr>
                      <m:t>∗</m:t>
                    </m:r>
                    <m:r>
                      <a:rPr lang="pl-PL" b="0" i="1" smtClean="0">
                        <a:latin typeface="Cambria Math" panose="02040503050406030204" pitchFamily="18" charset="0"/>
                      </a:rPr>
                      <m:t>𝐶</m:t>
                    </m:r>
                    <m:r>
                      <a:rPr lang="pl-PL" b="0" i="1" smtClean="0">
                        <a:latin typeface="Cambria Math" panose="02040503050406030204" pitchFamily="18" charset="0"/>
                      </a:rPr>
                      <m:t>−(</m:t>
                    </m:r>
                    <m:r>
                      <a:rPr lang="pl-PL" b="0" i="1" smtClean="0">
                        <a:latin typeface="Cambria Math" panose="02040503050406030204" pitchFamily="18" charset="0"/>
                      </a:rPr>
                      <m:t>𝐾𝑆</m:t>
                    </m:r>
                    <m:r>
                      <a:rPr lang="pl-PL" b="0" i="1" smtClean="0">
                        <a:latin typeface="Cambria Math" panose="02040503050406030204" pitchFamily="18" charset="0"/>
                      </a:rPr>
                      <m:t>+</m:t>
                    </m:r>
                    <m:r>
                      <a:rPr lang="pl-PL" b="0" i="1" smtClean="0">
                        <a:latin typeface="Cambria Math" panose="02040503050406030204" pitchFamily="18" charset="0"/>
                      </a:rPr>
                      <m:t>𝑆</m:t>
                    </m:r>
                    <m:r>
                      <a:rPr lang="pl-PL" b="0" i="1" smtClean="0">
                        <a:latin typeface="Cambria Math" panose="02040503050406030204" pitchFamily="18" charset="0"/>
                      </a:rPr>
                      <m:t>∗</m:t>
                    </m:r>
                    <m:r>
                      <a:rPr lang="pl-PL" b="0" i="1" smtClean="0">
                        <a:latin typeface="Cambria Math" panose="02040503050406030204" pitchFamily="18" charset="0"/>
                      </a:rPr>
                      <m:t>𝐾𝑍</m:t>
                    </m:r>
                    <m:r>
                      <a:rPr lang="pl-PL" b="0" i="1" smtClean="0">
                        <a:latin typeface="Cambria Math" panose="02040503050406030204" pitchFamily="18" charset="0"/>
                      </a:rPr>
                      <m:t>)</m:t>
                    </m:r>
                  </m:oMath>
                </a14:m>
                <a:endParaRPr lang="pl-PL" b="0" i="1" dirty="0">
                  <a:latin typeface="Cambria Math" panose="02040503050406030204" pitchFamily="18" charset="0"/>
                </a:endParaRPr>
              </a:p>
              <a:p>
                <a14:m>
                  <m:oMath xmlns:m="http://schemas.openxmlformats.org/officeDocument/2006/math">
                    <m:r>
                      <a:rPr lang="pl-PL" b="0" i="1" smtClean="0">
                        <a:latin typeface="Cambria Math" panose="02040503050406030204" pitchFamily="18" charset="0"/>
                      </a:rPr>
                      <m:t>𝐾𝑆</m:t>
                    </m:r>
                  </m:oMath>
                </a14:m>
                <a:r>
                  <a:rPr lang="pl-PL" dirty="0"/>
                  <a:t> – koszty stałe, </a:t>
                </a:r>
                <a14:m>
                  <m:oMath xmlns:m="http://schemas.openxmlformats.org/officeDocument/2006/math">
                    <m:r>
                      <a:rPr lang="pl-PL" i="1">
                        <a:latin typeface="Cambria Math" panose="02040503050406030204" pitchFamily="18" charset="0"/>
                      </a:rPr>
                      <m:t>𝐾</m:t>
                    </m:r>
                    <m:r>
                      <a:rPr lang="pl-PL" b="0" i="1" smtClean="0">
                        <a:latin typeface="Cambria Math" panose="02040503050406030204" pitchFamily="18" charset="0"/>
                      </a:rPr>
                      <m:t>𝑍</m:t>
                    </m:r>
                  </m:oMath>
                </a14:m>
                <a:r>
                  <a:rPr lang="pl-PL" dirty="0"/>
                  <a:t> – koszty zmienne, </a:t>
                </a:r>
                <a14:m>
                  <m:oMath xmlns:m="http://schemas.openxmlformats.org/officeDocument/2006/math">
                    <m:r>
                      <a:rPr lang="pl-PL" i="1">
                        <a:latin typeface="Cambria Math" panose="02040503050406030204" pitchFamily="18" charset="0"/>
                      </a:rPr>
                      <m:t>𝐶</m:t>
                    </m:r>
                  </m:oMath>
                </a14:m>
                <a:r>
                  <a:rPr lang="pl-PL" dirty="0"/>
                  <a:t> – cena jednostkowa produktu, </a:t>
                </a:r>
                <a14:m>
                  <m:oMath xmlns:m="http://schemas.openxmlformats.org/officeDocument/2006/math">
                    <m:r>
                      <a:rPr lang="pl-PL" b="0" i="1" smtClean="0">
                        <a:latin typeface="Cambria Math" panose="02040503050406030204" pitchFamily="18" charset="0"/>
                      </a:rPr>
                      <m:t>𝑆</m:t>
                    </m:r>
                  </m:oMath>
                </a14:m>
                <a:r>
                  <a:rPr lang="pl-PL" dirty="0"/>
                  <a:t> – prognozowana wielkość popytu w sztukach, </a:t>
                </a:r>
                <a14:m>
                  <m:oMath xmlns:m="http://schemas.openxmlformats.org/officeDocument/2006/math">
                    <m:r>
                      <a:rPr lang="pl-PL" b="0" i="1" smtClean="0">
                        <a:latin typeface="Cambria Math" panose="02040503050406030204" pitchFamily="18" charset="0"/>
                      </a:rPr>
                      <m:t>𝑍</m:t>
                    </m:r>
                  </m:oMath>
                </a14:m>
                <a:r>
                  <a:rPr lang="pl-PL" dirty="0"/>
                  <a:t> – poziom zysku przy pełnym zaspokojeniu popytu.</a:t>
                </a:r>
              </a:p>
            </p:txBody>
          </p:sp>
        </mc:Choice>
        <mc:Fallback xmlns="">
          <p:sp>
            <p:nvSpPr>
              <p:cNvPr id="3" name="Symbol zastępczy zawartości 2">
                <a:extLst>
                  <a:ext uri="{FF2B5EF4-FFF2-40B4-BE49-F238E27FC236}">
                    <a16:creationId xmlns:a16="http://schemas.microsoft.com/office/drawing/2014/main" id="{39BFF2A7-550B-47DF-9C5C-ED10277496D5}"/>
                  </a:ext>
                </a:extLst>
              </p:cNvPr>
              <p:cNvSpPr>
                <a:spLocks noGrp="1" noRot="1" noChangeAspect="1" noMove="1" noResize="1" noEditPoints="1" noAdjustHandles="1" noChangeArrowheads="1" noChangeShapeType="1" noTextEdit="1"/>
              </p:cNvSpPr>
              <p:nvPr>
                <p:ph idx="1"/>
              </p:nvPr>
            </p:nvSpPr>
            <p:spPr>
              <a:blipFill>
                <a:blip r:embed="rId2"/>
                <a:stretch>
                  <a:fillRect l="-583" t="-238" r="-667" b="-952"/>
                </a:stretch>
              </a:blipFill>
            </p:spPr>
            <p:txBody>
              <a:bodyPr/>
              <a:lstStyle/>
              <a:p>
                <a:r>
                  <a:rPr lang="pl-PL">
                    <a:noFill/>
                  </a:rPr>
                  <a:t> </a:t>
                </a:r>
              </a:p>
            </p:txBody>
          </p:sp>
        </mc:Fallback>
      </mc:AlternateContent>
    </p:spTree>
    <p:extLst>
      <p:ext uri="{BB962C8B-B14F-4D97-AF65-F5344CB8AC3E}">
        <p14:creationId xmlns:p14="http://schemas.microsoft.com/office/powerpoint/2010/main" val="2593871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2741C8-EEB7-4724-995B-A1551920F0D0}"/>
              </a:ext>
            </a:extLst>
          </p:cNvPr>
          <p:cNvSpPr>
            <a:spLocks noGrp="1"/>
          </p:cNvSpPr>
          <p:nvPr>
            <p:ph type="title"/>
          </p:nvPr>
        </p:nvSpPr>
        <p:spPr/>
        <p:txBody>
          <a:bodyPr/>
          <a:lstStyle/>
          <a:p>
            <a:r>
              <a:rPr lang="pl-PL" dirty="0"/>
              <a:t>Próg rentowności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CEAA107-8E79-4DB7-AC3D-1EA831C24CCE}"/>
                  </a:ext>
                </a:extLst>
              </p:cNvPr>
              <p:cNvSpPr>
                <a:spLocks noGrp="1"/>
              </p:cNvSpPr>
              <p:nvPr>
                <p:ph idx="1"/>
              </p:nvPr>
            </p:nvSpPr>
            <p:spPr/>
            <p:txBody>
              <a:bodyPr>
                <a:normAutofit lnSpcReduction="10000"/>
              </a:bodyPr>
              <a:lstStyle/>
              <a:p>
                <a:r>
                  <a:rPr lang="pl-PL" dirty="0"/>
                  <a:t>W ramach analizy progu rentowności można także wyznaczyć minimalne cenę (albo maksymalny poziom kosztów zmiennych) jaką należy ustalić za produkt aby inwestycja była opłacalna przy założeniu wystąpienia zakładanego popytu.</a:t>
                </a:r>
              </a:p>
              <a:p>
                <a:endParaRPr lang="pl-PL" dirty="0"/>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𝐶𝑚𝑖𝑛</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𝐾𝑍</m:t>
                          </m:r>
                          <m:r>
                            <a:rPr lang="pl-PL" b="0" i="1" smtClean="0">
                              <a:latin typeface="Cambria Math" panose="02040503050406030204" pitchFamily="18" charset="0"/>
                            </a:rPr>
                            <m:t>∗</m:t>
                          </m:r>
                          <m:r>
                            <a:rPr lang="pl-PL" b="0" i="1" smtClean="0">
                              <a:latin typeface="Cambria Math" panose="02040503050406030204" pitchFamily="18" charset="0"/>
                            </a:rPr>
                            <m:t>𝑆</m:t>
                          </m:r>
                          <m:r>
                            <a:rPr lang="pl-PL" b="0" i="1" smtClean="0">
                              <a:latin typeface="Cambria Math" panose="02040503050406030204" pitchFamily="18" charset="0"/>
                            </a:rPr>
                            <m:t>+</m:t>
                          </m:r>
                          <m:r>
                            <a:rPr lang="pl-PL" b="0" i="1" smtClean="0">
                              <a:latin typeface="Cambria Math" panose="02040503050406030204" pitchFamily="18" charset="0"/>
                            </a:rPr>
                            <m:t>𝐾𝑆</m:t>
                          </m:r>
                        </m:num>
                        <m:den>
                          <m:r>
                            <a:rPr lang="pl-PL" b="0" i="1" smtClean="0">
                              <a:latin typeface="Cambria Math" panose="02040503050406030204" pitchFamily="18" charset="0"/>
                            </a:rPr>
                            <m:t>𝑆</m:t>
                          </m:r>
                        </m:den>
                      </m:f>
                    </m:oMath>
                  </m:oMathPara>
                </a14:m>
                <a:endParaRPr lang="pl-PL" dirty="0"/>
              </a:p>
              <a:p>
                <a:pPr marL="0" indent="0">
                  <a:buNone/>
                </a:pPr>
                <a:endParaRPr lang="pl-PL" dirty="0"/>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𝐾𝑍𝑚𝑎𝑥</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𝐶</m:t>
                          </m:r>
                          <m:r>
                            <a:rPr lang="pl-PL" b="0" i="1" smtClean="0">
                              <a:latin typeface="Cambria Math" panose="02040503050406030204" pitchFamily="18" charset="0"/>
                            </a:rPr>
                            <m:t>∗</m:t>
                          </m:r>
                          <m:r>
                            <a:rPr lang="pl-PL" b="0" i="1" smtClean="0">
                              <a:latin typeface="Cambria Math" panose="02040503050406030204" pitchFamily="18" charset="0"/>
                            </a:rPr>
                            <m:t>𝑆</m:t>
                          </m:r>
                          <m:r>
                            <a:rPr lang="pl-PL" b="0" i="1" smtClean="0">
                              <a:latin typeface="Cambria Math" panose="02040503050406030204" pitchFamily="18" charset="0"/>
                            </a:rPr>
                            <m:t>−</m:t>
                          </m:r>
                          <m:r>
                            <a:rPr lang="pl-PL" b="0" i="1" smtClean="0">
                              <a:latin typeface="Cambria Math" panose="02040503050406030204" pitchFamily="18" charset="0"/>
                            </a:rPr>
                            <m:t>𝐾𝑆</m:t>
                          </m:r>
                        </m:num>
                        <m:den>
                          <m:r>
                            <a:rPr lang="pl-PL" b="0" i="1" smtClean="0">
                              <a:latin typeface="Cambria Math" panose="02040503050406030204" pitchFamily="18" charset="0"/>
                            </a:rPr>
                            <m:t>𝑆</m:t>
                          </m:r>
                        </m:den>
                      </m:f>
                    </m:oMath>
                  </m:oMathPara>
                </a14:m>
                <a:endParaRPr lang="pl-PL" dirty="0"/>
              </a:p>
              <a:p>
                <a:pPr marL="0" indent="0">
                  <a:buNone/>
                </a:pPr>
                <a:r>
                  <a:rPr lang="pl-PL" dirty="0"/>
                  <a:t>Marginesy bezpieczeństwa:</a:t>
                </a:r>
              </a:p>
              <a:p>
                <a:pPr marL="0" indent="0">
                  <a:buNone/>
                </a:pPr>
                <a:endParaRPr lang="pl-PL" dirty="0"/>
              </a:p>
              <a:p>
                <a:pPr marL="0" indent="0">
                  <a:buNone/>
                </a:pPr>
                <a14:m>
                  <m:oMathPara xmlns:m="http://schemas.openxmlformats.org/officeDocument/2006/math">
                    <m:oMathParaPr>
                      <m:jc m:val="centerGroup"/>
                    </m:oMathParaPr>
                    <m:oMath xmlns:m="http://schemas.openxmlformats.org/officeDocument/2006/math">
                      <m:f>
                        <m:fPr>
                          <m:ctrlPr>
                            <a:rPr lang="pl-PL" i="1" dirty="0" smtClean="0">
                              <a:latin typeface="Cambria Math" panose="02040503050406030204" pitchFamily="18" charset="0"/>
                            </a:rPr>
                          </m:ctrlPr>
                        </m:fPr>
                        <m:num>
                          <m:r>
                            <a:rPr lang="pl-PL" i="1" dirty="0" smtClean="0">
                              <a:latin typeface="Cambria Math" panose="02040503050406030204" pitchFamily="18" charset="0"/>
                            </a:rPr>
                            <m:t>𝐶</m:t>
                          </m:r>
                          <m:r>
                            <a:rPr lang="pl-PL" i="1" dirty="0" smtClean="0">
                              <a:latin typeface="Cambria Math" panose="02040503050406030204" pitchFamily="18" charset="0"/>
                            </a:rPr>
                            <m:t>−</m:t>
                          </m:r>
                          <m:r>
                            <a:rPr lang="pl-PL" i="1" dirty="0" err="1" smtClean="0">
                              <a:latin typeface="Cambria Math" panose="02040503050406030204" pitchFamily="18" charset="0"/>
                            </a:rPr>
                            <m:t>𝐶𝑚𝑖𝑛</m:t>
                          </m:r>
                        </m:num>
                        <m:den>
                          <m:r>
                            <a:rPr lang="pl-PL" i="1" dirty="0" smtClean="0">
                              <a:latin typeface="Cambria Math" panose="02040503050406030204" pitchFamily="18" charset="0"/>
                            </a:rPr>
                            <m:t>𝐶</m:t>
                          </m:r>
                        </m:den>
                      </m:f>
                      <m:r>
                        <a:rPr lang="pl-PL" i="1" dirty="0" smtClean="0">
                          <a:latin typeface="Cambria Math" panose="02040503050406030204" pitchFamily="18" charset="0"/>
                        </a:rPr>
                        <m:t>∗100%</m:t>
                      </m:r>
                    </m:oMath>
                  </m:oMathPara>
                </a14:m>
                <a:endParaRPr lang="pl-PL" dirty="0"/>
              </a:p>
              <a:p>
                <a:pPr marL="0" indent="0">
                  <a:buNone/>
                </a:pPr>
                <a:endParaRPr lang="pl-PL" dirty="0"/>
              </a:p>
              <a:p>
                <a:pPr marL="0" indent="0">
                  <a:buNone/>
                </a:pPr>
                <a14:m>
                  <m:oMathPara xmlns:m="http://schemas.openxmlformats.org/officeDocument/2006/math">
                    <m:oMathParaPr>
                      <m:jc m:val="centerGroup"/>
                    </m:oMathParaPr>
                    <m:oMath xmlns:m="http://schemas.openxmlformats.org/officeDocument/2006/math">
                      <m:f>
                        <m:fPr>
                          <m:ctrlPr>
                            <a:rPr lang="pl-PL" i="1" dirty="0" smtClean="0">
                              <a:latin typeface="Cambria Math" panose="02040503050406030204" pitchFamily="18" charset="0"/>
                            </a:rPr>
                          </m:ctrlPr>
                        </m:fPr>
                        <m:num>
                          <m:r>
                            <a:rPr lang="pl-PL" b="0" i="1" dirty="0" smtClean="0">
                              <a:latin typeface="Cambria Math" panose="02040503050406030204" pitchFamily="18" charset="0"/>
                            </a:rPr>
                            <m:t>𝐾𝑍𝑚𝑎𝑥</m:t>
                          </m:r>
                          <m:r>
                            <a:rPr lang="pl-PL" b="0" i="1" dirty="0" smtClean="0">
                              <a:latin typeface="Cambria Math" panose="02040503050406030204" pitchFamily="18" charset="0"/>
                            </a:rPr>
                            <m:t>−</m:t>
                          </m:r>
                          <m:r>
                            <a:rPr lang="pl-PL" b="0" i="1" dirty="0" smtClean="0">
                              <a:latin typeface="Cambria Math" panose="02040503050406030204" pitchFamily="18" charset="0"/>
                            </a:rPr>
                            <m:t>𝐾𝑍</m:t>
                          </m:r>
                        </m:num>
                        <m:den>
                          <m:r>
                            <a:rPr lang="pl-PL" b="0" i="1" dirty="0" smtClean="0">
                              <a:latin typeface="Cambria Math" panose="02040503050406030204" pitchFamily="18" charset="0"/>
                            </a:rPr>
                            <m:t>𝐾𝑍</m:t>
                          </m:r>
                        </m:den>
                      </m:f>
                      <m:r>
                        <a:rPr lang="pl-PL" i="1" dirty="0" smtClean="0">
                          <a:latin typeface="Cambria Math" panose="02040503050406030204" pitchFamily="18" charset="0"/>
                        </a:rPr>
                        <m:t>∗100%</m:t>
                      </m:r>
                    </m:oMath>
                  </m:oMathPara>
                </a14:m>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2CEAA107-8E79-4DB7-AC3D-1EA831C24CCE}"/>
                  </a:ext>
                </a:extLst>
              </p:cNvPr>
              <p:cNvSpPr>
                <a:spLocks noGrp="1" noRot="1" noChangeAspect="1" noMove="1" noResize="1" noEditPoints="1" noAdjustHandles="1" noChangeArrowheads="1" noChangeShapeType="1" noTextEdit="1"/>
              </p:cNvSpPr>
              <p:nvPr>
                <p:ph idx="1"/>
              </p:nvPr>
            </p:nvSpPr>
            <p:spPr>
              <a:blipFill>
                <a:blip r:embed="rId2"/>
                <a:stretch>
                  <a:fillRect l="-917" t="-5595"/>
                </a:stretch>
              </a:blipFill>
            </p:spPr>
            <p:txBody>
              <a:bodyPr/>
              <a:lstStyle/>
              <a:p>
                <a:r>
                  <a:rPr lang="pl-PL">
                    <a:noFill/>
                  </a:rPr>
                  <a:t> </a:t>
                </a:r>
              </a:p>
            </p:txBody>
          </p:sp>
        </mc:Fallback>
      </mc:AlternateContent>
    </p:spTree>
    <p:extLst>
      <p:ext uri="{BB962C8B-B14F-4D97-AF65-F5344CB8AC3E}">
        <p14:creationId xmlns:p14="http://schemas.microsoft.com/office/powerpoint/2010/main" val="47573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9BD59-072A-4EEA-87F5-B3F99787C1A6}"/>
              </a:ext>
            </a:extLst>
          </p:cNvPr>
          <p:cNvSpPr>
            <a:spLocks noGrp="1"/>
          </p:cNvSpPr>
          <p:nvPr>
            <p:ph type="title"/>
          </p:nvPr>
        </p:nvSpPr>
        <p:spPr/>
        <p:txBody>
          <a:bodyPr/>
          <a:lstStyle/>
          <a:p>
            <a:r>
              <a:rPr lang="pl-PL" dirty="0"/>
              <a:t>Zadanie</a:t>
            </a:r>
          </a:p>
        </p:txBody>
      </p:sp>
      <p:sp>
        <p:nvSpPr>
          <p:cNvPr id="3" name="Symbol zastępczy zawartości 2">
            <a:extLst>
              <a:ext uri="{FF2B5EF4-FFF2-40B4-BE49-F238E27FC236}">
                <a16:creationId xmlns:a16="http://schemas.microsoft.com/office/drawing/2014/main" id="{80EBFCAE-34C9-4E4C-92BA-58C0EC260DA7}"/>
              </a:ext>
            </a:extLst>
          </p:cNvPr>
          <p:cNvSpPr>
            <a:spLocks noGrp="1"/>
          </p:cNvSpPr>
          <p:nvPr>
            <p:ph idx="1"/>
          </p:nvPr>
        </p:nvSpPr>
        <p:spPr/>
        <p:txBody>
          <a:bodyPr/>
          <a:lstStyle/>
          <a:p>
            <a:r>
              <a:rPr lang="pl-PL" dirty="0"/>
              <a:t>Inwestycja umożliwi wybudowanie domów jednorodzinny, które będą sprzedawane po 600 0000 zł. Koszty stałe wyniosą 2 500 000 zł. Z kolei koszty zmienne wynoszą 250 000 zł/dom. Przewidywany popyt na rynku mieszkaniowym wynosi 12 domów. Proszę obliczyć punkt rentowności w ujęciu ilościowym, wartościowym oraz jako stopień zaspokojenia popytu.</a:t>
            </a:r>
          </a:p>
        </p:txBody>
      </p:sp>
    </p:spTree>
    <p:extLst>
      <p:ext uri="{BB962C8B-B14F-4D97-AF65-F5344CB8AC3E}">
        <p14:creationId xmlns:p14="http://schemas.microsoft.com/office/powerpoint/2010/main" val="3856320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96BB9-1161-46C7-9103-1FD4D51C9438}"/>
              </a:ext>
            </a:extLst>
          </p:cNvPr>
          <p:cNvSpPr>
            <a:spLocks noGrp="1"/>
          </p:cNvSpPr>
          <p:nvPr>
            <p:ph type="title"/>
          </p:nvPr>
        </p:nvSpPr>
        <p:spPr/>
        <p:txBody>
          <a:bodyPr/>
          <a:lstStyle/>
          <a:p>
            <a:r>
              <a:rPr lang="pl-PL" dirty="0"/>
              <a:t>Metody dynamiczne oceny EEI (</a:t>
            </a:r>
            <a:r>
              <a:rPr lang="pl-PL" dirty="0">
                <a:solidFill>
                  <a:srgbClr val="FF0000"/>
                </a:solidFill>
              </a:rPr>
              <a:t>wykład 5 – ekonomia st.)</a:t>
            </a:r>
          </a:p>
        </p:txBody>
      </p:sp>
      <p:pic>
        <p:nvPicPr>
          <p:cNvPr id="5" name="Symbol zastępczy zawartości 4" descr="Lupa przedstawiająca spadek wydajności">
            <a:extLst>
              <a:ext uri="{FF2B5EF4-FFF2-40B4-BE49-F238E27FC236}">
                <a16:creationId xmlns:a16="http://schemas.microsoft.com/office/drawing/2014/main" id="{735172E0-98A6-480A-9C78-9F2FBE522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986433"/>
            <a:ext cx="7315200" cy="4875609"/>
          </a:xfrm>
        </p:spPr>
      </p:pic>
    </p:spTree>
    <p:extLst>
      <p:ext uri="{BB962C8B-B14F-4D97-AF65-F5344CB8AC3E}">
        <p14:creationId xmlns:p14="http://schemas.microsoft.com/office/powerpoint/2010/main" val="32284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9C38DB-3F36-4AAE-852C-0F27D30F021F}"/>
              </a:ext>
            </a:extLst>
          </p:cNvPr>
          <p:cNvSpPr>
            <a:spLocks noGrp="1"/>
          </p:cNvSpPr>
          <p:nvPr>
            <p:ph type="title"/>
          </p:nvPr>
        </p:nvSpPr>
        <p:spPr/>
        <p:txBody>
          <a:bodyPr/>
          <a:lstStyle/>
          <a:p>
            <a:r>
              <a:rPr lang="pl-PL" dirty="0"/>
              <a:t>Literatura</a:t>
            </a:r>
          </a:p>
        </p:txBody>
      </p:sp>
      <p:sp>
        <p:nvSpPr>
          <p:cNvPr id="3" name="Symbol zastępczy zawartości 2">
            <a:extLst>
              <a:ext uri="{FF2B5EF4-FFF2-40B4-BE49-F238E27FC236}">
                <a16:creationId xmlns:a16="http://schemas.microsoft.com/office/drawing/2014/main" id="{A760DEC2-5F51-4A5C-BF96-8E3603CCC48A}"/>
              </a:ext>
            </a:extLst>
          </p:cNvPr>
          <p:cNvSpPr>
            <a:spLocks noGrp="1"/>
          </p:cNvSpPr>
          <p:nvPr>
            <p:ph idx="1"/>
          </p:nvPr>
        </p:nvSpPr>
        <p:spPr/>
        <p:txBody>
          <a:bodyPr/>
          <a:lstStyle/>
          <a:p>
            <a:r>
              <a:rPr lang="pl-PL" dirty="0">
                <a:solidFill>
                  <a:schemeClr val="accent6"/>
                </a:solidFill>
              </a:rPr>
              <a:t>M. Sierpińska, T. Jachna, Metody podejmowania decyzji finansowych, Wydawnictwo Naukowe PWN, Warszawa 2004 – Rozdziały: I oraz VIII</a:t>
            </a:r>
          </a:p>
          <a:p>
            <a:endParaRPr lang="pl-PL" dirty="0"/>
          </a:p>
        </p:txBody>
      </p:sp>
    </p:spTree>
    <p:extLst>
      <p:ext uri="{BB962C8B-B14F-4D97-AF65-F5344CB8AC3E}">
        <p14:creationId xmlns:p14="http://schemas.microsoft.com/office/powerpoint/2010/main" val="820365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4F0333-BDD5-44DB-AD01-12ED1D3DF1DE}"/>
              </a:ext>
            </a:extLst>
          </p:cNvPr>
          <p:cNvSpPr>
            <a:spLocks noGrp="1"/>
          </p:cNvSpPr>
          <p:nvPr>
            <p:ph type="title"/>
          </p:nvPr>
        </p:nvSpPr>
        <p:spPr/>
        <p:txBody>
          <a:bodyPr/>
          <a:lstStyle/>
          <a:p>
            <a:r>
              <a:rPr lang="pl-PL" dirty="0"/>
              <a:t>NPV</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A9AA1948-65E9-4FDB-AAFD-F81236E7975C}"/>
                  </a:ext>
                </a:extLst>
              </p:cNvPr>
              <p:cNvSpPr>
                <a:spLocks noGrp="1"/>
              </p:cNvSpPr>
              <p:nvPr>
                <p:ph idx="1"/>
              </p:nvPr>
            </p:nvSpPr>
            <p:spPr/>
            <p:txBody>
              <a:bodyPr>
                <a:normAutofit fontScale="92500" lnSpcReduction="20000"/>
              </a:bodyPr>
              <a:lstStyle/>
              <a:p>
                <a:pPr algn="just">
                  <a:lnSpc>
                    <a:spcPct val="110000"/>
                  </a:lnSpc>
                </a:pPr>
                <a:r>
                  <a:rPr lang="pl-PL" sz="2000" dirty="0">
                    <a:latin typeface="+mj-lt"/>
                  </a:rPr>
                  <a:t>Dynamiczna metoda badania opłacalności inwestycji,</a:t>
                </a:r>
              </a:p>
              <a:p>
                <a:pPr algn="just">
                  <a:lnSpc>
                    <a:spcPct val="110000"/>
                  </a:lnSpc>
                </a:pPr>
                <a:r>
                  <a:rPr lang="pl-PL" sz="2000" dirty="0">
                    <a:latin typeface="+mj-lt"/>
                  </a:rPr>
                  <a:t>Uwzględnia zmianę wartości pieniądza w czasie,</a:t>
                </a:r>
              </a:p>
              <a:p>
                <a:pPr algn="just">
                  <a:lnSpc>
                    <a:spcPct val="110000"/>
                  </a:lnSpc>
                </a:pPr>
                <a:r>
                  <a:rPr lang="pl-PL" sz="2000" dirty="0">
                    <a:latin typeface="+mj-lt"/>
                  </a:rPr>
                  <a:t>Polega na dyskontowaniu przepływów pieniężnych netto </a:t>
                </a:r>
                <a:br>
                  <a:rPr lang="pl-PL" sz="2000" dirty="0">
                    <a:latin typeface="+mj-lt"/>
                  </a:rPr>
                </a:br>
                <a:r>
                  <a:rPr lang="pl-PL" sz="2000" dirty="0">
                    <a:latin typeface="+mj-lt"/>
                  </a:rPr>
                  <a:t>w całym cyklu życia inwestycji,</a:t>
                </a:r>
              </a:p>
              <a:p>
                <a:pPr algn="just">
                  <a:lnSpc>
                    <a:spcPct val="110000"/>
                  </a:lnSpc>
                </a:pPr>
                <a:r>
                  <a:rPr lang="pl-PL" sz="2000" dirty="0">
                    <a:latin typeface="+mj-lt"/>
                  </a:rPr>
                  <a:t>Ogólny algorytm metody NPV można przedstawić jako</a:t>
                </a:r>
              </a:p>
              <a:p>
                <a:pPr marL="114300" indent="0" algn="just">
                  <a:lnSpc>
                    <a:spcPct val="110000"/>
                  </a:lnSpc>
                  <a:buNone/>
                </a:pPr>
                <a14:m>
                  <m:oMathPara xmlns:m="http://schemas.openxmlformats.org/officeDocument/2006/math">
                    <m:oMathParaPr>
                      <m:jc m:val="center"/>
                    </m:oMathParaPr>
                    <m:oMath xmlns:m="http://schemas.openxmlformats.org/officeDocument/2006/math">
                      <m:r>
                        <a:rPr lang="pl-PL" sz="2000" b="0" i="1" smtClean="0">
                          <a:latin typeface="Cambria Math"/>
                        </a:rPr>
                        <m:t>𝑁𝑃𝑉</m:t>
                      </m:r>
                      <m:r>
                        <a:rPr lang="pl-PL" sz="2000" b="0" i="1" smtClean="0">
                          <a:latin typeface="Cambria Math"/>
                        </a:rPr>
                        <m:t>=</m:t>
                      </m:r>
                      <m:nary>
                        <m:naryPr>
                          <m:chr m:val="∑"/>
                          <m:ctrlPr>
                            <a:rPr lang="pl-PL" sz="2000" b="0" i="1" smtClean="0">
                              <a:latin typeface="Cambria Math" panose="02040503050406030204" pitchFamily="18" charset="0"/>
                            </a:rPr>
                          </m:ctrlPr>
                        </m:naryPr>
                        <m:sub>
                          <m:r>
                            <m:rPr>
                              <m:brk m:alnAt="23"/>
                            </m:rPr>
                            <a:rPr lang="pl-PL" sz="2000" b="0" i="1" smtClean="0">
                              <a:latin typeface="Cambria Math"/>
                            </a:rPr>
                            <m:t>𝑡</m:t>
                          </m:r>
                          <m:r>
                            <a:rPr lang="pl-PL" sz="2000" b="0" i="1" smtClean="0">
                              <a:latin typeface="Cambria Math"/>
                            </a:rPr>
                            <m:t>=</m:t>
                          </m:r>
                          <m:r>
                            <m:rPr>
                              <m:brk m:alnAt="23"/>
                            </m:rPr>
                            <a:rPr lang="pl-PL" sz="2000" b="0" i="1" smtClean="0">
                              <a:latin typeface="Cambria Math"/>
                            </a:rPr>
                            <m:t>0</m:t>
                          </m:r>
                        </m:sub>
                        <m:sup>
                          <m:r>
                            <a:rPr lang="pl-PL" sz="2000" b="0" i="1" smtClean="0">
                              <a:latin typeface="Cambria Math"/>
                            </a:rPr>
                            <m:t>𝑛</m:t>
                          </m:r>
                        </m:sup>
                        <m:e>
                          <m:f>
                            <m:fPr>
                              <m:ctrlPr>
                                <a:rPr lang="pl-PL" sz="2000" b="0" i="1" smtClean="0">
                                  <a:latin typeface="Cambria Math" panose="02040503050406030204" pitchFamily="18" charset="0"/>
                                </a:rPr>
                              </m:ctrlPr>
                            </m:fPr>
                            <m:num>
                              <m:sSub>
                                <m:sSubPr>
                                  <m:ctrlPr>
                                    <a:rPr lang="pl-PL" sz="2000" b="0" i="1" smtClean="0">
                                      <a:latin typeface="Cambria Math" panose="02040503050406030204" pitchFamily="18" charset="0"/>
                                    </a:rPr>
                                  </m:ctrlPr>
                                </m:sSubPr>
                                <m:e>
                                  <m:r>
                                    <a:rPr lang="pl-PL" sz="2000" b="0" i="1" smtClean="0">
                                      <a:latin typeface="Cambria Math"/>
                                    </a:rPr>
                                    <m:t>𝑁𝐶𝐹</m:t>
                                  </m:r>
                                </m:e>
                                <m:sub>
                                  <m:r>
                                    <a:rPr lang="pl-PL" sz="2000" b="0" i="1" smtClean="0">
                                      <a:latin typeface="Cambria Math"/>
                                    </a:rPr>
                                    <m:t>𝑡</m:t>
                                  </m:r>
                                </m:sub>
                              </m:sSub>
                            </m:num>
                            <m:den>
                              <m:sSup>
                                <m:sSupPr>
                                  <m:ctrlPr>
                                    <a:rPr lang="pl-PL" sz="2000" b="0" i="1" smtClean="0">
                                      <a:latin typeface="Cambria Math" panose="02040503050406030204" pitchFamily="18" charset="0"/>
                                    </a:rPr>
                                  </m:ctrlPr>
                                </m:sSupPr>
                                <m:e>
                                  <m:r>
                                    <a:rPr lang="pl-PL" sz="2000" b="0" i="1" smtClean="0">
                                      <a:latin typeface="Cambria Math"/>
                                    </a:rPr>
                                    <m:t>(1+</m:t>
                                  </m:r>
                                  <m:r>
                                    <a:rPr lang="pl-PL" sz="2000" b="0" i="1" smtClean="0">
                                      <a:latin typeface="Cambria Math"/>
                                    </a:rPr>
                                    <m:t>𝑑</m:t>
                                  </m:r>
                                  <m:r>
                                    <a:rPr lang="pl-PL" sz="2000" b="0" i="1" smtClean="0">
                                      <a:latin typeface="Cambria Math"/>
                                    </a:rPr>
                                    <m:t>)</m:t>
                                  </m:r>
                                </m:e>
                                <m:sup>
                                  <m:r>
                                    <a:rPr lang="pl-PL" sz="2000" b="0" i="1" smtClean="0">
                                      <a:latin typeface="Cambria Math"/>
                                    </a:rPr>
                                    <m:t>𝑡</m:t>
                                  </m:r>
                                </m:sup>
                              </m:sSup>
                            </m:den>
                          </m:f>
                        </m:e>
                      </m:nary>
                      <m:r>
                        <a:rPr lang="pl-PL" sz="2000" b="0" i="1" smtClean="0">
                          <a:latin typeface="Cambria Math"/>
                        </a:rPr>
                        <m:t>−</m:t>
                      </m:r>
                      <m:nary>
                        <m:naryPr>
                          <m:chr m:val="∑"/>
                          <m:ctrlPr>
                            <a:rPr lang="pl-PL" sz="2000" i="1">
                              <a:latin typeface="Cambria Math" panose="02040503050406030204" pitchFamily="18" charset="0"/>
                            </a:rPr>
                          </m:ctrlPr>
                        </m:naryPr>
                        <m:sub>
                          <m:r>
                            <m:rPr>
                              <m:brk m:alnAt="23"/>
                            </m:rPr>
                            <a:rPr lang="pl-PL" sz="2000" i="1">
                              <a:latin typeface="Cambria Math"/>
                            </a:rPr>
                            <m:t>𝑡</m:t>
                          </m:r>
                          <m:r>
                            <a:rPr lang="pl-PL" sz="2000" i="1">
                              <a:latin typeface="Cambria Math"/>
                            </a:rPr>
                            <m:t>=</m:t>
                          </m:r>
                          <m:r>
                            <m:rPr>
                              <m:brk m:alnAt="23"/>
                            </m:rPr>
                            <a:rPr lang="pl-PL" sz="2000" i="1">
                              <a:latin typeface="Cambria Math"/>
                            </a:rPr>
                            <m:t>0</m:t>
                          </m:r>
                        </m:sub>
                        <m:sup>
                          <m:r>
                            <a:rPr lang="pl-PL" sz="2000" i="1">
                              <a:latin typeface="Cambria Math"/>
                            </a:rPr>
                            <m:t>𝑛</m:t>
                          </m:r>
                        </m:sup>
                        <m:e>
                          <m:f>
                            <m:fPr>
                              <m:ctrlPr>
                                <a:rPr lang="pl-PL" sz="2000" i="1">
                                  <a:latin typeface="Cambria Math" panose="02040503050406030204" pitchFamily="18" charset="0"/>
                                </a:rPr>
                              </m:ctrlPr>
                            </m:fPr>
                            <m:num>
                              <m:sSub>
                                <m:sSubPr>
                                  <m:ctrlPr>
                                    <a:rPr lang="pl-PL" sz="2000" i="1">
                                      <a:latin typeface="Cambria Math" panose="02040503050406030204" pitchFamily="18" charset="0"/>
                                    </a:rPr>
                                  </m:ctrlPr>
                                </m:sSubPr>
                                <m:e>
                                  <m:r>
                                    <a:rPr lang="pl-PL" sz="2000" b="0" i="1" smtClean="0">
                                      <a:latin typeface="Cambria Math"/>
                                    </a:rPr>
                                    <m:t>𝐼</m:t>
                                  </m:r>
                                </m:e>
                                <m:sub>
                                  <m:r>
                                    <a:rPr lang="pl-PL" sz="2000" i="1">
                                      <a:latin typeface="Cambria Math"/>
                                    </a:rPr>
                                    <m:t>𝑡</m:t>
                                  </m:r>
                                </m:sub>
                              </m:sSub>
                            </m:num>
                            <m:den>
                              <m:sSup>
                                <m:sSupPr>
                                  <m:ctrlPr>
                                    <a:rPr lang="pl-PL" sz="2000" i="1">
                                      <a:latin typeface="Cambria Math" panose="02040503050406030204" pitchFamily="18" charset="0"/>
                                    </a:rPr>
                                  </m:ctrlPr>
                                </m:sSupPr>
                                <m:e>
                                  <m:r>
                                    <a:rPr lang="pl-PL" sz="2000" i="1">
                                      <a:latin typeface="Cambria Math"/>
                                    </a:rPr>
                                    <m:t>(1+</m:t>
                                  </m:r>
                                  <m:r>
                                    <a:rPr lang="pl-PL" sz="2000" i="1">
                                      <a:latin typeface="Cambria Math"/>
                                    </a:rPr>
                                    <m:t>𝑑</m:t>
                                  </m:r>
                                  <m:r>
                                    <a:rPr lang="pl-PL" sz="2000" i="1">
                                      <a:latin typeface="Cambria Math"/>
                                    </a:rPr>
                                    <m:t>)</m:t>
                                  </m:r>
                                </m:e>
                                <m:sup>
                                  <m:r>
                                    <a:rPr lang="pl-PL" sz="2000" i="1">
                                      <a:latin typeface="Cambria Math"/>
                                    </a:rPr>
                                    <m:t>𝑡</m:t>
                                  </m:r>
                                </m:sup>
                              </m:sSup>
                            </m:den>
                          </m:f>
                        </m:e>
                      </m:nary>
                    </m:oMath>
                  </m:oMathPara>
                </a14:m>
                <a:endParaRPr lang="pl-PL" sz="2000" dirty="0">
                  <a:latin typeface="+mj-lt"/>
                </a:endParaRPr>
              </a:p>
              <a:p>
                <a:pPr marL="114300" indent="0" algn="just">
                  <a:lnSpc>
                    <a:spcPct val="110000"/>
                  </a:lnSpc>
                  <a:buNone/>
                </a:pPr>
                <a:r>
                  <a:rPr lang="pl-PL" sz="2000" dirty="0">
                    <a:latin typeface="+mj-lt"/>
                  </a:rPr>
                  <a:t>gdzie: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𝑁𝐶𝐹</m:t>
                        </m:r>
                      </m:e>
                      <m:sub>
                        <m:r>
                          <a:rPr lang="pl-PL" sz="2000" i="1">
                            <a:latin typeface="Cambria Math"/>
                          </a:rPr>
                          <m:t>𝑡</m:t>
                        </m:r>
                      </m:sub>
                    </m:sSub>
                  </m:oMath>
                </a14:m>
                <a:r>
                  <a:rPr lang="pl-PL" sz="2000" dirty="0">
                    <a:latin typeface="+mj-lt"/>
                  </a:rPr>
                  <a:t> - przepływy netto w okresie t, </a:t>
                </a:r>
                <a14:m>
                  <m:oMath xmlns:m="http://schemas.openxmlformats.org/officeDocument/2006/math">
                    <m:r>
                      <a:rPr lang="pl-PL" sz="2000" i="1">
                        <a:latin typeface="Cambria Math"/>
                      </a:rPr>
                      <m:t>𝑑</m:t>
                    </m:r>
                  </m:oMath>
                </a14:m>
                <a:r>
                  <a:rPr lang="pl-PL" sz="2000" dirty="0">
                    <a:latin typeface="+mj-lt"/>
                  </a:rPr>
                  <a:t> – stopa dyskontowa,</a:t>
                </a:r>
                <a:r>
                  <a:rPr lang="pl-PL" sz="2000" dirty="0"/>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𝐼</m:t>
                        </m:r>
                      </m:e>
                      <m:sub>
                        <m:r>
                          <a:rPr lang="pl-PL" sz="2000" b="0" i="1" smtClean="0">
                            <a:latin typeface="Cambria Math"/>
                          </a:rPr>
                          <m:t>𝑡</m:t>
                        </m:r>
                      </m:sub>
                    </m:sSub>
                  </m:oMath>
                </a14:m>
                <a:r>
                  <a:rPr lang="pl-PL" sz="2000" dirty="0">
                    <a:latin typeface="+mj-lt"/>
                  </a:rPr>
                  <a:t> - nakłady inwestycyjne.</a:t>
                </a:r>
              </a:p>
              <a:p>
                <a:pPr marL="114300" indent="0" algn="just">
                  <a:lnSpc>
                    <a:spcPct val="110000"/>
                  </a:lnSpc>
                  <a:buNone/>
                </a:pPr>
                <a:r>
                  <a:rPr lang="pl-PL" sz="2000" dirty="0">
                    <a:latin typeface="+mj-lt"/>
                  </a:rPr>
                  <a:t>Gdy:</a:t>
                </a:r>
              </a:p>
              <a:p>
                <a:pPr marL="114300" indent="0" algn="just">
                  <a:lnSpc>
                    <a:spcPct val="110000"/>
                  </a:lnSpc>
                  <a:buNone/>
                </a:pPr>
                <a:r>
                  <a:rPr lang="pl-PL" sz="2000" dirty="0">
                    <a:latin typeface="+mj-lt"/>
                  </a:rPr>
                  <a:t>NPV &gt; 0 – inwestycyjna jest opłacalna,</a:t>
                </a:r>
              </a:p>
              <a:p>
                <a:pPr marL="114300" indent="0" algn="just">
                  <a:lnSpc>
                    <a:spcPct val="110000"/>
                  </a:lnSpc>
                  <a:buNone/>
                </a:pPr>
                <a:r>
                  <a:rPr lang="pl-PL" sz="2000" dirty="0">
                    <a:latin typeface="+mj-lt"/>
                  </a:rPr>
                  <a:t>NPV = 0 – inwestycja jest neutralna,</a:t>
                </a:r>
              </a:p>
              <a:p>
                <a:pPr marL="114300" indent="0" algn="just">
                  <a:lnSpc>
                    <a:spcPct val="110000"/>
                  </a:lnSpc>
                  <a:buNone/>
                </a:pPr>
                <a:r>
                  <a:rPr lang="pl-PL" sz="2000" dirty="0">
                    <a:latin typeface="+mj-lt"/>
                  </a:rPr>
                  <a:t>NPV &lt; 0 – inwestycja jest nieopłacalna.</a:t>
                </a:r>
              </a:p>
            </p:txBody>
          </p:sp>
        </mc:Choice>
        <mc:Fallback xmlns="">
          <p:sp>
            <p:nvSpPr>
              <p:cNvPr id="3" name="Symbol zastępczy zawartości 2">
                <a:extLst>
                  <a:ext uri="{FF2B5EF4-FFF2-40B4-BE49-F238E27FC236}">
                    <a16:creationId xmlns:a16="http://schemas.microsoft.com/office/drawing/2014/main" id="{A9AA1948-65E9-4FDB-AAFD-F81236E7975C}"/>
                  </a:ext>
                </a:extLst>
              </p:cNvPr>
              <p:cNvSpPr>
                <a:spLocks noGrp="1" noRot="1" noChangeAspect="1" noMove="1" noResize="1" noEditPoints="1" noAdjustHandles="1" noChangeArrowheads="1" noChangeShapeType="1" noTextEdit="1"/>
              </p:cNvSpPr>
              <p:nvPr>
                <p:ph idx="1"/>
              </p:nvPr>
            </p:nvSpPr>
            <p:spPr>
              <a:blipFill>
                <a:blip r:embed="rId2"/>
                <a:stretch>
                  <a:fillRect l="-583" t="-476" r="-750" b="-1310"/>
                </a:stretch>
              </a:blipFill>
            </p:spPr>
            <p:txBody>
              <a:bodyPr/>
              <a:lstStyle/>
              <a:p>
                <a:r>
                  <a:rPr lang="pl-PL">
                    <a:noFill/>
                  </a:rPr>
                  <a:t> </a:t>
                </a:r>
              </a:p>
            </p:txBody>
          </p:sp>
        </mc:Fallback>
      </mc:AlternateContent>
    </p:spTree>
    <p:extLst>
      <p:ext uri="{BB962C8B-B14F-4D97-AF65-F5344CB8AC3E}">
        <p14:creationId xmlns:p14="http://schemas.microsoft.com/office/powerpoint/2010/main" val="1105198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A1D091-FFF4-442D-881D-4C679707FEA5}"/>
              </a:ext>
            </a:extLst>
          </p:cNvPr>
          <p:cNvSpPr>
            <a:spLocks noGrp="1"/>
          </p:cNvSpPr>
          <p:nvPr>
            <p:ph type="title"/>
          </p:nvPr>
        </p:nvSpPr>
        <p:spPr/>
        <p:txBody>
          <a:bodyPr/>
          <a:lstStyle/>
          <a:p>
            <a:r>
              <a:rPr lang="pl-PL" dirty="0"/>
              <a:t>NPV – przepływy pieniężne</a:t>
            </a:r>
          </a:p>
        </p:txBody>
      </p:sp>
      <p:sp>
        <p:nvSpPr>
          <p:cNvPr id="3" name="Symbol zastępczy zawartości 2">
            <a:extLst>
              <a:ext uri="{FF2B5EF4-FFF2-40B4-BE49-F238E27FC236}">
                <a16:creationId xmlns:a16="http://schemas.microsoft.com/office/drawing/2014/main" id="{C8D74FFD-37EE-467B-B3F5-E8633282E707}"/>
              </a:ext>
            </a:extLst>
          </p:cNvPr>
          <p:cNvSpPr>
            <a:spLocks noGrp="1"/>
          </p:cNvSpPr>
          <p:nvPr>
            <p:ph idx="1"/>
          </p:nvPr>
        </p:nvSpPr>
        <p:spPr>
          <a:xfrm>
            <a:off x="3869268" y="864108"/>
            <a:ext cx="7315200" cy="1238069"/>
          </a:xfrm>
        </p:spPr>
        <p:txBody>
          <a:bodyPr/>
          <a:lstStyle/>
          <a:p>
            <a:r>
              <a:rPr lang="pl-PL" dirty="0"/>
              <a:t>Ogólny schemat obliczania przepływów pieniężnych. </a:t>
            </a:r>
          </a:p>
          <a:p>
            <a:r>
              <a:rPr lang="pl-PL" dirty="0"/>
              <a:t>Nie ma jednoznacznej definicji jak należy te przepływy wyznaczyć. </a:t>
            </a:r>
          </a:p>
          <a:p>
            <a:r>
              <a:rPr lang="pl-PL" dirty="0"/>
              <a:t>Poniżej znajduje się jedna z propozycji.</a:t>
            </a:r>
          </a:p>
        </p:txBody>
      </p:sp>
      <p:sp>
        <p:nvSpPr>
          <p:cNvPr id="4" name="Symbol zastępczy zawartości 2">
            <a:extLst>
              <a:ext uri="{FF2B5EF4-FFF2-40B4-BE49-F238E27FC236}">
                <a16:creationId xmlns:a16="http://schemas.microsoft.com/office/drawing/2014/main" id="{4FB1008E-3292-4294-B690-A82CA90A92AC}"/>
              </a:ext>
            </a:extLst>
          </p:cNvPr>
          <p:cNvSpPr txBox="1">
            <a:spLocks/>
          </p:cNvSpPr>
          <p:nvPr/>
        </p:nvSpPr>
        <p:spPr>
          <a:xfrm>
            <a:off x="3920680" y="2186358"/>
            <a:ext cx="3606188" cy="3912783"/>
          </a:xfrm>
          <a:prstGeom prst="rect">
            <a:avLst/>
          </a:prstGeom>
        </p:spPr>
        <p:txBody>
          <a:bodyPr vert="horz" lIns="91440" tIns="45720" rIns="91440" bIns="45720" rtlCol="0" anchor="ctr">
            <a:normAutofit fontScale="70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l-PL" b="1" u="sng" dirty="0"/>
              <a:t>NPV dla kapitału całkowitego.</a:t>
            </a:r>
          </a:p>
          <a:p>
            <a:pPr marL="0" indent="0">
              <a:buNone/>
            </a:pPr>
            <a:r>
              <a:rPr lang="pl-PL" b="1" dirty="0"/>
              <a:t>Przychody ze sprzedaży</a:t>
            </a:r>
          </a:p>
          <a:p>
            <a:pPr>
              <a:buFontTx/>
              <a:buChar char="-"/>
            </a:pPr>
            <a:r>
              <a:rPr lang="pl-PL" dirty="0"/>
              <a:t>Koszty operacyjne</a:t>
            </a:r>
          </a:p>
          <a:p>
            <a:pPr>
              <a:buFontTx/>
              <a:buChar char="-"/>
            </a:pPr>
            <a:r>
              <a:rPr lang="pl-PL" dirty="0"/>
              <a:t>Amortyzacja</a:t>
            </a:r>
          </a:p>
          <a:p>
            <a:pPr marL="0" indent="0">
              <a:buNone/>
            </a:pPr>
            <a:r>
              <a:rPr lang="pl-PL" b="1" dirty="0"/>
              <a:t>Zysk brutto</a:t>
            </a:r>
          </a:p>
          <a:p>
            <a:pPr>
              <a:buFontTx/>
              <a:buChar char="-"/>
            </a:pPr>
            <a:r>
              <a:rPr lang="pl-PL" dirty="0"/>
              <a:t>Podatek dochodowy</a:t>
            </a:r>
          </a:p>
          <a:p>
            <a:pPr marL="0" indent="0">
              <a:buNone/>
            </a:pPr>
            <a:r>
              <a:rPr lang="pl-PL" b="1" dirty="0"/>
              <a:t>Zysk netto</a:t>
            </a:r>
          </a:p>
          <a:p>
            <a:pPr marL="0" indent="0">
              <a:buNone/>
            </a:pPr>
            <a:r>
              <a:rPr lang="pl-PL" dirty="0"/>
              <a:t>(- Nakłady inwestycyjne)</a:t>
            </a:r>
          </a:p>
          <a:p>
            <a:pPr marL="0" indent="0">
              <a:buNone/>
            </a:pPr>
            <a:r>
              <a:rPr lang="pl-PL" dirty="0"/>
              <a:t>+ Amortyzacja</a:t>
            </a:r>
          </a:p>
          <a:p>
            <a:pPr marL="0" indent="0">
              <a:buNone/>
            </a:pPr>
            <a:r>
              <a:rPr lang="pl-PL" dirty="0"/>
              <a:t>+/- Zmiany zapotrzebowania na kapitał obrotowy netto</a:t>
            </a:r>
          </a:p>
          <a:p>
            <a:pPr marL="0" indent="0">
              <a:buNone/>
            </a:pPr>
            <a:r>
              <a:rPr lang="pl-PL" dirty="0"/>
              <a:t>+ Wartość likwidacyjna netto</a:t>
            </a:r>
          </a:p>
          <a:p>
            <a:pPr marL="0" indent="0">
              <a:buNone/>
            </a:pPr>
            <a:r>
              <a:rPr lang="pl-PL" b="1" dirty="0"/>
              <a:t>Przepływ pieniężny netto</a:t>
            </a:r>
          </a:p>
        </p:txBody>
      </p:sp>
      <p:sp>
        <p:nvSpPr>
          <p:cNvPr id="5" name="Symbol zastępczy zawartości 2">
            <a:extLst>
              <a:ext uri="{FF2B5EF4-FFF2-40B4-BE49-F238E27FC236}">
                <a16:creationId xmlns:a16="http://schemas.microsoft.com/office/drawing/2014/main" id="{D7E17D28-6AF4-4724-B947-0E2204990AB0}"/>
              </a:ext>
            </a:extLst>
          </p:cNvPr>
          <p:cNvSpPr txBox="1">
            <a:spLocks/>
          </p:cNvSpPr>
          <p:nvPr/>
        </p:nvSpPr>
        <p:spPr>
          <a:xfrm>
            <a:off x="7526868" y="2102177"/>
            <a:ext cx="3606188" cy="4081145"/>
          </a:xfrm>
          <a:prstGeom prst="rect">
            <a:avLst/>
          </a:prstGeom>
        </p:spPr>
        <p:txBody>
          <a:bodyPr vert="horz" lIns="91440" tIns="45720" rIns="91440" bIns="45720" rtlCol="0" anchor="ctr">
            <a:normAutofit fontScale="5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l-PL" sz="2500" b="1" u="sng" dirty="0"/>
              <a:t>NPV dla kapitału własnego.</a:t>
            </a:r>
          </a:p>
          <a:p>
            <a:pPr marL="0" indent="0">
              <a:buNone/>
            </a:pPr>
            <a:r>
              <a:rPr lang="pl-PL" b="1" dirty="0"/>
              <a:t>Przychody ze sprzedaży</a:t>
            </a:r>
          </a:p>
          <a:p>
            <a:pPr>
              <a:buFontTx/>
              <a:buChar char="-"/>
            </a:pPr>
            <a:r>
              <a:rPr lang="pl-PL" dirty="0"/>
              <a:t>Koszty operacyjne</a:t>
            </a:r>
          </a:p>
          <a:p>
            <a:pPr>
              <a:buFontTx/>
              <a:buChar char="-"/>
            </a:pPr>
            <a:r>
              <a:rPr lang="pl-PL" dirty="0"/>
              <a:t>Amortyzacja</a:t>
            </a:r>
          </a:p>
          <a:p>
            <a:pPr>
              <a:buFontTx/>
              <a:buChar char="-"/>
            </a:pPr>
            <a:r>
              <a:rPr lang="pl-PL" u="sng" dirty="0"/>
              <a:t>Odsetki</a:t>
            </a:r>
          </a:p>
          <a:p>
            <a:pPr marL="0" indent="0">
              <a:buNone/>
            </a:pPr>
            <a:r>
              <a:rPr lang="pl-PL" b="1" dirty="0"/>
              <a:t>Zysk brutto</a:t>
            </a:r>
          </a:p>
          <a:p>
            <a:pPr>
              <a:buFontTx/>
              <a:buChar char="-"/>
            </a:pPr>
            <a:r>
              <a:rPr lang="pl-PL" dirty="0"/>
              <a:t>Podatek dochodowy</a:t>
            </a:r>
          </a:p>
          <a:p>
            <a:pPr marL="0" indent="0">
              <a:buNone/>
            </a:pPr>
            <a:r>
              <a:rPr lang="pl-PL" b="1" dirty="0"/>
              <a:t>Zysk netto</a:t>
            </a:r>
          </a:p>
          <a:p>
            <a:pPr marL="0" indent="0">
              <a:buNone/>
            </a:pPr>
            <a:r>
              <a:rPr lang="pl-PL" dirty="0"/>
              <a:t>(- Nakłady inwestycyjne)</a:t>
            </a:r>
            <a:endParaRPr lang="pl-PL" b="1" dirty="0"/>
          </a:p>
          <a:p>
            <a:pPr marL="0" indent="0">
              <a:buNone/>
            </a:pPr>
            <a:r>
              <a:rPr lang="pl-PL" u="sng" dirty="0"/>
              <a:t>+/- Zaciągnięcie/spłata długu</a:t>
            </a:r>
          </a:p>
          <a:p>
            <a:pPr marL="0" indent="0">
              <a:buNone/>
            </a:pPr>
            <a:r>
              <a:rPr lang="pl-PL" dirty="0"/>
              <a:t>+ Amortyzacja</a:t>
            </a:r>
          </a:p>
          <a:p>
            <a:pPr marL="0" indent="0">
              <a:buNone/>
            </a:pPr>
            <a:r>
              <a:rPr lang="pl-PL" dirty="0"/>
              <a:t>+/- Zmiany zapotrzebowania na kapitał obrotowy netto</a:t>
            </a:r>
          </a:p>
          <a:p>
            <a:pPr marL="0" indent="0">
              <a:buNone/>
            </a:pPr>
            <a:r>
              <a:rPr lang="pl-PL" dirty="0"/>
              <a:t>+ Wartość likwidacyjna netto</a:t>
            </a:r>
          </a:p>
          <a:p>
            <a:pPr marL="0" indent="0">
              <a:buNone/>
            </a:pPr>
            <a:r>
              <a:rPr lang="pl-PL" b="1" dirty="0"/>
              <a:t>Przepływ pieniężny netto</a:t>
            </a:r>
          </a:p>
        </p:txBody>
      </p:sp>
    </p:spTree>
    <p:extLst>
      <p:ext uri="{BB962C8B-B14F-4D97-AF65-F5344CB8AC3E}">
        <p14:creationId xmlns:p14="http://schemas.microsoft.com/office/powerpoint/2010/main" val="2885004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A5EA6-E6FD-4153-9C2D-8ABD27DD1ECC}"/>
              </a:ext>
            </a:extLst>
          </p:cNvPr>
          <p:cNvSpPr>
            <a:spLocks noGrp="1"/>
          </p:cNvSpPr>
          <p:nvPr>
            <p:ph type="title"/>
          </p:nvPr>
        </p:nvSpPr>
        <p:spPr/>
        <p:txBody>
          <a:bodyPr/>
          <a:lstStyle/>
          <a:p>
            <a:r>
              <a:rPr lang="pl-PL" dirty="0"/>
              <a:t>NPV – wybór inwestycji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67B8A91-82F0-45EE-8294-4417E8B2FFBA}"/>
                  </a:ext>
                </a:extLst>
              </p:cNvPr>
              <p:cNvSpPr>
                <a:spLocks noGrp="1"/>
              </p:cNvSpPr>
              <p:nvPr>
                <p:ph idx="1"/>
              </p:nvPr>
            </p:nvSpPr>
            <p:spPr/>
            <p:txBody>
              <a:bodyPr>
                <a:normAutofit fontScale="92500" lnSpcReduction="20000"/>
              </a:bodyPr>
              <a:lstStyle/>
              <a:p>
                <a:pPr marL="266700" indent="-266700">
                  <a:buFont typeface="Wingdings" panose="05000000000000000000" pitchFamily="2" charset="2"/>
                  <a:buChar char="v"/>
                </a:pPr>
                <a:r>
                  <a:rPr lang="pl-PL" dirty="0"/>
                  <a:t>Wybór inwestycji w zależności od poziomu NPV.</a:t>
                </a:r>
              </a:p>
              <a:p>
                <a:pPr marL="266700" indent="-266700">
                  <a:buFont typeface="Wingdings" panose="05000000000000000000" pitchFamily="2" charset="2"/>
                  <a:buChar char="v"/>
                </a:pPr>
                <a:r>
                  <a:rPr lang="pl-PL" dirty="0"/>
                  <a:t>W przypadku gdy dane przedsięwzięcia charakteryzują się takimi samymi nakładami inwestycyjnymi, okresem realizacji oraz </a:t>
                </a:r>
                <a:r>
                  <a:rPr lang="pl-PL"/>
                  <a:t>stopą dyskontową wtedy </a:t>
                </a:r>
                <a:r>
                  <a:rPr lang="pl-PL" dirty="0"/>
                  <a:t>należy wybrać ten projekt dla którego NPV jest najwyższe.</a:t>
                </a:r>
              </a:p>
              <a:p>
                <a:pPr marL="266700" indent="-266700">
                  <a:buFont typeface="Wingdings" panose="05000000000000000000" pitchFamily="2" charset="2"/>
                  <a:buChar char="v"/>
                </a:pPr>
                <a:r>
                  <a:rPr lang="pl-PL" dirty="0"/>
                  <a:t>Gdy okres realizacji projektów nie jest równy do oceny, który projekt jest bardziej opłacalny należy wykorzystać metodę równoważnej renty rocznej:</a:t>
                </a:r>
              </a:p>
              <a:p>
                <a:pPr marL="266700" indent="-266700"/>
                <a14:m>
                  <m:oMath xmlns:m="http://schemas.openxmlformats.org/officeDocument/2006/math">
                    <m:r>
                      <a:rPr lang="pl-PL" sz="2000" b="0" i="1" smtClean="0">
                        <a:latin typeface="Cambria Math" panose="02040503050406030204" pitchFamily="18" charset="0"/>
                      </a:rPr>
                      <m:t>𝐴𝑁𝑃𝑉</m:t>
                    </m:r>
                    <m:r>
                      <a:rPr lang="pl-PL" sz="2000" i="1" smtClean="0">
                        <a:latin typeface="Cambria Math"/>
                      </a:rPr>
                      <m:t>=</m:t>
                    </m:r>
                    <m:r>
                      <a:rPr lang="pl-PL" sz="2000" b="0" i="1" smtClean="0">
                        <a:latin typeface="Cambria Math" panose="02040503050406030204" pitchFamily="18" charset="0"/>
                      </a:rPr>
                      <m:t>𝑁𝑃𝑉</m:t>
                    </m:r>
                    <m:f>
                      <m:fPr>
                        <m:ctrlPr>
                          <a:rPr lang="pl-PL" sz="2000" b="0" i="1" smtClean="0">
                            <a:latin typeface="Cambria Math" panose="02040503050406030204" pitchFamily="18" charset="0"/>
                          </a:rPr>
                        </m:ctrlPr>
                      </m:fPr>
                      <m:num>
                        <m:r>
                          <a:rPr lang="pl-PL" sz="2000" b="0" i="1" smtClean="0">
                            <a:latin typeface="Cambria Math" panose="02040503050406030204" pitchFamily="18" charset="0"/>
                          </a:rPr>
                          <m:t>𝑑</m:t>
                        </m:r>
                      </m:num>
                      <m:den>
                        <m:r>
                          <a:rPr lang="pl-PL" sz="2000" b="0" i="1" smtClean="0">
                            <a:latin typeface="Cambria Math" panose="02040503050406030204" pitchFamily="18" charset="0"/>
                          </a:rPr>
                          <m:t>1−</m:t>
                        </m:r>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(1+</m:t>
                            </m:r>
                            <m:r>
                              <a:rPr lang="pl-PL" sz="2000" b="0" i="1" smtClean="0">
                                <a:latin typeface="Cambria Math" panose="02040503050406030204" pitchFamily="18" charset="0"/>
                              </a:rPr>
                              <m:t>𝑑</m:t>
                            </m:r>
                            <m:r>
                              <a:rPr lang="pl-PL" sz="2000" b="0" i="1" smtClean="0">
                                <a:latin typeface="Cambria Math" panose="02040503050406030204" pitchFamily="18" charset="0"/>
                              </a:rPr>
                              <m:t>)</m:t>
                            </m:r>
                          </m:e>
                          <m:sup>
                            <m:r>
                              <a:rPr lang="pl-PL" sz="2000" b="0" i="1" smtClean="0">
                                <a:latin typeface="Cambria Math" panose="02040503050406030204" pitchFamily="18" charset="0"/>
                              </a:rPr>
                              <m:t>−</m:t>
                            </m:r>
                            <m:r>
                              <a:rPr lang="pl-PL" sz="2000" b="0" i="1" smtClean="0">
                                <a:latin typeface="Cambria Math" panose="02040503050406030204" pitchFamily="18" charset="0"/>
                              </a:rPr>
                              <m:t>𝑛</m:t>
                            </m:r>
                          </m:sup>
                        </m:sSup>
                      </m:den>
                    </m:f>
                  </m:oMath>
                </a14:m>
                <a:r>
                  <a:rPr lang="pl-PL" dirty="0"/>
                  <a:t> -&gt; wybieramy projekt dla którego ANPV jest najwyższe.</a:t>
                </a:r>
              </a:p>
              <a:p>
                <a:pPr marL="266700" indent="-266700">
                  <a:buFont typeface="Wingdings" panose="05000000000000000000" pitchFamily="2" charset="2"/>
                  <a:buChar char="v"/>
                </a:pPr>
                <a:r>
                  <a:rPr lang="pl-PL" dirty="0"/>
                  <a:t>Jednak gdy mamy projektów o różnej stopie d i różnych czasach trwania do porównania należy wykorzystać metodę nieskończonej wartości bieżącej netto:</a:t>
                </a:r>
              </a:p>
              <a:p>
                <a:pPr marL="266700" indent="-266700"/>
                <a14:m>
                  <m:oMath xmlns:m="http://schemas.openxmlformats.org/officeDocument/2006/math">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𝑁𝑃𝑉</m:t>
                        </m:r>
                      </m:e>
                      <m:sup>
                        <m:r>
                          <a:rPr lang="pl-PL" sz="2000" b="0" i="1" smtClean="0">
                            <a:latin typeface="Cambria Math" panose="02040503050406030204" pitchFamily="18" charset="0"/>
                            <a:ea typeface="Cambria Math" panose="02040503050406030204" pitchFamily="18" charset="0"/>
                          </a:rPr>
                          <m:t>∞</m:t>
                        </m:r>
                      </m:sup>
                    </m:sSup>
                    <m:r>
                      <a:rPr lang="pl-PL" sz="2000" i="1" smtClean="0">
                        <a:latin typeface="Cambria Math"/>
                      </a:rPr>
                      <m:t>=</m:t>
                    </m:r>
                    <m:r>
                      <a:rPr lang="pl-PL" sz="2000" b="0" i="1" smtClean="0">
                        <a:latin typeface="Cambria Math" panose="02040503050406030204" pitchFamily="18" charset="0"/>
                      </a:rPr>
                      <m:t>𝑁𝑃𝑉</m:t>
                    </m:r>
                    <m:f>
                      <m:fPr>
                        <m:ctrlPr>
                          <a:rPr lang="pl-PL" sz="2000" b="0" i="1" smtClean="0">
                            <a:latin typeface="Cambria Math" panose="02040503050406030204" pitchFamily="18" charset="0"/>
                          </a:rPr>
                        </m:ctrlPr>
                      </m:fPr>
                      <m:num>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(1+</m:t>
                            </m:r>
                            <m:r>
                              <a:rPr lang="pl-PL" sz="2000" b="0" i="1" smtClean="0">
                                <a:latin typeface="Cambria Math" panose="02040503050406030204" pitchFamily="18" charset="0"/>
                              </a:rPr>
                              <m:t>𝑑</m:t>
                            </m:r>
                            <m:r>
                              <a:rPr lang="pl-PL" sz="2000" b="0" i="1" smtClean="0">
                                <a:latin typeface="Cambria Math" panose="02040503050406030204" pitchFamily="18" charset="0"/>
                              </a:rPr>
                              <m:t>)</m:t>
                            </m:r>
                          </m:e>
                          <m:sup>
                            <m:r>
                              <a:rPr lang="pl-PL" sz="2000" b="0" i="1" smtClean="0">
                                <a:latin typeface="Cambria Math" panose="02040503050406030204" pitchFamily="18" charset="0"/>
                              </a:rPr>
                              <m:t>𝑛</m:t>
                            </m:r>
                          </m:sup>
                        </m:sSup>
                      </m:num>
                      <m:den>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(1+</m:t>
                            </m:r>
                            <m:r>
                              <a:rPr lang="pl-PL" sz="2000" b="0" i="1" smtClean="0">
                                <a:latin typeface="Cambria Math" panose="02040503050406030204" pitchFamily="18" charset="0"/>
                              </a:rPr>
                              <m:t>𝑑</m:t>
                            </m:r>
                            <m:r>
                              <a:rPr lang="pl-PL" sz="2000" b="0" i="1" smtClean="0">
                                <a:latin typeface="Cambria Math" panose="02040503050406030204" pitchFamily="18" charset="0"/>
                              </a:rPr>
                              <m:t>)</m:t>
                            </m:r>
                          </m:e>
                          <m:sup>
                            <m:r>
                              <a:rPr lang="pl-PL" sz="2000" b="0" i="1" smtClean="0">
                                <a:latin typeface="Cambria Math" panose="02040503050406030204" pitchFamily="18" charset="0"/>
                              </a:rPr>
                              <m:t>𝑛</m:t>
                            </m:r>
                          </m:sup>
                        </m:sSup>
                        <m:r>
                          <a:rPr lang="pl-PL" sz="2000" b="0" i="1" smtClean="0">
                            <a:latin typeface="Cambria Math" panose="02040503050406030204" pitchFamily="18" charset="0"/>
                          </a:rPr>
                          <m:t>−1</m:t>
                        </m:r>
                      </m:den>
                    </m:f>
                  </m:oMath>
                </a14:m>
                <a:endParaRPr lang="pl-PL" dirty="0"/>
              </a:p>
              <a:p>
                <a:pPr marL="266700" indent="-266700">
                  <a:buFont typeface="Wingdings" panose="05000000000000000000" pitchFamily="2" charset="2"/>
                  <a:buChar char="v"/>
                </a:pPr>
                <a:r>
                  <a:rPr lang="pl-PL" dirty="0"/>
                  <a:t>Ponadto, w przypadku gdy nakłady inwestycyjne są różne albo nawet są inaczej rozłożone w czasie należy wybrać tą inwestycję, która charakteryzuje się najwyższą wartością NPVR = NPV/PVI gdzie PVI to suma zdyskontowanych nakładów inwestycyjnych. </a:t>
                </a:r>
              </a:p>
            </p:txBody>
          </p:sp>
        </mc:Choice>
        <mc:Fallback xmlns="">
          <p:sp>
            <p:nvSpPr>
              <p:cNvPr id="3" name="Symbol zastępczy zawartości 2">
                <a:extLst>
                  <a:ext uri="{FF2B5EF4-FFF2-40B4-BE49-F238E27FC236}">
                    <a16:creationId xmlns:a16="http://schemas.microsoft.com/office/drawing/2014/main" id="{D67B8A91-82F0-45EE-8294-4417E8B2FFBA}"/>
                  </a:ext>
                </a:extLst>
              </p:cNvPr>
              <p:cNvSpPr>
                <a:spLocks noGrp="1" noRot="1" noChangeAspect="1" noMove="1" noResize="1" noEditPoints="1" noAdjustHandles="1" noChangeArrowheads="1" noChangeShapeType="1" noTextEdit="1"/>
              </p:cNvSpPr>
              <p:nvPr>
                <p:ph idx="1"/>
              </p:nvPr>
            </p:nvSpPr>
            <p:spPr>
              <a:blipFill>
                <a:blip r:embed="rId2"/>
                <a:stretch>
                  <a:fillRect l="-667" t="-952" r="-1083" b="-952"/>
                </a:stretch>
              </a:blipFill>
            </p:spPr>
            <p:txBody>
              <a:bodyPr/>
              <a:lstStyle/>
              <a:p>
                <a:r>
                  <a:rPr lang="pl-PL">
                    <a:noFill/>
                  </a:rPr>
                  <a:t> </a:t>
                </a:r>
              </a:p>
            </p:txBody>
          </p:sp>
        </mc:Fallback>
      </mc:AlternateContent>
    </p:spTree>
    <p:extLst>
      <p:ext uri="{BB962C8B-B14F-4D97-AF65-F5344CB8AC3E}">
        <p14:creationId xmlns:p14="http://schemas.microsoft.com/office/powerpoint/2010/main" val="1565025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836EBF-4C26-440F-9FFE-2A9B70145F27}"/>
              </a:ext>
            </a:extLst>
          </p:cNvPr>
          <p:cNvSpPr>
            <a:spLocks noGrp="1"/>
          </p:cNvSpPr>
          <p:nvPr>
            <p:ph type="title"/>
          </p:nvPr>
        </p:nvSpPr>
        <p:spPr/>
        <p:txBody>
          <a:bodyPr/>
          <a:lstStyle/>
          <a:p>
            <a:r>
              <a:rPr lang="pl-PL" sz="3600" dirty="0"/>
              <a:t>NPV – stopa dyskontowa</a:t>
            </a:r>
            <a:endParaRPr lang="pl-PL" dirty="0"/>
          </a:p>
        </p:txBody>
      </p:sp>
      <p:sp>
        <p:nvSpPr>
          <p:cNvPr id="3" name="Symbol zastępczy zawartości 2">
            <a:extLst>
              <a:ext uri="{FF2B5EF4-FFF2-40B4-BE49-F238E27FC236}">
                <a16:creationId xmlns:a16="http://schemas.microsoft.com/office/drawing/2014/main" id="{0CF6D334-BEC8-473C-A194-D80D5D351AD1}"/>
              </a:ext>
            </a:extLst>
          </p:cNvPr>
          <p:cNvSpPr>
            <a:spLocks noGrp="1"/>
          </p:cNvSpPr>
          <p:nvPr>
            <p:ph idx="1"/>
          </p:nvPr>
        </p:nvSpPr>
        <p:spPr/>
        <p:txBody>
          <a:bodyPr>
            <a:normAutofit/>
          </a:bodyPr>
          <a:lstStyle/>
          <a:p>
            <a:pPr algn="just">
              <a:lnSpc>
                <a:spcPct val="150000"/>
              </a:lnSpc>
            </a:pPr>
            <a:r>
              <a:rPr lang="pl-PL" sz="2400" dirty="0">
                <a:latin typeface="+mj-lt"/>
              </a:rPr>
              <a:t>NPV dla całości kapitału: średnioważony koszt kapitału z uwagi na fakt, że NPV jest niejako obliczane dla całości kapitału.</a:t>
            </a:r>
          </a:p>
          <a:p>
            <a:pPr algn="just">
              <a:lnSpc>
                <a:spcPct val="150000"/>
              </a:lnSpc>
            </a:pPr>
            <a:r>
              <a:rPr lang="pl-PL" sz="2400" dirty="0">
                <a:latin typeface="+mj-lt"/>
              </a:rPr>
              <a:t>NPV dla kapitału własnego: koszt kapitału własnego np. stopa zwrotu wymagana przez właściciela (np. Raport NBP). </a:t>
            </a:r>
            <a:endParaRPr lang="pl-PL" sz="2400" dirty="0"/>
          </a:p>
        </p:txBody>
      </p:sp>
    </p:spTree>
    <p:extLst>
      <p:ext uri="{BB962C8B-B14F-4D97-AF65-F5344CB8AC3E}">
        <p14:creationId xmlns:p14="http://schemas.microsoft.com/office/powerpoint/2010/main" val="2583923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EE983B-DE8A-4E05-8693-A3E831AD1047}"/>
              </a:ext>
            </a:extLst>
          </p:cNvPr>
          <p:cNvSpPr>
            <a:spLocks noGrp="1"/>
          </p:cNvSpPr>
          <p:nvPr>
            <p:ph type="title"/>
          </p:nvPr>
        </p:nvSpPr>
        <p:spPr/>
        <p:txBody>
          <a:bodyPr/>
          <a:lstStyle/>
          <a:p>
            <a:r>
              <a:rPr lang="pl-PL" dirty="0"/>
              <a:t>NPV – średnioważony koszt kapitału</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4A1026F-39D3-49B0-8D51-E3A65AFCA75F}"/>
                  </a:ext>
                </a:extLst>
              </p:cNvPr>
              <p:cNvSpPr>
                <a:spLocks noGrp="1"/>
              </p:cNvSpPr>
              <p:nvPr>
                <p:ph idx="1"/>
              </p:nvPr>
            </p:nvSpPr>
            <p:spPr/>
            <p:txBody>
              <a:bodyPr>
                <a:normAutofit/>
              </a:bodyPr>
              <a:lstStyle/>
              <a:p>
                <a:pPr marL="114300" indent="0" algn="ctr">
                  <a:lnSpc>
                    <a:spcPct val="150000"/>
                  </a:lnSpc>
                  <a:buNone/>
                </a:pPr>
                <a14:m>
                  <m:oMath xmlns:m="http://schemas.openxmlformats.org/officeDocument/2006/math">
                    <m:r>
                      <m:rPr>
                        <m:sty m:val="p"/>
                      </m:rPr>
                      <a:rPr lang="pl-PL" sz="2000" b="0" i="0" smtClean="0">
                        <a:latin typeface="Cambria Math"/>
                      </a:rPr>
                      <m:t>WACC</m:t>
                    </m:r>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a:rPr>
                          <m:t>𝑘</m:t>
                        </m:r>
                      </m:e>
                      <m:sub>
                        <m:r>
                          <a:rPr lang="pl-PL" sz="2000" b="0" i="1" smtClean="0">
                            <a:latin typeface="Cambria Math"/>
                          </a:rPr>
                          <m:t>1</m:t>
                        </m:r>
                      </m:sub>
                    </m:sSub>
                    <m:r>
                      <a:rPr lang="pl-PL" sz="2000" b="0" i="1" smtClean="0">
                        <a:latin typeface="Cambria Math"/>
                      </a:rPr>
                      <m:t>∗</m:t>
                    </m:r>
                    <m:sSub>
                      <m:sSubPr>
                        <m:ctrlPr>
                          <a:rPr lang="pl-PL" sz="2000" b="0" i="1" smtClean="0">
                            <a:latin typeface="Cambria Math" panose="02040503050406030204" pitchFamily="18" charset="0"/>
                          </a:rPr>
                        </m:ctrlPr>
                      </m:sSubPr>
                      <m:e>
                        <m:r>
                          <a:rPr lang="pl-PL" sz="2000" b="0" i="1" smtClean="0">
                            <a:latin typeface="Cambria Math"/>
                          </a:rPr>
                          <m:t>𝑈</m:t>
                        </m:r>
                      </m:e>
                      <m:sub>
                        <m:r>
                          <a:rPr lang="pl-PL" sz="2000" b="0" i="1" smtClean="0">
                            <a:latin typeface="Cambria Math"/>
                          </a:rPr>
                          <m:t>1</m:t>
                        </m:r>
                      </m:sub>
                    </m:sSub>
                    <m:r>
                      <a:rPr lang="pl-PL" sz="2000" b="0" i="1" smtClean="0">
                        <a:latin typeface="Cambria Math"/>
                      </a:rPr>
                      <m:t>+</m:t>
                    </m:r>
                    <m:sSub>
                      <m:sSubPr>
                        <m:ctrlPr>
                          <a:rPr lang="pl-PL" sz="2000" b="0" i="1" smtClean="0">
                            <a:latin typeface="Cambria Math" panose="02040503050406030204" pitchFamily="18" charset="0"/>
                          </a:rPr>
                        </m:ctrlPr>
                      </m:sSubPr>
                      <m:e>
                        <m:r>
                          <a:rPr lang="pl-PL" sz="2000" b="0" i="1" smtClean="0">
                            <a:latin typeface="Cambria Math"/>
                          </a:rPr>
                          <m:t>𝑘</m:t>
                        </m:r>
                      </m:e>
                      <m:sub>
                        <m:r>
                          <a:rPr lang="pl-PL" sz="2000" b="0" i="1" smtClean="0">
                            <a:latin typeface="Cambria Math"/>
                          </a:rPr>
                          <m:t>2</m:t>
                        </m:r>
                      </m:sub>
                    </m:sSub>
                    <m:r>
                      <a:rPr lang="pl-PL" sz="2000" b="0" i="1" smtClean="0">
                        <a:latin typeface="Cambria Math"/>
                      </a:rPr>
                      <m:t>∗</m:t>
                    </m:r>
                    <m:sSub>
                      <m:sSubPr>
                        <m:ctrlPr>
                          <a:rPr lang="pl-PL" sz="2000" b="0" i="1" smtClean="0">
                            <a:latin typeface="Cambria Math" panose="02040503050406030204" pitchFamily="18" charset="0"/>
                          </a:rPr>
                        </m:ctrlPr>
                      </m:sSubPr>
                      <m:e>
                        <m:r>
                          <a:rPr lang="pl-PL" sz="2000" b="0" i="1" smtClean="0">
                            <a:latin typeface="Cambria Math"/>
                          </a:rPr>
                          <m:t>𝑈</m:t>
                        </m:r>
                      </m:e>
                      <m:sub>
                        <m:r>
                          <a:rPr lang="pl-PL" sz="2000" b="0" i="1" smtClean="0">
                            <a:latin typeface="Cambria Math"/>
                          </a:rPr>
                          <m:t>2</m:t>
                        </m:r>
                      </m:sub>
                    </m:sSub>
                    <m:r>
                      <a:rPr lang="pl-PL" sz="2000" b="0" i="0" smtClean="0">
                        <a:latin typeface="Cambria Math" panose="02040503050406030204" pitchFamily="18" charset="0"/>
                      </a:rPr>
                      <m:t>∗(1−</m:t>
                    </m:r>
                    <m:r>
                      <a:rPr lang="pl-PL" sz="2000" b="0" i="1" smtClean="0">
                        <a:latin typeface="Cambria Math" panose="02040503050406030204" pitchFamily="18" charset="0"/>
                      </a:rPr>
                      <m:t>𝑇</m:t>
                    </m:r>
                    <m:r>
                      <a:rPr lang="pl-PL" sz="2000" b="0" i="0" smtClean="0">
                        <a:latin typeface="Cambria Math" panose="02040503050406030204" pitchFamily="18" charset="0"/>
                      </a:rPr>
                      <m:t>)</m:t>
                    </m:r>
                  </m:oMath>
                </a14:m>
                <a:r>
                  <a:rPr lang="pl-PL" sz="2000" dirty="0">
                    <a:latin typeface="+mj-lt"/>
                  </a:rPr>
                  <a:t>,</a:t>
                </a:r>
              </a:p>
              <a:p>
                <a:pPr algn="just">
                  <a:lnSpc>
                    <a:spcPct val="150000"/>
                  </a:lnSpc>
                </a:pPr>
                <a:r>
                  <a:rPr lang="pl-PL" sz="2000" dirty="0">
                    <a:latin typeface="+mj-lt"/>
                  </a:rPr>
                  <a:t>gdzie: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𝑘</m:t>
                        </m:r>
                      </m:e>
                      <m:sub>
                        <m:r>
                          <a:rPr lang="pl-PL" sz="2000" i="1">
                            <a:latin typeface="Cambria Math"/>
                          </a:rPr>
                          <m:t>1</m:t>
                        </m:r>
                      </m:sub>
                    </m:sSub>
                  </m:oMath>
                </a14:m>
                <a:r>
                  <a:rPr lang="pl-PL" sz="2000" dirty="0">
                    <a:latin typeface="+mj-lt"/>
                  </a:rPr>
                  <a:t> - koszt kapitału własnego,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𝑈</m:t>
                        </m:r>
                      </m:e>
                      <m:sub>
                        <m:r>
                          <a:rPr lang="pl-PL" sz="2000" i="1">
                            <a:latin typeface="Cambria Math"/>
                          </a:rPr>
                          <m:t>1</m:t>
                        </m:r>
                      </m:sub>
                    </m:sSub>
                  </m:oMath>
                </a14:m>
                <a:r>
                  <a:rPr lang="pl-PL" sz="2000" dirty="0">
                    <a:latin typeface="+mj-lt"/>
                  </a:rPr>
                  <a:t> - udział kapitału własnego w całości kapitału,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𝑘</m:t>
                        </m:r>
                      </m:e>
                      <m:sub>
                        <m:r>
                          <a:rPr lang="pl-PL" sz="2000" i="1">
                            <a:latin typeface="Cambria Math"/>
                          </a:rPr>
                          <m:t>2</m:t>
                        </m:r>
                      </m:sub>
                    </m:sSub>
                  </m:oMath>
                </a14:m>
                <a:r>
                  <a:rPr lang="pl-PL" sz="2000" dirty="0">
                    <a:latin typeface="+mj-lt"/>
                  </a:rPr>
                  <a:t> - koszt kapitału obcego,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𝑈</m:t>
                        </m:r>
                      </m:e>
                      <m:sub>
                        <m:r>
                          <a:rPr lang="pl-PL" sz="2000" i="1">
                            <a:latin typeface="Cambria Math"/>
                          </a:rPr>
                          <m:t>2</m:t>
                        </m:r>
                      </m:sub>
                    </m:sSub>
                  </m:oMath>
                </a14:m>
                <a:r>
                  <a:rPr lang="pl-PL" sz="2000" dirty="0">
                    <a:latin typeface="+mj-lt"/>
                  </a:rPr>
                  <a:t> - udział kapitału obcego w całości kapitału, </a:t>
                </a:r>
                <a14:m>
                  <m:oMath xmlns:m="http://schemas.openxmlformats.org/officeDocument/2006/math">
                    <m:r>
                      <a:rPr lang="pl-PL" i="1">
                        <a:latin typeface="Cambria Math" panose="02040503050406030204" pitchFamily="18" charset="0"/>
                      </a:rPr>
                      <m:t>𝑇</m:t>
                    </m:r>
                  </m:oMath>
                </a14:m>
                <a:r>
                  <a:rPr lang="pl-PL" sz="2000" dirty="0">
                    <a:latin typeface="+mj-lt"/>
                  </a:rPr>
                  <a:t> – stawka podatku dochodowego.</a:t>
                </a:r>
              </a:p>
              <a:p>
                <a:endParaRPr lang="pl-PL" dirty="0"/>
              </a:p>
            </p:txBody>
          </p:sp>
        </mc:Choice>
        <mc:Fallback xmlns="">
          <p:sp>
            <p:nvSpPr>
              <p:cNvPr id="3" name="Symbol zastępczy zawartości 2">
                <a:extLst>
                  <a:ext uri="{FF2B5EF4-FFF2-40B4-BE49-F238E27FC236}">
                    <a16:creationId xmlns:a16="http://schemas.microsoft.com/office/drawing/2014/main" id="{64A1026F-39D3-49B0-8D51-E3A65AFCA75F}"/>
                  </a:ext>
                </a:extLst>
              </p:cNvPr>
              <p:cNvSpPr>
                <a:spLocks noGrp="1" noRot="1" noChangeAspect="1" noMove="1" noResize="1" noEditPoints="1" noAdjustHandles="1" noChangeArrowheads="1" noChangeShapeType="1" noTextEdit="1"/>
              </p:cNvSpPr>
              <p:nvPr>
                <p:ph idx="1"/>
              </p:nvPr>
            </p:nvSpPr>
            <p:spPr>
              <a:blipFill>
                <a:blip r:embed="rId2"/>
                <a:stretch>
                  <a:fillRect l="-667" r="-833"/>
                </a:stretch>
              </a:blipFill>
            </p:spPr>
            <p:txBody>
              <a:bodyPr/>
              <a:lstStyle/>
              <a:p>
                <a:r>
                  <a:rPr lang="pl-PL">
                    <a:noFill/>
                  </a:rPr>
                  <a:t> </a:t>
                </a:r>
              </a:p>
            </p:txBody>
          </p:sp>
        </mc:Fallback>
      </mc:AlternateContent>
    </p:spTree>
    <p:extLst>
      <p:ext uri="{BB962C8B-B14F-4D97-AF65-F5344CB8AC3E}">
        <p14:creationId xmlns:p14="http://schemas.microsoft.com/office/powerpoint/2010/main" val="3244843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8A1B35-13FE-43E8-B05C-16CF862EE522}"/>
              </a:ext>
            </a:extLst>
          </p:cNvPr>
          <p:cNvSpPr>
            <a:spLocks noGrp="1"/>
          </p:cNvSpPr>
          <p:nvPr>
            <p:ph type="title"/>
          </p:nvPr>
        </p:nvSpPr>
        <p:spPr/>
        <p:txBody>
          <a:bodyPr/>
          <a:lstStyle/>
          <a:p>
            <a:r>
              <a:rPr lang="pl-PL" dirty="0"/>
              <a:t>Koszt kapitału własnego</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3989F03-7272-4613-B79F-45C68CB1BC3E}"/>
                  </a:ext>
                </a:extLst>
              </p:cNvPr>
              <p:cNvSpPr>
                <a:spLocks noGrp="1"/>
              </p:cNvSpPr>
              <p:nvPr>
                <p:ph idx="1"/>
              </p:nvPr>
            </p:nvSpPr>
            <p:spPr/>
            <p:txBody>
              <a:bodyPr/>
              <a:lstStyle/>
              <a:p>
                <a:r>
                  <a:rPr lang="pl-PL" dirty="0"/>
                  <a:t>Koszt kapitału własnego można obliczyć także wykorzystując model CAPM postaci:</a:t>
                </a:r>
              </a:p>
              <a:p>
                <a:pPr marL="0" indent="0" algn="ctr">
                  <a:buNone/>
                </a:pP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a:rPr>
                          <m:t>𝑘</m:t>
                        </m:r>
                      </m:e>
                      <m:sub>
                        <m:r>
                          <a:rPr lang="pl-PL" sz="2000" b="0" i="1" smtClean="0">
                            <a:latin typeface="Cambria Math"/>
                          </a:rPr>
                          <m:t>1</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𝑖</m:t>
                        </m:r>
                      </m:e>
                      <m:sub>
                        <m:r>
                          <a:rPr lang="pl-PL" sz="2000" b="0" i="1" smtClean="0">
                            <a:latin typeface="Cambria Math" panose="02040503050406030204" pitchFamily="18" charset="0"/>
                          </a:rPr>
                          <m:t>𝑟</m:t>
                        </m:r>
                      </m:sub>
                    </m:sSub>
                    <m:r>
                      <a:rPr lang="pl-PL" sz="2000" b="0" i="1" smtClean="0">
                        <a:latin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𝛽</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𝑖</m:t>
                        </m:r>
                      </m:e>
                      <m:sub>
                        <m:r>
                          <a:rPr lang="pl-PL" sz="2000" b="0" i="1" smtClean="0">
                            <a:latin typeface="Cambria Math" panose="02040503050406030204" pitchFamily="18" charset="0"/>
                            <a:ea typeface="Cambria Math" panose="02040503050406030204" pitchFamily="18" charset="0"/>
                          </a:rPr>
                          <m:t>𝑚</m:t>
                        </m:r>
                      </m:sub>
                    </m:sSub>
                    <m:r>
                      <a:rPr lang="pl-PL" sz="2000" b="0" i="1" smtClean="0">
                        <a:latin typeface="Cambria Math" panose="02040503050406030204" pitchFamily="18" charset="0"/>
                        <a:ea typeface="Cambria Math" panose="02040503050406030204" pitchFamily="18" charset="0"/>
                      </a:rPr>
                      <m:t>−</m:t>
                    </m:r>
                  </m:oMath>
                </a14:m>
                <a:r>
                  <a:rPr lang="pl-PL" dirty="0"/>
                  <a:t>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𝑟</m:t>
                        </m:r>
                      </m:sub>
                    </m:sSub>
                    <m:r>
                      <a:rPr lang="pl-PL" b="0" i="0" smtClean="0">
                        <a:latin typeface="Cambria Math" panose="02040503050406030204" pitchFamily="18" charset="0"/>
                      </a:rPr>
                      <m:t>)</m:t>
                    </m:r>
                  </m:oMath>
                </a14:m>
                <a:endParaRPr lang="pl-PL" b="0" dirty="0"/>
              </a:p>
              <a:p>
                <a:pPr marL="180975" indent="0">
                  <a:buNone/>
                </a:pP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𝑖</m:t>
                        </m:r>
                      </m:e>
                      <m:sub>
                        <m:r>
                          <a:rPr lang="pl-PL" sz="2000" b="0" i="1" smtClean="0">
                            <a:latin typeface="Cambria Math" panose="02040503050406030204" pitchFamily="18" charset="0"/>
                          </a:rPr>
                          <m:t>𝑟</m:t>
                        </m:r>
                      </m:sub>
                    </m:sSub>
                  </m:oMath>
                </a14:m>
                <a:r>
                  <a:rPr lang="pl-PL" dirty="0"/>
                  <a:t> - stopa zwrotu wolna od ryzyka np. bonów skarbowych, </a:t>
                </a:r>
                <a14:m>
                  <m:oMath xmlns:m="http://schemas.openxmlformats.org/officeDocument/2006/math">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𝑖</m:t>
                        </m:r>
                      </m:e>
                      <m:sub>
                        <m:r>
                          <a:rPr lang="pl-PL" i="1">
                            <a:latin typeface="Cambria Math" panose="02040503050406030204" pitchFamily="18" charset="0"/>
                            <a:ea typeface="Cambria Math" panose="02040503050406030204" pitchFamily="18" charset="0"/>
                          </a:rPr>
                          <m:t>𝑚</m:t>
                        </m:r>
                      </m:sub>
                    </m:sSub>
                  </m:oMath>
                </a14:m>
                <a:r>
                  <a:rPr lang="pl-PL" dirty="0"/>
                  <a:t> - stopa zwrotu z portfela rynkowego np. z indeksu WIG, </a:t>
                </a:r>
                <a14:m>
                  <m:oMath xmlns:m="http://schemas.openxmlformats.org/officeDocument/2006/math">
                    <m:r>
                      <a:rPr lang="pl-PL" i="1">
                        <a:latin typeface="Cambria Math" panose="02040503050406030204" pitchFamily="18" charset="0"/>
                        <a:ea typeface="Cambria Math" panose="02040503050406030204" pitchFamily="18" charset="0"/>
                      </a:rPr>
                      <m:t>𝛽</m:t>
                    </m:r>
                  </m:oMath>
                </a14:m>
                <a:r>
                  <a:rPr lang="pl-PL" dirty="0"/>
                  <a:t> – współczynnik beta dla danej firmy. Jak policzyć </a:t>
                </a:r>
                <a14:m>
                  <m:oMath xmlns:m="http://schemas.openxmlformats.org/officeDocument/2006/math">
                    <m:r>
                      <a:rPr lang="pl-PL" i="1">
                        <a:latin typeface="Cambria Math" panose="02040503050406030204" pitchFamily="18" charset="0"/>
                        <a:ea typeface="Cambria Math" panose="02040503050406030204" pitchFamily="18" charset="0"/>
                      </a:rPr>
                      <m:t>𝛽</m:t>
                    </m:r>
                  </m:oMath>
                </a14:m>
                <a:r>
                  <a:rPr lang="pl-PL" dirty="0"/>
                  <a:t> ? Np. można wykorzystać następujący wzór:</a:t>
                </a:r>
              </a:p>
              <a:p>
                <a:pPr marL="180975" indent="0">
                  <a:buNone/>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ea typeface="Cambria Math" panose="02040503050406030204" pitchFamily="18" charset="0"/>
                        </a:rPr>
                        <m:t>𝛽</m:t>
                      </m:r>
                      <m:r>
                        <a:rPr lang="pl-PL" sz="2000" b="0" i="0"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𝑟</m:t>
                      </m:r>
                      <m:r>
                        <a:rPr lang="pl-PL" sz="2000" b="0" i="1" smtClean="0">
                          <a:latin typeface="Cambria Math" panose="02040503050406030204" pitchFamily="18" charset="0"/>
                          <a:ea typeface="Cambria Math" panose="02040503050406030204" pitchFamily="18" charset="0"/>
                        </a:rPr>
                        <m:t>∗</m:t>
                      </m:r>
                      <m:d>
                        <m:dPr>
                          <m:ctrlPr>
                            <a:rPr lang="pl-PL" sz="2000" b="0" i="1" smtClean="0">
                              <a:latin typeface="Cambria Math" panose="02040503050406030204" pitchFamily="18" charset="0"/>
                              <a:ea typeface="Cambria Math" panose="02040503050406030204" pitchFamily="18" charset="0"/>
                            </a:rPr>
                          </m:ctrlPr>
                        </m:dPr>
                        <m:e>
                          <m:f>
                            <m:fPr>
                              <m:ctrlPr>
                                <a:rPr lang="pl-PL" sz="2000" b="0" i="1" smtClean="0">
                                  <a:latin typeface="Cambria Math" panose="02040503050406030204" pitchFamily="18" charset="0"/>
                                  <a:ea typeface="Cambria Math" panose="02040503050406030204" pitchFamily="18" charset="0"/>
                                </a:rPr>
                              </m:ctrlPr>
                            </m:fPr>
                            <m:num>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𝑠</m:t>
                                  </m:r>
                                </m:e>
                                <m:sub>
                                  <m:r>
                                    <a:rPr lang="pl-PL" sz="2000" b="0" i="1" smtClean="0">
                                      <a:latin typeface="Cambria Math" panose="02040503050406030204" pitchFamily="18" charset="0"/>
                                      <a:ea typeface="Cambria Math" panose="02040503050406030204" pitchFamily="18" charset="0"/>
                                    </a:rPr>
                                    <m:t>𝑓</m:t>
                                  </m:r>
                                </m:sub>
                              </m:sSub>
                            </m:num>
                            <m:den>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𝑠</m:t>
                                  </m:r>
                                </m:e>
                                <m:sub>
                                  <m:r>
                                    <a:rPr lang="pl-PL" sz="2000" b="0" i="1" smtClean="0">
                                      <a:latin typeface="Cambria Math" panose="02040503050406030204" pitchFamily="18" charset="0"/>
                                      <a:ea typeface="Cambria Math" panose="02040503050406030204" pitchFamily="18" charset="0"/>
                                    </a:rPr>
                                    <m:t>𝑚</m:t>
                                  </m:r>
                                </m:sub>
                              </m:sSub>
                            </m:den>
                          </m:f>
                        </m:e>
                      </m:d>
                    </m:oMath>
                  </m:oMathPara>
                </a14:m>
                <a:endParaRPr lang="pl-PL" i="1" dirty="0"/>
              </a:p>
              <a:p>
                <a:pPr marL="180975" indent="0">
                  <a:buNone/>
                </a:pPr>
                <a14:m>
                  <m:oMath xmlns:m="http://schemas.openxmlformats.org/officeDocument/2006/math">
                    <m:r>
                      <m:rPr>
                        <m:sty m:val="p"/>
                      </m:rPr>
                      <a:rPr lang="pl-PL" sz="2000" b="0" i="0" smtClean="0">
                        <a:latin typeface="Cambria Math" panose="02040503050406030204" pitchFamily="18" charset="0"/>
                        <a:ea typeface="Cambria Math" panose="02040503050406030204" pitchFamily="18" charset="0"/>
                      </a:rPr>
                      <m:t>r</m:t>
                    </m:r>
                  </m:oMath>
                </a14:m>
                <a:r>
                  <a:rPr lang="pl-PL" dirty="0"/>
                  <a:t> – oznacza korelację pomiędzy stopami zwrotu z akcji analizowanej firmy a stopami zwrotu z portfela rynkowe, </a:t>
                </a:r>
                <a14:m>
                  <m:oMath xmlns:m="http://schemas.openxmlformats.org/officeDocument/2006/math">
                    <m:sSub>
                      <m:sSubPr>
                        <m:ctrlPr>
                          <a:rPr lang="pl-PL" i="1">
                            <a:latin typeface="Cambria Math" panose="02040503050406030204" pitchFamily="18" charset="0"/>
                            <a:ea typeface="Cambria Math" panose="02040503050406030204" pitchFamily="18" charset="0"/>
                          </a:rPr>
                        </m:ctrlPr>
                      </m:sSubPr>
                      <m:e>
                        <m:r>
                          <m:rPr>
                            <m:sty m:val="p"/>
                          </m:rPr>
                          <a:rPr lang="pl-PL" i="0">
                            <a:latin typeface="Cambria Math" panose="02040503050406030204" pitchFamily="18" charset="0"/>
                            <a:ea typeface="Cambria Math" panose="02040503050406030204" pitchFamily="18" charset="0"/>
                          </a:rPr>
                          <m:t>s</m:t>
                        </m:r>
                      </m:e>
                      <m:sub>
                        <m:r>
                          <m:rPr>
                            <m:sty m:val="p"/>
                          </m:rPr>
                          <a:rPr lang="pl-PL" i="0">
                            <a:latin typeface="Cambria Math" panose="02040503050406030204" pitchFamily="18" charset="0"/>
                            <a:ea typeface="Cambria Math" panose="02040503050406030204" pitchFamily="18" charset="0"/>
                          </a:rPr>
                          <m:t>f</m:t>
                        </m:r>
                      </m:sub>
                    </m:sSub>
                  </m:oMath>
                </a14:m>
                <a:r>
                  <a:rPr lang="pl-PL" dirty="0"/>
                  <a:t> - odchylenie standardowe stóp zwrotu akcji analizowanej firmy, </a:t>
                </a:r>
                <a14:m>
                  <m:oMath xmlns:m="http://schemas.openxmlformats.org/officeDocument/2006/math">
                    <m:sSub>
                      <m:sSubPr>
                        <m:ctrlPr>
                          <a:rPr lang="pl-PL" i="1">
                            <a:latin typeface="Cambria Math" panose="02040503050406030204" pitchFamily="18" charset="0"/>
                            <a:ea typeface="Cambria Math" panose="02040503050406030204" pitchFamily="18" charset="0"/>
                          </a:rPr>
                        </m:ctrlPr>
                      </m:sSubPr>
                      <m:e>
                        <m:r>
                          <m:rPr>
                            <m:sty m:val="p"/>
                          </m:rPr>
                          <a:rPr lang="pl-PL" i="0">
                            <a:latin typeface="Cambria Math" panose="02040503050406030204" pitchFamily="18" charset="0"/>
                            <a:ea typeface="Cambria Math" panose="02040503050406030204" pitchFamily="18" charset="0"/>
                          </a:rPr>
                          <m:t>s</m:t>
                        </m:r>
                      </m:e>
                      <m:sub>
                        <m:r>
                          <m:rPr>
                            <m:sty m:val="p"/>
                          </m:rPr>
                          <a:rPr lang="pl-PL" i="0">
                            <a:latin typeface="Cambria Math" panose="02040503050406030204" pitchFamily="18" charset="0"/>
                            <a:ea typeface="Cambria Math" panose="02040503050406030204" pitchFamily="18" charset="0"/>
                          </a:rPr>
                          <m:t>m</m:t>
                        </m:r>
                      </m:sub>
                    </m:sSub>
                  </m:oMath>
                </a14:m>
                <a:r>
                  <a:rPr lang="pl-PL" dirty="0"/>
                  <a:t> - odchylenie standardowe stóp zwrotu portfela rynkowego. Jeżeli </a:t>
                </a:r>
                <a14:m>
                  <m:oMath xmlns:m="http://schemas.openxmlformats.org/officeDocument/2006/math">
                    <m:r>
                      <a:rPr lang="pl-PL" i="1">
                        <a:latin typeface="Cambria Math" panose="02040503050406030204" pitchFamily="18" charset="0"/>
                        <a:ea typeface="Cambria Math" panose="02040503050406030204" pitchFamily="18" charset="0"/>
                      </a:rPr>
                      <m:t>𝛽</m:t>
                    </m:r>
                  </m:oMath>
                </a14:m>
                <a:r>
                  <a:rPr lang="pl-PL" dirty="0"/>
                  <a:t> jest większe od 1 oznacza to, że stopy zwrotu akcji analizowanej firmy charakteryzują się większą zmiennością niż portfela rynkowego. </a:t>
                </a:r>
              </a:p>
            </p:txBody>
          </p:sp>
        </mc:Choice>
        <mc:Fallback xmlns="">
          <p:sp>
            <p:nvSpPr>
              <p:cNvPr id="3" name="Symbol zastępczy zawartości 2">
                <a:extLst>
                  <a:ext uri="{FF2B5EF4-FFF2-40B4-BE49-F238E27FC236}">
                    <a16:creationId xmlns:a16="http://schemas.microsoft.com/office/drawing/2014/main" id="{D3989F03-7272-4613-B79F-45C68CB1BC3E}"/>
                  </a:ext>
                </a:extLst>
              </p:cNvPr>
              <p:cNvSpPr>
                <a:spLocks noGrp="1" noRot="1" noChangeAspect="1" noMove="1" noResize="1" noEditPoints="1" noAdjustHandles="1" noChangeArrowheads="1" noChangeShapeType="1" noTextEdit="1"/>
              </p:cNvSpPr>
              <p:nvPr>
                <p:ph idx="1"/>
              </p:nvPr>
            </p:nvSpPr>
            <p:spPr>
              <a:blipFill>
                <a:blip r:embed="rId2"/>
                <a:stretch>
                  <a:fillRect l="-667" t="-119" r="-500" b="-952"/>
                </a:stretch>
              </a:blipFill>
            </p:spPr>
            <p:txBody>
              <a:bodyPr/>
              <a:lstStyle/>
              <a:p>
                <a:r>
                  <a:rPr lang="pl-PL">
                    <a:noFill/>
                  </a:rPr>
                  <a:t> </a:t>
                </a:r>
              </a:p>
            </p:txBody>
          </p:sp>
        </mc:Fallback>
      </mc:AlternateContent>
    </p:spTree>
    <p:extLst>
      <p:ext uri="{BB962C8B-B14F-4D97-AF65-F5344CB8AC3E}">
        <p14:creationId xmlns:p14="http://schemas.microsoft.com/office/powerpoint/2010/main" val="247920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7BC45F-C0DF-4AF1-925A-810A4600C348}"/>
              </a:ext>
            </a:extLst>
          </p:cNvPr>
          <p:cNvSpPr>
            <a:spLocks noGrp="1"/>
          </p:cNvSpPr>
          <p:nvPr>
            <p:ph type="title"/>
          </p:nvPr>
        </p:nvSpPr>
        <p:spPr/>
        <p:txBody>
          <a:bodyPr/>
          <a:lstStyle/>
          <a:p>
            <a:r>
              <a:rPr lang="pl-PL" dirty="0"/>
              <a:t>NPV - uwagi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DB7C3EB-103B-423D-A230-5B77E6F45AB4}"/>
                  </a:ext>
                </a:extLst>
              </p:cNvPr>
              <p:cNvSpPr>
                <a:spLocks noGrp="1"/>
              </p:cNvSpPr>
              <p:nvPr>
                <p:ph idx="1"/>
              </p:nvPr>
            </p:nvSpPr>
            <p:spPr>
              <a:xfrm>
                <a:off x="3869268" y="864107"/>
                <a:ext cx="7315200" cy="5502825"/>
              </a:xfrm>
            </p:spPr>
            <p:txBody>
              <a:bodyPr/>
              <a:lstStyle/>
              <a:p>
                <a:pPr marL="114300" indent="0" algn="just">
                  <a:buNone/>
                </a:pPr>
                <a:r>
                  <a:rPr lang="pl-PL" b="1" i="1" dirty="0">
                    <a:latin typeface="+mj-lt"/>
                  </a:rPr>
                  <a:t>Przy szacowaniu wartości NPV można przyjmować także założenie, że inwestycja generuje korzyści netto w 2 okresach:</a:t>
                </a:r>
              </a:p>
              <a:p>
                <a:pPr algn="just"/>
                <a:r>
                  <a:rPr lang="pl-PL" dirty="0">
                    <a:latin typeface="+mj-lt"/>
                  </a:rPr>
                  <a:t>Szczegółowej prognozy np. okres budowy i częściowej eksploatacji,</a:t>
                </a:r>
              </a:p>
              <a:p>
                <a:pPr algn="just"/>
                <a:r>
                  <a:rPr lang="pl-PL" dirty="0">
                    <a:latin typeface="+mj-lt"/>
                  </a:rPr>
                  <a:t>w czasie </a:t>
                </a:r>
                <a:r>
                  <a:rPr lang="pl-PL" dirty="0" err="1">
                    <a:latin typeface="+mj-lt"/>
                  </a:rPr>
                  <a:t>poprognostycznym</a:t>
                </a:r>
                <a:r>
                  <a:rPr lang="pl-PL" dirty="0">
                    <a:latin typeface="+mj-lt"/>
                  </a:rPr>
                  <a:t> np. długookresowy najem obiektu po zakończeniu budowy i procesu stopniowego wynajęcia.</a:t>
                </a:r>
              </a:p>
              <a:p>
                <a:pPr marL="114300" indent="0" algn="just">
                  <a:buNone/>
                </a:pPr>
                <a:r>
                  <a:rPr lang="pl-PL" dirty="0">
                    <a:latin typeface="+mj-lt"/>
                  </a:rPr>
                  <a:t>W tym przypadku wartość NPV dana jest wzorem:</a:t>
                </a:r>
              </a:p>
              <a:p>
                <a:pPr marL="114300" indent="0" algn="just">
                  <a:buNone/>
                </a:pPr>
                <a14:m>
                  <m:oMathPara xmlns:m="http://schemas.openxmlformats.org/officeDocument/2006/math">
                    <m:oMathParaPr>
                      <m:jc m:val="centerGroup"/>
                    </m:oMathParaPr>
                    <m:oMath xmlns:m="http://schemas.openxmlformats.org/officeDocument/2006/math">
                      <m:r>
                        <a:rPr lang="pl-PL" sz="1800" i="1">
                          <a:latin typeface="Cambria Math"/>
                        </a:rPr>
                        <m:t>𝑁𝑃𝑉</m:t>
                      </m:r>
                      <m:r>
                        <a:rPr lang="pl-PL" sz="1800" i="1">
                          <a:latin typeface="Cambria Math"/>
                        </a:rPr>
                        <m:t>=</m:t>
                      </m:r>
                      <m:nary>
                        <m:naryPr>
                          <m:chr m:val="∑"/>
                          <m:ctrlPr>
                            <a:rPr lang="pl-PL" sz="1800" i="1">
                              <a:latin typeface="Cambria Math" panose="02040503050406030204" pitchFamily="18" charset="0"/>
                            </a:rPr>
                          </m:ctrlPr>
                        </m:naryPr>
                        <m:sub>
                          <m:r>
                            <m:rPr>
                              <m:brk m:alnAt="23"/>
                            </m:rPr>
                            <a:rPr lang="pl-PL" sz="1800" i="1">
                              <a:latin typeface="Cambria Math"/>
                            </a:rPr>
                            <m:t>𝑡</m:t>
                          </m:r>
                          <m:r>
                            <a:rPr lang="pl-PL" sz="1800" i="1">
                              <a:latin typeface="Cambria Math"/>
                            </a:rPr>
                            <m:t>=</m:t>
                          </m:r>
                          <m:r>
                            <a:rPr lang="pl-PL" sz="1800" b="0" i="1" smtClean="0">
                              <a:latin typeface="Cambria Math"/>
                            </a:rPr>
                            <m:t>0</m:t>
                          </m:r>
                        </m:sub>
                        <m:sup>
                          <m:r>
                            <a:rPr lang="pl-PL" sz="1800" i="1">
                              <a:latin typeface="Cambria Math"/>
                            </a:rPr>
                            <m:t>𝑛</m:t>
                          </m:r>
                        </m:sup>
                        <m:e>
                          <m:f>
                            <m:fPr>
                              <m:ctrlPr>
                                <a:rPr lang="pl-PL" sz="1800" i="1">
                                  <a:latin typeface="Cambria Math" panose="02040503050406030204" pitchFamily="18" charset="0"/>
                                </a:rPr>
                              </m:ctrlPr>
                            </m:fPr>
                            <m:num>
                              <m:sSub>
                                <m:sSubPr>
                                  <m:ctrlPr>
                                    <a:rPr lang="pl-PL" sz="1800" i="1">
                                      <a:latin typeface="Cambria Math" panose="02040503050406030204" pitchFamily="18" charset="0"/>
                                    </a:rPr>
                                  </m:ctrlPr>
                                </m:sSubPr>
                                <m:e>
                                  <m:r>
                                    <a:rPr lang="pl-PL" sz="1800" i="1">
                                      <a:latin typeface="Cambria Math"/>
                                    </a:rPr>
                                    <m:t>𝑁𝐶𝐹</m:t>
                                  </m:r>
                                </m:e>
                                <m:sub>
                                  <m:r>
                                    <a:rPr lang="pl-PL" sz="1800" i="1">
                                      <a:latin typeface="Cambria Math"/>
                                    </a:rPr>
                                    <m:t>𝑡</m:t>
                                  </m:r>
                                </m:sub>
                              </m:sSub>
                            </m:num>
                            <m:den>
                              <m:sSup>
                                <m:sSupPr>
                                  <m:ctrlPr>
                                    <a:rPr lang="pl-PL" sz="1800" i="1">
                                      <a:latin typeface="Cambria Math" panose="02040503050406030204" pitchFamily="18" charset="0"/>
                                    </a:rPr>
                                  </m:ctrlPr>
                                </m:sSupPr>
                                <m:e>
                                  <m:r>
                                    <a:rPr lang="pl-PL" sz="1800" i="1">
                                      <a:latin typeface="Cambria Math"/>
                                    </a:rPr>
                                    <m:t>(1+</m:t>
                                  </m:r>
                                  <m:r>
                                    <a:rPr lang="pl-PL" sz="1800" i="1">
                                      <a:latin typeface="Cambria Math"/>
                                    </a:rPr>
                                    <m:t>𝑑</m:t>
                                  </m:r>
                                  <m:r>
                                    <a:rPr lang="pl-PL" sz="1800" i="1">
                                      <a:latin typeface="Cambria Math"/>
                                    </a:rPr>
                                    <m:t>)</m:t>
                                  </m:r>
                                </m:e>
                                <m:sup>
                                  <m:r>
                                    <a:rPr lang="pl-PL" sz="1800" i="1">
                                      <a:latin typeface="Cambria Math"/>
                                    </a:rPr>
                                    <m:t>𝑡</m:t>
                                  </m:r>
                                </m:sup>
                              </m:sSup>
                            </m:den>
                          </m:f>
                        </m:e>
                      </m:nary>
                      <m:r>
                        <a:rPr lang="pl-PL" sz="1800" b="0" i="1" smtClean="0">
                          <a:latin typeface="Cambria Math"/>
                        </a:rPr>
                        <m:t>+</m:t>
                      </m:r>
                      <m:f>
                        <m:fPr>
                          <m:ctrlPr>
                            <a:rPr lang="pl-PL" sz="1800" b="0" i="1" smtClean="0">
                              <a:latin typeface="Cambria Math" panose="02040503050406030204" pitchFamily="18" charset="0"/>
                            </a:rPr>
                          </m:ctrlPr>
                        </m:fPr>
                        <m:num>
                          <m:r>
                            <a:rPr lang="pl-PL" sz="1800" b="0" i="1" smtClean="0">
                              <a:latin typeface="Cambria Math"/>
                            </a:rPr>
                            <m:t>𝑅𝑉</m:t>
                          </m:r>
                        </m:num>
                        <m:den>
                          <m:sSup>
                            <m:sSupPr>
                              <m:ctrlPr>
                                <a:rPr lang="pl-PL" sz="1800" b="0" i="1" smtClean="0">
                                  <a:latin typeface="Cambria Math" panose="02040503050406030204" pitchFamily="18" charset="0"/>
                                </a:rPr>
                              </m:ctrlPr>
                            </m:sSupPr>
                            <m:e>
                              <m:r>
                                <a:rPr lang="pl-PL" sz="1800" b="0" i="1" smtClean="0">
                                  <a:latin typeface="Cambria Math"/>
                                </a:rPr>
                                <m:t>(1+</m:t>
                              </m:r>
                              <m:r>
                                <a:rPr lang="pl-PL" sz="1800" b="0" i="1" smtClean="0">
                                  <a:latin typeface="Cambria Math"/>
                                </a:rPr>
                                <m:t>𝑑</m:t>
                              </m:r>
                              <m:r>
                                <a:rPr lang="pl-PL" sz="1800" b="0" i="1" smtClean="0">
                                  <a:latin typeface="Cambria Math"/>
                                </a:rPr>
                                <m:t>)</m:t>
                              </m:r>
                            </m:e>
                            <m:sup>
                              <m:r>
                                <a:rPr lang="pl-PL" sz="1800" b="0" i="1" smtClean="0">
                                  <a:latin typeface="Cambria Math"/>
                                </a:rPr>
                                <m:t>𝑛</m:t>
                              </m:r>
                            </m:sup>
                          </m:sSup>
                        </m:den>
                      </m:f>
                      <m:r>
                        <a:rPr lang="pl-PL" sz="1600" i="1">
                          <a:latin typeface="Cambria Math"/>
                        </a:rPr>
                        <m:t>−</m:t>
                      </m:r>
                      <m:nary>
                        <m:naryPr>
                          <m:chr m:val="∑"/>
                          <m:ctrlPr>
                            <a:rPr lang="pl-PL" sz="1600" i="1">
                              <a:latin typeface="Cambria Math" panose="02040503050406030204" pitchFamily="18" charset="0"/>
                            </a:rPr>
                          </m:ctrlPr>
                        </m:naryPr>
                        <m:sub>
                          <m:r>
                            <m:rPr>
                              <m:brk m:alnAt="23"/>
                            </m:rPr>
                            <a:rPr lang="pl-PL" sz="1600" i="1">
                              <a:latin typeface="Cambria Math"/>
                            </a:rPr>
                            <m:t>𝑡</m:t>
                          </m:r>
                          <m:r>
                            <a:rPr lang="pl-PL" sz="1600" i="1">
                              <a:latin typeface="Cambria Math"/>
                            </a:rPr>
                            <m:t>=</m:t>
                          </m:r>
                          <m:r>
                            <m:rPr>
                              <m:brk m:alnAt="23"/>
                            </m:rPr>
                            <a:rPr lang="pl-PL" sz="1600" i="1">
                              <a:latin typeface="Cambria Math"/>
                            </a:rPr>
                            <m:t>0</m:t>
                          </m:r>
                        </m:sub>
                        <m:sup>
                          <m:r>
                            <a:rPr lang="pl-PL" sz="1600" i="1">
                              <a:latin typeface="Cambria Math"/>
                            </a:rPr>
                            <m:t>𝑛</m:t>
                          </m:r>
                        </m:sup>
                        <m:e>
                          <m:f>
                            <m:fPr>
                              <m:ctrlPr>
                                <a:rPr lang="pl-PL" sz="1600" i="1">
                                  <a:latin typeface="Cambria Math" panose="02040503050406030204" pitchFamily="18" charset="0"/>
                                </a:rPr>
                              </m:ctrlPr>
                            </m:fPr>
                            <m:num>
                              <m:sSub>
                                <m:sSubPr>
                                  <m:ctrlPr>
                                    <a:rPr lang="pl-PL" sz="1600" i="1">
                                      <a:latin typeface="Cambria Math" panose="02040503050406030204" pitchFamily="18" charset="0"/>
                                    </a:rPr>
                                  </m:ctrlPr>
                                </m:sSubPr>
                                <m:e>
                                  <m:r>
                                    <a:rPr lang="pl-PL" sz="1600" i="1">
                                      <a:latin typeface="Cambria Math"/>
                                    </a:rPr>
                                    <m:t>𝐼</m:t>
                                  </m:r>
                                </m:e>
                                <m:sub>
                                  <m:r>
                                    <a:rPr lang="pl-PL" sz="1600" i="1">
                                      <a:latin typeface="Cambria Math"/>
                                    </a:rPr>
                                    <m:t>𝑡</m:t>
                                  </m:r>
                                </m:sub>
                              </m:sSub>
                            </m:num>
                            <m:den>
                              <m:sSup>
                                <m:sSupPr>
                                  <m:ctrlPr>
                                    <a:rPr lang="pl-PL" sz="1600" i="1">
                                      <a:latin typeface="Cambria Math" panose="02040503050406030204" pitchFamily="18" charset="0"/>
                                    </a:rPr>
                                  </m:ctrlPr>
                                </m:sSupPr>
                                <m:e>
                                  <m:d>
                                    <m:dPr>
                                      <m:ctrlPr>
                                        <a:rPr lang="pl-PL" sz="1600" i="1">
                                          <a:latin typeface="Cambria Math" panose="02040503050406030204" pitchFamily="18" charset="0"/>
                                        </a:rPr>
                                      </m:ctrlPr>
                                    </m:dPr>
                                    <m:e>
                                      <m:r>
                                        <a:rPr lang="pl-PL" sz="1600" i="1">
                                          <a:latin typeface="Cambria Math"/>
                                        </a:rPr>
                                        <m:t>1+</m:t>
                                      </m:r>
                                      <m:r>
                                        <a:rPr lang="pl-PL" sz="1600" i="1">
                                          <a:latin typeface="Cambria Math"/>
                                        </a:rPr>
                                        <m:t>𝑑</m:t>
                                      </m:r>
                                    </m:e>
                                  </m:d>
                                </m:e>
                                <m:sup>
                                  <m:r>
                                    <a:rPr lang="pl-PL" sz="1600" i="1">
                                      <a:latin typeface="Cambria Math"/>
                                    </a:rPr>
                                    <m:t>𝑡</m:t>
                                  </m:r>
                                </m:sup>
                              </m:sSup>
                            </m:den>
                          </m:f>
                        </m:e>
                      </m:nary>
                    </m:oMath>
                  </m:oMathPara>
                </a14:m>
                <a:endParaRPr lang="pl-PL" dirty="0">
                  <a:latin typeface="+mj-lt"/>
                </a:endParaRPr>
              </a:p>
              <a:p>
                <a:pPr marL="114300" indent="0" algn="just">
                  <a:buNone/>
                </a:pPr>
                <a:r>
                  <a:rPr lang="pl-PL" dirty="0">
                    <a:latin typeface="+mj-lt"/>
                  </a:rPr>
                  <a:t>gdzie: </a:t>
                </a:r>
                <a14:m>
                  <m:oMath xmlns:m="http://schemas.openxmlformats.org/officeDocument/2006/math">
                    <m:r>
                      <a:rPr lang="pl-PL" sz="1600" i="1">
                        <a:latin typeface="Cambria Math"/>
                      </a:rPr>
                      <m:t>𝑅𝑉</m:t>
                    </m:r>
                    <m:r>
                      <a:rPr lang="pl-PL" sz="1600" b="0" i="1" smtClean="0">
                        <a:latin typeface="Cambria Math"/>
                      </a:rPr>
                      <m:t>=</m:t>
                    </m:r>
                    <m:f>
                      <m:fPr>
                        <m:ctrlPr>
                          <a:rPr lang="pl-PL" sz="1600" b="0" i="1" smtClean="0">
                            <a:latin typeface="Cambria Math" panose="02040503050406030204" pitchFamily="18" charset="0"/>
                          </a:rPr>
                        </m:ctrlPr>
                      </m:fPr>
                      <m:num>
                        <m:sSub>
                          <m:sSubPr>
                            <m:ctrlPr>
                              <a:rPr lang="pl-PL" sz="1600" b="0" i="1" smtClean="0">
                                <a:latin typeface="Cambria Math" panose="02040503050406030204" pitchFamily="18" charset="0"/>
                              </a:rPr>
                            </m:ctrlPr>
                          </m:sSubPr>
                          <m:e>
                            <m:r>
                              <a:rPr lang="pl-PL" sz="1600" b="0" i="1" smtClean="0">
                                <a:latin typeface="Cambria Math"/>
                              </a:rPr>
                              <m:t>𝑁𝐶𝐹</m:t>
                            </m:r>
                          </m:e>
                          <m:sub>
                            <m:r>
                              <a:rPr lang="pl-PL" sz="1600" b="0" i="1" smtClean="0">
                                <a:latin typeface="Cambria Math"/>
                              </a:rPr>
                              <m:t>𝑛</m:t>
                            </m:r>
                          </m:sub>
                        </m:sSub>
                      </m:num>
                      <m:den>
                        <m:r>
                          <a:rPr lang="pl-PL" sz="1600" b="0" i="1" smtClean="0">
                            <a:latin typeface="Cambria Math"/>
                          </a:rPr>
                          <m:t>𝑑</m:t>
                        </m:r>
                      </m:den>
                    </m:f>
                  </m:oMath>
                </a14:m>
                <a:r>
                  <a:rPr lang="pl-PL" dirty="0">
                    <a:latin typeface="+mj-lt"/>
                  </a:rPr>
                  <a:t> – wartość rezydualna odzwierciedlająca łączną korzyść netto po okresie </a:t>
                </a:r>
                <a:r>
                  <a:rPr lang="pl-PL" dirty="0" err="1">
                    <a:latin typeface="+mj-lt"/>
                  </a:rPr>
                  <a:t>progrostycznym</a:t>
                </a:r>
                <a:r>
                  <a:rPr lang="pl-PL" dirty="0">
                    <a:latin typeface="+mj-lt"/>
                  </a:rPr>
                  <a:t>.</a:t>
                </a:r>
              </a:p>
            </p:txBody>
          </p:sp>
        </mc:Choice>
        <mc:Fallback xmlns="">
          <p:sp>
            <p:nvSpPr>
              <p:cNvPr id="3" name="Symbol zastępczy zawartości 2">
                <a:extLst>
                  <a:ext uri="{FF2B5EF4-FFF2-40B4-BE49-F238E27FC236}">
                    <a16:creationId xmlns:a16="http://schemas.microsoft.com/office/drawing/2014/main" id="{6DB7C3EB-103B-423D-A230-5B77E6F45AB4}"/>
                  </a:ext>
                </a:extLst>
              </p:cNvPr>
              <p:cNvSpPr>
                <a:spLocks noGrp="1" noRot="1" noChangeAspect="1" noMove="1" noResize="1" noEditPoints="1" noAdjustHandles="1" noChangeArrowheads="1" noChangeShapeType="1" noTextEdit="1"/>
              </p:cNvSpPr>
              <p:nvPr>
                <p:ph idx="1"/>
              </p:nvPr>
            </p:nvSpPr>
            <p:spPr>
              <a:xfrm>
                <a:off x="3869268" y="864107"/>
                <a:ext cx="7315200" cy="5502825"/>
              </a:xfrm>
              <a:blipFill>
                <a:blip r:embed="rId2"/>
                <a:stretch>
                  <a:fillRect l="-667" r="-833"/>
                </a:stretch>
              </a:blipFill>
            </p:spPr>
            <p:txBody>
              <a:bodyPr/>
              <a:lstStyle/>
              <a:p>
                <a:r>
                  <a:rPr lang="pl-PL">
                    <a:noFill/>
                  </a:rPr>
                  <a:t> </a:t>
                </a:r>
              </a:p>
            </p:txBody>
          </p:sp>
        </mc:Fallback>
      </mc:AlternateContent>
    </p:spTree>
    <p:extLst>
      <p:ext uri="{BB962C8B-B14F-4D97-AF65-F5344CB8AC3E}">
        <p14:creationId xmlns:p14="http://schemas.microsoft.com/office/powerpoint/2010/main" val="2144049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FAE49B-B8B9-466D-B107-A0998790AD1F}"/>
              </a:ext>
            </a:extLst>
          </p:cNvPr>
          <p:cNvSpPr>
            <a:spLocks noGrp="1"/>
          </p:cNvSpPr>
          <p:nvPr>
            <p:ph type="title"/>
          </p:nvPr>
        </p:nvSpPr>
        <p:spPr/>
        <p:txBody>
          <a:bodyPr/>
          <a:lstStyle/>
          <a:p>
            <a:r>
              <a:rPr lang="pl-PL" sz="3600" dirty="0"/>
              <a:t>NPV – przepływy pieniężne dla nieruchomości</a:t>
            </a:r>
            <a:endParaRPr lang="pl-PL" dirty="0"/>
          </a:p>
        </p:txBody>
      </p:sp>
      <p:sp>
        <p:nvSpPr>
          <p:cNvPr id="3" name="Symbol zastępczy zawartości 2">
            <a:extLst>
              <a:ext uri="{FF2B5EF4-FFF2-40B4-BE49-F238E27FC236}">
                <a16:creationId xmlns:a16="http://schemas.microsoft.com/office/drawing/2014/main" id="{7F1554AC-70AE-43DF-9FE5-E37970B14C01}"/>
              </a:ext>
            </a:extLst>
          </p:cNvPr>
          <p:cNvSpPr>
            <a:spLocks noGrp="1"/>
          </p:cNvSpPr>
          <p:nvPr>
            <p:ph idx="1"/>
          </p:nvPr>
        </p:nvSpPr>
        <p:spPr/>
        <p:txBody>
          <a:bodyPr>
            <a:normAutofit fontScale="92500" lnSpcReduction="10000"/>
          </a:bodyPr>
          <a:lstStyle/>
          <a:p>
            <a:pPr marL="571500" indent="-457200" algn="just">
              <a:buFont typeface="+mj-lt"/>
              <a:buAutoNum type="arabicPeriod"/>
            </a:pPr>
            <a:r>
              <a:rPr lang="pl-PL" b="1" dirty="0">
                <a:latin typeface="+mj-lt"/>
              </a:rPr>
              <a:t>Potencjalny dochód brutto </a:t>
            </a:r>
            <a:r>
              <a:rPr lang="pl-PL" dirty="0">
                <a:latin typeface="+mj-lt"/>
              </a:rPr>
              <a:t>(GPI): wszystkie przychody z nieruchomości przy założeniu pełnego wynajęcia,</a:t>
            </a:r>
          </a:p>
          <a:p>
            <a:pPr marL="571500" indent="-457200" algn="just">
              <a:buFont typeface="+mj-lt"/>
              <a:buAutoNum type="arabicPeriod"/>
            </a:pPr>
            <a:r>
              <a:rPr lang="pl-PL" b="1" dirty="0">
                <a:latin typeface="+mj-lt"/>
              </a:rPr>
              <a:t>Efektywny dochód brutto </a:t>
            </a:r>
            <a:r>
              <a:rPr lang="pl-PL" dirty="0">
                <a:latin typeface="+mj-lt"/>
              </a:rPr>
              <a:t>(EGI): GPI pomniejszony o straty wynikające z pustostanów oraz zaległości czynszowych,</a:t>
            </a:r>
          </a:p>
          <a:p>
            <a:pPr marL="571500" indent="-457200" algn="just">
              <a:buFont typeface="+mj-lt"/>
              <a:buAutoNum type="arabicPeriod"/>
            </a:pPr>
            <a:r>
              <a:rPr lang="pl-PL" b="1" dirty="0">
                <a:latin typeface="+mj-lt"/>
              </a:rPr>
              <a:t>Dochód operacyjny netto </a:t>
            </a:r>
            <a:r>
              <a:rPr lang="pl-PL" dirty="0">
                <a:latin typeface="+mj-lt"/>
              </a:rPr>
              <a:t>(NOI): EGI pomniejszony o wydatki operacyjne (nie wchodzą do nich wydatki na remont, modernizację, raty kredytów, odsetki, amortyzacja),</a:t>
            </a:r>
          </a:p>
          <a:p>
            <a:pPr marL="571500" indent="-457200" algn="just">
              <a:buFont typeface="+mj-lt"/>
              <a:buAutoNum type="arabicPeriod"/>
            </a:pPr>
            <a:r>
              <a:rPr lang="pl-PL" b="1" u="sng" dirty="0">
                <a:latin typeface="+mj-lt"/>
              </a:rPr>
              <a:t>Przepływ pieniężny przed opodatkowaniem</a:t>
            </a:r>
            <a:r>
              <a:rPr lang="pl-PL" dirty="0">
                <a:latin typeface="+mj-lt"/>
              </a:rPr>
              <a:t> (PBTCF): NOI pomniejszony o wydatki kapitałowe: remont, modernizacja itp.,</a:t>
            </a:r>
          </a:p>
          <a:p>
            <a:pPr marL="571500" indent="-457200" algn="just">
              <a:buFont typeface="+mj-lt"/>
              <a:buAutoNum type="arabicPeriod"/>
            </a:pPr>
            <a:r>
              <a:rPr lang="pl-PL" b="1" u="sng" dirty="0">
                <a:latin typeface="+mj-lt"/>
              </a:rPr>
              <a:t>Przepływ pieniężny po opodatkowaniu</a:t>
            </a:r>
            <a:r>
              <a:rPr lang="pl-PL" dirty="0">
                <a:latin typeface="+mj-lt"/>
              </a:rPr>
              <a:t> (EATCF): PBTCF pomniejszony o podatek dochodowy oraz spłatę długu (rata kapitałowa plus odsetki)</a:t>
            </a:r>
          </a:p>
          <a:p>
            <a:pPr marL="114300" indent="0" algn="just">
              <a:buNone/>
            </a:pPr>
            <a:r>
              <a:rPr lang="pl-PL" b="1" dirty="0">
                <a:latin typeface="+mj-lt"/>
              </a:rPr>
              <a:t>Podatek dochodowy</a:t>
            </a:r>
            <a:r>
              <a:rPr lang="pl-PL" dirty="0">
                <a:latin typeface="+mj-lt"/>
              </a:rPr>
              <a:t>: (PBTCF – odsetki od kredytu – amortyzacja)*stawka podatku</a:t>
            </a:r>
          </a:p>
          <a:p>
            <a:pPr marL="114300" indent="0" algn="just">
              <a:buNone/>
            </a:pPr>
            <a:r>
              <a:rPr lang="pl-PL" dirty="0">
                <a:solidFill>
                  <a:srgbClr val="FF0000"/>
                </a:solidFill>
                <a:latin typeface="+mj-lt"/>
              </a:rPr>
              <a:t>PBTCF wykorzystujemy gdy liczymy NPV dla całości kapitału, a EATCF gdy liczymy NPV dla kapitału własnego.</a:t>
            </a:r>
          </a:p>
          <a:p>
            <a:endParaRPr lang="pl-PL" dirty="0"/>
          </a:p>
        </p:txBody>
      </p:sp>
    </p:spTree>
    <p:extLst>
      <p:ext uri="{BB962C8B-B14F-4D97-AF65-F5344CB8AC3E}">
        <p14:creationId xmlns:p14="http://schemas.microsoft.com/office/powerpoint/2010/main" val="3132690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8810B3-98A0-8C3A-F9D0-F935F3F88BAB}"/>
              </a:ext>
            </a:extLst>
          </p:cNvPr>
          <p:cNvSpPr>
            <a:spLocks noGrp="1"/>
          </p:cNvSpPr>
          <p:nvPr>
            <p:ph type="title"/>
          </p:nvPr>
        </p:nvSpPr>
        <p:spPr/>
        <p:txBody>
          <a:bodyPr/>
          <a:lstStyle/>
          <a:p>
            <a:r>
              <a:rPr lang="pl-PL" dirty="0"/>
              <a:t>NPV - uwagi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33DDD43-4D57-B6F1-EC12-5305098ECC8E}"/>
                  </a:ext>
                </a:extLst>
              </p:cNvPr>
              <p:cNvSpPr>
                <a:spLocks noGrp="1"/>
              </p:cNvSpPr>
              <p:nvPr>
                <p:ph idx="1"/>
              </p:nvPr>
            </p:nvSpPr>
            <p:spPr/>
            <p:txBody>
              <a:bodyPr/>
              <a:lstStyle/>
              <a:p>
                <a:pPr marL="114300" indent="0" algn="ctr">
                  <a:lnSpc>
                    <a:spcPct val="150000"/>
                  </a:lnSpc>
                  <a:buNone/>
                </a:pPr>
                <a14:m>
                  <m:oMath xmlns:m="http://schemas.openxmlformats.org/officeDocument/2006/math">
                    <m:r>
                      <a:rPr lang="pl-PL" sz="2400" b="0" i="1" smtClean="0">
                        <a:latin typeface="Cambria Math"/>
                      </a:rPr>
                      <m:t>𝑊𝑎𝑟𝑡𝑜</m:t>
                    </m:r>
                    <m:r>
                      <a:rPr lang="pl-PL" sz="2400" b="0" i="1" smtClean="0">
                        <a:latin typeface="Cambria Math"/>
                      </a:rPr>
                      <m:t>ść </m:t>
                    </m:r>
                    <m:r>
                      <a:rPr lang="pl-PL" sz="2400" b="0" i="1" smtClean="0">
                        <a:latin typeface="Cambria Math"/>
                      </a:rPr>
                      <m:t>𝑛𝑖𝑒𝑟𝑢𝑐h𝑜𝑚𝑜</m:t>
                    </m:r>
                    <m:r>
                      <a:rPr lang="pl-PL" sz="2400" b="0" i="1" smtClean="0">
                        <a:latin typeface="Cambria Math"/>
                      </a:rPr>
                      <m:t>ś</m:t>
                    </m:r>
                    <m:r>
                      <a:rPr lang="pl-PL" sz="2400" b="0" i="1" smtClean="0">
                        <a:latin typeface="Cambria Math"/>
                      </a:rPr>
                      <m:t>𝑐𝑖</m:t>
                    </m:r>
                    <m:r>
                      <a:rPr lang="pl-PL" sz="2400" b="0" i="1" smtClean="0">
                        <a:latin typeface="Cambria Math"/>
                      </a:rPr>
                      <m:t>= </m:t>
                    </m:r>
                    <m:f>
                      <m:fPr>
                        <m:ctrlPr>
                          <a:rPr lang="pl-PL" sz="2400" i="1" smtClean="0">
                            <a:latin typeface="Cambria Math" panose="02040503050406030204" pitchFamily="18" charset="0"/>
                          </a:rPr>
                        </m:ctrlPr>
                      </m:fPr>
                      <m:num>
                        <m:r>
                          <a:rPr lang="pl-PL" sz="2400" b="0" i="1" smtClean="0">
                            <a:latin typeface="Cambria Math"/>
                          </a:rPr>
                          <m:t>𝑁𝑂𝐼</m:t>
                        </m:r>
                      </m:num>
                      <m:den>
                        <m:r>
                          <a:rPr lang="pl-PL" sz="2400" b="0" i="1" smtClean="0">
                            <a:latin typeface="Cambria Math"/>
                          </a:rPr>
                          <m:t>𝑅</m:t>
                        </m:r>
                      </m:den>
                    </m:f>
                  </m:oMath>
                </a14:m>
                <a:r>
                  <a:rPr lang="pl-PL" sz="2400" i="1" dirty="0">
                    <a:latin typeface="+mj-lt"/>
                  </a:rPr>
                  <a:t>,</a:t>
                </a:r>
              </a:p>
              <a:p>
                <a:pPr algn="just">
                  <a:lnSpc>
                    <a:spcPct val="150000"/>
                  </a:lnSpc>
                </a:pPr>
                <a:r>
                  <a:rPr lang="pl-PL" sz="2000" dirty="0">
                    <a:latin typeface="+mj-lt"/>
                  </a:rPr>
                  <a:t>gdzie: R – stopa kapitalizacji, w sensie ekonomicznym jest to stopa zwrotu, możliwa do oszacowania z rynku nieruchomości jako stosunek dochodu operacyjnego netto i ceny sprzedaży. W przypadku braku danych można ją przyjmować na podstawie raportów firm konsultingowych. </a:t>
                </a:r>
              </a:p>
              <a:p>
                <a:endParaRPr lang="pl-PL" dirty="0"/>
              </a:p>
            </p:txBody>
          </p:sp>
        </mc:Choice>
        <mc:Fallback xmlns="">
          <p:sp>
            <p:nvSpPr>
              <p:cNvPr id="3" name="Symbol zastępczy zawartości 2">
                <a:extLst>
                  <a:ext uri="{FF2B5EF4-FFF2-40B4-BE49-F238E27FC236}">
                    <a16:creationId xmlns:a16="http://schemas.microsoft.com/office/drawing/2014/main" id="{733DDD43-4D57-B6F1-EC12-5305098ECC8E}"/>
                  </a:ext>
                </a:extLst>
              </p:cNvPr>
              <p:cNvSpPr>
                <a:spLocks noGrp="1" noRot="1" noChangeAspect="1" noMove="1" noResize="1" noEditPoints="1" noAdjustHandles="1" noChangeArrowheads="1" noChangeShapeType="1" noTextEdit="1"/>
              </p:cNvSpPr>
              <p:nvPr>
                <p:ph idx="1"/>
              </p:nvPr>
            </p:nvSpPr>
            <p:spPr>
              <a:blipFill>
                <a:blip r:embed="rId2"/>
                <a:stretch>
                  <a:fillRect l="-667" r="-833"/>
                </a:stretch>
              </a:blipFill>
            </p:spPr>
            <p:txBody>
              <a:bodyPr/>
              <a:lstStyle/>
              <a:p>
                <a:r>
                  <a:rPr lang="pl-PL">
                    <a:noFill/>
                  </a:rPr>
                  <a:t> </a:t>
                </a:r>
              </a:p>
            </p:txBody>
          </p:sp>
        </mc:Fallback>
      </mc:AlternateContent>
    </p:spTree>
    <p:extLst>
      <p:ext uri="{BB962C8B-B14F-4D97-AF65-F5344CB8AC3E}">
        <p14:creationId xmlns:p14="http://schemas.microsoft.com/office/powerpoint/2010/main" val="1839273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35B284-64A2-40B7-A560-EB995D1A93F4}"/>
              </a:ext>
            </a:extLst>
          </p:cNvPr>
          <p:cNvSpPr>
            <a:spLocks noGrp="1"/>
          </p:cNvSpPr>
          <p:nvPr>
            <p:ph type="title"/>
          </p:nvPr>
        </p:nvSpPr>
        <p:spPr/>
        <p:txBody>
          <a:bodyPr/>
          <a:lstStyle/>
          <a:p>
            <a:r>
              <a:rPr lang="pl-PL" dirty="0"/>
              <a:t>IRR (</a:t>
            </a:r>
            <a:r>
              <a:rPr lang="pl-PL" dirty="0">
                <a:solidFill>
                  <a:srgbClr val="FF0000"/>
                </a:solidFill>
              </a:rPr>
              <a:t>wykład 6 – ekonomia st.)</a:t>
            </a:r>
          </a:p>
        </p:txBody>
      </p:sp>
      <p:sp>
        <p:nvSpPr>
          <p:cNvPr id="3" name="Symbol zastępczy zawartości 2">
            <a:extLst>
              <a:ext uri="{FF2B5EF4-FFF2-40B4-BE49-F238E27FC236}">
                <a16:creationId xmlns:a16="http://schemas.microsoft.com/office/drawing/2014/main" id="{F6D5F80C-D2C4-476B-8A07-66A82A34D12C}"/>
              </a:ext>
            </a:extLst>
          </p:cNvPr>
          <p:cNvSpPr>
            <a:spLocks noGrp="1"/>
          </p:cNvSpPr>
          <p:nvPr>
            <p:ph idx="1"/>
          </p:nvPr>
        </p:nvSpPr>
        <p:spPr/>
        <p:txBody>
          <a:bodyPr>
            <a:normAutofit lnSpcReduction="10000"/>
          </a:bodyPr>
          <a:lstStyle/>
          <a:p>
            <a:pPr marL="114300" indent="0" algn="just">
              <a:lnSpc>
                <a:spcPct val="150000"/>
              </a:lnSpc>
              <a:buNone/>
            </a:pPr>
            <a:r>
              <a:rPr lang="pl-PL" sz="2000" b="1" i="1" dirty="0">
                <a:latin typeface="+mj-lt"/>
              </a:rPr>
              <a:t>IRR – wewnętrzna stopa zwrotu,</a:t>
            </a:r>
          </a:p>
          <a:p>
            <a:pPr marL="114300" indent="0" algn="just">
              <a:lnSpc>
                <a:spcPct val="150000"/>
              </a:lnSpc>
              <a:buNone/>
            </a:pPr>
            <a:r>
              <a:rPr lang="pl-PL" sz="2000" b="1" i="1" dirty="0">
                <a:latin typeface="+mj-lt"/>
              </a:rPr>
              <a:t>IRR jest to poziom stopy dyskontowej dla której NPV = 0,</a:t>
            </a:r>
          </a:p>
          <a:p>
            <a:pPr marL="114300" indent="0" algn="just">
              <a:lnSpc>
                <a:spcPct val="150000"/>
              </a:lnSpc>
              <a:buNone/>
            </a:pPr>
            <a:r>
              <a:rPr lang="pl-PL" sz="2000" b="1" i="1" dirty="0">
                <a:latin typeface="+mj-lt"/>
              </a:rPr>
              <a:t>IRR można interpretować jako: </a:t>
            </a:r>
          </a:p>
          <a:p>
            <a:pPr algn="just">
              <a:lnSpc>
                <a:spcPct val="150000"/>
              </a:lnSpc>
            </a:pPr>
            <a:r>
              <a:rPr lang="pl-PL" sz="2000" dirty="0">
                <a:latin typeface="+mj-lt"/>
              </a:rPr>
              <a:t>średnią stopę zwrotu z nakładów inwestycyjnych (ROI) w przypadku NPV dla całości kapitału lub </a:t>
            </a:r>
          </a:p>
          <a:p>
            <a:pPr algn="just">
              <a:lnSpc>
                <a:spcPct val="150000"/>
              </a:lnSpc>
            </a:pPr>
            <a:r>
              <a:rPr lang="pl-PL" sz="2000" dirty="0">
                <a:latin typeface="+mj-lt"/>
              </a:rPr>
              <a:t>jako średnią stopę zwrotu z kapitału własnego (ROE) w przypadku NPV dla kapitału własnego, </a:t>
            </a:r>
          </a:p>
          <a:p>
            <a:pPr algn="just">
              <a:lnSpc>
                <a:spcPct val="150000"/>
              </a:lnSpc>
            </a:pPr>
            <a:r>
              <a:rPr lang="pl-PL" sz="2000" dirty="0">
                <a:latin typeface="+mj-lt"/>
              </a:rPr>
              <a:t>IRR można też interpretować jako maksymalną cenę jaką można zapłacić za kapitał finansujący inwestycję by nie przynosiła ona straty.</a:t>
            </a:r>
          </a:p>
        </p:txBody>
      </p:sp>
    </p:spTree>
    <p:extLst>
      <p:ext uri="{BB962C8B-B14F-4D97-AF65-F5344CB8AC3E}">
        <p14:creationId xmlns:p14="http://schemas.microsoft.com/office/powerpoint/2010/main" val="48146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31ED8A-D516-46F3-8551-9FC420CC4E16}"/>
              </a:ext>
            </a:extLst>
          </p:cNvPr>
          <p:cNvSpPr>
            <a:spLocks noGrp="1"/>
          </p:cNvSpPr>
          <p:nvPr>
            <p:ph type="title"/>
          </p:nvPr>
        </p:nvSpPr>
        <p:spPr/>
        <p:txBody>
          <a:bodyPr/>
          <a:lstStyle/>
          <a:p>
            <a:r>
              <a:rPr lang="pl-PL" dirty="0"/>
              <a:t>Plan wykładów</a:t>
            </a:r>
          </a:p>
        </p:txBody>
      </p:sp>
      <p:sp>
        <p:nvSpPr>
          <p:cNvPr id="3" name="Symbol zastępczy zawartości 2">
            <a:extLst>
              <a:ext uri="{FF2B5EF4-FFF2-40B4-BE49-F238E27FC236}">
                <a16:creationId xmlns:a16="http://schemas.microsoft.com/office/drawing/2014/main" id="{5D4B5671-ABA2-47CF-802C-97D1FBFACA28}"/>
              </a:ext>
            </a:extLst>
          </p:cNvPr>
          <p:cNvSpPr>
            <a:spLocks noGrp="1"/>
          </p:cNvSpPr>
          <p:nvPr>
            <p:ph idx="1"/>
          </p:nvPr>
        </p:nvSpPr>
        <p:spPr/>
        <p:txBody>
          <a:bodyPr/>
          <a:lstStyle/>
          <a:p>
            <a:pPr>
              <a:buFont typeface="Wingdings" panose="05000000000000000000" pitchFamily="2" charset="2"/>
              <a:buChar char="v"/>
            </a:pPr>
            <a:r>
              <a:rPr lang="pl-PL" b="1" dirty="0"/>
              <a:t>Inwestycje finansowe</a:t>
            </a:r>
          </a:p>
          <a:p>
            <a:pPr marL="361950" indent="-180975"/>
            <a:r>
              <a:rPr lang="pl-PL" dirty="0"/>
              <a:t>Podstawy matematyki finansowej</a:t>
            </a:r>
          </a:p>
          <a:p>
            <a:pPr marL="361950" indent="-180975"/>
            <a:r>
              <a:rPr lang="pl-PL" dirty="0"/>
              <a:t>Ocena </a:t>
            </a:r>
            <a:r>
              <a:rPr lang="pl-PL"/>
              <a:t>efektywności funduszy </a:t>
            </a:r>
            <a:r>
              <a:rPr lang="pl-PL" dirty="0"/>
              <a:t>inwestycyjnych</a:t>
            </a:r>
          </a:p>
          <a:p>
            <a:pPr>
              <a:buFont typeface="Wingdings" panose="05000000000000000000" pitchFamily="2" charset="2"/>
              <a:buChar char="v"/>
            </a:pPr>
            <a:r>
              <a:rPr lang="pl-PL" b="1" dirty="0"/>
              <a:t>Inwestycje rzeczowe</a:t>
            </a:r>
          </a:p>
          <a:p>
            <a:pPr marL="361950" indent="-180975"/>
            <a:r>
              <a:rPr lang="pl-PL" dirty="0"/>
              <a:t>Metody proste oceny EEI </a:t>
            </a:r>
          </a:p>
          <a:p>
            <a:pPr marL="361950" indent="-180975"/>
            <a:r>
              <a:rPr lang="pl-PL" dirty="0"/>
              <a:t>Metody dynamiczne oceny EEI </a:t>
            </a:r>
          </a:p>
          <a:p>
            <a:pPr marL="361950" indent="-180975"/>
            <a:r>
              <a:rPr lang="pl-PL" dirty="0"/>
              <a:t>Ryzyko związane z EEI </a:t>
            </a:r>
          </a:p>
        </p:txBody>
      </p:sp>
    </p:spTree>
    <p:extLst>
      <p:ext uri="{BB962C8B-B14F-4D97-AF65-F5344CB8AC3E}">
        <p14:creationId xmlns:p14="http://schemas.microsoft.com/office/powerpoint/2010/main" val="3659866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90F3FE-2DB2-419D-B220-9BE2B67897B6}"/>
              </a:ext>
            </a:extLst>
          </p:cNvPr>
          <p:cNvSpPr>
            <a:spLocks noGrp="1"/>
          </p:cNvSpPr>
          <p:nvPr>
            <p:ph type="title"/>
          </p:nvPr>
        </p:nvSpPr>
        <p:spPr/>
        <p:txBody>
          <a:bodyPr/>
          <a:lstStyle/>
          <a:p>
            <a:r>
              <a:rPr lang="pl-PL" dirty="0"/>
              <a:t>IRR</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F4A3AFA-0A02-4B43-82A5-AC7E2B4043F0}"/>
                  </a:ext>
                </a:extLst>
              </p:cNvPr>
              <p:cNvSpPr>
                <a:spLocks noGrp="1"/>
              </p:cNvSpPr>
              <p:nvPr>
                <p:ph idx="1"/>
              </p:nvPr>
            </p:nvSpPr>
            <p:spPr/>
            <p:txBody>
              <a:bodyPr/>
              <a:lstStyle/>
              <a:p>
                <a:pPr marL="114300" indent="0" algn="just">
                  <a:lnSpc>
                    <a:spcPct val="200000"/>
                  </a:lnSpc>
                  <a:buNone/>
                </a:pPr>
                <a:r>
                  <a:rPr lang="pl-PL" sz="2000" b="1" i="1" dirty="0">
                    <a:latin typeface="+mj-lt"/>
                  </a:rPr>
                  <a:t>IRR można wyznaczyć za pomocą </a:t>
                </a:r>
                <a:r>
                  <a:rPr lang="pl-PL" sz="2000" b="1" i="1" dirty="0" err="1">
                    <a:latin typeface="+mj-lt"/>
                  </a:rPr>
                  <a:t>Excel’a</a:t>
                </a:r>
                <a:r>
                  <a:rPr lang="pl-PL" sz="2000" b="1" i="1" dirty="0">
                    <a:latin typeface="+mj-lt"/>
                  </a:rPr>
                  <a:t> korzystając z formuły XIRR, która bierze pod uwagę konkretne daty lub korzystając ze wzoru:</a:t>
                </a:r>
              </a:p>
              <a:p>
                <a:pPr marL="114300" indent="0" algn="just">
                  <a:lnSpc>
                    <a:spcPct val="200000"/>
                  </a:lnSpc>
                  <a:buNone/>
                </a:pPr>
                <a14:m>
                  <m:oMathPara xmlns:m="http://schemas.openxmlformats.org/officeDocument/2006/math">
                    <m:oMathParaPr>
                      <m:jc m:val="centerGroup"/>
                    </m:oMathParaPr>
                    <m:oMath xmlns:m="http://schemas.openxmlformats.org/officeDocument/2006/math">
                      <m:r>
                        <a:rPr lang="pl-PL" sz="2000" i="1">
                          <a:latin typeface="Cambria Math"/>
                        </a:rPr>
                        <m:t>𝐼𝑅𝑅</m:t>
                      </m:r>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𝑑</m:t>
                          </m:r>
                        </m:e>
                        <m:sub>
                          <m:r>
                            <a:rPr lang="pl-PL" sz="2000" i="1">
                              <a:latin typeface="Cambria Math"/>
                            </a:rPr>
                            <m:t>1</m:t>
                          </m:r>
                        </m:sub>
                      </m:sSub>
                      <m:r>
                        <a:rPr lang="pl-PL" sz="2000" i="1">
                          <a:latin typeface="Cambria Math"/>
                        </a:rPr>
                        <m:t>+</m:t>
                      </m:r>
                      <m:f>
                        <m:fPr>
                          <m:ctrlPr>
                            <a:rPr lang="pl-PL" sz="2000" i="1">
                              <a:latin typeface="Cambria Math" panose="02040503050406030204" pitchFamily="18" charset="0"/>
                            </a:rPr>
                          </m:ctrlPr>
                        </m:fPr>
                        <m:num>
                          <m:sSub>
                            <m:sSubPr>
                              <m:ctrlPr>
                                <a:rPr lang="pl-PL" sz="2000" i="1">
                                  <a:latin typeface="Cambria Math" panose="02040503050406030204" pitchFamily="18" charset="0"/>
                                </a:rPr>
                              </m:ctrlPr>
                            </m:sSubPr>
                            <m:e>
                              <m:r>
                                <a:rPr lang="pl-PL" sz="2000" i="1">
                                  <a:latin typeface="Cambria Math"/>
                                </a:rPr>
                                <m:t>𝑁𝑃𝑉</m:t>
                              </m:r>
                            </m:e>
                            <m:sub>
                              <m:r>
                                <a:rPr lang="pl-PL" sz="2000" i="1">
                                  <a:latin typeface="Cambria Math"/>
                                </a:rPr>
                                <m:t>1</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𝑑</m:t>
                              </m:r>
                            </m:e>
                            <m:sub>
                              <m:r>
                                <a:rPr lang="pl-PL" sz="2000" i="1">
                                  <a:latin typeface="Cambria Math"/>
                                </a:rPr>
                                <m:t>2</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𝑑</m:t>
                              </m:r>
                            </m:e>
                            <m:sub>
                              <m:r>
                                <a:rPr lang="pl-PL" sz="2000" i="1">
                                  <a:latin typeface="Cambria Math"/>
                                </a:rPr>
                                <m:t>1</m:t>
                              </m:r>
                            </m:sub>
                          </m:sSub>
                          <m:r>
                            <a:rPr lang="pl-PL" sz="2000" i="1">
                              <a:latin typeface="Cambria Math"/>
                            </a:rPr>
                            <m:t>)</m:t>
                          </m:r>
                        </m:num>
                        <m:den>
                          <m:sSub>
                            <m:sSubPr>
                              <m:ctrlPr>
                                <a:rPr lang="pl-PL" sz="2000" i="1">
                                  <a:latin typeface="Cambria Math" panose="02040503050406030204" pitchFamily="18" charset="0"/>
                                </a:rPr>
                              </m:ctrlPr>
                            </m:sSubPr>
                            <m:e>
                              <m:r>
                                <a:rPr lang="pl-PL" sz="2000" i="1">
                                  <a:latin typeface="Cambria Math"/>
                                </a:rPr>
                                <m:t>𝑁𝑃𝑉</m:t>
                              </m:r>
                            </m:e>
                            <m:sub>
                              <m:r>
                                <a:rPr lang="pl-PL" sz="2000" i="1">
                                  <a:latin typeface="Cambria Math"/>
                                </a:rPr>
                                <m:t>1</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𝑁𝑃𝑉</m:t>
                              </m:r>
                            </m:e>
                            <m:sub>
                              <m:r>
                                <a:rPr lang="pl-PL" sz="2000" i="1">
                                  <a:latin typeface="Cambria Math"/>
                                </a:rPr>
                                <m:t>2</m:t>
                              </m:r>
                            </m:sub>
                          </m:sSub>
                          <m:r>
                            <a:rPr lang="pl-PL" sz="2000" i="1">
                              <a:latin typeface="Cambria Math"/>
                            </a:rPr>
                            <m:t>|</m:t>
                          </m:r>
                        </m:den>
                      </m:f>
                    </m:oMath>
                  </m:oMathPara>
                </a14:m>
                <a:endParaRPr lang="pl-PL" sz="2000" dirty="0">
                  <a:latin typeface="+mj-lt"/>
                </a:endParaRPr>
              </a:p>
              <a:p>
                <a:pPr marL="114300" indent="0" algn="just">
                  <a:lnSpc>
                    <a:spcPct val="200000"/>
                  </a:lnSpc>
                  <a:buNone/>
                </a:pPr>
                <a:r>
                  <a:rPr lang="pl-PL" sz="2000" dirty="0">
                    <a:latin typeface="+mj-lt"/>
                  </a:rPr>
                  <a:t>gdzie: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𝑑</m:t>
                        </m:r>
                      </m:e>
                      <m:sub>
                        <m:r>
                          <a:rPr lang="pl-PL" sz="2000" i="1">
                            <a:latin typeface="Cambria Math"/>
                          </a:rPr>
                          <m:t>1</m:t>
                        </m:r>
                      </m:sub>
                    </m:sSub>
                  </m:oMath>
                </a14:m>
                <a:r>
                  <a:rPr lang="pl-PL" sz="2000" dirty="0">
                    <a:latin typeface="+mj-lt"/>
                  </a:rPr>
                  <a:t> - stopa dyskontowa dla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𝑁𝑃𝑉</m:t>
                        </m:r>
                      </m:e>
                      <m:sub>
                        <m:r>
                          <a:rPr lang="pl-PL" sz="2000" i="1">
                            <a:latin typeface="Cambria Math"/>
                          </a:rPr>
                          <m:t>1</m:t>
                        </m:r>
                      </m:sub>
                    </m:sSub>
                    <m:r>
                      <a:rPr lang="pl-PL" sz="2000" i="1">
                        <a:latin typeface="Cambria Math"/>
                      </a:rPr>
                      <m:t>&gt;0</m:t>
                    </m:r>
                  </m:oMath>
                </a14:m>
                <a:r>
                  <a:rPr lang="pl-PL" sz="2000" dirty="0">
                    <a:latin typeface="+mj-lt"/>
                  </a:rPr>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𝑑</m:t>
                        </m:r>
                      </m:e>
                      <m:sub>
                        <m:r>
                          <a:rPr lang="pl-PL" sz="2000" i="1">
                            <a:latin typeface="Cambria Math"/>
                          </a:rPr>
                          <m:t>2</m:t>
                        </m:r>
                      </m:sub>
                    </m:sSub>
                  </m:oMath>
                </a14:m>
                <a:r>
                  <a:rPr lang="pl-PL" sz="2000" dirty="0">
                    <a:latin typeface="+mj-lt"/>
                  </a:rPr>
                  <a:t> - stopa dyskontowa dla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𝑁𝑃𝑉</m:t>
                        </m:r>
                      </m:e>
                      <m:sub>
                        <m:r>
                          <a:rPr lang="pl-PL" sz="2000" i="1">
                            <a:latin typeface="Cambria Math"/>
                          </a:rPr>
                          <m:t>2</m:t>
                        </m:r>
                      </m:sub>
                    </m:sSub>
                    <m:r>
                      <a:rPr lang="pl-PL" sz="2000" i="1">
                        <a:latin typeface="Cambria Math"/>
                      </a:rPr>
                      <m:t>&lt;0</m:t>
                    </m:r>
                    <m:r>
                      <a:rPr lang="pl-PL" sz="2000" b="0" i="0" smtClean="0">
                        <a:latin typeface="Cambria Math"/>
                      </a:rPr>
                      <m:t>.</m:t>
                    </m:r>
                  </m:oMath>
                </a14:m>
                <a:r>
                  <a:rPr lang="pl-PL" sz="2000" dirty="0">
                    <a:latin typeface="+mj-lt"/>
                  </a:rPr>
                  <a:t> </a:t>
                </a:r>
              </a:p>
            </p:txBody>
          </p:sp>
        </mc:Choice>
        <mc:Fallback xmlns="">
          <p:sp>
            <p:nvSpPr>
              <p:cNvPr id="3" name="Symbol zastępczy zawartości 2">
                <a:extLst>
                  <a:ext uri="{FF2B5EF4-FFF2-40B4-BE49-F238E27FC236}">
                    <a16:creationId xmlns:a16="http://schemas.microsoft.com/office/drawing/2014/main" id="{BF4A3AFA-0A02-4B43-82A5-AC7E2B4043F0}"/>
                  </a:ext>
                </a:extLst>
              </p:cNvPr>
              <p:cNvSpPr>
                <a:spLocks noGrp="1" noRot="1" noChangeAspect="1" noMove="1" noResize="1" noEditPoints="1" noAdjustHandles="1" noChangeArrowheads="1" noChangeShapeType="1" noTextEdit="1"/>
              </p:cNvSpPr>
              <p:nvPr>
                <p:ph idx="1"/>
              </p:nvPr>
            </p:nvSpPr>
            <p:spPr>
              <a:blipFill>
                <a:blip r:embed="rId2"/>
                <a:stretch>
                  <a:fillRect r="-833"/>
                </a:stretch>
              </a:blipFill>
            </p:spPr>
            <p:txBody>
              <a:bodyPr/>
              <a:lstStyle/>
              <a:p>
                <a:r>
                  <a:rPr lang="pl-PL">
                    <a:noFill/>
                  </a:rPr>
                  <a:t> </a:t>
                </a:r>
              </a:p>
            </p:txBody>
          </p:sp>
        </mc:Fallback>
      </mc:AlternateContent>
    </p:spTree>
    <p:extLst>
      <p:ext uri="{BB962C8B-B14F-4D97-AF65-F5344CB8AC3E}">
        <p14:creationId xmlns:p14="http://schemas.microsoft.com/office/powerpoint/2010/main" val="1737872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EB516B-8495-4D9A-B59F-8C316EFAFEBA}"/>
              </a:ext>
            </a:extLst>
          </p:cNvPr>
          <p:cNvSpPr>
            <a:spLocks noGrp="1"/>
          </p:cNvSpPr>
          <p:nvPr>
            <p:ph type="title"/>
          </p:nvPr>
        </p:nvSpPr>
        <p:spPr/>
        <p:txBody>
          <a:bodyPr/>
          <a:lstStyle/>
          <a:p>
            <a:r>
              <a:rPr lang="pl-PL" dirty="0"/>
              <a:t>IRR</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D375A80-FF2C-4C57-81B4-2E0FA1CC61C5}"/>
                  </a:ext>
                </a:extLst>
              </p:cNvPr>
              <p:cNvSpPr>
                <a:spLocks noGrp="1"/>
              </p:cNvSpPr>
              <p:nvPr>
                <p:ph idx="1"/>
              </p:nvPr>
            </p:nvSpPr>
            <p:spPr/>
            <p:txBody>
              <a:bodyPr/>
              <a:lstStyle/>
              <a:p>
                <a:pPr marL="114300" indent="0">
                  <a:buNone/>
                </a:pPr>
                <a:r>
                  <a:rPr lang="pl-PL" sz="2000" dirty="0">
                    <a:latin typeface="+mj-lt"/>
                  </a:rPr>
                  <a:t>Ogólną postać kryterium decyzyjnego można przedstawić jako:</a:t>
                </a:r>
              </a:p>
              <a:p>
                <a14:m>
                  <m:oMath xmlns:m="http://schemas.openxmlformats.org/officeDocument/2006/math">
                    <m:r>
                      <a:rPr lang="pl-PL" sz="2000" b="0" i="1" smtClean="0">
                        <a:latin typeface="Cambria Math"/>
                      </a:rPr>
                      <m:t>𝐼𝑅𝑅</m:t>
                    </m:r>
                    <m:r>
                      <a:rPr lang="pl-PL" sz="2000" b="0" i="1" smtClean="0">
                        <a:latin typeface="Cambria Math"/>
                      </a:rPr>
                      <m:t>&gt;</m:t>
                    </m:r>
                    <m:sSub>
                      <m:sSubPr>
                        <m:ctrlPr>
                          <a:rPr lang="pl-PL" sz="2000" b="0" i="1" smtClean="0">
                            <a:latin typeface="Cambria Math" panose="02040503050406030204" pitchFamily="18" charset="0"/>
                          </a:rPr>
                        </m:ctrlPr>
                      </m:sSubPr>
                      <m:e>
                        <m:r>
                          <a:rPr lang="pl-PL" sz="2000" b="0" i="1" smtClean="0">
                            <a:latin typeface="Cambria Math"/>
                          </a:rPr>
                          <m:t>𝑘</m:t>
                        </m:r>
                      </m:e>
                      <m:sub>
                        <m:r>
                          <a:rPr lang="pl-PL" sz="2000" b="0" i="1" smtClean="0">
                            <a:latin typeface="Cambria Math"/>
                          </a:rPr>
                          <m:t>𝑔𝑟</m:t>
                        </m:r>
                      </m:sub>
                    </m:sSub>
                  </m:oMath>
                </a14:m>
                <a:r>
                  <a:rPr lang="pl-PL" sz="2000" dirty="0">
                    <a:latin typeface="+mj-lt"/>
                  </a:rPr>
                  <a:t> - inwestycja jest opłacalna,</a:t>
                </a:r>
              </a:p>
              <a:p>
                <a14:m>
                  <m:oMath xmlns:m="http://schemas.openxmlformats.org/officeDocument/2006/math">
                    <m:r>
                      <a:rPr lang="pl-PL" sz="2000" i="1">
                        <a:latin typeface="Cambria Math"/>
                      </a:rPr>
                      <m:t>𝐼𝑅𝑅</m:t>
                    </m:r>
                    <m:r>
                      <a:rPr lang="pl-PL" sz="2000" b="0" i="1" smtClean="0">
                        <a:latin typeface="Cambria Math"/>
                      </a:rPr>
                      <m:t>=</m:t>
                    </m:r>
                    <m:sSub>
                      <m:sSubPr>
                        <m:ctrlPr>
                          <a:rPr lang="pl-PL" sz="2000" i="1">
                            <a:latin typeface="Cambria Math" panose="02040503050406030204" pitchFamily="18" charset="0"/>
                          </a:rPr>
                        </m:ctrlPr>
                      </m:sSubPr>
                      <m:e>
                        <m:r>
                          <a:rPr lang="pl-PL" sz="2000" i="1">
                            <a:latin typeface="Cambria Math"/>
                          </a:rPr>
                          <m:t>𝑘</m:t>
                        </m:r>
                      </m:e>
                      <m:sub>
                        <m:r>
                          <a:rPr lang="pl-PL" sz="2000" i="1">
                            <a:latin typeface="Cambria Math"/>
                          </a:rPr>
                          <m:t>𝑔𝑟</m:t>
                        </m:r>
                      </m:sub>
                    </m:sSub>
                  </m:oMath>
                </a14:m>
                <a:r>
                  <a:rPr lang="pl-PL" sz="2000" dirty="0">
                    <a:latin typeface="+mj-lt"/>
                  </a:rPr>
                  <a:t> - inwestycja jest neutralna (można ją zaakceptować),</a:t>
                </a:r>
              </a:p>
              <a:p>
                <a14:m>
                  <m:oMath xmlns:m="http://schemas.openxmlformats.org/officeDocument/2006/math">
                    <m:r>
                      <a:rPr lang="pl-PL" sz="2000" i="1">
                        <a:latin typeface="Cambria Math"/>
                      </a:rPr>
                      <m:t>𝐼𝑅𝑅</m:t>
                    </m:r>
                    <m:r>
                      <a:rPr lang="pl-PL" sz="2000" b="0" i="1" smtClean="0">
                        <a:latin typeface="Cambria Math"/>
                      </a:rPr>
                      <m:t>&lt;</m:t>
                    </m:r>
                    <m:sSub>
                      <m:sSubPr>
                        <m:ctrlPr>
                          <a:rPr lang="pl-PL" sz="2000" i="1">
                            <a:latin typeface="Cambria Math" panose="02040503050406030204" pitchFamily="18" charset="0"/>
                          </a:rPr>
                        </m:ctrlPr>
                      </m:sSubPr>
                      <m:e>
                        <m:r>
                          <a:rPr lang="pl-PL" sz="2000" i="1">
                            <a:latin typeface="Cambria Math"/>
                          </a:rPr>
                          <m:t>𝑘</m:t>
                        </m:r>
                      </m:e>
                      <m:sub>
                        <m:r>
                          <a:rPr lang="pl-PL" sz="2000" i="1">
                            <a:latin typeface="Cambria Math"/>
                          </a:rPr>
                          <m:t>𝑔𝑟</m:t>
                        </m:r>
                      </m:sub>
                    </m:sSub>
                  </m:oMath>
                </a14:m>
                <a:r>
                  <a:rPr lang="pl-PL" sz="2000" dirty="0">
                    <a:latin typeface="+mj-lt"/>
                  </a:rPr>
                  <a:t> - inwestycja jest nieopłacalna.</a:t>
                </a:r>
              </a:p>
              <a:p>
                <a:pPr marL="114300" indent="0" algn="just">
                  <a:buNone/>
                </a:pPr>
                <a:r>
                  <a:rPr lang="pl-PL" sz="2000" dirty="0">
                    <a:latin typeface="+mj-lt"/>
                  </a:rPr>
                  <a:t>Stopa graniczna być  przyjmowana jako WACC bez tarczy podatkowej dla PBTCF lub koszt kapitału własnego dla EATCF. </a:t>
                </a:r>
              </a:p>
              <a:p>
                <a:endParaRPr lang="pl-PL" dirty="0"/>
              </a:p>
            </p:txBody>
          </p:sp>
        </mc:Choice>
        <mc:Fallback xmlns="">
          <p:sp>
            <p:nvSpPr>
              <p:cNvPr id="3" name="Symbol zastępczy zawartości 2">
                <a:extLst>
                  <a:ext uri="{FF2B5EF4-FFF2-40B4-BE49-F238E27FC236}">
                    <a16:creationId xmlns:a16="http://schemas.microsoft.com/office/drawing/2014/main" id="{1D375A80-FF2C-4C57-81B4-2E0FA1CC61C5}"/>
                  </a:ext>
                </a:extLst>
              </p:cNvPr>
              <p:cNvSpPr>
                <a:spLocks noGrp="1" noRot="1" noChangeAspect="1" noMove="1" noResize="1" noEditPoints="1" noAdjustHandles="1" noChangeArrowheads="1" noChangeShapeType="1" noTextEdit="1"/>
              </p:cNvSpPr>
              <p:nvPr>
                <p:ph idx="1"/>
              </p:nvPr>
            </p:nvSpPr>
            <p:spPr>
              <a:blipFill>
                <a:blip r:embed="rId2"/>
                <a:stretch>
                  <a:fillRect l="-667" r="-833"/>
                </a:stretch>
              </a:blipFill>
            </p:spPr>
            <p:txBody>
              <a:bodyPr/>
              <a:lstStyle/>
              <a:p>
                <a:r>
                  <a:rPr lang="pl-PL">
                    <a:noFill/>
                  </a:rPr>
                  <a:t> </a:t>
                </a:r>
              </a:p>
            </p:txBody>
          </p:sp>
        </mc:Fallback>
      </mc:AlternateContent>
    </p:spTree>
    <p:extLst>
      <p:ext uri="{BB962C8B-B14F-4D97-AF65-F5344CB8AC3E}">
        <p14:creationId xmlns:p14="http://schemas.microsoft.com/office/powerpoint/2010/main" val="3239018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7B02BD-C94D-472F-B007-42B95FB7E23D}"/>
              </a:ext>
            </a:extLst>
          </p:cNvPr>
          <p:cNvSpPr>
            <a:spLocks noGrp="1"/>
          </p:cNvSpPr>
          <p:nvPr>
            <p:ph type="title"/>
          </p:nvPr>
        </p:nvSpPr>
        <p:spPr/>
        <p:txBody>
          <a:bodyPr/>
          <a:lstStyle/>
          <a:p>
            <a:r>
              <a:rPr lang="pl-PL" dirty="0"/>
              <a:t>Ryzyko związane z EEI</a:t>
            </a:r>
          </a:p>
        </p:txBody>
      </p:sp>
      <p:pic>
        <p:nvPicPr>
          <p:cNvPr id="5" name="Symbol zastępczy zawartości 4" descr="Równoważenie kulek">
            <a:extLst>
              <a:ext uri="{FF2B5EF4-FFF2-40B4-BE49-F238E27FC236}">
                <a16:creationId xmlns:a16="http://schemas.microsoft.com/office/drawing/2014/main" id="{8F4BE96C-8909-44F1-B1DF-5807E4F90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1007674"/>
            <a:ext cx="7315200" cy="4833127"/>
          </a:xfrm>
        </p:spPr>
      </p:pic>
    </p:spTree>
    <p:extLst>
      <p:ext uri="{BB962C8B-B14F-4D97-AF65-F5344CB8AC3E}">
        <p14:creationId xmlns:p14="http://schemas.microsoft.com/office/powerpoint/2010/main" val="3547144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360A59-3FC8-4443-94A1-8713A4276DF8}"/>
              </a:ext>
            </a:extLst>
          </p:cNvPr>
          <p:cNvSpPr>
            <a:spLocks noGrp="1"/>
          </p:cNvSpPr>
          <p:nvPr>
            <p:ph type="title"/>
          </p:nvPr>
        </p:nvSpPr>
        <p:spPr/>
        <p:txBody>
          <a:bodyPr/>
          <a:lstStyle/>
          <a:p>
            <a:r>
              <a:rPr lang="pl-PL" dirty="0"/>
              <a:t>Analiza ryzyka</a:t>
            </a:r>
          </a:p>
        </p:txBody>
      </p:sp>
      <p:sp>
        <p:nvSpPr>
          <p:cNvPr id="3" name="Symbol zastępczy zawartości 2">
            <a:extLst>
              <a:ext uri="{FF2B5EF4-FFF2-40B4-BE49-F238E27FC236}">
                <a16:creationId xmlns:a16="http://schemas.microsoft.com/office/drawing/2014/main" id="{FED89CC2-C75A-4F7D-B571-D1561B100685}"/>
              </a:ext>
            </a:extLst>
          </p:cNvPr>
          <p:cNvSpPr>
            <a:spLocks noGrp="1"/>
          </p:cNvSpPr>
          <p:nvPr>
            <p:ph idx="1"/>
          </p:nvPr>
        </p:nvSpPr>
        <p:spPr/>
        <p:txBody>
          <a:bodyPr/>
          <a:lstStyle/>
          <a:p>
            <a:pPr algn="just"/>
            <a:r>
              <a:rPr lang="pl-PL" dirty="0">
                <a:latin typeface="+mj-lt"/>
              </a:rPr>
              <a:t>Opłacalność inwestycji zależy od zmiennych niezależnych np. koszt budowy domu, cena zakupu, stawka najmu, opłaty, stopa kapitalizacji itp. Zmienne te wpływają na ostateczny wynik dotyczący opłacalności inwestycji.</a:t>
            </a:r>
          </a:p>
          <a:p>
            <a:pPr algn="just"/>
            <a:r>
              <a:rPr lang="pl-PL" dirty="0">
                <a:latin typeface="+mj-lt"/>
              </a:rPr>
              <a:t>Każda inwestycja związana jest z pojęciem ryzyka czyli możliwych odchyleń korzyści, nakładów, kosztów itp. od wartości założonych co przekłada się na zmianę oczekiwanej opłacalności inwestycji. </a:t>
            </a:r>
          </a:p>
          <a:p>
            <a:pPr algn="just"/>
            <a:r>
              <a:rPr lang="pl-PL" dirty="0">
                <a:latin typeface="+mj-lt"/>
              </a:rPr>
              <a:t>Ryzyko całkowite inwestycji :</a:t>
            </a:r>
          </a:p>
          <a:p>
            <a:pPr marL="868680" lvl="1" indent="-457200" algn="just">
              <a:buFont typeface="+mj-lt"/>
              <a:buAutoNum type="alphaLcPeriod"/>
            </a:pPr>
            <a:r>
              <a:rPr lang="pl-PL" dirty="0">
                <a:latin typeface="+mj-lt"/>
              </a:rPr>
              <a:t>ryzyko systematyczne (dotyczy warunków rynkowych, politycznych, społecznych, prawnych)  +</a:t>
            </a:r>
          </a:p>
          <a:p>
            <a:pPr marL="868680" lvl="1" indent="-457200" algn="just">
              <a:buFont typeface="+mj-lt"/>
              <a:buAutoNum type="alphaLcPeriod"/>
            </a:pPr>
            <a:r>
              <a:rPr lang="pl-PL" dirty="0">
                <a:latin typeface="+mj-lt"/>
              </a:rPr>
              <a:t>ryzyko specyficzne (dotyczy konkretnej realizowanej inwestycji).</a:t>
            </a:r>
          </a:p>
        </p:txBody>
      </p:sp>
    </p:spTree>
    <p:extLst>
      <p:ext uri="{BB962C8B-B14F-4D97-AF65-F5344CB8AC3E}">
        <p14:creationId xmlns:p14="http://schemas.microsoft.com/office/powerpoint/2010/main" val="2865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566D0A-2658-4C03-80C5-03F0715A2855}"/>
              </a:ext>
            </a:extLst>
          </p:cNvPr>
          <p:cNvSpPr>
            <a:spLocks noGrp="1"/>
          </p:cNvSpPr>
          <p:nvPr>
            <p:ph type="title"/>
          </p:nvPr>
        </p:nvSpPr>
        <p:spPr/>
        <p:txBody>
          <a:bodyPr/>
          <a:lstStyle/>
          <a:p>
            <a:r>
              <a:rPr lang="pl-PL" dirty="0"/>
              <a:t>Analiza wrażliwości</a:t>
            </a:r>
          </a:p>
        </p:txBody>
      </p:sp>
      <p:sp>
        <p:nvSpPr>
          <p:cNvPr id="3" name="Symbol zastępczy zawartości 2">
            <a:extLst>
              <a:ext uri="{FF2B5EF4-FFF2-40B4-BE49-F238E27FC236}">
                <a16:creationId xmlns:a16="http://schemas.microsoft.com/office/drawing/2014/main" id="{952726E5-5D18-4591-A11A-4264B69907AC}"/>
              </a:ext>
            </a:extLst>
          </p:cNvPr>
          <p:cNvSpPr>
            <a:spLocks noGrp="1"/>
          </p:cNvSpPr>
          <p:nvPr>
            <p:ph idx="1"/>
          </p:nvPr>
        </p:nvSpPr>
        <p:spPr/>
        <p:txBody>
          <a:bodyPr/>
          <a:lstStyle/>
          <a:p>
            <a:pPr algn="just">
              <a:lnSpc>
                <a:spcPct val="150000"/>
              </a:lnSpc>
            </a:pPr>
            <a:r>
              <a:rPr lang="pl-PL" sz="2000" dirty="0">
                <a:latin typeface="+mj-lt"/>
              </a:rPr>
              <a:t>Analiza wrażliwości jest jedną z metod analizy ryzyka.</a:t>
            </a:r>
          </a:p>
          <a:p>
            <a:pPr algn="just">
              <a:lnSpc>
                <a:spcPct val="150000"/>
              </a:lnSpc>
            </a:pPr>
            <a:r>
              <a:rPr lang="pl-PL" sz="2000" dirty="0">
                <a:latin typeface="+mj-lt"/>
              </a:rPr>
              <a:t>Odpowiada na pytanie jak zmieni się zmienna poziomu opłacalności inwestycji w wyniku zmiany zmiennej wpływającej na kształt inwestycji przy innych zmiennych niezmienionych.</a:t>
            </a:r>
          </a:p>
          <a:p>
            <a:pPr algn="just">
              <a:lnSpc>
                <a:spcPct val="150000"/>
              </a:lnSpc>
            </a:pPr>
            <a:r>
              <a:rPr lang="pl-PL" sz="2000" dirty="0">
                <a:latin typeface="+mj-lt"/>
              </a:rPr>
              <a:t>Biorąc pod uwagę analizę wrażliwości inwestor ocenia ryzyko i ustala czy jest on skłonny je zaakceptować. </a:t>
            </a:r>
            <a:br>
              <a:rPr lang="pl-PL" sz="2000" dirty="0">
                <a:latin typeface="+mj-lt"/>
              </a:rPr>
            </a:br>
            <a:r>
              <a:rPr lang="pl-PL" sz="2000" dirty="0">
                <a:latin typeface="+mj-lt"/>
              </a:rPr>
              <a:t>W przypadku pozytywnej odpowiedzi powinien zrealizować inwestycję. </a:t>
            </a:r>
          </a:p>
        </p:txBody>
      </p:sp>
    </p:spTree>
    <p:extLst>
      <p:ext uri="{BB962C8B-B14F-4D97-AF65-F5344CB8AC3E}">
        <p14:creationId xmlns:p14="http://schemas.microsoft.com/office/powerpoint/2010/main" val="2794454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DE956-312B-422A-9F45-CF2AE159BA51}"/>
              </a:ext>
            </a:extLst>
          </p:cNvPr>
          <p:cNvSpPr>
            <a:spLocks noGrp="1"/>
          </p:cNvSpPr>
          <p:nvPr>
            <p:ph type="title"/>
          </p:nvPr>
        </p:nvSpPr>
        <p:spPr/>
        <p:txBody>
          <a:bodyPr/>
          <a:lstStyle/>
          <a:p>
            <a:r>
              <a:rPr lang="pl-PL" dirty="0" err="1"/>
              <a:t>Współczynik</a:t>
            </a:r>
            <a:r>
              <a:rPr lang="pl-PL" dirty="0"/>
              <a:t> wrażliwości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837465D5-19C6-4EAC-B400-7ED412FEDEF3}"/>
                  </a:ext>
                </a:extLst>
              </p:cNvPr>
              <p:cNvSpPr>
                <a:spLocks noGrp="1"/>
              </p:cNvSpPr>
              <p:nvPr>
                <p:ph idx="1"/>
              </p:nvPr>
            </p:nvSpPr>
            <p:spPr/>
            <p:txBody>
              <a:bodyPr/>
              <a:lstStyle/>
              <a:p>
                <a:pPr algn="just">
                  <a:lnSpc>
                    <a:spcPct val="114000"/>
                  </a:lnSpc>
                </a:pPr>
                <a:r>
                  <a:rPr lang="pl-PL" sz="2000" dirty="0">
                    <a:latin typeface="+mj-lt"/>
                  </a:rPr>
                  <a:t>Uzupełnieniem analizy wrażliwości jest </a:t>
                </a:r>
                <a:r>
                  <a:rPr lang="pl-PL" sz="2000" b="1" i="1" dirty="0">
                    <a:latin typeface="+mj-lt"/>
                  </a:rPr>
                  <a:t>współczynnik wrażliwości</a:t>
                </a:r>
                <a:r>
                  <a:rPr lang="pl-PL" sz="2000" dirty="0">
                    <a:latin typeface="+mj-lt"/>
                  </a:rPr>
                  <a:t> dany wzorem:</a:t>
                </a:r>
              </a:p>
              <a:p>
                <a:pPr marL="114300" indent="0">
                  <a:lnSpc>
                    <a:spcPct val="114000"/>
                  </a:lnSpc>
                  <a:buNone/>
                </a:pPr>
                <a14:m>
                  <m:oMathPara xmlns:m="http://schemas.openxmlformats.org/officeDocument/2006/math">
                    <m:oMathParaPr>
                      <m:jc m:val="centerGroup"/>
                    </m:oMathParaPr>
                    <m:oMath xmlns:m="http://schemas.openxmlformats.org/officeDocument/2006/math">
                      <m:r>
                        <a:rPr lang="pl-PL" sz="2000" i="1">
                          <a:latin typeface="Cambria Math"/>
                        </a:rPr>
                        <m:t>𝑤𝑤</m:t>
                      </m:r>
                      <m:r>
                        <a:rPr lang="pl-PL" sz="2000" b="0" i="1" smtClean="0">
                          <a:latin typeface="Cambria Math" panose="02040503050406030204" pitchFamily="18" charset="0"/>
                        </a:rPr>
                        <m:t>[%]</m:t>
                      </m:r>
                      <m:r>
                        <a:rPr lang="pl-PL" sz="2000" i="1">
                          <a:latin typeface="Cambria Math"/>
                        </a:rPr>
                        <m:t>=</m:t>
                      </m:r>
                      <m:f>
                        <m:fPr>
                          <m:ctrlPr>
                            <a:rPr lang="pl-PL" sz="2000" i="1">
                              <a:latin typeface="Cambria Math" panose="02040503050406030204" pitchFamily="18" charset="0"/>
                            </a:rPr>
                          </m:ctrlPr>
                        </m:fPr>
                        <m:num>
                          <m:f>
                            <m:fPr>
                              <m:ctrlPr>
                                <a:rPr lang="pl-PL" sz="2000" i="1">
                                  <a:latin typeface="Cambria Math" panose="02040503050406030204" pitchFamily="18" charset="0"/>
                                </a:rPr>
                              </m:ctrlPr>
                            </m:fPr>
                            <m:num>
                              <m:sSub>
                                <m:sSubPr>
                                  <m:ctrlPr>
                                    <a:rPr lang="pl-PL" sz="2000" i="1">
                                      <a:latin typeface="Cambria Math" panose="02040503050406030204" pitchFamily="18" charset="0"/>
                                    </a:rPr>
                                  </m:ctrlPr>
                                </m:sSubPr>
                                <m:e>
                                  <m:r>
                                    <a:rPr lang="pl-PL" sz="2000" i="1">
                                      <a:latin typeface="Cambria Math"/>
                                    </a:rPr>
                                    <m:t>𝑃𝑂</m:t>
                                  </m:r>
                                </m:e>
                                <m:sub>
                                  <m:r>
                                    <a:rPr lang="pl-PL" sz="2000" i="1">
                                      <a:latin typeface="Cambria Math"/>
                                    </a:rPr>
                                    <m:t>𝑖</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𝑃𝑂</m:t>
                                  </m:r>
                                </m:e>
                                <m:sub>
                                  <m:r>
                                    <a:rPr lang="pl-PL" sz="2000" i="1">
                                      <a:latin typeface="Cambria Math"/>
                                    </a:rPr>
                                    <m:t>𝑏</m:t>
                                  </m:r>
                                </m:sub>
                              </m:sSub>
                            </m:num>
                            <m:den>
                              <m:sSub>
                                <m:sSubPr>
                                  <m:ctrlPr>
                                    <a:rPr lang="pl-PL" sz="2000" i="1">
                                      <a:latin typeface="Cambria Math" panose="02040503050406030204" pitchFamily="18" charset="0"/>
                                    </a:rPr>
                                  </m:ctrlPr>
                                </m:sSubPr>
                                <m:e>
                                  <m:r>
                                    <a:rPr lang="pl-PL" sz="2000" i="1">
                                      <a:latin typeface="Cambria Math"/>
                                    </a:rPr>
                                    <m:t>𝑃𝑂</m:t>
                                  </m:r>
                                </m:e>
                                <m:sub>
                                  <m:r>
                                    <a:rPr lang="pl-PL" sz="2000" i="1">
                                      <a:latin typeface="Cambria Math"/>
                                    </a:rPr>
                                    <m:t>𝑏</m:t>
                                  </m:r>
                                </m:sub>
                              </m:sSub>
                            </m:den>
                          </m:f>
                        </m:num>
                        <m:den>
                          <m:f>
                            <m:fPr>
                              <m:ctrlPr>
                                <a:rPr lang="pl-PL" sz="2000" i="1">
                                  <a:latin typeface="Cambria Math" panose="02040503050406030204" pitchFamily="18" charset="0"/>
                                </a:rPr>
                              </m:ctrlPr>
                            </m:fPr>
                            <m:num>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𝑖</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num>
                            <m:den>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den>
                          </m:f>
                        </m:den>
                      </m:f>
                    </m:oMath>
                  </m:oMathPara>
                </a14:m>
                <a:endParaRPr lang="pl-PL" sz="2000" dirty="0">
                  <a:latin typeface="+mj-lt"/>
                </a:endParaRPr>
              </a:p>
              <a:p>
                <a:pPr algn="just">
                  <a:lnSpc>
                    <a:spcPct val="114000"/>
                  </a:lnSpc>
                </a:pPr>
                <a:endParaRPr lang="pl-PL" sz="2000" dirty="0">
                  <a:latin typeface="+mj-lt"/>
                </a:endParaRPr>
              </a:p>
              <a:p>
                <a:pPr algn="just">
                  <a:lnSpc>
                    <a:spcPct val="150000"/>
                  </a:lnSpc>
                </a:pPr>
                <a:r>
                  <a:rPr lang="pl-PL" sz="2000" dirty="0">
                    <a:latin typeface="+mj-lt"/>
                  </a:rPr>
                  <a:t>gdzie: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𝑃𝑂</m:t>
                        </m:r>
                      </m:e>
                      <m:sub>
                        <m:r>
                          <a:rPr lang="pl-PL" sz="2000" i="1">
                            <a:latin typeface="Cambria Math"/>
                          </a:rPr>
                          <m:t>𝑖</m:t>
                        </m:r>
                      </m:sub>
                    </m:sSub>
                  </m:oMath>
                </a14:m>
                <a:r>
                  <a:rPr lang="pl-PL" sz="2000" dirty="0">
                    <a:latin typeface="+mj-lt"/>
                  </a:rPr>
                  <a:t> - zmienna poziomu opłacalności przy i-tej wartości zmiennej,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𝑃𝑂</m:t>
                        </m:r>
                      </m:e>
                      <m:sub>
                        <m:r>
                          <a:rPr lang="pl-PL" sz="2000" i="1">
                            <a:latin typeface="Cambria Math"/>
                          </a:rPr>
                          <m:t>𝑏</m:t>
                        </m:r>
                      </m:sub>
                    </m:sSub>
                  </m:oMath>
                </a14:m>
                <a:r>
                  <a:rPr lang="pl-PL" sz="2000" dirty="0">
                    <a:latin typeface="+mj-lt"/>
                  </a:rPr>
                  <a:t> - zmienna dla wartości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oMath>
                </a14:m>
                <a:r>
                  <a:rPr lang="pl-PL" sz="2000" dirty="0">
                    <a:latin typeface="+mj-lt"/>
                  </a:rPr>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oMath>
                </a14:m>
                <a:r>
                  <a:rPr lang="pl-PL" sz="2000" dirty="0">
                    <a:latin typeface="+mj-lt"/>
                  </a:rPr>
                  <a:t> - wartość bazowa zmiennej objaśniającej </a:t>
                </a:r>
                <a:r>
                  <a:rPr lang="pl-PL" sz="2000" i="1" dirty="0">
                    <a:latin typeface="+mj-lt"/>
                  </a:rPr>
                  <a:t>Z,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𝑖</m:t>
                        </m:r>
                      </m:sub>
                    </m:sSub>
                  </m:oMath>
                </a14:m>
                <a:r>
                  <a:rPr lang="pl-PL" sz="2000" i="1" dirty="0">
                    <a:latin typeface="+mj-lt"/>
                  </a:rPr>
                  <a:t> =1,01</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oMath>
                </a14:m>
                <a:r>
                  <a:rPr lang="pl-PL" sz="2000" i="1" dirty="0">
                    <a:latin typeface="+mj-lt"/>
                  </a:rPr>
                  <a:t>. </a:t>
                </a:r>
                <a:r>
                  <a:rPr lang="pl-PL" sz="2000" dirty="0">
                    <a:latin typeface="+mj-lt"/>
                  </a:rPr>
                  <a:t>Współczynnik informuje o ile % zmieni się zmienna poziomu opłacalności w wyniku zmiany 1% danej zmiennej objaśniającej.</a:t>
                </a:r>
                <a:endParaRPr lang="pl-PL" sz="2000" i="1" dirty="0">
                  <a:latin typeface="+mj-lt"/>
                </a:endParaRPr>
              </a:p>
              <a:p>
                <a:endParaRPr lang="pl-PL" dirty="0"/>
              </a:p>
            </p:txBody>
          </p:sp>
        </mc:Choice>
        <mc:Fallback xmlns="">
          <p:sp>
            <p:nvSpPr>
              <p:cNvPr id="3" name="Symbol zastępczy zawartości 2">
                <a:extLst>
                  <a:ext uri="{FF2B5EF4-FFF2-40B4-BE49-F238E27FC236}">
                    <a16:creationId xmlns:a16="http://schemas.microsoft.com/office/drawing/2014/main" id="{837465D5-19C6-4EAC-B400-7ED412FEDEF3}"/>
                  </a:ext>
                </a:extLst>
              </p:cNvPr>
              <p:cNvSpPr>
                <a:spLocks noGrp="1" noRot="1" noChangeAspect="1" noMove="1" noResize="1" noEditPoints="1" noAdjustHandles="1" noChangeArrowheads="1" noChangeShapeType="1" noTextEdit="1"/>
              </p:cNvSpPr>
              <p:nvPr>
                <p:ph idx="1"/>
              </p:nvPr>
            </p:nvSpPr>
            <p:spPr>
              <a:blipFill>
                <a:blip r:embed="rId2"/>
                <a:stretch>
                  <a:fillRect l="-667" t="-3214" r="-833"/>
                </a:stretch>
              </a:blipFill>
            </p:spPr>
            <p:txBody>
              <a:bodyPr/>
              <a:lstStyle/>
              <a:p>
                <a:r>
                  <a:rPr lang="pl-PL">
                    <a:noFill/>
                  </a:rPr>
                  <a:t> </a:t>
                </a:r>
              </a:p>
            </p:txBody>
          </p:sp>
        </mc:Fallback>
      </mc:AlternateContent>
    </p:spTree>
    <p:extLst>
      <p:ext uri="{BB962C8B-B14F-4D97-AF65-F5344CB8AC3E}">
        <p14:creationId xmlns:p14="http://schemas.microsoft.com/office/powerpoint/2010/main" val="4034056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EFE87-B0C2-47F7-9BEE-097CE3EB94EC}"/>
              </a:ext>
            </a:extLst>
          </p:cNvPr>
          <p:cNvSpPr>
            <a:spLocks noGrp="1"/>
          </p:cNvSpPr>
          <p:nvPr>
            <p:ph type="title"/>
          </p:nvPr>
        </p:nvSpPr>
        <p:spPr/>
        <p:txBody>
          <a:bodyPr/>
          <a:lstStyle/>
          <a:p>
            <a:r>
              <a:rPr lang="pl-PL" sz="3600" b="1" i="1" dirty="0"/>
              <a:t>Interpretacja współczynnika wrażliwości</a:t>
            </a:r>
            <a:endParaRPr lang="pl-PL" dirty="0"/>
          </a:p>
        </p:txBody>
      </p:sp>
      <p:sp>
        <p:nvSpPr>
          <p:cNvPr id="3" name="Symbol zastępczy zawartości 2">
            <a:extLst>
              <a:ext uri="{FF2B5EF4-FFF2-40B4-BE49-F238E27FC236}">
                <a16:creationId xmlns:a16="http://schemas.microsoft.com/office/drawing/2014/main" id="{4DC69926-2A12-4C51-BA52-A5658DC8143A}"/>
              </a:ext>
            </a:extLst>
          </p:cNvPr>
          <p:cNvSpPr>
            <a:spLocks noGrp="1"/>
          </p:cNvSpPr>
          <p:nvPr>
            <p:ph idx="1"/>
          </p:nvPr>
        </p:nvSpPr>
        <p:spPr/>
        <p:txBody>
          <a:bodyPr/>
          <a:lstStyle/>
          <a:p>
            <a:pPr algn="just">
              <a:lnSpc>
                <a:spcPct val="150000"/>
              </a:lnSpc>
            </a:pPr>
            <a:r>
              <a:rPr lang="pl-PL" sz="2000" dirty="0">
                <a:latin typeface="+mj-lt"/>
              </a:rPr>
              <a:t>Duża wartość współczynnika wrażliwości świadczy o dużym wpływie badanej zmiennej niezależnej na zmienną zależną np. przychody ze sprzedaży mocno wpływają na poziom stopy zwrotu.</a:t>
            </a:r>
          </a:p>
          <a:p>
            <a:pPr algn="just">
              <a:lnSpc>
                <a:spcPct val="150000"/>
              </a:lnSpc>
            </a:pPr>
            <a:r>
              <a:rPr lang="pl-PL" sz="2000" dirty="0">
                <a:latin typeface="+mj-lt"/>
              </a:rPr>
              <a:t>Ujemna wartość współczynnika informuje, że wzrost zmiennej niezależnej powoduje spadek zmiennej zależnej,</a:t>
            </a:r>
          </a:p>
          <a:p>
            <a:pPr algn="just">
              <a:lnSpc>
                <a:spcPct val="150000"/>
              </a:lnSpc>
            </a:pPr>
            <a:r>
              <a:rPr lang="pl-PL" sz="2000" dirty="0">
                <a:latin typeface="+mj-lt"/>
              </a:rPr>
              <a:t>Dodatnia wartość współczynnika informuje, że wzrost zmiennej niezależnej powoduje wzrost zmiennej zależnej.</a:t>
            </a:r>
          </a:p>
        </p:txBody>
      </p:sp>
    </p:spTree>
    <p:extLst>
      <p:ext uri="{BB962C8B-B14F-4D97-AF65-F5344CB8AC3E}">
        <p14:creationId xmlns:p14="http://schemas.microsoft.com/office/powerpoint/2010/main" val="1913187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676BE5-9B78-4185-970B-4BDA06C7E6A5}"/>
              </a:ext>
            </a:extLst>
          </p:cNvPr>
          <p:cNvSpPr>
            <a:spLocks noGrp="1"/>
          </p:cNvSpPr>
          <p:nvPr>
            <p:ph type="title"/>
          </p:nvPr>
        </p:nvSpPr>
        <p:spPr/>
        <p:txBody>
          <a:bodyPr>
            <a:normAutofit/>
          </a:bodyPr>
          <a:lstStyle/>
          <a:p>
            <a:r>
              <a:rPr lang="pl-PL" sz="3200" dirty="0"/>
              <a:t>Względny margines bezpieczeństwa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D44B44E-80B8-4DF9-A190-955E6A0B76BC}"/>
                  </a:ext>
                </a:extLst>
              </p:cNvPr>
              <p:cNvSpPr>
                <a:spLocks noGrp="1"/>
              </p:cNvSpPr>
              <p:nvPr>
                <p:ph idx="1"/>
              </p:nvPr>
            </p:nvSpPr>
            <p:spPr/>
            <p:txBody>
              <a:bodyPr/>
              <a:lstStyle/>
              <a:p>
                <a:pPr marL="114300" indent="0" algn="just">
                  <a:lnSpc>
                    <a:spcPct val="150000"/>
                  </a:lnSpc>
                  <a:buNone/>
                </a:pPr>
                <a:r>
                  <a:rPr lang="pl-PL" sz="2000" dirty="0">
                    <a:latin typeface="+mj-lt"/>
                  </a:rPr>
                  <a:t>Analiza wrażliwości umożliwia także wyznaczenie względnego marginesu bezpieczeństwa tzn. maksymalnej % zmiany  danej zmiennej niezależnej, aby inwestycja dalej była opłacalna np. o ile maksymalnie % mogą być mniejsze dochody z wynajmu, aby stopa zwrotu (np. ROE) w dalszym ciągu przekraczała wyznaczoną stopę graniczną. </a:t>
                </a:r>
              </a:p>
              <a:p>
                <a:pPr marL="114300" indent="0" algn="just">
                  <a:lnSpc>
                    <a:spcPct val="150000"/>
                  </a:lnSpc>
                  <a:buNone/>
                </a:pPr>
                <a14:m>
                  <m:oMathPara xmlns:m="http://schemas.openxmlformats.org/officeDocument/2006/math">
                    <m:oMathParaPr>
                      <m:jc m:val="centerGroup"/>
                    </m:oMathParaPr>
                    <m:oMath xmlns:m="http://schemas.openxmlformats.org/officeDocument/2006/math">
                      <m:f>
                        <m:fPr>
                          <m:ctrlPr>
                            <a:rPr lang="pl-PL" sz="2000" i="1" smtClean="0">
                              <a:latin typeface="Cambria Math" panose="02040503050406030204" pitchFamily="18" charset="0"/>
                            </a:rPr>
                          </m:ctrlPr>
                        </m:fPr>
                        <m:num>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𝑔𝑟</m:t>
                              </m:r>
                            </m:sub>
                          </m:sSub>
                          <m:r>
                            <a:rPr lang="pl-PL" sz="2000" i="1">
                              <a:latin typeface="Cambria Math"/>
                            </a:rPr>
                            <m:t>−</m:t>
                          </m:r>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𝑏</m:t>
                              </m:r>
                            </m:sub>
                          </m:sSub>
                        </m:num>
                        <m:den>
                          <m:sSub>
                            <m:sSubPr>
                              <m:ctrlPr>
                                <a:rPr lang="pl-PL" sz="2000" i="1" smtClean="0">
                                  <a:latin typeface="Cambria Math" panose="02040503050406030204" pitchFamily="18" charset="0"/>
                                </a:rPr>
                              </m:ctrlPr>
                            </m:sSubPr>
                            <m:e>
                              <m:r>
                                <a:rPr lang="pl-PL" sz="2000" b="0" i="1" smtClean="0">
                                  <a:latin typeface="Cambria Math"/>
                                </a:rPr>
                                <m:t>𝑍</m:t>
                              </m:r>
                            </m:e>
                            <m:sub>
                              <m:r>
                                <a:rPr lang="pl-PL" sz="2000" b="0" i="1" smtClean="0">
                                  <a:latin typeface="Cambria Math"/>
                                </a:rPr>
                                <m:t>𝑏</m:t>
                              </m:r>
                            </m:sub>
                          </m:sSub>
                        </m:den>
                      </m:f>
                    </m:oMath>
                  </m:oMathPara>
                </a14:m>
                <a:endParaRPr lang="pl-PL" sz="2000" dirty="0">
                  <a:latin typeface="+mj-lt"/>
                </a:endParaRPr>
              </a:p>
              <a:p>
                <a:pPr marL="114300" indent="0" algn="just">
                  <a:lnSpc>
                    <a:spcPct val="150000"/>
                  </a:lnSpc>
                  <a:buNone/>
                </a:pPr>
                <a:r>
                  <a:rPr lang="pl-PL" sz="2000" dirty="0">
                    <a:latin typeface="+mj-lt"/>
                  </a:rPr>
                  <a:t>gdzie: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a:rPr>
                          <m:t>𝑍</m:t>
                        </m:r>
                      </m:e>
                      <m:sub>
                        <m:r>
                          <a:rPr lang="pl-PL" sz="2000" i="1">
                            <a:latin typeface="Cambria Math"/>
                          </a:rPr>
                          <m:t>𝑔𝑟</m:t>
                        </m:r>
                      </m:sub>
                    </m:sSub>
                  </m:oMath>
                </a14:m>
                <a:r>
                  <a:rPr lang="pl-PL" sz="2000" dirty="0">
                    <a:latin typeface="+mj-lt"/>
                  </a:rPr>
                  <a:t> - wartość graniczna danej zmiennej niezależnej</a:t>
                </a:r>
                <a:endParaRPr lang="pl-PL" dirty="0"/>
              </a:p>
            </p:txBody>
          </p:sp>
        </mc:Choice>
        <mc:Fallback xmlns="">
          <p:sp>
            <p:nvSpPr>
              <p:cNvPr id="3" name="Symbol zastępczy zawartości 2">
                <a:extLst>
                  <a:ext uri="{FF2B5EF4-FFF2-40B4-BE49-F238E27FC236}">
                    <a16:creationId xmlns:a16="http://schemas.microsoft.com/office/drawing/2014/main" id="{6D44B44E-80B8-4DF9-A190-955E6A0B76BC}"/>
                  </a:ext>
                </a:extLst>
              </p:cNvPr>
              <p:cNvSpPr>
                <a:spLocks noGrp="1" noRot="1" noChangeAspect="1" noMove="1" noResize="1" noEditPoints="1" noAdjustHandles="1" noChangeArrowheads="1" noChangeShapeType="1" noTextEdit="1"/>
              </p:cNvSpPr>
              <p:nvPr>
                <p:ph idx="1"/>
              </p:nvPr>
            </p:nvSpPr>
            <p:spPr>
              <a:blipFill>
                <a:blip r:embed="rId2"/>
                <a:stretch>
                  <a:fillRect r="-833"/>
                </a:stretch>
              </a:blipFill>
            </p:spPr>
            <p:txBody>
              <a:bodyPr/>
              <a:lstStyle/>
              <a:p>
                <a:r>
                  <a:rPr lang="pl-PL">
                    <a:noFill/>
                  </a:rPr>
                  <a:t> </a:t>
                </a:r>
              </a:p>
            </p:txBody>
          </p:sp>
        </mc:Fallback>
      </mc:AlternateContent>
    </p:spTree>
    <p:extLst>
      <p:ext uri="{BB962C8B-B14F-4D97-AF65-F5344CB8AC3E}">
        <p14:creationId xmlns:p14="http://schemas.microsoft.com/office/powerpoint/2010/main" val="1631160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FA881C-DAE1-4E25-8548-EDB867C68293}"/>
              </a:ext>
            </a:extLst>
          </p:cNvPr>
          <p:cNvSpPr>
            <a:spLocks noGrp="1"/>
          </p:cNvSpPr>
          <p:nvPr>
            <p:ph type="title"/>
          </p:nvPr>
        </p:nvSpPr>
        <p:spPr/>
        <p:txBody>
          <a:bodyPr/>
          <a:lstStyle/>
          <a:p>
            <a:r>
              <a:rPr lang="pl-PL" dirty="0"/>
              <a:t>Analiza scenariuszy</a:t>
            </a:r>
          </a:p>
        </p:txBody>
      </p:sp>
      <p:sp>
        <p:nvSpPr>
          <p:cNvPr id="3" name="Symbol zastępczy zawartości 2">
            <a:extLst>
              <a:ext uri="{FF2B5EF4-FFF2-40B4-BE49-F238E27FC236}">
                <a16:creationId xmlns:a16="http://schemas.microsoft.com/office/drawing/2014/main" id="{0DEA31C5-4407-450B-AD48-D494D5222731}"/>
              </a:ext>
            </a:extLst>
          </p:cNvPr>
          <p:cNvSpPr>
            <a:spLocks noGrp="1"/>
          </p:cNvSpPr>
          <p:nvPr>
            <p:ph idx="1"/>
          </p:nvPr>
        </p:nvSpPr>
        <p:spPr/>
        <p:txBody>
          <a:bodyPr/>
          <a:lstStyle/>
          <a:p>
            <a:pPr algn="just">
              <a:lnSpc>
                <a:spcPct val="150000"/>
              </a:lnSpc>
            </a:pPr>
            <a:r>
              <a:rPr lang="pl-PL" sz="2000" dirty="0">
                <a:latin typeface="+mj-lt"/>
              </a:rPr>
              <a:t>Analiza scenariuszy jest jedną z metod analizy ryzyka.</a:t>
            </a:r>
          </a:p>
          <a:p>
            <a:pPr algn="just">
              <a:lnSpc>
                <a:spcPct val="150000"/>
              </a:lnSpc>
            </a:pPr>
            <a:r>
              <a:rPr lang="pl-PL" sz="2000" dirty="0">
                <a:latin typeface="+mj-lt"/>
              </a:rPr>
              <a:t>Polega na analizie zazwyczaj 3 możliwych scenariuszy opłacalności danej inwestycji: bazowym, negatywnym oraz pozytywnym.</a:t>
            </a:r>
          </a:p>
          <a:p>
            <a:pPr algn="just">
              <a:lnSpc>
                <a:spcPct val="150000"/>
              </a:lnSpc>
            </a:pPr>
            <a:r>
              <a:rPr lang="pl-PL" sz="2000" dirty="0">
                <a:latin typeface="+mj-lt"/>
              </a:rPr>
              <a:t>Tworzą dany scenariusz w przeciwieństwo do analizy wrażliwości bierze się pod uwagę wiele zmiennych kształtujących inwestycje, które mogą ulec wahaniom. </a:t>
            </a:r>
          </a:p>
        </p:txBody>
      </p:sp>
    </p:spTree>
    <p:extLst>
      <p:ext uri="{BB962C8B-B14F-4D97-AF65-F5344CB8AC3E}">
        <p14:creationId xmlns:p14="http://schemas.microsoft.com/office/powerpoint/2010/main" val="324299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46C639-D6A5-4272-9C5A-1653879FEA66}"/>
              </a:ext>
            </a:extLst>
          </p:cNvPr>
          <p:cNvSpPr>
            <a:spLocks noGrp="1"/>
          </p:cNvSpPr>
          <p:nvPr>
            <p:ph type="title"/>
          </p:nvPr>
        </p:nvSpPr>
        <p:spPr/>
        <p:txBody>
          <a:bodyPr/>
          <a:lstStyle/>
          <a:p>
            <a:r>
              <a:rPr lang="pl-PL" dirty="0"/>
              <a:t>Analiza scenariuszy</a:t>
            </a:r>
          </a:p>
        </p:txBody>
      </p:sp>
      <p:sp>
        <p:nvSpPr>
          <p:cNvPr id="3" name="Symbol zastępczy zawartości 2">
            <a:extLst>
              <a:ext uri="{FF2B5EF4-FFF2-40B4-BE49-F238E27FC236}">
                <a16:creationId xmlns:a16="http://schemas.microsoft.com/office/drawing/2014/main" id="{B0BFF1F3-3DE5-4DF3-A296-D32698398772}"/>
              </a:ext>
            </a:extLst>
          </p:cNvPr>
          <p:cNvSpPr>
            <a:spLocks noGrp="1"/>
          </p:cNvSpPr>
          <p:nvPr>
            <p:ph idx="1"/>
          </p:nvPr>
        </p:nvSpPr>
        <p:spPr/>
        <p:txBody>
          <a:bodyPr/>
          <a:lstStyle/>
          <a:p>
            <a:pPr>
              <a:lnSpc>
                <a:spcPct val="150000"/>
              </a:lnSpc>
            </a:pPr>
            <a:r>
              <a:rPr lang="pl-PL" dirty="0">
                <a:latin typeface="+mj-lt"/>
              </a:rPr>
              <a:t>Scenariusz bazowy – wartości zmiennych, które pierwotnie przyjęto do oceny opłacalności inwestycji np. na podstawie analizy rynku nieruchomości itp.</a:t>
            </a:r>
          </a:p>
          <a:p>
            <a:pPr>
              <a:lnSpc>
                <a:spcPct val="150000"/>
              </a:lnSpc>
            </a:pPr>
            <a:r>
              <a:rPr lang="pl-PL" dirty="0">
                <a:latin typeface="+mj-lt"/>
              </a:rPr>
              <a:t>Scenariusz negatywny – zmienne objaśniające inwestycje np. stawka czynszu itp. przyjmują najbardziej pesymistyczne wartości.</a:t>
            </a:r>
          </a:p>
          <a:p>
            <a:pPr>
              <a:lnSpc>
                <a:spcPct val="150000"/>
              </a:lnSpc>
            </a:pPr>
            <a:r>
              <a:rPr lang="pl-PL" dirty="0">
                <a:latin typeface="+mj-lt"/>
              </a:rPr>
              <a:t>Scenariusz pozytywny – zmienne objaśniające inwestycje przyjmują najbardziej optymistyczne wartości.</a:t>
            </a:r>
          </a:p>
        </p:txBody>
      </p:sp>
    </p:spTree>
    <p:extLst>
      <p:ext uri="{BB962C8B-B14F-4D97-AF65-F5344CB8AC3E}">
        <p14:creationId xmlns:p14="http://schemas.microsoft.com/office/powerpoint/2010/main" val="69779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7E0463-C183-450F-BD56-111EE070D0A9}"/>
              </a:ext>
            </a:extLst>
          </p:cNvPr>
          <p:cNvSpPr>
            <a:spLocks noGrp="1"/>
          </p:cNvSpPr>
          <p:nvPr>
            <p:ph type="title"/>
          </p:nvPr>
        </p:nvSpPr>
        <p:spPr/>
        <p:txBody>
          <a:bodyPr/>
          <a:lstStyle/>
          <a:p>
            <a:r>
              <a:rPr lang="pl-PL" dirty="0"/>
              <a:t>Inwestycje finansowe:</a:t>
            </a:r>
            <a:br>
              <a:rPr lang="pl-PL" dirty="0"/>
            </a:br>
            <a:r>
              <a:rPr lang="pl-PL" sz="2400" dirty="0">
                <a:solidFill>
                  <a:srgbClr val="FF0000"/>
                </a:solidFill>
              </a:rPr>
              <a:t>Podstawy matematyki finansowej</a:t>
            </a:r>
            <a:endParaRPr lang="pl-PL" dirty="0">
              <a:solidFill>
                <a:srgbClr val="FF0000"/>
              </a:solidFill>
            </a:endParaRPr>
          </a:p>
        </p:txBody>
      </p:sp>
      <p:pic>
        <p:nvPicPr>
          <p:cNvPr id="11" name="Symbol zastępczy zawartości 10" descr="Kalkulator, pióro, kompas, pieniądze i papier z drukowanymi wykresami">
            <a:extLst>
              <a:ext uri="{FF2B5EF4-FFF2-40B4-BE49-F238E27FC236}">
                <a16:creationId xmlns:a16="http://schemas.microsoft.com/office/drawing/2014/main" id="{43E174EE-EBFD-4328-B0FB-C779DCD6D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1216579"/>
            <a:ext cx="7315200" cy="4415316"/>
          </a:xfrm>
        </p:spPr>
      </p:pic>
    </p:spTree>
    <p:extLst>
      <p:ext uri="{BB962C8B-B14F-4D97-AF65-F5344CB8AC3E}">
        <p14:creationId xmlns:p14="http://schemas.microsoft.com/office/powerpoint/2010/main" val="28372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ABF5F4-F735-4CED-8136-DF0BADDE10EC}"/>
              </a:ext>
            </a:extLst>
          </p:cNvPr>
          <p:cNvSpPr>
            <a:spLocks noGrp="1"/>
          </p:cNvSpPr>
          <p:nvPr>
            <p:ph type="title"/>
          </p:nvPr>
        </p:nvSpPr>
        <p:spPr/>
        <p:txBody>
          <a:bodyPr/>
          <a:lstStyle/>
          <a:p>
            <a:r>
              <a:rPr lang="pl-PL" dirty="0"/>
              <a:t>Analiza scenariuszy</a:t>
            </a:r>
          </a:p>
        </p:txBody>
      </p:sp>
      <p:graphicFrame>
        <p:nvGraphicFramePr>
          <p:cNvPr id="4" name="Symbol zastępczy zawartości 5">
            <a:extLst>
              <a:ext uri="{FF2B5EF4-FFF2-40B4-BE49-F238E27FC236}">
                <a16:creationId xmlns:a16="http://schemas.microsoft.com/office/drawing/2014/main" id="{5A8152DB-9795-4D6F-83C0-931E16D33307}"/>
              </a:ext>
            </a:extLst>
          </p:cNvPr>
          <p:cNvGraphicFramePr>
            <a:graphicFrameLocks noGrp="1"/>
          </p:cNvGraphicFramePr>
          <p:nvPr>
            <p:ph idx="1"/>
            <p:extLst>
              <p:ext uri="{D42A27DB-BD31-4B8C-83A1-F6EECF244321}">
                <p14:modId xmlns:p14="http://schemas.microsoft.com/office/powerpoint/2010/main" val="1992426851"/>
              </p:ext>
            </p:extLst>
          </p:nvPr>
        </p:nvGraphicFramePr>
        <p:xfrm>
          <a:off x="3581400" y="774955"/>
          <a:ext cx="7427168" cy="2194560"/>
        </p:xfrm>
        <a:graphic>
          <a:graphicData uri="http://schemas.openxmlformats.org/drawingml/2006/table">
            <a:tbl>
              <a:tblPr firstRow="1" bandRow="1">
                <a:tableStyleId>{5C22544A-7EE6-4342-B048-85BDC9FD1C3A}</a:tableStyleId>
              </a:tblPr>
              <a:tblGrid>
                <a:gridCol w="1856792">
                  <a:extLst>
                    <a:ext uri="{9D8B030D-6E8A-4147-A177-3AD203B41FA5}">
                      <a16:colId xmlns:a16="http://schemas.microsoft.com/office/drawing/2014/main" val="20000"/>
                    </a:ext>
                  </a:extLst>
                </a:gridCol>
                <a:gridCol w="1856792">
                  <a:extLst>
                    <a:ext uri="{9D8B030D-6E8A-4147-A177-3AD203B41FA5}">
                      <a16:colId xmlns:a16="http://schemas.microsoft.com/office/drawing/2014/main" val="20001"/>
                    </a:ext>
                  </a:extLst>
                </a:gridCol>
                <a:gridCol w="1856792">
                  <a:extLst>
                    <a:ext uri="{9D8B030D-6E8A-4147-A177-3AD203B41FA5}">
                      <a16:colId xmlns:a16="http://schemas.microsoft.com/office/drawing/2014/main" val="20002"/>
                    </a:ext>
                  </a:extLst>
                </a:gridCol>
                <a:gridCol w="1856792">
                  <a:extLst>
                    <a:ext uri="{9D8B030D-6E8A-4147-A177-3AD203B41FA5}">
                      <a16:colId xmlns:a16="http://schemas.microsoft.com/office/drawing/2014/main" val="20003"/>
                    </a:ext>
                  </a:extLst>
                </a:gridCol>
              </a:tblGrid>
              <a:tr h="318938">
                <a:tc rowSpan="2">
                  <a:txBody>
                    <a:bodyPr/>
                    <a:lstStyle/>
                    <a:p>
                      <a:pPr algn="ctr"/>
                      <a:r>
                        <a:rPr lang="pl-PL" dirty="0">
                          <a:latin typeface="+mj-lt"/>
                        </a:rPr>
                        <a:t>Warianty</a:t>
                      </a:r>
                    </a:p>
                  </a:txBody>
                  <a:tcPr anchor="ctr"/>
                </a:tc>
                <a:tc gridSpan="3">
                  <a:txBody>
                    <a:bodyPr/>
                    <a:lstStyle/>
                    <a:p>
                      <a:pPr algn="ctr"/>
                      <a:r>
                        <a:rPr lang="pl-PL" dirty="0">
                          <a:latin typeface="+mj-lt"/>
                        </a:rPr>
                        <a:t>Scenariusz</a:t>
                      </a:r>
                    </a:p>
                  </a:txBody>
                  <a:tcPr anchor="ct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10000"/>
                  </a:ext>
                </a:extLst>
              </a:tr>
              <a:tr h="352805">
                <a:tc vMerge="1">
                  <a:txBody>
                    <a:bodyPr/>
                    <a:lstStyle/>
                    <a:p>
                      <a:endParaRPr lang="pl-PL" dirty="0"/>
                    </a:p>
                  </a:txBody>
                  <a:tcPr/>
                </a:tc>
                <a:tc>
                  <a:txBody>
                    <a:bodyPr/>
                    <a:lstStyle/>
                    <a:p>
                      <a:pPr algn="ctr"/>
                      <a:r>
                        <a:rPr lang="pl-PL" dirty="0">
                          <a:latin typeface="+mj-lt"/>
                        </a:rPr>
                        <a:t>Pozytywny</a:t>
                      </a:r>
                    </a:p>
                  </a:txBody>
                  <a:tcPr anchor="ctr"/>
                </a:tc>
                <a:tc>
                  <a:txBody>
                    <a:bodyPr/>
                    <a:lstStyle/>
                    <a:p>
                      <a:pPr algn="ctr"/>
                      <a:r>
                        <a:rPr lang="pl-PL" dirty="0">
                          <a:latin typeface="+mj-lt"/>
                        </a:rPr>
                        <a:t>Bazowy</a:t>
                      </a:r>
                    </a:p>
                  </a:txBody>
                  <a:tcPr anchor="ctr"/>
                </a:tc>
                <a:tc>
                  <a:txBody>
                    <a:bodyPr/>
                    <a:lstStyle/>
                    <a:p>
                      <a:pPr algn="ctr"/>
                      <a:r>
                        <a:rPr lang="pl-PL" dirty="0">
                          <a:latin typeface="+mj-lt"/>
                        </a:rPr>
                        <a:t>Negatywny</a:t>
                      </a:r>
                    </a:p>
                  </a:txBody>
                  <a:tcPr anchor="ctr"/>
                </a:tc>
                <a:extLst>
                  <a:ext uri="{0D108BD9-81ED-4DB2-BD59-A6C34878D82A}">
                    <a16:rowId xmlns:a16="http://schemas.microsoft.com/office/drawing/2014/main" val="10001"/>
                  </a:ext>
                </a:extLst>
              </a:tr>
              <a:tr h="352805">
                <a:tc>
                  <a:txBody>
                    <a:bodyPr/>
                    <a:lstStyle/>
                    <a:p>
                      <a:pPr algn="ctr"/>
                      <a:r>
                        <a:rPr lang="pl-PL" dirty="0">
                          <a:latin typeface="+mj-lt"/>
                        </a:rPr>
                        <a:t>I</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extLst>
                  <a:ext uri="{0D108BD9-81ED-4DB2-BD59-A6C34878D82A}">
                    <a16:rowId xmlns:a16="http://schemas.microsoft.com/office/drawing/2014/main" val="10002"/>
                  </a:ext>
                </a:extLst>
              </a:tr>
              <a:tr h="352805">
                <a:tc>
                  <a:txBody>
                    <a:bodyPr/>
                    <a:lstStyle/>
                    <a:p>
                      <a:pPr algn="ctr"/>
                      <a:r>
                        <a:rPr lang="pl-PL" dirty="0">
                          <a:latin typeface="+mj-lt"/>
                        </a:rPr>
                        <a:t>II</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extLst>
                  <a:ext uri="{0D108BD9-81ED-4DB2-BD59-A6C34878D82A}">
                    <a16:rowId xmlns:a16="http://schemas.microsoft.com/office/drawing/2014/main" val="10003"/>
                  </a:ext>
                </a:extLst>
              </a:tr>
              <a:tr h="352805">
                <a:tc>
                  <a:txBody>
                    <a:bodyPr/>
                    <a:lstStyle/>
                    <a:p>
                      <a:pPr algn="ctr"/>
                      <a:r>
                        <a:rPr lang="pl-PL" dirty="0">
                          <a:latin typeface="+mj-lt"/>
                        </a:rPr>
                        <a:t>III</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extLst>
                  <a:ext uri="{0D108BD9-81ED-4DB2-BD59-A6C34878D82A}">
                    <a16:rowId xmlns:a16="http://schemas.microsoft.com/office/drawing/2014/main" val="10004"/>
                  </a:ext>
                </a:extLst>
              </a:tr>
              <a:tr h="352805">
                <a:tc>
                  <a:txBody>
                    <a:bodyPr/>
                    <a:lstStyle/>
                    <a:p>
                      <a:pPr algn="ctr"/>
                      <a:r>
                        <a:rPr lang="pl-PL" dirty="0">
                          <a:latin typeface="+mj-lt"/>
                        </a:rPr>
                        <a:t>IV</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tc>
                  <a:txBody>
                    <a:bodyPr/>
                    <a:lstStyle/>
                    <a:p>
                      <a:pPr algn="ctr"/>
                      <a:r>
                        <a:rPr lang="pl-PL" dirty="0">
                          <a:latin typeface="+mj-lt"/>
                        </a:rPr>
                        <a:t>-</a:t>
                      </a:r>
                    </a:p>
                  </a:txBody>
                  <a:tcPr anchor="ctr"/>
                </a:tc>
                <a:extLst>
                  <a:ext uri="{0D108BD9-81ED-4DB2-BD59-A6C34878D82A}">
                    <a16:rowId xmlns:a16="http://schemas.microsoft.com/office/drawing/2014/main" val="10005"/>
                  </a:ext>
                </a:extLst>
              </a:tr>
            </a:tbl>
          </a:graphicData>
        </a:graphic>
      </p:graphicFrame>
      <p:sp>
        <p:nvSpPr>
          <p:cNvPr id="5" name="pole tekstowe 4">
            <a:extLst>
              <a:ext uri="{FF2B5EF4-FFF2-40B4-BE49-F238E27FC236}">
                <a16:creationId xmlns:a16="http://schemas.microsoft.com/office/drawing/2014/main" id="{47C9E0F9-368A-4833-9479-CF7B3E3E968A}"/>
              </a:ext>
            </a:extLst>
          </p:cNvPr>
          <p:cNvSpPr txBox="1"/>
          <p:nvPr/>
        </p:nvSpPr>
        <p:spPr>
          <a:xfrm>
            <a:off x="3706003" y="3139697"/>
            <a:ext cx="7427168" cy="2585323"/>
          </a:xfrm>
          <a:prstGeom prst="rect">
            <a:avLst/>
          </a:prstGeom>
          <a:noFill/>
        </p:spPr>
        <p:txBody>
          <a:bodyPr wrap="square" rtlCol="0">
            <a:spAutoFit/>
          </a:bodyPr>
          <a:lstStyle/>
          <a:p>
            <a:pPr marL="342900" indent="-342900" algn="just">
              <a:buFont typeface="Arial" panose="020B0604020202020204" pitchFamily="34" charset="0"/>
              <a:buChar char="•"/>
            </a:pPr>
            <a:r>
              <a:rPr lang="pl-PL" dirty="0">
                <a:latin typeface="+mj-lt"/>
              </a:rPr>
              <a:t>W wariancie I inwestycja zawsze jest opłacalna – powinna być zrealizowana.</a:t>
            </a:r>
          </a:p>
          <a:p>
            <a:pPr marL="342900" indent="-342900" algn="just">
              <a:buFont typeface="Arial" panose="020B0604020202020204" pitchFamily="34" charset="0"/>
              <a:buChar char="•"/>
            </a:pPr>
            <a:r>
              <a:rPr lang="pl-PL" dirty="0">
                <a:latin typeface="+mj-lt"/>
              </a:rPr>
              <a:t>W wariancie II występuje istotne ryzyko inwestycji – inwestycji może być zrealizowana na podstawie subiektywnego przekonania inwestora.</a:t>
            </a:r>
          </a:p>
          <a:p>
            <a:pPr marL="342900" indent="-342900" algn="just">
              <a:buFont typeface="Arial" panose="020B0604020202020204" pitchFamily="34" charset="0"/>
              <a:buChar char="•"/>
            </a:pPr>
            <a:r>
              <a:rPr lang="pl-PL" dirty="0">
                <a:latin typeface="+mj-lt"/>
              </a:rPr>
              <a:t>W wariancie III występuje duże ryzyko inwestycji – inwestycji może być zrealizowana na podstawie mocnego subiektywnego przekonania inwestora.</a:t>
            </a:r>
          </a:p>
          <a:p>
            <a:pPr marL="342900" indent="-342900" algn="just">
              <a:buFont typeface="Arial" panose="020B0604020202020204" pitchFamily="34" charset="0"/>
              <a:buChar char="•"/>
            </a:pPr>
            <a:r>
              <a:rPr lang="pl-PL" dirty="0">
                <a:latin typeface="+mj-lt"/>
              </a:rPr>
              <a:t>W wariancie IV inwestycje zawsze jest nieopłacalna – nie powinna być zrealizowana.</a:t>
            </a:r>
          </a:p>
        </p:txBody>
      </p:sp>
    </p:spTree>
    <p:extLst>
      <p:ext uri="{BB962C8B-B14F-4D97-AF65-F5344CB8AC3E}">
        <p14:creationId xmlns:p14="http://schemas.microsoft.com/office/powerpoint/2010/main" val="1613928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71827C-EA15-4C61-9C1E-40A3A46D834D}"/>
              </a:ext>
            </a:extLst>
          </p:cNvPr>
          <p:cNvSpPr>
            <a:spLocks noGrp="1"/>
          </p:cNvSpPr>
          <p:nvPr>
            <p:ph type="title"/>
          </p:nvPr>
        </p:nvSpPr>
        <p:spPr/>
        <p:txBody>
          <a:bodyPr/>
          <a:lstStyle/>
          <a:p>
            <a:r>
              <a:rPr lang="pl-PL" b="1" i="1" dirty="0"/>
              <a:t>Współczynnik zmienności</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A555251-C31C-4FD0-9AF2-9CA6D59A12DC}"/>
                  </a:ext>
                </a:extLst>
              </p:cNvPr>
              <p:cNvSpPr>
                <a:spLocks noGrp="1"/>
              </p:cNvSpPr>
              <p:nvPr>
                <p:ph idx="1"/>
              </p:nvPr>
            </p:nvSpPr>
            <p:spPr/>
            <p:txBody>
              <a:bodyPr>
                <a:normAutofit/>
              </a:bodyPr>
              <a:lstStyle/>
              <a:p>
                <a:r>
                  <a:rPr lang="pl-PL" sz="2000" dirty="0">
                    <a:latin typeface="+mj-lt"/>
                  </a:rPr>
                  <a:t>Metoda probabilistyczno-statystyczna analizy ryzyka,</a:t>
                </a:r>
              </a:p>
              <a:p>
                <a:r>
                  <a:rPr lang="pl-PL" sz="2000" dirty="0">
                    <a:latin typeface="+mj-lt"/>
                  </a:rPr>
                  <a:t>Informuje ile „ryzyka” przypada na jednostkę zmiennej opłacalności inwestycji.</a:t>
                </a:r>
              </a:p>
              <a:p>
                <a:r>
                  <a:rPr lang="pl-PL" sz="2000" dirty="0">
                    <a:latin typeface="+mj-lt"/>
                  </a:rPr>
                  <a:t>Współczynnik zmienności dany jest wzorem:</a:t>
                </a:r>
              </a:p>
              <a:p>
                <a:pPr marL="114300" indent="0">
                  <a:buNone/>
                </a:pPr>
                <a14:m>
                  <m:oMathPara xmlns:m="http://schemas.openxmlformats.org/officeDocument/2006/math">
                    <m:oMathParaPr>
                      <m:jc m:val="centerGroup"/>
                    </m:oMathParaPr>
                    <m:oMath xmlns:m="http://schemas.openxmlformats.org/officeDocument/2006/math">
                      <m:r>
                        <a:rPr lang="pl-PL" sz="2000" b="0" i="1" smtClean="0">
                          <a:latin typeface="Cambria Math"/>
                        </a:rPr>
                        <m:t>𝐶𝑉</m:t>
                      </m:r>
                      <m:r>
                        <a:rPr lang="pl-PL" sz="2000" b="0" i="1" smtClean="0">
                          <a:latin typeface="Cambria Math"/>
                        </a:rPr>
                        <m:t>=</m:t>
                      </m:r>
                      <m:f>
                        <m:fPr>
                          <m:ctrlPr>
                            <a:rPr lang="pl-PL" sz="2000" b="0" i="1" smtClean="0">
                              <a:latin typeface="Cambria Math" panose="02040503050406030204" pitchFamily="18" charset="0"/>
                            </a:rPr>
                          </m:ctrlPr>
                        </m:fPr>
                        <m:num>
                          <m:r>
                            <a:rPr lang="pl-PL" sz="2000" b="0" i="1" smtClean="0">
                              <a:latin typeface="Cambria Math"/>
                              <a:ea typeface="Cambria Math"/>
                            </a:rPr>
                            <m:t>𝜎</m:t>
                          </m:r>
                          <m:r>
                            <a:rPr lang="pl-PL" sz="2000" b="0" i="1" smtClean="0">
                              <a:latin typeface="Cambria Math"/>
                              <a:ea typeface="Cambria Math"/>
                            </a:rPr>
                            <m:t>(</m:t>
                          </m:r>
                          <m:r>
                            <a:rPr lang="pl-PL" sz="2000" b="0" i="1" smtClean="0">
                              <a:latin typeface="Cambria Math"/>
                              <a:ea typeface="Cambria Math"/>
                            </a:rPr>
                            <m:t>𝑃𝑂</m:t>
                          </m:r>
                          <m:r>
                            <a:rPr lang="pl-PL" sz="2000" b="0" i="1" smtClean="0">
                              <a:latin typeface="Cambria Math"/>
                              <a:ea typeface="Cambria Math"/>
                            </a:rPr>
                            <m:t>)</m:t>
                          </m:r>
                        </m:num>
                        <m:den>
                          <m:r>
                            <a:rPr lang="pl-PL" sz="2000" b="0" i="1" smtClean="0">
                              <a:latin typeface="Cambria Math"/>
                            </a:rPr>
                            <m:t>𝐸</m:t>
                          </m:r>
                          <m:r>
                            <a:rPr lang="pl-PL" sz="2000" b="0" i="1" smtClean="0">
                              <a:latin typeface="Cambria Math"/>
                            </a:rPr>
                            <m:t>(</m:t>
                          </m:r>
                          <m:r>
                            <a:rPr lang="pl-PL" sz="2000" b="0" i="1" smtClean="0">
                              <a:latin typeface="Cambria Math"/>
                            </a:rPr>
                            <m:t>𝑃𝑂</m:t>
                          </m:r>
                          <m:r>
                            <a:rPr lang="pl-PL" sz="2000" b="0" i="1" smtClean="0">
                              <a:latin typeface="Cambria Math"/>
                            </a:rPr>
                            <m:t>)</m:t>
                          </m:r>
                        </m:den>
                      </m:f>
                    </m:oMath>
                  </m:oMathPara>
                </a14:m>
                <a:endParaRPr lang="pl-PL" sz="2000" dirty="0">
                  <a:latin typeface="+mj-lt"/>
                </a:endParaRPr>
              </a:p>
              <a:p>
                <a:pPr marL="114300" indent="0">
                  <a:buNone/>
                </a:pPr>
                <a:r>
                  <a:rPr lang="pl-PL" sz="2000" dirty="0">
                    <a:latin typeface="+mj-lt"/>
                  </a:rPr>
                  <a:t>gdzie: </a:t>
                </a:r>
                <a:endParaRPr lang="pl-PL" sz="2000" i="1" dirty="0">
                  <a:latin typeface="+mj-lt"/>
                  <a:ea typeface="Cambria Math"/>
                </a:endParaRPr>
              </a:p>
              <a:p>
                <a:pPr marL="114300" indent="0">
                  <a:buNone/>
                </a:pPr>
                <a14:m>
                  <m:oMath xmlns:m="http://schemas.openxmlformats.org/officeDocument/2006/math">
                    <m:r>
                      <a:rPr lang="pl-PL" sz="1600" i="1">
                        <a:latin typeface="Cambria Math"/>
                        <a:ea typeface="Cambria Math"/>
                      </a:rPr>
                      <m:t>𝜎</m:t>
                    </m:r>
                    <m:r>
                      <a:rPr lang="pl-PL" sz="1600" b="0" i="1" smtClean="0">
                        <a:latin typeface="Cambria Math"/>
                        <a:ea typeface="Cambria Math"/>
                      </a:rPr>
                      <m:t>(</m:t>
                    </m:r>
                    <m:r>
                      <a:rPr lang="pl-PL" sz="1600" b="0" i="1" smtClean="0">
                        <a:latin typeface="Cambria Math"/>
                        <a:ea typeface="Cambria Math"/>
                      </a:rPr>
                      <m:t>𝑃𝑂</m:t>
                    </m:r>
                    <m:r>
                      <a:rPr lang="pl-PL" sz="1600" b="0" i="1" smtClean="0">
                        <a:latin typeface="Cambria Math"/>
                        <a:ea typeface="Cambria Math"/>
                      </a:rPr>
                      <m:t>)=</m:t>
                    </m:r>
                    <m:rad>
                      <m:radPr>
                        <m:degHide m:val="on"/>
                        <m:ctrlPr>
                          <a:rPr lang="pl-PL" sz="1600" b="0" i="1" smtClean="0">
                            <a:latin typeface="Cambria Math" panose="02040503050406030204" pitchFamily="18" charset="0"/>
                            <a:ea typeface="Cambria Math"/>
                          </a:rPr>
                        </m:ctrlPr>
                      </m:radPr>
                      <m:deg/>
                      <m:e>
                        <m:sSub>
                          <m:sSubPr>
                            <m:ctrlPr>
                              <a:rPr lang="pl-PL" sz="1600" i="1">
                                <a:latin typeface="Cambria Math" panose="02040503050406030204" pitchFamily="18" charset="0"/>
                                <a:ea typeface="Cambria Math"/>
                              </a:rPr>
                            </m:ctrlPr>
                          </m:sSubPr>
                          <m:e>
                            <m:r>
                              <a:rPr lang="pl-PL" sz="1600" i="1">
                                <a:latin typeface="Cambria Math"/>
                                <a:ea typeface="Cambria Math"/>
                              </a:rPr>
                              <m:t>𝑝</m:t>
                            </m:r>
                          </m:e>
                          <m:sub>
                            <m:r>
                              <a:rPr lang="pl-PL" sz="1600" i="1">
                                <a:latin typeface="Cambria Math"/>
                                <a:ea typeface="Cambria Math"/>
                              </a:rPr>
                              <m:t>𝑏</m:t>
                            </m:r>
                          </m:sub>
                        </m:sSub>
                        <m:r>
                          <a:rPr lang="pl-PL" sz="1600" i="1">
                            <a:latin typeface="Cambria Math"/>
                            <a:ea typeface="Cambria Math"/>
                          </a:rPr>
                          <m:t>∗</m:t>
                        </m:r>
                        <m:sSup>
                          <m:sSupPr>
                            <m:ctrlPr>
                              <a:rPr lang="pl-PL" sz="1600" i="1">
                                <a:latin typeface="Cambria Math" panose="02040503050406030204" pitchFamily="18" charset="0"/>
                                <a:ea typeface="Cambria Math"/>
                              </a:rPr>
                            </m:ctrlPr>
                          </m:sSupPr>
                          <m:e>
                            <m:sSub>
                              <m:sSubPr>
                                <m:ctrlPr>
                                  <a:rPr lang="pl-PL" sz="1600" i="1">
                                    <a:latin typeface="Cambria Math" panose="02040503050406030204" pitchFamily="18" charset="0"/>
                                    <a:ea typeface="Cambria Math"/>
                                  </a:rPr>
                                </m:ctrlPr>
                              </m:sSubPr>
                              <m:e>
                                <m:r>
                                  <a:rPr lang="pl-PL" sz="1600" i="1">
                                    <a:latin typeface="Cambria Math"/>
                                    <a:ea typeface="Cambria Math"/>
                                  </a:rPr>
                                  <m:t>(</m:t>
                                </m:r>
                                <m:r>
                                  <a:rPr lang="pl-PL" sz="1600" i="1">
                                    <a:latin typeface="Cambria Math"/>
                                    <a:ea typeface="Cambria Math"/>
                                  </a:rPr>
                                  <m:t>𝑃𝑂</m:t>
                                </m:r>
                              </m:e>
                              <m:sub>
                                <m:r>
                                  <a:rPr lang="pl-PL" sz="1600" i="1">
                                    <a:latin typeface="Cambria Math"/>
                                    <a:ea typeface="Cambria Math"/>
                                  </a:rPr>
                                  <m:t>𝑏</m:t>
                                </m:r>
                              </m:sub>
                            </m:sSub>
                            <m:r>
                              <a:rPr lang="pl-PL" sz="1600" i="1">
                                <a:latin typeface="Cambria Math"/>
                                <a:ea typeface="Cambria Math"/>
                              </a:rPr>
                              <m:t>−</m:t>
                            </m:r>
                            <m:r>
                              <a:rPr lang="pl-PL" sz="1600" i="1">
                                <a:latin typeface="Cambria Math"/>
                                <a:ea typeface="Cambria Math"/>
                              </a:rPr>
                              <m:t>𝐸</m:t>
                            </m:r>
                            <m:r>
                              <a:rPr lang="pl-PL" sz="1600" i="1">
                                <a:latin typeface="Cambria Math"/>
                                <a:ea typeface="Cambria Math"/>
                              </a:rPr>
                              <m:t>(</m:t>
                            </m:r>
                            <m:r>
                              <a:rPr lang="pl-PL" sz="1600" i="1">
                                <a:latin typeface="Cambria Math"/>
                                <a:ea typeface="Cambria Math"/>
                              </a:rPr>
                              <m:t>𝑃𝑂</m:t>
                            </m:r>
                            <m:r>
                              <a:rPr lang="pl-PL" sz="1600" i="1">
                                <a:latin typeface="Cambria Math"/>
                                <a:ea typeface="Cambria Math"/>
                              </a:rPr>
                              <m:t>))</m:t>
                            </m:r>
                            <m:r>
                              <m:rPr>
                                <m:nor/>
                              </m:rPr>
                              <a:rPr lang="pl-PL" sz="1600" dirty="0"/>
                              <m:t> </m:t>
                            </m:r>
                          </m:e>
                          <m:sup>
                            <m:r>
                              <a:rPr lang="pl-PL" sz="1600" i="1">
                                <a:latin typeface="Cambria Math"/>
                                <a:ea typeface="Cambria Math"/>
                              </a:rPr>
                              <m:t>2</m:t>
                            </m:r>
                          </m:sup>
                        </m:sSup>
                        <m:r>
                          <a:rPr lang="pl-PL" sz="1600" i="1">
                            <a:latin typeface="Cambria Math"/>
                            <a:ea typeface="Cambria Math"/>
                          </a:rPr>
                          <m:t>+</m:t>
                        </m:r>
                        <m:sSub>
                          <m:sSubPr>
                            <m:ctrlPr>
                              <a:rPr lang="pl-PL" sz="1600" i="1">
                                <a:latin typeface="Cambria Math" panose="02040503050406030204" pitchFamily="18" charset="0"/>
                                <a:ea typeface="Cambria Math"/>
                              </a:rPr>
                            </m:ctrlPr>
                          </m:sSubPr>
                          <m:e>
                            <m:r>
                              <a:rPr lang="pl-PL" sz="1600" i="1">
                                <a:latin typeface="Cambria Math"/>
                                <a:ea typeface="Cambria Math"/>
                              </a:rPr>
                              <m:t>𝑝</m:t>
                            </m:r>
                          </m:e>
                          <m:sub>
                            <m:r>
                              <a:rPr lang="pl-PL" sz="1600" i="1">
                                <a:latin typeface="Cambria Math"/>
                                <a:ea typeface="Cambria Math"/>
                              </a:rPr>
                              <m:t>𝑝</m:t>
                            </m:r>
                          </m:sub>
                        </m:sSub>
                        <m:r>
                          <a:rPr lang="pl-PL" sz="1600" i="1">
                            <a:latin typeface="Cambria Math"/>
                            <a:ea typeface="Cambria Math"/>
                          </a:rPr>
                          <m:t>∗</m:t>
                        </m:r>
                        <m:sSup>
                          <m:sSupPr>
                            <m:ctrlPr>
                              <a:rPr lang="pl-PL" sz="1600" i="1">
                                <a:latin typeface="Cambria Math" panose="02040503050406030204" pitchFamily="18" charset="0"/>
                                <a:ea typeface="Cambria Math"/>
                              </a:rPr>
                            </m:ctrlPr>
                          </m:sSupPr>
                          <m:e>
                            <m:sSub>
                              <m:sSubPr>
                                <m:ctrlPr>
                                  <a:rPr lang="pl-PL" sz="1600" i="1">
                                    <a:latin typeface="Cambria Math" panose="02040503050406030204" pitchFamily="18" charset="0"/>
                                    <a:ea typeface="Cambria Math"/>
                                  </a:rPr>
                                </m:ctrlPr>
                              </m:sSubPr>
                              <m:e>
                                <m:r>
                                  <a:rPr lang="pl-PL" sz="1600" i="1">
                                    <a:latin typeface="Cambria Math"/>
                                    <a:ea typeface="Cambria Math"/>
                                  </a:rPr>
                                  <m:t>(</m:t>
                                </m:r>
                                <m:r>
                                  <a:rPr lang="pl-PL" sz="1600" i="1">
                                    <a:latin typeface="Cambria Math"/>
                                    <a:ea typeface="Cambria Math"/>
                                  </a:rPr>
                                  <m:t>𝑃𝑂</m:t>
                                </m:r>
                              </m:e>
                              <m:sub>
                                <m:r>
                                  <a:rPr lang="pl-PL" sz="1600" i="1">
                                    <a:latin typeface="Cambria Math"/>
                                    <a:ea typeface="Cambria Math"/>
                                  </a:rPr>
                                  <m:t>𝑝</m:t>
                                </m:r>
                              </m:sub>
                            </m:sSub>
                            <m:r>
                              <a:rPr lang="pl-PL" sz="1600" i="1">
                                <a:latin typeface="Cambria Math"/>
                                <a:ea typeface="Cambria Math"/>
                              </a:rPr>
                              <m:t>−</m:t>
                            </m:r>
                            <m:r>
                              <a:rPr lang="pl-PL" sz="1600" i="1">
                                <a:latin typeface="Cambria Math"/>
                                <a:ea typeface="Cambria Math"/>
                              </a:rPr>
                              <m:t>𝐸</m:t>
                            </m:r>
                            <m:r>
                              <a:rPr lang="pl-PL" sz="1600" i="1">
                                <a:latin typeface="Cambria Math"/>
                                <a:ea typeface="Cambria Math"/>
                              </a:rPr>
                              <m:t>(</m:t>
                            </m:r>
                            <m:r>
                              <a:rPr lang="pl-PL" sz="1600" i="1">
                                <a:latin typeface="Cambria Math"/>
                                <a:ea typeface="Cambria Math"/>
                              </a:rPr>
                              <m:t>𝑃𝑂</m:t>
                            </m:r>
                            <m:r>
                              <a:rPr lang="pl-PL" sz="1600" i="1">
                                <a:latin typeface="Cambria Math"/>
                                <a:ea typeface="Cambria Math"/>
                              </a:rPr>
                              <m:t>))</m:t>
                            </m:r>
                            <m:r>
                              <m:rPr>
                                <m:nor/>
                              </m:rPr>
                              <a:rPr lang="pl-PL" sz="1600" dirty="0"/>
                              <m:t> </m:t>
                            </m:r>
                          </m:e>
                          <m:sup>
                            <m:r>
                              <a:rPr lang="pl-PL" sz="1600" i="1">
                                <a:latin typeface="Cambria Math"/>
                                <a:ea typeface="Cambria Math"/>
                              </a:rPr>
                              <m:t>2</m:t>
                            </m:r>
                          </m:sup>
                        </m:sSup>
                        <m:r>
                          <m:rPr>
                            <m:nor/>
                          </m:rPr>
                          <a:rPr lang="pl-PL" sz="1600" dirty="0"/>
                          <m:t>+</m:t>
                        </m:r>
                        <m:sSub>
                          <m:sSubPr>
                            <m:ctrlPr>
                              <a:rPr lang="pl-PL" sz="1600" i="1">
                                <a:latin typeface="Cambria Math" panose="02040503050406030204" pitchFamily="18" charset="0"/>
                                <a:ea typeface="Cambria Math"/>
                              </a:rPr>
                            </m:ctrlPr>
                          </m:sSubPr>
                          <m:e>
                            <m:r>
                              <a:rPr lang="pl-PL" sz="1600" i="1">
                                <a:latin typeface="Cambria Math"/>
                                <a:ea typeface="Cambria Math"/>
                              </a:rPr>
                              <m:t>𝑝</m:t>
                            </m:r>
                          </m:e>
                          <m:sub>
                            <m:r>
                              <a:rPr lang="pl-PL" sz="1600" i="1">
                                <a:latin typeface="Cambria Math"/>
                                <a:ea typeface="Cambria Math"/>
                              </a:rPr>
                              <m:t>𝑛</m:t>
                            </m:r>
                          </m:sub>
                        </m:sSub>
                        <m:r>
                          <a:rPr lang="pl-PL" sz="1600" i="1">
                            <a:latin typeface="Cambria Math"/>
                            <a:ea typeface="Cambria Math"/>
                          </a:rPr>
                          <m:t>∗</m:t>
                        </m:r>
                        <m:sSup>
                          <m:sSupPr>
                            <m:ctrlPr>
                              <a:rPr lang="pl-PL" sz="1600" i="1">
                                <a:latin typeface="Cambria Math" panose="02040503050406030204" pitchFamily="18" charset="0"/>
                                <a:ea typeface="Cambria Math"/>
                              </a:rPr>
                            </m:ctrlPr>
                          </m:sSupPr>
                          <m:e>
                            <m:sSub>
                              <m:sSubPr>
                                <m:ctrlPr>
                                  <a:rPr lang="pl-PL" sz="1600" i="1">
                                    <a:latin typeface="Cambria Math" panose="02040503050406030204" pitchFamily="18" charset="0"/>
                                    <a:ea typeface="Cambria Math"/>
                                  </a:rPr>
                                </m:ctrlPr>
                              </m:sSubPr>
                              <m:e>
                                <m:r>
                                  <a:rPr lang="pl-PL" sz="1600" i="1">
                                    <a:latin typeface="Cambria Math"/>
                                    <a:ea typeface="Cambria Math"/>
                                  </a:rPr>
                                  <m:t>(</m:t>
                                </m:r>
                                <m:r>
                                  <a:rPr lang="pl-PL" sz="1600" i="1">
                                    <a:latin typeface="Cambria Math"/>
                                    <a:ea typeface="Cambria Math"/>
                                  </a:rPr>
                                  <m:t>𝑃𝑂</m:t>
                                </m:r>
                              </m:e>
                              <m:sub>
                                <m:r>
                                  <a:rPr lang="pl-PL" sz="1600" i="1">
                                    <a:latin typeface="Cambria Math"/>
                                    <a:ea typeface="Cambria Math"/>
                                  </a:rPr>
                                  <m:t>𝑛</m:t>
                                </m:r>
                              </m:sub>
                            </m:sSub>
                            <m:r>
                              <a:rPr lang="pl-PL" sz="1600" i="1">
                                <a:latin typeface="Cambria Math"/>
                                <a:ea typeface="Cambria Math"/>
                              </a:rPr>
                              <m:t>−</m:t>
                            </m:r>
                            <m:r>
                              <a:rPr lang="pl-PL" sz="1600" i="1">
                                <a:latin typeface="Cambria Math"/>
                                <a:ea typeface="Cambria Math"/>
                              </a:rPr>
                              <m:t>𝐸</m:t>
                            </m:r>
                            <m:r>
                              <a:rPr lang="pl-PL" sz="1600" i="1">
                                <a:latin typeface="Cambria Math"/>
                                <a:ea typeface="Cambria Math"/>
                              </a:rPr>
                              <m:t>(</m:t>
                            </m:r>
                            <m:r>
                              <a:rPr lang="pl-PL" sz="1600" i="1">
                                <a:latin typeface="Cambria Math"/>
                                <a:ea typeface="Cambria Math"/>
                              </a:rPr>
                              <m:t>𝑃𝑂</m:t>
                            </m:r>
                            <m:r>
                              <a:rPr lang="pl-PL" sz="1600" i="1">
                                <a:latin typeface="Cambria Math"/>
                                <a:ea typeface="Cambria Math"/>
                              </a:rPr>
                              <m:t>))</m:t>
                            </m:r>
                            <m:r>
                              <m:rPr>
                                <m:nor/>
                              </m:rPr>
                              <a:rPr lang="pl-PL" sz="1600" dirty="0"/>
                              <m:t> </m:t>
                            </m:r>
                          </m:e>
                          <m:sup>
                            <m:r>
                              <a:rPr lang="pl-PL" sz="1600" i="1">
                                <a:latin typeface="Cambria Math"/>
                                <a:ea typeface="Cambria Math"/>
                              </a:rPr>
                              <m:t>2</m:t>
                            </m:r>
                          </m:sup>
                        </m:sSup>
                      </m:e>
                    </m:rad>
                  </m:oMath>
                </a14:m>
                <a:r>
                  <a:rPr lang="pl-PL" sz="2400" dirty="0"/>
                  <a:t>,</a:t>
                </a:r>
              </a:p>
              <a:p>
                <a:pPr marL="114300" indent="0">
                  <a:buNone/>
                </a:pPr>
                <a14:m>
                  <m:oMath xmlns:m="http://schemas.openxmlformats.org/officeDocument/2006/math">
                    <m:r>
                      <a:rPr lang="pl-PL" sz="2000" b="0" i="1" smtClean="0">
                        <a:latin typeface="Cambria Math"/>
                      </a:rPr>
                      <m:t>𝐸</m:t>
                    </m:r>
                    <m:d>
                      <m:dPr>
                        <m:ctrlPr>
                          <a:rPr lang="pl-PL" sz="2000" b="0" i="1" smtClean="0">
                            <a:latin typeface="Cambria Math" panose="02040503050406030204" pitchFamily="18" charset="0"/>
                          </a:rPr>
                        </m:ctrlPr>
                      </m:dPr>
                      <m:e>
                        <m:r>
                          <a:rPr lang="pl-PL" sz="2000" b="0" i="1" smtClean="0">
                            <a:latin typeface="Cambria Math"/>
                          </a:rPr>
                          <m:t>𝑃𝑂</m:t>
                        </m:r>
                      </m:e>
                    </m:d>
                    <m:r>
                      <a:rPr lang="pl-PL" sz="2000" b="0" i="1" smtClean="0">
                        <a:latin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i="1">
                            <a:latin typeface="Cambria Math"/>
                            <a:ea typeface="Cambria Math"/>
                          </a:rPr>
                          <m:t>𝑏</m:t>
                        </m:r>
                      </m:sub>
                    </m:sSub>
                    <m:r>
                      <a:rPr lang="pl-PL" sz="2000" i="1">
                        <a:latin typeface="Cambria Math"/>
                        <a:ea typeface="Cambria Math"/>
                      </a:rPr>
                      <m:t>∗</m:t>
                    </m:r>
                    <m:sSub>
                      <m:sSubPr>
                        <m:ctrlPr>
                          <a:rPr lang="pl-PL" sz="2000" i="1" smtClean="0">
                            <a:latin typeface="Cambria Math" panose="02040503050406030204" pitchFamily="18" charset="0"/>
                            <a:ea typeface="Cambria Math"/>
                          </a:rPr>
                        </m:ctrlPr>
                      </m:sSubPr>
                      <m:e>
                        <m:r>
                          <a:rPr lang="pl-PL" sz="2000" b="0" i="1" smtClean="0">
                            <a:latin typeface="Cambria Math"/>
                            <a:ea typeface="Cambria Math"/>
                          </a:rPr>
                          <m:t>𝑃𝑂</m:t>
                        </m:r>
                      </m:e>
                      <m:sub>
                        <m:r>
                          <a:rPr lang="pl-PL" sz="2000" b="0" i="1" smtClean="0">
                            <a:latin typeface="Cambria Math"/>
                            <a:ea typeface="Cambria Math"/>
                          </a:rPr>
                          <m:t>𝑏</m:t>
                        </m:r>
                      </m:sub>
                    </m:sSub>
                    <m:r>
                      <a:rPr lang="pl-PL" sz="2000" i="1">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b="0" i="1" smtClean="0">
                            <a:latin typeface="Cambria Math"/>
                            <a:ea typeface="Cambria Math"/>
                          </a:rPr>
                          <m:t>𝑝</m:t>
                        </m:r>
                      </m:sub>
                    </m:sSub>
                    <m:r>
                      <a:rPr lang="pl-PL" sz="2000" i="1">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𝑃𝑂</m:t>
                        </m:r>
                      </m:e>
                      <m:sub>
                        <m:r>
                          <a:rPr lang="pl-PL" sz="2000" b="0" i="1" smtClean="0">
                            <a:latin typeface="Cambria Math"/>
                            <a:ea typeface="Cambria Math"/>
                          </a:rPr>
                          <m:t>𝑝</m:t>
                        </m:r>
                      </m:sub>
                    </m:sSub>
                    <m:r>
                      <a:rPr lang="pl-PL" sz="2000" b="0" i="1" smtClean="0">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b="0" i="1" smtClean="0">
                            <a:latin typeface="Cambria Math"/>
                            <a:ea typeface="Cambria Math"/>
                          </a:rPr>
                          <m:t>𝑛</m:t>
                        </m:r>
                      </m:sub>
                    </m:sSub>
                    <m:r>
                      <a:rPr lang="pl-PL" sz="2000" i="1">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𝑃𝑂</m:t>
                        </m:r>
                      </m:e>
                      <m:sub>
                        <m:r>
                          <a:rPr lang="pl-PL" sz="2000" b="0" i="1" smtClean="0">
                            <a:latin typeface="Cambria Math"/>
                            <a:ea typeface="Cambria Math"/>
                          </a:rPr>
                          <m:t>𝑛</m:t>
                        </m:r>
                      </m:sub>
                    </m:sSub>
                  </m:oMath>
                </a14:m>
                <a:r>
                  <a:rPr lang="pl-PL" sz="1800" dirty="0"/>
                  <a:t>,</a:t>
                </a:r>
              </a:p>
              <a:p>
                <a:pPr marL="114300" indent="0">
                  <a:buNone/>
                </a:pPr>
                <a14:m>
                  <m:oMath xmlns:m="http://schemas.openxmlformats.org/officeDocument/2006/math">
                    <m:sSub>
                      <m:sSubPr>
                        <m:ctrlPr>
                          <a:rPr lang="pl-PL" sz="2000" i="1">
                            <a:latin typeface="Cambria Math" panose="02040503050406030204" pitchFamily="18" charset="0"/>
                            <a:ea typeface="Cambria Math"/>
                          </a:rPr>
                        </m:ctrlPr>
                      </m:sSubPr>
                      <m:e>
                        <m:r>
                          <a:rPr lang="pl-PL" sz="2000" i="1">
                            <a:latin typeface="Cambria Math"/>
                            <a:ea typeface="Cambria Math"/>
                          </a:rPr>
                          <m:t>𝑃𝑂</m:t>
                        </m:r>
                      </m:e>
                      <m:sub>
                        <m:r>
                          <a:rPr lang="pl-PL" sz="2000" i="1">
                            <a:latin typeface="Cambria Math"/>
                            <a:ea typeface="Cambria Math"/>
                          </a:rPr>
                          <m:t>𝑏</m:t>
                        </m:r>
                      </m:sub>
                    </m:sSub>
                    <m:r>
                      <a:rPr lang="pl-PL" sz="2000" b="0" i="1" smtClean="0">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𝑃𝑂</m:t>
                        </m:r>
                      </m:e>
                      <m:sub>
                        <m:r>
                          <a:rPr lang="pl-PL" sz="2000" b="0" i="1" smtClean="0">
                            <a:latin typeface="Cambria Math"/>
                            <a:ea typeface="Cambria Math"/>
                          </a:rPr>
                          <m:t>𝑝</m:t>
                        </m:r>
                      </m:sub>
                    </m:sSub>
                  </m:oMath>
                </a14:m>
                <a:r>
                  <a:rPr lang="pl-PL" sz="2000" dirty="0"/>
                  <a:t>, </a:t>
                </a:r>
                <a14:m>
                  <m:oMath xmlns:m="http://schemas.openxmlformats.org/officeDocument/2006/math">
                    <m:sSub>
                      <m:sSubPr>
                        <m:ctrlPr>
                          <a:rPr lang="pl-PL" sz="2000" i="1">
                            <a:latin typeface="Cambria Math" panose="02040503050406030204" pitchFamily="18" charset="0"/>
                            <a:ea typeface="Cambria Math"/>
                          </a:rPr>
                        </m:ctrlPr>
                      </m:sSubPr>
                      <m:e>
                        <m:r>
                          <a:rPr lang="pl-PL" sz="2000" i="1">
                            <a:latin typeface="Cambria Math"/>
                            <a:ea typeface="Cambria Math"/>
                          </a:rPr>
                          <m:t>𝑃𝑂</m:t>
                        </m:r>
                      </m:e>
                      <m:sub>
                        <m:r>
                          <a:rPr lang="pl-PL" sz="2000" b="0" i="1" smtClean="0">
                            <a:latin typeface="Cambria Math"/>
                            <a:ea typeface="Cambria Math"/>
                          </a:rPr>
                          <m:t>𝑛</m:t>
                        </m:r>
                      </m:sub>
                    </m:sSub>
                  </m:oMath>
                </a14:m>
                <a:r>
                  <a:rPr lang="pl-PL" sz="2000" dirty="0"/>
                  <a:t> - wartości zmiennej opłacalności dla kolejnych scenariuszy,</a:t>
                </a:r>
              </a:p>
              <a:p>
                <a:pPr marL="114300" indent="0">
                  <a:buNone/>
                </a:pPr>
                <a14:m>
                  <m:oMath xmlns:m="http://schemas.openxmlformats.org/officeDocument/2006/math">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b="0" i="1" smtClean="0">
                            <a:latin typeface="Cambria Math" panose="02040503050406030204" pitchFamily="18" charset="0"/>
                            <a:ea typeface="Cambria Math"/>
                          </a:rPr>
                          <m:t>𝑏</m:t>
                        </m:r>
                      </m:sub>
                    </m:sSub>
                    <m:r>
                      <a:rPr lang="pl-PL" sz="2000" b="0" i="1" smtClean="0">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b="0" i="1" smtClean="0">
                            <a:latin typeface="Cambria Math"/>
                            <a:ea typeface="Cambria Math"/>
                          </a:rPr>
                          <m:t>𝑝</m:t>
                        </m:r>
                      </m:sub>
                    </m:sSub>
                    <m:r>
                      <a:rPr lang="pl-PL" sz="2000" b="0" i="1" smtClean="0">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𝑝</m:t>
                        </m:r>
                      </m:e>
                      <m:sub>
                        <m:r>
                          <a:rPr lang="pl-PL" sz="2000" b="0" i="1" smtClean="0">
                            <a:latin typeface="Cambria Math"/>
                            <a:ea typeface="Cambria Math"/>
                          </a:rPr>
                          <m:t>𝑛</m:t>
                        </m:r>
                      </m:sub>
                    </m:sSub>
                    <m:r>
                      <a:rPr lang="pl-PL" sz="2000" b="0" i="1" smtClean="0">
                        <a:latin typeface="Cambria Math"/>
                        <a:ea typeface="Cambria Math"/>
                      </a:rPr>
                      <m:t> </m:t>
                    </m:r>
                  </m:oMath>
                </a14:m>
                <a:r>
                  <a:rPr lang="pl-PL" sz="2000" dirty="0"/>
                  <a:t>- prawdopodobieństwa wystąpienia scenariusz, można przyjąć dla skrajnych po 0,25 i dla bazowego 0,5.</a:t>
                </a:r>
              </a:p>
              <a:p>
                <a:endParaRPr lang="pl-PL" dirty="0"/>
              </a:p>
            </p:txBody>
          </p:sp>
        </mc:Choice>
        <mc:Fallback xmlns="">
          <p:sp>
            <p:nvSpPr>
              <p:cNvPr id="3" name="Symbol zastępczy zawartości 2">
                <a:extLst>
                  <a:ext uri="{FF2B5EF4-FFF2-40B4-BE49-F238E27FC236}">
                    <a16:creationId xmlns:a16="http://schemas.microsoft.com/office/drawing/2014/main" id="{0A555251-C31C-4FD0-9AF2-9CA6D59A12DC}"/>
                  </a:ext>
                </a:extLst>
              </p:cNvPr>
              <p:cNvSpPr>
                <a:spLocks noGrp="1" noRot="1" noChangeAspect="1" noMove="1" noResize="1" noEditPoints="1" noAdjustHandles="1" noChangeArrowheads="1" noChangeShapeType="1" noTextEdit="1"/>
              </p:cNvSpPr>
              <p:nvPr>
                <p:ph idx="1"/>
              </p:nvPr>
            </p:nvSpPr>
            <p:spPr>
              <a:blipFill>
                <a:blip r:embed="rId2"/>
                <a:stretch>
                  <a:fillRect l="-667" t="-4048"/>
                </a:stretch>
              </a:blipFill>
            </p:spPr>
            <p:txBody>
              <a:bodyPr/>
              <a:lstStyle/>
              <a:p>
                <a:r>
                  <a:rPr lang="pl-PL">
                    <a:noFill/>
                  </a:rPr>
                  <a:t> </a:t>
                </a:r>
              </a:p>
            </p:txBody>
          </p:sp>
        </mc:Fallback>
      </mc:AlternateContent>
    </p:spTree>
    <p:extLst>
      <p:ext uri="{BB962C8B-B14F-4D97-AF65-F5344CB8AC3E}">
        <p14:creationId xmlns:p14="http://schemas.microsoft.com/office/powerpoint/2010/main" val="2034702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C5D051-10D0-42BE-8628-F542DCB84BC6}"/>
              </a:ext>
            </a:extLst>
          </p:cNvPr>
          <p:cNvSpPr>
            <a:spLocks noGrp="1"/>
          </p:cNvSpPr>
          <p:nvPr>
            <p:ph type="title"/>
          </p:nvPr>
        </p:nvSpPr>
        <p:spPr/>
        <p:txBody>
          <a:bodyPr/>
          <a:lstStyle/>
          <a:p>
            <a:r>
              <a:rPr lang="pl-PL" dirty="0"/>
              <a:t>Symulacja Monte Carlo</a:t>
            </a:r>
          </a:p>
        </p:txBody>
      </p:sp>
      <p:sp>
        <p:nvSpPr>
          <p:cNvPr id="3" name="Symbol zastępczy zawartości 2">
            <a:extLst>
              <a:ext uri="{FF2B5EF4-FFF2-40B4-BE49-F238E27FC236}">
                <a16:creationId xmlns:a16="http://schemas.microsoft.com/office/drawing/2014/main" id="{921CC238-F9FF-447C-8FC0-E2CEC8601CAF}"/>
              </a:ext>
            </a:extLst>
          </p:cNvPr>
          <p:cNvSpPr>
            <a:spLocks noGrp="1"/>
          </p:cNvSpPr>
          <p:nvPr>
            <p:ph idx="1"/>
          </p:nvPr>
        </p:nvSpPr>
        <p:spPr/>
        <p:txBody>
          <a:bodyPr/>
          <a:lstStyle/>
          <a:p>
            <a:r>
              <a:rPr lang="pl-PL" dirty="0"/>
              <a:t>Symulacja Monte Carlo ma na celu analizę ryzyka specyficznego związanego z inwestycją podobnie jak analiza wrażliwości czy scenariuszy. </a:t>
            </a:r>
          </a:p>
          <a:p>
            <a:r>
              <a:rPr lang="pl-PL" dirty="0"/>
              <a:t>Symulacja Monte Carlo jest odpowiedzą na wadę analizy scenariuszy polegającą na tym, że dobieramy prawdopodobieństwa scenariuszy subiektywnie. Symulacja Monte Carlo generuje tysiące scenariuszy, a wyniki są przedstawiane w formie rozkładu statystycznego zmiennej. </a:t>
            </a:r>
          </a:p>
          <a:p>
            <a:r>
              <a:rPr lang="pl-PL" dirty="0"/>
              <a:t>W Polsce symulacja Monte Carlo jest rzadko wykorzystywana, jednak w krajach zachodniej Europy i USA znacznie częściej. Np. już w roku 2001 w USA około 40% inwestorów posługiwało się symulacją Monte Carlo, w Polsce odsetek jest mniejszy niż 10%.</a:t>
            </a:r>
          </a:p>
        </p:txBody>
      </p:sp>
    </p:spTree>
    <p:extLst>
      <p:ext uri="{BB962C8B-B14F-4D97-AF65-F5344CB8AC3E}">
        <p14:creationId xmlns:p14="http://schemas.microsoft.com/office/powerpoint/2010/main" val="1669223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93754A-F558-4E91-ADA8-D46483D75A54}"/>
              </a:ext>
            </a:extLst>
          </p:cNvPr>
          <p:cNvSpPr>
            <a:spLocks noGrp="1"/>
          </p:cNvSpPr>
          <p:nvPr>
            <p:ph type="title"/>
          </p:nvPr>
        </p:nvSpPr>
        <p:spPr/>
        <p:txBody>
          <a:bodyPr/>
          <a:lstStyle/>
          <a:p>
            <a:r>
              <a:rPr lang="pl-PL" dirty="0"/>
              <a:t>Symulacja Monte Carlo</a:t>
            </a:r>
          </a:p>
        </p:txBody>
      </p:sp>
      <p:sp>
        <p:nvSpPr>
          <p:cNvPr id="3" name="Symbol zastępczy zawartości 2">
            <a:extLst>
              <a:ext uri="{FF2B5EF4-FFF2-40B4-BE49-F238E27FC236}">
                <a16:creationId xmlns:a16="http://schemas.microsoft.com/office/drawing/2014/main" id="{62E99668-2C4B-4DAF-A795-E86CB4F136FE}"/>
              </a:ext>
            </a:extLst>
          </p:cNvPr>
          <p:cNvSpPr>
            <a:spLocks noGrp="1"/>
          </p:cNvSpPr>
          <p:nvPr>
            <p:ph idx="1"/>
          </p:nvPr>
        </p:nvSpPr>
        <p:spPr/>
        <p:txBody>
          <a:bodyPr/>
          <a:lstStyle/>
          <a:p>
            <a:r>
              <a:rPr lang="pl-PL" dirty="0"/>
              <a:t>Schemat postępowania:</a:t>
            </a:r>
          </a:p>
          <a:p>
            <a:r>
              <a:rPr lang="pl-PL" dirty="0"/>
              <a:t>1. Konstrukcja modelu</a:t>
            </a:r>
          </a:p>
          <a:p>
            <a:r>
              <a:rPr lang="pl-PL" dirty="0"/>
              <a:t>2. Zdefiniowanie zmiennych losowych</a:t>
            </a:r>
          </a:p>
          <a:p>
            <a:r>
              <a:rPr lang="pl-PL" dirty="0"/>
              <a:t>3. Wykonanie symulacji</a:t>
            </a:r>
          </a:p>
          <a:p>
            <a:r>
              <a:rPr lang="pl-PL" dirty="0"/>
              <a:t>4. Interpretacja wyników</a:t>
            </a:r>
          </a:p>
        </p:txBody>
      </p:sp>
    </p:spTree>
    <p:extLst>
      <p:ext uri="{BB962C8B-B14F-4D97-AF65-F5344CB8AC3E}">
        <p14:creationId xmlns:p14="http://schemas.microsoft.com/office/powerpoint/2010/main" val="3233829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D8CAC-F871-4715-974D-06FF11D1C50F}"/>
              </a:ext>
            </a:extLst>
          </p:cNvPr>
          <p:cNvSpPr>
            <a:spLocks noGrp="1"/>
          </p:cNvSpPr>
          <p:nvPr>
            <p:ph type="title"/>
          </p:nvPr>
        </p:nvSpPr>
        <p:spPr/>
        <p:txBody>
          <a:bodyPr/>
          <a:lstStyle/>
          <a:p>
            <a:r>
              <a:rPr lang="pl-PL" dirty="0"/>
              <a:t>Symulacja Monte Carlo</a:t>
            </a:r>
          </a:p>
        </p:txBody>
      </p:sp>
      <p:sp>
        <p:nvSpPr>
          <p:cNvPr id="3" name="Symbol zastępczy zawartości 2">
            <a:extLst>
              <a:ext uri="{FF2B5EF4-FFF2-40B4-BE49-F238E27FC236}">
                <a16:creationId xmlns:a16="http://schemas.microsoft.com/office/drawing/2014/main" id="{AB023518-44A1-4A16-9450-000F0CFB5D3C}"/>
              </a:ext>
            </a:extLst>
          </p:cNvPr>
          <p:cNvSpPr>
            <a:spLocks noGrp="1"/>
          </p:cNvSpPr>
          <p:nvPr>
            <p:ph idx="1"/>
          </p:nvPr>
        </p:nvSpPr>
        <p:spPr/>
        <p:txBody>
          <a:bodyPr/>
          <a:lstStyle/>
          <a:p>
            <a:r>
              <a:rPr lang="pl-PL" dirty="0"/>
              <a:t>PRZYKŁAD.</a:t>
            </a:r>
          </a:p>
        </p:txBody>
      </p:sp>
    </p:spTree>
    <p:extLst>
      <p:ext uri="{BB962C8B-B14F-4D97-AF65-F5344CB8AC3E}">
        <p14:creationId xmlns:p14="http://schemas.microsoft.com/office/powerpoint/2010/main" val="167350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7FB9BE-0A81-46B3-91F9-B232F2372AB5}"/>
              </a:ext>
            </a:extLst>
          </p:cNvPr>
          <p:cNvSpPr>
            <a:spLocks noGrp="1"/>
          </p:cNvSpPr>
          <p:nvPr>
            <p:ph type="title"/>
          </p:nvPr>
        </p:nvSpPr>
        <p:spPr/>
        <p:txBody>
          <a:bodyPr/>
          <a:lstStyle/>
          <a:p>
            <a:r>
              <a:rPr lang="pl-PL" dirty="0"/>
              <a:t>Koniec</a:t>
            </a:r>
          </a:p>
        </p:txBody>
      </p:sp>
      <p:sp>
        <p:nvSpPr>
          <p:cNvPr id="3" name="Symbol zastępczy zawartości 2">
            <a:extLst>
              <a:ext uri="{FF2B5EF4-FFF2-40B4-BE49-F238E27FC236}">
                <a16:creationId xmlns:a16="http://schemas.microsoft.com/office/drawing/2014/main" id="{82AF8CA3-250C-42C2-A254-BF4C8E670BD8}"/>
              </a:ext>
            </a:extLst>
          </p:cNvPr>
          <p:cNvSpPr>
            <a:spLocks noGrp="1"/>
          </p:cNvSpPr>
          <p:nvPr>
            <p:ph idx="1"/>
          </p:nvPr>
        </p:nvSpPr>
        <p:spPr/>
        <p:txBody>
          <a:bodyPr/>
          <a:lstStyle/>
          <a:p>
            <a:r>
              <a:rPr lang="pl-PL" dirty="0"/>
              <a:t>Dziękuję </a:t>
            </a:r>
            <a:r>
              <a:rPr lang="pl-PL"/>
              <a:t>za uwagę.</a:t>
            </a:r>
          </a:p>
        </p:txBody>
      </p:sp>
    </p:spTree>
    <p:extLst>
      <p:ext uri="{BB962C8B-B14F-4D97-AF65-F5344CB8AC3E}">
        <p14:creationId xmlns:p14="http://schemas.microsoft.com/office/powerpoint/2010/main" val="308669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792255-4595-408D-87C6-FBEFE7F80F7F}"/>
              </a:ext>
            </a:extLst>
          </p:cNvPr>
          <p:cNvSpPr>
            <a:spLocks noGrp="1"/>
          </p:cNvSpPr>
          <p:nvPr>
            <p:ph type="title"/>
          </p:nvPr>
        </p:nvSpPr>
        <p:spPr/>
        <p:txBody>
          <a:bodyPr/>
          <a:lstStyle/>
          <a:p>
            <a:r>
              <a:rPr lang="pl-PL" dirty="0"/>
              <a:t>Podstawy matematyki finansowej</a:t>
            </a:r>
          </a:p>
        </p:txBody>
      </p:sp>
      <p:sp>
        <p:nvSpPr>
          <p:cNvPr id="3" name="Symbol zastępczy zawartości 2">
            <a:extLst>
              <a:ext uri="{FF2B5EF4-FFF2-40B4-BE49-F238E27FC236}">
                <a16:creationId xmlns:a16="http://schemas.microsoft.com/office/drawing/2014/main" id="{832AE3B4-519F-4A14-83F8-23A83CB710F5}"/>
              </a:ext>
            </a:extLst>
          </p:cNvPr>
          <p:cNvSpPr>
            <a:spLocks noGrp="1"/>
          </p:cNvSpPr>
          <p:nvPr>
            <p:ph idx="1"/>
          </p:nvPr>
        </p:nvSpPr>
        <p:spPr/>
        <p:txBody>
          <a:bodyPr/>
          <a:lstStyle/>
          <a:p>
            <a:r>
              <a:rPr lang="pl-PL" dirty="0"/>
              <a:t>1. Stopa procentowa</a:t>
            </a:r>
          </a:p>
          <a:p>
            <a:r>
              <a:rPr lang="pl-PL" dirty="0"/>
              <a:t>2. Wartość przyszła pieniądza</a:t>
            </a:r>
          </a:p>
          <a:p>
            <a:r>
              <a:rPr lang="pl-PL" dirty="0"/>
              <a:t>3. Wartość teraźniejsza pieniądza</a:t>
            </a:r>
          </a:p>
          <a:p>
            <a:r>
              <a:rPr lang="pl-PL" dirty="0"/>
              <a:t>4. Płatności cykliczne</a:t>
            </a:r>
          </a:p>
          <a:p>
            <a:r>
              <a:rPr lang="pl-PL" dirty="0"/>
              <a:t>5. Spłata kredytu</a:t>
            </a:r>
          </a:p>
        </p:txBody>
      </p:sp>
    </p:spTree>
    <p:extLst>
      <p:ext uri="{BB962C8B-B14F-4D97-AF65-F5344CB8AC3E}">
        <p14:creationId xmlns:p14="http://schemas.microsoft.com/office/powerpoint/2010/main" val="412602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F5DF2C-D704-4F6D-A68E-3B0F8E881D77}"/>
              </a:ext>
            </a:extLst>
          </p:cNvPr>
          <p:cNvSpPr>
            <a:spLocks noGrp="1"/>
          </p:cNvSpPr>
          <p:nvPr>
            <p:ph type="title"/>
          </p:nvPr>
        </p:nvSpPr>
        <p:spPr/>
        <p:txBody>
          <a:bodyPr/>
          <a:lstStyle/>
          <a:p>
            <a:r>
              <a:rPr lang="pl-PL" dirty="0"/>
              <a:t>Stopa procentowa</a:t>
            </a:r>
          </a:p>
        </p:txBody>
      </p:sp>
      <p:sp>
        <p:nvSpPr>
          <p:cNvPr id="3" name="Symbol zastępczy zawartości 2">
            <a:extLst>
              <a:ext uri="{FF2B5EF4-FFF2-40B4-BE49-F238E27FC236}">
                <a16:creationId xmlns:a16="http://schemas.microsoft.com/office/drawing/2014/main" id="{5C21E4C0-05CC-4209-9725-8DC2A19BC880}"/>
              </a:ext>
            </a:extLst>
          </p:cNvPr>
          <p:cNvSpPr>
            <a:spLocks noGrp="1"/>
          </p:cNvSpPr>
          <p:nvPr>
            <p:ph idx="1"/>
          </p:nvPr>
        </p:nvSpPr>
        <p:spPr/>
        <p:txBody>
          <a:bodyPr/>
          <a:lstStyle/>
          <a:p>
            <a:pPr algn="just"/>
            <a:r>
              <a:rPr lang="pl-PL" u="sng" dirty="0"/>
              <a:t>Wartość pieniądza w czasie jest zmienna</a:t>
            </a:r>
            <a:r>
              <a:rPr lang="pl-PL" dirty="0"/>
              <a:t>. Pieniądz obecnie będący w naszej dyspozycji będzie miał inną wartość w przyszłości. W związku z czym, porównywanie kwot pieniędzy w czasie wymaga odpowiedniego przeliczenia. Aby tego dokonać można posłużyć się danym parametrem ekonomicznym, a w szczególności </a:t>
            </a:r>
            <a:r>
              <a:rPr lang="pl-PL" u="sng" dirty="0"/>
              <a:t>stopą procentową</a:t>
            </a:r>
            <a:r>
              <a:rPr lang="pl-PL" dirty="0"/>
              <a:t>. </a:t>
            </a:r>
          </a:p>
          <a:p>
            <a:pPr algn="just"/>
            <a:r>
              <a:rPr lang="pl-PL" u="sng" dirty="0"/>
              <a:t>Poziom stopy procentowej </a:t>
            </a:r>
            <a:r>
              <a:rPr lang="pl-PL" dirty="0"/>
              <a:t>w danej gospodarce </a:t>
            </a:r>
            <a:r>
              <a:rPr lang="pl-PL" u="sng" dirty="0"/>
              <a:t>zależy od </a:t>
            </a:r>
            <a:r>
              <a:rPr lang="pl-PL" dirty="0"/>
              <a:t>podaży kapitału pożyczkowego, popytu na ten kapitał, ryzyka, procesów inflacyjnych, naturalnej preferencji płynności oraz polityki pieniężnej państwa.</a:t>
            </a:r>
          </a:p>
          <a:p>
            <a:pPr algn="just"/>
            <a:r>
              <a:rPr lang="pl-PL" u="sng" dirty="0"/>
              <a:t>Stopa procentowa zawiera się w przedziale</a:t>
            </a:r>
            <a:r>
              <a:rPr lang="pl-PL" dirty="0"/>
              <a:t> od wielkości bliskiej zeru (pożyczkodawca nie chce pożyczać „za darmo”) do wielkości równej przeciętej stopie zysku w gospodarce (pożyczkobiorca nie będzie zaciągać pożyczki jeżeli jej koszt będzie większy niż potencjalny zysk z tego kapitału).</a:t>
            </a:r>
          </a:p>
        </p:txBody>
      </p:sp>
    </p:spTree>
    <p:extLst>
      <p:ext uri="{BB962C8B-B14F-4D97-AF65-F5344CB8AC3E}">
        <p14:creationId xmlns:p14="http://schemas.microsoft.com/office/powerpoint/2010/main" val="1384207112"/>
      </p:ext>
    </p:extLst>
  </p:cSld>
  <p:clrMapOvr>
    <a:masterClrMapping/>
  </p:clrMapOvr>
</p:sld>
</file>

<file path=ppt/theme/theme1.xml><?xml version="1.0" encoding="utf-8"?>
<a:theme xmlns:a="http://schemas.openxmlformats.org/drawingml/2006/main" name="Ramka">
  <a:themeElements>
    <a:clrScheme name="Ramka">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amka">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mk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TM03457475[[fn=Ramka]]</Template>
  <TotalTime>0</TotalTime>
  <Words>4759</Words>
  <Application>Microsoft Office PowerPoint</Application>
  <PresentationFormat>Panoramiczny</PresentationFormat>
  <Paragraphs>482</Paragraphs>
  <Slides>75</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75</vt:i4>
      </vt:variant>
    </vt:vector>
  </HeadingPairs>
  <TitlesOfParts>
    <vt:vector size="83" baseType="lpstr">
      <vt:lpstr>Arial</vt:lpstr>
      <vt:lpstr>Calibri</vt:lpstr>
      <vt:lpstr>Cambria Math</vt:lpstr>
      <vt:lpstr>Corbel</vt:lpstr>
      <vt:lpstr>Times New Roman</vt:lpstr>
      <vt:lpstr>Wingdings</vt:lpstr>
      <vt:lpstr>Wingdings 2</vt:lpstr>
      <vt:lpstr>Ramka</vt:lpstr>
      <vt:lpstr>Ekonomiczna efektywność inwestycji (Rachunek opłacalności inwestycji)</vt:lpstr>
      <vt:lpstr>Informacje kontaktowe</vt:lpstr>
      <vt:lpstr>Zaliczenie przedmiotu</vt:lpstr>
      <vt:lpstr>Egzamin  Zaliczenie ćwiczeń</vt:lpstr>
      <vt:lpstr>Literatura</vt:lpstr>
      <vt:lpstr>Plan wykładów</vt:lpstr>
      <vt:lpstr>Inwestycje finansowe: Podstawy matematyki finansowej</vt:lpstr>
      <vt:lpstr>Podstawy matematyki finansowej</vt:lpstr>
      <vt:lpstr>Stopa procentowa</vt:lpstr>
      <vt:lpstr>Realna stopa procentowa</vt:lpstr>
      <vt:lpstr>Efektywna stopa procentowa</vt:lpstr>
      <vt:lpstr>Przeciętna stopa procentowa</vt:lpstr>
      <vt:lpstr>Przeciętna stopa procentowa</vt:lpstr>
      <vt:lpstr>Przeciętna stopa procentowa</vt:lpstr>
      <vt:lpstr>Rzeczywista stopa procentowa</vt:lpstr>
      <vt:lpstr>Wartość przyszła pieniądza</vt:lpstr>
      <vt:lpstr>Wartość przyszła pieniądza</vt:lpstr>
      <vt:lpstr>Zadanie</vt:lpstr>
      <vt:lpstr>Wartość teraźniejsza pieniądza</vt:lpstr>
      <vt:lpstr>Wartość teraźniejsza pieniądza</vt:lpstr>
      <vt:lpstr>Zadanie</vt:lpstr>
      <vt:lpstr>Płatności cykliczne</vt:lpstr>
      <vt:lpstr>Płatności cykliczne</vt:lpstr>
      <vt:lpstr>Spłata długu</vt:lpstr>
      <vt:lpstr>Spłata długu</vt:lpstr>
      <vt:lpstr>Inwestycje finansowe: Ocena efektywności portfeli inwestycyjnych Wykład 3 – st. ekonomia </vt:lpstr>
      <vt:lpstr>Miara opłacalności</vt:lpstr>
      <vt:lpstr>Ryzyko</vt:lpstr>
      <vt:lpstr>Ryzyko</vt:lpstr>
      <vt:lpstr>Miary efektywności</vt:lpstr>
      <vt:lpstr>Współczynnik Sharpe’a</vt:lpstr>
      <vt:lpstr>Współczynnik IR</vt:lpstr>
      <vt:lpstr>Miara Sortino</vt:lpstr>
      <vt:lpstr>Wskaźnik Treynora (Wykład 2 – SRB niest. + CAPM)</vt:lpstr>
      <vt:lpstr>Miara Jensena (wykład 2 – ekonomia niest).</vt:lpstr>
      <vt:lpstr>Model Henrikssona-Mertona</vt:lpstr>
      <vt:lpstr>Inwestycje rzeczowe: Metody proste oceny EEI (wykład 4 – ekonomia st.)</vt:lpstr>
      <vt:lpstr>Rachunek efektywności</vt:lpstr>
      <vt:lpstr>Podział metod opłacalności inwestycji</vt:lpstr>
      <vt:lpstr>Wady i zalety – metody proste</vt:lpstr>
      <vt:lpstr>Metody proste: stopa zwrotu</vt:lpstr>
      <vt:lpstr>Inne koncepcje stopy zwrotu</vt:lpstr>
      <vt:lpstr>Metody proste: przeciętne stopy zwrotu</vt:lpstr>
      <vt:lpstr>Kryterium opłacalności</vt:lpstr>
      <vt:lpstr>Okres zwrotu</vt:lpstr>
      <vt:lpstr>Próg rentowności</vt:lpstr>
      <vt:lpstr>Próg rentowności</vt:lpstr>
      <vt:lpstr>Zadanie</vt:lpstr>
      <vt:lpstr>Metody dynamiczne oceny EEI (wykład 5 – ekonomia st.)</vt:lpstr>
      <vt:lpstr>NPV</vt:lpstr>
      <vt:lpstr>NPV – przepływy pieniężne</vt:lpstr>
      <vt:lpstr>NPV – wybór inwestycji</vt:lpstr>
      <vt:lpstr>NPV – stopa dyskontowa</vt:lpstr>
      <vt:lpstr>NPV – średnioważony koszt kapitału</vt:lpstr>
      <vt:lpstr>Koszt kapitału własnego</vt:lpstr>
      <vt:lpstr>NPV - uwagi</vt:lpstr>
      <vt:lpstr>NPV – przepływy pieniężne dla nieruchomości</vt:lpstr>
      <vt:lpstr>NPV - uwagi</vt:lpstr>
      <vt:lpstr>IRR (wykład 6 – ekonomia st.)</vt:lpstr>
      <vt:lpstr>IRR</vt:lpstr>
      <vt:lpstr>IRR</vt:lpstr>
      <vt:lpstr>Ryzyko związane z EEI</vt:lpstr>
      <vt:lpstr>Analiza ryzyka</vt:lpstr>
      <vt:lpstr>Analiza wrażliwości</vt:lpstr>
      <vt:lpstr>Współczynik wrażliwości</vt:lpstr>
      <vt:lpstr>Interpretacja współczynnika wrażliwości</vt:lpstr>
      <vt:lpstr>Względny margines bezpieczeństwa</vt:lpstr>
      <vt:lpstr>Analiza scenariuszy</vt:lpstr>
      <vt:lpstr>Analiza scenariuszy</vt:lpstr>
      <vt:lpstr>Analiza scenariuszy</vt:lpstr>
      <vt:lpstr>Współczynnik zmienności</vt:lpstr>
      <vt:lpstr>Symulacja Monte Carlo</vt:lpstr>
      <vt:lpstr>Symulacja Monte Carlo</vt:lpstr>
      <vt:lpstr>Symulacja Monte Carlo</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Ekonomiczna efektywność inwestycji</dc:title>
  <dc:creator>Mateusz Tomal</dc:creator>
  <cp:lastModifiedBy>Mateusz Tomal</cp:lastModifiedBy>
  <cp:revision>43</cp:revision>
  <dcterms:created xsi:type="dcterms:W3CDTF">2021-10-12T09:09:46Z</dcterms:created>
  <dcterms:modified xsi:type="dcterms:W3CDTF">2025-05-09T15:35:38Z</dcterms:modified>
</cp:coreProperties>
</file>