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61" r:id="rId15"/>
    <p:sldId id="259" r:id="rId16"/>
    <p:sldId id="260" r:id="rId17"/>
    <p:sldId id="272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70" r:id="rId26"/>
    <p:sldId id="271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E5511B-8FAC-48EF-A63F-D2DDDAAB909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3DC5E48-0EF9-42E3-AF34-FE53F6EF5D5C}">
      <dgm:prSet phldrT="[Tekst]"/>
      <dgm:spPr/>
      <dgm:t>
        <a:bodyPr/>
        <a:lstStyle/>
        <a:p>
          <a:r>
            <a:rPr lang="pl-PL" dirty="0" smtClean="0"/>
            <a:t>Wspólne cechy Big </a:t>
          </a:r>
          <a:r>
            <a:rPr lang="pl-PL" dirty="0" err="1" smtClean="0"/>
            <a:t>Seven</a:t>
          </a:r>
          <a:r>
            <a:rPr lang="pl-PL" dirty="0" smtClean="0"/>
            <a:t> i </a:t>
          </a:r>
          <a:r>
            <a:rPr lang="pl-PL" dirty="0" err="1" smtClean="0"/>
            <a:t>Contenders</a:t>
          </a:r>
          <a:endParaRPr lang="pl-PL" dirty="0"/>
        </a:p>
      </dgm:t>
    </dgm:pt>
    <dgm:pt modelId="{5741C812-1329-4B8B-89DD-FB41D943F059}" type="parTrans" cxnId="{334E2470-E900-4FC8-B586-32637E10805E}">
      <dgm:prSet/>
      <dgm:spPr/>
      <dgm:t>
        <a:bodyPr/>
        <a:lstStyle/>
        <a:p>
          <a:endParaRPr lang="pl-PL"/>
        </a:p>
      </dgm:t>
    </dgm:pt>
    <dgm:pt modelId="{D6A4AF56-0704-4F02-8415-EE7A0E53744C}" type="sibTrans" cxnId="{334E2470-E900-4FC8-B586-32637E10805E}">
      <dgm:prSet/>
      <dgm:spPr/>
      <dgm:t>
        <a:bodyPr/>
        <a:lstStyle/>
        <a:p>
          <a:endParaRPr lang="pl-PL"/>
        </a:p>
      </dgm:t>
    </dgm:pt>
    <dgm:pt modelId="{FD929677-1787-4072-ABB2-C52BB5B61C56}">
      <dgm:prSet phldrT="[Tekst]" custT="1"/>
      <dgm:spPr/>
      <dgm:t>
        <a:bodyPr/>
        <a:lstStyle/>
        <a:p>
          <a:r>
            <a:rPr lang="pl-PL" sz="2400" dirty="0" smtClean="0"/>
            <a:t>Siedziby zarządów korporacji </a:t>
          </a:r>
          <a:endParaRPr lang="pl-PL" sz="2400" dirty="0"/>
        </a:p>
      </dgm:t>
    </dgm:pt>
    <dgm:pt modelId="{4DBD4DF1-2C59-478E-8D12-6380A890B0CE}" type="parTrans" cxnId="{4D3C5996-F996-4A03-840B-CA0550CA956C}">
      <dgm:prSet/>
      <dgm:spPr/>
      <dgm:t>
        <a:bodyPr/>
        <a:lstStyle/>
        <a:p>
          <a:endParaRPr lang="pl-PL"/>
        </a:p>
      </dgm:t>
    </dgm:pt>
    <dgm:pt modelId="{CDB3E612-9B03-4515-9814-E85AACDF6AFE}" type="sibTrans" cxnId="{4D3C5996-F996-4A03-840B-CA0550CA956C}">
      <dgm:prSet/>
      <dgm:spPr/>
      <dgm:t>
        <a:bodyPr/>
        <a:lstStyle/>
        <a:p>
          <a:endParaRPr lang="pl-PL"/>
        </a:p>
      </dgm:t>
    </dgm:pt>
    <dgm:pt modelId="{6030B291-C533-4AF7-AA51-9149F4E4A172}">
      <dgm:prSet phldrT="[Tekst]" custT="1"/>
      <dgm:spPr/>
      <dgm:t>
        <a:bodyPr/>
        <a:lstStyle/>
        <a:p>
          <a:r>
            <a:rPr lang="pl-PL" sz="2800" dirty="0" smtClean="0"/>
            <a:t>Populacja i rozmiar rynku </a:t>
          </a:r>
          <a:endParaRPr lang="pl-PL" sz="2800" dirty="0"/>
        </a:p>
      </dgm:t>
    </dgm:pt>
    <dgm:pt modelId="{58FD2D71-A63C-463F-ACC4-6CAA3B511AD5}" type="parTrans" cxnId="{9AAD9D33-74E7-4C81-B19F-9D67DC36D85B}">
      <dgm:prSet/>
      <dgm:spPr/>
      <dgm:t>
        <a:bodyPr/>
        <a:lstStyle/>
        <a:p>
          <a:endParaRPr lang="pl-PL"/>
        </a:p>
      </dgm:t>
    </dgm:pt>
    <dgm:pt modelId="{D8BF107E-4323-4C4D-8688-6F375F143844}" type="sibTrans" cxnId="{9AAD9D33-74E7-4C81-B19F-9D67DC36D85B}">
      <dgm:prSet/>
      <dgm:spPr/>
      <dgm:t>
        <a:bodyPr/>
        <a:lstStyle/>
        <a:p>
          <a:endParaRPr lang="pl-PL"/>
        </a:p>
      </dgm:t>
    </dgm:pt>
    <dgm:pt modelId="{B388113A-ED2F-4A59-9095-311D4882260C}">
      <dgm:prSet phldrT="[Tekst]" custT="1"/>
      <dgm:spPr/>
      <dgm:t>
        <a:bodyPr/>
        <a:lstStyle/>
        <a:p>
          <a:r>
            <a:rPr lang="pl-PL" sz="2000" dirty="0" smtClean="0"/>
            <a:t>Infrastruktura komunikacyjna (metropolitalna) </a:t>
          </a:r>
          <a:endParaRPr lang="pl-PL" sz="2000" dirty="0"/>
        </a:p>
      </dgm:t>
    </dgm:pt>
    <dgm:pt modelId="{3D34BE7C-252B-428F-ADBC-FEE419707D9C}" type="parTrans" cxnId="{C9284170-38C1-4256-90B1-AAA1C9B5D89A}">
      <dgm:prSet/>
      <dgm:spPr/>
      <dgm:t>
        <a:bodyPr/>
        <a:lstStyle/>
        <a:p>
          <a:endParaRPr lang="pl-PL"/>
        </a:p>
      </dgm:t>
    </dgm:pt>
    <dgm:pt modelId="{594BC26F-41E9-423A-AD23-188549BFA779}" type="sibTrans" cxnId="{C9284170-38C1-4256-90B1-AAA1C9B5D89A}">
      <dgm:prSet/>
      <dgm:spPr/>
      <dgm:t>
        <a:bodyPr/>
        <a:lstStyle/>
        <a:p>
          <a:endParaRPr lang="pl-PL"/>
        </a:p>
      </dgm:t>
    </dgm:pt>
    <dgm:pt modelId="{D8F6A154-71B6-4483-BE66-C22F9173679D}">
      <dgm:prSet phldrT="[Tekst]"/>
      <dgm:spPr/>
      <dgm:t>
        <a:bodyPr/>
        <a:lstStyle/>
        <a:p>
          <a:r>
            <a:rPr lang="pl-PL" dirty="0" smtClean="0"/>
            <a:t>Gateway </a:t>
          </a:r>
          <a:endParaRPr lang="pl-PL" dirty="0"/>
        </a:p>
      </dgm:t>
    </dgm:pt>
    <dgm:pt modelId="{3CF02162-2831-4C0D-BA46-9F0CCE3F97F3}" type="parTrans" cxnId="{81C79256-9480-4E6A-9639-7FF0638621CE}">
      <dgm:prSet/>
      <dgm:spPr/>
      <dgm:t>
        <a:bodyPr/>
        <a:lstStyle/>
        <a:p>
          <a:endParaRPr lang="pl-PL"/>
        </a:p>
      </dgm:t>
    </dgm:pt>
    <dgm:pt modelId="{6E733C40-7DB8-4ECE-9B90-710DE7D25658}" type="sibTrans" cxnId="{81C79256-9480-4E6A-9639-7FF0638621CE}">
      <dgm:prSet/>
      <dgm:spPr/>
      <dgm:t>
        <a:bodyPr/>
        <a:lstStyle/>
        <a:p>
          <a:endParaRPr lang="pl-PL"/>
        </a:p>
      </dgm:t>
    </dgm:pt>
    <dgm:pt modelId="{36D390C6-BC74-4443-945B-F2D6F74C18F2}">
      <dgm:prSet/>
      <dgm:spPr/>
      <dgm:t>
        <a:bodyPr/>
        <a:lstStyle/>
        <a:p>
          <a:r>
            <a:rPr lang="pl-PL" dirty="0" smtClean="0"/>
            <a:t>Zasoby talentów </a:t>
          </a:r>
          <a:endParaRPr lang="pl-PL" dirty="0"/>
        </a:p>
      </dgm:t>
    </dgm:pt>
    <dgm:pt modelId="{472CB575-B958-4618-936E-82AC180FC221}" type="parTrans" cxnId="{EB49F543-F525-43F5-BDA8-31A31118CFFE}">
      <dgm:prSet/>
      <dgm:spPr/>
      <dgm:t>
        <a:bodyPr/>
        <a:lstStyle/>
        <a:p>
          <a:endParaRPr lang="pl-PL"/>
        </a:p>
      </dgm:t>
    </dgm:pt>
    <dgm:pt modelId="{31BE039A-3A5E-41B3-9C91-4F7A2F22D441}" type="sibTrans" cxnId="{EB49F543-F525-43F5-BDA8-31A31118CFFE}">
      <dgm:prSet/>
      <dgm:spPr/>
      <dgm:t>
        <a:bodyPr/>
        <a:lstStyle/>
        <a:p>
          <a:endParaRPr lang="pl-PL"/>
        </a:p>
      </dgm:t>
    </dgm:pt>
    <dgm:pt modelId="{4F99CDF8-4161-4D67-BDAF-2DC41716B2EC}">
      <dgm:prSet custT="1"/>
      <dgm:spPr/>
      <dgm:t>
        <a:bodyPr/>
        <a:lstStyle/>
        <a:p>
          <a:r>
            <a:rPr lang="pl-PL" sz="2400" dirty="0" smtClean="0"/>
            <a:t>Specjalizacja i innowacje </a:t>
          </a:r>
          <a:endParaRPr lang="pl-PL" sz="2400" dirty="0"/>
        </a:p>
      </dgm:t>
    </dgm:pt>
    <dgm:pt modelId="{D2AF5A2E-E0B6-4712-994A-A243C36226ED}" type="parTrans" cxnId="{D8A714B1-2710-4288-B05D-3AC4B08CAA31}">
      <dgm:prSet/>
      <dgm:spPr/>
      <dgm:t>
        <a:bodyPr/>
        <a:lstStyle/>
        <a:p>
          <a:endParaRPr lang="pl-PL"/>
        </a:p>
      </dgm:t>
    </dgm:pt>
    <dgm:pt modelId="{65671044-6CD5-4348-B0B1-4001E81C5465}" type="sibTrans" cxnId="{D8A714B1-2710-4288-B05D-3AC4B08CAA31}">
      <dgm:prSet/>
      <dgm:spPr/>
      <dgm:t>
        <a:bodyPr/>
        <a:lstStyle/>
        <a:p>
          <a:endParaRPr lang="pl-PL"/>
        </a:p>
      </dgm:t>
    </dgm:pt>
    <dgm:pt modelId="{42A8F41B-88A6-479C-A200-D49AF0EBF0B6}">
      <dgm:prSet/>
      <dgm:spPr/>
      <dgm:t>
        <a:bodyPr/>
        <a:lstStyle/>
        <a:p>
          <a:r>
            <a:rPr lang="pl-PL" dirty="0" smtClean="0"/>
            <a:t>„Miękka siła” </a:t>
          </a:r>
        </a:p>
        <a:p>
          <a:r>
            <a:rPr lang="pl-PL" dirty="0" smtClean="0"/>
            <a:t>Marka, reputacja </a:t>
          </a:r>
          <a:endParaRPr lang="pl-PL" dirty="0"/>
        </a:p>
      </dgm:t>
    </dgm:pt>
    <dgm:pt modelId="{5F6BA10D-A238-4AC3-9ACB-D4A7252041BF}" type="parTrans" cxnId="{5F3C8850-4B0E-4C27-B665-79BBCE7F754E}">
      <dgm:prSet/>
      <dgm:spPr/>
      <dgm:t>
        <a:bodyPr/>
        <a:lstStyle/>
        <a:p>
          <a:endParaRPr lang="pl-PL"/>
        </a:p>
      </dgm:t>
    </dgm:pt>
    <dgm:pt modelId="{6BF658F6-880A-4197-A5A9-AEE39845C7FF}" type="sibTrans" cxnId="{5F3C8850-4B0E-4C27-B665-79BBCE7F754E}">
      <dgm:prSet/>
      <dgm:spPr/>
      <dgm:t>
        <a:bodyPr/>
        <a:lstStyle/>
        <a:p>
          <a:endParaRPr lang="pl-PL"/>
        </a:p>
      </dgm:t>
    </dgm:pt>
    <dgm:pt modelId="{EF9E4106-7CF7-4CD6-B22C-700442220516}" type="pres">
      <dgm:prSet presAssocID="{0CE5511B-8FAC-48EF-A63F-D2DDDAAB909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ADA0928-CD64-4F70-B07E-B79BFBEB58BF}" type="pres">
      <dgm:prSet presAssocID="{0CE5511B-8FAC-48EF-A63F-D2DDDAAB909F}" presName="radial" presStyleCnt="0">
        <dgm:presLayoutVars>
          <dgm:animLvl val="ctr"/>
        </dgm:presLayoutVars>
      </dgm:prSet>
      <dgm:spPr/>
    </dgm:pt>
    <dgm:pt modelId="{B4844FB1-71CE-4A85-96F6-E82355C5AF6E}" type="pres">
      <dgm:prSet presAssocID="{23DC5E48-0EF9-42E3-AF34-FE53F6EF5D5C}" presName="centerShape" presStyleLbl="vennNode1" presStyleIdx="0" presStyleCnt="8"/>
      <dgm:spPr/>
      <dgm:t>
        <a:bodyPr/>
        <a:lstStyle/>
        <a:p>
          <a:endParaRPr lang="pl-PL"/>
        </a:p>
      </dgm:t>
    </dgm:pt>
    <dgm:pt modelId="{0F2F7795-2F18-44F5-B845-A6ECD9B7DFEC}" type="pres">
      <dgm:prSet presAssocID="{FD929677-1787-4072-ABB2-C52BB5B61C56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C9F325-BDBF-4481-A2AD-D5347CBD7E7A}" type="pres">
      <dgm:prSet presAssocID="{6030B291-C533-4AF7-AA51-9149F4E4A172}" presName="node" presStyleLbl="vennNode1" presStyleIdx="2" presStyleCnt="8" custScaleX="121679" custScaleY="11405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DA7C77F-D5F9-4B7B-9D52-ED9EE1CFF09B}" type="pres">
      <dgm:prSet presAssocID="{B388113A-ED2F-4A59-9095-311D4882260C}" presName="node" presStyleLbl="vennNode1" presStyleIdx="3" presStyleCnt="8" custScaleX="136256" custScaleY="108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0852BE-5F89-4B75-B23A-E2CBC98BAA40}" type="pres">
      <dgm:prSet presAssocID="{D8F6A154-71B6-4483-BE66-C22F9173679D}" presName="node" presStyleLbl="vennNode1" presStyleIdx="4" presStyleCnt="8" custScaleX="11310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B04CF8-7300-41F5-9615-A80CAC69B66C}" type="pres">
      <dgm:prSet presAssocID="{36D390C6-BC74-4443-945B-F2D6F74C18F2}" presName="node" presStyleLbl="vennNode1" presStyleIdx="5" presStyleCnt="8" custScaleX="119789" custRadScaleRad="101363" custRadScaleInc="560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0C0D4F-4CA1-49DD-9E7E-530AC9C17DEC}" type="pres">
      <dgm:prSet presAssocID="{4F99CDF8-4161-4D67-BDAF-2DC41716B2EC}" presName="node" presStyleLbl="vennNode1" presStyleIdx="6" presStyleCnt="8" custScaleX="129087" custScaleY="104471" custRadScaleRad="105597" custRadScaleInc="-461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18F0F45-B655-48EC-B42F-113AA0B95072}" type="pres">
      <dgm:prSet presAssocID="{42A8F41B-88A6-479C-A200-D49AF0EBF0B6}" presName="node" presStyleLbl="vennNode1" presStyleIdx="7" presStyleCnt="8" custScaleX="141722" custScaleY="121691" custRadScaleRad="106586" custRadScaleInc="-632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D904EBD-3E98-4C00-86E6-B11F46BD24B8}" type="presOf" srcId="{0CE5511B-8FAC-48EF-A63F-D2DDDAAB909F}" destId="{EF9E4106-7CF7-4CD6-B22C-700442220516}" srcOrd="0" destOrd="0" presId="urn:microsoft.com/office/officeart/2005/8/layout/radial3"/>
    <dgm:cxn modelId="{72918A3A-56F7-4FB9-BC49-6328962CD8F6}" type="presOf" srcId="{D8F6A154-71B6-4483-BE66-C22F9173679D}" destId="{DD0852BE-5F89-4B75-B23A-E2CBC98BAA40}" srcOrd="0" destOrd="0" presId="urn:microsoft.com/office/officeart/2005/8/layout/radial3"/>
    <dgm:cxn modelId="{EB49F543-F525-43F5-BDA8-31A31118CFFE}" srcId="{23DC5E48-0EF9-42E3-AF34-FE53F6EF5D5C}" destId="{36D390C6-BC74-4443-945B-F2D6F74C18F2}" srcOrd="4" destOrd="0" parTransId="{472CB575-B958-4618-936E-82AC180FC221}" sibTransId="{31BE039A-3A5E-41B3-9C91-4F7A2F22D441}"/>
    <dgm:cxn modelId="{37F2AE83-D56A-4F69-BBEC-05BB1051E08E}" type="presOf" srcId="{42A8F41B-88A6-479C-A200-D49AF0EBF0B6}" destId="{518F0F45-B655-48EC-B42F-113AA0B95072}" srcOrd="0" destOrd="0" presId="urn:microsoft.com/office/officeart/2005/8/layout/radial3"/>
    <dgm:cxn modelId="{8ED0033F-2154-4B0B-95EE-9C67AC311977}" type="presOf" srcId="{FD929677-1787-4072-ABB2-C52BB5B61C56}" destId="{0F2F7795-2F18-44F5-B845-A6ECD9B7DFEC}" srcOrd="0" destOrd="0" presId="urn:microsoft.com/office/officeart/2005/8/layout/radial3"/>
    <dgm:cxn modelId="{956D144E-ED2A-4C26-BA84-6C0F4A622E9B}" type="presOf" srcId="{6030B291-C533-4AF7-AA51-9149F4E4A172}" destId="{FFC9F325-BDBF-4481-A2AD-D5347CBD7E7A}" srcOrd="0" destOrd="0" presId="urn:microsoft.com/office/officeart/2005/8/layout/radial3"/>
    <dgm:cxn modelId="{9AAD9D33-74E7-4C81-B19F-9D67DC36D85B}" srcId="{23DC5E48-0EF9-42E3-AF34-FE53F6EF5D5C}" destId="{6030B291-C533-4AF7-AA51-9149F4E4A172}" srcOrd="1" destOrd="0" parTransId="{58FD2D71-A63C-463F-ACC4-6CAA3B511AD5}" sibTransId="{D8BF107E-4323-4C4D-8688-6F375F143844}"/>
    <dgm:cxn modelId="{A387B71E-A0D5-4232-AFAC-52C943729146}" type="presOf" srcId="{23DC5E48-0EF9-42E3-AF34-FE53F6EF5D5C}" destId="{B4844FB1-71CE-4A85-96F6-E82355C5AF6E}" srcOrd="0" destOrd="0" presId="urn:microsoft.com/office/officeart/2005/8/layout/radial3"/>
    <dgm:cxn modelId="{5F3C8850-4B0E-4C27-B665-79BBCE7F754E}" srcId="{23DC5E48-0EF9-42E3-AF34-FE53F6EF5D5C}" destId="{42A8F41B-88A6-479C-A200-D49AF0EBF0B6}" srcOrd="6" destOrd="0" parTransId="{5F6BA10D-A238-4AC3-9ACB-D4A7252041BF}" sibTransId="{6BF658F6-880A-4197-A5A9-AEE39845C7FF}"/>
    <dgm:cxn modelId="{D8A714B1-2710-4288-B05D-3AC4B08CAA31}" srcId="{23DC5E48-0EF9-42E3-AF34-FE53F6EF5D5C}" destId="{4F99CDF8-4161-4D67-BDAF-2DC41716B2EC}" srcOrd="5" destOrd="0" parTransId="{D2AF5A2E-E0B6-4712-994A-A243C36226ED}" sibTransId="{65671044-6CD5-4348-B0B1-4001E81C5465}"/>
    <dgm:cxn modelId="{4D3C5996-F996-4A03-840B-CA0550CA956C}" srcId="{23DC5E48-0EF9-42E3-AF34-FE53F6EF5D5C}" destId="{FD929677-1787-4072-ABB2-C52BB5B61C56}" srcOrd="0" destOrd="0" parTransId="{4DBD4DF1-2C59-478E-8D12-6380A890B0CE}" sibTransId="{CDB3E612-9B03-4515-9814-E85AACDF6AFE}"/>
    <dgm:cxn modelId="{334E2470-E900-4FC8-B586-32637E10805E}" srcId="{0CE5511B-8FAC-48EF-A63F-D2DDDAAB909F}" destId="{23DC5E48-0EF9-42E3-AF34-FE53F6EF5D5C}" srcOrd="0" destOrd="0" parTransId="{5741C812-1329-4B8B-89DD-FB41D943F059}" sibTransId="{D6A4AF56-0704-4F02-8415-EE7A0E53744C}"/>
    <dgm:cxn modelId="{01512503-0EF9-47B7-AF4A-5DBA839EF636}" type="presOf" srcId="{B388113A-ED2F-4A59-9095-311D4882260C}" destId="{BDA7C77F-D5F9-4B7B-9D52-ED9EE1CFF09B}" srcOrd="0" destOrd="0" presId="urn:microsoft.com/office/officeart/2005/8/layout/radial3"/>
    <dgm:cxn modelId="{81C79256-9480-4E6A-9639-7FF0638621CE}" srcId="{23DC5E48-0EF9-42E3-AF34-FE53F6EF5D5C}" destId="{D8F6A154-71B6-4483-BE66-C22F9173679D}" srcOrd="3" destOrd="0" parTransId="{3CF02162-2831-4C0D-BA46-9F0CCE3F97F3}" sibTransId="{6E733C40-7DB8-4ECE-9B90-710DE7D25658}"/>
    <dgm:cxn modelId="{A354FD2C-73E0-4D15-915E-31125F04AA79}" type="presOf" srcId="{36D390C6-BC74-4443-945B-F2D6F74C18F2}" destId="{D0B04CF8-7300-41F5-9615-A80CAC69B66C}" srcOrd="0" destOrd="0" presId="urn:microsoft.com/office/officeart/2005/8/layout/radial3"/>
    <dgm:cxn modelId="{5A0C60D3-053A-4275-A9A6-B4840EB6D721}" type="presOf" srcId="{4F99CDF8-4161-4D67-BDAF-2DC41716B2EC}" destId="{6B0C0D4F-4CA1-49DD-9E7E-530AC9C17DEC}" srcOrd="0" destOrd="0" presId="urn:microsoft.com/office/officeart/2005/8/layout/radial3"/>
    <dgm:cxn modelId="{C9284170-38C1-4256-90B1-AAA1C9B5D89A}" srcId="{23DC5E48-0EF9-42E3-AF34-FE53F6EF5D5C}" destId="{B388113A-ED2F-4A59-9095-311D4882260C}" srcOrd="2" destOrd="0" parTransId="{3D34BE7C-252B-428F-ADBC-FEE419707D9C}" sibTransId="{594BC26F-41E9-423A-AD23-188549BFA779}"/>
    <dgm:cxn modelId="{AC8D09F4-BF17-448C-ADF7-43C14F8631FA}" type="presParOf" srcId="{EF9E4106-7CF7-4CD6-B22C-700442220516}" destId="{4ADA0928-CD64-4F70-B07E-B79BFBEB58BF}" srcOrd="0" destOrd="0" presId="urn:microsoft.com/office/officeart/2005/8/layout/radial3"/>
    <dgm:cxn modelId="{46319517-16C3-4F0F-BE09-1FE2EEB467C2}" type="presParOf" srcId="{4ADA0928-CD64-4F70-B07E-B79BFBEB58BF}" destId="{B4844FB1-71CE-4A85-96F6-E82355C5AF6E}" srcOrd="0" destOrd="0" presId="urn:microsoft.com/office/officeart/2005/8/layout/radial3"/>
    <dgm:cxn modelId="{EDD9AB33-B1BD-4BAD-B7F7-2E49EF7017BC}" type="presParOf" srcId="{4ADA0928-CD64-4F70-B07E-B79BFBEB58BF}" destId="{0F2F7795-2F18-44F5-B845-A6ECD9B7DFEC}" srcOrd="1" destOrd="0" presId="urn:microsoft.com/office/officeart/2005/8/layout/radial3"/>
    <dgm:cxn modelId="{FBB3288F-8B59-4220-A526-B8717B44B03C}" type="presParOf" srcId="{4ADA0928-CD64-4F70-B07E-B79BFBEB58BF}" destId="{FFC9F325-BDBF-4481-A2AD-D5347CBD7E7A}" srcOrd="2" destOrd="0" presId="urn:microsoft.com/office/officeart/2005/8/layout/radial3"/>
    <dgm:cxn modelId="{4C0CFE89-05F2-4F55-9DAB-2DC54EDF8EBA}" type="presParOf" srcId="{4ADA0928-CD64-4F70-B07E-B79BFBEB58BF}" destId="{BDA7C77F-D5F9-4B7B-9D52-ED9EE1CFF09B}" srcOrd="3" destOrd="0" presId="urn:microsoft.com/office/officeart/2005/8/layout/radial3"/>
    <dgm:cxn modelId="{670ECE41-7370-4A7E-840A-2811264655AA}" type="presParOf" srcId="{4ADA0928-CD64-4F70-B07E-B79BFBEB58BF}" destId="{DD0852BE-5F89-4B75-B23A-E2CBC98BAA40}" srcOrd="4" destOrd="0" presId="urn:microsoft.com/office/officeart/2005/8/layout/radial3"/>
    <dgm:cxn modelId="{EDF4A964-C016-405E-BFC7-239A0E658177}" type="presParOf" srcId="{4ADA0928-CD64-4F70-B07E-B79BFBEB58BF}" destId="{D0B04CF8-7300-41F5-9615-A80CAC69B66C}" srcOrd="5" destOrd="0" presId="urn:microsoft.com/office/officeart/2005/8/layout/radial3"/>
    <dgm:cxn modelId="{70B0A507-05ED-47C3-964A-64355C5DA5B3}" type="presParOf" srcId="{4ADA0928-CD64-4F70-B07E-B79BFBEB58BF}" destId="{6B0C0D4F-4CA1-49DD-9E7E-530AC9C17DEC}" srcOrd="6" destOrd="0" presId="urn:microsoft.com/office/officeart/2005/8/layout/radial3"/>
    <dgm:cxn modelId="{A7F07B81-28EA-4D43-8DC0-3ACE8DF438AB}" type="presParOf" srcId="{4ADA0928-CD64-4F70-B07E-B79BFBEB58BF}" destId="{518F0F45-B655-48EC-B42F-113AA0B9507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44FB1-71CE-4A85-96F6-E82355C5AF6E}">
      <dsp:nvSpPr>
        <dsp:cNvPr id="0" name=""/>
        <dsp:cNvSpPr/>
      </dsp:nvSpPr>
      <dsp:spPr>
        <a:xfrm>
          <a:off x="3904128" y="1618385"/>
          <a:ext cx="3871018" cy="38710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300" kern="1200" dirty="0" smtClean="0"/>
            <a:t>Wspólne cechy Big </a:t>
          </a:r>
          <a:r>
            <a:rPr lang="pl-PL" sz="4300" kern="1200" dirty="0" err="1" smtClean="0"/>
            <a:t>Seven</a:t>
          </a:r>
          <a:r>
            <a:rPr lang="pl-PL" sz="4300" kern="1200" dirty="0" smtClean="0"/>
            <a:t> i </a:t>
          </a:r>
          <a:r>
            <a:rPr lang="pl-PL" sz="4300" kern="1200" dirty="0" err="1" smtClean="0"/>
            <a:t>Contenders</a:t>
          </a:r>
          <a:endParaRPr lang="pl-PL" sz="4300" kern="1200" dirty="0"/>
        </a:p>
      </dsp:txBody>
      <dsp:txXfrm>
        <a:off x="4471025" y="2185282"/>
        <a:ext cx="2737224" cy="2737224"/>
      </dsp:txXfrm>
    </dsp:sp>
    <dsp:sp modelId="{0F2F7795-2F18-44F5-B845-A6ECD9B7DFEC}">
      <dsp:nvSpPr>
        <dsp:cNvPr id="0" name=""/>
        <dsp:cNvSpPr/>
      </dsp:nvSpPr>
      <dsp:spPr>
        <a:xfrm>
          <a:off x="4871883" y="63794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Siedziby zarządów korporacji </a:t>
          </a:r>
          <a:endParaRPr lang="pl-PL" sz="2400" kern="1200" dirty="0"/>
        </a:p>
      </dsp:txBody>
      <dsp:txXfrm>
        <a:off x="5155332" y="347243"/>
        <a:ext cx="1368611" cy="1368611"/>
      </dsp:txXfrm>
    </dsp:sp>
    <dsp:sp modelId="{FFC9F325-BDBF-4481-A2AD-D5347CBD7E7A}">
      <dsp:nvSpPr>
        <dsp:cNvPr id="0" name=""/>
        <dsp:cNvSpPr/>
      </dsp:nvSpPr>
      <dsp:spPr>
        <a:xfrm>
          <a:off x="6634133" y="877455"/>
          <a:ext cx="2355108" cy="22075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Populacja i rozmiar rynku </a:t>
          </a:r>
          <a:endParaRPr lang="pl-PL" sz="2800" kern="1200" dirty="0"/>
        </a:p>
      </dsp:txBody>
      <dsp:txXfrm>
        <a:off x="6979031" y="1200745"/>
        <a:ext cx="1665312" cy="1560984"/>
      </dsp:txXfrm>
    </dsp:sp>
    <dsp:sp modelId="{BDA7C77F-D5F9-4B7B-9D52-ED9EE1CFF09B}">
      <dsp:nvSpPr>
        <dsp:cNvPr id="0" name=""/>
        <dsp:cNvSpPr/>
      </dsp:nvSpPr>
      <dsp:spPr>
        <a:xfrm>
          <a:off x="6980119" y="3067207"/>
          <a:ext cx="2637247" cy="20959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Infrastruktura komunikacyjna (metropolitalna) </a:t>
          </a:r>
          <a:endParaRPr lang="pl-PL" sz="2000" kern="1200" dirty="0"/>
        </a:p>
      </dsp:txBody>
      <dsp:txXfrm>
        <a:off x="7366335" y="3374148"/>
        <a:ext cx="1864815" cy="1482042"/>
      </dsp:txXfrm>
    </dsp:sp>
    <dsp:sp modelId="{DD0852BE-5F89-4B75-B23A-E2CBC98BAA40}">
      <dsp:nvSpPr>
        <dsp:cNvPr id="0" name=""/>
        <dsp:cNvSpPr/>
      </dsp:nvSpPr>
      <dsp:spPr>
        <a:xfrm>
          <a:off x="5839425" y="4858695"/>
          <a:ext cx="2189235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Gateway </a:t>
          </a:r>
          <a:endParaRPr lang="pl-PL" sz="2700" kern="1200" dirty="0"/>
        </a:p>
      </dsp:txBody>
      <dsp:txXfrm>
        <a:off x="6160031" y="5142144"/>
        <a:ext cx="1548023" cy="1368611"/>
      </dsp:txXfrm>
    </dsp:sp>
    <dsp:sp modelId="{D0B04CF8-7300-41F5-9615-A80CAC69B66C}">
      <dsp:nvSpPr>
        <dsp:cNvPr id="0" name=""/>
        <dsp:cNvSpPr/>
      </dsp:nvSpPr>
      <dsp:spPr>
        <a:xfrm>
          <a:off x="3456653" y="4830990"/>
          <a:ext cx="2318527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Zasoby talentów </a:t>
          </a:r>
          <a:endParaRPr lang="pl-PL" sz="2700" kern="1200" dirty="0"/>
        </a:p>
      </dsp:txBody>
      <dsp:txXfrm>
        <a:off x="3796193" y="5114439"/>
        <a:ext cx="1639447" cy="1368611"/>
      </dsp:txXfrm>
    </dsp:sp>
    <dsp:sp modelId="{6B0C0D4F-4CA1-49DD-9E7E-530AC9C17DEC}">
      <dsp:nvSpPr>
        <dsp:cNvPr id="0" name=""/>
        <dsp:cNvSpPr/>
      </dsp:nvSpPr>
      <dsp:spPr>
        <a:xfrm>
          <a:off x="2020447" y="3242682"/>
          <a:ext cx="2498491" cy="20220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Specjalizacja i innowacje </a:t>
          </a:r>
          <a:endParaRPr lang="pl-PL" sz="2400" kern="1200" dirty="0"/>
        </a:p>
      </dsp:txBody>
      <dsp:txXfrm>
        <a:off x="2386343" y="3538804"/>
        <a:ext cx="1766699" cy="1429802"/>
      </dsp:txXfrm>
    </dsp:sp>
    <dsp:sp modelId="{518F0F45-B655-48EC-B42F-113AA0B95072}">
      <dsp:nvSpPr>
        <dsp:cNvPr id="0" name=""/>
        <dsp:cNvSpPr/>
      </dsp:nvSpPr>
      <dsp:spPr>
        <a:xfrm>
          <a:off x="2274404" y="822040"/>
          <a:ext cx="2743042" cy="23553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„Miękka siła”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Marka, reputacja </a:t>
          </a:r>
          <a:endParaRPr lang="pl-PL" sz="2700" kern="1200" dirty="0"/>
        </a:p>
      </dsp:txBody>
      <dsp:txXfrm>
        <a:off x="2676113" y="1166972"/>
        <a:ext cx="1939624" cy="1665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parag_khanna_how_megacities_are_changing_the_map_of_the_worl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Miasta jako kierunki inwestowania </a:t>
            </a:r>
            <a:br>
              <a:rPr lang="pl-PL" b="1" dirty="0" smtClean="0"/>
            </a:br>
            <a:r>
              <a:rPr lang="pl-PL" sz="6000" b="1" dirty="0"/>
              <a:t>Typologia i hierarchia miast </a:t>
            </a:r>
            <a:r>
              <a:rPr lang="en-US" sz="6000" b="1" dirty="0"/>
              <a:t/>
            </a:r>
            <a:br>
              <a:rPr lang="en-US" sz="6000" b="1" dirty="0"/>
            </a:br>
            <a:endParaRPr lang="en-US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15" y="4221018"/>
            <a:ext cx="7813076" cy="1363628"/>
          </a:xfrm>
        </p:spPr>
        <p:txBody>
          <a:bodyPr>
            <a:normAutofit fontScale="55000" lnSpcReduction="20000"/>
          </a:bodyPr>
          <a:lstStyle/>
          <a:p>
            <a:r>
              <a:rPr lang="pl-PL" sz="3200" b="1" dirty="0" smtClean="0"/>
              <a:t>Colin </a:t>
            </a:r>
            <a:r>
              <a:rPr lang="pl-PL" sz="3200" b="1" dirty="0" err="1" smtClean="0"/>
              <a:t>Lizieri</a:t>
            </a:r>
            <a:r>
              <a:rPr lang="pl-PL" sz="3200" b="1" dirty="0" smtClean="0"/>
              <a:t>: </a:t>
            </a:r>
            <a:r>
              <a:rPr lang="pl-PL" sz="3200" b="1" i="1" dirty="0" err="1" smtClean="0"/>
              <a:t>Towers</a:t>
            </a:r>
            <a:r>
              <a:rPr lang="pl-PL" sz="3200" b="1" i="1" dirty="0" smtClean="0"/>
              <a:t> of Capital. Office </a:t>
            </a:r>
            <a:r>
              <a:rPr lang="pl-PL" sz="3200" b="1" i="1" dirty="0" err="1" smtClean="0"/>
              <a:t>markets</a:t>
            </a:r>
            <a:r>
              <a:rPr lang="pl-PL" sz="3200" b="1" i="1" dirty="0" smtClean="0"/>
              <a:t> and International Financial Services</a:t>
            </a:r>
            <a:r>
              <a:rPr lang="pl-PL" sz="3200" b="1" dirty="0" smtClean="0"/>
              <a:t>, Wiley-Blackwell2009</a:t>
            </a:r>
          </a:p>
          <a:p>
            <a:r>
              <a:rPr lang="pl-PL" sz="3200" b="1" dirty="0" smtClean="0"/>
              <a:t>JLL: </a:t>
            </a:r>
            <a:r>
              <a:rPr lang="pl-PL" sz="3200" b="1" i="1" dirty="0" smtClean="0"/>
              <a:t>World </a:t>
            </a:r>
            <a:r>
              <a:rPr lang="pl-PL" sz="3200" b="1" i="1" dirty="0" err="1" smtClean="0"/>
              <a:t>Cities</a:t>
            </a:r>
            <a:r>
              <a:rPr lang="pl-PL" sz="3200" b="1" i="1" dirty="0" smtClean="0"/>
              <a:t>: </a:t>
            </a:r>
            <a:r>
              <a:rPr lang="pl-PL" sz="3200" b="1" i="1" dirty="0" err="1" smtClean="0"/>
              <a:t>Mapping</a:t>
            </a:r>
            <a:r>
              <a:rPr lang="pl-PL" sz="3200" b="1" i="1" dirty="0" smtClean="0"/>
              <a:t> the </a:t>
            </a:r>
            <a:r>
              <a:rPr lang="pl-PL" sz="3200" b="1" i="1" dirty="0" err="1" smtClean="0"/>
              <a:t>Pathways</a:t>
            </a:r>
            <a:r>
              <a:rPr lang="pl-PL" sz="3200" b="1" i="1" dirty="0" smtClean="0"/>
              <a:t> to </a:t>
            </a:r>
            <a:r>
              <a:rPr lang="pl-PL" sz="3200" b="1" i="1" dirty="0" err="1" smtClean="0"/>
              <a:t>Success</a:t>
            </a:r>
            <a:r>
              <a:rPr lang="pl-PL" sz="3200" b="1" dirty="0" smtClean="0"/>
              <a:t>, JLL and The Business of </a:t>
            </a:r>
            <a:r>
              <a:rPr lang="pl-PL" sz="3200" b="1" dirty="0" err="1" smtClean="0"/>
              <a:t>Cities</a:t>
            </a:r>
            <a:r>
              <a:rPr lang="pl-PL" sz="3200" b="1" dirty="0" smtClean="0"/>
              <a:t>, 2018 </a:t>
            </a:r>
          </a:p>
          <a:p>
            <a:r>
              <a:rPr lang="pl-PL" sz="3200" b="1" dirty="0" smtClean="0"/>
              <a:t>JLL: </a:t>
            </a:r>
            <a:r>
              <a:rPr lang="pl-PL" sz="3200" b="1" dirty="0" err="1" smtClean="0"/>
              <a:t>Creating</a:t>
            </a:r>
            <a:r>
              <a:rPr lang="pl-PL" sz="3200" b="1" dirty="0" smtClean="0"/>
              <a:t> a </a:t>
            </a:r>
            <a:r>
              <a:rPr lang="pl-PL" sz="3200" b="1" dirty="0" err="1" smtClean="0"/>
              <a:t>Resilient</a:t>
            </a:r>
            <a:r>
              <a:rPr lang="pl-PL" sz="3200" b="1" dirty="0" smtClean="0"/>
              <a:t> and </a:t>
            </a:r>
            <a:r>
              <a:rPr lang="pl-PL" sz="3200" b="1" dirty="0" err="1" smtClean="0"/>
              <a:t>Responsible</a:t>
            </a:r>
            <a:r>
              <a:rPr lang="pl-PL" sz="3200" b="1" dirty="0" smtClean="0"/>
              <a:t> City. City </a:t>
            </a:r>
            <a:r>
              <a:rPr lang="pl-PL" sz="3200" b="1" dirty="0" err="1" smtClean="0"/>
              <a:t>Momentum</a:t>
            </a:r>
            <a:r>
              <a:rPr lang="pl-PL" sz="3200" b="1" dirty="0" smtClean="0"/>
              <a:t> Index 2020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928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„Global </a:t>
            </a:r>
            <a:r>
              <a:rPr lang="pl-PL" dirty="0" err="1" smtClean="0"/>
              <a:t>cities</a:t>
            </a:r>
            <a:r>
              <a:rPr lang="pl-PL" dirty="0" smtClean="0"/>
              <a:t>”</a:t>
            </a:r>
            <a:br>
              <a:rPr lang="pl-PL" dirty="0" smtClean="0"/>
            </a:br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2469" y="783771"/>
            <a:ext cx="8353895" cy="5524665"/>
          </a:xfrm>
        </p:spPr>
        <p:txBody>
          <a:bodyPr anchor="t">
            <a:normAutofit fontScale="92500" lnSpcReduction="10000"/>
          </a:bodyPr>
          <a:lstStyle/>
          <a:p>
            <a:r>
              <a:rPr lang="pl-PL" sz="2800" dirty="0" smtClean="0"/>
              <a:t>Od lat 1980-tych próby </a:t>
            </a:r>
            <a:r>
              <a:rPr lang="pl-PL" sz="2800" dirty="0"/>
              <a:t>wyjaśnienia globalnej hierarchii </a:t>
            </a:r>
            <a:r>
              <a:rPr lang="pl-PL" sz="2800" dirty="0" smtClean="0"/>
              <a:t>miast: </a:t>
            </a:r>
          </a:p>
          <a:p>
            <a:pPr lvl="1"/>
            <a:r>
              <a:rPr lang="pl-PL" sz="2600" dirty="0" smtClean="0"/>
              <a:t>Koncepcja hierarchii </a:t>
            </a:r>
            <a:r>
              <a:rPr lang="pl-PL" sz="2600" b="1" dirty="0" smtClean="0"/>
              <a:t>miast światowych</a:t>
            </a:r>
            <a:r>
              <a:rPr lang="pl-PL" sz="2600" dirty="0" smtClean="0"/>
              <a:t>, </a:t>
            </a:r>
            <a:r>
              <a:rPr lang="pl-PL" sz="2200" dirty="0" smtClean="0"/>
              <a:t>John Friedman</a:t>
            </a:r>
          </a:p>
          <a:p>
            <a:pPr lvl="2"/>
            <a:r>
              <a:rPr lang="pl-PL" sz="2000" dirty="0" smtClean="0"/>
              <a:t>Wywodzi się z analiz funkcjonowania ponadnarodowych korporacji</a:t>
            </a:r>
          </a:p>
          <a:p>
            <a:pPr lvl="2"/>
            <a:r>
              <a:rPr lang="pl-PL" sz="2000" dirty="0" smtClean="0"/>
              <a:t>Brak ograniczeń dla przepływów kapitałów, ułatwienia komunikacyjne i transportowe, </a:t>
            </a:r>
          </a:p>
          <a:p>
            <a:pPr lvl="2"/>
            <a:r>
              <a:rPr lang="pl-PL" sz="2000" b="1" dirty="0" smtClean="0"/>
              <a:t>Koncentracja centrów ‚dowodzenia’, siedzib zarządów oraz ich specjalistycznej obsługi  – miastach światowych</a:t>
            </a:r>
            <a:r>
              <a:rPr lang="pl-PL" sz="2000" dirty="0" smtClean="0"/>
              <a:t>,</a:t>
            </a:r>
          </a:p>
          <a:p>
            <a:pPr lvl="2"/>
            <a:r>
              <a:rPr lang="pl-PL" sz="2000" b="1" dirty="0" err="1" smtClean="0"/>
              <a:t>Ponadgraniczny</a:t>
            </a:r>
            <a:r>
              <a:rPr lang="pl-PL" sz="2000" b="1" dirty="0" smtClean="0"/>
              <a:t>, geograficzny podział </a:t>
            </a:r>
            <a:r>
              <a:rPr lang="pl-PL" sz="2000" dirty="0" smtClean="0"/>
              <a:t>pracy administracyjnej, obsługowej i produkcyjnej. </a:t>
            </a:r>
          </a:p>
          <a:p>
            <a:pPr lvl="2"/>
            <a:r>
              <a:rPr lang="pl-PL" sz="2000" b="1" dirty="0" smtClean="0"/>
              <a:t>Miasta światowe jako bezpieczne lokalizacje dla inwestycji kapitałowych – nieruchomości. </a:t>
            </a:r>
          </a:p>
          <a:p>
            <a:pPr lvl="1"/>
            <a:r>
              <a:rPr lang="pl-PL" sz="2600" dirty="0" smtClean="0"/>
              <a:t>Koncepcja </a:t>
            </a:r>
            <a:r>
              <a:rPr lang="pl-PL" sz="2600" b="1" dirty="0" smtClean="0"/>
              <a:t>miast globalnych </a:t>
            </a:r>
            <a:r>
              <a:rPr lang="pl-PL" sz="2600" dirty="0" smtClean="0"/>
              <a:t>i ponadnarodowego systemu miast</a:t>
            </a:r>
            <a:r>
              <a:rPr lang="pl-PL" sz="2200" dirty="0" smtClean="0"/>
              <a:t>, </a:t>
            </a:r>
            <a:r>
              <a:rPr lang="pl-PL" sz="2200" b="1" dirty="0" err="1" smtClean="0"/>
              <a:t>Saskia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Sassen</a:t>
            </a:r>
            <a:endParaRPr lang="pl-PL" sz="2200" b="1" dirty="0" smtClean="0"/>
          </a:p>
          <a:p>
            <a:pPr lvl="2"/>
            <a:r>
              <a:rPr lang="pl-PL" sz="2000" dirty="0" smtClean="0"/>
              <a:t>Wywodzi się z nauk społecznych, socjologii, skupia na zagadnieniach społecznej polaryzacji i nierównościach, ale też</a:t>
            </a:r>
          </a:p>
          <a:p>
            <a:pPr lvl="2"/>
            <a:r>
              <a:rPr lang="pl-PL" sz="2000" dirty="0" smtClean="0"/>
              <a:t>Wyjaśnia </a:t>
            </a:r>
            <a:r>
              <a:rPr lang="pl-PL" sz="2000" b="1" dirty="0" smtClean="0"/>
              <a:t>miejsce miasta w globalnej hierarchii stopniem integracji i wpływu na globalne przepływy kapitałowe</a:t>
            </a:r>
            <a:r>
              <a:rPr lang="pl-PL" sz="2000" dirty="0" smtClean="0"/>
              <a:t>;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57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Hierarchia miast światowych Friedmana, 1986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845" y="350983"/>
            <a:ext cx="9673155" cy="580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7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Miasta globalne </a:t>
            </a:r>
            <a:r>
              <a:rPr lang="pl-PL" dirty="0" err="1" smtClean="0"/>
              <a:t>Sassen</a:t>
            </a:r>
            <a:r>
              <a:rPr lang="pl-PL" dirty="0" smtClean="0"/>
              <a:t>, 1991, 2000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54400" y="591127"/>
            <a:ext cx="8737600" cy="5865091"/>
          </a:xfrm>
        </p:spPr>
        <p:txBody>
          <a:bodyPr anchor="t"/>
          <a:lstStyle/>
          <a:p>
            <a:r>
              <a:rPr lang="pl-PL" b="1" dirty="0" smtClean="0"/>
              <a:t>Londyn, Nowy Jork, Tokio </a:t>
            </a:r>
          </a:p>
          <a:p>
            <a:r>
              <a:rPr lang="pl-PL" dirty="0" smtClean="0"/>
              <a:t>Globalne centra zarządzania, centra finansów, dostawcy usług dla </a:t>
            </a:r>
            <a:r>
              <a:rPr lang="pl-PL" dirty="0" err="1" smtClean="0"/>
              <a:t>TNCs</a:t>
            </a:r>
            <a:r>
              <a:rPr lang="pl-PL" dirty="0" smtClean="0"/>
              <a:t>, miejsca produkcji i konsumpcji innowacji organizacyjnych i finansowych. </a:t>
            </a:r>
          </a:p>
          <a:p>
            <a:r>
              <a:rPr lang="pl-PL" dirty="0" smtClean="0"/>
              <a:t>Uwzględniając wpływ globalnych przepływów kapitału, informacji i ludzi, teoria obejmuje też relacje i przemiany społeczne i nawiązuje do teorii </a:t>
            </a:r>
            <a:r>
              <a:rPr lang="pl-PL" dirty="0"/>
              <a:t>„społeczeństwa </a:t>
            </a:r>
            <a:r>
              <a:rPr lang="pl-PL" dirty="0" smtClean="0"/>
              <a:t>sieci” </a:t>
            </a:r>
            <a:r>
              <a:rPr lang="pl-PL" dirty="0" err="1" smtClean="0"/>
              <a:t>Castells’a</a:t>
            </a:r>
            <a:r>
              <a:rPr lang="pl-PL" dirty="0" smtClean="0"/>
              <a:t>. </a:t>
            </a:r>
          </a:p>
          <a:p>
            <a:r>
              <a:rPr lang="pl-PL" dirty="0" smtClean="0"/>
              <a:t>Czynniki wzrostu miast globalnych:</a:t>
            </a:r>
          </a:p>
          <a:p>
            <a:pPr lvl="1"/>
            <a:r>
              <a:rPr lang="pl-PL" dirty="0" smtClean="0"/>
              <a:t>Globalizacja gospodarcza</a:t>
            </a:r>
          </a:p>
          <a:p>
            <a:pPr lvl="1"/>
            <a:r>
              <a:rPr lang="pl-PL" dirty="0" smtClean="0"/>
              <a:t>Rozwój obsługi biznesu: księgowość, reklama, bankowość i finanse, obsługa prawna, doradztwo, marketing. </a:t>
            </a:r>
          </a:p>
          <a:p>
            <a:pPr lvl="1"/>
            <a:r>
              <a:rPr lang="pl-PL" dirty="0" smtClean="0"/>
              <a:t>Przemiany gospodarcze: przejście do gospodarki usługowej i rozwój sektora finansowego </a:t>
            </a:r>
          </a:p>
          <a:p>
            <a:pPr lvl="1"/>
            <a:r>
              <a:rPr lang="pl-PL" dirty="0" smtClean="0"/>
              <a:t>Korzyści aglomeracji i koncentracja zarządzania biznesem i jego obsługi </a:t>
            </a:r>
          </a:p>
          <a:p>
            <a:r>
              <a:rPr lang="pl-PL" dirty="0" smtClean="0"/>
              <a:t>Kształtowanie się pozycji miasta globalnego zmienia też społeczną i przestrzenną strukturę miast.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Miasta globalne alfa, beta, gamma 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960" y="554181"/>
            <a:ext cx="8742912" cy="555105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445164" y="6105236"/>
            <a:ext cx="8663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Źrodło</a:t>
            </a:r>
            <a:r>
              <a:rPr lang="pl-PL" dirty="0" smtClean="0"/>
              <a:t>: </a:t>
            </a:r>
            <a:r>
              <a:rPr lang="pl-PL" dirty="0" err="1" smtClean="0"/>
              <a:t>Globalization</a:t>
            </a:r>
            <a:r>
              <a:rPr lang="pl-PL" dirty="0" smtClean="0"/>
              <a:t> and World </a:t>
            </a:r>
            <a:r>
              <a:rPr lang="pl-PL" dirty="0" err="1" smtClean="0"/>
              <a:t>Cities</a:t>
            </a:r>
            <a:r>
              <a:rPr lang="pl-PL" dirty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GaWC</a:t>
            </a:r>
            <a:r>
              <a:rPr lang="pl-PL" dirty="0" smtClean="0"/>
              <a:t>) </a:t>
            </a:r>
            <a:r>
              <a:rPr lang="pl-PL" dirty="0" err="1" smtClean="0"/>
              <a:t>Research</a:t>
            </a:r>
            <a:r>
              <a:rPr lang="pl-PL" smtClean="0"/>
              <a:t> Network, 2000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Klasyfikacja miast wg JLL i The Business of </a:t>
            </a:r>
            <a:r>
              <a:rPr lang="pl-PL" dirty="0" err="1" smtClean="0"/>
              <a:t>Cities</a:t>
            </a:r>
            <a:r>
              <a:rPr lang="pl-PL" dirty="0" smtClean="0"/>
              <a:t>  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7426" y="701963"/>
            <a:ext cx="8824574" cy="439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Typologia miast wg JLL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7674" y="17688"/>
            <a:ext cx="7666182" cy="68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7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Miasta globalne 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49832" y="480555"/>
            <a:ext cx="7125630" cy="5347439"/>
          </a:xfrm>
        </p:spPr>
        <p:txBody>
          <a:bodyPr anchor="t" anchorCtr="0"/>
          <a:lstStyle/>
          <a:p>
            <a:r>
              <a:rPr lang="pl-PL" dirty="0" smtClean="0"/>
              <a:t>I</a:t>
            </a:r>
            <a:r>
              <a:rPr lang="pl-PL" b="1" dirty="0" smtClean="0"/>
              <a:t>. Wielka Siódemka</a:t>
            </a:r>
          </a:p>
          <a:p>
            <a:r>
              <a:rPr lang="pl-PL" b="1" dirty="0" smtClean="0"/>
              <a:t>II. Globalni zawodnicy (</a:t>
            </a:r>
            <a:r>
              <a:rPr lang="pl-PL" b="1" dirty="0" err="1" smtClean="0"/>
              <a:t>Contenders</a:t>
            </a:r>
            <a:r>
              <a:rPr lang="pl-PL" b="1" dirty="0" smtClean="0"/>
              <a:t>) </a:t>
            </a:r>
            <a:endParaRPr lang="en-US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837" y="1344027"/>
            <a:ext cx="7532271" cy="547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3014456"/>
              </p:ext>
            </p:extLst>
          </p:nvPr>
        </p:nvGraphicFramePr>
        <p:xfrm>
          <a:off x="175491" y="0"/>
          <a:ext cx="11748654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98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Wielka Siódemka: </a:t>
            </a:r>
            <a:br>
              <a:rPr lang="pl-PL" dirty="0" smtClean="0"/>
            </a:br>
            <a:r>
              <a:rPr lang="pl-PL" dirty="0" smtClean="0"/>
              <a:t>Londyn, Nowy Jork, Paryż, Singapur, Hong Kong, Seul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18263" y="801189"/>
            <a:ext cx="8342811" cy="5529942"/>
          </a:xfrm>
        </p:spPr>
        <p:txBody>
          <a:bodyPr anchor="t" anchorCtr="0">
            <a:normAutofit/>
          </a:bodyPr>
          <a:lstStyle/>
          <a:p>
            <a:r>
              <a:rPr lang="pl-PL" sz="2400" dirty="0" smtClean="0"/>
              <a:t>Najwięcej inwestycji kapitałowych (w tym nieruchomościowych), ze środków inwestorów instytucjonalnych; </a:t>
            </a:r>
          </a:p>
          <a:p>
            <a:r>
              <a:rPr lang="pl-PL" sz="2400" dirty="0" smtClean="0"/>
              <a:t>25% wszystkich globalnych inwestycji w nieruchomości komercyjnej, z czego tylko Londyn i Nowy Jork to 13% światowych inwestycji; </a:t>
            </a:r>
          </a:p>
          <a:p>
            <a:r>
              <a:rPr lang="pl-PL" sz="2400" dirty="0" smtClean="0"/>
              <a:t>Jakość możliwości inwestycyjnych </a:t>
            </a:r>
          </a:p>
          <a:p>
            <a:r>
              <a:rPr lang="pl-PL" sz="2400" dirty="0" smtClean="0"/>
              <a:t>Globalny zasięg</a:t>
            </a:r>
          </a:p>
          <a:p>
            <a:r>
              <a:rPr lang="pl-PL" sz="2400" dirty="0" smtClean="0"/>
              <a:t>Kapitał ludzki </a:t>
            </a:r>
          </a:p>
          <a:p>
            <a:r>
              <a:rPr lang="pl-PL" sz="2400" dirty="0" smtClean="0"/>
              <a:t>Atrakcyjne miasta dla handlu, zjazdów/kongresów, edukacji, turystyki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8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The </a:t>
            </a:r>
            <a:r>
              <a:rPr lang="pl-PL" dirty="0" err="1" smtClean="0"/>
              <a:t>Contenders</a:t>
            </a:r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09553" y="836023"/>
            <a:ext cx="8177349" cy="5190308"/>
          </a:xfrm>
        </p:spPr>
        <p:txBody>
          <a:bodyPr anchor="t">
            <a:normAutofit/>
          </a:bodyPr>
          <a:lstStyle/>
          <a:p>
            <a:r>
              <a:rPr lang="pl-PL" sz="2800" dirty="0" smtClean="0"/>
              <a:t>Los Angeles, Szanghaj, Pekin, Amsterdam, Chicago, San Francisco, Toronto, Madryt, Sydney, Waszyngton </a:t>
            </a:r>
          </a:p>
          <a:p>
            <a:r>
              <a:rPr lang="pl-PL" sz="2800" b="1" dirty="0" smtClean="0"/>
              <a:t>Zasoby światowych miast</a:t>
            </a:r>
            <a:r>
              <a:rPr lang="pl-PL" sz="2800" dirty="0" smtClean="0"/>
              <a:t>: związki z gospodarkami krajowymi i kontynentu; efektywna skala metropolii i rynku, zaufanie globalnego kapitału, zasoby ludzkie wysokiej jakości, liczne rozwinięte klastry </a:t>
            </a:r>
          </a:p>
          <a:p>
            <a:r>
              <a:rPr lang="pl-PL" sz="2800" dirty="0" smtClean="0"/>
              <a:t>Najszybszy wzrost w wartości inwestycji na rynku nieruchomości</a:t>
            </a:r>
          </a:p>
        </p:txBody>
      </p:sp>
    </p:spTree>
    <p:extLst>
      <p:ext uri="{BB962C8B-B14F-4D97-AF65-F5344CB8AC3E}">
        <p14:creationId xmlns:p14="http://schemas.microsoft.com/office/powerpoint/2010/main" val="32484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How </a:t>
            </a:r>
            <a:r>
              <a:rPr lang="pl-PL" sz="3600" dirty="0" err="1" smtClean="0"/>
              <a:t>megacities</a:t>
            </a:r>
            <a:r>
              <a:rPr lang="pl-PL" sz="3600" dirty="0" smtClean="0"/>
              <a:t> </a:t>
            </a:r>
            <a:r>
              <a:rPr lang="pl-PL" sz="3600" dirty="0" err="1" smtClean="0"/>
              <a:t>are</a:t>
            </a:r>
            <a:r>
              <a:rPr lang="pl-PL" sz="3600" dirty="0" smtClean="0"/>
              <a:t> </a:t>
            </a:r>
            <a:r>
              <a:rPr lang="pl-PL" sz="3600" dirty="0" err="1" smtClean="0"/>
              <a:t>changing</a:t>
            </a:r>
            <a:r>
              <a:rPr lang="pl-PL" sz="3600" dirty="0" smtClean="0"/>
              <a:t> the map of </a:t>
            </a:r>
            <a:r>
              <a:rPr lang="pl-PL" sz="3600" dirty="0" err="1" smtClean="0"/>
              <a:t>world</a:t>
            </a:r>
            <a:r>
              <a:rPr lang="pl-PL" sz="3600" dirty="0" smtClean="0"/>
              <a:t>?</a:t>
            </a:r>
            <a:r>
              <a:rPr lang="pl-PL" sz="2800" dirty="0" smtClean="0"/>
              <a:t> </a:t>
            </a:r>
          </a:p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www.ted.com/talks/parag_khanna_how_megacities_are_changing_the_map_of_the_world</a:t>
            </a:r>
            <a:r>
              <a:rPr lang="pl-PL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237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New </a:t>
            </a:r>
            <a:br>
              <a:rPr lang="pl-PL" sz="4000" b="1" dirty="0" smtClean="0"/>
            </a:br>
            <a:r>
              <a:rPr lang="pl-PL" sz="4000" b="1" dirty="0" smtClean="0"/>
              <a:t>World </a:t>
            </a:r>
            <a:br>
              <a:rPr lang="pl-PL" sz="4000" b="1" dirty="0" smtClean="0"/>
            </a:br>
            <a:r>
              <a:rPr lang="pl-PL" sz="4000" b="1" dirty="0" err="1" smtClean="0"/>
              <a:t>Cities</a:t>
            </a:r>
            <a:r>
              <a:rPr lang="pl-PL" sz="4000" b="1" dirty="0" smtClean="0"/>
              <a:t> </a:t>
            </a:r>
            <a:endParaRPr lang="en-US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74720" y="496389"/>
            <a:ext cx="8717279" cy="6165668"/>
          </a:xfrm>
        </p:spPr>
        <p:txBody>
          <a:bodyPr anchor="t">
            <a:normAutofit lnSpcReduction="10000"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AutoNum type="romanUcPeriod"/>
            </a:pPr>
            <a:r>
              <a:rPr lang="pl-PL" b="1" dirty="0" smtClean="0"/>
              <a:t>Innowatorzy</a:t>
            </a:r>
          </a:p>
          <a:p>
            <a:pPr marL="1017270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dirty="0" smtClean="0"/>
              <a:t>Możliwości, zasoby w zakresie gospodarki high-</a:t>
            </a:r>
            <a:r>
              <a:rPr lang="pl-PL" dirty="0" err="1" smtClean="0"/>
              <a:t>tech</a:t>
            </a:r>
            <a:r>
              <a:rPr lang="pl-PL" dirty="0" smtClean="0"/>
              <a:t>, innowacji i badań</a:t>
            </a:r>
          </a:p>
          <a:p>
            <a:pPr marL="1017270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dirty="0" smtClean="0"/>
              <a:t>Klastry naukowe i technologiczne, dobry klimat dla biznesu </a:t>
            </a:r>
          </a:p>
          <a:p>
            <a:pPr marL="1017270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i="1" dirty="0" smtClean="0"/>
              <a:t>Austin, Berlin, Boston, Denver, Dublin, Mediolan, Monachium, San Diego, </a:t>
            </a:r>
            <a:r>
              <a:rPr lang="pl-PL" i="1" dirty="0" err="1" smtClean="0"/>
              <a:t>Seatlle</a:t>
            </a:r>
            <a:r>
              <a:rPr lang="pl-PL" i="1" dirty="0" smtClean="0"/>
              <a:t>, Dolina Krzemowa, Sztokholm, Tel </a:t>
            </a:r>
            <a:r>
              <a:rPr lang="pl-PL" i="1" dirty="0" err="1" smtClean="0"/>
              <a:t>Aviv</a:t>
            </a:r>
            <a:r>
              <a:rPr lang="pl-PL" i="1" dirty="0" smtClean="0"/>
              <a:t>;  </a:t>
            </a:r>
          </a:p>
          <a:p>
            <a:pPr marL="1017270" lvl="1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pl-PL" i="1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romanUcPeriod"/>
            </a:pPr>
            <a:r>
              <a:rPr lang="pl-PL" b="1" dirty="0" smtClean="0"/>
              <a:t>Miasta stylowe (</a:t>
            </a:r>
            <a:r>
              <a:rPr lang="pl-PL" b="1" dirty="0" err="1" smtClean="0"/>
              <a:t>Lifestyle</a:t>
            </a:r>
            <a:r>
              <a:rPr lang="pl-PL" b="1" dirty="0" smtClean="0"/>
              <a:t> </a:t>
            </a:r>
            <a:r>
              <a:rPr lang="pl-PL" b="1" dirty="0" err="1" smtClean="0"/>
              <a:t>Cities</a:t>
            </a:r>
            <a:r>
              <a:rPr lang="pl-PL" b="1" dirty="0" smtClean="0"/>
              <a:t>)</a:t>
            </a:r>
          </a:p>
          <a:p>
            <a:pPr marL="1017270" lvl="1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dirty="0" smtClean="0"/>
              <a:t>Przewagi konkurencyjne wynikające z wysokiej jakości życia i atrakcyjności; wysokiego standardu usług publicznych i inkluzji społecznej. Wysoka jakość przestrzeni publicznej, średni poziom gęstości miasta, stabilne zarządzenie miastem</a:t>
            </a:r>
          </a:p>
          <a:p>
            <a:pPr marL="1017270" lvl="1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dirty="0" smtClean="0"/>
              <a:t>Edukacja, szkolnictwo wyższe, przemysły kreatywne, turystyka, nauka. </a:t>
            </a:r>
          </a:p>
          <a:p>
            <a:pPr marL="1017270" lvl="1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i="1" dirty="0" smtClean="0"/>
              <a:t>Auckland, Brisbane, Kopenhaga, Hamburg, Helsinki, Melbourne, Oslo, Vancouver, Zurich; </a:t>
            </a:r>
          </a:p>
          <a:p>
            <a:pPr marL="1017270" lvl="1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pl-PL" i="1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romanUcPeriod"/>
            </a:pPr>
            <a:r>
              <a:rPr lang="pl-PL" b="1" dirty="0" err="1" smtClean="0"/>
              <a:t>Influencerzy</a:t>
            </a:r>
            <a:r>
              <a:rPr lang="pl-PL" dirty="0" smtClean="0"/>
              <a:t> </a:t>
            </a:r>
          </a:p>
          <a:p>
            <a:pPr marL="1017270" lvl="1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dirty="0" smtClean="0"/>
              <a:t>Strategiczne położenie, centra/lokalizacje globalnych, międzynarodowych instytucji i centra decyzyjne, lub</a:t>
            </a:r>
          </a:p>
          <a:p>
            <a:pPr marL="1017270" lvl="1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dirty="0" smtClean="0"/>
              <a:t>Globalne centra kultury i turystyki </a:t>
            </a:r>
          </a:p>
          <a:p>
            <a:pPr marL="1017270" lvl="1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dirty="0" smtClean="0"/>
              <a:t>Klastry dyplomatyczne, bezpieczeństwa, mediów, szkolnictwa wyższego. </a:t>
            </a:r>
          </a:p>
          <a:p>
            <a:pPr marL="1017270" lvl="1" indent="-5143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pl-PL" i="1" dirty="0" smtClean="0"/>
              <a:t>Barcelona, Bruksela, Frankfurt, Genewa, Kioto, Miami, Wiedeń.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753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Dynamika nowych światowych miast – przenikanie cech 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1" y="174270"/>
            <a:ext cx="8409708" cy="659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Wschodzące światowe miasta </a:t>
            </a:r>
            <a:br>
              <a:rPr lang="pl-PL" b="1" dirty="0" smtClean="0"/>
            </a:br>
            <a:r>
              <a:rPr lang="pl-PL" b="1" dirty="0" smtClean="0"/>
              <a:t>(</a:t>
            </a:r>
            <a:r>
              <a:rPr lang="pl-PL" b="1" dirty="0" err="1" smtClean="0"/>
              <a:t>Emerging</a:t>
            </a:r>
            <a:r>
              <a:rPr lang="pl-PL" b="1" dirty="0" smtClean="0"/>
              <a:t> World </a:t>
            </a:r>
            <a:r>
              <a:rPr lang="pl-PL" b="1" dirty="0" err="1" smtClean="0"/>
              <a:t>Cities</a:t>
            </a:r>
            <a:r>
              <a:rPr lang="pl-PL" b="1" dirty="0"/>
              <a:t>)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9553" y="604380"/>
            <a:ext cx="7315200" cy="5120640"/>
          </a:xfrm>
        </p:spPr>
        <p:txBody>
          <a:bodyPr anchor="t"/>
          <a:lstStyle/>
          <a:p>
            <a:pPr marL="514350" indent="-514350">
              <a:buAutoNum type="romanUcPeriod"/>
            </a:pPr>
            <a:r>
              <a:rPr lang="pl-PL" b="1" dirty="0" err="1" smtClean="0"/>
              <a:t>Megahubs</a:t>
            </a:r>
            <a:endParaRPr lang="pl-PL" b="1" dirty="0" smtClean="0"/>
          </a:p>
          <a:p>
            <a:pPr marL="514350" indent="-514350">
              <a:buAutoNum type="romanUcPeriod"/>
            </a:pPr>
            <a:r>
              <a:rPr lang="pl-PL" b="1" dirty="0" smtClean="0"/>
              <a:t>Enterprises</a:t>
            </a:r>
          </a:p>
          <a:p>
            <a:pPr marL="514350" indent="-514350">
              <a:buAutoNum type="romanUcPeriod"/>
            </a:pPr>
            <a:r>
              <a:rPr lang="pl-PL" b="1" dirty="0" err="1" smtClean="0"/>
              <a:t>Powerhouses</a:t>
            </a:r>
            <a:r>
              <a:rPr lang="pl-PL" b="1" dirty="0" smtClean="0"/>
              <a:t> </a:t>
            </a:r>
            <a:endParaRPr lang="en-US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553" y="1958109"/>
            <a:ext cx="7650555" cy="481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Emerging</a:t>
            </a:r>
            <a:r>
              <a:rPr lang="pl-PL" b="1" dirty="0"/>
              <a:t> World </a:t>
            </a:r>
            <a:r>
              <a:rPr lang="pl-PL" b="1" dirty="0" err="1" smtClean="0"/>
              <a:t>Cities</a:t>
            </a:r>
            <a:r>
              <a:rPr lang="pl-PL" b="1" dirty="0" smtClean="0"/>
              <a:t> – typologia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83709" y="369455"/>
            <a:ext cx="8192655" cy="6188363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pl-PL" b="1" dirty="0" err="1" smtClean="0"/>
              <a:t>Megahubs</a:t>
            </a:r>
            <a:r>
              <a:rPr lang="pl-PL" dirty="0" smtClean="0"/>
              <a:t> </a:t>
            </a:r>
          </a:p>
          <a:p>
            <a:pPr marL="1017270" lvl="1" indent="-514350">
              <a:buAutoNum type="romanLcPeriod"/>
            </a:pPr>
            <a:r>
              <a:rPr lang="pl-PL" dirty="0" smtClean="0"/>
              <a:t>Klastry biznesowe i usług finansowych, centra decyzyjne, organizacja wydarzeń, innowacje </a:t>
            </a:r>
          </a:p>
          <a:p>
            <a:pPr marL="1017270" lvl="1" indent="-514350">
              <a:buAutoNum type="romanLcPeriod"/>
            </a:pPr>
            <a:r>
              <a:rPr lang="pl-PL" dirty="0" smtClean="0"/>
              <a:t>Bardzo duże miasta, znaczny udział w </a:t>
            </a:r>
            <a:r>
              <a:rPr lang="pl-PL" dirty="0" err="1" smtClean="0"/>
              <a:t>inrternacjonalizacji</a:t>
            </a:r>
            <a:r>
              <a:rPr lang="pl-PL" dirty="0" smtClean="0"/>
              <a:t> gospodarek krajowych </a:t>
            </a:r>
          </a:p>
          <a:p>
            <a:pPr marL="1017270" lvl="1" indent="-514350">
              <a:buAutoNum type="romanLcPeriod"/>
            </a:pPr>
            <a:r>
              <a:rPr lang="pl-PL" i="1" dirty="0" smtClean="0"/>
              <a:t>Bangkok, Delhi, Istambuł, Dżakarta, Johannesburg, Manila, Mexico City, Moskwa, </a:t>
            </a:r>
            <a:r>
              <a:rPr lang="pl-PL" i="1" dirty="0" err="1" smtClean="0"/>
              <a:t>Mumbaj</a:t>
            </a:r>
            <a:r>
              <a:rPr lang="pl-PL" i="1" dirty="0" smtClean="0"/>
              <a:t>, Sao Paulo</a:t>
            </a:r>
            <a:r>
              <a:rPr lang="pl-PL" dirty="0" smtClean="0"/>
              <a:t>; </a:t>
            </a:r>
          </a:p>
          <a:p>
            <a:pPr marL="514350" indent="-514350">
              <a:buAutoNum type="romanUcPeriod"/>
            </a:pPr>
            <a:r>
              <a:rPr lang="pl-PL" b="1" dirty="0" smtClean="0"/>
              <a:t>Enterprises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dirty="0" smtClean="0"/>
              <a:t>Mniejsze miasta, centra handlu, mediów, przedsiębiorczości, liderzy technologii i zaawansowanego wytwórstwa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dirty="0" smtClean="0"/>
              <a:t>Znaczenie krajowe i regionalne, klastry usług biznesowych, inżynierii, finansów, handlu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i="1" dirty="0" err="1" smtClean="0"/>
              <a:t>Bangalore</a:t>
            </a:r>
            <a:r>
              <a:rPr lang="pl-PL" i="1" dirty="0" smtClean="0"/>
              <a:t>, Guangzhou, Ho Chi Minh City, Kuala Lumpur, </a:t>
            </a:r>
            <a:r>
              <a:rPr lang="pl-PL" i="1" dirty="0" err="1" smtClean="0"/>
              <a:t>Shenzhen</a:t>
            </a:r>
            <a:r>
              <a:rPr lang="pl-PL" i="1" dirty="0" smtClean="0"/>
              <a:t>, Tajpej</a:t>
            </a:r>
          </a:p>
          <a:p>
            <a:pPr marL="514350" indent="-514350">
              <a:buAutoNum type="romanUcPeriod"/>
            </a:pPr>
            <a:r>
              <a:rPr lang="pl-PL" b="1" dirty="0" err="1" smtClean="0"/>
              <a:t>Powerhouses</a:t>
            </a:r>
            <a:r>
              <a:rPr lang="pl-PL" dirty="0" smtClean="0"/>
              <a:t> 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dirty="0" smtClean="0"/>
              <a:t>Zaangażowanie w globalne wytwarzanie, produkcję, zależność od globalnych cykli gospodarczych, technologicznych, i towarowych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dirty="0" smtClean="0"/>
              <a:t>Rozwój bardziej zaawansowanych gałęzi przemysłu, wsparcie rządowe 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i="1" dirty="0" smtClean="0"/>
              <a:t>Chengdu, Chongqing, Hangzhou, </a:t>
            </a:r>
            <a:r>
              <a:rPr lang="pl-PL" i="1" dirty="0" err="1" smtClean="0"/>
              <a:t>Nanjing</a:t>
            </a:r>
            <a:r>
              <a:rPr lang="pl-PL" i="1" dirty="0" smtClean="0"/>
              <a:t>, </a:t>
            </a:r>
            <a:r>
              <a:rPr lang="pl-PL" i="1" dirty="0" err="1" smtClean="0"/>
              <a:t>Suzhou</a:t>
            </a:r>
            <a:r>
              <a:rPr lang="pl-PL" i="1" dirty="0" smtClean="0"/>
              <a:t>, Tianjin, Wuhan, </a:t>
            </a:r>
            <a:r>
              <a:rPr lang="pl-PL" i="1" dirty="0" err="1" smtClean="0"/>
              <a:t>Xi’an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939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Miasta Hybrydy i Motory Wzrostu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35681" y="548641"/>
            <a:ext cx="8120610" cy="5879868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pl-PL" b="1" dirty="0" smtClean="0"/>
              <a:t>The </a:t>
            </a:r>
            <a:r>
              <a:rPr lang="pl-PL" b="1" dirty="0" err="1" smtClean="0"/>
              <a:t>Hybrids</a:t>
            </a:r>
            <a:r>
              <a:rPr lang="pl-PL" b="1" dirty="0" smtClean="0"/>
              <a:t> 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dirty="0" smtClean="0"/>
              <a:t>Cechy nowych światowych miast i wschodzących miast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dirty="0" smtClean="0"/>
              <a:t>Średnia wielkość, wyspecjalizowane klastry, wyższa jakość życia niż średnia dla kraju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sz="1600" dirty="0" smtClean="0"/>
              <a:t>Bliski Wschód: wysoka jakość infrastruktury, wysokiej jakości turystyka, wydarzenia, problemy z otwartością, przejrzystością, środowiskiem czy inkluzją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sz="1600" dirty="0" smtClean="0"/>
              <a:t>Europa Środkowa: konkurowanie w globalnych łańcuchach wartości, szanse na stanie się Nowymi światowymi Miastami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sz="1600" dirty="0" smtClean="0"/>
              <a:t>Ameryka Łacińska: identyfikowane jako miasta dobre do życia, zrównoważone, wysoka jakość przestrzeni, problemy z przestępczością. 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i="1" dirty="0" smtClean="0"/>
              <a:t>Abu </a:t>
            </a:r>
            <a:r>
              <a:rPr lang="pl-PL" i="1" dirty="0" err="1" smtClean="0"/>
              <a:t>Dhabi</a:t>
            </a:r>
            <a:r>
              <a:rPr lang="pl-PL" i="1" dirty="0" smtClean="0"/>
              <a:t>, Bukareszt, Budapeszt, Cape Town, </a:t>
            </a:r>
            <a:r>
              <a:rPr lang="pl-PL" i="1" dirty="0" err="1" smtClean="0"/>
              <a:t>Doha</a:t>
            </a:r>
            <a:r>
              <a:rPr lang="pl-PL" i="1" dirty="0" smtClean="0"/>
              <a:t>, Dubaj, Praga, Santiago, Warszawa </a:t>
            </a:r>
          </a:p>
          <a:p>
            <a:pPr marL="514350" indent="-514350">
              <a:buFont typeface="+mj-lt"/>
              <a:buAutoNum type="romanUcPeriod"/>
            </a:pPr>
            <a:r>
              <a:rPr lang="pl-PL" b="1" dirty="0" smtClean="0"/>
              <a:t>The </a:t>
            </a:r>
            <a:r>
              <a:rPr lang="pl-PL" b="1" dirty="0" err="1" smtClean="0"/>
              <a:t>National</a:t>
            </a:r>
            <a:r>
              <a:rPr lang="pl-PL" b="1" dirty="0" smtClean="0"/>
              <a:t> </a:t>
            </a:r>
            <a:r>
              <a:rPr lang="pl-PL" b="1" dirty="0" err="1" smtClean="0"/>
              <a:t>Growth</a:t>
            </a:r>
            <a:r>
              <a:rPr lang="pl-PL" b="1" dirty="0" smtClean="0"/>
              <a:t> </a:t>
            </a:r>
            <a:r>
              <a:rPr lang="pl-PL" b="1" dirty="0" err="1" smtClean="0"/>
              <a:t>Engines</a:t>
            </a:r>
            <a:r>
              <a:rPr lang="pl-PL" b="1" dirty="0" smtClean="0"/>
              <a:t> 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dirty="0" smtClean="0"/>
              <a:t>Miasta w krajach rozwiniętych, stabilnych gospodarek, dostęp do dużego krajowego rynku, mało konkurentów w kraju/regionie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dirty="0" smtClean="0"/>
              <a:t>Głownie usługi i podaż dóbr i towarów na rynki krajowe i światowe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dirty="0" smtClean="0"/>
              <a:t>Innowacyjność, lokalizacja ważnych krajowych firm, </a:t>
            </a:r>
          </a:p>
          <a:p>
            <a:pPr marL="1017270" lvl="1" indent="-514350">
              <a:buFont typeface="+mj-lt"/>
              <a:buAutoNum type="romanLcPeriod"/>
            </a:pPr>
            <a:r>
              <a:rPr lang="pl-PL" i="1" dirty="0" smtClean="0"/>
              <a:t>Atlanta, Dallas, Houston, Nagoya, Osaka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864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Warunki sukcesu miast</a:t>
            </a:r>
            <a:br>
              <a:rPr lang="pl-PL" dirty="0" smtClean="0"/>
            </a:br>
            <a:r>
              <a:rPr lang="pl-PL" dirty="0" smtClean="0"/>
              <a:t>na globalnych rynkach nieruchomości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20655" y="831273"/>
            <a:ext cx="8127999" cy="5412509"/>
          </a:xfrm>
        </p:spPr>
        <p:txBody>
          <a:bodyPr anchor="t">
            <a:normAutofit fontScale="92500"/>
          </a:bodyPr>
          <a:lstStyle/>
          <a:p>
            <a:pPr marL="514350" indent="-514350">
              <a:buFont typeface="+mj-lt"/>
              <a:buAutoNum type="romanUcPeriod"/>
            </a:pPr>
            <a:r>
              <a:rPr lang="pl-PL" b="1" dirty="0" smtClean="0"/>
              <a:t>Wspieranie innowacji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np. klastry technologicznych start-</a:t>
            </a:r>
            <a:r>
              <a:rPr lang="pl-PL" dirty="0" err="1" smtClean="0"/>
              <a:t>up’ów</a:t>
            </a:r>
            <a:r>
              <a:rPr lang="pl-PL" dirty="0" smtClean="0"/>
              <a:t>, centra badawczo-rozwojowe dla biznesu, rozwój przemysłów wiedzy (</a:t>
            </a:r>
            <a:r>
              <a:rPr lang="pl-PL" i="1" dirty="0" err="1" smtClean="0"/>
              <a:t>knowledge-intensive</a:t>
            </a:r>
            <a:r>
              <a:rPr lang="pl-PL" i="1" dirty="0" smtClean="0"/>
              <a:t>);</a:t>
            </a:r>
          </a:p>
          <a:p>
            <a:pPr marL="514350" indent="-514350">
              <a:buFont typeface="+mj-lt"/>
              <a:buAutoNum type="romanUcPeriod"/>
            </a:pPr>
            <a:r>
              <a:rPr lang="pl-PL" b="1" dirty="0" smtClean="0"/>
              <a:t>Dostęp do talentów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Wykształcenie ludzi, różnorodność kwalifikacji i kompetencji, umiejętności specjalistyczne, społeczna różnorodność, inkluzja społeczna;</a:t>
            </a:r>
          </a:p>
          <a:p>
            <a:pPr marL="514350" indent="-514350">
              <a:buFont typeface="+mj-lt"/>
              <a:buAutoNum type="romanUcPeriod"/>
            </a:pPr>
            <a:r>
              <a:rPr lang="pl-PL" b="1" dirty="0" smtClean="0"/>
              <a:t>Inwestycje w infrastrukturę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Infrastruktura ‚twarda’, w tym drogowa i komunikacyjna, sieci (elektryczne itp.), transport publiczny – jakość, szybkość, niezawodność;</a:t>
            </a:r>
          </a:p>
          <a:p>
            <a:pPr marL="514350" indent="-514350">
              <a:buFont typeface="+mj-lt"/>
              <a:buAutoNum type="romanUcPeriod"/>
            </a:pPr>
            <a:r>
              <a:rPr lang="pl-PL" b="1" dirty="0" smtClean="0"/>
              <a:t>Strategiczne planowanie rozwoju miast, przygotowanie na globalne wyzwania </a:t>
            </a:r>
            <a:br>
              <a:rPr lang="pl-PL" b="1" dirty="0" smtClean="0"/>
            </a:br>
            <a:r>
              <a:rPr lang="pl-PL" dirty="0" smtClean="0"/>
              <a:t>Przygotowanie miast do globalnych wyzwań rozwojowych – zanieczyszczenia, zmian klimatu. Zrównoważony rozwój, strategie dla osiągnięcia trwałości, żywotności miast (</a:t>
            </a:r>
            <a:r>
              <a:rPr lang="pl-PL" i="1" dirty="0" err="1" smtClean="0"/>
              <a:t>resilience</a:t>
            </a:r>
            <a:r>
              <a:rPr lang="pl-PL" dirty="0" smtClean="0"/>
              <a:t>); </a:t>
            </a:r>
          </a:p>
          <a:p>
            <a:pPr marL="514350" indent="-514350">
              <a:buFont typeface="+mj-lt"/>
              <a:buAutoNum type="romanUcPeriod"/>
            </a:pPr>
            <a:r>
              <a:rPr lang="en-GB" b="1" dirty="0" smtClean="0"/>
              <a:t>Good </a:t>
            </a:r>
            <a:r>
              <a:rPr lang="en-GB" b="1" dirty="0"/>
              <a:t>governance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Dobre zarządzanie miastem, i metropolią, odpowiedzialność instytucji, e-</a:t>
            </a:r>
            <a:r>
              <a:rPr lang="pl-PL" dirty="0" err="1" smtClean="0"/>
              <a:t>government</a:t>
            </a:r>
            <a:r>
              <a:rPr lang="pl-PL" dirty="0" smtClean="0"/>
              <a:t>, instytucjonalna stabilność, zdolność do wdrażania strategii długoterminowych. </a:t>
            </a:r>
          </a:p>
        </p:txBody>
      </p:sp>
    </p:spTree>
    <p:extLst>
      <p:ext uri="{BB962C8B-B14F-4D97-AF65-F5344CB8AC3E}">
        <p14:creationId xmlns:p14="http://schemas.microsoft.com/office/powerpoint/2010/main" val="32810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sukcesu miast</a:t>
            </a:r>
            <a:br>
              <a:rPr lang="pl-PL" dirty="0"/>
            </a:br>
            <a:r>
              <a:rPr lang="pl-PL" dirty="0"/>
              <a:t>na globalnych rynkach nieruchomości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39127" y="785091"/>
            <a:ext cx="8164945" cy="5430982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romanUcPeriod" startAt="6"/>
            </a:pPr>
            <a:r>
              <a:rPr lang="pl-PL" b="1" dirty="0"/>
              <a:t>Transparentność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 smtClean="0"/>
              <a:t>Przejrzystość i elastyczność rynku </a:t>
            </a:r>
            <a:r>
              <a:rPr lang="pl-PL" dirty="0"/>
              <a:t>nieruchomości, gospodarki miasta. </a:t>
            </a:r>
            <a:endParaRPr lang="pl-PL" dirty="0" smtClean="0"/>
          </a:p>
          <a:p>
            <a:pPr marL="514350" indent="-514350">
              <a:buFont typeface="+mj-lt"/>
              <a:buAutoNum type="romanUcPeriod" startAt="6"/>
            </a:pPr>
            <a:r>
              <a:rPr lang="pl-PL" b="1" dirty="0" smtClean="0"/>
              <a:t>Smart </a:t>
            </a:r>
            <a:r>
              <a:rPr lang="pl-PL" b="1" dirty="0" err="1" smtClean="0"/>
              <a:t>city</a:t>
            </a:r>
            <a:r>
              <a:rPr lang="pl-PL" b="1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Skala realizacji rozwiązań z koncepcji Smart City w mieście – codzienna efektywność funkcjonowania miasta   </a:t>
            </a:r>
          </a:p>
          <a:p>
            <a:pPr marL="514350" indent="-514350">
              <a:buFont typeface="+mj-lt"/>
              <a:buAutoNum type="romanUcPeriod" startAt="6"/>
            </a:pPr>
            <a:r>
              <a:rPr lang="pl-PL" b="1" dirty="0" smtClean="0"/>
              <a:t>Przystępność cenowa mieszkań </a:t>
            </a:r>
            <a:br>
              <a:rPr lang="pl-PL" b="1" dirty="0" smtClean="0"/>
            </a:br>
            <a:r>
              <a:rPr lang="pl-PL" dirty="0" smtClean="0"/>
              <a:t>Rozwój lokalnego zasobu mieszkań, dostępność mieszkań, koszty. </a:t>
            </a:r>
            <a:endParaRPr lang="pl-PL" b="1" dirty="0" smtClean="0"/>
          </a:p>
          <a:p>
            <a:pPr marL="514350" indent="-514350">
              <a:buFont typeface="+mj-lt"/>
              <a:buAutoNum type="romanUcPeriod" startAt="6"/>
            </a:pPr>
            <a:r>
              <a:rPr lang="pl-PL" b="1" dirty="0" smtClean="0"/>
              <a:t>Budowanie marki miasta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Wizerunek miasta, reputacja, tożsamość, widoczność. Reputacja jako główny czynniki przyciągający biznes, talenty, odwiedzających. Budynki ‚ikony’ wykorzystywane jako jeden z elementów budowania marki. </a:t>
            </a:r>
          </a:p>
          <a:p>
            <a:pPr marL="514350" indent="-514350">
              <a:buFont typeface="+mj-lt"/>
              <a:buAutoNum type="romanUcPeriod" startAt="6"/>
            </a:pPr>
            <a:r>
              <a:rPr lang="pl-PL" b="1" dirty="0" smtClean="0"/>
              <a:t>Globalizacja miasta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242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844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8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53699" cy="4601183"/>
          </a:xfrm>
        </p:spPr>
        <p:txBody>
          <a:bodyPr/>
          <a:lstStyle/>
          <a:p>
            <a:r>
              <a:rPr lang="pl-PL" b="1" dirty="0" smtClean="0"/>
              <a:t>Miasta w światowej gospodarce, inwestycjach i rynku nieruchomości </a:t>
            </a:r>
            <a:endParaRPr lang="en-US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9818" y="405316"/>
            <a:ext cx="8682182" cy="603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Modele miast i hierarchii miast 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3477381" y="706882"/>
                <a:ext cx="8322733" cy="5435092"/>
              </a:xfrm>
            </p:spPr>
            <p:txBody>
              <a:bodyPr anchor="t"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pl-PL" b="1" dirty="0" smtClean="0"/>
                  <a:t>Dystrybucja miast wg rozmiaru – </a:t>
                </a:r>
                <a:r>
                  <a:rPr lang="pl-PL" sz="3000" b="1" dirty="0" smtClean="0"/>
                  <a:t>prawo </a:t>
                </a:r>
                <a:r>
                  <a:rPr lang="pl-PL" sz="3000" b="1" dirty="0" err="1" smtClean="0"/>
                  <a:t>Zipf’a</a:t>
                </a:r>
                <a:r>
                  <a:rPr lang="pl-PL" sz="3000" b="1" dirty="0" smtClean="0"/>
                  <a:t> </a:t>
                </a:r>
              </a:p>
              <a:p>
                <a:pPr marL="0" indent="0">
                  <a:buNone/>
                </a:pPr>
                <a:endParaRPr lang="pl-PL" sz="24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32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pl-PL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3200" b="1" i="1" smtClean="0">
                          <a:latin typeface="Cambria Math" panose="02040503050406030204" pitchFamily="18" charset="0"/>
                        </a:rPr>
                        <m:t>𝑨</m:t>
                      </m:r>
                      <m:sSup>
                        <m:sSupPr>
                          <m:ctrlPr>
                            <a:rPr lang="pl-PL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pl-PL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l-PL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∝</m:t>
                          </m:r>
                        </m:sup>
                      </m:sSup>
                    </m:oMath>
                  </m:oMathPara>
                </a14:m>
                <a:endParaRPr lang="pl-PL" b="1" dirty="0" smtClean="0"/>
              </a:p>
              <a:p>
                <a:pPr marL="0" indent="0">
                  <a:buNone/>
                </a:pPr>
                <a:r>
                  <a:rPr lang="pl-PL" sz="1800" b="1" dirty="0" smtClean="0"/>
                  <a:t>Gdzie:</a:t>
                </a:r>
              </a:p>
              <a:p>
                <a:pPr marL="0" indent="0">
                  <a:buNone/>
                </a:pPr>
                <a:r>
                  <a:rPr lang="pl-PL" sz="1800" b="1" dirty="0" smtClean="0"/>
                  <a:t>y – populacja miasta </a:t>
                </a:r>
              </a:p>
              <a:p>
                <a:pPr marL="0" indent="0">
                  <a:buNone/>
                </a:pPr>
                <a:r>
                  <a:rPr lang="pl-PL" sz="1800" b="1" dirty="0" smtClean="0"/>
                  <a:t>A – rozmiar największego miasta </a:t>
                </a:r>
              </a:p>
              <a:p>
                <a:pPr marL="0" indent="0">
                  <a:buNone/>
                </a:pPr>
                <a:r>
                  <a:rPr lang="pl-PL" sz="1800" b="1" dirty="0" smtClean="0"/>
                  <a:t>x – miejsce miasta w rankingu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1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pl-PL" sz="1800" b="1" dirty="0" smtClean="0"/>
                  <a:t>   - wartość winna wynosić 1 tj. rozmiar n-tego miasta w rankingu jest 1/n rozmiaru największego miasta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pl-PL" b="1" dirty="0" smtClean="0"/>
                  <a:t>Ranking wg zasady rozmiaru bada regularność w dystrybucji rozmiaru miast ale nie wyjaśnia przyczyn ich powstawania.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pl-PL" sz="2200" b="1" dirty="0" smtClean="0"/>
                  <a:t>Rozwój miast może być konsekwencją ekonomii skali, korzyści koncentracji i innych pozytywnych efektów zewnętrznych 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pl-PL" sz="2200" b="1" dirty="0" smtClean="0"/>
                  <a:t>Negatywne konsekwencje koncentracji to m.in. koszty transportu i zatłoczenia/przeludnienia, zanieczyszczenie i in. koszty środowiskowe </a:t>
                </a:r>
                <a:endParaRPr lang="en-US" sz="2200" b="1" dirty="0"/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77381" y="706882"/>
                <a:ext cx="8322733" cy="5435092"/>
              </a:xfrm>
              <a:blipFill>
                <a:blip r:embed="rId2"/>
                <a:stretch>
                  <a:fillRect l="-659" t="-2578" r="-29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0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Dystrybucja miast UE wg populacji (prawo </a:t>
            </a:r>
            <a:r>
              <a:rPr lang="pl-PL" dirty="0" err="1" smtClean="0"/>
              <a:t>Zipf’a</a:t>
            </a:r>
            <a:r>
              <a:rPr lang="pl-PL" dirty="0" smtClean="0"/>
              <a:t>)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8580" y="701964"/>
            <a:ext cx="8995408" cy="445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Przestrzenna dystrybucja miast </a:t>
            </a:r>
            <a:br>
              <a:rPr lang="pl-PL" dirty="0" smtClean="0"/>
            </a:br>
            <a:r>
              <a:rPr lang="pl-PL" dirty="0" smtClean="0"/>
              <a:t>Model </a:t>
            </a:r>
            <a:r>
              <a:rPr lang="pl-PL" dirty="0" err="1" smtClean="0"/>
              <a:t>Christaller’a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(1933)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629891" y="665018"/>
            <a:ext cx="4054764" cy="5430982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b="1" dirty="0" smtClean="0"/>
              <a:t>Teoria ośrodków centralnych </a:t>
            </a:r>
            <a:r>
              <a:rPr lang="pl-PL" sz="2600" b="1" dirty="0" err="1" smtClean="0"/>
              <a:t>Christaller’a</a:t>
            </a:r>
            <a:endParaRPr lang="pl-PL" sz="2600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Siatka K=3 struktury ośrodków miejskich  </a:t>
            </a:r>
            <a:endParaRPr lang="en-US" b="1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7732279" y="766618"/>
            <a:ext cx="4070352" cy="5828146"/>
          </a:xfrm>
        </p:spPr>
        <p:txBody>
          <a:bodyPr anchor="t">
            <a:normAutofit fontScale="92500" lnSpcReduction="20000"/>
          </a:bodyPr>
          <a:lstStyle/>
          <a:p>
            <a:r>
              <a:rPr lang="pl-PL" dirty="0" smtClean="0"/>
              <a:t>Hierarchiczny model lokalizacji miast </a:t>
            </a:r>
          </a:p>
          <a:p>
            <a:r>
              <a:rPr lang="pl-PL" dirty="0" smtClean="0"/>
              <a:t>Lokalizacja funkcji w miastach </a:t>
            </a:r>
          </a:p>
          <a:p>
            <a:r>
              <a:rPr lang="pl-PL" dirty="0" smtClean="0"/>
              <a:t>Ośrodki centralne - rynki zbytu towarów rolniczych </a:t>
            </a:r>
          </a:p>
          <a:p>
            <a:r>
              <a:rPr lang="pl-PL" dirty="0" smtClean="0"/>
              <a:t>Lokalizacja – optymalna dla transportu i kosztów </a:t>
            </a:r>
          </a:p>
          <a:p>
            <a:r>
              <a:rPr lang="pl-PL" dirty="0" smtClean="0"/>
              <a:t>Rozmiar siatki przestrzennej zależny od zasięgu dóbr/towarów, tj. </a:t>
            </a:r>
          </a:p>
          <a:p>
            <a:pPr lvl="1"/>
            <a:r>
              <a:rPr lang="pl-PL" dirty="0" smtClean="0"/>
              <a:t>Zasięg dystrybucji: max dystans, jaki skłonni są pokonać nabywcy lub sprzedawcy</a:t>
            </a:r>
          </a:p>
          <a:p>
            <a:pPr lvl="1"/>
            <a:r>
              <a:rPr lang="pl-PL" dirty="0" smtClean="0"/>
              <a:t>Zasięg sprzedaży: min populacja (popyt) niezbędna by zapewnić pokrycie kosztów wytworzenia, transportu</a:t>
            </a:r>
          </a:p>
          <a:p>
            <a:r>
              <a:rPr lang="pl-PL" dirty="0" smtClean="0"/>
              <a:t>Podział towarów, dóbr i usług na dobra o małych i dużym zasięgu – częściej i rzadziej kupowane </a:t>
            </a:r>
          </a:p>
          <a:p>
            <a:r>
              <a:rPr lang="pl-PL" dirty="0" smtClean="0"/>
              <a:t>Pozytywne efekty zewnętrzne popytu – koncentracja dóbr o dużym zasięgu w tych samych ośrodkach</a:t>
            </a:r>
          </a:p>
          <a:p>
            <a:pPr lvl="1"/>
            <a:r>
              <a:rPr lang="pl-PL" dirty="0" smtClean="0"/>
              <a:t>Różnorodność funkcji w dużych ośrodkach miejskich </a:t>
            </a:r>
            <a:endParaRPr lang="en-US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455" y="1482236"/>
            <a:ext cx="4088824" cy="388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Próby klasyfikacji (krajowej) miast 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Klasyfikacja miast amerykańskich, </a:t>
            </a:r>
            <a:r>
              <a:rPr lang="pl-PL" sz="2400" dirty="0" err="1" smtClean="0"/>
              <a:t>Noyelle</a:t>
            </a:r>
            <a:r>
              <a:rPr lang="pl-PL" sz="2400" dirty="0" smtClean="0"/>
              <a:t> i </a:t>
            </a:r>
            <a:r>
              <a:rPr lang="pl-PL" sz="2400" dirty="0" err="1" smtClean="0"/>
              <a:t>Stanback</a:t>
            </a:r>
            <a:r>
              <a:rPr lang="pl-PL" sz="2400" dirty="0" smtClean="0"/>
              <a:t>, 1984</a:t>
            </a:r>
          </a:p>
          <a:p>
            <a:r>
              <a:rPr lang="pl-PL" sz="2400" dirty="0" smtClean="0"/>
              <a:t>Miasta kontroli i dowodzenia </a:t>
            </a:r>
          </a:p>
          <a:p>
            <a:pPr lvl="1"/>
            <a:r>
              <a:rPr lang="pl-PL" sz="2000" dirty="0" smtClean="0"/>
              <a:t>Koncentracja zarządów firm, funkcji rządowych, usług finansowych, specjalistycznej obsługi biznesu </a:t>
            </a:r>
          </a:p>
          <a:p>
            <a:pPr lvl="1"/>
            <a:r>
              <a:rPr lang="pl-PL" sz="2000" dirty="0" smtClean="0"/>
              <a:t>Forma przestrzenna </a:t>
            </a:r>
          </a:p>
          <a:p>
            <a:r>
              <a:rPr lang="pl-PL" sz="2400" dirty="0" smtClean="0"/>
              <a:t>Miasta podrzędne/zależne </a:t>
            </a: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50268" y="350981"/>
            <a:ext cx="4442967" cy="585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Globalna hierarchia miast </a:t>
            </a:r>
            <a:endParaRPr lang="en-US" sz="4000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164" y="785091"/>
            <a:ext cx="8746836" cy="530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3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Miasta – globalne potęgi gospodarcze </a:t>
            </a:r>
            <a:endParaRPr lang="en-US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4181" y="6191671"/>
            <a:ext cx="3301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PKB Polski, </a:t>
            </a:r>
            <a:r>
              <a:rPr lang="pl-PL" dirty="0"/>
              <a:t>679.4 </a:t>
            </a:r>
            <a:r>
              <a:rPr lang="pl-PL" dirty="0" err="1"/>
              <a:t>billion</a:t>
            </a:r>
            <a:r>
              <a:rPr lang="pl-PL" dirty="0"/>
              <a:t> USD (2021)</a:t>
            </a:r>
            <a:endParaRPr lang="en-US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375" y="644434"/>
            <a:ext cx="8018623" cy="582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616</TotalTime>
  <Words>1163</Words>
  <Application>Microsoft Office PowerPoint</Application>
  <PresentationFormat>Panoramiczny</PresentationFormat>
  <Paragraphs>160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Cambria Math</vt:lpstr>
      <vt:lpstr>Corbel</vt:lpstr>
      <vt:lpstr>Wingdings</vt:lpstr>
      <vt:lpstr>Wingdings 2</vt:lpstr>
      <vt:lpstr>Ramka</vt:lpstr>
      <vt:lpstr>Miasta jako kierunki inwestowania  Typologia i hierarchia miast  </vt:lpstr>
      <vt:lpstr>Prezentacja programu PowerPoint</vt:lpstr>
      <vt:lpstr>Miasta w światowej gospodarce, inwestycjach i rynku nieruchomości </vt:lpstr>
      <vt:lpstr>Modele miast i hierarchii miast </vt:lpstr>
      <vt:lpstr>Dystrybucja miast UE wg populacji (prawo Zipf’a)</vt:lpstr>
      <vt:lpstr>Przestrzenna dystrybucja miast  Model Christaller’a  (1933) </vt:lpstr>
      <vt:lpstr>Próby klasyfikacji (krajowej) miast </vt:lpstr>
      <vt:lpstr>Globalna hierarchia miast </vt:lpstr>
      <vt:lpstr>Miasta – globalne potęgi gospodarcze </vt:lpstr>
      <vt:lpstr>„Global cities”  </vt:lpstr>
      <vt:lpstr>Hierarchia miast światowych Friedmana, 1986 </vt:lpstr>
      <vt:lpstr>Miasta globalne Sassen, 1991, 2000</vt:lpstr>
      <vt:lpstr>Miasta globalne alfa, beta, gamma </vt:lpstr>
      <vt:lpstr>Klasyfikacja miast wg JLL i The Business of Cities  </vt:lpstr>
      <vt:lpstr>Typologia miast wg JLL</vt:lpstr>
      <vt:lpstr>Miasta globalne </vt:lpstr>
      <vt:lpstr>Prezentacja programu PowerPoint</vt:lpstr>
      <vt:lpstr>Wielka Siódemka:  Londyn, Nowy Jork, Paryż, Singapur, Hong Kong, Seul</vt:lpstr>
      <vt:lpstr>The Contenders </vt:lpstr>
      <vt:lpstr>New  World  Cities </vt:lpstr>
      <vt:lpstr>Dynamika nowych światowych miast – przenikanie cech </vt:lpstr>
      <vt:lpstr>Wschodzące światowe miasta  (Emerging World Cities)</vt:lpstr>
      <vt:lpstr>Emerging World Cities – typologia </vt:lpstr>
      <vt:lpstr>Miasta Hybrydy i Motory Wzrostu </vt:lpstr>
      <vt:lpstr>Warunki sukcesu miast na globalnych rynkach nieruchomości </vt:lpstr>
      <vt:lpstr>Warunki sukcesu miast na globalnych rynkach nieruchomości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Inwestycje. Obraz globalny.  Typologia miast </dc:title>
  <dc:creator>User</dc:creator>
  <cp:lastModifiedBy>user</cp:lastModifiedBy>
  <cp:revision>77</cp:revision>
  <dcterms:created xsi:type="dcterms:W3CDTF">2018-10-22T11:56:52Z</dcterms:created>
  <dcterms:modified xsi:type="dcterms:W3CDTF">2023-04-15T19:01:01Z</dcterms:modified>
</cp:coreProperties>
</file>