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444" r:id="rId4"/>
    <p:sldId id="446" r:id="rId5"/>
    <p:sldId id="445" r:id="rId6"/>
    <p:sldId id="447" r:id="rId7"/>
    <p:sldId id="448" r:id="rId8"/>
    <p:sldId id="450" r:id="rId9"/>
    <p:sldId id="449" r:id="rId10"/>
    <p:sldId id="453" r:id="rId11"/>
    <p:sldId id="454" r:id="rId12"/>
    <p:sldId id="455" r:id="rId13"/>
    <p:sldId id="456" r:id="rId14"/>
    <p:sldId id="457" r:id="rId15"/>
    <p:sldId id="458" r:id="rId16"/>
    <p:sldId id="461" r:id="rId17"/>
    <p:sldId id="462" r:id="rId18"/>
    <p:sldId id="463" r:id="rId19"/>
    <p:sldId id="459" r:id="rId20"/>
    <p:sldId id="460" r:id="rId21"/>
    <p:sldId id="464" r:id="rId22"/>
    <p:sldId id="465" r:id="rId23"/>
    <p:sldId id="466" r:id="rId24"/>
    <p:sldId id="467" r:id="rId25"/>
    <p:sldId id="468" r:id="rId26"/>
    <p:sldId id="469" r:id="rId27"/>
    <p:sldId id="470" r:id="rId28"/>
    <p:sldId id="471" r:id="rId29"/>
    <p:sldId id="472" r:id="rId30"/>
    <p:sldId id="473" r:id="rId31"/>
    <p:sldId id="474" r:id="rId32"/>
    <p:sldId id="475" r:id="rId33"/>
    <p:sldId id="476" r:id="rId34"/>
    <p:sldId id="477" r:id="rId35"/>
    <p:sldId id="479" r:id="rId36"/>
    <p:sldId id="480" r:id="rId37"/>
    <p:sldId id="481" r:id="rId38"/>
    <p:sldId id="478" r:id="rId39"/>
    <p:sldId id="482" r:id="rId40"/>
    <p:sldId id="483" r:id="rId4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9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2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23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07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383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57667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9891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623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760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8843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8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152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01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0643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859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7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3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9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1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3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10.01.2025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6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10.01.2025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4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>
            <a:normAutofit/>
          </a:bodyPr>
          <a:lstStyle/>
          <a:p>
            <a:r>
              <a:rPr lang="pl-PL" dirty="0"/>
              <a:t>Podstawy prawa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400"/>
              <a:t>Wykład 6 </a:t>
            </a:r>
          </a:p>
          <a:p>
            <a:pPr>
              <a:lnSpc>
                <a:spcPct val="90000"/>
              </a:lnSpc>
            </a:pPr>
            <a:r>
              <a:rPr lang="pl-PL" sz="1400"/>
              <a:t>ZIRCS1-1111, ZIRCS1-1112, ZIRCS1-1113, ZIRCS1-1114, ZIRCS1-1115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490662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Zasadniczo</a:t>
            </a:r>
            <a:r>
              <a:rPr lang="pl-PL" sz="1600" dirty="0"/>
              <a:t> – nie rozstrzygają sprawy administracyjnej co do istoty.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drodze postanowień załatwiane są zagadnienia pojawiające się w toku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Klasyfikacja postanowień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incydentalne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końcowe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negatywne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ostateczne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łącznie z decyzją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skargi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33482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Elementy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data wydania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adresata np. strona, świadek, biegły, uczestnik postępowania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podstawa prawna – głównie przepisy proceduralne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 – jeżeli na postanowienie przysługuje zażalenie/ skarga do sądu albo jest to postanowienie wydane po rozpatrzeniu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</p:txBody>
      </p:sp>
    </p:spTree>
    <p:extLst>
      <p:ext uri="{BB962C8B-B14F-4D97-AF65-F5344CB8AC3E}">
        <p14:creationId xmlns:p14="http://schemas.microsoft.com/office/powerpoint/2010/main" val="890423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kontrola rozstrzygnięć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Środki prawne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zwykłe</a:t>
            </a:r>
            <a:r>
              <a:rPr lang="pl-PL" sz="1600" dirty="0"/>
              <a:t> – przysługują w stosunku do rozstrzygnięć nieostatecznych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nadzwyczajne</a:t>
            </a:r>
            <a:r>
              <a:rPr lang="pl-PL" sz="1600" dirty="0"/>
              <a:t> – przysługują w stosunku do rozstrzygnięć ostatecznych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Podział środków prawnych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samoistne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niesamoistne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dewolutywne</a:t>
            </a:r>
            <a:r>
              <a:rPr lang="pl-PL" sz="16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niedewolutywne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suspensywne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niesuspensywne</a:t>
            </a:r>
          </a:p>
        </p:txBody>
      </p:sp>
    </p:spTree>
    <p:extLst>
      <p:ext uri="{BB962C8B-B14F-4D97-AF65-F5344CB8AC3E}">
        <p14:creationId xmlns:p14="http://schemas.microsoft.com/office/powerpoint/2010/main" val="202224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r>
              <a:rPr lang="pl-PL" sz="1600" dirty="0"/>
              <a:t>*uwaga – przepisy szczególne z zakresu prawa administracyjnego mogą wprowadzać inne terminy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Odwołanie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525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54696"/>
            <a:ext cx="8229600" cy="49887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odwołanie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14 dni od doręczenia decyzji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decyzję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decyzję administracyjną, w ciągu 7 dni od otrzymania odwołania, może zmienić zaskarżoną decyzję, jeżeli w całości uwzględnia odwołanie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decyzji w trybie samokontroli                 brak zmiany decyzji</a:t>
            </a:r>
          </a:p>
          <a:p>
            <a:pPr marL="114300" indent="0" algn="just">
              <a:buNone/>
            </a:pPr>
            <a:r>
              <a:rPr lang="pl-PL" sz="1200" dirty="0"/>
              <a:t>tylko, gdy organ w całości uwzględnia żądanie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strona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odwołać się od „nowej” decyzji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rozpatrzenie odwołania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decyzja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6023992" y="2271363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087888" y="3717032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888088" y="3745525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3863753" y="458112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968209" y="439100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968209" y="5001797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970235" y="5582743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3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Rozstrzygnięcia organu II instancji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utrzymaniu w mocy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</a:t>
            </a:r>
            <a:r>
              <a:rPr lang="pl-PL" sz="1600" dirty="0" err="1"/>
              <a:t>reformatoryjna</a:t>
            </a:r>
            <a:r>
              <a:rPr lang="pl-PL" sz="1600" dirty="0"/>
              <a:t> – zmieniająca zaskarżoną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kasacyjna – uchylająca decyzję I instancji i zwracająca sprawę do ponownego rozpoznania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decyzji I instancji i umorzeniu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umorzeniu postępowania odwoławczego</a:t>
            </a:r>
          </a:p>
        </p:txBody>
      </p:sp>
    </p:spTree>
    <p:extLst>
      <p:ext uri="{BB962C8B-B14F-4D97-AF65-F5344CB8AC3E}">
        <p14:creationId xmlns:p14="http://schemas.microsoft.com/office/powerpoint/2010/main" val="175033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Przysługuje, gdy </a:t>
            </a:r>
            <a:r>
              <a:rPr lang="pl-PL" sz="1600" b="1" dirty="0"/>
              <a:t>decyzja w I instancji została wydana przez ministra lub samorządowe kolegium odwoławcze.</a:t>
            </a:r>
            <a:endParaRPr lang="pl-PL" sz="1600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Wniosek o ponowne rozpatrzenie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niedewolutywny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048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wniosek o ponowne rozpatrzenie sprawy</a:t>
            </a:r>
          </a:p>
          <a:p>
            <a:pPr marL="114300" indent="0" algn="ctr">
              <a:buNone/>
            </a:pPr>
            <a:r>
              <a:rPr lang="pl-PL" sz="1600" dirty="0"/>
              <a:t>wnoszony, co do zasady, w ciągu 14 dni od doręczenia decyzji wydanej przez ministra lub samorządowe kolegium odwoławcze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 </a:t>
            </a:r>
          </a:p>
          <a:p>
            <a:pPr marL="114300" indent="0" algn="ctr">
              <a:buNone/>
            </a:pPr>
            <a:r>
              <a:rPr lang="pl-PL" sz="1600" dirty="0"/>
              <a:t>rozpatrzenie wniosku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decyzja administracyjna uwzględniająca/nieuwzględniająca żądania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decyzja w I instancji została wydana przez ministra lub SKO, strona może wnieść od decyzji wydanej po raz pierwszy </a:t>
            </a:r>
            <a:r>
              <a:rPr lang="pl-PL" sz="1600" b="1" dirty="0"/>
              <a:t>skargę do wojewódzkiego sądu administracyjnego</a:t>
            </a:r>
            <a:r>
              <a:rPr lang="pl-PL" sz="1600" dirty="0"/>
              <a:t> w terminie 30 dni od doręczenia decyzji administracyjnej – bez konieczności uprzedniego wniesienia wniosku o ponowne rozpatrzenie sprawy.</a:t>
            </a:r>
          </a:p>
        </p:txBody>
      </p:sp>
      <p:sp>
        <p:nvSpPr>
          <p:cNvPr id="6" name="Strzałka w dół 5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6023992" y="35010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Środek, przy pomocy którego można zakwestionować postanowienie, jeżeli ustawa tak stanowi.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adresaci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- 7 dni od doręczenia postanowienia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niesuspensywny </a:t>
            </a:r>
            <a:r>
              <a:rPr lang="pl-PL" sz="1600" dirty="0"/>
              <a:t>(względnie suspensywny)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2194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zażalenie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7 dni od doręczenia postanowienia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postanowienie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postanowienie, w ciągu 7 dni od otrzymania zażalenia, może zmienić zaskarżone postanowienie, jeżeli w całości uwzględnia zażalenie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postanowienia w trybie samokontroli                 brak zmiany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adresat                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wnieść zażalenie na „nowe” postanowienie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        rozpatrzenie zażalenia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postanowienie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5" name="Strzałka w dół 4"/>
          <p:cNvSpPr/>
          <p:nvPr/>
        </p:nvSpPr>
        <p:spPr>
          <a:xfrm>
            <a:off x="6096000" y="227687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4583832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960096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2269877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248128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248128" y="448324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248128" y="505298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30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2" y="1556792"/>
            <a:ext cx="10931102" cy="518457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Mediacje</a:t>
            </a:r>
          </a:p>
          <a:p>
            <a:pPr marL="114300" indent="0" algn="just">
              <a:buNone/>
            </a:pPr>
            <a:r>
              <a:rPr lang="pl-PL" sz="1600" dirty="0"/>
              <a:t>Mogą być przeprowadzone, jeśli przemawia za tym charakter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 dobrowolne.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Cel</a:t>
            </a:r>
            <a:r>
              <a:rPr lang="pl-PL" sz="1600" dirty="0"/>
              <a:t> – wyjaśnienie i rozważenie okoliczności faktycznych i prawnych sprawy oraz dokonanie ustaleń co do sposobu załatwienia sprawy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Uczestnicy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oraz strona/strony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strony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Mediacja nie jest jawna – mediator i uczestnicy mediacji zobowiązani są zachować w tajemnicy wszelkie fakty, o których dowiedzieli się podczas mediacji.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przypadku mediacji – odroczenie rozpatrzenia sprawy o 2 miesiące. </a:t>
            </a:r>
          </a:p>
          <a:p>
            <a:pPr marL="114300" indent="0" algn="just">
              <a:buNone/>
            </a:pPr>
            <a:r>
              <a:rPr lang="pl-PL" sz="1600" dirty="0"/>
              <a:t>Przedłużenie mediacji – maksymalnie o 1 miesiąc.</a:t>
            </a:r>
          </a:p>
        </p:txBody>
      </p:sp>
    </p:spTree>
    <p:extLst>
      <p:ext uri="{BB962C8B-B14F-4D97-AF65-F5344CB8AC3E}">
        <p14:creationId xmlns:p14="http://schemas.microsoft.com/office/powerpoint/2010/main" val="164496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30433"/>
            <a:ext cx="11080731" cy="49167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dowody, na podstawie których ustalono istotne dla sprawy okoliczności, okazały się fałszywe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w wyniku przestępstwa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przez pracownika lub organ podlegający wyłączeniu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bez własnej winy nie brała udziału w postępowaniu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wyjdą na jaw istotne dla sprawy nowe okoliczności faktyczne lub nowe dowody istniejące w dniu wydania decyzji, nieznane organowi,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bez wymaganego prawem stanowiska innego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zagadnienie wstępne zostało rozstrzygnięte przez właściwy organ lub sąd odmiennie od oceny przyjętej przez organ przy wydaniu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w oparciu o inną decyzję lub orzeczenie sądu, które zostało następnie uchylone lub zmienione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Konstytucyjny stwierdził niezgodność z Konstytucją lub innym aktem hierarchicznie wyższym aktu normatywnego, który był podstawą wydania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Sprawiedliwości UE wydał orzeczenie, które ma wpływ na treść wydanej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sąd stwierdził naruszenie zasady równego traktowania, które miało wpływ na wynik rozstrzygnięcia sprawy</a:t>
            </a:r>
          </a:p>
        </p:txBody>
      </p:sp>
    </p:spTree>
    <p:extLst>
      <p:ext uri="{BB962C8B-B14F-4D97-AF65-F5344CB8AC3E}">
        <p14:creationId xmlns:p14="http://schemas.microsoft.com/office/powerpoint/2010/main" val="419874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Ograniczenia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żądania wznowienia ze względu na fałszywe dowody lub popełnienie przestępstwa przy wydaniu decyzji – 10 lat od doręczenia lub ogłoszenia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pozostałe przesłanki – 5 lat od doręczenia lub ogłoszenia decyzji</a:t>
            </a:r>
          </a:p>
        </p:txBody>
      </p:sp>
    </p:spTree>
    <p:extLst>
      <p:ext uri="{BB962C8B-B14F-4D97-AF65-F5344CB8AC3E}">
        <p14:creationId xmlns:p14="http://schemas.microsoft.com/office/powerpoint/2010/main" val="20428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549" y="1752600"/>
            <a:ext cx="8415251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podanie o wznowienie postępowania</a:t>
            </a:r>
          </a:p>
          <a:p>
            <a:pPr marL="114300" indent="0" algn="ctr">
              <a:buNone/>
            </a:pPr>
            <a:r>
              <a:rPr lang="pl-PL" sz="1600" dirty="0"/>
              <a:t>wnoszone w terminie miesiąca od dnia, w którym strona dowiedziała się o przesłance wznowienia postępowania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ostatniej instancji, a jeżeli jego działanie jest przyczyną wznowienie – organ wyższej instancji</a:t>
            </a:r>
          </a:p>
          <a:p>
            <a:pPr marL="114300" indent="0" algn="ctr">
              <a:buNone/>
            </a:pPr>
            <a:r>
              <a:rPr lang="pl-PL" sz="1600" dirty="0"/>
              <a:t>w przypadku decyzji wydanych przez ministra lub SKO – ten sam organ</a:t>
            </a:r>
          </a:p>
          <a:p>
            <a:pPr marL="114300" indent="0" algn="ctr">
              <a:buNone/>
            </a:pPr>
            <a:r>
              <a:rPr lang="pl-PL" sz="1600" b="1" dirty="0"/>
              <a:t>organ prowadzi postępowanie co do przyczyn wznowienia i co do rozstrzygnięcia istoty sprawy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decyzja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odmowa uchylenia decyzji z powodu braku podstaw wznowienia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uchylenie decyzji dotychczasowej i wydanie nowej decyzji w sprawie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wydanie decyzji stwierdzającej wydanie kwestionowanej decyzji z naruszeniem przepisów prawa – gdy nie można z powodu upływu czasu uchylić decyzji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321297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59997" y="486916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43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nie nabyła uprawnień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nie nabyła uprawnień, może być w każdym czasie uchylona lub zmieniona przez organ </a:t>
            </a:r>
            <a:r>
              <a:rPr lang="pl-PL" sz="1600" b="1" dirty="0"/>
              <a:t>bez zgody strony</a:t>
            </a:r>
            <a:r>
              <a:rPr lang="pl-PL" sz="1600" dirty="0"/>
              <a:t>, jeżeli przemawia za tym interes społeczny lub słuszny interes strony.</a:t>
            </a:r>
          </a:p>
        </p:txBody>
      </p:sp>
    </p:spTree>
    <p:extLst>
      <p:ext uri="{BB962C8B-B14F-4D97-AF65-F5344CB8AC3E}">
        <p14:creationId xmlns:p14="http://schemas.microsoft.com/office/powerpoint/2010/main" val="2897541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nabyła uprawnienia, może być w każdym czasie zmieniona lub uchylona </a:t>
            </a:r>
            <a:r>
              <a:rPr lang="pl-PL" sz="1600" b="1" dirty="0"/>
              <a:t>za zgodą strony </a:t>
            </a:r>
            <a:r>
              <a:rPr lang="pl-PL" sz="1600" dirty="0"/>
              <a:t>przez organ, który ją wydał, jeżeli przepisy szczególne nie sprzeciwiają się temu i przemawia za tym interes społeczny lub słuszny interes strony. </a:t>
            </a:r>
          </a:p>
        </p:txBody>
      </p:sp>
    </p:spTree>
    <p:extLst>
      <p:ext uri="{BB962C8B-B14F-4D97-AF65-F5344CB8AC3E}">
        <p14:creationId xmlns:p14="http://schemas.microsoft.com/office/powerpoint/2010/main" val="2756483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przez organ niewłaściwy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bez podstawy prawnej lub z rażącym naruszeniem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dotyczy sprawy już poprzednio załatwionej inną decyzją ostateczną albo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skierowana do osoby niebędącej stroną w sprawie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była niewykonalna w dniu jej wydania i niewykonalność ma charakter trwały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 razie wykonania wywoła czyn zagrożony karą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zawiera wadę powodującą jej nieważność z mocy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503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Ograniczenie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możliwości stwierdzenia nieważności decyzji, jeżeli upłynęło 10 lat od doręczenia lub ogłoszenia decyzji lub gdy decyzja wywołała nieodwracalne skutki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można wszcząć postępowania w sprawie stwierdzenia nieważności decyzji, jeżeli od dnia doręczenia lub ogłoszenia decyzji upłynęło trzydzieści lat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Organ właściwy do rozpatrzenia wniosku – </a:t>
            </a:r>
            <a:r>
              <a:rPr lang="pl-PL" sz="1600" b="1" dirty="0"/>
              <a:t>organ wyższego stopnia nad tym, którego decyzja jest dotknięta wadą. </a:t>
            </a:r>
            <a:r>
              <a:rPr lang="pl-PL" sz="1600" dirty="0"/>
              <a:t>W przypadku decyzji wydanej przez ministra lub SKO – </a:t>
            </a:r>
            <a:r>
              <a:rPr lang="pl-PL" sz="1600" b="1" dirty="0"/>
              <a:t>ten sam organ.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Rozstrzygnięcie: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stwierdzeniu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odmowie stwierdzenia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stwierdzająca wydanie decyzji w sprawie z naruszeniem przepisów prawa</a:t>
            </a:r>
          </a:p>
        </p:txBody>
      </p:sp>
    </p:spTree>
    <p:extLst>
      <p:ext uri="{BB962C8B-B14F-4D97-AF65-F5344CB8AC3E}">
        <p14:creationId xmlns:p14="http://schemas.microsoft.com/office/powerpoint/2010/main" val="25645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332657"/>
            <a:ext cx="8260672" cy="1115143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 bez zgody strony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Minister lub wojewoda (w stosunku do decyzji wydanych przez organy samorządu terytorialnego w sprawach należących do zadań z zakresu administracji rządowej) może uchylić lub zmienić w niezbędnym zakresie każdą decyzję ostateczną, bez zgody strony, jeżeli </a:t>
            </a:r>
            <a:r>
              <a:rPr lang="pl-PL" sz="1600" b="1" dirty="0"/>
              <a:t>w inny sposób nie można usunąć zagrożenia dla życia lub zdrowia ludzkiego albo zapobiec poważnym szkodom dla gospodarki narodowej lub dla ważnych interesów Państwa.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Stronie, która poniosła szkodę, na skutek uchylenia lub zmiany decyzji, przysługuje odszkodowanie za poniesioną rzeczywista szkodę.</a:t>
            </a:r>
          </a:p>
          <a:p>
            <a:pPr marL="114300" indent="0" algn="just">
              <a:buNone/>
            </a:pPr>
            <a:r>
              <a:rPr lang="pl-PL" sz="1600" dirty="0"/>
              <a:t>*roszczenie odszkodowawcze przedawnia się z upływem 3 lat od dnia, w którym decyzja stała się ostateczna</a:t>
            </a:r>
          </a:p>
        </p:txBody>
      </p:sp>
    </p:spTree>
    <p:extLst>
      <p:ext uri="{BB962C8B-B14F-4D97-AF65-F5344CB8AC3E}">
        <p14:creationId xmlns:p14="http://schemas.microsoft.com/office/powerpoint/2010/main" val="1330968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wygaśnięcie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stwierdza wygaśnięcie decyzji, jeżeli: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stała się bezprzedmiotowa, a stwierdzenie wygaśnięcia takiej decyzji nakazuje przepis prawa albo gdy leży to w interesie społecznym lub w interesie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z zastrzeżeniem dopełnienia przez stronę określonego warunku, a strona nie dopełniła tego warunku.</a:t>
            </a:r>
          </a:p>
        </p:txBody>
      </p:sp>
    </p:spTree>
    <p:extLst>
      <p:ext uri="{BB962C8B-B14F-4D97-AF65-F5344CB8AC3E}">
        <p14:creationId xmlns:p14="http://schemas.microsoft.com/office/powerpoint/2010/main" val="28025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decyzji ostatecznej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uchyla decyzję, jeżeli została ona wydana z zastrzeżeniem dopełnienia określonych czynności, a strona nie dopełniła tych czynności w wyznaczonym terminie.</a:t>
            </a:r>
          </a:p>
        </p:txBody>
      </p:sp>
    </p:spTree>
    <p:extLst>
      <p:ext uri="{BB962C8B-B14F-4D97-AF65-F5344CB8AC3E}">
        <p14:creationId xmlns:p14="http://schemas.microsoft.com/office/powerpoint/2010/main" val="148510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Załatwienie sprawy co do istoty: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administracyjna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milczące załatwienie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ugoda administracyjna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Załatwienie spraw o charakterze proceduralnym: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postanowienie </a:t>
            </a:r>
          </a:p>
        </p:txBody>
      </p:sp>
    </p:spTree>
    <p:extLst>
      <p:ext uri="{BB962C8B-B14F-4D97-AF65-F5344CB8AC3E}">
        <p14:creationId xmlns:p14="http://schemas.microsoft.com/office/powerpoint/2010/main" val="143470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uproszczone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7" y="1752600"/>
            <a:ext cx="10706792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Organ może załatwić sprawę w postępowaniu uproszczonym, jeżeli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uproszczone może dotyczyć interesu prawnego lub obowiązku wyłącznie jednej strony (wyjątki muszą wynikać z przepisów szczególnych).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postępowaniu uproszczonym stosowane są przepisy o milczącym załatwieniu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Podanie w postępowaniu uproszczonym może być wniesione za pomocą urzędowego formularza, w którym wskazuje się okoliczności istotne dla sprawy oraz przedstawia dowody.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dowodowe jest ograniczone do dowodów zgłoszonych przez stronę.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Termin do załatwienia sprawy – nie później niż w ciągu miesiąca.</a:t>
            </a:r>
          </a:p>
        </p:txBody>
      </p:sp>
    </p:spTree>
    <p:extLst>
      <p:ext uri="{BB962C8B-B14F-4D97-AF65-F5344CB8AC3E}">
        <p14:creationId xmlns:p14="http://schemas.microsoft.com/office/powerpoint/2010/main" val="24828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Wydawanie zaświadczeń jest czynnością materialno-techniczną.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 jest urzędowym potwierdzeniem określonych faktów lub stanu prawnego.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na żądanie osoby ubiegającej się o zaświadczenie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jest, gdy przepisy prawa wymagają urzędowego potwierdzenia określonych faktów lub stanu prawnego albo gdy osoba ubiega się o zaświadczenie ze względu na swój interes 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bez zbędnej zwłoki, maksymalnie w ciągu 7 dni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odmowa wydania zaświadczenia lub odmowa wydania zaświadczenia o treści żądanej przez osobę ubiegającą się o nie następuje w drodze postanowienia, zaskarżalnego w drodze zażalenia</a:t>
            </a:r>
          </a:p>
        </p:txBody>
      </p:sp>
    </p:spTree>
    <p:extLst>
      <p:ext uri="{BB962C8B-B14F-4D97-AF65-F5344CB8AC3E}">
        <p14:creationId xmlns:p14="http://schemas.microsoft.com/office/powerpoint/2010/main" val="24865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Różnice pomiędzy zaświadczeniem a decyzją administracyjną: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zaświadczenie nie zawiera normy postępowania – decyzja zawiera normę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 wydania zaświadczenia nie jest wymagana szczególna podstawa prawna – decyzja wydawana jest zawsze na podstawie przepisów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można wydać wiele zaświadczeń, a fakt wydania jednego nie wyklucza wydania kolejnych – jeżeli sprawa została zakończona decyzją ostateczną, wyklucza to możliwość wydawania kolejnych decyzji w sprawie</a:t>
            </a:r>
          </a:p>
        </p:txBody>
      </p:sp>
    </p:spTree>
    <p:extLst>
      <p:ext uri="{BB962C8B-B14F-4D97-AF65-F5344CB8AC3E}">
        <p14:creationId xmlns:p14="http://schemas.microsoft.com/office/powerpoint/2010/main" val="1869463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Skarga </a:t>
            </a:r>
            <a:r>
              <a:rPr lang="pl-PL" sz="1600" dirty="0"/>
              <a:t>– wyraz niezadowolenia. Przedmiotem skargi może być w szczególności zaniedbanie lub nienależyte wykonywanie zadań przez właściwe organy państwowe, przez ich pracowników, naruszenie praworządności lub interesów skarżących, przewlekłe lub biurokratyczne załatwianie spraw.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Wniosek</a:t>
            </a:r>
            <a:r>
              <a:rPr lang="pl-PL" sz="1600" dirty="0"/>
              <a:t> – propozycja ulepszenia pracy organu. Przedmiotem wniosku mogą być w szczególności sprawy ulepszenia organizacji, wzmocnienia praworządności, usprawnienia pracy lub zapobiegania nadużyciom, ochrony własności, lepszego zaspokajania potrzeb ludności. </a:t>
            </a:r>
          </a:p>
        </p:txBody>
      </p:sp>
    </p:spTree>
    <p:extLst>
      <p:ext uri="{BB962C8B-B14F-4D97-AF65-F5344CB8AC3E}">
        <p14:creationId xmlns:p14="http://schemas.microsoft.com/office/powerpoint/2010/main" val="331830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mają ograniczenia przedmiotowego – mogą dotyczyć każdej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podmiotowo – może z nimi wystąpić każdy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czasowo – można z nimi wystąpić w każdym czasie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ilościowo</a:t>
            </a:r>
          </a:p>
        </p:txBody>
      </p:sp>
    </p:spTree>
    <p:extLst>
      <p:ext uri="{BB962C8B-B14F-4D97-AF65-F5344CB8AC3E}">
        <p14:creationId xmlns:p14="http://schemas.microsoft.com/office/powerpoint/2010/main" val="27698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reguły składana do organu wyższego stopnia nad tym, którego działalności dotyczy, lub do organu sprawującego nadzór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skargę otrzymał organ, który nie jest właściwy do jej rozpatrzenia, obowiązany jest niezwłocznie, nie później niż w terminie 7 dni, przekazać ją właściwemu organowi i zawiadomić o tym fakcie skarżącego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skargi powinien ją załatwić bez zbędnej zwłoki, maksymalnie w ciągu miesiąca, a jeżeli ze skargą wystąpił poseł, senator lub radny – w ciągu 14 dni.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6179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składany do organu, którego działalności dotyczy,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wniosek otrzymał organ, który nie jest właściwy do jego rozpatrzenia, obowiązany jest niezwłocznie, nie później niż w terminie 7 dni, przekazać go właściwemu organowi i zawiadomić o tym fakcie wnioskodawcę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wniosku powinien go załatwić bez zbędnej zwłoki, maksymalnie w ciągu miesiąca, a jeżeli z wnioskiem wystąpił poseł, senator lub radny – w ciągu 14 dni.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04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Naczelny Sąd Administracyjny i wojewódzkie sądy administracyjne sprawują wymiar sprawiedliwości poprzez kontrolę działalności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42206308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615" y="1752600"/>
            <a:ext cx="11219632" cy="477274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wojewódzkich sądów administracyjnych 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skarg na: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decyzje administracyjne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ogólnym postępowaniu administracyjnym, jeżeli służy na nie zażalenie lub kończą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postępowaniu egzekucyjnym i zabezpieczającym, jeżeli przysługuje na nie 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niż wymienione akty lub czynności z zakresu administracji publicznej dotyczące uprawnień lub obowiązków wynikających z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pisemne interpretacje przepisów prawa podatkowego wydane w indywidualnych sprawach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prawa miejscowego jednostek samorządu terytorialnego i ich związków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nadzoru nad działalnością organów jednostek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bezczynność lub przewlekłe prowadzenie postępowania 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sprzeciwów od decyzji organów odwoławczych uchylających decyzję organu I instancji i przekazujących sprawę do ponownego rozpoznania</a:t>
            </a:r>
          </a:p>
        </p:txBody>
      </p:sp>
    </p:spTree>
    <p:extLst>
      <p:ext uri="{BB962C8B-B14F-4D97-AF65-F5344CB8AC3E}">
        <p14:creationId xmlns:p14="http://schemas.microsoft.com/office/powerpoint/2010/main" val="350516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Naczelnego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sporów o właściwość między organami samorządu terytorialnego i między samorządowymi kolegiami odwoławczymi oraz sporów kompetencyjnych między organami samorządu terytorialnego i organami administracji rządowej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rozpoznawanie środków odwoławczych od orzeczeń wojewódzkich sądów administracyjnych (skargi kasacyjnej, zażalenia i skargi o wznowienie postępowania)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mających na celu wyjaśnienie przepisów prawnych, których stosowanie wywołało rozbieżności w orzecznictwie sądów administracyjnych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zawierających rozstrzygnięcie zagadnień prawnych budzących poważne wątpliwości w konkretnej sprawie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innych spraw przekazanych w drodze przepisów szczególnych</a:t>
            </a:r>
          </a:p>
        </p:txBody>
      </p:sp>
    </p:spTree>
    <p:extLst>
      <p:ext uri="{BB962C8B-B14F-4D97-AF65-F5344CB8AC3E}">
        <p14:creationId xmlns:p14="http://schemas.microsoft.com/office/powerpoint/2010/main" val="2289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2109" y="1752600"/>
            <a:ext cx="10318866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Klasyfikacja decyzji administracyjnych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deklaratoryjne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konstytutywne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stanowcze </a:t>
            </a:r>
            <a:r>
              <a:rPr lang="pl-PL" sz="1600" dirty="0"/>
              <a:t>(definitywne)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tymczasowe </a:t>
            </a:r>
            <a:r>
              <a:rPr lang="pl-PL" sz="1600" dirty="0"/>
              <a:t>(prowizoryczne)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pozytywne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negatywne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swobodne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związane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nieostateczne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ostateczne</a:t>
            </a:r>
          </a:p>
        </p:txBody>
      </p:sp>
    </p:spTree>
    <p:extLst>
      <p:ext uri="{BB962C8B-B14F-4D97-AF65-F5344CB8AC3E}">
        <p14:creationId xmlns:p14="http://schemas.microsoft.com/office/powerpoint/2010/main" val="238300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815" y="1752600"/>
            <a:ext cx="10684625" cy="4772744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pl-PL" sz="1600" b="1" dirty="0"/>
              <a:t>Elementy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i o możliwości rezygnacji z nich, a w przypadku, gdy przysługuje skarga do sądu – także o wysokości wpisu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decyzji, od których może być wniesione powództwo do sądu powszechnego, sprzeciw od decyzji  lub skarga do sądu administracyjnego – pouczenie o możliwości wniesienia powództwa, sprzeciwu od decyzji lub skargi oraz o wysokości opłaty od powództwa lub skargi, a także o możliwości ubiegania się o zwolnienie od kosztów i przyznanie pomocy prawnej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Elementy dodatkowe decyzji – mogą być zamieszczane tylko wtedy, gdy zezwalają na to przepisy szczególne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zawieszający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rozwiązujący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klauzula odwołalności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zlecenie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rygor natychmiastowej wykonalności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334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752600"/>
            <a:ext cx="10928465" cy="51054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 taki sposób można załatwić sprawę tylko wtedy, gdy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Sprawę uważa się za załatwioną milcząco</a:t>
            </a:r>
            <a:r>
              <a:rPr lang="pl-PL" sz="1600" dirty="0"/>
              <a:t> w sposób w całości uwzględniający żądanie strony, jeżeli w ciągu miesiąca od dnia doręczenia żądania strony właściwemu organowi albo w innym terminie: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wyda decyzji lub postanowienia kończącego postępowanie w sprawie (milczące zakończenie postępowania) albo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wniesie sprzeciwu w drodze decyzji  (milcząca zgoda)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Dzień wydania decyzji lub postanowienia kończącego postępowanie w sprawie albo dzień wydania sprzeciwu: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nadania sprzeciwu, decyzji lub postanowienia przez operatora pocztowego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doręczenia sprzeciwu, decyzji lub postanowienia przez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wprowadzenia sprzeciwu, decyzji lub postanowienia do systemu teleinformatycznego </a:t>
            </a:r>
          </a:p>
        </p:txBody>
      </p:sp>
    </p:spTree>
    <p:extLst>
      <p:ext uri="{BB962C8B-B14F-4D97-AF65-F5344CB8AC3E}">
        <p14:creationId xmlns:p14="http://schemas.microsoft.com/office/powerpoint/2010/main" val="85757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0906298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Dzień milczącego załatwienia sprawy </a:t>
            </a:r>
            <a:r>
              <a:rPr lang="pl-PL" sz="1600" dirty="0"/>
              <a:t>– dzień, który następuje po dniu, w którym upływa termin do wydania decyzji lub postanowienia kończącego postępowanie w sprawie albo wniesienia sprzeciwu.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Zaświadczenie o milczącym załatwieniu sprawy – </a:t>
            </a:r>
            <a:r>
              <a:rPr lang="pl-PL" sz="1600" dirty="0"/>
              <a:t>wydawane w formie postanowienia na wniosek.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Elementy postanowienia –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wydania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strony/stron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milczącego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możliwości wniesienia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8737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0683" y="1752600"/>
            <a:ext cx="11014229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Przesłanki do zawarcia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uproszczenie i przyspieszenie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czasie trwania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sprawa ma charakter sporny (co najmniej dwie strony o spornych interesach)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zawarciu ugody nie sprzeciwiają się przepisy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Ugoda zawierana jest przez strony postępowania, </a:t>
            </a:r>
            <a:r>
              <a:rPr lang="pl-PL" sz="1600" dirty="0"/>
              <a:t>a nie przez stronę i organ administracji publicznej.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celu zawarcia ugody organ administracji publicznej odracza termin wydania decyzji administracyjnej.</a:t>
            </a:r>
          </a:p>
        </p:txBody>
      </p:sp>
    </p:spTree>
    <p:extLst>
      <p:ext uri="{BB962C8B-B14F-4D97-AF65-F5344CB8AC3E}">
        <p14:creationId xmlns:p14="http://schemas.microsoft.com/office/powerpoint/2010/main" val="8142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752600"/>
            <a:ext cx="10906298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ugody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organu, przed którym ugoda została zawarta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sporządzenia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 i treść uzgodnień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podpisy stron oraz podpis upoważnionego pracownika organu administracji publicznej</a:t>
            </a:r>
          </a:p>
          <a:p>
            <a:pPr marL="114300" indent="0" algn="just">
              <a:buNone/>
            </a:pPr>
            <a:r>
              <a:rPr lang="pl-PL" sz="1600" dirty="0"/>
              <a:t>*W przypadku ugody zawieranej na piśmie – przed podpisaniem odczytuje się ugodę. W przypadku ugody w formie dokumentu elektronicznego nie odczytuje się ugody.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Zatwierdzenie ugody przez organ – </a:t>
            </a:r>
            <a:r>
              <a:rPr lang="pl-PL" sz="1600" dirty="0"/>
              <a:t>w ciągu 7 dni od dnia zawarcia ugody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zatwierdzeniu ugody 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odmowie zatwierdzenia ugody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 postanowienie o zatwierdzeniu lub odmowie zatwierdzenia ugody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96324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2981</Words>
  <Application>Microsoft Office PowerPoint</Application>
  <PresentationFormat>Panoramiczny</PresentationFormat>
  <Paragraphs>415</Paragraphs>
  <Slides>39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39</vt:i4>
      </vt:variant>
    </vt:vector>
  </HeadingPairs>
  <TitlesOfParts>
    <vt:vector size="45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Postępowanie administracyjne</vt:lpstr>
      <vt:lpstr>Postępowanie administracyjne</vt:lpstr>
      <vt:lpstr>Postępowanie administracyjne Decyzje administracyjne</vt:lpstr>
      <vt:lpstr>Postępowanie administracyjne decyzje administracyjne c.d.</vt:lpstr>
      <vt:lpstr>Postępowanie administracyjne milczące załatwienie sprawy</vt:lpstr>
      <vt:lpstr>Postępowanie administracyjne milczące załatwienie sprawy c.d.</vt:lpstr>
      <vt:lpstr>Postępowanie administracyjne ugoda administracyjna</vt:lpstr>
      <vt:lpstr>Postępowanie administracyjne ugoda administracyjna c.d.</vt:lpstr>
      <vt:lpstr>Postępowanie administracyjne Postanowienia</vt:lpstr>
      <vt:lpstr>Postępowanie administracyjne Postanowienia c.d.</vt:lpstr>
      <vt:lpstr>Postępowanie administracyjne kontrola rozstrzygnięć </vt:lpstr>
      <vt:lpstr>Postępowanie administracyjne Środki prawne zwykłe - odwołanie</vt:lpstr>
      <vt:lpstr>Postępowanie administracyjne Środki prawne zwykłe - odwołanie</vt:lpstr>
      <vt:lpstr>Postępowanie administracyjne Środki prawne zwykłe - odwołanie</vt:lpstr>
      <vt:lpstr>Postępowanie administracyjne Środki prawne zwykłe – wniosek o ponowne rozpatrzenie sprawy</vt:lpstr>
      <vt:lpstr>Postępowanie administracyjne Środki prawne zwykłe – wniosek o ponowne rozpatrzenie sprawy</vt:lpstr>
      <vt:lpstr>Postępowanie administracyjne Środki prawne zwykłe - zażalenie</vt:lpstr>
      <vt:lpstr>Postępowanie administracyjne Środki prawne zwykłe - zażalenie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uchylenie lub zmiana decyzji, przez którą strona nie nabyła uprawnień</vt:lpstr>
      <vt:lpstr>Postępowanie administracyjne Środki prawne nadzwyczajne – uchylenie lub zmiana decyzji, przez którą strona nabyła uprawnienia</vt:lpstr>
      <vt:lpstr>Postępowanie administracyjne Środki prawne nadzwyczajne – stwierdzenie nieważności decyzji</vt:lpstr>
      <vt:lpstr>Postępowanie administracyjne Środki prawne nadzwyczajne – stwierdzenie nieważności decyzji</vt:lpstr>
      <vt:lpstr>Postępowanie administracyjne Środki prawne nadzwyczajne – uchylenie lub zmiana decyzji, przez którą strona nabyła uprawnienia bez zgody strony</vt:lpstr>
      <vt:lpstr>Postępowanie administracyjne Środki prawne nadzwyczajne – wygaśnięcie decyzji</vt:lpstr>
      <vt:lpstr>Postępowanie administracyjne Środki prawne nadzwyczajne – uchylenie decyzji ostatecznej</vt:lpstr>
      <vt:lpstr>Postępowanie administracyjne postępowanie uproszczone</vt:lpstr>
      <vt:lpstr>Postępowanie administracyjne zaświadczenia</vt:lpstr>
      <vt:lpstr>Postępowanie administracyjne zaświadczenia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2025-01-10T12:02:41Z</dcterms:created>
  <dcterms:modified xsi:type="dcterms:W3CDTF">2025-01-10T12:06:31Z</dcterms:modified>
</cp:coreProperties>
</file>