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457" r:id="rId4"/>
    <p:sldId id="271" r:id="rId5"/>
    <p:sldId id="259" r:id="rId6"/>
    <p:sldId id="260" r:id="rId7"/>
    <p:sldId id="261" r:id="rId8"/>
    <p:sldId id="262" r:id="rId9"/>
    <p:sldId id="263" r:id="rId10"/>
    <p:sldId id="458" r:id="rId11"/>
    <p:sldId id="459" r:id="rId12"/>
    <p:sldId id="460" r:id="rId13"/>
    <p:sldId id="461" r:id="rId14"/>
    <p:sldId id="452" r:id="rId15"/>
    <p:sldId id="462" r:id="rId16"/>
    <p:sldId id="272" r:id="rId17"/>
    <p:sldId id="273" r:id="rId18"/>
    <p:sldId id="415" r:id="rId19"/>
    <p:sldId id="416" r:id="rId20"/>
    <p:sldId id="417" r:id="rId21"/>
    <p:sldId id="418" r:id="rId22"/>
    <p:sldId id="419" r:id="rId23"/>
    <p:sldId id="420" r:id="rId24"/>
    <p:sldId id="421" r:id="rId25"/>
    <p:sldId id="422" r:id="rId26"/>
    <p:sldId id="423" r:id="rId27"/>
    <p:sldId id="424" r:id="rId28"/>
    <p:sldId id="425" r:id="rId29"/>
    <p:sldId id="431" r:id="rId30"/>
    <p:sldId id="426" r:id="rId31"/>
    <p:sldId id="427" r:id="rId32"/>
    <p:sldId id="428" r:id="rId33"/>
    <p:sldId id="429" r:id="rId34"/>
    <p:sldId id="430" r:id="rId35"/>
    <p:sldId id="432" r:id="rId36"/>
    <p:sldId id="433" r:id="rId37"/>
    <p:sldId id="434" r:id="rId38"/>
    <p:sldId id="435" r:id="rId39"/>
    <p:sldId id="436" r:id="rId40"/>
    <p:sldId id="437" r:id="rId41"/>
    <p:sldId id="438" r:id="rId42"/>
    <p:sldId id="439" r:id="rId43"/>
    <p:sldId id="440" r:id="rId44"/>
    <p:sldId id="441" r:id="rId45"/>
    <p:sldId id="443" r:id="rId46"/>
    <p:sldId id="442" r:id="rId4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21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679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08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694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8745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1294569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61742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61884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84285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84330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127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6959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6587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2245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9271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3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86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016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012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67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1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29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553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449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Wykład 5 </a:t>
            </a:r>
          </a:p>
          <a:p>
            <a:r>
              <a:rPr lang="pl-PL" dirty="0"/>
              <a:t>ZIRCS1-1111, ZIRCS1-1112, ZIRCS1-1113, ZIRCS1-1114, ZIRCS1-1115</a:t>
            </a: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Podstawy prawa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1" y="1556792"/>
            <a:ext cx="11014229" cy="511256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Spory o właściwość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organami samorządu terytorialnego – rozstrzyga wspólny dla nich organ wyższego stopnia, a w jego braku – sąd administracyjny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kierownikami służb, inspekcji i straży administracji zespolonej tego samego powiatu, działających w imieniu własnym lub w imieniu starosty – rozstrzyga starosta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organami administracji zespolonej w jednym województwie – rozstrzyga wojewoda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organami jednostek samorządu terytorialnego w różnych województwach w sprawach należących do zadań administracji rządowej – rozstrzyga minister właściwy do spraw administracji publicznej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wojewodami oraz organami administracji zespolonej w różnych województwach – rozstrzyga minister właściwy do spraw administracji publicznej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wojewodą a organami administracji niezespolonej – rozstrzyga minister właściwy do spraw administracji publicznej po porozumieniu z organem sprawującym nadzór nad organem pozostającym w sporze z wojewodą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innymi organami administracji publicznej – rozstrzyga wspólny dla nich organ wyższego stopnia, a w razie braku takiego organu – minister właściwy do spraw administracji publicznej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organami administracji publicznej, gdy jednym z nich jest minister – rozstrzyga Prezes Rady Ministrów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985317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Spory kompetencyjne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organami jednostek samorządu terytorialnego a organami administracji rządowej – rozstrzyga sąd administracyjny, dokładnie Naczelny Sąd Administracyjny</a:t>
            </a:r>
          </a:p>
        </p:txBody>
      </p:sp>
    </p:spTree>
    <p:extLst>
      <p:ext uri="{BB962C8B-B14F-4D97-AF65-F5344CB8AC3E}">
        <p14:creationId xmlns:p14="http://schemas.microsoft.com/office/powerpoint/2010/main" val="917293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6225" y="1752600"/>
            <a:ext cx="10956175" cy="498876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Wyłączenie pracownika organu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z urzędu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sprawie, której jest stroną albo pozostaje z jedną ze stron w takim stosunku, że wynik sprawy oddziałuje na jego prawa lub obowiązki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 swego małżonka, krewnych i powinowatych do drugiego stopnia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 osób związanych z nim z tytułu przysposobienia, opieki lub kurateli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gdy pracownik był świadkiem lub biegłym w sprawie lub był przedstawicielem jednej ze stron, albo w sprawie, której przedstawicielem jednej ze stron jest któraś z osób bliskich pracownika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sprawie, w której brał udział w wydaniu zaskarżonej decyzji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sprawie, z powodu której wszczęto przeciw niemu dochodzenie służbowe, postępowanie dyscyplinarne lub karne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sprawie, w której jedną ze stron jest osoba pozostające względem niego w stosunku nadrzędności służbowej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na wniosek – </a:t>
            </a:r>
            <a:r>
              <a:rPr lang="pl-PL" sz="1600" dirty="0"/>
              <a:t>jeżeli zostaną uprawdopodobnione okoliczności, które mogą wywoływać wątpliwości co do bezstronności pracownika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2158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8FF9C8-4E8C-A2FE-CFFB-B32DE78311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32CA9D-703A-E7DC-4F7D-36548FC54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*w postępowaniu cywilnym przed sądem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A1E9F3-A13A-113F-D96E-5D84E65A6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225" y="1752600"/>
            <a:ext cx="10956175" cy="498876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Wyłączenie sędziego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z urzędu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sprawie, której jest stroną albo pozostaje z jedną ze stron w takim stosunku, że wynik sprawy oddziałuje na jego prawa lub obowiązki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 swego małżonka, krewnych i powinowatych w linii prostej, krewnych bocznych do czwartego stopnia i powinowatych bocznych do drugiego stopnia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 osób związanych z nim z tytułu przysposobienia, opieki lub kurateli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sprawach, w których był lub jeszcze jest pełnomocnikiem albo był radcą prawnym jednej ze stron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sprawach, w których w instancji niższej brał udział w wydaniu zaskarżonego orzeczenia oraz w sprawach o ważność aktu prawnego z jego udziałem sporządzonego lub przez niego rozpoznanego, a także w sprawach, w których występował jako prokurator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 o odszkodowanie z tytułu szkody wyrządzonej przez wydanie prawomocnego orzeczenia niezgodnego z prawem, jeżeli brał udział w wydaniu tego orzeczenia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jeżeli brał udział w wydaniu orzeczenia objętego skargą o wznowienie postępowania lub skargą nadzwyczajną, nie może orzekać co do tej skargi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na wniosek – </a:t>
            </a:r>
            <a:r>
              <a:rPr lang="pl-PL" sz="1600" dirty="0"/>
              <a:t>jeżeli zostaną uprawdopodobnione okoliczności, które mogą wywoływać wątpliwości co do bezstronności sędziego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950372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Wyłączenie organu administracji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gdy sprawa dotyczy kierownika organu lub którejś z jego osób bliskich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gdy sprawa dotyczy osoby zajmującej stanowisko kierownicze w organie bezpośrednio wyższego stopnia lub osób bliskich tej osoby</a:t>
            </a:r>
          </a:p>
        </p:txBody>
      </p:sp>
    </p:spTree>
    <p:extLst>
      <p:ext uri="{BB962C8B-B14F-4D97-AF65-F5344CB8AC3E}">
        <p14:creationId xmlns:p14="http://schemas.microsoft.com/office/powerpoint/2010/main" val="243163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Strona postępowania – </a:t>
            </a:r>
            <a:r>
              <a:rPr lang="pl-PL" sz="1600" dirty="0"/>
              <a:t>podmiot, którego praw lub obowiązków dotyczy postępowanie administracyjne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Zdolność prawna i zdolność do czynności prawnych </a:t>
            </a:r>
            <a:r>
              <a:rPr lang="pl-PL" sz="1600" dirty="0"/>
              <a:t>– oceniana wg przepisów kodeksu cywilnego</a:t>
            </a: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Pełnomocnik – </a:t>
            </a:r>
            <a:r>
              <a:rPr lang="pl-PL" sz="1600" dirty="0"/>
              <a:t>może nim być każda osoba mająca zdolność do czynności prawnych. Pełnomocnik może działać na podstawie pisemnego pełnomocnictwa lub udzielonego ustnie do protokołu. </a:t>
            </a:r>
          </a:p>
          <a:p>
            <a:pPr marL="114300" indent="0" algn="just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295796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Uczestnicy na prawach strony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organizacja społeczna – gdy postępowanie dotyczy osoby trzeciej, udział organizacji jest uzasadniony jej celami statutowymi, udział organizacji jest uzasadniony interesem społecznym (dopuszczenie do postępowania w drodze postanowienia)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prokurator – celem udziału prokuratora jest usunięcie stanu niezgodnego z prawem (ochrona praworządności)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Rzecznik Praw Obywatelskich – celem udziału RPO jest ochrona wolności i praw człowieka i obywatela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Rzecznik Praw Dziecka – celem udziału RPD jest ochrona praw osób małoletnich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Uczestnicy na prawach strony mają uprawnienia procesowe takie jak strona, choć postępowanie nie dotyczy ich uprawnień i obowiązków. </a:t>
            </a:r>
          </a:p>
        </p:txBody>
      </p:sp>
    </p:spTree>
    <p:extLst>
      <p:ext uri="{BB962C8B-B14F-4D97-AF65-F5344CB8AC3E}">
        <p14:creationId xmlns:p14="http://schemas.microsoft.com/office/powerpoint/2010/main" val="373224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70065" y="1752600"/>
            <a:ext cx="10579331" cy="462872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Doręczenie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doręczanie pism jest warunkiem skuteczności działania organu administracji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może doręczać pisma za pokwitowaniem za pośrednictwem operatora pocztowego przy wykorzystaniu usługi hybrydowej, przez swoich pracowników lub przez inne upoważnione osoby lub organy, a także przesyłką rejestrowaną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może doręczać pisma drogą elektroniczną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 adres do doręczeń elektronicznych wpisany do bazy adresów elektronicznych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 adres do doręczeń elektronicznych powiązany z usługą rejestrowanego doręczenia elektronicznego, za pomocą której wniesiono podanie, jeżeli adres do doręczeń elektronicznych strony lub innego uczestnika postępowania nie został wpisany do bazy adresów elektronicznych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*wszystkie podmioty zarejestrowane w KRS i w CEIDG muszą posiadać adres w bazie adresów do doręczeń elektronicznych</a:t>
            </a:r>
          </a:p>
          <a:p>
            <a:pPr marL="411480" lvl="1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1785732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479" y="1700808"/>
            <a:ext cx="10529455" cy="4824536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Doręczenia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dla osób fizycznych – w ich mieszkaniu lub miejscu pracy; pisma mogą być także doręczane w siedzibie organu, jeżeli przepisy szczególne nie stanowią inaczej; w razie konieczności – pisma są doręczane w miejscu, w którym zastanie się adresata; pisma mogą być także doręczane na adres elektroniczny do doręczeń wpisany do bazy adresów elektronicznych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dla jednostek organizacyjnych i organizacji społecznych – w lokalu ich siedziby do rąk osób uprawnionych do odbioru pism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Potwierdzenie odbioru pisma – własny podpis ze wskazaniem daty doręczenia</a:t>
            </a:r>
          </a:p>
          <a:p>
            <a:pPr marL="114300" indent="0" algn="just">
              <a:buNone/>
            </a:pPr>
            <a:r>
              <a:rPr lang="pl-PL" sz="1600" dirty="0"/>
              <a:t>W przypadku doręczenia na adres elektroniczny – wygenerowanie dla organu przez operatora informacji o odebraniu pisma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079543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Doręczenie drogą elektroniczną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przesyła na adres elektroniczny pismo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przypadku odbioru pisma operator wyznaczony w ramach świadczenia publicznej usługi doręczenia elektronicznego wystawia dowód otrzymania pisma przez adresata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brak odbioru pisma w ciągu 14 dni od dnia wpłynięcia korespondencji przesłanej przez podmiot publiczny na adres do doręczeń elektronicznych - operator wyznaczony w ramach świadczenia publicznej usługi doręczenia elektronicznego wystawia dowód otrzymania pisma przez adresata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849776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Warunki ważności aktu administracyjnego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wydany na podstawie prawa powszechnie obowiązującego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pochodzi od właściwego organu i mieści się w granicach jego kompetencji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wydawany jest po przeprowadzeniu postępowania</a:t>
            </a:r>
          </a:p>
        </p:txBody>
      </p:sp>
    </p:spTree>
    <p:extLst>
      <p:ext uri="{BB962C8B-B14F-4D97-AF65-F5344CB8AC3E}">
        <p14:creationId xmlns:p14="http://schemas.microsoft.com/office/powerpoint/2010/main" val="7078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2233" y="1752600"/>
            <a:ext cx="10612582" cy="498876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Doręczenia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przypadku nieobecności adresata – tzw. doręczenie zastępcze </a:t>
            </a:r>
            <a:r>
              <a:rPr lang="pl-PL" sz="1600" dirty="0"/>
              <a:t>–  za pokwitowaniem, do rąk dorosłego domownika, sąsiada lub dozorcy domu, jeżeli osoby te podjęły się oddania pisma; konieczność umieszczenia zawiadomienia o pozostawieniu pisma w oddawczej skrzynce pocztowej lub na drzwiach mieszkania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tzw. fikcja doręczenia </a:t>
            </a:r>
            <a:r>
              <a:rPr lang="pl-PL" sz="1600" dirty="0"/>
              <a:t>– gdy adresat odmawia przyjęcia pisma – pismo zwraca się nadawcy z adnotacją o odmowie przyjęcia i datą odmowy; pismo traktowane jest jak doręczone w dniu dokonania odmowy jego przyjęcia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tzw. domniemanie doręczenia </a:t>
            </a:r>
            <a:r>
              <a:rPr lang="pl-PL" sz="1600" dirty="0"/>
              <a:t>– gdy nie można doręczyć pisma adresatowi lub domownikowi, sąsiadowi, dozorcy domu, pismo pozostawia się w placówce operatora pocztowego albo składa w urzędzie właściwej gminy (miasta) na okres 14 dni; należy pozostawić zawiadomienie o miejscu pozostawienia pisma wraz z informacją o możliwości jego odbioru w terminie 7 dni od dnia pozostawienia zawiadomienia; brak odbioru pisma w ciągu 7 dni – kolejne zawiadomienie o możliwości odbioru pisma w terminie nie dłuższym niż 14 dni liczonych od pozostawienia pierwszego zawiadomienia; pismo uważa się za doręczone z upływem ostatniego dnia czternastodniowego terminu</a:t>
            </a:r>
          </a:p>
        </p:txBody>
      </p:sp>
    </p:spTree>
    <p:extLst>
      <p:ext uri="{BB962C8B-B14F-4D97-AF65-F5344CB8AC3E}">
        <p14:creationId xmlns:p14="http://schemas.microsoft.com/office/powerpoint/2010/main" val="2453153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Doręczenia c.d.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na nieaktualny adres </a:t>
            </a:r>
            <a:r>
              <a:rPr lang="pl-PL" sz="1600" dirty="0"/>
              <a:t>– doręczenie uważa się za skuteczne na podany wcześniej adres, jeżeli strona nie zawiadomiła organu o zmianie swojego adresu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dla stron, które nie mają miejsca zamieszkania lub pobytu albo siedziby w Rzeczypospolitej Polskiej, innym państwie członkowskim UE, Konfederacji Szwajcarskiej albo państwie członkowskim Europejskiego Porozumienia o Wolnym Handlu (EFTA) – stronie umowy o Europejskim Obszarze Gospodarczym</a:t>
            </a:r>
            <a:r>
              <a:rPr lang="pl-PL" sz="1600" dirty="0"/>
              <a:t>, jeżeli nie ustanowiły pełnomocnika do prowadzenia sprawy zamieszkałego w RP i nie działają za pośrednictwem konsula – strony takie zobowiązane są wskazać w RP pełnomocnika do doręczeń, chyba że doręczenie następuje środkami komunikacji elektronicznej; brak wskazania pełnomocnika do doręczeń – pozostawienie pisma w aktach sprawy ze skutkiem doręczenia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dla osób nieznanych z miejsca pobytu </a:t>
            </a:r>
            <a:r>
              <a:rPr lang="pl-PL" sz="1600" dirty="0"/>
              <a:t>– organ zwraca się do sądu z wnioskiem o wyznaczenie przedstawiciela dla osoby nieobecnej; do przedstawiciela wyznaczonego przez sąd będą adresowane pisma</a:t>
            </a:r>
          </a:p>
        </p:txBody>
      </p:sp>
    </p:spTree>
    <p:extLst>
      <p:ext uri="{BB962C8B-B14F-4D97-AF65-F5344CB8AC3E}">
        <p14:creationId xmlns:p14="http://schemas.microsoft.com/office/powerpoint/2010/main" val="378258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Doręczenia c.d.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formie obwieszczenia publicznego</a:t>
            </a:r>
            <a:r>
              <a:rPr lang="pl-PL" sz="1600" dirty="0"/>
              <a:t>, innej formie publicznego ogłoszenia zwyczajowo przyjętej w danej miejscowości lub poprzez udostępnienie pisma w Biuletynie Informacji Publicznej na stronie podmiotowej organu administracji publicznej – doręczenie uważa się za skuteczne po upływie 14 dni od upublicznienia informacji (data upublicznienia informacji podawana jest w obwieszczeniu)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gdy w sprawie jest więcej niż 20 stron </a:t>
            </a:r>
            <a:r>
              <a:rPr lang="pl-PL" sz="1600" dirty="0"/>
              <a:t>– organ może dokonywać doręczenia w formie publicznego obwieszczenia, jeżeli uprzednio powiadomi strony o takim sposobie dokonywania doręczeń; na wniosek strony – organ udostępnia odpis pisma lub decyzji w ciągu 3 dni od otrzymania wniosku</a:t>
            </a:r>
          </a:p>
        </p:txBody>
      </p:sp>
    </p:spTree>
    <p:extLst>
      <p:ext uri="{BB962C8B-B14F-4D97-AF65-F5344CB8AC3E}">
        <p14:creationId xmlns:p14="http://schemas.microsoft.com/office/powerpoint/2010/main" val="216989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Wezwania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może wzywać osoby do udziału w podejmowanych czynnościach i do złożenia wyjaśnień lub zeznań osobiście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osobiste stawiennictwo </a:t>
            </a:r>
            <a:r>
              <a:rPr lang="pl-PL" sz="1600" dirty="0"/>
              <a:t>– w obrębie gminy lub miasta, w którym wzywany zamieszkuje, jednak nie dalej niż sąsiednia gmina lub miasto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osoby, które nie mogą się stawić z powodu choroby, kalectwa lub innej niedającej się pokonać przeszkody </a:t>
            </a:r>
            <a:r>
              <a:rPr lang="pl-PL" sz="1600" dirty="0"/>
              <a:t>– czynność z udziałem tych osób może być dokonana w miejscu ich pobytu, jeżeli pozwalają na to okoliczności, w których osoba ta się znajduje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pomoc prawna – </a:t>
            </a:r>
            <a:r>
              <a:rPr lang="pl-PL" sz="1600" dirty="0"/>
              <a:t>organ prowadzący postępowanie może zwrócić się do właściwego terenowego organu administracji rządowej lub organu samorządu terytorialnego o wezwanie osoby zamieszkałej lub przebywającej w danej gminie lub mieście do złożenia wyjaśnień lub zeznań albo dokonania innej czynności z udziałem tej osoby</a:t>
            </a:r>
            <a:r>
              <a:rPr lang="pl-PL" sz="1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697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Elementy wezwania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nazwa i adres organu wzywającego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imię i nazwisko wzywanego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jakiej sprawie oraz w jakim charakterze i w jakim celu zostaje wezwany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czy wezwany powinien stawić się osobiście lub przez pełnomocnika, czy też może złożyć wyjaśnienia lub zeznania na piśmie lub w formie dokumentu elektronicznego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termin, do którego żądanie powinno być spełnione, albo dzień, godzinę i miejsce stawienia się wezwanego lub jego pełnomocnika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skutki prawne niezastosowania się do wezwania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informacje w sprawie RODO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podpis pracownika organu wzywającego</a:t>
            </a:r>
          </a:p>
        </p:txBody>
      </p:sp>
    </p:spTree>
    <p:extLst>
      <p:ext uri="{BB962C8B-B14F-4D97-AF65-F5344CB8AC3E}">
        <p14:creationId xmlns:p14="http://schemas.microsoft.com/office/powerpoint/2010/main" val="35432422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Wezwanie w sprawach niecierpiących zwłoki – telefonicznie lub przy pomocy innych środków łączności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Zwrot kosztów stawienia się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zwrot kosztów podróży, zakwaterowania, utraconego zarobku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żądanie przyznania zwrotu kosztów stawienia się należy zgłosić organowi przed wydaniem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strona może żądać zwrotu kosztów stawienia się, gdy postępowanie zostało wszczęte z urzędu lub w przypadku błędnego wezwania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Kara za niestawiennictwo – tylko w przypadku prawidłowego wezwania</a:t>
            </a:r>
          </a:p>
        </p:txBody>
      </p:sp>
    </p:spTree>
    <p:extLst>
      <p:ext uri="{BB962C8B-B14F-4D97-AF65-F5344CB8AC3E}">
        <p14:creationId xmlns:p14="http://schemas.microsoft.com/office/powerpoint/2010/main" val="1891106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Terminy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dynamizują postępowanie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porządkują postępowanie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decydują o skutkach podejmowanych czynności procesowych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stabilizują rozstrzygnięcie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30755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2233" y="1752600"/>
            <a:ext cx="10512829" cy="48447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Klasyfikacja terminów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względnie oznaczone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bezwzględnie oznaczone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terminy ustawowe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terminy wyznaczone</a:t>
            </a:r>
          </a:p>
          <a:p>
            <a:pPr marL="114300" indent="0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terminy zwykłe </a:t>
            </a:r>
            <a:r>
              <a:rPr lang="pl-PL" sz="1600" dirty="0"/>
              <a:t>– uchybienie im nie rodzi konsekwencji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terminy zawite </a:t>
            </a:r>
            <a:r>
              <a:rPr lang="pl-PL" sz="1600" dirty="0"/>
              <a:t>– uchybienie im rodzi konsekwencje, ale mogą być przywrócone na wniosek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terminy przedawniające </a:t>
            </a:r>
            <a:r>
              <a:rPr lang="pl-PL" sz="1600" dirty="0"/>
              <a:t>– uchybienie im rodzi konsekwencje i nie mogą być przywrócone</a:t>
            </a: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Przywrócenie terminu </a:t>
            </a:r>
            <a:r>
              <a:rPr lang="pl-PL" sz="1600" dirty="0"/>
              <a:t>– wniosek o przywrócenie terminu należy wnieść w terminie 7 dni od dnia ustania przyczyny uchybienia terminu. Należy uprawdopodobnić, że uchybienie terminu nastąpiło bez winy zainteresowanego. Jednocześnie należy dopełnić czynności, dla której przewidziany był termin. O przywróceniu terminu postanawia organ właściwy w sprawie. Na postanowienie o odmowie przywrócenia terminu służy zażalenie. </a:t>
            </a:r>
          </a:p>
        </p:txBody>
      </p:sp>
    </p:spTree>
    <p:extLst>
      <p:ext uri="{BB962C8B-B14F-4D97-AF65-F5344CB8AC3E}">
        <p14:creationId xmlns:p14="http://schemas.microsoft.com/office/powerpoint/2010/main" val="206955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1" y="1752600"/>
            <a:ext cx="10920018" cy="48447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Zachowanie terminu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wysłanie dokumentu w formie elektronicznej i otrzymanie przez nadawcę urzędowego poświadczenia odbioru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nadanie pisma w polskiej placówce pocztowej operatora wyznaczonego albo w placówce pocztowej operatora świadczącego pocztowe usługi powszechne w innym państwie członkowskim UE, Konfederacji Szwajcarskiej albo państwie członkowskim Europejskiego Porozumienia o Wolnym Handlu (EFTA) – stronie umowy o Europejskim Obszarze Gospodarczym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złożenie pisma w polskim urzędzie konsularnym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złożenie pisma przez żołnierza w dowództwie jednostki wojskowej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złożenie pisma przez członka załogi statku morskiego kapitanowi statku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złożenie pisma przez osobę pozbawioną wolności w administracji zakładu karnego </a:t>
            </a:r>
          </a:p>
        </p:txBody>
      </p:sp>
    </p:spTree>
    <p:extLst>
      <p:ext uri="{BB962C8B-B14F-4D97-AF65-F5344CB8AC3E}">
        <p14:creationId xmlns:p14="http://schemas.microsoft.com/office/powerpoint/2010/main" val="3996446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1" y="1752600"/>
            <a:ext cx="10864600" cy="491676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Liczenie terminów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dniach </a:t>
            </a:r>
            <a:r>
              <a:rPr lang="pl-PL" sz="1600" dirty="0"/>
              <a:t>– termin upływa ostatniego dnia z wyznaczonej liczby dni, przy czym dnia, w którym nastąpiło zdarzenie, nie wlicza się </a:t>
            </a:r>
          </a:p>
          <a:p>
            <a:pPr marL="114300" indent="0" algn="just">
              <a:buNone/>
            </a:pPr>
            <a:r>
              <a:rPr lang="pl-PL" sz="1600" dirty="0"/>
              <a:t> np. termin wynosi 3 dni, zdarzenie nastąpiło 18 listopada 2024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21 listopada 2024 r. o godz. 24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tygodniach </a:t>
            </a:r>
            <a:r>
              <a:rPr lang="pl-PL" sz="1600" dirty="0"/>
              <a:t>– termin kończy się z upływem tego dnia w ostatnim tygodniu, który nazwą odpowiada początkowemu dniowi terminu</a:t>
            </a:r>
          </a:p>
          <a:p>
            <a:pPr marL="114300" indent="0" algn="just">
              <a:buNone/>
            </a:pPr>
            <a:r>
              <a:rPr lang="pl-PL" sz="1600" dirty="0"/>
              <a:t> np. termin wynosi dwa tygodnie, zdarzenie nastąpiło 18 listopada 2024 r. w poniedziałek </a:t>
            </a:r>
          </a:p>
          <a:p>
            <a:pPr marL="114300" indent="0" algn="just">
              <a:buNone/>
            </a:pPr>
            <a:r>
              <a:rPr lang="pl-PL" sz="1600" dirty="0"/>
              <a:t>– termin upłynie 2 grudnia 2024 r. w poniedziałek o godz. 24 (za dwa tygodnie)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miesiącach </a:t>
            </a:r>
            <a:r>
              <a:rPr lang="pl-PL" sz="1600" dirty="0"/>
              <a:t>– termin kończy się z upływem tego dnia w ostatnim miesiącu, który odpowiada początkowemu dniowi terminu, a gdyby takiego dnia w ostatnim miesiącu nie było – w ostatnim dniu tego miesiąca</a:t>
            </a:r>
          </a:p>
          <a:p>
            <a:pPr marL="114300" indent="0" algn="just">
              <a:buNone/>
            </a:pPr>
            <a:r>
              <a:rPr lang="pl-PL" sz="1600" dirty="0"/>
              <a:t> np. termin wynosi miesiąc, zdarzenie nastąpiło 18 listopada 2024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18 grudnia 2024 r. o godz. 24</a:t>
            </a:r>
          </a:p>
          <a:p>
            <a:pPr marL="114300" indent="0" algn="just">
              <a:buNone/>
            </a:pPr>
            <a:r>
              <a:rPr lang="pl-PL" sz="1600" dirty="0"/>
              <a:t>np. termin wynosi 4 miesiące, zdarzenie nastąpiło 31 października 2024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28 lutego 2025 r. o godz. 24  </a:t>
            </a:r>
          </a:p>
        </p:txBody>
      </p:sp>
    </p:spTree>
    <p:extLst>
      <p:ext uri="{BB962C8B-B14F-4D97-AF65-F5344CB8AC3E}">
        <p14:creationId xmlns:p14="http://schemas.microsoft.com/office/powerpoint/2010/main" val="415837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Zasady postępowania administracyjnego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81394" y="1628800"/>
            <a:ext cx="10191406" cy="5112568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praworządności – art. 7 Konstytucji, art. 6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prawdy obiektywnej – art. 7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uwzględnienia interesu społecznego i słusznego interesu jednostki – art. 7 in fine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czynnego udziału stron w postępowaniu – art. 10 i art. 7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zaufania uczestników postępowania do organów państwa – art. 8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dwuinstancyjności postępowania – art. 15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trwałości decyzji administracyjnych – art. 16 </a:t>
            </a:r>
            <a:r>
              <a:rPr lang="pl-PL" sz="1600" dirty="0">
                <a:latin typeface="Century Gothic" pitchFamily="34" charset="0"/>
                <a:cs typeface="Simplified Arabic Fixed"/>
              </a:rPr>
              <a:t>§1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sądowej kontroli decyzji administracyjnych – art. 16 §2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przekonywania – art. 11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udzielania informacji faktycznej i prawnej stronom – art. 9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ugodowego załatwiania spraw stron o spornych interesach – art. 13 kpa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rozstrzygania wątpliwości na korzyść strony przy nakładaniu obowiązków lub ograniczaniu uprawnień strony – art. 7a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współdziałania organów administracji publicznej w zakresie niezbędnym do dokładnego wyjaśnienia stanu faktycznego i prawnego sprawy, mając na względzie interes społeczny i słuszny interes obywatela oraz sprawność postępowania – art. 7b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szybkości i prostoty postępowania – art. 12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pisemności – art. 14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umożliwiania dokonywania oceny działania urzędów kierowanych przez organy administracji publicznej – art. 14a kpa </a:t>
            </a:r>
          </a:p>
        </p:txBody>
      </p:sp>
    </p:spTree>
    <p:extLst>
      <p:ext uri="{BB962C8B-B14F-4D97-AF65-F5344CB8AC3E}">
        <p14:creationId xmlns:p14="http://schemas.microsoft.com/office/powerpoint/2010/main" val="21363505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58981" y="1752600"/>
            <a:ext cx="10645833" cy="4916760"/>
          </a:xfrm>
        </p:spPr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pl-PL" sz="1600" b="1" dirty="0"/>
              <a:t>Liczenie terminów c.d.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latach </a:t>
            </a:r>
            <a:r>
              <a:rPr lang="pl-PL" sz="1600" dirty="0"/>
              <a:t>– termin kończy się z upływem tego dnia w ostatnim roku, który odpowiada początkowemu dniowi terminu, a gdyby takiego dnia w ostatnim roku nie było – w dniu poprzedzającym bezpośrednio ten dzień</a:t>
            </a:r>
          </a:p>
          <a:p>
            <a:pPr marL="114300" indent="0" algn="just">
              <a:buNone/>
            </a:pPr>
            <a:r>
              <a:rPr lang="pl-PL" sz="1600" dirty="0"/>
              <a:t> np. termin wynosi 1 rok, zdarzenie nastąpiło 18 listopada 2024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18 listopada 2025 r. o godz. 24</a:t>
            </a:r>
          </a:p>
          <a:p>
            <a:pPr marL="114300" indent="0" algn="just">
              <a:buNone/>
            </a:pPr>
            <a:r>
              <a:rPr lang="pl-PL" sz="1600" dirty="0"/>
              <a:t> np. termin wynosi 1 rok, zdarzenie nastąpiło 29 lutego 2024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28 lutego 2025 r. o godz. 24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koniec terminu przypada na dzień ustawowo wolny od pracy lub na sobotę – </a:t>
            </a:r>
            <a:r>
              <a:rPr lang="pl-PL" sz="1600" dirty="0"/>
              <a:t>termin upływa następnego dnia, który nie jest dniem wolnym od pracy ani sobotą</a:t>
            </a:r>
          </a:p>
          <a:p>
            <a:pPr marL="114300" indent="0" algn="just">
              <a:buNone/>
            </a:pPr>
            <a:r>
              <a:rPr lang="pl-PL" sz="1600" b="1" dirty="0"/>
              <a:t> </a:t>
            </a:r>
            <a:r>
              <a:rPr lang="pl-PL" sz="1600" dirty="0"/>
              <a:t>np. termin wynosi 2 miesiące, zdarzenie nastąpiło 18 listopada 2024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20 stycznia 2025 r. (poniedziałek) – 18 stycznia 2025 r. to sobota   </a:t>
            </a:r>
          </a:p>
          <a:p>
            <a:pPr marL="114300" indent="0" algn="just">
              <a:buNone/>
            </a:pPr>
            <a:r>
              <a:rPr lang="pl-PL" sz="1600" dirty="0"/>
              <a:t> np. termin wynosi 3 miesiące, zdarzenie nastąpiło 25 września 2024 r. (środa) </a:t>
            </a:r>
          </a:p>
          <a:p>
            <a:pPr marL="114300" indent="0" algn="just">
              <a:buNone/>
            </a:pPr>
            <a:r>
              <a:rPr lang="pl-PL" sz="1600" dirty="0"/>
              <a:t>– termin upłynie 27 grudnia 2024 r. o godz. 24 – 25 grudnia 2024 r. to dzień ustawowo wolny od pracy</a:t>
            </a:r>
          </a:p>
          <a:p>
            <a:pPr marL="114300" indent="0" algn="just">
              <a:buNone/>
            </a:pPr>
            <a:r>
              <a:rPr lang="pl-PL" sz="1600" b="1" dirty="0"/>
              <a:t> </a:t>
            </a:r>
            <a:r>
              <a:rPr lang="pl-PL" sz="1600" dirty="0"/>
              <a:t>np. termin wynosi 7 miesięcy, zdarzenie nastąpiło 19 września 2024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22 kwietnia 2025 r. we wtorek o godz. 24 – wg reguł dotyczących terminów liczonych  w miesiącach powinien to być 19 kwietnia 2025 r., ale ten dzień to sobota, dodatkowo w najbliższy poniedziałek wypada dzień ustawowo wolny od pracy - najbliższy dzień „roboczy” to 22 kwietnia 2025 r.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256884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Terminy załatwienia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niezwłocznie </a:t>
            </a:r>
            <a:r>
              <a:rPr lang="pl-PL" sz="1600" dirty="0"/>
              <a:t>– jeżeli strona z żądaniem wszczęcia postępowania dostarczyła dowody lub w oparciu o fakty i dowody powszechnie znane lub znane organowi z urzędu; postępowanie uproszczone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ciągu miesiąca </a:t>
            </a:r>
            <a:r>
              <a:rPr lang="pl-PL" sz="1600" dirty="0"/>
              <a:t>– gdy potrzebne jest postępowanie wyjaśniające, postępowanie odwoławcze, maksymalny termin rozpoznania sprawy w postępowaniu uproszczonym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ciągu dwóch miesięcy </a:t>
            </a:r>
            <a:r>
              <a:rPr lang="pl-PL" sz="1600" dirty="0"/>
              <a:t>– sprawa szczególnie skomplikowana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4217223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63552" y="1556792"/>
            <a:ext cx="8229600" cy="5301208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dirty="0"/>
              <a:t>organ nie może załatwić sprawy w terminie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sygnalizacja</a:t>
            </a:r>
          </a:p>
          <a:p>
            <a:pPr marL="114300" indent="0" algn="ctr">
              <a:buNone/>
            </a:pPr>
            <a:r>
              <a:rPr lang="pl-PL" sz="1600" dirty="0"/>
              <a:t>Organ informuje stronę o niemożności załatwienia sprawy w terminie i wskazuje termin, w którym załatwi sprawę. Organ informuje stronę o możliwości wniesienia ponaglenia.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ponaglenie</a:t>
            </a:r>
          </a:p>
          <a:p>
            <a:pPr algn="ctr">
              <a:buFont typeface="Wingdings" pitchFamily="2" charset="2"/>
              <a:buChar char="§"/>
            </a:pPr>
            <a:r>
              <a:rPr lang="pl-PL" sz="1600" dirty="0"/>
              <a:t>przysługuje do organu wyższego stopnia nad organem załatwiającym sprawę</a:t>
            </a:r>
          </a:p>
          <a:p>
            <a:pPr algn="ctr">
              <a:buFont typeface="Wingdings" pitchFamily="2" charset="2"/>
              <a:buChar char="§"/>
            </a:pPr>
            <a:r>
              <a:rPr lang="pl-PL" sz="1600" dirty="0"/>
              <a:t>przysługuje do tego samego organu, jeżeli nie ma organu wyższego stopnia  </a:t>
            </a:r>
          </a:p>
          <a:p>
            <a:pPr marL="114300" indent="0" algn="ctr">
              <a:buNone/>
            </a:pPr>
            <a:r>
              <a:rPr lang="pl-PL" sz="1600" dirty="0"/>
              <a:t>Przysługuje na niezałatwienie sprawy w terminie lub gdy postępowanie jest prowadzone w sposób przewlekły (dłużej niż jest to niezbędne do załatwienia sprawy). Ponaglenie musi zawierać uzasadnienie.</a:t>
            </a:r>
          </a:p>
          <a:p>
            <a:pPr marL="114300" indent="0" algn="ctr">
              <a:buNone/>
            </a:pPr>
            <a:r>
              <a:rPr lang="pl-PL" sz="1600" dirty="0"/>
              <a:t>Wnoszone jest za pośrednictwem organu, którego dotyczy.   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przekazanie ponaglenia do organu wyższego stopnia w ciągu 7 dni od jego otrzymania wraz z aktami sprawy  </a:t>
            </a:r>
          </a:p>
        </p:txBody>
      </p:sp>
      <p:sp>
        <p:nvSpPr>
          <p:cNvPr id="4" name="Strzałka w dół 3"/>
          <p:cNvSpPr/>
          <p:nvPr/>
        </p:nvSpPr>
        <p:spPr>
          <a:xfrm>
            <a:off x="6023992" y="1940394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 w dół 4"/>
          <p:cNvSpPr/>
          <p:nvPr/>
        </p:nvSpPr>
        <p:spPr>
          <a:xfrm>
            <a:off x="6037640" y="3284984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 w dół 5"/>
          <p:cNvSpPr/>
          <p:nvPr/>
        </p:nvSpPr>
        <p:spPr>
          <a:xfrm>
            <a:off x="6023992" y="5544348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Strzałka w dół 6"/>
          <p:cNvSpPr/>
          <p:nvPr/>
        </p:nvSpPr>
        <p:spPr>
          <a:xfrm>
            <a:off x="6059997" y="6309320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993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dirty="0"/>
              <a:t>organ uprawniony do rozpatrzenia ponaglenia w ciągu 7 dni od jego otrzymania</a:t>
            </a:r>
          </a:p>
          <a:p>
            <a:pPr algn="ctr">
              <a:buFont typeface="Wingdings" pitchFamily="2" charset="2"/>
              <a:buChar char="§"/>
            </a:pPr>
            <a:r>
              <a:rPr lang="pl-PL" sz="1600" dirty="0"/>
              <a:t>rozpatruje ponaglenie</a:t>
            </a:r>
          </a:p>
          <a:p>
            <a:pPr algn="ctr">
              <a:buFont typeface="Wingdings" pitchFamily="2" charset="2"/>
              <a:buChar char="§"/>
            </a:pPr>
            <a:r>
              <a:rPr lang="pl-PL" sz="1600" dirty="0"/>
              <a:t>wydaje postanowienie, w którym wskazuje, czy organ rozpoznający sprawę dopuścił się bezczynności lub przewlekłego prowadzenia postępowania</a:t>
            </a:r>
          </a:p>
          <a:p>
            <a:pPr algn="ctr">
              <a:buFont typeface="Wingdings" pitchFamily="2" charset="2"/>
              <a:buChar char="§"/>
            </a:pPr>
            <a:r>
              <a:rPr lang="pl-PL" sz="1600" dirty="0"/>
              <a:t>w przypadku stwierdzenia bezczynności lub przewlekłości – zobowiązuje organ do załatwienia sprawy i wyznacza termin jej załatwienia oraz zarządza wyjaśnienie przyczyn i ustalenie osób winnych bezczynności lub przewlekłości, a także podjęcie środków zapobiegających tego typu zjawiskom</a:t>
            </a:r>
          </a:p>
          <a:p>
            <a:pPr algn="ctr">
              <a:buFont typeface="Wingdings" pitchFamily="2" charset="2"/>
              <a:buChar char="§"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brak załatwienia sprawy przez organ rozpoznający sprawę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skarga na bezczynność do Wojewódzkiego Sądu Administracyjnego</a:t>
            </a:r>
          </a:p>
        </p:txBody>
      </p:sp>
      <p:sp>
        <p:nvSpPr>
          <p:cNvPr id="4" name="Strzałka w dół 3"/>
          <p:cNvSpPr/>
          <p:nvPr/>
        </p:nvSpPr>
        <p:spPr>
          <a:xfrm>
            <a:off x="6023992" y="3831370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 w dół 4"/>
          <p:cNvSpPr/>
          <p:nvPr/>
        </p:nvSpPr>
        <p:spPr>
          <a:xfrm>
            <a:off x="6023992" y="4351804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822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Rozpatrzenie sprawy administracyjnej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postępowanie gabinetowe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rozprawa</a:t>
            </a:r>
          </a:p>
          <a:p>
            <a:pPr lvl="1" algn="just">
              <a:buFont typeface="Wingdings" pitchFamily="2" charset="2"/>
              <a:buChar char="§"/>
            </a:pPr>
            <a:r>
              <a:rPr lang="pl-PL" sz="1600" dirty="0"/>
              <a:t>gdy przepis prawa wymaga przeprowadzenia rozprawy</a:t>
            </a:r>
          </a:p>
          <a:p>
            <a:pPr lvl="1" algn="just">
              <a:buFont typeface="Wingdings" pitchFamily="2" charset="2"/>
              <a:buChar char="§"/>
            </a:pPr>
            <a:r>
              <a:rPr lang="pl-PL" sz="1600" dirty="0"/>
              <a:t>gdy w sprawie występują strony o spornych interesach</a:t>
            </a:r>
          </a:p>
          <a:p>
            <a:pPr lvl="1" algn="just">
              <a:buFont typeface="Wingdings" pitchFamily="2" charset="2"/>
              <a:buChar char="§"/>
            </a:pPr>
            <a:r>
              <a:rPr lang="pl-PL" sz="1600" dirty="0"/>
              <a:t>gdy należy udowodnić fakty przy pomocy zeznań świadków, opinii biegłych lub w drodze oględzin</a:t>
            </a:r>
          </a:p>
          <a:p>
            <a:pPr lvl="1" algn="just">
              <a:buFont typeface="Wingdings" pitchFamily="2" charset="2"/>
              <a:buChar char="§"/>
            </a:pPr>
            <a:r>
              <a:rPr lang="pl-PL" sz="1600" dirty="0"/>
              <a:t>gdy w sprawie zawarta będzie ugoda</a:t>
            </a:r>
          </a:p>
          <a:p>
            <a:pPr marL="411480" lvl="1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Część wstępna rozprawy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otwarcie rozprawy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ustalenie, czy osoby wezwane stawiły się i sprawdzenie, czy nie ma podstaw do odroczenia rozprawy</a:t>
            </a:r>
          </a:p>
        </p:txBody>
      </p:sp>
    </p:spTree>
    <p:extLst>
      <p:ext uri="{BB962C8B-B14F-4D97-AF65-F5344CB8AC3E}">
        <p14:creationId xmlns:p14="http://schemas.microsoft.com/office/powerpoint/2010/main" val="27139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Część właściwa rozprawy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postępowanie dowodowe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składanie wyjaśnień przez strony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zgłaszanie żądań, propozycji i zarzutów oraz przedstawienie dowodów na ich poparcie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Rozprawą kieruje pracownik organu administracji, przed którym odbywa się postępowanie.</a:t>
            </a:r>
          </a:p>
        </p:txBody>
      </p:sp>
    </p:spTree>
    <p:extLst>
      <p:ext uri="{BB962C8B-B14F-4D97-AF65-F5344CB8AC3E}">
        <p14:creationId xmlns:p14="http://schemas.microsoft.com/office/powerpoint/2010/main" val="750843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Fakty powszechnie znane </a:t>
            </a:r>
            <a:r>
              <a:rPr lang="pl-PL" sz="1600" dirty="0"/>
              <a:t>(fakty notoryczne, fakty notoryjne) – okoliczności, zdarzenia, czynności lub stany, które powinny być znane każdemu rozsądnemu i posiadającemu doświadczenie życiowe mieszkańcowi danej miejscowości.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Fakty znane z urzędu </a:t>
            </a:r>
            <a:r>
              <a:rPr lang="pl-PL" sz="1600" dirty="0"/>
              <a:t>– fakty, z którymi pracownik organu zapoznał się w toku swego urzędowania i w związku z urzędowaniem, a nie prywatnie.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Dowód – </a:t>
            </a:r>
            <a:r>
              <a:rPr lang="pl-PL" sz="1600" dirty="0"/>
              <a:t>wszystko co może przyczynić się do wyjaśnienia sprawy, a nie jest sprzeczne z prawem.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Uprawdopodobnienie – </a:t>
            </a:r>
            <a:r>
              <a:rPr lang="pl-PL" sz="1600" dirty="0"/>
              <a:t>środek zastępczy dowodu, niedający pewności, a tylko prawdopodobieństwo twierdzenia o jakimś fakcie. Może być stosowane tylko wtedy, gdy przepisy na to pozwalają. 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181881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Domniemanie faktyczne – </a:t>
            </a:r>
            <a:r>
              <a:rPr lang="pl-PL" sz="1600" dirty="0"/>
              <a:t>wnioskowanie na podstawie znanego faktu o istnieniu faktu poszukiwanego. 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Domniemanie prawne – </a:t>
            </a:r>
            <a:r>
              <a:rPr lang="pl-PL" sz="1600" dirty="0"/>
              <a:t>przepis prawny nakazuje przyjęcie faktu poszukiwanego na podstawie innego wskazanego faktu.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domniemania wzruszalne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domniemania niewzruszalne</a:t>
            </a:r>
          </a:p>
        </p:txBody>
      </p:sp>
    </p:spTree>
    <p:extLst>
      <p:ext uri="{BB962C8B-B14F-4D97-AF65-F5344CB8AC3E}">
        <p14:creationId xmlns:p14="http://schemas.microsoft.com/office/powerpoint/2010/main" val="372069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Zasady postępowania dowodowego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swobodnej oceny dowodów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jawności wobec strony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bezpośredniości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rozstrzygania wątpliwości na korzyść strony</a:t>
            </a:r>
          </a:p>
          <a:p>
            <a:pPr marL="114300" indent="0" algn="just">
              <a:buNone/>
            </a:pPr>
            <a:r>
              <a:rPr lang="pl-PL" sz="1600" dirty="0"/>
              <a:t>*wyjątek – nie stosuje się tej zasady, jeżeli: w sprawie występują strony o spornych interesach lub wynik sprawy ma wpływ na prawa osób trzecich, przepisy wymagają udowodnienia określonej okoliczności, jeżeli wymaga tego ważny interes publiczny, w szczególności istotne interesy państwa (np. dotyczące bezpieczeństwa państwa), w sprawach osobowych funkcjonariuszy i żołnierzy zawodowych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ciężar dowodu – zasadniczo – zasad inkwizycyjności, przy czym dużą rolę odgrywa współdziałanie organu i strony (elementy zasady kontradyktoryjności)</a:t>
            </a:r>
          </a:p>
          <a:p>
            <a:pPr marL="114300" indent="0" algn="just">
              <a:buNone/>
            </a:pPr>
            <a:r>
              <a:rPr lang="pl-PL" sz="1600" dirty="0"/>
              <a:t>*organ powinien uwzględnić żądanie strony dotyczące przeprowadzenia dowodu dotyczącego okoliczności mających znaczenia </a:t>
            </a:r>
            <a:r>
              <a:rPr lang="pl-PL" sz="1600"/>
              <a:t>dla sprawy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893350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Klasyfikacja dowodów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dowody bezpośrednie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dowody pośrednie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dowody podstawowe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dowody posiłkowe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dowody nazwane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dowody nienazwane</a:t>
            </a:r>
          </a:p>
        </p:txBody>
      </p:sp>
    </p:spTree>
    <p:extLst>
      <p:ext uri="{BB962C8B-B14F-4D97-AF65-F5344CB8AC3E}">
        <p14:creationId xmlns:p14="http://schemas.microsoft.com/office/powerpoint/2010/main" val="4146475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Wszczęcie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 urzędu – za moment wszczęcia postępowania uważa się dzień pierwszej czynności, o której powiadomiono stronę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na żądanie strony – za moment wszczęcia postępowania uważa się dzień doręczenia żądania strony organowi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 Organ może wszcząć z urzędu postępowanie w sprawie wymagającej wniosku strony tylko wtedy, gdy wymaga tego szczególnie ważny interes strony. Musi jednak uzyskać zgodę strony na dalsze prowadzenie postępowania.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Brak spełnienia przez podanie o wszczęcie postępowania wymagań przewidzianych w przepisach prawa – wezwanie do uzupełnienia braków w terminie nie krótszym niż 7 dni od doręczenia wezwania pod rygorem pozostawienia podania bez rozpoznania.</a:t>
            </a:r>
          </a:p>
        </p:txBody>
      </p:sp>
    </p:spTree>
    <p:extLst>
      <p:ext uri="{BB962C8B-B14F-4D97-AF65-F5344CB8AC3E}">
        <p14:creationId xmlns:p14="http://schemas.microsoft.com/office/powerpoint/2010/main" val="3687684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Dowód z dokumentów</a:t>
            </a:r>
          </a:p>
          <a:p>
            <a:pPr marL="114300" indent="0" algn="just">
              <a:buNone/>
            </a:pPr>
            <a:r>
              <a:rPr lang="pl-PL" sz="1600" b="1" dirty="0"/>
              <a:t>Dokumenty prywatne – </a:t>
            </a:r>
            <a:r>
              <a:rPr lang="pl-PL" sz="1600" dirty="0"/>
              <a:t>wystawione przez osoby prywatne; stanowią dowód tego, że osoba, która sporządziła dokument, złożyła oświadczenie w nim zawarte.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Dokumenty urzędowe – </a:t>
            </a:r>
            <a:r>
              <a:rPr lang="pl-PL" sz="1600" dirty="0"/>
              <a:t>sporządzone w przepisanej prawem formie przez upoważniony do tego organ państwowy stanowią dowód tego, co zostało w nich oświadczone. </a:t>
            </a:r>
          </a:p>
          <a:p>
            <a:pPr marL="114300" indent="0" algn="just">
              <a:buNone/>
            </a:pPr>
            <a:r>
              <a:rPr lang="pl-PL" sz="1600" dirty="0"/>
              <a:t>*dokumenty urzędowe korzystają z domniemania prawdziwości twierdzeń w nich zawartych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Jest to dowód: nazwany, pośredni, podstawowy.</a:t>
            </a:r>
          </a:p>
        </p:txBody>
      </p:sp>
    </p:spTree>
    <p:extLst>
      <p:ext uri="{BB962C8B-B14F-4D97-AF65-F5344CB8AC3E}">
        <p14:creationId xmlns:p14="http://schemas.microsoft.com/office/powerpoint/2010/main" val="146063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53935" y="1628800"/>
            <a:ext cx="10928465" cy="5112568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Dowód z zeznań świadków</a:t>
            </a:r>
          </a:p>
          <a:p>
            <a:pPr marL="114300" indent="0" algn="just">
              <a:buNone/>
            </a:pPr>
            <a:r>
              <a:rPr lang="pl-PL" sz="1600" b="1" dirty="0"/>
              <a:t>Brak możliwości bycia świadkiem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osoby niezdolne do spostrzegania lub komunikowania swych spostrzeżeń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osoby obowiązane do zachowania tajemnicy prawnie chronionej, jeżeli nie zostały zwolnione z obowiązku jej zachowania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duchowni co do faktów objętych tajemnicą spowiedzi</a:t>
            </a:r>
          </a:p>
          <a:p>
            <a:pPr marL="114300" indent="0" algn="just">
              <a:buNone/>
            </a:pPr>
            <a:r>
              <a:rPr lang="pl-PL" sz="1600" b="1" dirty="0"/>
              <a:t>Prawo odmowy składania zeznań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małżonek strony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wstępni, zstępni i rodzeństwo strony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powinowaci pierwszego stopnia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osoby pozostające ze stroną w stosunku przysposobienia, opieki lub kurateli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mediatorzy co do faktów, o których dowiedzieli się w związku z prowadzeniem mediacji, chyba że uczestnicy mediacji zwolnią ich z obowiązku zachowania tajemnicy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Odmowa odpowiedzi na pytanie – </a:t>
            </a:r>
            <a:r>
              <a:rPr lang="pl-PL" sz="1600" dirty="0"/>
              <a:t>jeżeli odpowiedź na pytanie mogłaby narazić świadka lub osobę mu bliską na odpowiedzialność karną, hańbę, bezpośrednią szkodę majątkową albo spowodować ujawnienie tajemnicy prawnie chronionej.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Jest to dowód: nazwany, pośredni, podstawowy.</a:t>
            </a:r>
          </a:p>
        </p:txBody>
      </p:sp>
    </p:spTree>
    <p:extLst>
      <p:ext uri="{BB962C8B-B14F-4D97-AF65-F5344CB8AC3E}">
        <p14:creationId xmlns:p14="http://schemas.microsoft.com/office/powerpoint/2010/main" val="2848482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 algn="ctr">
              <a:buNone/>
            </a:pPr>
            <a:r>
              <a:rPr lang="pl-PL" sz="1600" b="1" dirty="0"/>
              <a:t>Dowód z opinii biegłego</a:t>
            </a:r>
          </a:p>
          <a:p>
            <a:pPr marL="114300" indent="0" algn="just">
              <a:buNone/>
            </a:pPr>
            <a:r>
              <a:rPr lang="pl-PL" sz="1600" dirty="0"/>
              <a:t>Gdy do wyjaśnienia sprawy potrzebne są wiadomości specjalne. Biegły – podlega wyłączeniu na takich samych zasadach jak pracownik organu i może odmówić zeznań lub odpowiedzi na pytanie na takich zasadach jak świadek.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Jest to dowód: nazwany, pośredni, podstawowy.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Oględziny</a:t>
            </a:r>
          </a:p>
          <a:p>
            <a:pPr marL="114300" indent="0" algn="just">
              <a:buNone/>
            </a:pPr>
            <a:r>
              <a:rPr lang="pl-PL" sz="1600" dirty="0"/>
              <a:t>Polegają na bezpośrednim zbadaniu przedmiotu, miejsca lub osoby przez organ, w celu dokonania bezpośrednich spostrzeżeń za pomocą wzroku, słuchu, dotyku, węchu, smaku, co do właściwości lub stanu badanej rzeczy lub miejsca.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Jest to dowód: nazwany, bezpośredni, podstawowy.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Przesłuchanie stron</a:t>
            </a:r>
          </a:p>
          <a:p>
            <a:pPr marL="114300" indent="0" algn="just">
              <a:buNone/>
            </a:pPr>
            <a:r>
              <a:rPr lang="pl-PL" sz="1600" dirty="0"/>
              <a:t>Dowód posiłkowy – może być stosowany, gdy wyczerpano inne środki dowodowe, a nadal pozostały niewyjaśnione fakty istotne dla rozstrzygnięcia sprawy.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Jest to dowód: nazwany, pośredni, posiłkowy.</a:t>
            </a:r>
          </a:p>
        </p:txBody>
      </p:sp>
    </p:spTree>
    <p:extLst>
      <p:ext uri="{BB962C8B-B14F-4D97-AF65-F5344CB8AC3E}">
        <p14:creationId xmlns:p14="http://schemas.microsoft.com/office/powerpoint/2010/main" val="336178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81395" y="1752600"/>
            <a:ext cx="10595958" cy="4988768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Przerwanie toku postępowania - czasowe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Zawieszenie postępowania: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obligatoryjne</a:t>
            </a:r>
            <a:r>
              <a:rPr lang="pl-PL" sz="1600" dirty="0"/>
              <a:t> – w razie śmierci strony lub jednej ze stron, jeżeli wezwanie spadkobiercy strony albo zarządcy sukcesyjnego do udziału w postępowaniu nie jest możliwe; w razie śmierci przedstawiciela ustawowego strony; w razie utraty przez stronę lub przez jej przedstawiciela ustawowego zdolności do czynności prawnych; w razie wygaśnięcia zarządu sukcesyjnego, jeżeli wezwanie spadkobierców nie jest możliwe; gdy rozpatrzenie sprawy i wydanie decyzji zależy od uprzedniego rozstrzygnięcia zagadnienia wstępnego przez inny organ lub sąd; na wniosek Bankowego Funduszu Gwarancyjnego, jeżeli stroną postępowania jest podmiot w restrukturyzacji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fakultatywne</a:t>
            </a:r>
            <a:r>
              <a:rPr lang="pl-PL" sz="1600" dirty="0"/>
              <a:t> – na wniosek strony, która żądała wszczęcia postępowania, a nie sprzeciwiają się temu inne strony oraz nie zagraża to interesowi społecznemu – maksymalnie 3 lata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Zawieszenie postępowania – w drodze postanowienia</a:t>
            </a:r>
          </a:p>
        </p:txBody>
      </p:sp>
    </p:spTree>
    <p:extLst>
      <p:ext uri="{BB962C8B-B14F-4D97-AF65-F5344CB8AC3E}">
        <p14:creationId xmlns:p14="http://schemas.microsoft.com/office/powerpoint/2010/main" val="179146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9229" y="1752600"/>
            <a:ext cx="10778836" cy="491676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Zagadnienie wstępne – </a:t>
            </a:r>
            <a:r>
              <a:rPr lang="pl-PL" sz="1600" dirty="0"/>
              <a:t>kwestia prejudycjalna – pewien problem pojawiający się w toku załatwiania sprawy administracyjnej, bez rozstrzygnięcia którego nie można załatwić sprawy, który jednocześnie nie należy do właściwości organu załatwiającego sprawę administracyjną.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Postępowanie: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zawieszenie postępowania </a:t>
            </a:r>
            <a:r>
              <a:rPr lang="pl-PL" sz="1600" dirty="0"/>
              <a:t>i zwrócenie się o załatwienie zagadnienia wstępnego przez właściwy organ lub sąd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rozstrzygnięcie zagadnienia wstępnego przez organ prowadzący postępowanie – wyjątkowo – </a:t>
            </a:r>
            <a:r>
              <a:rPr lang="pl-PL" sz="1600" dirty="0"/>
              <a:t>jeżeli zawieszenie postępowania mogłoby spowodować niebezpieczeństwo dla zdrowia lub życia ludzkiego albo poważną szkodę dla interesu społecznego, a także wówczas, gdy strona mimo wezwania przez organ nie wystąpiła w oznaczonym czasie o rozstrzygnięcie zagadnienia wstępnego; rozstrzygnięcie następuje w drodze tzw. decyzji tymczasowej (prowizorycznej)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2193705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Przerwanie toku postępowania - trwałe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Umorzenie postępowania: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obligatoryjne</a:t>
            </a:r>
            <a:r>
              <a:rPr lang="pl-PL" sz="1600" dirty="0"/>
              <a:t> – gdy postępowanie stało się bezprzedmiotowe np. w razie śmierci strony, gdy sprawa dotyczyła jej uprawnień o charakterze osobistym, w przypadku zmiany stanu prawnego, gdy nie ma potrzeby wydawania decyzji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fakultatywne</a:t>
            </a:r>
            <a:r>
              <a:rPr lang="pl-PL" sz="1600" dirty="0"/>
              <a:t> – jeżeli strona, która wystąpiła z wnioskiem o wszczęcie postępowania, wystąpi o jego umorzenie, a pozostałe strony nie sprzeciwią się temu i nie ucierpi na tym interes społeczny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Umorzenie postępowania – w drodze decyzji administracyjnej</a:t>
            </a:r>
          </a:p>
        </p:txBody>
      </p:sp>
    </p:spTree>
    <p:extLst>
      <p:ext uri="{BB962C8B-B14F-4D97-AF65-F5344CB8AC3E}">
        <p14:creationId xmlns:p14="http://schemas.microsoft.com/office/powerpoint/2010/main" val="73928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Organy orzekające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organy administracji rządowej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organy samorządu terytorialnego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inne organy wykonujące funkcje administracji państwowej</a:t>
            </a:r>
          </a:p>
        </p:txBody>
      </p:sp>
    </p:spTree>
    <p:extLst>
      <p:ext uri="{BB962C8B-B14F-4D97-AF65-F5344CB8AC3E}">
        <p14:creationId xmlns:p14="http://schemas.microsoft.com/office/powerpoint/2010/main" val="323041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4895" y="1752600"/>
            <a:ext cx="10324407" cy="4844752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Właściwość organów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właściwość rzeczowa – </a:t>
            </a:r>
            <a:r>
              <a:rPr lang="pl-PL" sz="1600" dirty="0"/>
              <a:t>ze względu na przedmiot; określona przepisami prawa administracyjnego materialnego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właściwość instancyjna – </a:t>
            </a:r>
            <a:r>
              <a:rPr lang="pl-PL" sz="1600" dirty="0"/>
              <a:t>który z organów jest organem I instancji; określona przepisami prawa administracyjnego materialnego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właściwość miejscowa – </a:t>
            </a:r>
            <a:r>
              <a:rPr lang="pl-PL" sz="1600" dirty="0"/>
              <a:t>ze względu na miejsce; określona przepisami kpa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 dotyczących nieruchomości – organ właściwy ze względu na miejsce położenia nieruchomości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 zakładów pracy – organ właściwy ze względu na miejsce prowadzenia zakładu pracy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pozostałych sprawach – organ właściwy ze względu na miejsce zamieszkania (siedziby) strony; w przypadku braku miejsca zamieszkania – organ właściwy ze względu na miejsce pobytu strony; w przypadku braku miejsca zamieszkania lub pobytu w kraju – miejsce ostatniego zamieszkania lub pobytu na terenie kraju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jeżeli w oparciu o powyższe kryteria nie można ustalić organu właściwego – organ właściwy ze względu na miejsce zdarzenia powodującego wszczęcie postępowania; w razie braku takiego miejsca – organ właściwy dla obszaru dzielnicy Śródmieście w m.st. Warszawie</a:t>
            </a:r>
          </a:p>
        </p:txBody>
      </p:sp>
    </p:spTree>
    <p:extLst>
      <p:ext uri="{BB962C8B-B14F-4D97-AF65-F5344CB8AC3E}">
        <p14:creationId xmlns:p14="http://schemas.microsoft.com/office/powerpoint/2010/main" val="376100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Organy wyższego stopnia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organów jednostek samorządu terytorialnego – samorządowe kolegia odwoławcze; wyjątki określone są ustawowo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wojewodów – właściwi ministrowie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innych organów administracji publicznej – odpowiednie organy nadrzędne lub właściwi ministrowie, a w razie ich braku – organy państwowe sprawujące nadzór nad ich działalnością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organów organizacji społecznych – odpowiednie organy wyższego stopnia tych organizacji, a w razie ich braku – organ państwowy sprawujący nadzór nad ich działalnością</a:t>
            </a:r>
          </a:p>
        </p:txBody>
      </p:sp>
    </p:spTree>
    <p:extLst>
      <p:ext uri="{BB962C8B-B14F-4D97-AF65-F5344CB8AC3E}">
        <p14:creationId xmlns:p14="http://schemas.microsoft.com/office/powerpoint/2010/main" val="239968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Organy naczelne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organów administracji rządowej, organów jednostek samorządu terytorialnego (z wyjątkiem SKO), organów państwowych i samorządowych jednostek organizacyjnych – Prezes RM i właściwi ministrowie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innych organów państwowych – odpowiednie organy o ogólnokrajowym zasięgu działania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organów organizacji społecznych – naczelne organy tych organizacji, a w razie ich braku – Prezes RM lub właściwi ministrowie sprawujący zwierzchni nadzór nad ich działalnością</a:t>
            </a:r>
          </a:p>
        </p:txBody>
      </p:sp>
    </p:spTree>
    <p:extLst>
      <p:ext uri="{BB962C8B-B14F-4D97-AF65-F5344CB8AC3E}">
        <p14:creationId xmlns:p14="http://schemas.microsoft.com/office/powerpoint/2010/main" val="305583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Spory o właściwość </a:t>
            </a:r>
            <a:r>
              <a:rPr lang="pl-PL" sz="1600" dirty="0"/>
              <a:t>– pomiędzy organami należącymi do tej samej struktury organizacyjnej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Spory kompetencyjne – </a:t>
            </a:r>
            <a:r>
              <a:rPr lang="pl-PL" sz="1600" dirty="0"/>
              <a:t>pomiędzy organami należącymi do różnych struktur organizacyjnych</a:t>
            </a: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Spory o właściwość i spory kompetencyjne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pozytywne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negatywne </a:t>
            </a:r>
          </a:p>
        </p:txBody>
      </p:sp>
    </p:spTree>
    <p:extLst>
      <p:ext uri="{BB962C8B-B14F-4D97-AF65-F5344CB8AC3E}">
        <p14:creationId xmlns:p14="http://schemas.microsoft.com/office/powerpoint/2010/main" val="146965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4453</Words>
  <Application>Microsoft Office PowerPoint</Application>
  <PresentationFormat>Panoramiczny</PresentationFormat>
  <Paragraphs>408</Paragraphs>
  <Slides>45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45</vt:i4>
      </vt:variant>
    </vt:vector>
  </HeadingPairs>
  <TitlesOfParts>
    <vt:vector size="51" baseType="lpstr">
      <vt:lpstr>Arial</vt:lpstr>
      <vt:lpstr>Book Antiqua</vt:lpstr>
      <vt:lpstr>Century Gothic</vt:lpstr>
      <vt:lpstr>Wingdings</vt:lpstr>
      <vt:lpstr>Apteka</vt:lpstr>
      <vt:lpstr>1_Apteka</vt:lpstr>
      <vt:lpstr>Podstawy prawa</vt:lpstr>
      <vt:lpstr>Prawo i postępowanie administracyjne</vt:lpstr>
      <vt:lpstr>postępowanie administracyjne Zasady postępowania administracyjnego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*w postępowaniu cywilnym przed sądem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 postępowanie dowodowe</vt:lpstr>
      <vt:lpstr>Postępowanie administracyjne postępowanie dowodowe</vt:lpstr>
      <vt:lpstr>Postępowanie administracyjne postępowanie dowodowe</vt:lpstr>
      <vt:lpstr>Postępowanie administracyjne postępowanie dowodowe</vt:lpstr>
      <vt:lpstr>Postępowanie administracyjne postępowanie dowodowe</vt:lpstr>
      <vt:lpstr>Postępowanie administracyjne postępowanie dowodowe</vt:lpstr>
      <vt:lpstr>Postępowanie administracyjne postępowanie dowodowe</vt:lpstr>
      <vt:lpstr>Postępowanie administracyjne</vt:lpstr>
      <vt:lpstr>Postępowanie administracyjne</vt:lpstr>
      <vt:lpstr>Postępowanie administracyjne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2024-12-08T16:14:06Z</dcterms:created>
  <dcterms:modified xsi:type="dcterms:W3CDTF">2024-12-08T16:17:42Z</dcterms:modified>
</cp:coreProperties>
</file>