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54EF47-0A81-479C-A9DC-25AD52C47DB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CDDBC3-443F-49E1-9497-47E3DB89A3E9}">
      <dgm:prSet phldrT="[Tekst]" custT="1"/>
      <dgm:spPr/>
      <dgm:t>
        <a:bodyPr/>
        <a:lstStyle/>
        <a:p>
          <a:r>
            <a:rPr lang="pl-PL" sz="2400" dirty="0"/>
            <a:t>monizm</a:t>
          </a:r>
        </a:p>
      </dgm:t>
    </dgm:pt>
    <dgm:pt modelId="{510B30FF-FE9F-4315-87CF-089868CC0515}" type="parTrans" cxnId="{BE44A080-E7F9-4A43-910B-1530FBCBCF3E}">
      <dgm:prSet/>
      <dgm:spPr/>
      <dgm:t>
        <a:bodyPr/>
        <a:lstStyle/>
        <a:p>
          <a:endParaRPr lang="pl-PL"/>
        </a:p>
      </dgm:t>
    </dgm:pt>
    <dgm:pt modelId="{65EABE96-3E0C-42B1-9EF8-E77D1CAE5A34}" type="sibTrans" cxnId="{BE44A080-E7F9-4A43-910B-1530FBCBCF3E}">
      <dgm:prSet/>
      <dgm:spPr/>
      <dgm:t>
        <a:bodyPr/>
        <a:lstStyle/>
        <a:p>
          <a:endParaRPr lang="pl-PL"/>
        </a:p>
      </dgm:t>
    </dgm:pt>
    <dgm:pt modelId="{908244C1-094D-498F-AD33-CFF35882FC28}">
      <dgm:prSet phldrT="[Tekst]" custT="1"/>
      <dgm:spPr/>
      <dgm:t>
        <a:bodyPr/>
        <a:lstStyle/>
        <a:p>
          <a:r>
            <a:rPr lang="pl-PL" sz="1600" dirty="0"/>
            <a:t>prawo wewnętrzne i prawo międzynarodowe tworzą jeden system prawny, przy czym prawo wewnętrzne jest hierarchicznie podporządkowane prawu międzynarodowemu</a:t>
          </a:r>
        </a:p>
      </dgm:t>
    </dgm:pt>
    <dgm:pt modelId="{D87480C6-FACC-4F6A-A066-3E0139DEEA6C}" type="parTrans" cxnId="{53A34DCF-E63B-4C17-943C-195BA2A15C85}">
      <dgm:prSet/>
      <dgm:spPr/>
      <dgm:t>
        <a:bodyPr/>
        <a:lstStyle/>
        <a:p>
          <a:endParaRPr lang="pl-PL"/>
        </a:p>
      </dgm:t>
    </dgm:pt>
    <dgm:pt modelId="{B473206F-2B9B-46C0-885A-4749A6558783}" type="sibTrans" cxnId="{53A34DCF-E63B-4C17-943C-195BA2A15C85}">
      <dgm:prSet/>
      <dgm:spPr/>
      <dgm:t>
        <a:bodyPr/>
        <a:lstStyle/>
        <a:p>
          <a:endParaRPr lang="pl-PL"/>
        </a:p>
      </dgm:t>
    </dgm:pt>
    <dgm:pt modelId="{FF86F4A5-3F27-4DE0-931A-7B81ADA86291}">
      <dgm:prSet phldrT="[Tekst]" custT="1"/>
      <dgm:spPr/>
      <dgm:t>
        <a:bodyPr/>
        <a:lstStyle/>
        <a:p>
          <a:r>
            <a:rPr lang="pl-PL" sz="1600" dirty="0"/>
            <a:t>normy prawa wewnętrznego są wydawane „z upoważnienia” prawa międzynarodowego</a:t>
          </a:r>
        </a:p>
      </dgm:t>
    </dgm:pt>
    <dgm:pt modelId="{A844EA46-0642-463C-89E9-7E95881831A1}" type="parTrans" cxnId="{4CD1BEB4-C929-4B20-B914-929FDB0F6FCF}">
      <dgm:prSet/>
      <dgm:spPr/>
      <dgm:t>
        <a:bodyPr/>
        <a:lstStyle/>
        <a:p>
          <a:endParaRPr lang="pl-PL"/>
        </a:p>
      </dgm:t>
    </dgm:pt>
    <dgm:pt modelId="{7C99FC14-3756-4E82-8470-66D7FECB7931}" type="sibTrans" cxnId="{4CD1BEB4-C929-4B20-B914-929FDB0F6FCF}">
      <dgm:prSet/>
      <dgm:spPr/>
      <dgm:t>
        <a:bodyPr/>
        <a:lstStyle/>
        <a:p>
          <a:endParaRPr lang="pl-PL"/>
        </a:p>
      </dgm:t>
    </dgm:pt>
    <dgm:pt modelId="{088AC6C1-BF15-445B-B272-725BDF7AADD1}">
      <dgm:prSet phldrT="[Tekst]" custT="1"/>
      <dgm:spPr/>
      <dgm:t>
        <a:bodyPr/>
        <a:lstStyle/>
        <a:p>
          <a:r>
            <a:rPr lang="pl-PL" sz="2400" dirty="0"/>
            <a:t>dualizm</a:t>
          </a:r>
        </a:p>
      </dgm:t>
    </dgm:pt>
    <dgm:pt modelId="{E4175B5F-2CBA-45FA-BB90-3D7DC2780BA2}" type="parTrans" cxnId="{20484E09-11F1-42CC-8325-7BDFDC7FCD74}">
      <dgm:prSet/>
      <dgm:spPr/>
      <dgm:t>
        <a:bodyPr/>
        <a:lstStyle/>
        <a:p>
          <a:endParaRPr lang="pl-PL"/>
        </a:p>
      </dgm:t>
    </dgm:pt>
    <dgm:pt modelId="{61C69283-59DB-4E98-BDFF-AB929595D577}" type="sibTrans" cxnId="{20484E09-11F1-42CC-8325-7BDFDC7FCD74}">
      <dgm:prSet/>
      <dgm:spPr/>
      <dgm:t>
        <a:bodyPr/>
        <a:lstStyle/>
        <a:p>
          <a:endParaRPr lang="pl-PL"/>
        </a:p>
      </dgm:t>
    </dgm:pt>
    <dgm:pt modelId="{28A85807-4614-45A7-BF5B-A18273983093}">
      <dgm:prSet phldrT="[Tekst]" custT="1"/>
      <dgm:spPr/>
      <dgm:t>
        <a:bodyPr/>
        <a:lstStyle/>
        <a:p>
          <a:r>
            <a:rPr lang="pl-PL" sz="1600" dirty="0"/>
            <a:t>prawo wewnętrzne i prawo międzynarodowe to dwa odrębne, niezależne od siebie systemy prawne</a:t>
          </a:r>
        </a:p>
      </dgm:t>
    </dgm:pt>
    <dgm:pt modelId="{F7E595BA-A2CF-4268-9B17-BFFE1DC7B4D9}" type="parTrans" cxnId="{3F467F52-8C4E-4841-B244-F3193B3C48D1}">
      <dgm:prSet/>
      <dgm:spPr/>
      <dgm:t>
        <a:bodyPr/>
        <a:lstStyle/>
        <a:p>
          <a:endParaRPr lang="pl-PL"/>
        </a:p>
      </dgm:t>
    </dgm:pt>
    <dgm:pt modelId="{D07BFAEC-50DA-4D3C-8C04-5CC6296AC062}" type="sibTrans" cxnId="{3F467F52-8C4E-4841-B244-F3193B3C48D1}">
      <dgm:prSet/>
      <dgm:spPr/>
      <dgm:t>
        <a:bodyPr/>
        <a:lstStyle/>
        <a:p>
          <a:endParaRPr lang="pl-PL"/>
        </a:p>
      </dgm:t>
    </dgm:pt>
    <dgm:pt modelId="{C82FEBD1-F25B-4A3E-AB1C-C998616618E4}">
      <dgm:prSet phldrT="[Tekst]" custT="1"/>
      <dgm:spPr/>
      <dgm:t>
        <a:bodyPr/>
        <a:lstStyle/>
        <a:p>
          <a:r>
            <a:rPr lang="pl-PL" sz="1600" dirty="0"/>
            <a:t>aby prawo międzynarodowe mogło być stosowane, musi ono zostać przekształcone w prawo wewnętrzne, czyli musi ulec transformacji</a:t>
          </a:r>
        </a:p>
      </dgm:t>
    </dgm:pt>
    <dgm:pt modelId="{0706E710-D4E8-42FA-86A8-F22CC497C11E}" type="parTrans" cxnId="{D4BD3F71-914F-46A5-80F9-CB9810ED1FF8}">
      <dgm:prSet/>
      <dgm:spPr/>
      <dgm:t>
        <a:bodyPr/>
        <a:lstStyle/>
        <a:p>
          <a:endParaRPr lang="pl-PL"/>
        </a:p>
      </dgm:t>
    </dgm:pt>
    <dgm:pt modelId="{092195D8-E126-49A0-948C-6B3A484ECC1F}" type="sibTrans" cxnId="{D4BD3F71-914F-46A5-80F9-CB9810ED1FF8}">
      <dgm:prSet/>
      <dgm:spPr/>
      <dgm:t>
        <a:bodyPr/>
        <a:lstStyle/>
        <a:p>
          <a:endParaRPr lang="pl-PL"/>
        </a:p>
      </dgm:t>
    </dgm:pt>
    <dgm:pt modelId="{C72ED0FC-992C-4683-B9DF-DD965D7B2B30}" type="pres">
      <dgm:prSet presAssocID="{8C54EF47-0A81-479C-A9DC-25AD52C47DB8}" presName="theList" presStyleCnt="0">
        <dgm:presLayoutVars>
          <dgm:dir/>
          <dgm:animLvl val="lvl"/>
          <dgm:resizeHandles val="exact"/>
        </dgm:presLayoutVars>
      </dgm:prSet>
      <dgm:spPr/>
    </dgm:pt>
    <dgm:pt modelId="{B59455DE-5C62-4A21-B727-0BB01AB8BD9F}" type="pres">
      <dgm:prSet presAssocID="{8DCDDBC3-443F-49E1-9497-47E3DB89A3E9}" presName="compNode" presStyleCnt="0"/>
      <dgm:spPr/>
    </dgm:pt>
    <dgm:pt modelId="{C0D3494E-37A1-4235-9C9B-1772E9784568}" type="pres">
      <dgm:prSet presAssocID="{8DCDDBC3-443F-49E1-9497-47E3DB89A3E9}" presName="aNode" presStyleLbl="bgShp" presStyleIdx="0" presStyleCnt="2"/>
      <dgm:spPr/>
    </dgm:pt>
    <dgm:pt modelId="{7A723629-4B78-40BF-A5FD-791313EADD6B}" type="pres">
      <dgm:prSet presAssocID="{8DCDDBC3-443F-49E1-9497-47E3DB89A3E9}" presName="textNode" presStyleLbl="bgShp" presStyleIdx="0" presStyleCnt="2"/>
      <dgm:spPr/>
    </dgm:pt>
    <dgm:pt modelId="{3B7078F5-CEB7-4584-9A7D-09FA60BACFF7}" type="pres">
      <dgm:prSet presAssocID="{8DCDDBC3-443F-49E1-9497-47E3DB89A3E9}" presName="compChildNode" presStyleCnt="0"/>
      <dgm:spPr/>
    </dgm:pt>
    <dgm:pt modelId="{E1413C45-FF40-4421-8BC8-360EB05F6FBF}" type="pres">
      <dgm:prSet presAssocID="{8DCDDBC3-443F-49E1-9497-47E3DB89A3E9}" presName="theInnerList" presStyleCnt="0"/>
      <dgm:spPr/>
    </dgm:pt>
    <dgm:pt modelId="{52C8D311-98EE-4582-B908-69C6298E2C08}" type="pres">
      <dgm:prSet presAssocID="{908244C1-094D-498F-AD33-CFF35882FC28}" presName="childNode" presStyleLbl="node1" presStyleIdx="0" presStyleCnt="4">
        <dgm:presLayoutVars>
          <dgm:bulletEnabled val="1"/>
        </dgm:presLayoutVars>
      </dgm:prSet>
      <dgm:spPr/>
    </dgm:pt>
    <dgm:pt modelId="{B4CB980A-C447-4843-B3C3-38624BE08848}" type="pres">
      <dgm:prSet presAssocID="{908244C1-094D-498F-AD33-CFF35882FC28}" presName="aSpace2" presStyleCnt="0"/>
      <dgm:spPr/>
    </dgm:pt>
    <dgm:pt modelId="{7EFED00C-F4D3-42B1-BF7F-2705D4A1D09D}" type="pres">
      <dgm:prSet presAssocID="{FF86F4A5-3F27-4DE0-931A-7B81ADA86291}" presName="childNode" presStyleLbl="node1" presStyleIdx="1" presStyleCnt="4">
        <dgm:presLayoutVars>
          <dgm:bulletEnabled val="1"/>
        </dgm:presLayoutVars>
      </dgm:prSet>
      <dgm:spPr/>
    </dgm:pt>
    <dgm:pt modelId="{A3F131A4-188C-4279-903E-E9B566D9E7AB}" type="pres">
      <dgm:prSet presAssocID="{8DCDDBC3-443F-49E1-9497-47E3DB89A3E9}" presName="aSpace" presStyleCnt="0"/>
      <dgm:spPr/>
    </dgm:pt>
    <dgm:pt modelId="{2210A39E-3136-43AB-AA65-FB17D1D85644}" type="pres">
      <dgm:prSet presAssocID="{088AC6C1-BF15-445B-B272-725BDF7AADD1}" presName="compNode" presStyleCnt="0"/>
      <dgm:spPr/>
    </dgm:pt>
    <dgm:pt modelId="{7F692E27-680E-4D53-8C3B-6F5EF77FCC91}" type="pres">
      <dgm:prSet presAssocID="{088AC6C1-BF15-445B-B272-725BDF7AADD1}" presName="aNode" presStyleLbl="bgShp" presStyleIdx="1" presStyleCnt="2"/>
      <dgm:spPr/>
    </dgm:pt>
    <dgm:pt modelId="{9476048D-F263-461C-B6C7-EF9DB6CD84C6}" type="pres">
      <dgm:prSet presAssocID="{088AC6C1-BF15-445B-B272-725BDF7AADD1}" presName="textNode" presStyleLbl="bgShp" presStyleIdx="1" presStyleCnt="2"/>
      <dgm:spPr/>
    </dgm:pt>
    <dgm:pt modelId="{A2431CED-2D72-4AAF-9681-FB7DC8AED98E}" type="pres">
      <dgm:prSet presAssocID="{088AC6C1-BF15-445B-B272-725BDF7AADD1}" presName="compChildNode" presStyleCnt="0"/>
      <dgm:spPr/>
    </dgm:pt>
    <dgm:pt modelId="{32C045DB-7591-40E0-94B7-451F87FE0313}" type="pres">
      <dgm:prSet presAssocID="{088AC6C1-BF15-445B-B272-725BDF7AADD1}" presName="theInnerList" presStyleCnt="0"/>
      <dgm:spPr/>
    </dgm:pt>
    <dgm:pt modelId="{33568869-09C4-4786-A781-5A218233A9CC}" type="pres">
      <dgm:prSet presAssocID="{28A85807-4614-45A7-BF5B-A18273983093}" presName="childNode" presStyleLbl="node1" presStyleIdx="2" presStyleCnt="4">
        <dgm:presLayoutVars>
          <dgm:bulletEnabled val="1"/>
        </dgm:presLayoutVars>
      </dgm:prSet>
      <dgm:spPr/>
    </dgm:pt>
    <dgm:pt modelId="{F3F6E077-584F-4D9D-88DC-F79A09A0C5B6}" type="pres">
      <dgm:prSet presAssocID="{28A85807-4614-45A7-BF5B-A18273983093}" presName="aSpace2" presStyleCnt="0"/>
      <dgm:spPr/>
    </dgm:pt>
    <dgm:pt modelId="{459D0F29-9B3C-4EBE-B212-5DFCBDC3AB31}" type="pres">
      <dgm:prSet presAssocID="{C82FEBD1-F25B-4A3E-AB1C-C998616618E4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0458ED08-5613-4BFE-A50D-0BBF0ED9F6CB}" type="presOf" srcId="{8DCDDBC3-443F-49E1-9497-47E3DB89A3E9}" destId="{C0D3494E-37A1-4235-9C9B-1772E9784568}" srcOrd="0" destOrd="0" presId="urn:microsoft.com/office/officeart/2005/8/layout/lProcess2"/>
    <dgm:cxn modelId="{20484E09-11F1-42CC-8325-7BDFDC7FCD74}" srcId="{8C54EF47-0A81-479C-A9DC-25AD52C47DB8}" destId="{088AC6C1-BF15-445B-B272-725BDF7AADD1}" srcOrd="1" destOrd="0" parTransId="{E4175B5F-2CBA-45FA-BB90-3D7DC2780BA2}" sibTransId="{61C69283-59DB-4E98-BDFF-AB929595D577}"/>
    <dgm:cxn modelId="{CAB8B40C-A880-4A49-ABBD-0F45A9D20483}" type="presOf" srcId="{C82FEBD1-F25B-4A3E-AB1C-C998616618E4}" destId="{459D0F29-9B3C-4EBE-B212-5DFCBDC3AB31}" srcOrd="0" destOrd="0" presId="urn:microsoft.com/office/officeart/2005/8/layout/lProcess2"/>
    <dgm:cxn modelId="{B3D2B150-08E5-42A0-93BE-ECD0D4AB9671}" type="presOf" srcId="{FF86F4A5-3F27-4DE0-931A-7B81ADA86291}" destId="{7EFED00C-F4D3-42B1-BF7F-2705D4A1D09D}" srcOrd="0" destOrd="0" presId="urn:microsoft.com/office/officeart/2005/8/layout/lProcess2"/>
    <dgm:cxn modelId="{D4BD3F71-914F-46A5-80F9-CB9810ED1FF8}" srcId="{088AC6C1-BF15-445B-B272-725BDF7AADD1}" destId="{C82FEBD1-F25B-4A3E-AB1C-C998616618E4}" srcOrd="1" destOrd="0" parTransId="{0706E710-D4E8-42FA-86A8-F22CC497C11E}" sibTransId="{092195D8-E126-49A0-948C-6B3A484ECC1F}"/>
    <dgm:cxn modelId="{3F467F52-8C4E-4841-B244-F3193B3C48D1}" srcId="{088AC6C1-BF15-445B-B272-725BDF7AADD1}" destId="{28A85807-4614-45A7-BF5B-A18273983093}" srcOrd="0" destOrd="0" parTransId="{F7E595BA-A2CF-4268-9B17-BFFE1DC7B4D9}" sibTransId="{D07BFAEC-50DA-4D3C-8C04-5CC6296AC062}"/>
    <dgm:cxn modelId="{BE44A080-E7F9-4A43-910B-1530FBCBCF3E}" srcId="{8C54EF47-0A81-479C-A9DC-25AD52C47DB8}" destId="{8DCDDBC3-443F-49E1-9497-47E3DB89A3E9}" srcOrd="0" destOrd="0" parTransId="{510B30FF-FE9F-4315-87CF-089868CC0515}" sibTransId="{65EABE96-3E0C-42B1-9EF8-E77D1CAE5A34}"/>
    <dgm:cxn modelId="{DB967E86-BF69-4119-B54C-C21D96688DD0}" type="presOf" srcId="{8C54EF47-0A81-479C-A9DC-25AD52C47DB8}" destId="{C72ED0FC-992C-4683-B9DF-DD965D7B2B30}" srcOrd="0" destOrd="0" presId="urn:microsoft.com/office/officeart/2005/8/layout/lProcess2"/>
    <dgm:cxn modelId="{0F538097-06C3-44E1-8536-735A06F60DB4}" type="presOf" srcId="{8DCDDBC3-443F-49E1-9497-47E3DB89A3E9}" destId="{7A723629-4B78-40BF-A5FD-791313EADD6B}" srcOrd="1" destOrd="0" presId="urn:microsoft.com/office/officeart/2005/8/layout/lProcess2"/>
    <dgm:cxn modelId="{FD05A9A2-F62B-4E3F-8C76-D2ACBA45C89A}" type="presOf" srcId="{908244C1-094D-498F-AD33-CFF35882FC28}" destId="{52C8D311-98EE-4582-B908-69C6298E2C08}" srcOrd="0" destOrd="0" presId="urn:microsoft.com/office/officeart/2005/8/layout/lProcess2"/>
    <dgm:cxn modelId="{5B4CC7A9-1401-4B37-8A5B-E771332A9B51}" type="presOf" srcId="{088AC6C1-BF15-445B-B272-725BDF7AADD1}" destId="{9476048D-F263-461C-B6C7-EF9DB6CD84C6}" srcOrd="1" destOrd="0" presId="urn:microsoft.com/office/officeart/2005/8/layout/lProcess2"/>
    <dgm:cxn modelId="{207265AE-893F-418E-9636-26427AA85BEC}" type="presOf" srcId="{088AC6C1-BF15-445B-B272-725BDF7AADD1}" destId="{7F692E27-680E-4D53-8C3B-6F5EF77FCC91}" srcOrd="0" destOrd="0" presId="urn:microsoft.com/office/officeart/2005/8/layout/lProcess2"/>
    <dgm:cxn modelId="{4CD1BEB4-C929-4B20-B914-929FDB0F6FCF}" srcId="{8DCDDBC3-443F-49E1-9497-47E3DB89A3E9}" destId="{FF86F4A5-3F27-4DE0-931A-7B81ADA86291}" srcOrd="1" destOrd="0" parTransId="{A844EA46-0642-463C-89E9-7E95881831A1}" sibTransId="{7C99FC14-3756-4E82-8470-66D7FECB7931}"/>
    <dgm:cxn modelId="{59714DBD-5FCD-4E29-871E-8414D014C137}" type="presOf" srcId="{28A85807-4614-45A7-BF5B-A18273983093}" destId="{33568869-09C4-4786-A781-5A218233A9CC}" srcOrd="0" destOrd="0" presId="urn:microsoft.com/office/officeart/2005/8/layout/lProcess2"/>
    <dgm:cxn modelId="{53A34DCF-E63B-4C17-943C-195BA2A15C85}" srcId="{8DCDDBC3-443F-49E1-9497-47E3DB89A3E9}" destId="{908244C1-094D-498F-AD33-CFF35882FC28}" srcOrd="0" destOrd="0" parTransId="{D87480C6-FACC-4F6A-A066-3E0139DEEA6C}" sibTransId="{B473206F-2B9B-46C0-885A-4749A6558783}"/>
    <dgm:cxn modelId="{5CCFB274-F79E-44B7-95BA-3955F1049DC4}" type="presParOf" srcId="{C72ED0FC-992C-4683-B9DF-DD965D7B2B30}" destId="{B59455DE-5C62-4A21-B727-0BB01AB8BD9F}" srcOrd="0" destOrd="0" presId="urn:microsoft.com/office/officeart/2005/8/layout/lProcess2"/>
    <dgm:cxn modelId="{1580F9CB-F2FC-4794-A484-38106AA35E41}" type="presParOf" srcId="{B59455DE-5C62-4A21-B727-0BB01AB8BD9F}" destId="{C0D3494E-37A1-4235-9C9B-1772E9784568}" srcOrd="0" destOrd="0" presId="urn:microsoft.com/office/officeart/2005/8/layout/lProcess2"/>
    <dgm:cxn modelId="{E8263F2E-70CF-43DA-AD2F-AF9805EAF9AC}" type="presParOf" srcId="{B59455DE-5C62-4A21-B727-0BB01AB8BD9F}" destId="{7A723629-4B78-40BF-A5FD-791313EADD6B}" srcOrd="1" destOrd="0" presId="urn:microsoft.com/office/officeart/2005/8/layout/lProcess2"/>
    <dgm:cxn modelId="{B11CC1D7-E5A2-4FCD-AFE2-CB1A6795D5C4}" type="presParOf" srcId="{B59455DE-5C62-4A21-B727-0BB01AB8BD9F}" destId="{3B7078F5-CEB7-4584-9A7D-09FA60BACFF7}" srcOrd="2" destOrd="0" presId="urn:microsoft.com/office/officeart/2005/8/layout/lProcess2"/>
    <dgm:cxn modelId="{EA86C838-896A-4163-B3A2-20BE1051E4A9}" type="presParOf" srcId="{3B7078F5-CEB7-4584-9A7D-09FA60BACFF7}" destId="{E1413C45-FF40-4421-8BC8-360EB05F6FBF}" srcOrd="0" destOrd="0" presId="urn:microsoft.com/office/officeart/2005/8/layout/lProcess2"/>
    <dgm:cxn modelId="{837CA88C-7BEC-4F3C-8AEE-BF8523E15471}" type="presParOf" srcId="{E1413C45-FF40-4421-8BC8-360EB05F6FBF}" destId="{52C8D311-98EE-4582-B908-69C6298E2C08}" srcOrd="0" destOrd="0" presId="urn:microsoft.com/office/officeart/2005/8/layout/lProcess2"/>
    <dgm:cxn modelId="{74FE5493-8AF0-4D62-91C5-742CC467DE6B}" type="presParOf" srcId="{E1413C45-FF40-4421-8BC8-360EB05F6FBF}" destId="{B4CB980A-C447-4843-B3C3-38624BE08848}" srcOrd="1" destOrd="0" presId="urn:microsoft.com/office/officeart/2005/8/layout/lProcess2"/>
    <dgm:cxn modelId="{A8ED7889-4958-4354-A629-A06310991A11}" type="presParOf" srcId="{E1413C45-FF40-4421-8BC8-360EB05F6FBF}" destId="{7EFED00C-F4D3-42B1-BF7F-2705D4A1D09D}" srcOrd="2" destOrd="0" presId="urn:microsoft.com/office/officeart/2005/8/layout/lProcess2"/>
    <dgm:cxn modelId="{C2A9A7CB-4DBF-445A-B566-42344199ACD1}" type="presParOf" srcId="{C72ED0FC-992C-4683-B9DF-DD965D7B2B30}" destId="{A3F131A4-188C-4279-903E-E9B566D9E7AB}" srcOrd="1" destOrd="0" presId="urn:microsoft.com/office/officeart/2005/8/layout/lProcess2"/>
    <dgm:cxn modelId="{D8DA6A67-AAAA-4824-8A98-6AE6E0050F80}" type="presParOf" srcId="{C72ED0FC-992C-4683-B9DF-DD965D7B2B30}" destId="{2210A39E-3136-43AB-AA65-FB17D1D85644}" srcOrd="2" destOrd="0" presId="urn:microsoft.com/office/officeart/2005/8/layout/lProcess2"/>
    <dgm:cxn modelId="{2D2FFEE2-892F-4357-8E19-7AE52DFDC2A5}" type="presParOf" srcId="{2210A39E-3136-43AB-AA65-FB17D1D85644}" destId="{7F692E27-680E-4D53-8C3B-6F5EF77FCC91}" srcOrd="0" destOrd="0" presId="urn:microsoft.com/office/officeart/2005/8/layout/lProcess2"/>
    <dgm:cxn modelId="{653492C8-1089-41C1-8EE6-38E2A37898F5}" type="presParOf" srcId="{2210A39E-3136-43AB-AA65-FB17D1D85644}" destId="{9476048D-F263-461C-B6C7-EF9DB6CD84C6}" srcOrd="1" destOrd="0" presId="urn:microsoft.com/office/officeart/2005/8/layout/lProcess2"/>
    <dgm:cxn modelId="{E0D248E0-9B11-4422-9547-A2F8A7D1E450}" type="presParOf" srcId="{2210A39E-3136-43AB-AA65-FB17D1D85644}" destId="{A2431CED-2D72-4AAF-9681-FB7DC8AED98E}" srcOrd="2" destOrd="0" presId="urn:microsoft.com/office/officeart/2005/8/layout/lProcess2"/>
    <dgm:cxn modelId="{5563AD81-1669-4E82-9FAD-8917792F3452}" type="presParOf" srcId="{A2431CED-2D72-4AAF-9681-FB7DC8AED98E}" destId="{32C045DB-7591-40E0-94B7-451F87FE0313}" srcOrd="0" destOrd="0" presId="urn:microsoft.com/office/officeart/2005/8/layout/lProcess2"/>
    <dgm:cxn modelId="{F9FBA93F-EDAB-4FFF-AC96-30D768E17EFF}" type="presParOf" srcId="{32C045DB-7591-40E0-94B7-451F87FE0313}" destId="{33568869-09C4-4786-A781-5A218233A9CC}" srcOrd="0" destOrd="0" presId="urn:microsoft.com/office/officeart/2005/8/layout/lProcess2"/>
    <dgm:cxn modelId="{F1D37ED7-C52C-4932-A4CA-B98A72501D42}" type="presParOf" srcId="{32C045DB-7591-40E0-94B7-451F87FE0313}" destId="{F3F6E077-584F-4D9D-88DC-F79A09A0C5B6}" srcOrd="1" destOrd="0" presId="urn:microsoft.com/office/officeart/2005/8/layout/lProcess2"/>
    <dgm:cxn modelId="{3CD38A61-29F9-4B13-998E-1DB4911A8CC9}" type="presParOf" srcId="{32C045DB-7591-40E0-94B7-451F87FE0313}" destId="{459D0F29-9B3C-4EBE-B212-5DFCBDC3AB3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B3B74F-E1A7-43FF-9C79-42353F59B37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8794B28-5DDA-4ECE-A83E-B35333C3118E}">
      <dgm:prSet phldrT="[Tekst]" custT="1"/>
      <dgm:spPr/>
      <dgm:t>
        <a:bodyPr/>
        <a:lstStyle/>
        <a:p>
          <a:r>
            <a:rPr lang="pl-PL" sz="2000" dirty="0"/>
            <a:t>metoda recepcyjna</a:t>
          </a:r>
        </a:p>
        <a:p>
          <a:r>
            <a:rPr lang="pl-PL" sz="1600" dirty="0"/>
            <a:t>przekształcenie normy międzynarodowej w normę prawa krajowego</a:t>
          </a:r>
        </a:p>
      </dgm:t>
    </dgm:pt>
    <dgm:pt modelId="{E7447C58-1F13-46C4-ADB6-76FDED73E265}" type="parTrans" cxnId="{EACF4385-4B04-4423-89F2-E3203AC6DAD7}">
      <dgm:prSet/>
      <dgm:spPr/>
      <dgm:t>
        <a:bodyPr/>
        <a:lstStyle/>
        <a:p>
          <a:endParaRPr lang="pl-PL"/>
        </a:p>
      </dgm:t>
    </dgm:pt>
    <dgm:pt modelId="{D80B5FB8-CE67-4653-9C45-43E7206DC13F}" type="sibTrans" cxnId="{EACF4385-4B04-4423-89F2-E3203AC6DAD7}">
      <dgm:prSet/>
      <dgm:spPr/>
      <dgm:t>
        <a:bodyPr/>
        <a:lstStyle/>
        <a:p>
          <a:endParaRPr lang="pl-PL"/>
        </a:p>
      </dgm:t>
    </dgm:pt>
    <dgm:pt modelId="{1485376B-B1FC-4BB2-A0DE-8D217BA34E48}">
      <dgm:prSet phldrT="[Tekst]" custT="1"/>
      <dgm:spPr/>
      <dgm:t>
        <a:bodyPr/>
        <a:lstStyle/>
        <a:p>
          <a:pPr algn="just"/>
          <a:r>
            <a:rPr lang="pl-PL" sz="1600" b="1" dirty="0"/>
            <a:t>powtórzenie</a:t>
          </a:r>
          <a:r>
            <a:rPr lang="pl-PL" sz="1600" dirty="0"/>
            <a:t> – wierne odwzorowanie treści prawa międzynarodowego w akcie prawa wewnętrznego</a:t>
          </a:r>
        </a:p>
      </dgm:t>
    </dgm:pt>
    <dgm:pt modelId="{918CD0AD-5ED4-4693-80C8-54710252C276}" type="parTrans" cxnId="{D48629A2-49D3-4543-A346-ABAF70F77858}">
      <dgm:prSet/>
      <dgm:spPr/>
      <dgm:t>
        <a:bodyPr/>
        <a:lstStyle/>
        <a:p>
          <a:endParaRPr lang="pl-PL"/>
        </a:p>
      </dgm:t>
    </dgm:pt>
    <dgm:pt modelId="{E3A81590-568E-4307-9C28-5BF9E445CBF4}" type="sibTrans" cxnId="{D48629A2-49D3-4543-A346-ABAF70F77858}">
      <dgm:prSet/>
      <dgm:spPr/>
      <dgm:t>
        <a:bodyPr/>
        <a:lstStyle/>
        <a:p>
          <a:endParaRPr lang="pl-PL"/>
        </a:p>
      </dgm:t>
    </dgm:pt>
    <dgm:pt modelId="{95CBF6F7-0459-4599-B1A7-174D28949243}">
      <dgm:prSet phldrT="[Tekst]" custT="1"/>
      <dgm:spPr/>
      <dgm:t>
        <a:bodyPr/>
        <a:lstStyle/>
        <a:p>
          <a:pPr algn="l"/>
          <a:r>
            <a:rPr lang="pl-PL" sz="1600" b="1" dirty="0"/>
            <a:t>transformacja</a:t>
          </a:r>
        </a:p>
      </dgm:t>
    </dgm:pt>
    <dgm:pt modelId="{236D5680-AD7E-49CA-A9F8-2B6F1C8E28FE}" type="parTrans" cxnId="{09E6CEF2-2414-40DE-A221-1036FF1537A6}">
      <dgm:prSet/>
      <dgm:spPr/>
      <dgm:t>
        <a:bodyPr/>
        <a:lstStyle/>
        <a:p>
          <a:endParaRPr lang="pl-PL"/>
        </a:p>
      </dgm:t>
    </dgm:pt>
    <dgm:pt modelId="{E62D1415-36C3-42C9-8FBF-C7878E279C86}" type="sibTrans" cxnId="{09E6CEF2-2414-40DE-A221-1036FF1537A6}">
      <dgm:prSet/>
      <dgm:spPr/>
      <dgm:t>
        <a:bodyPr/>
        <a:lstStyle/>
        <a:p>
          <a:endParaRPr lang="pl-PL"/>
        </a:p>
      </dgm:t>
    </dgm:pt>
    <dgm:pt modelId="{FEF3A7F3-50CC-4620-B4D7-B392ABB6D4CA}">
      <dgm:prSet phldrT="[Tekst]" custT="1"/>
      <dgm:spPr/>
      <dgm:t>
        <a:bodyPr/>
        <a:lstStyle/>
        <a:p>
          <a:r>
            <a:rPr lang="pl-PL" sz="2000" dirty="0"/>
            <a:t>metoda </a:t>
          </a:r>
          <a:r>
            <a:rPr lang="pl-PL" sz="2000" dirty="0" err="1"/>
            <a:t>pozarecepcyjna</a:t>
          </a:r>
          <a:endParaRPr lang="pl-PL" sz="2000" dirty="0"/>
        </a:p>
        <a:p>
          <a:r>
            <a:rPr lang="pl-PL" sz="1600" dirty="0"/>
            <a:t>dopuszczenie bezpośredniego stosowania prawa międzynarodowego w porządku wewnętrznym</a:t>
          </a:r>
        </a:p>
      </dgm:t>
    </dgm:pt>
    <dgm:pt modelId="{4EB54729-FA6E-4D3D-BE51-40284F38A2D4}" type="parTrans" cxnId="{9D7D3C10-A8C9-4580-A9F1-5CA4989F7320}">
      <dgm:prSet/>
      <dgm:spPr/>
      <dgm:t>
        <a:bodyPr/>
        <a:lstStyle/>
        <a:p>
          <a:endParaRPr lang="pl-PL"/>
        </a:p>
      </dgm:t>
    </dgm:pt>
    <dgm:pt modelId="{BA0966E8-C78C-40E5-8D23-D91CE94785B4}" type="sibTrans" cxnId="{9D7D3C10-A8C9-4580-A9F1-5CA4989F7320}">
      <dgm:prSet/>
      <dgm:spPr/>
      <dgm:t>
        <a:bodyPr/>
        <a:lstStyle/>
        <a:p>
          <a:endParaRPr lang="pl-PL"/>
        </a:p>
      </dgm:t>
    </dgm:pt>
    <dgm:pt modelId="{44B318A4-D0A2-457A-A18A-A0AC41E61F00}">
      <dgm:prSet phldrT="[Tekst]" custT="1"/>
      <dgm:spPr/>
      <dgm:t>
        <a:bodyPr/>
        <a:lstStyle/>
        <a:p>
          <a:pPr algn="just"/>
          <a:r>
            <a:rPr lang="pl-PL" sz="1400" b="1" dirty="0"/>
            <a:t>adopcja </a:t>
          </a:r>
          <a:r>
            <a:rPr lang="pl-PL" sz="1400" b="0" dirty="0"/>
            <a:t>– podobna do inkorporacji, polega na ogólnym a priori dopuszczeniu stosowania prawa międzynarodowego w wewnętrznym porządku prawnym; nie towarzyszy temu żadna norma wewnętrzna zezwalająca na takie dopuszczenie</a:t>
          </a:r>
          <a:endParaRPr lang="pl-PL" sz="1400" b="1" dirty="0"/>
        </a:p>
      </dgm:t>
    </dgm:pt>
    <dgm:pt modelId="{8E1F4EDE-13C3-4A6D-836A-0A33B6554A6B}" type="parTrans" cxnId="{7423D809-6A1E-4BC7-B786-965B6702161F}">
      <dgm:prSet/>
      <dgm:spPr/>
      <dgm:t>
        <a:bodyPr/>
        <a:lstStyle/>
        <a:p>
          <a:endParaRPr lang="pl-PL"/>
        </a:p>
      </dgm:t>
    </dgm:pt>
    <dgm:pt modelId="{DC5190D8-C71F-4E66-B048-E1D60B4D8BC8}" type="sibTrans" cxnId="{7423D809-6A1E-4BC7-B786-965B6702161F}">
      <dgm:prSet/>
      <dgm:spPr/>
      <dgm:t>
        <a:bodyPr/>
        <a:lstStyle/>
        <a:p>
          <a:endParaRPr lang="pl-PL"/>
        </a:p>
      </dgm:t>
    </dgm:pt>
    <dgm:pt modelId="{04E540A8-F3B2-4E6E-BEEE-C4DA59492007}">
      <dgm:prSet phldrT="[Tekst]" custT="1"/>
      <dgm:spPr/>
      <dgm:t>
        <a:bodyPr/>
        <a:lstStyle/>
        <a:p>
          <a:pPr algn="just"/>
          <a:r>
            <a:rPr lang="pl-PL" sz="1400" b="1" dirty="0"/>
            <a:t>odesłanie </a:t>
          </a:r>
          <a:r>
            <a:rPr lang="pl-PL" sz="1400" b="0" dirty="0"/>
            <a:t>– norma prawa wewnętrznego wskazuje normę lub normy prawa międzynarodowego, które powinny zostać zastosowane</a:t>
          </a:r>
          <a:endParaRPr lang="pl-PL" sz="1400" b="1" dirty="0"/>
        </a:p>
      </dgm:t>
    </dgm:pt>
    <dgm:pt modelId="{7FC996E2-5D7D-48F3-A680-D60F0DBD6A4C}" type="parTrans" cxnId="{6D42CD69-2FF3-4166-9CDA-97790B953150}">
      <dgm:prSet/>
      <dgm:spPr/>
      <dgm:t>
        <a:bodyPr/>
        <a:lstStyle/>
        <a:p>
          <a:endParaRPr lang="pl-PL"/>
        </a:p>
      </dgm:t>
    </dgm:pt>
    <dgm:pt modelId="{F9BFB3C2-F251-4696-9128-B30F2F977F1E}" type="sibTrans" cxnId="{6D42CD69-2FF3-4166-9CDA-97790B953150}">
      <dgm:prSet/>
      <dgm:spPr/>
      <dgm:t>
        <a:bodyPr/>
        <a:lstStyle/>
        <a:p>
          <a:endParaRPr lang="pl-PL"/>
        </a:p>
      </dgm:t>
    </dgm:pt>
    <dgm:pt modelId="{22C398A7-76C0-4780-AF35-CB574864873D}">
      <dgm:prSet phldrT="[Tekst]"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pl-PL" sz="1600" b="1" dirty="0"/>
            <a:t>generalna</a:t>
          </a:r>
          <a:r>
            <a:rPr lang="pl-PL" sz="1600" dirty="0"/>
            <a:t> – na podstawie ogólnej, z reguły konstytucyjnej, normy prawa krajowego</a:t>
          </a:r>
        </a:p>
      </dgm:t>
    </dgm:pt>
    <dgm:pt modelId="{94C4C95A-CEF6-4BCF-BED6-37E4E2A9B0ED}" type="parTrans" cxnId="{4771DEE4-61BF-4DC4-9115-284CC7FEF5A8}">
      <dgm:prSet/>
      <dgm:spPr/>
      <dgm:t>
        <a:bodyPr/>
        <a:lstStyle/>
        <a:p>
          <a:endParaRPr lang="pl-PL"/>
        </a:p>
      </dgm:t>
    </dgm:pt>
    <dgm:pt modelId="{2A1688D4-E214-4D92-961E-AB7195E17187}" type="sibTrans" cxnId="{4771DEE4-61BF-4DC4-9115-284CC7FEF5A8}">
      <dgm:prSet/>
      <dgm:spPr/>
      <dgm:t>
        <a:bodyPr/>
        <a:lstStyle/>
        <a:p>
          <a:endParaRPr lang="pl-PL"/>
        </a:p>
      </dgm:t>
    </dgm:pt>
    <dgm:pt modelId="{79EAFCCE-2D3D-400B-9F2E-3014E8F729EE}">
      <dgm:prSet phldrT="[Tekst]" custT="1"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pl-PL" sz="1600" b="1" dirty="0"/>
            <a:t>szczegółowa</a:t>
          </a:r>
          <a:r>
            <a:rPr lang="pl-PL" sz="1600" dirty="0"/>
            <a:t> – wymagająca każdorazowo przekształcenia normy międzynarodowej w normę prawa wewnętrznego</a:t>
          </a:r>
        </a:p>
      </dgm:t>
    </dgm:pt>
    <dgm:pt modelId="{DB608E9D-0972-47AD-9E12-7DB01CC2CE38}" type="parTrans" cxnId="{441348F8-A589-4C40-8D2A-94F33823FEE6}">
      <dgm:prSet/>
      <dgm:spPr/>
      <dgm:t>
        <a:bodyPr/>
        <a:lstStyle/>
        <a:p>
          <a:endParaRPr lang="pl-PL"/>
        </a:p>
      </dgm:t>
    </dgm:pt>
    <dgm:pt modelId="{D5B40E6F-41D3-4C56-9A5E-DA31136DBAD9}" type="sibTrans" cxnId="{441348F8-A589-4C40-8D2A-94F33823FEE6}">
      <dgm:prSet/>
      <dgm:spPr/>
      <dgm:t>
        <a:bodyPr/>
        <a:lstStyle/>
        <a:p>
          <a:endParaRPr lang="pl-PL"/>
        </a:p>
      </dgm:t>
    </dgm:pt>
    <dgm:pt modelId="{ECFE0721-97C2-4535-9570-76EED6BCA0EE}">
      <dgm:prSet phldrT="[Tekst]" custT="1"/>
      <dgm:spPr/>
      <dgm:t>
        <a:bodyPr/>
        <a:lstStyle/>
        <a:p>
          <a:pPr algn="just"/>
          <a:r>
            <a:rPr lang="pl-PL" sz="1400" b="1" dirty="0"/>
            <a:t>stosowanie normy prawa międzynarodowego </a:t>
          </a:r>
          <a:r>
            <a:rPr lang="pl-PL" sz="1400" b="1" i="1" dirty="0"/>
            <a:t>in </a:t>
          </a:r>
          <a:r>
            <a:rPr lang="pl-PL" sz="1400" b="1" i="1" dirty="0" err="1"/>
            <a:t>proprio</a:t>
          </a:r>
          <a:r>
            <a:rPr lang="pl-PL" sz="1400" b="1" i="1" dirty="0"/>
            <a:t> </a:t>
          </a:r>
          <a:r>
            <a:rPr lang="pl-PL" sz="1400" b="1" i="1" dirty="0" err="1"/>
            <a:t>vigore</a:t>
          </a:r>
          <a:r>
            <a:rPr lang="pl-PL" sz="1400" b="0" i="1" dirty="0"/>
            <a:t> – </a:t>
          </a:r>
          <a:r>
            <a:rPr lang="pl-PL" sz="1400" b="0" i="0" dirty="0"/>
            <a:t>stosowanie normy prawa międzynarodowego z mocy własnej, które dotyczy umów </a:t>
          </a:r>
          <a:r>
            <a:rPr lang="pl-PL" sz="1400" b="0" i="0" dirty="0" err="1"/>
            <a:t>samowykonalnych</a:t>
          </a:r>
          <a:endParaRPr lang="pl-PL" sz="1400" b="1" dirty="0"/>
        </a:p>
      </dgm:t>
    </dgm:pt>
    <dgm:pt modelId="{F9852CBC-09AA-498E-B1CF-9BFBA20AB69F}" type="parTrans" cxnId="{32CC258E-A993-43B6-B533-9257D47FDEC0}">
      <dgm:prSet/>
      <dgm:spPr/>
      <dgm:t>
        <a:bodyPr/>
        <a:lstStyle/>
        <a:p>
          <a:endParaRPr lang="pl-PL"/>
        </a:p>
      </dgm:t>
    </dgm:pt>
    <dgm:pt modelId="{387386FD-5B93-4BC2-9E3D-2B14E6B3B83F}" type="sibTrans" cxnId="{32CC258E-A993-43B6-B533-9257D47FDEC0}">
      <dgm:prSet/>
      <dgm:spPr/>
      <dgm:t>
        <a:bodyPr/>
        <a:lstStyle/>
        <a:p>
          <a:endParaRPr lang="pl-PL"/>
        </a:p>
      </dgm:t>
    </dgm:pt>
    <dgm:pt modelId="{BE8E9A73-88D8-479B-82A3-E482B965C3F4}" type="pres">
      <dgm:prSet presAssocID="{54B3B74F-E1A7-43FF-9C79-42353F59B375}" presName="Name0" presStyleCnt="0">
        <dgm:presLayoutVars>
          <dgm:dir/>
          <dgm:animLvl val="lvl"/>
          <dgm:resizeHandles val="exact"/>
        </dgm:presLayoutVars>
      </dgm:prSet>
      <dgm:spPr/>
    </dgm:pt>
    <dgm:pt modelId="{1A4A8A1F-A04C-44E0-905F-7861CCF274CE}" type="pres">
      <dgm:prSet presAssocID="{E8794B28-5DDA-4ECE-A83E-B35333C3118E}" presName="composite" presStyleCnt="0"/>
      <dgm:spPr/>
    </dgm:pt>
    <dgm:pt modelId="{50E258FF-FC2E-4B3D-8663-2DF983111B4C}" type="pres">
      <dgm:prSet presAssocID="{E8794B28-5DDA-4ECE-A83E-B35333C3118E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</dgm:pt>
    <dgm:pt modelId="{4EC14E48-C884-4329-AA63-808F49D5C1D1}" type="pres">
      <dgm:prSet presAssocID="{E8794B28-5DDA-4ECE-A83E-B35333C3118E}" presName="desTx" presStyleLbl="alignAccFollowNode1" presStyleIdx="0" presStyleCnt="2">
        <dgm:presLayoutVars>
          <dgm:bulletEnabled val="1"/>
        </dgm:presLayoutVars>
      </dgm:prSet>
      <dgm:spPr/>
    </dgm:pt>
    <dgm:pt modelId="{206F7D82-E970-4FEC-944B-728279717D93}" type="pres">
      <dgm:prSet presAssocID="{D80B5FB8-CE67-4653-9C45-43E7206DC13F}" presName="space" presStyleCnt="0"/>
      <dgm:spPr/>
    </dgm:pt>
    <dgm:pt modelId="{9240E79C-6133-49F3-BE6F-D6B134573F60}" type="pres">
      <dgm:prSet presAssocID="{FEF3A7F3-50CC-4620-B4D7-B392ABB6D4CA}" presName="composite" presStyleCnt="0"/>
      <dgm:spPr/>
    </dgm:pt>
    <dgm:pt modelId="{4B73EFF1-12F7-4799-9F68-7D2B4100E984}" type="pres">
      <dgm:prSet presAssocID="{FEF3A7F3-50CC-4620-B4D7-B392ABB6D4CA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</dgm:pt>
    <dgm:pt modelId="{8E4ABD62-17AF-4EF5-AB78-51538726D469}" type="pres">
      <dgm:prSet presAssocID="{FEF3A7F3-50CC-4620-B4D7-B392ABB6D4C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423D809-6A1E-4BC7-B786-965B6702161F}" srcId="{FEF3A7F3-50CC-4620-B4D7-B392ABB6D4CA}" destId="{44B318A4-D0A2-457A-A18A-A0AC41E61F00}" srcOrd="0" destOrd="0" parTransId="{8E1F4EDE-13C3-4A6D-836A-0A33B6554A6B}" sibTransId="{DC5190D8-C71F-4E66-B048-E1D60B4D8BC8}"/>
    <dgm:cxn modelId="{9D7D3C10-A8C9-4580-A9F1-5CA4989F7320}" srcId="{54B3B74F-E1A7-43FF-9C79-42353F59B375}" destId="{FEF3A7F3-50CC-4620-B4D7-B392ABB6D4CA}" srcOrd="1" destOrd="0" parTransId="{4EB54729-FA6E-4D3D-BE51-40284F38A2D4}" sibTransId="{BA0966E8-C78C-40E5-8D23-D91CE94785B4}"/>
    <dgm:cxn modelId="{3CDB6D22-18CA-4EF7-AD97-4FD0E64F7896}" type="presOf" srcId="{79EAFCCE-2D3D-400B-9F2E-3014E8F729EE}" destId="{4EC14E48-C884-4329-AA63-808F49D5C1D1}" srcOrd="0" destOrd="3" presId="urn:microsoft.com/office/officeart/2005/8/layout/hList1"/>
    <dgm:cxn modelId="{CF20E438-2DA7-47E2-89E1-0ABE78D35EAA}" type="presOf" srcId="{54B3B74F-E1A7-43FF-9C79-42353F59B375}" destId="{BE8E9A73-88D8-479B-82A3-E482B965C3F4}" srcOrd="0" destOrd="0" presId="urn:microsoft.com/office/officeart/2005/8/layout/hList1"/>
    <dgm:cxn modelId="{96E02A69-483F-4394-B229-C1BDA721B323}" type="presOf" srcId="{ECFE0721-97C2-4535-9570-76EED6BCA0EE}" destId="{8E4ABD62-17AF-4EF5-AB78-51538726D469}" srcOrd="0" destOrd="2" presId="urn:microsoft.com/office/officeart/2005/8/layout/hList1"/>
    <dgm:cxn modelId="{6D42CD69-2FF3-4166-9CDA-97790B953150}" srcId="{FEF3A7F3-50CC-4620-B4D7-B392ABB6D4CA}" destId="{04E540A8-F3B2-4E6E-BEEE-C4DA59492007}" srcOrd="1" destOrd="0" parTransId="{7FC996E2-5D7D-48F3-A680-D60F0DBD6A4C}" sibTransId="{F9BFB3C2-F251-4696-9128-B30F2F977F1E}"/>
    <dgm:cxn modelId="{EACF4385-4B04-4423-89F2-E3203AC6DAD7}" srcId="{54B3B74F-E1A7-43FF-9C79-42353F59B375}" destId="{E8794B28-5DDA-4ECE-A83E-B35333C3118E}" srcOrd="0" destOrd="0" parTransId="{E7447C58-1F13-46C4-ADB6-76FDED73E265}" sibTransId="{D80B5FB8-CE67-4653-9C45-43E7206DC13F}"/>
    <dgm:cxn modelId="{32CC258E-A993-43B6-B533-9257D47FDEC0}" srcId="{FEF3A7F3-50CC-4620-B4D7-B392ABB6D4CA}" destId="{ECFE0721-97C2-4535-9570-76EED6BCA0EE}" srcOrd="2" destOrd="0" parTransId="{F9852CBC-09AA-498E-B1CF-9BFBA20AB69F}" sibTransId="{387386FD-5B93-4BC2-9E3D-2B14E6B3B83F}"/>
    <dgm:cxn modelId="{D48629A2-49D3-4543-A346-ABAF70F77858}" srcId="{E8794B28-5DDA-4ECE-A83E-B35333C3118E}" destId="{1485376B-B1FC-4BB2-A0DE-8D217BA34E48}" srcOrd="0" destOrd="0" parTransId="{918CD0AD-5ED4-4693-80C8-54710252C276}" sibTransId="{E3A81590-568E-4307-9C28-5BF9E445CBF4}"/>
    <dgm:cxn modelId="{026B7EA2-E5F6-43D9-B6F9-2CCA507473EA}" type="presOf" srcId="{E8794B28-5DDA-4ECE-A83E-B35333C3118E}" destId="{50E258FF-FC2E-4B3D-8663-2DF983111B4C}" srcOrd="0" destOrd="0" presId="urn:microsoft.com/office/officeart/2005/8/layout/hList1"/>
    <dgm:cxn modelId="{18B2EDBF-D6B4-40C2-9057-9461B650792D}" type="presOf" srcId="{1485376B-B1FC-4BB2-A0DE-8D217BA34E48}" destId="{4EC14E48-C884-4329-AA63-808F49D5C1D1}" srcOrd="0" destOrd="0" presId="urn:microsoft.com/office/officeart/2005/8/layout/hList1"/>
    <dgm:cxn modelId="{79400BDA-92A7-4A19-9026-D090379BD2CA}" type="presOf" srcId="{95CBF6F7-0459-4599-B1A7-174D28949243}" destId="{4EC14E48-C884-4329-AA63-808F49D5C1D1}" srcOrd="0" destOrd="1" presId="urn:microsoft.com/office/officeart/2005/8/layout/hList1"/>
    <dgm:cxn modelId="{99E81CDF-DF52-4545-91B0-91316A33D8F2}" type="presOf" srcId="{22C398A7-76C0-4780-AF35-CB574864873D}" destId="{4EC14E48-C884-4329-AA63-808F49D5C1D1}" srcOrd="0" destOrd="2" presId="urn:microsoft.com/office/officeart/2005/8/layout/hList1"/>
    <dgm:cxn modelId="{A2C7ACE0-9E4E-4585-8D39-556B9FBD401C}" type="presOf" srcId="{FEF3A7F3-50CC-4620-B4D7-B392ABB6D4CA}" destId="{4B73EFF1-12F7-4799-9F68-7D2B4100E984}" srcOrd="0" destOrd="0" presId="urn:microsoft.com/office/officeart/2005/8/layout/hList1"/>
    <dgm:cxn modelId="{4771DEE4-61BF-4DC4-9115-284CC7FEF5A8}" srcId="{E8794B28-5DDA-4ECE-A83E-B35333C3118E}" destId="{22C398A7-76C0-4780-AF35-CB574864873D}" srcOrd="2" destOrd="0" parTransId="{94C4C95A-CEF6-4BCF-BED6-37E4E2A9B0ED}" sibTransId="{2A1688D4-E214-4D92-961E-AB7195E17187}"/>
    <dgm:cxn modelId="{09E6CEF2-2414-40DE-A221-1036FF1537A6}" srcId="{E8794B28-5DDA-4ECE-A83E-B35333C3118E}" destId="{95CBF6F7-0459-4599-B1A7-174D28949243}" srcOrd="1" destOrd="0" parTransId="{236D5680-AD7E-49CA-A9F8-2B6F1C8E28FE}" sibTransId="{E62D1415-36C3-42C9-8FBF-C7878E279C86}"/>
    <dgm:cxn modelId="{74937EF4-490C-45E3-9616-DA4DC13DE0CC}" type="presOf" srcId="{44B318A4-D0A2-457A-A18A-A0AC41E61F00}" destId="{8E4ABD62-17AF-4EF5-AB78-51538726D469}" srcOrd="0" destOrd="0" presId="urn:microsoft.com/office/officeart/2005/8/layout/hList1"/>
    <dgm:cxn modelId="{441348F8-A589-4C40-8D2A-94F33823FEE6}" srcId="{E8794B28-5DDA-4ECE-A83E-B35333C3118E}" destId="{79EAFCCE-2D3D-400B-9F2E-3014E8F729EE}" srcOrd="3" destOrd="0" parTransId="{DB608E9D-0972-47AD-9E12-7DB01CC2CE38}" sibTransId="{D5B40E6F-41D3-4C56-9A5E-DA31136DBAD9}"/>
    <dgm:cxn modelId="{1F5585FD-F91E-418F-91FF-17E1FFB9FED1}" type="presOf" srcId="{04E540A8-F3B2-4E6E-BEEE-C4DA59492007}" destId="{8E4ABD62-17AF-4EF5-AB78-51538726D469}" srcOrd="0" destOrd="1" presId="urn:microsoft.com/office/officeart/2005/8/layout/hList1"/>
    <dgm:cxn modelId="{0EBE6641-4873-475C-B2E3-7ED265CC9571}" type="presParOf" srcId="{BE8E9A73-88D8-479B-82A3-E482B965C3F4}" destId="{1A4A8A1F-A04C-44E0-905F-7861CCF274CE}" srcOrd="0" destOrd="0" presId="urn:microsoft.com/office/officeart/2005/8/layout/hList1"/>
    <dgm:cxn modelId="{0893147C-16AD-47DF-BFEA-2EDC6B60D1A2}" type="presParOf" srcId="{1A4A8A1F-A04C-44E0-905F-7861CCF274CE}" destId="{50E258FF-FC2E-4B3D-8663-2DF983111B4C}" srcOrd="0" destOrd="0" presId="urn:microsoft.com/office/officeart/2005/8/layout/hList1"/>
    <dgm:cxn modelId="{A01376FD-CA9D-48E8-AD14-2599E0631BD7}" type="presParOf" srcId="{1A4A8A1F-A04C-44E0-905F-7861CCF274CE}" destId="{4EC14E48-C884-4329-AA63-808F49D5C1D1}" srcOrd="1" destOrd="0" presId="urn:microsoft.com/office/officeart/2005/8/layout/hList1"/>
    <dgm:cxn modelId="{E0F7FC1E-ACF2-469D-8B17-FEF9021A31A2}" type="presParOf" srcId="{BE8E9A73-88D8-479B-82A3-E482B965C3F4}" destId="{206F7D82-E970-4FEC-944B-728279717D93}" srcOrd="1" destOrd="0" presId="urn:microsoft.com/office/officeart/2005/8/layout/hList1"/>
    <dgm:cxn modelId="{21738410-7284-42E8-B47C-A5FB394479F0}" type="presParOf" srcId="{BE8E9A73-88D8-479B-82A3-E482B965C3F4}" destId="{9240E79C-6133-49F3-BE6F-D6B134573F60}" srcOrd="2" destOrd="0" presId="urn:microsoft.com/office/officeart/2005/8/layout/hList1"/>
    <dgm:cxn modelId="{399E336E-B9A1-4571-803D-BC99F6A9E2D3}" type="presParOf" srcId="{9240E79C-6133-49F3-BE6F-D6B134573F60}" destId="{4B73EFF1-12F7-4799-9F68-7D2B4100E984}" srcOrd="0" destOrd="0" presId="urn:microsoft.com/office/officeart/2005/8/layout/hList1"/>
    <dgm:cxn modelId="{A1C95595-18F8-483C-87DD-332C805C4872}" type="presParOf" srcId="{9240E79C-6133-49F3-BE6F-D6B134573F60}" destId="{8E4ABD62-17AF-4EF5-AB78-51538726D46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3494E-37A1-4235-9C9B-1772E9784568}">
      <dsp:nvSpPr>
        <dsp:cNvPr id="0" name=""/>
        <dsp:cNvSpPr/>
      </dsp:nvSpPr>
      <dsp:spPr>
        <a:xfrm>
          <a:off x="5491" y="0"/>
          <a:ext cx="5282803" cy="4373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monizm</a:t>
          </a:r>
        </a:p>
      </dsp:txBody>
      <dsp:txXfrm>
        <a:off x="5491" y="0"/>
        <a:ext cx="5282803" cy="1312068"/>
      </dsp:txXfrm>
    </dsp:sp>
    <dsp:sp modelId="{52C8D311-98EE-4582-B908-69C6298E2C08}">
      <dsp:nvSpPr>
        <dsp:cNvPr id="0" name=""/>
        <dsp:cNvSpPr/>
      </dsp:nvSpPr>
      <dsp:spPr>
        <a:xfrm>
          <a:off x="533772" y="1313350"/>
          <a:ext cx="4226242" cy="1318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wewnętrzne i prawo międzynarodowe tworzą jeden system prawny, przy czym prawo wewnętrzne jest hierarchicznie podporządkowane prawu międzynarodowemu</a:t>
          </a:r>
        </a:p>
      </dsp:txBody>
      <dsp:txXfrm>
        <a:off x="572395" y="1351973"/>
        <a:ext cx="4148996" cy="1241443"/>
      </dsp:txXfrm>
    </dsp:sp>
    <dsp:sp modelId="{7EFED00C-F4D3-42B1-BF7F-2705D4A1D09D}">
      <dsp:nvSpPr>
        <dsp:cNvPr id="0" name=""/>
        <dsp:cNvSpPr/>
      </dsp:nvSpPr>
      <dsp:spPr>
        <a:xfrm>
          <a:off x="533772" y="2834914"/>
          <a:ext cx="4226242" cy="1318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normy prawa wewnętrznego są wydawane „z upoważnienia” prawa międzynarodowego</a:t>
          </a:r>
        </a:p>
      </dsp:txBody>
      <dsp:txXfrm>
        <a:off x="572395" y="2873537"/>
        <a:ext cx="4148996" cy="1241443"/>
      </dsp:txXfrm>
    </dsp:sp>
    <dsp:sp modelId="{7F692E27-680E-4D53-8C3B-6F5EF77FCC91}">
      <dsp:nvSpPr>
        <dsp:cNvPr id="0" name=""/>
        <dsp:cNvSpPr/>
      </dsp:nvSpPr>
      <dsp:spPr>
        <a:xfrm>
          <a:off x="5684505" y="0"/>
          <a:ext cx="5282803" cy="4373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dualizm</a:t>
          </a:r>
        </a:p>
      </dsp:txBody>
      <dsp:txXfrm>
        <a:off x="5684505" y="0"/>
        <a:ext cx="5282803" cy="1312068"/>
      </dsp:txXfrm>
    </dsp:sp>
    <dsp:sp modelId="{33568869-09C4-4786-A781-5A218233A9CC}">
      <dsp:nvSpPr>
        <dsp:cNvPr id="0" name=""/>
        <dsp:cNvSpPr/>
      </dsp:nvSpPr>
      <dsp:spPr>
        <a:xfrm>
          <a:off x="6212785" y="1313350"/>
          <a:ext cx="4226242" cy="1318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prawo wewnętrzne i prawo międzynarodowe to dwa odrębne, niezależne od siebie systemy prawne</a:t>
          </a:r>
        </a:p>
      </dsp:txBody>
      <dsp:txXfrm>
        <a:off x="6251408" y="1351973"/>
        <a:ext cx="4148996" cy="1241443"/>
      </dsp:txXfrm>
    </dsp:sp>
    <dsp:sp modelId="{459D0F29-9B3C-4EBE-B212-5DFCBDC3AB31}">
      <dsp:nvSpPr>
        <dsp:cNvPr id="0" name=""/>
        <dsp:cNvSpPr/>
      </dsp:nvSpPr>
      <dsp:spPr>
        <a:xfrm>
          <a:off x="6212785" y="2834914"/>
          <a:ext cx="4226242" cy="1318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aby prawo międzynarodowe mogło być stosowane, musi ono zostać przekształcone w prawo wewnętrzne, czyli musi ulec transformacji</a:t>
          </a:r>
        </a:p>
      </dsp:txBody>
      <dsp:txXfrm>
        <a:off x="6251408" y="2873537"/>
        <a:ext cx="4148996" cy="12414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258FF-FC2E-4B3D-8663-2DF983111B4C}">
      <dsp:nvSpPr>
        <dsp:cNvPr id="0" name=""/>
        <dsp:cNvSpPr/>
      </dsp:nvSpPr>
      <dsp:spPr>
        <a:xfrm>
          <a:off x="53" y="130352"/>
          <a:ext cx="5127426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metoda recepcyjna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przekształcenie normy międzynarodowej w normę prawa krajowego</a:t>
          </a:r>
        </a:p>
      </dsp:txBody>
      <dsp:txXfrm>
        <a:off x="53" y="130352"/>
        <a:ext cx="5127426" cy="1872000"/>
      </dsp:txXfrm>
    </dsp:sp>
    <dsp:sp modelId="{4EC14E48-C884-4329-AA63-808F49D5C1D1}">
      <dsp:nvSpPr>
        <dsp:cNvPr id="0" name=""/>
        <dsp:cNvSpPr/>
      </dsp:nvSpPr>
      <dsp:spPr>
        <a:xfrm>
          <a:off x="53" y="2002352"/>
          <a:ext cx="5127426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/>
            <a:t>powtórzenie</a:t>
          </a:r>
          <a:r>
            <a:rPr lang="pl-PL" sz="1600" kern="1200" dirty="0"/>
            <a:t> – wierne odwzorowanie treści prawa międzynarodowego w akcie prawa wewnętrznego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b="1" kern="1200" dirty="0"/>
            <a:t>transformacja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pl-PL" sz="1600" b="1" kern="1200" dirty="0"/>
            <a:t>generalna</a:t>
          </a:r>
          <a:r>
            <a:rPr lang="pl-PL" sz="1600" kern="1200" dirty="0"/>
            <a:t> – na podstawie ogólnej, z reguły konstytucyjnej, normy prawa krajowego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pl-PL" sz="1600" b="1" kern="1200" dirty="0"/>
            <a:t>szczegółowa</a:t>
          </a:r>
          <a:r>
            <a:rPr lang="pl-PL" sz="1600" kern="1200" dirty="0"/>
            <a:t> – wymagająca każdorazowo przekształcenia normy międzynarodowej w normę prawa wewnętrznego</a:t>
          </a:r>
        </a:p>
      </dsp:txBody>
      <dsp:txXfrm>
        <a:off x="53" y="2002352"/>
        <a:ext cx="5127426" cy="2854800"/>
      </dsp:txXfrm>
    </dsp:sp>
    <dsp:sp modelId="{4B73EFF1-12F7-4799-9F68-7D2B4100E984}">
      <dsp:nvSpPr>
        <dsp:cNvPr id="0" name=""/>
        <dsp:cNvSpPr/>
      </dsp:nvSpPr>
      <dsp:spPr>
        <a:xfrm>
          <a:off x="5845319" y="130352"/>
          <a:ext cx="5127426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metoda </a:t>
          </a:r>
          <a:r>
            <a:rPr lang="pl-PL" sz="2000" kern="1200" dirty="0" err="1"/>
            <a:t>pozarecepcyjna</a:t>
          </a:r>
          <a:endParaRPr lang="pl-PL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dopuszczenie bezpośredniego stosowania prawa międzynarodowego w porządku wewnętrznym</a:t>
          </a:r>
        </a:p>
      </dsp:txBody>
      <dsp:txXfrm>
        <a:off x="5845319" y="130352"/>
        <a:ext cx="5127426" cy="1872000"/>
      </dsp:txXfrm>
    </dsp:sp>
    <dsp:sp modelId="{8E4ABD62-17AF-4EF5-AB78-51538726D469}">
      <dsp:nvSpPr>
        <dsp:cNvPr id="0" name=""/>
        <dsp:cNvSpPr/>
      </dsp:nvSpPr>
      <dsp:spPr>
        <a:xfrm>
          <a:off x="5845319" y="2002352"/>
          <a:ext cx="5127426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/>
            <a:t>adopcja </a:t>
          </a:r>
          <a:r>
            <a:rPr lang="pl-PL" sz="1400" b="0" kern="1200" dirty="0"/>
            <a:t>– podobna do inkorporacji, polega na ogólnym a priori dopuszczeniu stosowania prawa międzynarodowego w wewnętrznym porządku prawnym; nie towarzyszy temu żadna norma wewnętrzna zezwalająca na takie dopuszczenie</a:t>
          </a:r>
          <a:endParaRPr lang="pl-PL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/>
            <a:t>odesłanie </a:t>
          </a:r>
          <a:r>
            <a:rPr lang="pl-PL" sz="1400" b="0" kern="1200" dirty="0"/>
            <a:t>– norma prawa wewnętrznego wskazuje normę lub normy prawa międzynarodowego, które powinny zostać zastosowane</a:t>
          </a:r>
          <a:endParaRPr lang="pl-PL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b="1" kern="1200" dirty="0"/>
            <a:t>stosowanie normy prawa międzynarodowego </a:t>
          </a:r>
          <a:r>
            <a:rPr lang="pl-PL" sz="1400" b="1" i="1" kern="1200" dirty="0"/>
            <a:t>in </a:t>
          </a:r>
          <a:r>
            <a:rPr lang="pl-PL" sz="1400" b="1" i="1" kern="1200" dirty="0" err="1"/>
            <a:t>proprio</a:t>
          </a:r>
          <a:r>
            <a:rPr lang="pl-PL" sz="1400" b="1" i="1" kern="1200" dirty="0"/>
            <a:t> </a:t>
          </a:r>
          <a:r>
            <a:rPr lang="pl-PL" sz="1400" b="1" i="1" kern="1200" dirty="0" err="1"/>
            <a:t>vigore</a:t>
          </a:r>
          <a:r>
            <a:rPr lang="pl-PL" sz="1400" b="0" i="1" kern="1200" dirty="0"/>
            <a:t> – </a:t>
          </a:r>
          <a:r>
            <a:rPr lang="pl-PL" sz="1400" b="0" i="0" kern="1200" dirty="0"/>
            <a:t>stosowanie normy prawa międzynarodowego z mocy własnej, które dotyczy umów </a:t>
          </a:r>
          <a:r>
            <a:rPr lang="pl-PL" sz="1400" b="0" i="0" kern="1200" dirty="0" err="1"/>
            <a:t>samowykonalnych</a:t>
          </a:r>
          <a:endParaRPr lang="pl-PL" sz="1400" b="1" kern="1200" dirty="0"/>
        </a:p>
      </dsp:txBody>
      <dsp:txXfrm>
        <a:off x="5845319" y="2002352"/>
        <a:ext cx="5127426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2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6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6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81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72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90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1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0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8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1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DF5848-E9CB-4B14-A6CC-31E10085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Prawo </a:t>
            </a:r>
            <a:r>
              <a:rPr lang="pl-PL" sz="2400" dirty="0" err="1"/>
              <a:t>rp</a:t>
            </a:r>
            <a:r>
              <a:rPr lang="pl-PL" sz="2400" dirty="0"/>
              <a:t> a prawo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1CE1-7A7D-47D3-98B7-7ED98A997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600" b="1" dirty="0"/>
              <a:t>teoria dualistyczna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transformacja generalna </a:t>
            </a:r>
            <a:r>
              <a:rPr lang="pl-PL" sz="1600" dirty="0"/>
              <a:t>– art. 91 ust. 3 Konstytucji RP</a:t>
            </a:r>
          </a:p>
          <a:p>
            <a:pPr marL="114300" indent="0">
              <a:buNone/>
            </a:pPr>
            <a:r>
              <a:rPr lang="pl-PL" sz="1200" dirty="0"/>
              <a:t>Jeżeli wynika to z ratyfikowanej przez Rzeczpospolitą Polską umowy konstytuującej organizację międzynarodową, prawo przez nią stanowione jest stosowane bezpośrednio, mając pierwszeństwo w przypadku kolizji z ustawami.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transformacja szczegółowa </a:t>
            </a:r>
            <a:r>
              <a:rPr lang="pl-PL" sz="1600" dirty="0"/>
              <a:t>– art. 91 ust. 1 Konstytucji RP</a:t>
            </a:r>
          </a:p>
          <a:p>
            <a:pPr marL="114300" indent="0">
              <a:buNone/>
            </a:pPr>
            <a:r>
              <a:rPr lang="pl-PL" sz="1200" dirty="0"/>
              <a:t>Ratyfikowana umowa międzynarodowa, po jej ogłoszeniu w Dzienniku Ustaw Rzeczypospolitej Polskiej, stanowi część krajowego porządku prawnego i jest bezpośrednio stosowana, chyba że jej stosowanie jest uzależnione od wydania ustawy.</a:t>
            </a:r>
          </a:p>
          <a:p>
            <a:pPr marL="114300" indent="0">
              <a:buNone/>
            </a:pPr>
            <a:endParaRPr lang="pl-PL" sz="1600" dirty="0"/>
          </a:p>
          <a:p>
            <a:r>
              <a:rPr lang="pl-PL" sz="1600" dirty="0"/>
              <a:t>publikacja umów międzynarodowych ratyfikowanych</a:t>
            </a:r>
          </a:p>
          <a:p>
            <a:pPr marL="114300" indent="0">
              <a:buNone/>
            </a:pPr>
            <a:r>
              <a:rPr lang="pl-PL" sz="1600" dirty="0"/>
              <a:t>Dziennik Ustaw Rzeczypospolitej Polskiej (art. 18 ust. 1 ustawy o umowach międzynarodowych)</a:t>
            </a:r>
          </a:p>
          <a:p>
            <a:pPr marL="114300" indent="0">
              <a:buNone/>
            </a:pPr>
            <a:endParaRPr lang="pl-PL" sz="1600" dirty="0"/>
          </a:p>
          <a:p>
            <a:r>
              <a:rPr lang="pl-PL" sz="1600" dirty="0"/>
              <a:t>publikacja umów międzynarodowych nieratyfikowanych</a:t>
            </a:r>
          </a:p>
          <a:p>
            <a:pPr marL="114300" indent="0" algn="just">
              <a:buNone/>
            </a:pPr>
            <a:r>
              <a:rPr lang="pl-PL" sz="1600" dirty="0"/>
              <a:t>Dziennik Urzędowy Rzeczypospolitej Polskiej Monitor Polski (art. 18 ust. 3 ustawy o umowach międzynarodowych)</a:t>
            </a:r>
          </a:p>
          <a:p>
            <a:pPr marL="114300" indent="0">
              <a:buNone/>
            </a:pPr>
            <a:endParaRPr lang="pl-PL" sz="1600" dirty="0"/>
          </a:p>
          <a:p>
            <a:r>
              <a:rPr lang="pl-PL" sz="1600" dirty="0"/>
              <a:t>art. 9 Konstytucji RP</a:t>
            </a:r>
          </a:p>
        </p:txBody>
      </p:sp>
    </p:spTree>
    <p:extLst>
      <p:ext uri="{BB962C8B-B14F-4D97-AF65-F5344CB8AC3E}">
        <p14:creationId xmlns:p14="http://schemas.microsoft.com/office/powerpoint/2010/main" val="213159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13453B-BCD2-4EB3-97F3-6C3EC3D6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Rodzaje norm w prawie międzynarodowym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0CE860-A968-4EE7-BFFC-20BC1E49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normy o charakterze powszechnym </a:t>
            </a:r>
          </a:p>
          <a:p>
            <a:pPr marL="114300" indent="0">
              <a:buNone/>
            </a:pPr>
            <a:r>
              <a:rPr lang="pl-PL" sz="1600" dirty="0"/>
              <a:t>obowiązują wszystkie państwa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normy o charakterze partykularnym, wielostronne (multilateralne)</a:t>
            </a:r>
          </a:p>
          <a:p>
            <a:pPr marL="114300" indent="0">
              <a:buNone/>
            </a:pPr>
            <a:r>
              <a:rPr lang="pl-PL" sz="1600" dirty="0"/>
              <a:t>obowiązują one grupę państw, np. jakiegoś regionu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normy o charakterze dwustronnym (bilateralnym)</a:t>
            </a:r>
          </a:p>
          <a:p>
            <a:pPr marL="114300" indent="0">
              <a:buNone/>
            </a:pPr>
            <a:r>
              <a:rPr lang="pl-PL" sz="1600" dirty="0"/>
              <a:t>obowiązują wyłącznie w stosunkach pomiędzy dwoma państwami</a:t>
            </a:r>
          </a:p>
        </p:txBody>
      </p:sp>
    </p:spTree>
    <p:extLst>
      <p:ext uri="{BB962C8B-B14F-4D97-AF65-F5344CB8AC3E}">
        <p14:creationId xmlns:p14="http://schemas.microsoft.com/office/powerpoint/2010/main" val="195974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F582F-9278-45C9-8A6F-19D8AAF3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Normy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C4BD5C-0C16-4C39-A8BE-5EF25B977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 err="1"/>
              <a:t>ius</a:t>
            </a:r>
            <a:r>
              <a:rPr lang="pl-PL" sz="1600" b="1" dirty="0"/>
              <a:t> </a:t>
            </a:r>
            <a:r>
              <a:rPr lang="pl-PL" sz="1600" b="1" dirty="0" err="1"/>
              <a:t>cogens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najbardziej istotne i podstawowe normy prawa międzynarodowego mające charakter bezwzględnie obowiązujący.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Nie mogą być uchylone wolą państw w ich wzajemnych stosunkach.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Normy te mogą być uchylone lub zmienione tylko wolą wszystkich państw.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53 Konwencji Wiedeńskiej o prawie traktatów, sporządzonej dnia 23 maja 1969 r.</a:t>
            </a:r>
          </a:p>
          <a:p>
            <a:pPr marL="114300" indent="0" algn="just">
              <a:buNone/>
            </a:pPr>
            <a:r>
              <a:rPr lang="pl-PL" sz="1600" i="1" dirty="0"/>
              <a:t>Imperatywna norma prawa międzynarodowego (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i="1" dirty="0"/>
              <a:t>) – norma przyjęta i uznana przez międzynarodową społeczność państw jako całość za normę, od której żadne odstępstwo nie jest dozwolone i która może być zmieniona jedynie przez późniejszą normę postępowania prawa międzynarodowego o tym samym charakterze.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709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595695-99C7-4180-A270-675A3120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Podręczniki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12DF70-AEF5-4F77-BAD3-65D23D3D5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b="1" dirty="0"/>
              <a:t>Cała-</a:t>
            </a:r>
            <a:r>
              <a:rPr lang="pl-PL" b="1" dirty="0" err="1"/>
              <a:t>Wacinkiewicz</a:t>
            </a:r>
            <a:r>
              <a:rPr lang="pl-PL" b="1" dirty="0"/>
              <a:t> E., Staszewski W. S. (red.) Prawo międzynarodowe publiczne - zarys systemu, Warszawa 2024</a:t>
            </a:r>
          </a:p>
          <a:p>
            <a:pPr algn="just"/>
            <a:r>
              <a:rPr lang="pl-PL" b="1" dirty="0" err="1"/>
              <a:t>Bierzanek</a:t>
            </a:r>
            <a:r>
              <a:rPr lang="pl-PL" b="1" dirty="0"/>
              <a:t> R., </a:t>
            </a:r>
            <a:r>
              <a:rPr lang="pl-PL" b="1" dirty="0" err="1"/>
              <a:t>Symonides</a:t>
            </a:r>
            <a:r>
              <a:rPr lang="pl-PL" b="1" dirty="0"/>
              <a:t> J., Balcerzak M., </a:t>
            </a:r>
            <a:r>
              <a:rPr lang="pl-PL" b="1" dirty="0" err="1"/>
              <a:t>Kałduński</a:t>
            </a:r>
            <a:r>
              <a:rPr lang="pl-PL" b="1" dirty="0"/>
              <a:t> M. </a:t>
            </a:r>
            <a:r>
              <a:rPr lang="pl-PL" b="1" i="1" dirty="0"/>
              <a:t>Prawo międzynarodowe publiczne, </a:t>
            </a:r>
            <a:r>
              <a:rPr lang="pl-PL" b="1" dirty="0"/>
              <a:t>Warszawa 2023</a:t>
            </a:r>
            <a:endParaRPr lang="pl-PL" dirty="0"/>
          </a:p>
          <a:p>
            <a:pPr marL="114300" indent="0">
              <a:buNone/>
            </a:pPr>
            <a:endParaRPr lang="pl-PL" dirty="0"/>
          </a:p>
          <a:p>
            <a:r>
              <a:rPr lang="pl-PL" dirty="0"/>
              <a:t>Góralczyk W., Sawicki S. </a:t>
            </a:r>
            <a:r>
              <a:rPr lang="pl-PL" i="1" dirty="0"/>
              <a:t>Prawo międzynarodowe publiczne w zarysie, </a:t>
            </a:r>
            <a:r>
              <a:rPr lang="pl-PL" dirty="0"/>
              <a:t>Warszawa 2020</a:t>
            </a:r>
            <a:endParaRPr lang="pl-PL" i="1" dirty="0"/>
          </a:p>
          <a:p>
            <a:r>
              <a:rPr lang="pl-PL" dirty="0"/>
              <a:t>Barcik J., </a:t>
            </a:r>
            <a:r>
              <a:rPr lang="pl-PL" dirty="0" err="1"/>
              <a:t>Srogosz</a:t>
            </a:r>
            <a:r>
              <a:rPr lang="pl-PL" dirty="0"/>
              <a:t> T. </a:t>
            </a:r>
            <a:r>
              <a:rPr lang="pl-PL" i="1" dirty="0"/>
              <a:t>Prawo międzynarodowe publiczne, </a:t>
            </a:r>
            <a:r>
              <a:rPr lang="pl-PL" dirty="0"/>
              <a:t>Warszawa 2019</a:t>
            </a:r>
          </a:p>
        </p:txBody>
      </p:sp>
    </p:spTree>
    <p:extLst>
      <p:ext uri="{BB962C8B-B14F-4D97-AF65-F5344CB8AC3E}">
        <p14:creationId xmlns:p14="http://schemas.microsoft.com/office/powerpoint/2010/main" val="305406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8E92DE-75FA-41AA-A9EB-7EC510EB2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49A1F-B02E-4A0D-B242-7CE275403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21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Prawo międzynarodowe – </a:t>
            </a:r>
            <a:r>
              <a:rPr lang="pl-PL" sz="1600" dirty="0"/>
              <a:t>zespół norm regulujących stosunki między państwami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457200" indent="-342900">
              <a:buAutoNum type="arabicPeriod"/>
            </a:pPr>
            <a:r>
              <a:rPr lang="pl-PL" sz="1600" dirty="0"/>
              <a:t>Podmiotami tego prawa są przede wszystkim państwa</a:t>
            </a:r>
          </a:p>
          <a:p>
            <a:pPr marL="457200" indent="-342900">
              <a:buAutoNum type="arabicPeriod"/>
            </a:pPr>
            <a:r>
              <a:rPr lang="pl-PL" sz="1600" dirty="0"/>
              <a:t>Główną funkcją jest regulowanie stosunków międzypaństwowych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Współcześnie</a:t>
            </a:r>
          </a:p>
          <a:p>
            <a:pPr marL="114300" indent="0" algn="just">
              <a:buNone/>
            </a:pPr>
            <a:r>
              <a:rPr lang="pl-PL" sz="1600" dirty="0"/>
              <a:t>Prawo międzynarodowe reguluje stosunki międzypaństwowe, a także między państwami a innymi podmiotami oraz między tymi podmiotami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podmioty te muszą być niezależne od siebie i nie mogą podlegać jakiejś wspólnej władzy państwowej</a:t>
            </a:r>
          </a:p>
          <a:p>
            <a:pPr marL="114300" indent="0" algn="just">
              <a:buNone/>
            </a:pPr>
            <a:r>
              <a:rPr lang="pl-PL" sz="1600" dirty="0"/>
              <a:t>* samowładność jako jedna z cech suwerenności</a:t>
            </a:r>
          </a:p>
          <a:p>
            <a:pPr marL="114300" indent="0" algn="just">
              <a:buNone/>
            </a:pPr>
            <a:r>
              <a:rPr lang="pl-PL" sz="1600" dirty="0"/>
              <a:t>W tworzeniu prawa międzynarodowego biorą udział niezależne od siebie i niepodporządkowane żadnej wspólnej władzy podmioty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3DD42925-3274-4D3F-BA5D-3DD10F4DC7ED}"/>
              </a:ext>
            </a:extLst>
          </p:cNvPr>
          <p:cNvSpPr/>
          <p:nvPr/>
        </p:nvSpPr>
        <p:spPr>
          <a:xfrm>
            <a:off x="5089585" y="2202611"/>
            <a:ext cx="281796" cy="362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2562CD70-D3DE-42D8-A0DA-D4C97E2A98C6}"/>
              </a:ext>
            </a:extLst>
          </p:cNvPr>
          <p:cNvSpPr/>
          <p:nvPr/>
        </p:nvSpPr>
        <p:spPr>
          <a:xfrm>
            <a:off x="5089585" y="4784785"/>
            <a:ext cx="281796" cy="362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98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8DE6F8-78C4-4DDE-8830-195F58F10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Relacja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0DFDA1-9BAE-4A93-96C6-EA47D36F7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sz="1600" b="1" dirty="0"/>
              <a:t>                            prawo międzynarodowe publiczne – prawo prywatne międzynarodowe</a:t>
            </a:r>
          </a:p>
        </p:txBody>
      </p:sp>
    </p:spTree>
    <p:extLst>
      <p:ext uri="{BB962C8B-B14F-4D97-AF65-F5344CB8AC3E}">
        <p14:creationId xmlns:p14="http://schemas.microsoft.com/office/powerpoint/2010/main" val="365900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C7CA0B-2FF2-495E-B80D-83D5968F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70808-12D2-4393-9FE2-E68943345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sz="1600" b="1" dirty="0"/>
              <a:t>regulowanie stosunków zewnętrznych państw </a:t>
            </a:r>
            <a:r>
              <a:rPr lang="pl-PL" sz="1600" dirty="0"/>
              <a:t>np. określenie sytuacji państwa w społeczności międzynarodowej, określenie ogólnych oraz szczegółowych (w relacjach dwustronnych i regionalnych) zasad postępowania państw w ich wzajemnych stosunkach, ustalanie form wzajemnych kontaktów dyplomatycznych, regulowanie zwierzchnictwa terytorialnego, ustalanie standardów traktowania ludności, ustalanie zasad postępowania w stosunku do obszarów niepodlegających niczyjej suwerenności</a:t>
            </a:r>
          </a:p>
          <a:p>
            <a:pPr algn="just"/>
            <a:r>
              <a:rPr lang="pl-PL" sz="1600" dirty="0"/>
              <a:t> </a:t>
            </a:r>
            <a:r>
              <a:rPr lang="pl-PL" sz="1600" b="1" dirty="0"/>
              <a:t>oddziaływanie na stosunki wewnętrzne państwa</a:t>
            </a:r>
            <a:r>
              <a:rPr lang="pl-PL" sz="1600" dirty="0"/>
              <a:t> np. ustalanie standardu ochrony praw człowieka, ustalanie zasad postępowania w stosunku do cudzoziemców, wprowadzanie regulacji dotyczących nowych technologii, związanych z globalizacją</a:t>
            </a:r>
          </a:p>
        </p:txBody>
      </p:sp>
    </p:spTree>
    <p:extLst>
      <p:ext uri="{BB962C8B-B14F-4D97-AF65-F5344CB8AC3E}">
        <p14:creationId xmlns:p14="http://schemas.microsoft.com/office/powerpoint/2010/main" val="28531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5B9F14-165C-4FFB-9F10-1832F8B4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Prawo międzynarodowe – prawo wewnętrzne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93554DDE-DF5F-4D40-B20F-09F8534170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109728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05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4A60BD-8850-4D53-89E1-9D61ED565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Zapewnienie skuteczności prawa międzynarodowego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9EE8D4B-A994-4C50-9F74-ACB07DC97C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10972800" cy="4987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7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EA3A4-53CD-4F47-8CDE-A0745D2B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Umowy międzynarodowe w świetle Konstytucji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BF61F0-C83F-4C42-8BC0-77C2D3EE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02E703B-1E18-4E6F-95C4-110E19DA8324}"/>
              </a:ext>
            </a:extLst>
          </p:cNvPr>
          <p:cNvSpPr/>
          <p:nvPr/>
        </p:nvSpPr>
        <p:spPr>
          <a:xfrm>
            <a:off x="871267" y="2127849"/>
            <a:ext cx="10104407" cy="41061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9041A32-A5FF-4B85-BFA1-E2A647EADE6E}"/>
              </a:ext>
            </a:extLst>
          </p:cNvPr>
          <p:cNvSpPr txBox="1"/>
          <p:nvPr/>
        </p:nvSpPr>
        <p:spPr>
          <a:xfrm>
            <a:off x="4572000" y="2317630"/>
            <a:ext cx="2702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86B15FD0-B371-486B-929D-EC69473AB8C0}"/>
              </a:ext>
            </a:extLst>
          </p:cNvPr>
          <p:cNvSpPr/>
          <p:nvPr/>
        </p:nvSpPr>
        <p:spPr>
          <a:xfrm>
            <a:off x="895712" y="2681428"/>
            <a:ext cx="6829242" cy="2999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A281900-A5D7-4A89-B32B-A5CE627E6EC8}"/>
              </a:ext>
            </a:extLst>
          </p:cNvPr>
          <p:cNvSpPr txBox="1"/>
          <p:nvPr/>
        </p:nvSpPr>
        <p:spPr>
          <a:xfrm>
            <a:off x="2820116" y="2766204"/>
            <a:ext cx="280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 ratyfikowane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06BFC9E7-667D-47D8-9928-99BC12196A53}"/>
              </a:ext>
            </a:extLst>
          </p:cNvPr>
          <p:cNvSpPr/>
          <p:nvPr/>
        </p:nvSpPr>
        <p:spPr>
          <a:xfrm>
            <a:off x="7729268" y="2766204"/>
            <a:ext cx="3246406" cy="2840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692A5EFE-56B4-404F-9C36-F677E3989A7F}"/>
              </a:ext>
            </a:extLst>
          </p:cNvPr>
          <p:cNvSpPr txBox="1"/>
          <p:nvPr/>
        </p:nvSpPr>
        <p:spPr>
          <a:xfrm>
            <a:off x="7555300" y="3784120"/>
            <a:ext cx="3416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 nieratyfikowane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C50E25B8-B966-467F-A288-C3F19FEFE711}"/>
              </a:ext>
            </a:extLst>
          </p:cNvPr>
          <p:cNvSpPr/>
          <p:nvPr/>
        </p:nvSpPr>
        <p:spPr>
          <a:xfrm>
            <a:off x="891398" y="3289424"/>
            <a:ext cx="2277372" cy="18289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6AC6FDE8-7F98-4638-91F6-6924AA7CED38}"/>
              </a:ext>
            </a:extLst>
          </p:cNvPr>
          <p:cNvSpPr/>
          <p:nvPr/>
        </p:nvSpPr>
        <p:spPr>
          <a:xfrm>
            <a:off x="3188901" y="3289424"/>
            <a:ext cx="2277372" cy="1968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F7166918-E4AA-480E-A178-45409567FBFD}"/>
              </a:ext>
            </a:extLst>
          </p:cNvPr>
          <p:cNvSpPr/>
          <p:nvPr/>
        </p:nvSpPr>
        <p:spPr>
          <a:xfrm>
            <a:off x="5486404" y="3289424"/>
            <a:ext cx="2238551" cy="1777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8198A883-1F3B-4C28-8C96-67829CA44AF9}"/>
              </a:ext>
            </a:extLst>
          </p:cNvPr>
          <p:cNvSpPr txBox="1"/>
          <p:nvPr/>
        </p:nvSpPr>
        <p:spPr>
          <a:xfrm>
            <a:off x="1007856" y="3475217"/>
            <a:ext cx="20185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 ratyfikowane bez zgody ustawy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(mała ratyfikacja)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C79923DC-DA44-4F8A-80AC-49799FD4520F}"/>
              </a:ext>
            </a:extLst>
          </p:cNvPr>
          <p:cNvSpPr txBox="1"/>
          <p:nvPr/>
        </p:nvSpPr>
        <p:spPr>
          <a:xfrm>
            <a:off x="3410306" y="3542580"/>
            <a:ext cx="1866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 ratyfikowane za zgodą ustawy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(duża ratyfikacja)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353C315B-5199-4762-8077-8262FFF56C16}"/>
              </a:ext>
            </a:extLst>
          </p:cNvPr>
          <p:cNvSpPr txBox="1"/>
          <p:nvPr/>
        </p:nvSpPr>
        <p:spPr>
          <a:xfrm>
            <a:off x="5727940" y="3434857"/>
            <a:ext cx="19006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umowy międzynarodowe ratyfikowane o przekazaniu niektórych kompetencji</a:t>
            </a:r>
          </a:p>
        </p:txBody>
      </p:sp>
    </p:spTree>
    <p:extLst>
      <p:ext uri="{BB962C8B-B14F-4D97-AF65-F5344CB8AC3E}">
        <p14:creationId xmlns:p14="http://schemas.microsoft.com/office/powerpoint/2010/main" val="234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9" grpId="0"/>
      <p:bldP spid="10" grpId="0" animBg="1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94E283-F458-49E9-BC9A-15A4C0BC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Hierarchia źródeł prawa powszechnie obowiązującego w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647113-B7CE-4B64-BEED-30303F130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 algn="ctr">
              <a:buNone/>
            </a:pPr>
            <a:endParaRPr lang="pl-PL" sz="3600" dirty="0"/>
          </a:p>
          <a:p>
            <a:pPr marL="114300" indent="0" algn="ctr">
              <a:buNone/>
            </a:pPr>
            <a:r>
              <a:rPr lang="pl-PL" sz="3600" dirty="0"/>
              <a:t>Konstytucja</a:t>
            </a:r>
          </a:p>
          <a:p>
            <a:pPr marL="114300" indent="0" algn="ctr">
              <a:buNone/>
            </a:pPr>
            <a:endParaRPr lang="pl-PL" sz="3600" dirty="0"/>
          </a:p>
          <a:p>
            <a:pPr marL="114300" indent="0" algn="ctr">
              <a:buNone/>
            </a:pPr>
            <a:r>
              <a:rPr lang="pl-PL" sz="2400" dirty="0"/>
              <a:t>Umowy międzynarodowe ratyfikowane za zgodą ustawy, umowy międzynarodowe ratyfikowane o przekazaniu kompetencji, Prawo UE</a:t>
            </a:r>
          </a:p>
          <a:p>
            <a:pPr marL="114300" indent="0" algn="ctr">
              <a:buNone/>
            </a:pPr>
            <a:endParaRPr lang="pl-PL" sz="2400" dirty="0"/>
          </a:p>
          <a:p>
            <a:pPr marL="114300" indent="0" algn="ctr">
              <a:buNone/>
            </a:pPr>
            <a:r>
              <a:rPr lang="pl-PL" sz="2800" dirty="0"/>
              <a:t>Ustawy, Rozporządzenia z mocą ustawy</a:t>
            </a:r>
          </a:p>
          <a:p>
            <a:pPr marL="114300" indent="0" algn="ctr">
              <a:buNone/>
            </a:pPr>
            <a:endParaRPr lang="pl-PL" sz="2800" dirty="0"/>
          </a:p>
          <a:p>
            <a:pPr marL="114300" indent="0" algn="ctr">
              <a:buNone/>
            </a:pPr>
            <a:r>
              <a:rPr lang="pl-PL" sz="28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2800" dirty="0"/>
          </a:p>
          <a:p>
            <a:pPr marL="114300" indent="0" algn="ctr">
              <a:buNone/>
            </a:pPr>
            <a:r>
              <a:rPr lang="pl-PL" sz="2800" dirty="0"/>
              <a:t>Rozporządzenia</a:t>
            </a:r>
          </a:p>
          <a:p>
            <a:pPr marL="114300" indent="0" algn="ctr">
              <a:buNone/>
            </a:pPr>
            <a:endParaRPr lang="pl-PL" sz="2400" dirty="0"/>
          </a:p>
          <a:p>
            <a:pPr marL="114300" indent="0" algn="ctr">
              <a:buNone/>
            </a:pPr>
            <a:endParaRPr lang="pl-PL" sz="2400" dirty="0"/>
          </a:p>
          <a:p>
            <a:pPr marL="114300" indent="0" algn="ctr">
              <a:buNone/>
            </a:pPr>
            <a:endParaRPr lang="pl-PL" sz="2400" dirty="0"/>
          </a:p>
          <a:p>
            <a:pPr marL="114300" indent="0" algn="ctr">
              <a:buNone/>
            </a:pPr>
            <a:r>
              <a:rPr lang="pl-PL" sz="2400" dirty="0"/>
              <a:t>                                                                                              Akty prawa miejscowego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21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Microsoft Office PowerPoint</Application>
  <PresentationFormat>Panoramiczny</PresentationFormat>
  <Paragraphs>113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Podręczniki</vt:lpstr>
      <vt:lpstr>definicja</vt:lpstr>
      <vt:lpstr>Relacja</vt:lpstr>
      <vt:lpstr>Funkcje prawa międzynarodowego</vt:lpstr>
      <vt:lpstr>Prawo międzynarodowe – prawo wewnętrzne</vt:lpstr>
      <vt:lpstr>Zapewnienie skuteczności prawa międzynarodowego</vt:lpstr>
      <vt:lpstr>Umowy międzynarodowe w świetle Konstytucji RP</vt:lpstr>
      <vt:lpstr>Hierarchia źródeł prawa powszechnie obowiązującego w RP</vt:lpstr>
      <vt:lpstr>Prawo rp a prawo międzynarodowe</vt:lpstr>
      <vt:lpstr>Rodzaje norm w prawie międzynarodowym</vt:lpstr>
      <vt:lpstr>Normy prawa międzynarodowego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2025-03-04T09:40:18Z</dcterms:created>
  <dcterms:modified xsi:type="dcterms:W3CDTF">2025-03-04T09:41:02Z</dcterms:modified>
</cp:coreProperties>
</file>