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8" r:id="rId2"/>
    <p:sldId id="317" r:id="rId3"/>
    <p:sldId id="354" r:id="rId4"/>
    <p:sldId id="318" r:id="rId5"/>
    <p:sldId id="326" r:id="rId6"/>
    <p:sldId id="327" r:id="rId7"/>
    <p:sldId id="328" r:id="rId8"/>
    <p:sldId id="329" r:id="rId9"/>
    <p:sldId id="330" r:id="rId10"/>
    <p:sldId id="331" r:id="rId11"/>
    <p:sldId id="332" r:id="rId12"/>
    <p:sldId id="336" r:id="rId13"/>
    <p:sldId id="333" r:id="rId14"/>
    <p:sldId id="334" r:id="rId15"/>
    <p:sldId id="335" r:id="rId16"/>
    <p:sldId id="337" r:id="rId17"/>
    <p:sldId id="338" r:id="rId18"/>
    <p:sldId id="339" r:id="rId19"/>
    <p:sldId id="342" r:id="rId20"/>
    <p:sldId id="344" r:id="rId21"/>
    <p:sldId id="345" r:id="rId22"/>
    <p:sldId id="347" r:id="rId23"/>
    <p:sldId id="447" r:id="rId24"/>
    <p:sldId id="555" r:id="rId25"/>
    <p:sldId id="556" r:id="rId26"/>
    <p:sldId id="557" r:id="rId27"/>
    <p:sldId id="558" r:id="rId28"/>
    <p:sldId id="559" r:id="rId29"/>
    <p:sldId id="446" r:id="rId30"/>
    <p:sldId id="448"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4660"/>
  </p:normalViewPr>
  <p:slideViewPr>
    <p:cSldViewPr snapToGrid="0">
      <p:cViewPr varScale="1">
        <p:scale>
          <a:sx n="86" d="100"/>
          <a:sy n="86" d="100"/>
        </p:scale>
        <p:origin x="4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A7D0E4-D354-4DF1-A107-DE002B8C0BD4}" type="datetimeFigureOut">
              <a:rPr lang="pl-PL" smtClean="0"/>
              <a:t>16.12.2024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C63BE-B34C-4FE7-B6EA-54AFAA034452}" type="slidenum">
              <a:rPr lang="pl-PL" smtClean="0"/>
              <a:t>‹#›</a:t>
            </a:fld>
            <a:endParaRPr lang="pl-PL"/>
          </a:p>
        </p:txBody>
      </p:sp>
    </p:spTree>
    <p:extLst>
      <p:ext uri="{BB962C8B-B14F-4D97-AF65-F5344CB8AC3E}">
        <p14:creationId xmlns:p14="http://schemas.microsoft.com/office/powerpoint/2010/main" val="3606334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88C4F-1252-41D0-9139-CCAFEF95706C}"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94023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308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272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5369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8678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961651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1503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50372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57070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91214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25997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79243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16.12.2024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999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13</a:t>
            </a:r>
          </a:p>
          <a:p>
            <a:r>
              <a:rPr lang="pl-PL" dirty="0"/>
              <a:t>EEEKS1-1121, EEEKS1-1122, EEEKS1-1123 </a:t>
            </a:r>
          </a:p>
        </p:txBody>
      </p:sp>
      <p:sp>
        <p:nvSpPr>
          <p:cNvPr id="2" name="Tytuł 1"/>
          <p:cNvSpPr>
            <a:spLocks noGrp="1"/>
          </p:cNvSpPr>
          <p:nvPr>
            <p:ph type="ctrTitle"/>
          </p:nvPr>
        </p:nvSpPr>
        <p:spPr/>
        <p:txBody>
          <a:bodyPr/>
          <a:lstStyle/>
          <a:p>
            <a:r>
              <a:rPr lang="pl-PL"/>
              <a:t>Encyklopedia </a:t>
            </a:r>
            <a:r>
              <a:rPr lang="pl-PL" dirty="0"/>
              <a:t>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B90365-2B24-49B8-A68D-A48B0F902DF0}"/>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1732B71-19F7-43E5-8A26-51A27E75E67A}"/>
              </a:ext>
            </a:extLst>
          </p:cNvPr>
          <p:cNvSpPr>
            <a:spLocks noGrp="1"/>
          </p:cNvSpPr>
          <p:nvPr>
            <p:ph idx="1"/>
          </p:nvPr>
        </p:nvSpPr>
        <p:spPr/>
        <p:txBody>
          <a:bodyPr>
            <a:normAutofit/>
          </a:bodyPr>
          <a:lstStyle/>
          <a:p>
            <a:pPr marL="114300" indent="0">
              <a:buNone/>
            </a:pPr>
            <a:r>
              <a:rPr lang="pl-PL" sz="1600" b="1" dirty="0"/>
              <a:t>ekstradycja</a:t>
            </a:r>
          </a:p>
          <a:p>
            <a:pPr marL="114300" indent="0" algn="just">
              <a:buNone/>
            </a:pPr>
            <a:r>
              <a:rPr lang="pl-PL" sz="1600" dirty="0"/>
              <a:t>wydanie władzom obcego państwa osoby ściganej przez te władze za popełnione przestępstwa</a:t>
            </a:r>
          </a:p>
          <a:p>
            <a:pPr marL="114300" indent="0" algn="just">
              <a:buNone/>
            </a:pPr>
            <a:endParaRPr lang="pl-PL" sz="1600" dirty="0"/>
          </a:p>
          <a:p>
            <a:pPr marL="114300" indent="0" algn="just">
              <a:buNone/>
            </a:pPr>
            <a:r>
              <a:rPr lang="pl-PL" sz="1600" dirty="0"/>
              <a:t>przekazanie osoby znajdującej się w granicach zwierzchnictwa terytorialnego jednego państwa (państwa wezwanego) dokonane na rzecz innego państwa (państwa wzywającego), które jest kompetentne do ścigania i karania tej osoby w związku z popełnieniem określonego przestępstwa</a:t>
            </a:r>
          </a:p>
          <a:p>
            <a:pPr marL="114300" indent="0" algn="just">
              <a:buNone/>
            </a:pPr>
            <a:endParaRPr lang="pl-PL" sz="1600" dirty="0"/>
          </a:p>
          <a:p>
            <a:pPr marL="114300" indent="0" algn="just">
              <a:buNone/>
            </a:pPr>
            <a:r>
              <a:rPr lang="pl-PL" sz="1600" dirty="0"/>
              <a:t>kwestia ekstradycji regulowana jest z reguły przez umowy dwustronne zawierane począwszy od XVIII w.</a:t>
            </a:r>
          </a:p>
          <a:p>
            <a:pPr marL="114300" indent="0" algn="just">
              <a:buNone/>
            </a:pPr>
            <a:endParaRPr lang="pl-PL" sz="1600" dirty="0"/>
          </a:p>
          <a:p>
            <a:pPr marL="114300" indent="0" algn="just">
              <a:buNone/>
            </a:pPr>
            <a:r>
              <a:rPr lang="pl-PL" sz="1600" dirty="0"/>
              <a:t>instytucja ekstradycji służy wyeliminowaniu podwójnego karania tej samej osoby za ten sam czyn</a:t>
            </a:r>
          </a:p>
        </p:txBody>
      </p:sp>
    </p:spTree>
    <p:extLst>
      <p:ext uri="{BB962C8B-B14F-4D97-AF65-F5344CB8AC3E}">
        <p14:creationId xmlns:p14="http://schemas.microsoft.com/office/powerpoint/2010/main" val="2745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4C64E-4907-4936-83C5-7D74F9B6AA1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78E7DC34-F4BD-408B-9A76-DA573C8F49DE}"/>
              </a:ext>
            </a:extLst>
          </p:cNvPr>
          <p:cNvSpPr>
            <a:spLocks noGrp="1"/>
          </p:cNvSpPr>
          <p:nvPr>
            <p:ph idx="1"/>
          </p:nvPr>
        </p:nvSpPr>
        <p:spPr/>
        <p:txBody>
          <a:bodyPr>
            <a:normAutofit/>
          </a:bodyPr>
          <a:lstStyle/>
          <a:p>
            <a:pPr marL="114300" indent="0">
              <a:buNone/>
            </a:pPr>
            <a:r>
              <a:rPr lang="pl-PL" sz="1600" dirty="0"/>
              <a:t>zasady, na których opiera się ekstradycja c.d.</a:t>
            </a:r>
          </a:p>
          <a:p>
            <a:pPr algn="just">
              <a:buFont typeface="Wingdings" panose="05000000000000000000" pitchFamily="2" charset="2"/>
              <a:buChar char="Ø"/>
            </a:pPr>
            <a:r>
              <a:rPr lang="pl-PL" sz="1600" b="1" dirty="0"/>
              <a:t>zasada niewydawania własnych obywateli</a:t>
            </a:r>
          </a:p>
          <a:p>
            <a:pPr marL="114300" indent="0" algn="just">
              <a:buNone/>
            </a:pPr>
            <a:r>
              <a:rPr lang="pl-PL" sz="1600" dirty="0"/>
              <a:t>państwo wezwane może odmówić wydania osoby, jeżeli osoba, której dotyczy wniosek o ekstradycję, posiada jego obywatelstwo</a:t>
            </a:r>
          </a:p>
          <a:p>
            <a:pPr marL="114300" indent="0" algn="just">
              <a:buNone/>
            </a:pPr>
            <a:r>
              <a:rPr lang="pl-PL" sz="1600" dirty="0"/>
              <a:t>nie wszystkie państwa przyjmują bezwzględny zakaz wydawania swoich obywateli</a:t>
            </a:r>
          </a:p>
          <a:p>
            <a:pPr algn="just">
              <a:buFont typeface="Wingdings" panose="05000000000000000000" pitchFamily="2" charset="2"/>
              <a:buChar char="Ø"/>
            </a:pPr>
            <a:r>
              <a:rPr lang="pl-PL" sz="1600" b="1" dirty="0"/>
              <a:t>zasada </a:t>
            </a:r>
            <a:r>
              <a:rPr lang="pl-PL" sz="1600" b="1" i="1" dirty="0" err="1"/>
              <a:t>ne</a:t>
            </a:r>
            <a:r>
              <a:rPr lang="pl-PL" sz="1600" b="1" i="1" dirty="0"/>
              <a:t> bis in </a:t>
            </a:r>
            <a:r>
              <a:rPr lang="pl-PL" sz="1600" b="1" i="1" dirty="0" err="1"/>
              <a:t>idem</a:t>
            </a:r>
            <a:endParaRPr lang="pl-PL" sz="1600" b="1" i="1" dirty="0"/>
          </a:p>
          <a:p>
            <a:pPr marL="114300" indent="0" algn="just">
              <a:buNone/>
            </a:pPr>
            <a:r>
              <a:rPr lang="pl-PL" sz="1600" dirty="0"/>
              <a:t>państwo wezwane zobowiązane jest odmówić wydania osoby, wobec której zapadło już prawomocne orzeczenie dotyczące przestępstwa lub przestępstw objętych wnioskiem ekstradycyjnym</a:t>
            </a:r>
          </a:p>
          <a:p>
            <a:pPr algn="just">
              <a:buFont typeface="Wingdings" panose="05000000000000000000" pitchFamily="2" charset="2"/>
              <a:buChar char="Ø"/>
            </a:pPr>
            <a:r>
              <a:rPr lang="pl-PL" sz="1600" b="1" dirty="0"/>
              <a:t>zasada niewydawania, jeżeli czyn, w związku z którym żąda się wydania, jest według ustawodawstwa państwa wzywającego zagrożony karą śmierci </a:t>
            </a:r>
          </a:p>
          <a:p>
            <a:pPr marL="114300" indent="0" algn="just">
              <a:buNone/>
            </a:pPr>
            <a:r>
              <a:rPr lang="pl-PL" sz="1600" dirty="0"/>
              <a:t>państwo wezwane może odmówić wydania osoby, której dotyczy wniosek o ekstradycję, jeżeli zachodzi obawa, że wobec tej osoby może zostać orzeczona lub wykonana kara śmierci</a:t>
            </a:r>
          </a:p>
          <a:p>
            <a:pPr algn="just">
              <a:buFont typeface="Wingdings" panose="05000000000000000000" pitchFamily="2" charset="2"/>
              <a:buChar char="Ø"/>
            </a:pPr>
            <a:r>
              <a:rPr lang="pl-PL" sz="1600" b="1" dirty="0"/>
              <a:t>zasada ograniczenia ścigania i karania (specjalności)</a:t>
            </a:r>
          </a:p>
          <a:p>
            <a:pPr marL="114300" indent="0" algn="just">
              <a:buNone/>
            </a:pPr>
            <a:r>
              <a:rPr lang="pl-PL" sz="1600" dirty="0"/>
              <a:t>osoba wydana nie może być ścigana ani karana za jakiekolwiek inne przestępstwo popełnione przed jej wydaniem niż to, którego dotyczył wniosek ekstradycyjny</a:t>
            </a:r>
          </a:p>
          <a:p>
            <a:pPr marL="114300" indent="0">
              <a:buNone/>
            </a:pPr>
            <a:endParaRPr lang="pl-PL" sz="1600" dirty="0"/>
          </a:p>
        </p:txBody>
      </p:sp>
    </p:spTree>
    <p:extLst>
      <p:ext uri="{BB962C8B-B14F-4D97-AF65-F5344CB8AC3E}">
        <p14:creationId xmlns:p14="http://schemas.microsoft.com/office/powerpoint/2010/main" val="21942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56CC0-D52E-41E4-BA45-506C615E7DBD}"/>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2FA2B24E-4D17-4465-B1A2-C1D6E6BBD541}"/>
              </a:ext>
            </a:extLst>
          </p:cNvPr>
          <p:cNvSpPr>
            <a:spLocks noGrp="1"/>
          </p:cNvSpPr>
          <p:nvPr>
            <p:ph idx="1"/>
          </p:nvPr>
        </p:nvSpPr>
        <p:spPr>
          <a:xfrm>
            <a:off x="609600" y="1752601"/>
            <a:ext cx="10972800" cy="4999007"/>
          </a:xfrm>
        </p:spPr>
        <p:txBody>
          <a:bodyPr>
            <a:normAutofit fontScale="92500" lnSpcReduction="20000"/>
          </a:bodyPr>
          <a:lstStyle/>
          <a:p>
            <a:pPr marL="114300" indent="0">
              <a:buNone/>
            </a:pPr>
            <a:r>
              <a:rPr lang="pl-PL" sz="1600" dirty="0"/>
              <a:t>Ekstradycja w świetle prawa RP</a:t>
            </a:r>
          </a:p>
          <a:p>
            <a:pPr>
              <a:buFont typeface="Wingdings" panose="05000000000000000000" pitchFamily="2" charset="2"/>
              <a:buChar char="Ø"/>
            </a:pPr>
            <a:r>
              <a:rPr lang="pl-PL" sz="1600" dirty="0"/>
              <a:t>art. 55 Konstytucji RP</a:t>
            </a:r>
          </a:p>
          <a:p>
            <a:pPr>
              <a:buFont typeface="Wingdings" panose="05000000000000000000" pitchFamily="2" charset="2"/>
              <a:buChar char="Ø"/>
            </a:pPr>
            <a:r>
              <a:rPr lang="pl-PL" sz="1600" dirty="0"/>
              <a:t>rozdział 64 i 65 Kodeksu postępowania karnego</a:t>
            </a:r>
          </a:p>
          <a:p>
            <a:pPr>
              <a:buFont typeface="Wingdings" panose="05000000000000000000" pitchFamily="2" charset="2"/>
              <a:buChar char="Ø"/>
            </a:pPr>
            <a:endParaRPr lang="pl-PL" sz="1600" dirty="0"/>
          </a:p>
          <a:p>
            <a:pPr marL="114300" indent="0">
              <a:buNone/>
            </a:pPr>
            <a:r>
              <a:rPr lang="pl-PL" sz="1600" dirty="0"/>
              <a:t>Konstytucja</a:t>
            </a:r>
          </a:p>
          <a:p>
            <a:pPr>
              <a:buFont typeface="Wingdings" panose="05000000000000000000" pitchFamily="2" charset="2"/>
              <a:buChar char="Ø"/>
            </a:pPr>
            <a:r>
              <a:rPr lang="pl-PL" sz="1600" dirty="0"/>
              <a:t>zasadniczo </a:t>
            </a:r>
          </a:p>
          <a:p>
            <a:pPr marL="114300" indent="0">
              <a:buNone/>
            </a:pPr>
            <a:r>
              <a:rPr lang="pl-PL" sz="1600" dirty="0"/>
              <a:t>zakazana jest ekstradycja obywateli RP</a:t>
            </a:r>
          </a:p>
          <a:p>
            <a:pPr>
              <a:buFont typeface="Wingdings" panose="05000000000000000000" pitchFamily="2" charset="2"/>
              <a:buChar char="Ø"/>
            </a:pPr>
            <a:r>
              <a:rPr lang="pl-PL" sz="1600" dirty="0"/>
              <a:t>wyjątek</a:t>
            </a:r>
          </a:p>
          <a:p>
            <a:pPr algn="just">
              <a:buFont typeface="Century Gothic" panose="020B0502020202020204" pitchFamily="34" charset="0"/>
              <a:buChar char="–"/>
            </a:pPr>
            <a:r>
              <a:rPr lang="pl-PL" sz="1600" dirty="0"/>
              <a:t>dopuszczalna jest ekstradycja obywatela RP na wniosek innego państwa lub sądowego organu międzynarodowego, jeżeli możliwość taka wynika z ratyfikowanej przez RP umowy międzynarodowej lub ustawy wykonującej akt prawa stanowionego przez organizację międzynarodową, której RP jest członkiem, pod warunkiem, że czyn objęty wnioskiem o ekstradycję:</a:t>
            </a:r>
          </a:p>
          <a:p>
            <a:pPr algn="just">
              <a:buFont typeface="Wingdings" panose="05000000000000000000" pitchFamily="2" charset="2"/>
              <a:buChar char="§"/>
            </a:pPr>
            <a:r>
              <a:rPr lang="pl-PL" sz="1600" dirty="0"/>
              <a:t>popełniony został poza terytorium RP</a:t>
            </a:r>
          </a:p>
          <a:p>
            <a:pPr algn="just">
              <a:buFont typeface="Wingdings" panose="05000000000000000000" pitchFamily="2" charset="2"/>
              <a:buChar char="§"/>
            </a:pPr>
            <a:r>
              <a:rPr lang="pl-PL" sz="1600" dirty="0"/>
              <a:t>stanowił przestępstwo wg prawa RP lub stanowiłby przestępstwo wg prawa RP w razie popełnienia na terytorium RP, zarówno w czasie jego popełnienia, jak i w chwili złożenia wniosku</a:t>
            </a:r>
          </a:p>
          <a:p>
            <a:pPr algn="just">
              <a:buFont typeface="Wingdings" panose="05000000000000000000" pitchFamily="2" charset="2"/>
              <a:buChar char="Ø"/>
            </a:pPr>
            <a:r>
              <a:rPr lang="pl-PL" sz="1600" dirty="0"/>
              <a:t>Konstytucja przewiduje ekstradycję obywateli RP na podstawie wniosku sądowego organu międzynarodowego powołanego na podstawie ratyfikowanej przez RP umowy międzynarodowej, w związku z oskarżeniem o zbrodnię ludobójstwa, zbrodnię przeciwko ludzkości, zbrodnię wojenną lub zbrodnię agresji</a:t>
            </a:r>
          </a:p>
          <a:p>
            <a:pPr algn="just">
              <a:buFont typeface="Wingdings" panose="05000000000000000000" pitchFamily="2" charset="2"/>
              <a:buChar char="Ø"/>
            </a:pPr>
            <a:r>
              <a:rPr lang="pl-PL" sz="1600" dirty="0"/>
              <a:t>zakaz ekstradowania osób podejrzanych o popełnienie bez użycia przemocy przestępstwa z przyczyn politycznych lub jeżeli dokonanie ekstradycji będzie naruszać wolności i prawa człowieka i obywatela</a:t>
            </a:r>
          </a:p>
          <a:p>
            <a:pPr algn="just">
              <a:buFont typeface="Wingdings" panose="05000000000000000000" pitchFamily="2" charset="2"/>
              <a:buChar char="Ø"/>
            </a:pPr>
            <a:r>
              <a:rPr lang="pl-PL" sz="1600" dirty="0"/>
              <a:t>o dopuszczalności ekstradycji orzeka sąd</a:t>
            </a:r>
          </a:p>
          <a:p>
            <a:pPr marL="114300" indent="0" algn="just">
              <a:buNone/>
            </a:pPr>
            <a:endParaRPr lang="pl-PL" sz="1600" dirty="0"/>
          </a:p>
        </p:txBody>
      </p:sp>
    </p:spTree>
    <p:extLst>
      <p:ext uri="{BB962C8B-B14F-4D97-AF65-F5344CB8AC3E}">
        <p14:creationId xmlns:p14="http://schemas.microsoft.com/office/powerpoint/2010/main" val="29575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123EF-98A7-45E4-81E8-8EDFE66F83D8}"/>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92D2E30A-5134-45E0-841F-2CE259D77F8F}"/>
              </a:ext>
            </a:extLst>
          </p:cNvPr>
          <p:cNvSpPr>
            <a:spLocks noGrp="1"/>
          </p:cNvSpPr>
          <p:nvPr>
            <p:ph idx="1"/>
          </p:nvPr>
        </p:nvSpPr>
        <p:spPr>
          <a:xfrm>
            <a:off x="609600" y="1612421"/>
            <a:ext cx="10972800" cy="5064424"/>
          </a:xfrm>
        </p:spPr>
        <p:txBody>
          <a:bodyPr>
            <a:normAutofit/>
          </a:bodyPr>
          <a:lstStyle/>
          <a:p>
            <a:pPr marL="114300" indent="0">
              <a:buNone/>
            </a:pPr>
            <a:r>
              <a:rPr lang="pl-PL" sz="1600" dirty="0"/>
              <a:t>Ekstradycja – standardowa procedura</a:t>
            </a:r>
          </a:p>
          <a:p>
            <a:pPr marL="114300" indent="0">
              <a:buNone/>
            </a:pPr>
            <a:endParaRPr lang="pl-PL" sz="1600" dirty="0"/>
          </a:p>
          <a:p>
            <a:pPr marL="114300" indent="0" algn="ctr">
              <a:buNone/>
            </a:pPr>
            <a:r>
              <a:rPr lang="pl-PL" sz="1600" dirty="0"/>
              <a:t>wniosek o wydanie osoby ściganej</a:t>
            </a:r>
          </a:p>
          <a:p>
            <a:pPr marL="114300" indent="0" algn="ctr">
              <a:buNone/>
            </a:pPr>
            <a:endParaRPr lang="pl-PL" sz="1600" dirty="0"/>
          </a:p>
          <a:p>
            <a:pPr marL="114300" indent="0" algn="ctr">
              <a:buNone/>
            </a:pPr>
            <a:r>
              <a:rPr lang="pl-PL" sz="1600" dirty="0"/>
              <a:t>prokurator przesłuchuje osobę objętą wnioskiem i zabezpiecza dowody znajdujące się na terytorium RP</a:t>
            </a:r>
          </a:p>
          <a:p>
            <a:pPr marL="114300" indent="0" algn="ctr">
              <a:buNone/>
            </a:pPr>
            <a:endParaRPr lang="pl-PL" sz="1600" dirty="0"/>
          </a:p>
          <a:p>
            <a:pPr marL="114300" indent="0" algn="ctr">
              <a:buNone/>
            </a:pPr>
            <a:r>
              <a:rPr lang="pl-PL" sz="1600" dirty="0"/>
              <a:t>prokurator przekazuje sprawę do właściwego sądu okręgowego</a:t>
            </a:r>
          </a:p>
          <a:p>
            <a:pPr marL="114300" indent="0" algn="ctr">
              <a:buNone/>
            </a:pPr>
            <a:endParaRPr lang="pl-PL" sz="1600" dirty="0"/>
          </a:p>
          <a:p>
            <a:pPr marL="114300" indent="0" algn="ctr">
              <a:buNone/>
            </a:pPr>
            <a:r>
              <a:rPr lang="pl-PL" sz="1600" dirty="0"/>
              <a:t>sąd okręgowy </a:t>
            </a:r>
          </a:p>
          <a:p>
            <a:pPr marL="114300" indent="0" algn="ctr">
              <a:buNone/>
            </a:pPr>
            <a:r>
              <a:rPr lang="pl-PL" sz="1600" dirty="0"/>
              <a:t>wysłuchuje osoby ściganej, w posiedzeniu mogą wziąć udział prokurator i obrońca</a:t>
            </a:r>
          </a:p>
          <a:p>
            <a:pPr marL="114300" indent="0" algn="ctr">
              <a:buNone/>
            </a:pPr>
            <a:endParaRPr lang="pl-PL" sz="1600" dirty="0"/>
          </a:p>
          <a:p>
            <a:pPr marL="114300" indent="0" algn="just">
              <a:buNone/>
            </a:pPr>
            <a:r>
              <a:rPr lang="pl-PL" sz="1600" dirty="0"/>
              <a:t>         postanowienie o wydaniu osoby                                       postanowienie o odmowie wydania osoby</a:t>
            </a:r>
          </a:p>
          <a:p>
            <a:pPr marL="114300" indent="0" algn="just">
              <a:buNone/>
            </a:pPr>
            <a:endParaRPr lang="pl-PL" sz="1600" dirty="0"/>
          </a:p>
          <a:p>
            <a:pPr marL="114300" indent="0" algn="just">
              <a:buNone/>
            </a:pPr>
            <a:r>
              <a:rPr lang="pl-PL" sz="1600" dirty="0"/>
              <a:t>                                                                                                                        zażalenie do sądu apelacyjnego</a:t>
            </a:r>
          </a:p>
          <a:p>
            <a:pPr marL="114300" indent="0" algn="just">
              <a:buNone/>
            </a:pPr>
            <a:r>
              <a:rPr lang="pl-PL" sz="1600" dirty="0"/>
              <a:t>                                                                                                  </a:t>
            </a:r>
          </a:p>
          <a:p>
            <a:pPr marL="114300" indent="0" algn="just">
              <a:buNone/>
            </a:pPr>
            <a:r>
              <a:rPr lang="pl-PL" sz="1600" dirty="0"/>
              <a:t>                                                                       postanowienie o wydaniu osoby                   odmowa wydania osoby</a:t>
            </a:r>
          </a:p>
        </p:txBody>
      </p:sp>
      <p:sp>
        <p:nvSpPr>
          <p:cNvPr id="4" name="Strzałka: w dół 3">
            <a:extLst>
              <a:ext uri="{FF2B5EF4-FFF2-40B4-BE49-F238E27FC236}">
                <a16:creationId xmlns:a16="http://schemas.microsoft.com/office/drawing/2014/main" id="{65B46EA2-BC93-4058-8A18-7D4893915B35}"/>
              </a:ext>
            </a:extLst>
          </p:cNvPr>
          <p:cNvSpPr/>
          <p:nvPr/>
        </p:nvSpPr>
        <p:spPr>
          <a:xfrm>
            <a:off x="6020662" y="2513162"/>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00355556-F96A-4340-8B8A-52238C54995A}"/>
              </a:ext>
            </a:extLst>
          </p:cNvPr>
          <p:cNvSpPr/>
          <p:nvPr/>
        </p:nvSpPr>
        <p:spPr>
          <a:xfrm>
            <a:off x="6020662" y="3111259"/>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89BB6430-FAD5-42A0-AC97-BB383E71AA07}"/>
              </a:ext>
            </a:extLst>
          </p:cNvPr>
          <p:cNvSpPr/>
          <p:nvPr/>
        </p:nvSpPr>
        <p:spPr>
          <a:xfrm>
            <a:off x="6006274" y="3709356"/>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7A00ACBF-3E91-4528-815C-DC28A637A2F9}"/>
              </a:ext>
            </a:extLst>
          </p:cNvPr>
          <p:cNvCxnSpPr/>
          <p:nvPr/>
        </p:nvCxnSpPr>
        <p:spPr>
          <a:xfrm flipH="1">
            <a:off x="3344174" y="4618007"/>
            <a:ext cx="856891" cy="212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15996F85-3494-4113-B668-355B554E4490}"/>
              </a:ext>
            </a:extLst>
          </p:cNvPr>
          <p:cNvCxnSpPr/>
          <p:nvPr/>
        </p:nvCxnSpPr>
        <p:spPr>
          <a:xfrm>
            <a:off x="7947804" y="4618007"/>
            <a:ext cx="897147" cy="2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5A44510D-77FC-496D-893C-7B0D354CB462}"/>
              </a:ext>
            </a:extLst>
          </p:cNvPr>
          <p:cNvSpPr/>
          <p:nvPr/>
        </p:nvSpPr>
        <p:spPr>
          <a:xfrm>
            <a:off x="8839200" y="5133435"/>
            <a:ext cx="46007"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3" name="Łącznik prosty ze strzałką 12">
            <a:extLst>
              <a:ext uri="{FF2B5EF4-FFF2-40B4-BE49-F238E27FC236}">
                <a16:creationId xmlns:a16="http://schemas.microsoft.com/office/drawing/2014/main" id="{25004834-E9E8-42DA-B881-5D8CDB20AED5}"/>
              </a:ext>
            </a:extLst>
          </p:cNvPr>
          <p:cNvCxnSpPr/>
          <p:nvPr/>
        </p:nvCxnSpPr>
        <p:spPr>
          <a:xfrm flipH="1">
            <a:off x="7113917" y="5716438"/>
            <a:ext cx="833887" cy="172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a:extLst>
              <a:ext uri="{FF2B5EF4-FFF2-40B4-BE49-F238E27FC236}">
                <a16:creationId xmlns:a16="http://schemas.microsoft.com/office/drawing/2014/main" id="{1A697578-1935-4AC2-A063-A757C6BAD81B}"/>
              </a:ext>
            </a:extLst>
          </p:cNvPr>
          <p:cNvCxnSpPr/>
          <p:nvPr/>
        </p:nvCxnSpPr>
        <p:spPr>
          <a:xfrm>
            <a:off x="9770853" y="5727940"/>
            <a:ext cx="736121" cy="189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251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6B41A-2CDD-4180-B085-00C87D524676}"/>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045FA9B6-1B7E-47D1-845F-8655093C6DDB}"/>
              </a:ext>
            </a:extLst>
          </p:cNvPr>
          <p:cNvSpPr>
            <a:spLocks noGrp="1"/>
          </p:cNvSpPr>
          <p:nvPr>
            <p:ph idx="1"/>
          </p:nvPr>
        </p:nvSpPr>
        <p:spPr/>
        <p:txBody>
          <a:bodyPr>
            <a:normAutofit/>
          </a:bodyPr>
          <a:lstStyle/>
          <a:p>
            <a:pPr marL="114300" indent="0" algn="ctr">
              <a:buNone/>
            </a:pPr>
            <a:r>
              <a:rPr lang="pl-PL" sz="1600" dirty="0"/>
              <a:t>prawomocne postanowienie o wydaniu osoby wraz z aktami sprawy</a:t>
            </a:r>
          </a:p>
          <a:p>
            <a:pPr marL="114300" indent="0" algn="ctr">
              <a:buNone/>
            </a:pPr>
            <a:endParaRPr lang="pl-PL" sz="1600" dirty="0"/>
          </a:p>
          <a:p>
            <a:pPr marL="114300" indent="0" algn="ctr">
              <a:buNone/>
            </a:pPr>
            <a:r>
              <a:rPr lang="pl-PL" sz="1600" dirty="0"/>
              <a:t>Minister Sprawiedliwości</a:t>
            </a:r>
          </a:p>
          <a:p>
            <a:pPr marL="114300" indent="0" algn="ctr">
              <a:buNone/>
            </a:pPr>
            <a:r>
              <a:rPr lang="pl-PL" sz="1600" dirty="0"/>
              <a:t>rozstrzyga wniosek o przekazanie osoby ściganej</a:t>
            </a:r>
          </a:p>
          <a:p>
            <a:pPr marL="114300" indent="0" algn="ctr">
              <a:buNone/>
            </a:pPr>
            <a:endParaRPr lang="pl-PL" sz="1600" dirty="0"/>
          </a:p>
          <a:p>
            <a:pPr marL="114300" indent="0" algn="just">
              <a:buNone/>
            </a:pPr>
            <a:r>
              <a:rPr lang="pl-PL" sz="1600" dirty="0"/>
              <a:t>                        Minister Sprawiedliwości                                            Minister Sprawiedliwości</a:t>
            </a:r>
          </a:p>
          <a:p>
            <a:pPr marL="114300" indent="0" algn="just">
              <a:buNone/>
            </a:pPr>
            <a:r>
              <a:rPr lang="pl-PL" sz="1600" dirty="0"/>
              <a:t>                wyraża zgodę na przekazanie                              odmawia wyrażenia zgody na przekazanie</a:t>
            </a:r>
          </a:p>
        </p:txBody>
      </p:sp>
      <p:sp>
        <p:nvSpPr>
          <p:cNvPr id="4" name="Strzałka: w dół 3">
            <a:extLst>
              <a:ext uri="{FF2B5EF4-FFF2-40B4-BE49-F238E27FC236}">
                <a16:creationId xmlns:a16="http://schemas.microsoft.com/office/drawing/2014/main" id="{2A835E98-F8B2-40CF-B79E-71907B50A14A}"/>
              </a:ext>
            </a:extLst>
          </p:cNvPr>
          <p:cNvSpPr/>
          <p:nvPr/>
        </p:nvSpPr>
        <p:spPr>
          <a:xfrm>
            <a:off x="6096000" y="208759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780D1CB6-A29B-4F0E-A8D1-637B427A3C47}"/>
              </a:ext>
            </a:extLst>
          </p:cNvPr>
          <p:cNvCxnSpPr/>
          <p:nvPr/>
        </p:nvCxnSpPr>
        <p:spPr>
          <a:xfrm flipH="1">
            <a:off x="3887638" y="2961736"/>
            <a:ext cx="851139"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2CB812C9-89B4-4080-871D-BE87A69C0475}"/>
              </a:ext>
            </a:extLst>
          </p:cNvPr>
          <p:cNvCxnSpPr>
            <a:cxnSpLocks/>
          </p:cNvCxnSpPr>
          <p:nvPr/>
        </p:nvCxnSpPr>
        <p:spPr>
          <a:xfrm>
            <a:off x="7010400" y="2961736"/>
            <a:ext cx="73612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1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3A5F8-A0D0-4818-A95D-DE450B05139F}"/>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921C40-8A06-4D46-B47B-C106F17CA2B0}"/>
              </a:ext>
            </a:extLst>
          </p:cNvPr>
          <p:cNvSpPr>
            <a:spLocks noGrp="1"/>
          </p:cNvSpPr>
          <p:nvPr>
            <p:ph idx="1"/>
          </p:nvPr>
        </p:nvSpPr>
        <p:spPr>
          <a:xfrm>
            <a:off x="609600" y="1752601"/>
            <a:ext cx="10972800" cy="4866735"/>
          </a:xfrm>
        </p:spPr>
        <p:txBody>
          <a:bodyPr>
            <a:normAutofit/>
          </a:bodyPr>
          <a:lstStyle/>
          <a:p>
            <a:pPr marL="114300" indent="0">
              <a:buNone/>
            </a:pPr>
            <a:r>
              <a:rPr lang="pl-PL" sz="1600" dirty="0"/>
              <a:t>Ekstradycja – procedura uproszczona</a:t>
            </a:r>
          </a:p>
          <a:p>
            <a:pPr marL="114300" indent="0">
              <a:buNone/>
            </a:pPr>
            <a:endParaRPr lang="pl-PL" sz="1600" dirty="0"/>
          </a:p>
          <a:p>
            <a:pPr marL="114300" indent="0" algn="ctr">
              <a:buNone/>
            </a:pPr>
            <a:r>
              <a:rPr lang="pl-PL" sz="1600" dirty="0"/>
              <a:t>wniosek o zastosowanie aresztu tymczasowego</a:t>
            </a:r>
          </a:p>
          <a:p>
            <a:pPr marL="114300" indent="0" algn="ctr">
              <a:buNone/>
            </a:pPr>
            <a:r>
              <a:rPr lang="pl-PL" sz="1600" dirty="0"/>
              <a:t>jeżeli umowa międzynarodowa, której RP jest stroną, tak stanowi, wniosek o zastosowanie aresztu tymczasowego zastępuje wniosek o wydanie</a:t>
            </a:r>
          </a:p>
          <a:p>
            <a:pPr marL="114300" indent="0" algn="ctr">
              <a:buNone/>
            </a:pPr>
            <a:endParaRPr lang="pl-PL" sz="1600" dirty="0"/>
          </a:p>
          <a:p>
            <a:pPr marL="114300" indent="0" algn="ctr">
              <a:buNone/>
            </a:pPr>
            <a:r>
              <a:rPr lang="pl-PL" sz="1600" dirty="0"/>
              <a:t>prokurator przesłuchuje osobę objętą wnioskiem i informuje ją:</a:t>
            </a:r>
          </a:p>
          <a:p>
            <a:pPr algn="ctr">
              <a:buFont typeface="Wingdings" panose="05000000000000000000" pitchFamily="2" charset="2"/>
              <a:buChar char="ü"/>
            </a:pPr>
            <a:r>
              <a:rPr lang="pl-PL" sz="1600" dirty="0"/>
              <a:t>o możliwości wyrażenia przez nią zgody na wydanie</a:t>
            </a:r>
          </a:p>
          <a:p>
            <a:pPr algn="ctr">
              <a:buFont typeface="Wingdings" panose="05000000000000000000" pitchFamily="2" charset="2"/>
              <a:buChar char="ü"/>
            </a:pPr>
            <a:r>
              <a:rPr lang="pl-PL" sz="1600" dirty="0"/>
              <a:t>o możliwości wyrażenia zgody na wydanie połączonej ze zrzeczeniem się możliwości powoływania się na zakaz ścigania, skazania lub pozbawienia wolności celem wykonania kary za inne przestępstwo niż to, które objęte jest wnioskiem o zastosowanie aresztu tymczasowego</a:t>
            </a:r>
          </a:p>
          <a:p>
            <a:pPr algn="ctr">
              <a:buFont typeface="Wingdings" panose="05000000000000000000" pitchFamily="2" charset="2"/>
              <a:buChar char="ü"/>
            </a:pPr>
            <a:endParaRPr lang="pl-PL" sz="1600" dirty="0"/>
          </a:p>
          <a:p>
            <a:pPr marL="114300" indent="0" algn="ctr">
              <a:buNone/>
            </a:pPr>
            <a:r>
              <a:rPr lang="pl-PL" sz="1600" dirty="0"/>
              <a:t>prokurator przekazuje sprawę do sądu okręgowego, w którego okręgu prowadzi postępowanie</a:t>
            </a:r>
          </a:p>
          <a:p>
            <a:pPr marL="114300" indent="0" algn="ctr">
              <a:buNone/>
            </a:pPr>
            <a:endParaRPr lang="pl-PL" sz="1600" dirty="0"/>
          </a:p>
          <a:p>
            <a:pPr marL="114300" indent="0" algn="ctr">
              <a:buNone/>
            </a:pPr>
            <a:r>
              <a:rPr lang="pl-PL" sz="1600" dirty="0"/>
              <a:t>sąd okręgowy</a:t>
            </a:r>
          </a:p>
        </p:txBody>
      </p:sp>
      <p:sp>
        <p:nvSpPr>
          <p:cNvPr id="4" name="Strzałka: w dół 3">
            <a:extLst>
              <a:ext uri="{FF2B5EF4-FFF2-40B4-BE49-F238E27FC236}">
                <a16:creationId xmlns:a16="http://schemas.microsoft.com/office/drawing/2014/main" id="{0E4B59F2-D551-432D-B917-152FD72A9E33}"/>
              </a:ext>
            </a:extLst>
          </p:cNvPr>
          <p:cNvSpPr/>
          <p:nvPr/>
        </p:nvSpPr>
        <p:spPr>
          <a:xfrm>
            <a:off x="6096000" y="3226279"/>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2A4D523-F91B-40F5-B891-3311E44009ED}"/>
              </a:ext>
            </a:extLst>
          </p:cNvPr>
          <p:cNvSpPr/>
          <p:nvPr/>
        </p:nvSpPr>
        <p:spPr>
          <a:xfrm>
            <a:off x="6141719" y="4888302"/>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6874BB9-3DAF-4982-AF90-802E5DA426E6}"/>
              </a:ext>
            </a:extLst>
          </p:cNvPr>
          <p:cNvSpPr/>
          <p:nvPr/>
        </p:nvSpPr>
        <p:spPr>
          <a:xfrm>
            <a:off x="6141719" y="5423140"/>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7088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0520C3-6F27-435C-A867-824B9E187F4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F5803ABF-AF55-40B5-BB01-9F80A001177C}"/>
              </a:ext>
            </a:extLst>
          </p:cNvPr>
          <p:cNvSpPr>
            <a:spLocks noGrp="1"/>
          </p:cNvSpPr>
          <p:nvPr>
            <p:ph idx="1"/>
          </p:nvPr>
        </p:nvSpPr>
        <p:spPr>
          <a:xfrm>
            <a:off x="362309" y="1752601"/>
            <a:ext cx="11691667" cy="4745965"/>
          </a:xfrm>
        </p:spPr>
        <p:txBody>
          <a:bodyPr>
            <a:normAutofit/>
          </a:bodyPr>
          <a:lstStyle/>
          <a:p>
            <a:pPr marL="114300" indent="0" algn="ctr">
              <a:buNone/>
            </a:pPr>
            <a:r>
              <a:rPr lang="pl-PL" sz="1600" dirty="0"/>
              <a:t>sąd okręgowy</a:t>
            </a:r>
          </a:p>
          <a:p>
            <a:pPr marL="114300" indent="0" algn="just">
              <a:buNone/>
            </a:pPr>
            <a:endParaRPr lang="pl-PL" sz="1600" dirty="0"/>
          </a:p>
          <a:p>
            <a:pPr marL="114300" indent="0" algn="just">
              <a:buNone/>
            </a:pPr>
            <a:r>
              <a:rPr lang="pl-PL" sz="1600" dirty="0"/>
              <a:t>odbiera oświadczenie o wyrażeniu zgody na wydanie          przekazuje wniosek do rozpoznania w trybie zwykłym</a:t>
            </a:r>
          </a:p>
          <a:p>
            <a:pPr marL="114300" indent="0" algn="just">
              <a:buNone/>
            </a:pPr>
            <a:r>
              <a:rPr lang="pl-PL" sz="1600" dirty="0"/>
              <a:t>i wydaje postanowienie o dopuszczalności wydania              w przypadku braku zgody na wydanie</a:t>
            </a:r>
          </a:p>
          <a:p>
            <a:pPr marL="114300" indent="0" algn="just">
              <a:buNone/>
            </a:pPr>
            <a:r>
              <a:rPr lang="pl-PL" sz="1600" dirty="0"/>
              <a:t>                                                                                                          gdy stwierdzi brak możliwości wydania</a:t>
            </a:r>
          </a:p>
          <a:p>
            <a:pPr marL="114300" indent="0" algn="just">
              <a:buNone/>
            </a:pPr>
            <a:r>
              <a:rPr lang="pl-PL" sz="1600" dirty="0"/>
              <a:t>        brak możliwości cofnięcia zgody na wydanie</a:t>
            </a:r>
          </a:p>
          <a:p>
            <a:pPr marL="114300" indent="0" algn="just">
              <a:buNone/>
            </a:pPr>
            <a:endParaRPr lang="pl-PL" sz="1600" dirty="0"/>
          </a:p>
          <a:p>
            <a:pPr marL="114300" indent="0" algn="just">
              <a:buNone/>
            </a:pPr>
            <a:r>
              <a:rPr lang="pl-PL" sz="1600" dirty="0"/>
              <a:t>        sąd przekazuje prawomocne postanowienie</a:t>
            </a:r>
          </a:p>
          <a:p>
            <a:pPr marL="114300" indent="0" algn="just">
              <a:buNone/>
            </a:pPr>
            <a:r>
              <a:rPr lang="pl-PL" sz="1600" dirty="0"/>
              <a:t>     wraz z aktami sprawy Ministrowi Sprawiedliwości </a:t>
            </a:r>
          </a:p>
          <a:p>
            <a:pPr marL="114300" indent="0" algn="just">
              <a:buNone/>
            </a:pPr>
            <a:endParaRPr lang="pl-PL" sz="1600" dirty="0"/>
          </a:p>
          <a:p>
            <a:pPr marL="114300" indent="0" algn="just">
              <a:buNone/>
            </a:pPr>
            <a:r>
              <a:rPr lang="pl-PL" sz="1600" dirty="0"/>
              <a:t>Minister Sprawiedliwości rozstrzyga wniosek o przekazanie osoby ściganej</a:t>
            </a:r>
          </a:p>
          <a:p>
            <a:pPr marL="114300" indent="0" algn="just">
              <a:buNone/>
            </a:pPr>
            <a:endParaRPr lang="pl-PL" sz="1600" dirty="0"/>
          </a:p>
        </p:txBody>
      </p:sp>
      <p:cxnSp>
        <p:nvCxnSpPr>
          <p:cNvPr id="5" name="Łącznik prosty ze strzałką 4">
            <a:extLst>
              <a:ext uri="{FF2B5EF4-FFF2-40B4-BE49-F238E27FC236}">
                <a16:creationId xmlns:a16="http://schemas.microsoft.com/office/drawing/2014/main" id="{4482488E-A2FF-4D06-839E-0B7896AE41A5}"/>
              </a:ext>
            </a:extLst>
          </p:cNvPr>
          <p:cNvCxnSpPr/>
          <p:nvPr/>
        </p:nvCxnSpPr>
        <p:spPr>
          <a:xfrm flipH="1">
            <a:off x="4261449" y="2058838"/>
            <a:ext cx="1362974"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3DEBCBB3-08A5-4562-9A10-67DC7DF76E7D}"/>
              </a:ext>
            </a:extLst>
          </p:cNvPr>
          <p:cNvCxnSpPr>
            <a:cxnSpLocks/>
          </p:cNvCxnSpPr>
          <p:nvPr/>
        </p:nvCxnSpPr>
        <p:spPr>
          <a:xfrm>
            <a:off x="6705600" y="2058838"/>
            <a:ext cx="1477992" cy="31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trzałka: w dół 11">
            <a:extLst>
              <a:ext uri="{FF2B5EF4-FFF2-40B4-BE49-F238E27FC236}">
                <a16:creationId xmlns:a16="http://schemas.microsoft.com/office/drawing/2014/main" id="{56627B19-B636-479C-9D86-2E814B9AAED0}"/>
              </a:ext>
            </a:extLst>
          </p:cNvPr>
          <p:cNvSpPr/>
          <p:nvPr/>
        </p:nvSpPr>
        <p:spPr>
          <a:xfrm>
            <a:off x="3048000" y="2944483"/>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a:extLst>
              <a:ext uri="{FF2B5EF4-FFF2-40B4-BE49-F238E27FC236}">
                <a16:creationId xmlns:a16="http://schemas.microsoft.com/office/drawing/2014/main" id="{CD103A7A-FF09-4FDE-822D-B54F275E9DEF}"/>
              </a:ext>
            </a:extLst>
          </p:cNvPr>
          <p:cNvSpPr/>
          <p:nvPr/>
        </p:nvSpPr>
        <p:spPr>
          <a:xfrm>
            <a:off x="3048000" y="3565585"/>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a:extLst>
              <a:ext uri="{FF2B5EF4-FFF2-40B4-BE49-F238E27FC236}">
                <a16:creationId xmlns:a16="http://schemas.microsoft.com/office/drawing/2014/main" id="{CA128339-0BDD-4679-BD9A-41EE632865F4}"/>
              </a:ext>
            </a:extLst>
          </p:cNvPr>
          <p:cNvSpPr/>
          <p:nvPr/>
        </p:nvSpPr>
        <p:spPr>
          <a:xfrm>
            <a:off x="3048000" y="4428226"/>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63441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Europejski Nakaz Aresztowania (ENA)</a:t>
            </a:r>
          </a:p>
          <a:p>
            <a:pPr>
              <a:buFont typeface="Wingdings" panose="05000000000000000000" pitchFamily="2" charset="2"/>
              <a:buChar char="Ø"/>
            </a:pPr>
            <a:r>
              <a:rPr lang="pl-PL" sz="1600" dirty="0"/>
              <a:t>wydawany przez sąd państwa członkowskiego UE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polega na wydaniu jakiejś osoby z terytorium RP do innego państwa członkowskiego UE</a:t>
            </a:r>
          </a:p>
          <a:p>
            <a:pPr marL="114300" indent="0">
              <a:buNone/>
            </a:pPr>
            <a:endParaRPr lang="pl-PL" sz="1600" dirty="0"/>
          </a:p>
        </p:txBody>
      </p:sp>
    </p:spTree>
    <p:extLst>
      <p:ext uri="{BB962C8B-B14F-4D97-AF65-F5344CB8AC3E}">
        <p14:creationId xmlns:p14="http://schemas.microsoft.com/office/powerpoint/2010/main" val="352401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0DC486-78FD-4A72-B63D-49B72ABD58E5}"/>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3C2EED1E-02B9-44E3-8AE4-AC5FAB95DB81}"/>
              </a:ext>
            </a:extLst>
          </p:cNvPr>
          <p:cNvSpPr>
            <a:spLocks noGrp="1"/>
          </p:cNvSpPr>
          <p:nvPr>
            <p:ph idx="1"/>
          </p:nvPr>
        </p:nvSpPr>
        <p:spPr>
          <a:xfrm>
            <a:off x="609600" y="1752601"/>
            <a:ext cx="10972800" cy="4935746"/>
          </a:xfrm>
        </p:spPr>
        <p:txBody>
          <a:bodyPr>
            <a:normAutofit fontScale="92500" lnSpcReduction="20000"/>
          </a:bodyPr>
          <a:lstStyle/>
          <a:p>
            <a:pPr marL="114300" indent="0">
              <a:buNone/>
            </a:pPr>
            <a:r>
              <a:rPr lang="pl-PL" sz="1600" dirty="0"/>
              <a:t>Sposoby nabycia obywatelstwa c.d.</a:t>
            </a:r>
          </a:p>
          <a:p>
            <a:pPr>
              <a:buFont typeface="Wingdings" panose="05000000000000000000" pitchFamily="2" charset="2"/>
              <a:buChar char="Ø"/>
            </a:pPr>
            <a:r>
              <a:rPr lang="pl-PL" sz="1600" b="1" dirty="0"/>
              <a:t>adopcja </a:t>
            </a:r>
          </a:p>
          <a:p>
            <a:pPr marL="114300" indent="0">
              <a:buNone/>
            </a:pPr>
            <a:r>
              <a:rPr lang="pl-PL" sz="1600" dirty="0"/>
              <a:t>adoptowany uzyskuje obywatelstwo adoptującego</a:t>
            </a:r>
          </a:p>
          <a:p>
            <a:pPr marL="114300" indent="0">
              <a:buNone/>
            </a:pPr>
            <a:r>
              <a:rPr lang="pl-PL" sz="1600" dirty="0"/>
              <a:t>RP – art. 16 ustawy o obywatelstwie polskim</a:t>
            </a:r>
          </a:p>
          <a:p>
            <a:pPr marL="114300" indent="0" algn="just">
              <a:buNone/>
            </a:pPr>
            <a:r>
              <a:rPr lang="pl-PL" sz="1600" dirty="0"/>
              <a:t>Małoletni cudzoziemiec, przysposobiony przez osobę lub osoby posiadające obywatelstwo polskie, nabywa obywatelstwo polskie, jeżeli przysposobienie pełne nastąpiło przed ukończeniem przez niego 16 lat. W tym przypadku przyjmuje się, że małoletni cudzoziemiec nabył obywatelstwo polskie z dniem urodzenia.</a:t>
            </a:r>
          </a:p>
          <a:p>
            <a:pPr>
              <a:buFont typeface="Wingdings" panose="05000000000000000000" pitchFamily="2" charset="2"/>
              <a:buChar char="Ø"/>
            </a:pPr>
            <a:r>
              <a:rPr lang="pl-PL" sz="1600" b="1" dirty="0"/>
              <a:t>repatriacja</a:t>
            </a:r>
          </a:p>
          <a:p>
            <a:pPr marL="114300" indent="0" algn="just">
              <a:buNone/>
            </a:pPr>
            <a:r>
              <a:rPr lang="pl-PL" sz="1600" dirty="0"/>
              <a:t>obywatelstwo z mocy prawa uzyskują osoby przybywające na terytorium państwa z zamiarem osiedlenia się na stałe, pod warunkiem, że posiadają określoną narodowość lub pochodzenie</a:t>
            </a:r>
          </a:p>
          <a:p>
            <a:pPr marL="114300" indent="0">
              <a:buNone/>
            </a:pPr>
            <a:r>
              <a:rPr lang="pl-PL" sz="1600" dirty="0"/>
              <a:t>RP – ustawa z dnia 9 listopada 2000 r. o repatriacji</a:t>
            </a:r>
          </a:p>
          <a:p>
            <a:pPr marL="114300" indent="0" algn="just">
              <a:buNone/>
            </a:pPr>
            <a:r>
              <a:rPr lang="pl-PL" sz="1600" b="1" dirty="0"/>
              <a:t>repatriant</a:t>
            </a:r>
            <a:r>
              <a:rPr lang="pl-PL" sz="1600" dirty="0"/>
              <a:t> – osoba, która przybyła do RP na podstawie wizy krajowej wydanej w celu repatriacji z zamiarem osiedlenia się na stałe</a:t>
            </a:r>
          </a:p>
          <a:p>
            <a:pPr marL="114300" indent="0" algn="just">
              <a:buNone/>
            </a:pPr>
            <a:r>
              <a:rPr lang="pl-PL" sz="1600" b="1" dirty="0"/>
              <a:t>nabycie obywatelstwa polskiego </a:t>
            </a:r>
            <a:r>
              <a:rPr lang="pl-PL" sz="1600" dirty="0"/>
              <a:t>– osoba przybywająca do RP na podstawie wizy krajowej w celu repatriacji nabywa obywatelstwo polskie z mocy prawa z dniem przekroczenia granicy RP</a:t>
            </a:r>
          </a:p>
          <a:p>
            <a:pPr marL="114300" indent="0" algn="just">
              <a:buNone/>
            </a:pPr>
            <a:r>
              <a:rPr lang="pl-PL" sz="1400" dirty="0"/>
              <a:t>osoba polskiego pochodzenia – osoba deklarująca narodowość polską i spełniająca łącznie następujące warunki:</a:t>
            </a:r>
          </a:p>
          <a:p>
            <a:pPr algn="just">
              <a:buFont typeface="Wingdings" panose="05000000000000000000" pitchFamily="2" charset="2"/>
              <a:buChar char="§"/>
            </a:pPr>
            <a:r>
              <a:rPr lang="pl-PL" sz="1400" dirty="0"/>
              <a:t>co najmniej jedno z jej rodziców lub dziadków albo dwoje pradziadków było narodowości polskiej (warunek spełniony, jeżeli co najmniej jedno z rodziców lub dziadków albo dwoje pradziadków wnioskodawcy potwierdziło swoją przynależność do Narodu Polskiego przez, w szczególności, pielęgnowanie polskich tradycji i zwyczajów)</a:t>
            </a:r>
          </a:p>
          <a:p>
            <a:pPr algn="just">
              <a:buFont typeface="Wingdings" panose="05000000000000000000" pitchFamily="2" charset="2"/>
              <a:buChar char="§"/>
            </a:pPr>
            <a:r>
              <a:rPr lang="pl-PL" sz="1400" dirty="0"/>
              <a:t>wykaże ona swój związek z polskością</a:t>
            </a:r>
          </a:p>
          <a:p>
            <a:pPr marL="114300" indent="0" algn="just">
              <a:buNone/>
            </a:pPr>
            <a:r>
              <a:rPr lang="pl-PL" sz="1400" dirty="0"/>
              <a:t>Decyzję w sprawie stwierdzenia polskiego pochodzenia wydaje konsul na podstawie wniosku osoby ubiegającej się o wydanie wizy krajowej w celu repatriacji albo ubiegającej się o uznanie za repatrianta</a:t>
            </a:r>
          </a:p>
          <a:p>
            <a:pPr marL="114300" indent="0" algn="just">
              <a:buNone/>
            </a:pPr>
            <a:r>
              <a:rPr lang="pl-PL" sz="1600" b="1" dirty="0"/>
              <a:t>wizę krajową w celu repatriacji wydaje konsul</a:t>
            </a:r>
          </a:p>
        </p:txBody>
      </p:sp>
    </p:spTree>
    <p:extLst>
      <p:ext uri="{BB962C8B-B14F-4D97-AF65-F5344CB8AC3E}">
        <p14:creationId xmlns:p14="http://schemas.microsoft.com/office/powerpoint/2010/main" val="24753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299049" y="1752601"/>
            <a:ext cx="11726174" cy="4814976"/>
          </a:xfrm>
        </p:spPr>
        <p:txBody>
          <a:bodyPr>
            <a:normAutofit/>
          </a:bodyPr>
          <a:lstStyle/>
          <a:p>
            <a:pPr marL="114300" indent="0" algn="ctr">
              <a:buNone/>
            </a:pPr>
            <a:r>
              <a:rPr lang="pl-PL" sz="1600" dirty="0"/>
              <a:t>Europejski Nakaz Aresztowania</a:t>
            </a:r>
          </a:p>
          <a:p>
            <a:pPr marL="114300" indent="0" algn="ctr">
              <a:buNone/>
            </a:pPr>
            <a:endParaRPr lang="pl-PL" sz="1600" dirty="0"/>
          </a:p>
          <a:p>
            <a:pPr marL="114300" indent="0" algn="ctr">
              <a:buNone/>
            </a:pPr>
            <a:r>
              <a:rPr lang="pl-PL" sz="1600" dirty="0"/>
              <a:t>prokurator przesłuchuje osobę, której dotyczy ENA, i informuje ją o treści ENA, a także</a:t>
            </a:r>
          </a:p>
          <a:p>
            <a:pPr algn="ctr">
              <a:buFont typeface="Wingdings" panose="05000000000000000000" pitchFamily="2" charset="2"/>
              <a:buChar char="ü"/>
            </a:pPr>
            <a:r>
              <a:rPr lang="pl-PL" sz="1600" dirty="0"/>
              <a:t>o możliwości wyrażenia zgody na wydanie</a:t>
            </a:r>
          </a:p>
          <a:p>
            <a:pPr algn="ctr">
              <a:buFont typeface="Wingdings" panose="05000000000000000000" pitchFamily="2" charset="2"/>
              <a:buChar char="ü"/>
            </a:pPr>
            <a:r>
              <a:rPr lang="pl-PL" sz="1600" dirty="0"/>
              <a:t>o możliwości wyrażenia zgody na niestosowanie zakazu ścigania za inne przestępstwa niż te, które stanowią postawę przekazania na postawie ENA</a:t>
            </a:r>
          </a:p>
          <a:p>
            <a:pPr algn="ctr">
              <a:buFont typeface="Wingdings" panose="05000000000000000000" pitchFamily="2" charset="2"/>
              <a:buChar char="ü"/>
            </a:pPr>
            <a:endParaRPr lang="pl-PL" sz="1600" dirty="0"/>
          </a:p>
          <a:p>
            <a:pPr marL="114300" indent="0" algn="just">
              <a:buNone/>
            </a:pPr>
            <a:r>
              <a:rPr lang="pl-PL" sz="1600" dirty="0"/>
              <a:t>wniesienie sprawy do właściwego miejscowo                jeżeli odrębne przepisy prawa polskiego stanowią, że ściganie</a:t>
            </a:r>
          </a:p>
          <a:p>
            <a:pPr marL="114300" indent="0" algn="just">
              <a:buNone/>
            </a:pPr>
            <a:r>
              <a:rPr lang="pl-PL" sz="1600" dirty="0"/>
              <a:t>sądu okręgowego                                                         osoby, wobec której wydano ENA, jest uzależnione od zezwolenia</a:t>
            </a:r>
          </a:p>
          <a:p>
            <a:pPr marL="114300" indent="0" algn="just">
              <a:buNone/>
            </a:pPr>
            <a:r>
              <a:rPr lang="pl-PL" sz="1600" dirty="0"/>
              <a:t>                                                                                                   właściwego organu, przed skierowaniem sprawy do sądu </a:t>
            </a:r>
          </a:p>
          <a:p>
            <a:pPr marL="114300" indent="0" algn="just">
              <a:buNone/>
            </a:pPr>
            <a:r>
              <a:rPr lang="pl-PL" sz="1600" dirty="0"/>
              <a:t>                                                                                                         prokurator musi uzyskać zgodę właściwego organu</a:t>
            </a:r>
          </a:p>
          <a:p>
            <a:pPr marL="114300" indent="0" algn="just">
              <a:buNone/>
            </a:pPr>
            <a:endParaRPr lang="pl-PL" sz="1600" dirty="0"/>
          </a:p>
          <a:p>
            <a:pPr marL="114300" indent="0" algn="just">
              <a:buNone/>
            </a:pPr>
            <a:r>
              <a:rPr lang="pl-PL" sz="1600" dirty="0"/>
              <a:t>                                                                                                                                zgoda właściwego organu na ściganie</a:t>
            </a:r>
          </a:p>
          <a:p>
            <a:pPr marL="114300" indent="0" algn="just">
              <a:buNone/>
            </a:pPr>
            <a:endParaRPr lang="pl-PL" sz="1600" dirty="0"/>
          </a:p>
          <a:p>
            <a:pPr marL="114300" indent="0" algn="just">
              <a:buNone/>
            </a:pPr>
            <a:r>
              <a:rPr lang="pl-PL" sz="1600" dirty="0"/>
              <a:t>                                                                                                                         wniesienie sprawy do właściwego miejscowo</a:t>
            </a:r>
          </a:p>
          <a:p>
            <a:pPr marL="114300" indent="0" algn="just">
              <a:buNone/>
            </a:pPr>
            <a:r>
              <a:rPr lang="pl-PL" sz="1600" dirty="0"/>
              <a:t>                                                                                                                                                sądu okręgowego</a:t>
            </a:r>
          </a:p>
          <a:p>
            <a:pPr marL="114300" indent="0" algn="ctr">
              <a:buNone/>
            </a:pPr>
            <a:endParaRPr lang="pl-PL" sz="1600" dirty="0"/>
          </a:p>
        </p:txBody>
      </p:sp>
      <p:sp>
        <p:nvSpPr>
          <p:cNvPr id="4" name="Strzałka: w dół 3">
            <a:extLst>
              <a:ext uri="{FF2B5EF4-FFF2-40B4-BE49-F238E27FC236}">
                <a16:creationId xmlns:a16="http://schemas.microsoft.com/office/drawing/2014/main" id="{42FFF2F8-40E8-4F92-9F21-EE35FF32C886}"/>
              </a:ext>
            </a:extLst>
          </p:cNvPr>
          <p:cNvSpPr/>
          <p:nvPr/>
        </p:nvSpPr>
        <p:spPr>
          <a:xfrm>
            <a:off x="6102039" y="2070340"/>
            <a:ext cx="45719" cy="172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6D38C00C-A758-4BA8-BF1A-9C42AE04868E}"/>
              </a:ext>
            </a:extLst>
          </p:cNvPr>
          <p:cNvCxnSpPr/>
          <p:nvPr/>
        </p:nvCxnSpPr>
        <p:spPr>
          <a:xfrm flipH="1">
            <a:off x="2599426" y="3485072"/>
            <a:ext cx="1483744"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E8156F24-CB05-451B-950D-B1A5FB358EAA}"/>
              </a:ext>
            </a:extLst>
          </p:cNvPr>
          <p:cNvCxnSpPr>
            <a:cxnSpLocks/>
          </p:cNvCxnSpPr>
          <p:nvPr/>
        </p:nvCxnSpPr>
        <p:spPr>
          <a:xfrm>
            <a:off x="8108832" y="3490823"/>
            <a:ext cx="1420483"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20885847-A1B3-485D-B9C2-51F024636D85}"/>
              </a:ext>
            </a:extLst>
          </p:cNvPr>
          <p:cNvSpPr/>
          <p:nvPr/>
        </p:nvSpPr>
        <p:spPr>
          <a:xfrm>
            <a:off x="9161253" y="4951562"/>
            <a:ext cx="45719" cy="166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Strzałka: w dół 11">
            <a:extLst>
              <a:ext uri="{FF2B5EF4-FFF2-40B4-BE49-F238E27FC236}">
                <a16:creationId xmlns:a16="http://schemas.microsoft.com/office/drawing/2014/main" id="{65849BEA-0C66-4D97-850A-36BC1F19764A}"/>
              </a:ext>
            </a:extLst>
          </p:cNvPr>
          <p:cNvSpPr/>
          <p:nvPr/>
        </p:nvSpPr>
        <p:spPr>
          <a:xfrm>
            <a:off x="9206972" y="5566913"/>
            <a:ext cx="45719" cy="2185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16856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ctr">
              <a:buNone/>
            </a:pPr>
            <a:r>
              <a:rPr lang="pl-PL" sz="1600" dirty="0"/>
              <a:t>sąd okręgowy</a:t>
            </a:r>
          </a:p>
          <a:p>
            <a:pPr marL="114300" indent="0" algn="ctr">
              <a:buNone/>
            </a:pPr>
            <a:r>
              <a:rPr lang="pl-PL" sz="1600" dirty="0"/>
              <a:t>wysłuchuje osobę ściganą; w posiedzeniu mogą wziąć udział prokurator i obrońca</a:t>
            </a:r>
          </a:p>
          <a:p>
            <a:pPr marL="114300" indent="0" algn="ctr">
              <a:buNone/>
            </a:pPr>
            <a:r>
              <a:rPr lang="pl-PL" sz="1600" dirty="0"/>
              <a:t>sąd może przyjąć od osoby, której dotyczy ENA, oświadczenie o wyrażeniu zgody na przekazanie lub wyrażeniu zgody na niestosowanie zakazu ścigania za inne przestępstwa niż te, które stanowią podstawę przekazania na podstawie ENA – oświadczenie o wyrażeniu zgody nie może być cofnięte</a:t>
            </a:r>
          </a:p>
          <a:p>
            <a:pPr marL="114300" indent="0" algn="ctr">
              <a:buNone/>
            </a:pPr>
            <a:endParaRPr lang="pl-PL" sz="1600" dirty="0"/>
          </a:p>
          <a:p>
            <a:pPr marL="114300" indent="0" algn="ctr">
              <a:buNone/>
            </a:pPr>
            <a:r>
              <a:rPr lang="pl-PL" sz="1600" dirty="0"/>
              <a:t>sąd okręgowy wydaje postanowienie w sprawie przekazania</a:t>
            </a:r>
          </a:p>
          <a:p>
            <a:pPr marL="114300" indent="0" algn="ctr">
              <a:buNone/>
            </a:pPr>
            <a:r>
              <a:rPr lang="pl-PL" sz="1600" dirty="0"/>
              <a:t>na postanowienie sądu istnieje możliwość złożenia zażalenia</a:t>
            </a:r>
          </a:p>
        </p:txBody>
      </p:sp>
      <p:sp>
        <p:nvSpPr>
          <p:cNvPr id="4" name="Strzałka: w dół 3">
            <a:extLst>
              <a:ext uri="{FF2B5EF4-FFF2-40B4-BE49-F238E27FC236}">
                <a16:creationId xmlns:a16="http://schemas.microsoft.com/office/drawing/2014/main" id="{82F87192-D148-4D00-B75A-F3CDEDEAE63D}"/>
              </a:ext>
            </a:extLst>
          </p:cNvPr>
          <p:cNvSpPr/>
          <p:nvPr/>
        </p:nvSpPr>
        <p:spPr>
          <a:xfrm>
            <a:off x="6096000" y="312276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064685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Wykonanie ENA przez RP wobec obywatela polskiego może nastąpić pod warunkiem, że czyn, którego dotyczy ENA:</a:t>
            </a:r>
          </a:p>
          <a:p>
            <a:pPr marL="457200" indent="-342900" algn="just">
              <a:buFont typeface="+mj-lt"/>
              <a:buAutoNum type="arabicPeriod"/>
            </a:pPr>
            <a:r>
              <a:rPr lang="pl-PL" sz="1600" dirty="0"/>
              <a:t>nie został popełniony na terytorium RP ani na polskim statku wodnym lub powietrznym, i</a:t>
            </a:r>
          </a:p>
          <a:p>
            <a:pPr marL="457200" indent="-342900" algn="just">
              <a:buFont typeface="+mj-lt"/>
              <a:buAutoNum type="arabicPeriod"/>
            </a:pPr>
            <a:r>
              <a:rPr lang="pl-PL" sz="1600" dirty="0"/>
              <a:t>stanowił przestępstwo według prawa polskiego lub stanowiłby przestępstwo według prawa polskiego w razie popełnienia na terytorium RP, zarówno w czasie jego popełnienia, jak i w chwili wpłynięcia ENA </a:t>
            </a:r>
          </a:p>
        </p:txBody>
      </p:sp>
    </p:spTree>
    <p:extLst>
      <p:ext uri="{BB962C8B-B14F-4D97-AF65-F5344CB8AC3E}">
        <p14:creationId xmlns:p14="http://schemas.microsoft.com/office/powerpoint/2010/main" val="4144713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98E67B-FC12-4DFD-8270-93499641F64F}"/>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2EBBFE08-F8CC-4CB6-B24E-B95C61316C8B}"/>
              </a:ext>
            </a:extLst>
          </p:cNvPr>
          <p:cNvSpPr>
            <a:spLocks noGrp="1"/>
          </p:cNvSpPr>
          <p:nvPr>
            <p:ph idx="1"/>
          </p:nvPr>
        </p:nvSpPr>
        <p:spPr/>
        <p:txBody>
          <a:bodyPr>
            <a:normAutofit/>
          </a:bodyPr>
          <a:lstStyle/>
          <a:p>
            <a:pPr marL="114300" indent="0">
              <a:buNone/>
            </a:pPr>
            <a:r>
              <a:rPr lang="pl-PL" sz="1600" dirty="0"/>
              <a:t>Paszport</a:t>
            </a:r>
          </a:p>
          <a:p>
            <a:pPr marL="114300" indent="0" algn="just">
              <a:buNone/>
            </a:pPr>
            <a:r>
              <a:rPr lang="pl-PL" sz="1600" dirty="0"/>
              <a:t>dokument stwierdzający tożsamość danej osoby, upoważniający do przekraczania granicy państwowej</a:t>
            </a:r>
          </a:p>
          <a:p>
            <a:pPr marL="114300" indent="0" algn="just">
              <a:buNone/>
            </a:pPr>
            <a:endParaRPr lang="pl-PL" sz="1600" dirty="0"/>
          </a:p>
          <a:p>
            <a:pPr marL="114300" indent="0" algn="just">
              <a:buNone/>
            </a:pPr>
            <a:r>
              <a:rPr lang="pl-PL" sz="1600" dirty="0"/>
              <a:t>rodzaje paszportów</a:t>
            </a:r>
          </a:p>
          <a:p>
            <a:pPr algn="just">
              <a:buFont typeface="Wingdings" panose="05000000000000000000" pitchFamily="2" charset="2"/>
              <a:buChar char="Ø"/>
            </a:pPr>
            <a:r>
              <a:rPr lang="pl-PL" sz="1600" dirty="0"/>
              <a:t>zwykły</a:t>
            </a:r>
          </a:p>
          <a:p>
            <a:pPr algn="just">
              <a:buFont typeface="Wingdings" panose="05000000000000000000" pitchFamily="2" charset="2"/>
              <a:buChar char="Ø"/>
            </a:pPr>
            <a:r>
              <a:rPr lang="pl-PL" sz="1600" dirty="0"/>
              <a:t>dyplomatyczny – wydawany osobom udającym się za granicę w celu wykonania zadania dyplomatycznego</a:t>
            </a:r>
          </a:p>
          <a:p>
            <a:pPr algn="just">
              <a:buFont typeface="Wingdings" panose="05000000000000000000" pitchFamily="2" charset="2"/>
              <a:buChar char="Ø"/>
            </a:pPr>
            <a:r>
              <a:rPr lang="pl-PL" sz="1600" dirty="0"/>
              <a:t>służbowy Ministerstwa Spraw Zagranicznych – dla osób wyjeżdżających w celach służbowych</a:t>
            </a:r>
          </a:p>
          <a:p>
            <a:pPr algn="just">
              <a:buFont typeface="Wingdings" panose="05000000000000000000" pitchFamily="2" charset="2"/>
              <a:buChar char="Ø"/>
            </a:pPr>
            <a:r>
              <a:rPr lang="pl-PL" sz="1600" dirty="0"/>
              <a:t>tymczasowe – np. wydawane w celu umożliwienia powrotu do kraju obywatelowi RP przebywającemu za granicą i nieposiadającemu paszportu wydanego w kraju</a:t>
            </a:r>
          </a:p>
        </p:txBody>
      </p:sp>
    </p:spTree>
    <p:extLst>
      <p:ext uri="{BB962C8B-B14F-4D97-AF65-F5344CB8AC3E}">
        <p14:creationId xmlns:p14="http://schemas.microsoft.com/office/powerpoint/2010/main" val="207251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11922-8B06-F418-253D-17C2051672F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09288C-0AE3-3161-40E6-F17BFC9D6B8B}"/>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5BA5A2C-F357-E893-353D-87DF479C532C}"/>
              </a:ext>
            </a:extLst>
          </p:cNvPr>
          <p:cNvSpPr>
            <a:spLocks noGrp="1"/>
          </p:cNvSpPr>
          <p:nvPr>
            <p:ph idx="1"/>
          </p:nvPr>
        </p:nvSpPr>
        <p:spPr>
          <a:xfrm>
            <a:off x="609600" y="1752601"/>
            <a:ext cx="10972800" cy="4697026"/>
          </a:xfrm>
        </p:spPr>
        <p:txBody>
          <a:bodyPr>
            <a:normAutofit/>
          </a:bodyPr>
          <a:lstStyle/>
          <a:p>
            <a:pPr marL="114300" indent="0">
              <a:buNone/>
            </a:pPr>
            <a:r>
              <a:rPr lang="pl-PL" sz="1600" dirty="0"/>
              <a:t>Paszport zwykły</a:t>
            </a:r>
          </a:p>
          <a:p>
            <a:pPr marL="114300" indent="0">
              <a:buNone/>
            </a:pPr>
            <a:r>
              <a:rPr lang="pl-PL" sz="1600" dirty="0"/>
              <a:t>złożenie wniosku:</a:t>
            </a:r>
          </a:p>
          <a:p>
            <a:pPr>
              <a:buFont typeface="Wingdings" panose="05000000000000000000" pitchFamily="2" charset="2"/>
              <a:buChar char="Ø"/>
            </a:pPr>
            <a:r>
              <a:rPr lang="pl-PL" sz="1600" dirty="0"/>
              <a:t>tylko osobiście; w przypadku osób, które nie mają pełnej zdolności prawnej – rodzice, opiekun, kurator</a:t>
            </a:r>
          </a:p>
          <a:p>
            <a:pPr>
              <a:buFont typeface="Wingdings" panose="05000000000000000000" pitchFamily="2" charset="2"/>
              <a:buChar char="Ø"/>
            </a:pPr>
            <a:r>
              <a:rPr lang="pl-PL" sz="1600" dirty="0"/>
              <a:t>w Polsce – w dowolnym punkcie paszportowym (adresy na stronach urzędów wojewódzkich), za granicą – w konsulacie</a:t>
            </a:r>
          </a:p>
          <a:p>
            <a:pPr>
              <a:buFont typeface="Wingdings" panose="05000000000000000000" pitchFamily="2" charset="2"/>
              <a:buChar char="Ø"/>
            </a:pPr>
            <a:r>
              <a:rPr lang="pl-PL" sz="1600" dirty="0"/>
              <a:t>przy składaniu wniosku urzędnik pobiera odciski palców</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jeżeli komuś przysługuje zniżka na opłatę za paszport lub zwolnienie z opłaty – dokument potwierdzający uprawnienie</a:t>
            </a:r>
          </a:p>
          <a:p>
            <a:pPr>
              <a:buFont typeface="Wingdings" panose="05000000000000000000" pitchFamily="2" charset="2"/>
              <a:buChar char="Ø"/>
            </a:pPr>
            <a:r>
              <a:rPr lang="pl-PL" sz="1600" dirty="0"/>
              <a:t>aktualny ważny paszport, jeśli jest używany, lub dowód osobisty</a:t>
            </a:r>
          </a:p>
          <a:p>
            <a:pPr>
              <a:buFont typeface="Wingdings" panose="05000000000000000000" pitchFamily="2" charset="2"/>
              <a:buChar char="Ø"/>
            </a:pPr>
            <a:r>
              <a:rPr lang="pl-PL" sz="1600" dirty="0"/>
              <a:t>w przypadku zmiany nazwiska po ślubie za granicą – skrócony lub zupełny odpis aktu małżeństwa</a:t>
            </a:r>
          </a:p>
          <a:p>
            <a:pPr>
              <a:buFont typeface="Wingdings" panose="05000000000000000000" pitchFamily="2" charset="2"/>
              <a:buChar char="Ø"/>
            </a:pPr>
            <a:endParaRPr lang="pl-PL" sz="1600" dirty="0"/>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9540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D1FE4-8267-2902-ED13-F8679E1D6D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D38789-F181-69F1-CE9C-5B08227BE4CE}"/>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D6C3CAB4-1D8F-078B-E0DC-BEA145ECB347}"/>
              </a:ext>
            </a:extLst>
          </p:cNvPr>
          <p:cNvSpPr>
            <a:spLocks noGrp="1"/>
          </p:cNvSpPr>
          <p:nvPr>
            <p:ph idx="1"/>
          </p:nvPr>
        </p:nvSpPr>
        <p:spPr>
          <a:xfrm>
            <a:off x="609600" y="1553919"/>
            <a:ext cx="10972800" cy="4959077"/>
          </a:xfrm>
        </p:spPr>
        <p:txBody>
          <a:bodyPr>
            <a:normAutofit lnSpcReduction="10000"/>
          </a:bodyPr>
          <a:lstStyle/>
          <a:p>
            <a:pPr marL="114300" indent="0">
              <a:buNone/>
            </a:pPr>
            <a:r>
              <a:rPr lang="pl-PL" sz="1600" dirty="0"/>
              <a:t>koszt wydania paszportu</a:t>
            </a:r>
          </a:p>
          <a:p>
            <a:pPr>
              <a:buFont typeface="Wingdings" panose="05000000000000000000" pitchFamily="2" charset="2"/>
              <a:buChar char="Ø"/>
            </a:pPr>
            <a:r>
              <a:rPr lang="pl-PL" sz="1600" dirty="0"/>
              <a:t>140 zł</a:t>
            </a:r>
          </a:p>
          <a:p>
            <a:pPr marL="114300" indent="0">
              <a:buNone/>
            </a:pPr>
            <a:endParaRPr lang="pl-PL" sz="1600" dirty="0"/>
          </a:p>
          <a:p>
            <a:pPr marL="114300" indent="0">
              <a:buNone/>
            </a:pPr>
            <a:r>
              <a:rPr lang="pl-PL" sz="1600" dirty="0"/>
              <a:t>ulga 50% w wysokości opłaty m.in.:</a:t>
            </a:r>
          </a:p>
          <a:p>
            <a:pPr>
              <a:buFont typeface="Wingdings" panose="05000000000000000000" pitchFamily="2" charset="2"/>
              <a:buChar char="Ø"/>
            </a:pPr>
            <a:r>
              <a:rPr lang="pl-PL" sz="1600" dirty="0"/>
              <a:t>uczniowie i studenci</a:t>
            </a:r>
          </a:p>
          <a:p>
            <a:pPr>
              <a:buFont typeface="Wingdings" panose="05000000000000000000" pitchFamily="2" charset="2"/>
              <a:buChar char="Ø"/>
            </a:pPr>
            <a:r>
              <a:rPr lang="pl-PL" sz="1600" dirty="0"/>
              <a:t>emeryci, renciści, kombatanci do 70 r.ż.</a:t>
            </a:r>
          </a:p>
          <a:p>
            <a:pPr>
              <a:buFont typeface="Wingdings" panose="05000000000000000000" pitchFamily="2" charset="2"/>
              <a:buChar char="Ø"/>
            </a:pPr>
            <a:r>
              <a:rPr lang="pl-PL" sz="1600" dirty="0"/>
              <a:t>rodzice i małżonkowie rodziców posiadających Kartę Dużej Rodziny</a:t>
            </a:r>
          </a:p>
          <a:p>
            <a:pPr>
              <a:buFont typeface="Wingdings" panose="05000000000000000000" pitchFamily="2" charset="2"/>
              <a:buChar char="Ø"/>
            </a:pPr>
            <a:r>
              <a:rPr lang="pl-PL" sz="1600" dirty="0"/>
              <a:t>osoby z niepełnosprawnością</a:t>
            </a:r>
          </a:p>
          <a:p>
            <a:pPr marL="114300" indent="0">
              <a:buNone/>
            </a:pPr>
            <a:endParaRPr lang="pl-PL" sz="1600" dirty="0"/>
          </a:p>
          <a:p>
            <a:pPr marL="114300" indent="0">
              <a:buNone/>
            </a:pPr>
            <a:r>
              <a:rPr lang="pl-PL" sz="1600" dirty="0"/>
              <a:t>ulga 75% w wysokości opłaty:</a:t>
            </a:r>
          </a:p>
          <a:p>
            <a:pPr>
              <a:buFont typeface="Wingdings" panose="05000000000000000000" pitchFamily="2" charset="2"/>
              <a:buChar char="Ø"/>
            </a:pPr>
            <a:r>
              <a:rPr lang="pl-PL" sz="1600" dirty="0"/>
              <a:t>uczniowie i studenci do 25 r.ż. z rodzin wielodzietnych, posiadających Kartę Dużej Rodziny</a:t>
            </a:r>
          </a:p>
          <a:p>
            <a:pPr marL="114300" indent="0">
              <a:buNone/>
            </a:pPr>
            <a:endParaRPr lang="pl-PL" sz="1600" dirty="0"/>
          </a:p>
          <a:p>
            <a:pPr marL="114300" indent="0">
              <a:buNone/>
            </a:pPr>
            <a:r>
              <a:rPr lang="pl-PL" sz="1600" dirty="0"/>
              <a:t>zwolnienie z opłaty:</a:t>
            </a:r>
          </a:p>
          <a:p>
            <a:pPr>
              <a:buFont typeface="Wingdings" panose="05000000000000000000" pitchFamily="2" charset="2"/>
              <a:buChar char="Ø"/>
            </a:pPr>
            <a:r>
              <a:rPr lang="pl-PL" sz="1600" dirty="0"/>
              <a:t>osoby, które w dniu składania wniosku ukończyły 70 r.ż.</a:t>
            </a:r>
          </a:p>
          <a:p>
            <a:pPr>
              <a:buFont typeface="Wingdings" panose="05000000000000000000" pitchFamily="2" charset="2"/>
              <a:buChar char="Ø"/>
            </a:pPr>
            <a:r>
              <a:rPr lang="pl-PL" sz="1600" dirty="0"/>
              <a:t>osoby przebywające w DPS, zakładzie opiekuńczym lub korzystające z zasiłków pomocy społecznej</a:t>
            </a:r>
          </a:p>
          <a:p>
            <a:pPr>
              <a:buFont typeface="Wingdings" panose="05000000000000000000" pitchFamily="2" charset="2"/>
              <a:buChar char="Ø"/>
            </a:pPr>
            <a:r>
              <a:rPr lang="pl-PL" sz="1600" dirty="0"/>
              <a:t>paszport został błędnie spersonalizowany</a:t>
            </a:r>
          </a:p>
          <a:p>
            <a:pPr>
              <a:buFont typeface="Wingdings" panose="05000000000000000000" pitchFamily="2" charset="2"/>
              <a:buChar char="Ø"/>
            </a:pPr>
            <a:r>
              <a:rPr lang="pl-PL" sz="1600" dirty="0"/>
              <a:t>żołnierze wyznaczeni do pełnienia służby poza granicami kraju (nie dotyczy to żołnierzy zawodowych) </a:t>
            </a:r>
          </a:p>
        </p:txBody>
      </p:sp>
    </p:spTree>
    <p:extLst>
      <p:ext uri="{BB962C8B-B14F-4D97-AF65-F5344CB8AC3E}">
        <p14:creationId xmlns:p14="http://schemas.microsoft.com/office/powerpoint/2010/main" val="87583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F067-6F7F-FEB5-AB76-26F915F58E1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39CBA69-71E8-660F-71D8-AE64B6179B6A}"/>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3B554AE8-BD16-5847-1412-836C9A904045}"/>
              </a:ext>
            </a:extLst>
          </p:cNvPr>
          <p:cNvSpPr>
            <a:spLocks noGrp="1"/>
          </p:cNvSpPr>
          <p:nvPr>
            <p:ph idx="1"/>
          </p:nvPr>
        </p:nvSpPr>
        <p:spPr/>
        <p:txBody>
          <a:bodyPr>
            <a:normAutofit/>
          </a:bodyPr>
          <a:lstStyle/>
          <a:p>
            <a:pPr marL="114300" indent="0">
              <a:buNone/>
            </a:pPr>
            <a:r>
              <a:rPr lang="pl-PL" sz="1600" dirty="0"/>
              <a:t>czas oczekiwania </a:t>
            </a:r>
          </a:p>
          <a:p>
            <a:pPr>
              <a:buFont typeface="Wingdings" panose="05000000000000000000" pitchFamily="2" charset="2"/>
              <a:buChar char="Ø"/>
            </a:pPr>
            <a:r>
              <a:rPr lang="pl-PL" sz="1600" dirty="0"/>
              <a:t>około miesiąca od złożenia wniosku</a:t>
            </a:r>
          </a:p>
          <a:p>
            <a:pPr marL="114300" indent="0">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marL="114300" indent="0">
              <a:buNone/>
            </a:pPr>
            <a:endParaRPr lang="pl-PL" sz="1600" dirty="0"/>
          </a:p>
          <a:p>
            <a:pPr marL="114300" indent="0">
              <a:buNone/>
            </a:pPr>
            <a:r>
              <a:rPr lang="pl-PL" sz="1600" dirty="0"/>
              <a:t>okres ważności paszportu</a:t>
            </a:r>
          </a:p>
          <a:p>
            <a:pPr>
              <a:buFont typeface="Wingdings" panose="05000000000000000000" pitchFamily="2" charset="2"/>
              <a:buChar char="Ø"/>
            </a:pPr>
            <a:r>
              <a:rPr lang="pl-PL" sz="1600" dirty="0"/>
              <a:t>10 lat</a:t>
            </a:r>
          </a:p>
        </p:txBody>
      </p:sp>
    </p:spTree>
    <p:extLst>
      <p:ext uri="{BB962C8B-B14F-4D97-AF65-F5344CB8AC3E}">
        <p14:creationId xmlns:p14="http://schemas.microsoft.com/office/powerpoint/2010/main" val="131825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34395-1061-2F77-67AB-571AC0FF6E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45EBDE-58FD-A50D-87FA-DAD65713DED6}"/>
              </a:ext>
            </a:extLst>
          </p:cNvPr>
          <p:cNvSpPr>
            <a:spLocks noGrp="1"/>
          </p:cNvSpPr>
          <p:nvPr>
            <p:ph type="title"/>
          </p:nvPr>
        </p:nvSpPr>
        <p:spPr/>
        <p:txBody>
          <a:bodyPr>
            <a:normAutofit/>
          </a:bodyPr>
          <a:lstStyle/>
          <a:p>
            <a:r>
              <a:rPr lang="pl-PL" sz="2000" dirty="0"/>
              <a:t>Paszport tymczasowy</a:t>
            </a:r>
          </a:p>
        </p:txBody>
      </p:sp>
      <p:sp>
        <p:nvSpPr>
          <p:cNvPr id="3" name="Symbol zastępczy zawartości 2">
            <a:extLst>
              <a:ext uri="{FF2B5EF4-FFF2-40B4-BE49-F238E27FC236}">
                <a16:creationId xmlns:a16="http://schemas.microsoft.com/office/drawing/2014/main" id="{63B3CAC5-339E-86CB-A31C-3D28DAE28DE1}"/>
              </a:ext>
            </a:extLst>
          </p:cNvPr>
          <p:cNvSpPr>
            <a:spLocks noGrp="1"/>
          </p:cNvSpPr>
          <p:nvPr>
            <p:ph idx="1"/>
          </p:nvPr>
        </p:nvSpPr>
        <p:spPr>
          <a:xfrm>
            <a:off x="609600" y="1752601"/>
            <a:ext cx="10972800" cy="4816493"/>
          </a:xfrm>
        </p:spPr>
        <p:txBody>
          <a:bodyPr>
            <a:normAutofit lnSpcReduction="10000"/>
          </a:bodyPr>
          <a:lstStyle/>
          <a:p>
            <a:pPr marL="114300" indent="0">
              <a:buNone/>
            </a:pPr>
            <a:r>
              <a:rPr lang="pl-PL" sz="1600" dirty="0"/>
              <a:t>możliwość uzyskania:</a:t>
            </a:r>
          </a:p>
          <a:p>
            <a:pPr>
              <a:buFont typeface="Wingdings" panose="05000000000000000000" pitchFamily="2" charset="2"/>
              <a:buChar char="Ø"/>
            </a:pPr>
            <a:r>
              <a:rPr lang="pl-PL" sz="1600" dirty="0"/>
              <a:t>gdy przebywa się poza granicami kraju i czeka się na odbiór paszportu biometrycznego</a:t>
            </a:r>
          </a:p>
          <a:p>
            <a:pPr>
              <a:buFont typeface="Wingdings" panose="05000000000000000000" pitchFamily="2" charset="2"/>
              <a:buChar char="Ø"/>
            </a:pPr>
            <a:r>
              <a:rPr lang="pl-PL" sz="1600" dirty="0"/>
              <a:t>gdy od kogoś tymczasowo nie można pobrać odcisków palców</a:t>
            </a:r>
          </a:p>
          <a:p>
            <a:pPr>
              <a:buFont typeface="Wingdings" panose="05000000000000000000" pitchFamily="2" charset="2"/>
              <a:buChar char="Ø"/>
            </a:pPr>
            <a:r>
              <a:rPr lang="pl-PL" sz="1600" dirty="0"/>
              <a:t>w przypadkach nagłych związanych z: chorobą, koniecznością powrotu do miejsca stałego pobytu, chorobą lub pogrzebem członka rodziny, działalnością zawodową, nauką dzieci lub koniecznością zapewnienia im opieki</a:t>
            </a:r>
          </a:p>
          <a:p>
            <a:pPr marL="114300" indent="0">
              <a:buNone/>
            </a:pPr>
            <a:endParaRPr lang="pl-PL" sz="1600" dirty="0"/>
          </a:p>
          <a:p>
            <a:pPr marL="114300" indent="0">
              <a:buNone/>
            </a:pPr>
            <a:r>
              <a:rPr lang="pl-PL" sz="1600" dirty="0"/>
              <a:t>złożenie wniosku:</a:t>
            </a:r>
          </a:p>
          <a:p>
            <a:pPr>
              <a:buFont typeface="Wingdings" panose="05000000000000000000" pitchFamily="2" charset="2"/>
              <a:buChar char="Ø"/>
            </a:pPr>
            <a:r>
              <a:rPr lang="pl-PL" sz="1600" dirty="0"/>
              <a:t>w Polsce – w dowolnym punkcie paszportowym (adresy na stronach urzędów wojewódzkich), za granicą – w konsulacie</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dokument potwierdzający tożsamość i obywatelstwo</a:t>
            </a:r>
          </a:p>
          <a:p>
            <a:pPr>
              <a:buFont typeface="Wingdings" panose="05000000000000000000" pitchFamily="2" charset="2"/>
              <a:buChar char="Ø"/>
            </a:pPr>
            <a:r>
              <a:rPr lang="pl-PL" sz="1600" dirty="0"/>
              <a:t>w przypadku składania wniosku o paszport dla dziecka – zgoda matki, ojca, opiekuna prawnego lub kuratora</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8851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F7645-9B28-F393-BF6C-6A325C84BA6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AB1E80A-98CF-FFC8-37B5-FD43B393BCE8}"/>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CDA901D-835B-5346-9247-36DCC5201E60}"/>
              </a:ext>
            </a:extLst>
          </p:cNvPr>
          <p:cNvSpPr>
            <a:spLocks noGrp="1"/>
          </p:cNvSpPr>
          <p:nvPr>
            <p:ph idx="1"/>
          </p:nvPr>
        </p:nvSpPr>
        <p:spPr/>
        <p:txBody>
          <a:bodyPr>
            <a:normAutofit/>
          </a:bodyPr>
          <a:lstStyle/>
          <a:p>
            <a:pPr marL="114300" indent="0">
              <a:buNone/>
            </a:pPr>
            <a:r>
              <a:rPr lang="pl-PL" sz="1600" dirty="0"/>
              <a:t>koszt wydania paszportu</a:t>
            </a:r>
          </a:p>
          <a:p>
            <a:pPr>
              <a:buFont typeface="Wingdings" panose="05000000000000000000" pitchFamily="2" charset="2"/>
              <a:buChar char="Ø"/>
            </a:pPr>
            <a:r>
              <a:rPr lang="pl-PL" sz="1600" dirty="0"/>
              <a:t>30 zł</a:t>
            </a:r>
          </a:p>
          <a:p>
            <a:pPr marL="114300" indent="0">
              <a:buNone/>
            </a:pPr>
            <a:endParaRPr lang="pl-PL" sz="1600" dirty="0"/>
          </a:p>
          <a:p>
            <a:pPr marL="114300" indent="0">
              <a:buNone/>
            </a:pPr>
            <a:r>
              <a:rPr lang="pl-PL" sz="1600" dirty="0"/>
              <a:t>czas oczekiwania </a:t>
            </a:r>
          </a:p>
          <a:p>
            <a:pPr>
              <a:buFont typeface="Wingdings" panose="05000000000000000000" pitchFamily="2" charset="2"/>
              <a:buChar char="Ø"/>
            </a:pPr>
            <a:r>
              <a:rPr lang="pl-PL" sz="1600" dirty="0"/>
              <a:t>paszport tymczasowy będzie wydany tak szybko, jak to możliwe</a:t>
            </a:r>
          </a:p>
          <a:p>
            <a:pPr>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nie dłużej niż 365 dni</a:t>
            </a:r>
          </a:p>
          <a:p>
            <a:pPr marL="114300" indent="0" algn="just">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a:buFont typeface="Wingdings" panose="05000000000000000000" pitchFamily="2" charset="2"/>
              <a:buChar char="Ø"/>
            </a:pPr>
            <a:r>
              <a:rPr lang="pl-PL" sz="1600" dirty="0"/>
              <a:t>za dziecko – matka, ojciec, opiekun prawny, kurator</a:t>
            </a:r>
          </a:p>
          <a:p>
            <a:pPr marL="114300" indent="0" algn="just">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00293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 </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10884"/>
          </a:xfrm>
        </p:spPr>
        <p:txBody>
          <a:bodyPr>
            <a:normAutofit lnSpcReduction="10000"/>
          </a:bodyPr>
          <a:lstStyle/>
          <a:p>
            <a:pPr marL="114300" indent="0" algn="just">
              <a:buNone/>
            </a:pPr>
            <a:r>
              <a:rPr lang="pl-PL" sz="1600" dirty="0"/>
              <a:t>Lotnisko Chopina (Warszawa) – 8:00-20:00</a:t>
            </a:r>
          </a:p>
          <a:p>
            <a:pPr marL="114300" indent="0" algn="just">
              <a:buNone/>
            </a:pPr>
            <a:r>
              <a:rPr lang="pl-PL" sz="1600" dirty="0"/>
              <a:t>Lotnisko Kraków-Balice – 7:30-15:30</a:t>
            </a:r>
          </a:p>
          <a:p>
            <a:pPr marL="114300" indent="0" algn="just">
              <a:buNone/>
            </a:pPr>
            <a:r>
              <a:rPr lang="pl-PL" sz="1600" dirty="0"/>
              <a:t>Lotnisko Katowice w Pyrzowicach – 7:30-15:30</a:t>
            </a:r>
          </a:p>
          <a:p>
            <a:pPr marL="114300" indent="0" algn="just">
              <a:buNone/>
            </a:pPr>
            <a:r>
              <a:rPr lang="pl-PL" sz="1600" dirty="0"/>
              <a:t>Lotnisko Gdańsk – 7:30-15:30</a:t>
            </a:r>
          </a:p>
          <a:p>
            <a:pPr marL="114300" indent="0" algn="just">
              <a:buNone/>
            </a:pPr>
            <a:endParaRPr lang="pl-PL" sz="1600" dirty="0"/>
          </a:p>
          <a:p>
            <a:pPr marL="114300" indent="0" algn="just">
              <a:buNone/>
            </a:pPr>
            <a:r>
              <a:rPr lang="pl-PL" sz="1600" dirty="0"/>
              <a:t>możliwość otrzymania paszportu tymczasowego w punkcie wyrabiania paszportów tymczasowych na lotnisku, </a:t>
            </a:r>
            <a:r>
              <a:rPr lang="pl-PL" sz="1600" b="1" dirty="0"/>
              <a:t>w wyjątkowym przypadku</a:t>
            </a:r>
            <a:r>
              <a:rPr lang="pl-PL" sz="1600" dirty="0"/>
              <a:t>:</a:t>
            </a:r>
          </a:p>
          <a:p>
            <a:pPr algn="just">
              <a:buFont typeface="Wingdings" panose="05000000000000000000" pitchFamily="2" charset="2"/>
              <a:buChar char="Ø"/>
            </a:pPr>
            <a:r>
              <a:rPr lang="pl-PL" sz="1600" dirty="0"/>
              <a:t>ktoś utracił lub zapomniał zabrać ze sobą paszport lub dowód osobisty</a:t>
            </a:r>
          </a:p>
          <a:p>
            <a:pPr algn="just">
              <a:buFont typeface="Wingdings" panose="05000000000000000000" pitchFamily="2" charset="2"/>
              <a:buChar char="Ø"/>
            </a:pPr>
            <a:r>
              <a:rPr lang="pl-PL" sz="1600" dirty="0"/>
              <a:t>ktoś posiada paszport lub dowód osobisty, który stracił ważność</a:t>
            </a:r>
          </a:p>
          <a:p>
            <a:pPr algn="just">
              <a:buFont typeface="Wingdings" panose="05000000000000000000" pitchFamily="2" charset="2"/>
              <a:buChar char="Ø"/>
            </a:pPr>
            <a:r>
              <a:rPr lang="pl-PL" sz="1600" dirty="0"/>
              <a:t>ktoś posiada paszport biometryczny, ale z krótszą datą ważności niż wymaga państwo, do którego się udaje</a:t>
            </a:r>
          </a:p>
          <a:p>
            <a:pPr algn="just">
              <a:buFont typeface="Wingdings" panose="05000000000000000000" pitchFamily="2" charset="2"/>
              <a:buChar char="Ø"/>
            </a:pPr>
            <a:r>
              <a:rPr lang="pl-PL" sz="1600" dirty="0"/>
              <a:t>dysponuje się ważnym biletem lotniczym na wyjazd zagraniczny</a:t>
            </a:r>
          </a:p>
          <a:p>
            <a:pPr marL="114300" indent="0" algn="just">
              <a:buNone/>
            </a:pPr>
            <a:r>
              <a:rPr lang="pl-PL" sz="1600" dirty="0"/>
              <a:t>*każdy przypadek ubiegania się na lotnisku o paszport tymczasowy rozpatrywany jest indywidualnie; należy liczyć się z możliwością, że sytuacja, w której się ktoś znajduje, nie zostanie zakwalifikowana jako wyjątkowa</a:t>
            </a:r>
          </a:p>
          <a:p>
            <a:pPr marL="114300" indent="0" algn="just">
              <a:buNone/>
            </a:pPr>
            <a:endParaRPr lang="pl-PL" sz="1600" dirty="0"/>
          </a:p>
          <a:p>
            <a:pPr marL="114300" indent="0" algn="just">
              <a:buNone/>
            </a:pPr>
            <a:r>
              <a:rPr lang="pl-PL" sz="1600" dirty="0"/>
              <a:t>miejsce złożenia wniosku:</a:t>
            </a:r>
          </a:p>
          <a:p>
            <a:pPr marL="114300" indent="0" algn="just">
              <a:buNone/>
            </a:pPr>
            <a:r>
              <a:rPr lang="pl-PL" sz="1600" dirty="0"/>
              <a:t>punkt wydawania paszportów tymczasowych w terminalu na lotnisku</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358931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dirty="0"/>
              <a:t>Sposoby nabycia obywatelstwa c.d.</a:t>
            </a:r>
          </a:p>
          <a:p>
            <a:pPr>
              <a:buFont typeface="Wingdings" panose="05000000000000000000" pitchFamily="2" charset="2"/>
              <a:buChar char="Ø"/>
            </a:pPr>
            <a:r>
              <a:rPr lang="pl-PL" sz="1600" b="1" dirty="0"/>
              <a:t>opcja</a:t>
            </a:r>
          </a:p>
          <a:p>
            <a:pPr marL="114300" indent="0">
              <a:buNone/>
            </a:pPr>
            <a:r>
              <a:rPr lang="pl-PL" sz="1600" dirty="0"/>
              <a:t>prawo wyboru obywatelstwa jednego z państw</a:t>
            </a:r>
          </a:p>
          <a:p>
            <a:pPr marL="114300" indent="0" algn="just">
              <a:buNone/>
            </a:pPr>
            <a:r>
              <a:rPr lang="pl-PL" sz="1600" dirty="0"/>
              <a:t>dotyczy głównie osób zawierających związek małżeński z cudzoziemcem i osób objętych </a:t>
            </a:r>
            <a:r>
              <a:rPr lang="pl-PL" sz="1600"/>
              <a:t>zmianami terytorialnymi</a:t>
            </a:r>
            <a:endParaRPr lang="pl-PL" sz="1600" dirty="0"/>
          </a:p>
        </p:txBody>
      </p:sp>
    </p:spTree>
    <p:extLst>
      <p:ext uri="{BB962C8B-B14F-4D97-AF65-F5344CB8AC3E}">
        <p14:creationId xmlns:p14="http://schemas.microsoft.com/office/powerpoint/2010/main" val="34401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r>
              <a:rPr lang="pl-PL" sz="1600" dirty="0"/>
              <a:t>dokumenty wymagane do wyrobienia paszportu tymczasowego:</a:t>
            </a:r>
          </a:p>
          <a:p>
            <a:pPr algn="just">
              <a:buFont typeface="Wingdings" panose="05000000000000000000" pitchFamily="2" charset="2"/>
              <a:buChar char="Ø"/>
            </a:pPr>
            <a:r>
              <a:rPr lang="pl-PL" sz="1600" dirty="0"/>
              <a:t>dokument potwierdzający tożsamość (jeśli się go posiada)</a:t>
            </a:r>
          </a:p>
          <a:p>
            <a:pPr algn="just">
              <a:buFont typeface="Wingdings" panose="05000000000000000000" pitchFamily="2" charset="2"/>
              <a:buChar char="Ø"/>
            </a:pPr>
            <a:r>
              <a:rPr lang="pl-PL" sz="1600" dirty="0"/>
              <a:t>ważny bilet lotniczy na podróż zagraniczną</a:t>
            </a:r>
          </a:p>
          <a:p>
            <a:pPr algn="just">
              <a:buFont typeface="Wingdings" panose="05000000000000000000" pitchFamily="2" charset="2"/>
              <a:buChar char="Ø"/>
            </a:pPr>
            <a:r>
              <a:rPr lang="pl-PL" sz="1600" dirty="0"/>
              <a:t>fotografia do paszportu tymczasowego; w przypadku braku aktualnej fotografii do dokumentów, wykona ją urzędnik w punkcie wydawania paszportów tymczasowych</a:t>
            </a:r>
          </a:p>
          <a:p>
            <a:pPr marL="114300" indent="0" algn="just">
              <a:buNone/>
            </a:pPr>
            <a:endParaRPr lang="pl-PL" sz="1600" dirty="0"/>
          </a:p>
          <a:p>
            <a:pPr marL="114300" indent="0" algn="just">
              <a:buNone/>
            </a:pPr>
            <a:r>
              <a:rPr lang="pl-PL" sz="1600" dirty="0"/>
              <a:t>koszt wydania paszportu tymczasowego</a:t>
            </a:r>
          </a:p>
          <a:p>
            <a:pPr algn="just">
              <a:buFont typeface="Wingdings" panose="05000000000000000000" pitchFamily="2" charset="2"/>
              <a:buChar char="Ø"/>
            </a:pPr>
            <a:r>
              <a:rPr lang="pl-PL" sz="1600" dirty="0"/>
              <a:t>30 zł </a:t>
            </a:r>
            <a:r>
              <a:rPr lang="pl-PL" sz="1600"/>
              <a:t>(opłata uiszczana </a:t>
            </a:r>
            <a:r>
              <a:rPr lang="pl-PL" sz="1600" dirty="0"/>
              <a:t>wyłącznie przy użyciu karty płatniczej)</a:t>
            </a:r>
          </a:p>
          <a:p>
            <a:pPr algn="just">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wskazany w paszporcie, dostosowany do okoliczności – 1 dzień, 1 tydzień, kilka miesięcy</a:t>
            </a:r>
          </a:p>
          <a:p>
            <a:pPr algn="just">
              <a:buFont typeface="Wingdings" panose="05000000000000000000" pitchFamily="2" charset="2"/>
              <a:buChar char="Ø"/>
            </a:pPr>
            <a:r>
              <a:rPr lang="pl-PL" sz="1600" dirty="0"/>
              <a:t>nie dłużej niż 365 dni</a:t>
            </a:r>
          </a:p>
          <a:p>
            <a:pPr marL="114300" indent="0">
              <a:buNone/>
            </a:pPr>
            <a:endParaRPr lang="pl-PL" sz="1600" dirty="0"/>
          </a:p>
          <a:p>
            <a:pPr marL="114300" indent="0">
              <a:buNone/>
            </a:pPr>
            <a:r>
              <a:rPr lang="pl-PL" sz="1600" dirty="0"/>
              <a:t>Wniosek podpisywany jest na miejscu. </a:t>
            </a:r>
          </a:p>
        </p:txBody>
      </p:sp>
    </p:spTree>
    <p:extLst>
      <p:ext uri="{BB962C8B-B14F-4D97-AF65-F5344CB8AC3E}">
        <p14:creationId xmlns:p14="http://schemas.microsoft.com/office/powerpoint/2010/main" val="15724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964083"/>
          </a:xfrm>
        </p:spPr>
        <p:txBody>
          <a:bodyPr>
            <a:normAutofit fontScale="92500" lnSpcReduction="20000"/>
          </a:bodyPr>
          <a:lstStyle/>
          <a:p>
            <a:pPr marL="114300" indent="0">
              <a:buNone/>
            </a:pPr>
            <a:r>
              <a:rPr lang="pl-PL" sz="1600" dirty="0"/>
              <a:t>utrata obywatelstwa </a:t>
            </a:r>
          </a:p>
          <a:p>
            <a:pPr>
              <a:buFont typeface="Wingdings" panose="05000000000000000000" pitchFamily="2" charset="2"/>
              <a:buChar char="Ø"/>
            </a:pPr>
            <a:r>
              <a:rPr lang="pl-PL" sz="1600" dirty="0"/>
              <a:t>decyduje prawo krajowe</a:t>
            </a:r>
          </a:p>
          <a:p>
            <a:pPr algn="just">
              <a:buFont typeface="Wingdings" panose="05000000000000000000" pitchFamily="2" charset="2"/>
              <a:buChar char="Ø"/>
            </a:pPr>
            <a:r>
              <a:rPr lang="pl-PL" sz="1600" dirty="0"/>
              <a:t>dążenie do wyeliminowania lub ograniczenia przypadków utraty obywatelstwa prowadzących do bezpaństwowości</a:t>
            </a:r>
          </a:p>
          <a:p>
            <a:pPr marL="114300" indent="0" algn="just">
              <a:buNone/>
            </a:pPr>
            <a:endParaRPr lang="pl-PL" sz="1600" dirty="0"/>
          </a:p>
          <a:p>
            <a:pPr marL="114300" indent="0" algn="just">
              <a:buNone/>
            </a:pPr>
            <a:r>
              <a:rPr lang="pl-PL" sz="1600" dirty="0"/>
              <a:t>RP</a:t>
            </a:r>
          </a:p>
          <a:p>
            <a:pPr marL="114300" indent="0" algn="just">
              <a:buNone/>
            </a:pPr>
            <a:r>
              <a:rPr lang="pl-PL" sz="1600" dirty="0"/>
              <a:t>możliwość utraty obywatelstwa polskiego jedynie w drodze zrzeczenia się obywatelstwa polskiego za zgodą Prezydenta RP</a:t>
            </a:r>
          </a:p>
          <a:p>
            <a:pPr marL="114300" indent="0" algn="just">
              <a:buNone/>
            </a:pPr>
            <a:r>
              <a:rPr lang="pl-PL" sz="1600" dirty="0"/>
              <a:t>art. 34 ust. 2 w związku z art. 137 Konstytucji RP, art. 46 ustawy o obywatelstwie polskim</a:t>
            </a:r>
          </a:p>
          <a:p>
            <a:pPr algn="just">
              <a:buFont typeface="Wingdings" panose="05000000000000000000" pitchFamily="2" charset="2"/>
              <a:buChar char="§"/>
            </a:pPr>
            <a:r>
              <a:rPr lang="pl-PL" sz="1600" dirty="0"/>
              <a:t>wniosek – składany za pośrednictwem wojewody lub konsula</a:t>
            </a:r>
          </a:p>
          <a:p>
            <a:pPr algn="just">
              <a:buFont typeface="Wingdings" panose="05000000000000000000" pitchFamily="2" charset="2"/>
              <a:buChar char="§"/>
            </a:pPr>
            <a:r>
              <a:rPr lang="pl-PL" sz="1600" dirty="0"/>
              <a:t>wojewoda lub konsul przekazuje wniosek za pośrednictwem ministra właściwego ds. wewnętrznych</a:t>
            </a:r>
          </a:p>
          <a:p>
            <a:pPr marL="114300" indent="0" algn="just">
              <a:buNone/>
            </a:pPr>
            <a:r>
              <a:rPr lang="pl-PL" sz="1600" dirty="0"/>
              <a:t>*przed przekazaniem wniosku minister zwraca się o udzielenie informacji, które mogą mieć znaczenie w sprawie wyrażenia zgody na zrzeczenie się obywatelstwa do Komendanta Głównego Policji, Szefa ABW lub innych organów</a:t>
            </a:r>
          </a:p>
          <a:p>
            <a:pPr algn="just">
              <a:buFont typeface="Wingdings" panose="05000000000000000000" pitchFamily="2" charset="2"/>
              <a:buChar char="§"/>
            </a:pPr>
            <a:r>
              <a:rPr lang="pl-PL" sz="1600" dirty="0"/>
              <a:t>Prezydent po otrzymaniu wniosku może zwrócić się do organów, organizacji lub instytucji o udzielenie informacji, które mogą mieć znaczenie w sprawie</a:t>
            </a:r>
          </a:p>
          <a:p>
            <a:pPr marL="114300" indent="0" algn="just">
              <a:buNone/>
            </a:pPr>
            <a:r>
              <a:rPr lang="pl-PL" sz="1600" dirty="0"/>
              <a:t>*Prezydent może w każdym czasie zażądać przekazanie wniosku o zrzeczenie się obywatelstwa od wojewody, konsula czy ministra właściwego ds. wewnętrznych niezależnie od stadium postępowania</a:t>
            </a:r>
          </a:p>
          <a:p>
            <a:pPr algn="just">
              <a:buFont typeface="Wingdings" panose="05000000000000000000" pitchFamily="2" charset="2"/>
              <a:buChar char="§"/>
            </a:pPr>
            <a:r>
              <a:rPr lang="pl-PL" sz="1600" dirty="0"/>
              <a:t>utrata obywatelstwa polskiego następuje po upływie 30 dni od wydania postanowienia Prezydenta RP</a:t>
            </a:r>
          </a:p>
          <a:p>
            <a:pPr marL="114300" indent="0" algn="just">
              <a:buNone/>
            </a:pPr>
            <a:r>
              <a:rPr lang="pl-PL" sz="1600" dirty="0"/>
              <a:t>*utrata obywatelstwa może nastąpić w krótszym terminie – wówczas termin wskazany jest w postanowieniu Prezydenta</a:t>
            </a:r>
          </a:p>
          <a:p>
            <a:pPr algn="just">
              <a:buFont typeface="Wingdings" panose="05000000000000000000" pitchFamily="2" charset="2"/>
              <a:buChar char="§"/>
            </a:pPr>
            <a:r>
              <a:rPr lang="pl-PL" sz="1600" dirty="0"/>
              <a:t>Szef Kancelarii Prezydenta RP sporządza zawiadomienie o treści postanowień Prezydenta RP w kwestii zrzeczenia się obywatelstwa</a:t>
            </a:r>
          </a:p>
          <a:p>
            <a:pPr marL="114300" indent="0" algn="just">
              <a:buNone/>
            </a:pPr>
            <a:endParaRPr lang="pl-PL" sz="1600" dirty="0"/>
          </a:p>
        </p:txBody>
      </p:sp>
    </p:spTree>
    <p:extLst>
      <p:ext uri="{BB962C8B-B14F-4D97-AF65-F5344CB8AC3E}">
        <p14:creationId xmlns:p14="http://schemas.microsoft.com/office/powerpoint/2010/main" val="428134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45198-7737-4AAA-BBBE-E10232E7F2A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0E3AD75-117F-4EA2-A8BD-5C1EEE5E02AA}"/>
              </a:ext>
            </a:extLst>
          </p:cNvPr>
          <p:cNvSpPr>
            <a:spLocks noGrp="1"/>
          </p:cNvSpPr>
          <p:nvPr>
            <p:ph idx="1"/>
          </p:nvPr>
        </p:nvSpPr>
        <p:spPr/>
        <p:txBody>
          <a:bodyPr>
            <a:normAutofit/>
          </a:bodyPr>
          <a:lstStyle/>
          <a:p>
            <a:pPr marL="114300" indent="0">
              <a:buNone/>
            </a:pPr>
            <a:r>
              <a:rPr lang="pl-PL" sz="1600" dirty="0"/>
              <a:t>Formy ochrony cudzoziemców w RP</a:t>
            </a:r>
          </a:p>
          <a:p>
            <a:pPr>
              <a:buFont typeface="Wingdings" panose="05000000000000000000" pitchFamily="2" charset="2"/>
              <a:buChar char="Ø"/>
            </a:pPr>
            <a:r>
              <a:rPr lang="pl-PL" sz="1600" dirty="0"/>
              <a:t>nadanie statusu uchodźcy</a:t>
            </a:r>
          </a:p>
          <a:p>
            <a:pPr>
              <a:buFont typeface="Wingdings" panose="05000000000000000000" pitchFamily="2" charset="2"/>
              <a:buChar char="Ø"/>
            </a:pPr>
            <a:r>
              <a:rPr lang="pl-PL" sz="1600" dirty="0"/>
              <a:t>udzielenie pomocy uzupełniającej</a:t>
            </a:r>
          </a:p>
          <a:p>
            <a:pPr>
              <a:buFont typeface="Wingdings" panose="05000000000000000000" pitchFamily="2" charset="2"/>
              <a:buChar char="Ø"/>
            </a:pPr>
            <a:r>
              <a:rPr lang="pl-PL" sz="1600" dirty="0"/>
              <a:t>udzielenie azylu</a:t>
            </a:r>
          </a:p>
          <a:p>
            <a:pPr>
              <a:buFont typeface="Wingdings" panose="05000000000000000000" pitchFamily="2" charset="2"/>
              <a:buChar char="Ø"/>
            </a:pPr>
            <a:r>
              <a:rPr lang="pl-PL" sz="1600" dirty="0"/>
              <a:t>udzielenie ochrony czasowej</a:t>
            </a:r>
          </a:p>
          <a:p>
            <a:pPr marL="114300" indent="0">
              <a:buNone/>
            </a:pPr>
            <a:endParaRPr lang="pl-PL" sz="1600" dirty="0"/>
          </a:p>
          <a:p>
            <a:pPr marL="114300" indent="0">
              <a:buNone/>
            </a:pPr>
            <a:endParaRPr lang="pl-PL" sz="1600" dirty="0"/>
          </a:p>
          <a:p>
            <a:pPr marL="114300" indent="0">
              <a:buNone/>
            </a:pPr>
            <a:r>
              <a:rPr lang="pl-PL" sz="1600" dirty="0"/>
              <a:t>art. 56 Konstytucji RP i ustawa z dnia 13 czerwca 2003 r. o udzielaniu cudzoziemcom ochrony na terytorium Rzeczypospolitej Polskiej</a:t>
            </a:r>
          </a:p>
          <a:p>
            <a:pPr marL="114300" indent="0">
              <a:buNone/>
            </a:pPr>
            <a:endParaRPr lang="pl-PL" sz="1600" dirty="0"/>
          </a:p>
        </p:txBody>
      </p:sp>
    </p:spTree>
    <p:extLst>
      <p:ext uri="{BB962C8B-B14F-4D97-AF65-F5344CB8AC3E}">
        <p14:creationId xmlns:p14="http://schemas.microsoft.com/office/powerpoint/2010/main" val="244042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85FEA-752B-427B-BCF4-F753BB8163F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5C918494-1CEE-49B0-A820-F9A6FE809375}"/>
              </a:ext>
            </a:extLst>
          </p:cNvPr>
          <p:cNvSpPr>
            <a:spLocks noGrp="1"/>
          </p:cNvSpPr>
          <p:nvPr>
            <p:ph idx="1"/>
          </p:nvPr>
        </p:nvSpPr>
        <p:spPr>
          <a:xfrm>
            <a:off x="609600" y="1752601"/>
            <a:ext cx="10972800" cy="4895490"/>
          </a:xfrm>
        </p:spPr>
        <p:txBody>
          <a:bodyPr>
            <a:normAutofit fontScale="92500" lnSpcReduction="10000"/>
          </a:bodyPr>
          <a:lstStyle/>
          <a:p>
            <a:pPr marL="114300" indent="0">
              <a:buNone/>
            </a:pPr>
            <a:r>
              <a:rPr lang="pl-PL" sz="1600" b="1" dirty="0"/>
              <a:t>Nadanie statusu uchodźcy</a:t>
            </a:r>
          </a:p>
          <a:p>
            <a:pPr marL="114300" indent="0" algn="just">
              <a:buNone/>
            </a:pPr>
            <a:r>
              <a:rPr lang="pl-PL" sz="1600" dirty="0"/>
              <a:t>status uchodźcy nadawany cudzoziemcowi, jeżeli na skutek uzasadnionej obawy przed prześladowaniem w kraju pochodzenia z powodu rasy, religii, narodowości, przekonań politycznych lub przynależności do określonej grupy społecznej nie może lub nie chce korzystać z ochrony tego kraju</a:t>
            </a:r>
          </a:p>
          <a:p>
            <a:pPr marL="114300" indent="0" algn="just">
              <a:buNone/>
            </a:pPr>
            <a:endParaRPr lang="pl-PL" sz="1600" dirty="0"/>
          </a:p>
          <a:p>
            <a:pPr marL="114300" indent="0" algn="just">
              <a:buNone/>
            </a:pPr>
            <a:r>
              <a:rPr lang="pl-PL" sz="1600" dirty="0"/>
              <a:t>prześladowanie musi ze względu na swoją istotę lub powtarzalność stanowić poważne naruszenie praw człowieka, w szczególności praw, których uchylenie jest niedopuszczalne (prawo do życia, zakaz tortur, zakaz niewolnictwa i poddaństwa, zakaz karania bez podstawy prawnej) lub być kumulacją różnych działań lub zaniechań, w tym stanowiących naruszenie wskazanych praw człowieka o charakterze nienaruszalnym</a:t>
            </a:r>
          </a:p>
          <a:p>
            <a:pPr marL="114300" indent="0" algn="just">
              <a:buNone/>
            </a:pPr>
            <a:endParaRPr lang="pl-PL" sz="1600" dirty="0"/>
          </a:p>
          <a:p>
            <a:pPr marL="114300" indent="0" algn="just">
              <a:buNone/>
            </a:pPr>
            <a:r>
              <a:rPr lang="pl-PL" sz="1600" dirty="0"/>
              <a:t>prześladowanie może polegać na:</a:t>
            </a:r>
          </a:p>
          <a:p>
            <a:pPr algn="just">
              <a:buFont typeface="Wingdings" panose="05000000000000000000" pitchFamily="2" charset="2"/>
              <a:buChar char="Ø"/>
            </a:pPr>
            <a:r>
              <a:rPr lang="pl-PL" sz="1600" dirty="0"/>
              <a:t>użyciu przemocy fizycznej lub psychicznej, w tym seksualnej</a:t>
            </a:r>
          </a:p>
          <a:p>
            <a:pPr algn="just">
              <a:buFont typeface="Wingdings" panose="05000000000000000000" pitchFamily="2" charset="2"/>
              <a:buChar char="Ø"/>
            </a:pPr>
            <a:r>
              <a:rPr lang="pl-PL" sz="1600" dirty="0"/>
              <a:t>zastosowaniu środków prawnych, administracyjnych, policyjnych lub sądowych w sposób dyskryminujący</a:t>
            </a:r>
          </a:p>
          <a:p>
            <a:pPr algn="just">
              <a:buFont typeface="Wingdings" panose="05000000000000000000" pitchFamily="2" charset="2"/>
              <a:buChar char="Ø"/>
            </a:pPr>
            <a:r>
              <a:rPr lang="pl-PL" sz="1600" dirty="0"/>
              <a:t>wszczęcie lub prowadzenie postępowania karnego lub ukaranie w sposób, który ma charakter nieproporcjonalny i dyskryminujący</a:t>
            </a:r>
          </a:p>
          <a:p>
            <a:pPr algn="just">
              <a:buFont typeface="Wingdings" panose="05000000000000000000" pitchFamily="2" charset="2"/>
              <a:buChar char="Ø"/>
            </a:pPr>
            <a:r>
              <a:rPr lang="pl-PL" sz="1600" dirty="0"/>
              <a:t>brak prawa odwołania się do sądu od kary o charakterze nieproporcjonalnym lub dyskryminującym</a:t>
            </a:r>
          </a:p>
          <a:p>
            <a:pPr algn="just">
              <a:buFont typeface="Wingdings" panose="05000000000000000000" pitchFamily="2" charset="2"/>
              <a:buChar char="Ø"/>
            </a:pPr>
            <a:r>
              <a:rPr lang="pl-PL" sz="1600" dirty="0"/>
              <a:t>wszczęcie lub prowadzenie postępowania karnego albo ukaranie z powodu odmowy odbycia służby wojskowej podczas konfliktu, jeżeli odbywanie służby wojskowej stanowiłoby zbrodnię lub zbrodnię przeciwko pokojowi, wojenną, przeciwko ludzkości, byłoby sprzeczne z celami i zasadami NZ, prowadziłoby do popełnienia zbrodni o innym charakterze niż polityczny    </a:t>
            </a:r>
          </a:p>
        </p:txBody>
      </p:sp>
    </p:spTree>
    <p:extLst>
      <p:ext uri="{BB962C8B-B14F-4D97-AF65-F5344CB8AC3E}">
        <p14:creationId xmlns:p14="http://schemas.microsoft.com/office/powerpoint/2010/main" val="41268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udzielenie pomocy uzupełniającej</a:t>
            </a:r>
          </a:p>
          <a:p>
            <a:pPr marL="114300" indent="0" algn="just">
              <a:buNone/>
            </a:pPr>
            <a:r>
              <a:rPr lang="pl-PL" sz="1600" dirty="0"/>
              <a:t>Pomoc uzupełniająca udzielana jest cudzoziemcowi, który nie spełnia warunków do nadania statusu uchodźcy, w przypadku gdy powrót do kraju pochodzenia może narazić go na rzeczywiste ryzyko doznania poważnej krzywdy przez:</a:t>
            </a:r>
          </a:p>
          <a:p>
            <a:pPr algn="just">
              <a:buFont typeface="Wingdings" panose="05000000000000000000" pitchFamily="2" charset="2"/>
              <a:buChar char="Ø"/>
            </a:pPr>
            <a:r>
              <a:rPr lang="pl-PL" sz="1600" dirty="0"/>
              <a:t>orzeczenie kary śmierci lub wykonanie egzekucji, tortury, nieludzkie lub poniżające traktowanie lub karanie</a:t>
            </a:r>
          </a:p>
          <a:p>
            <a:pPr algn="just">
              <a:buFont typeface="Wingdings" panose="05000000000000000000" pitchFamily="2" charset="2"/>
              <a:buChar char="Ø"/>
            </a:pPr>
            <a:r>
              <a:rPr lang="pl-PL" sz="1600" dirty="0"/>
              <a:t>poważne i zindywidualizowane zagrożenie dla życia lub zdrowia wynikające z powszechnego stosowania przemocy wobec ludności cywilnej w sytuacji międzynarodowego lub wewnętrznego konfliktu zbrojnego </a:t>
            </a:r>
          </a:p>
          <a:p>
            <a:pPr marL="114300" indent="0" algn="just">
              <a:buNone/>
            </a:pPr>
            <a:r>
              <a:rPr lang="pl-PL" sz="1600" dirty="0"/>
              <a:t>i ze względu na to ryzyko nie może lub nie chce korzystać z ochrony kraju pochodzenia</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FBDE1-F52F-415F-819E-E43DD471585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895237-D141-4334-9D64-1B524DDC384F}"/>
              </a:ext>
            </a:extLst>
          </p:cNvPr>
          <p:cNvSpPr>
            <a:spLocks noGrp="1"/>
          </p:cNvSpPr>
          <p:nvPr>
            <p:ph idx="1"/>
          </p:nvPr>
        </p:nvSpPr>
        <p:spPr>
          <a:xfrm>
            <a:off x="609600" y="1752601"/>
            <a:ext cx="10972800" cy="4820727"/>
          </a:xfrm>
        </p:spPr>
        <p:txBody>
          <a:bodyPr>
            <a:normAutofit fontScale="92500" lnSpcReduction="20000"/>
          </a:bodyPr>
          <a:lstStyle/>
          <a:p>
            <a:pPr marL="114300" indent="0">
              <a:buNone/>
            </a:pPr>
            <a:r>
              <a:rPr lang="pl-PL" sz="1600" b="1" dirty="0"/>
              <a:t>udzielenie azylu</a:t>
            </a:r>
          </a:p>
          <a:p>
            <a:pPr marL="114300" indent="0" algn="just">
              <a:buNone/>
            </a:pPr>
            <a:r>
              <a:rPr lang="pl-PL" sz="1600" b="1" dirty="0"/>
              <a:t>azyl</a:t>
            </a:r>
            <a:r>
              <a:rPr lang="pl-PL" sz="1600" dirty="0"/>
              <a:t> polega na udzieleniu schronienia (tzn. prawa wjazdu i osiedlenia się) cudzoziemcowi ściganemu w kraju ojczystym lub państwie trzecim za popełnienie przestępstwa politycznego lub z innych względów politycznych</a:t>
            </a:r>
          </a:p>
          <a:p>
            <a:pPr marL="114300" indent="0" algn="just">
              <a:buNone/>
            </a:pPr>
            <a:endParaRPr lang="pl-PL" sz="1600" b="1" dirty="0"/>
          </a:p>
          <a:p>
            <a:pPr marL="114300" indent="0" algn="just">
              <a:buNone/>
            </a:pPr>
            <a:r>
              <a:rPr lang="pl-PL" sz="1600" dirty="0"/>
              <a:t>udzielenie azylu wiąże się z odmową wydania cudzoziemca</a:t>
            </a:r>
          </a:p>
          <a:p>
            <a:pPr marL="114300" indent="0" algn="just">
              <a:buNone/>
            </a:pPr>
            <a:endParaRPr lang="pl-PL" sz="1600" dirty="0"/>
          </a:p>
          <a:p>
            <a:pPr marL="114300" indent="0" algn="just">
              <a:buNone/>
            </a:pPr>
            <a:r>
              <a:rPr lang="pl-PL" sz="1600" dirty="0"/>
              <a:t>prawo azylu nie przysługuje osobom winnym zbrodni przeciwko ludzkości, zbrodni wojennej oraz zbrodni przeciwko pokojowi</a:t>
            </a:r>
          </a:p>
          <a:p>
            <a:pPr marL="114300" indent="0" algn="just">
              <a:buNone/>
            </a:pPr>
            <a:endParaRPr lang="pl-PL" sz="1600" dirty="0"/>
          </a:p>
          <a:p>
            <a:pPr marL="114300" indent="0" algn="just">
              <a:buNone/>
            </a:pPr>
            <a:r>
              <a:rPr lang="pl-PL" sz="1600" b="1" dirty="0"/>
              <a:t>azyl terytorialny</a:t>
            </a:r>
          </a:p>
          <a:p>
            <a:pPr marL="114300" indent="0" algn="just">
              <a:buNone/>
            </a:pPr>
            <a:r>
              <a:rPr lang="pl-PL" sz="1600" dirty="0"/>
              <a:t>udzielenie ochrony przez państwo na swoim terytorium cudzoziemcowi ściganemu w innym państwie za popełnienie przestępstwa politycznego lub prześladowanemu w innym państwie z powodów religijnych, rasowych, politycznych, naukowych, narodowościowych</a:t>
            </a:r>
          </a:p>
          <a:p>
            <a:pPr marL="114300" indent="0" algn="just">
              <a:buNone/>
            </a:pPr>
            <a:endParaRPr lang="pl-PL" sz="1600" dirty="0"/>
          </a:p>
          <a:p>
            <a:pPr marL="114300" indent="0" algn="just">
              <a:buNone/>
            </a:pPr>
            <a:r>
              <a:rPr lang="pl-PL" sz="1600" b="1" dirty="0"/>
              <a:t>azyl dyplomatyczny</a:t>
            </a:r>
            <a:endParaRPr lang="pl-PL" sz="1600" dirty="0"/>
          </a:p>
          <a:p>
            <a:pPr marL="114300" indent="0" algn="just">
              <a:buNone/>
            </a:pPr>
            <a:r>
              <a:rPr lang="pl-PL" sz="1600" dirty="0"/>
              <a:t>może być udzielany w pomieszczeniach misji dyplomatycznej, na pokładzie okrętu wojennego i samolotu wojskowego, w bazach wojskowych</a:t>
            </a:r>
          </a:p>
          <a:p>
            <a:pPr marL="114300" indent="0" algn="just">
              <a:buNone/>
            </a:pPr>
            <a:r>
              <a:rPr lang="pl-PL" sz="1600" dirty="0"/>
              <a:t>osobami upoważnionymi o ubieganie się o azyl dyplomatyczny są osoby ścigane ze względów politycznych i przestępcy polityczni</a:t>
            </a:r>
          </a:p>
          <a:p>
            <a:pPr marL="114300" indent="0" algn="just">
              <a:buNone/>
            </a:pPr>
            <a:r>
              <a:rPr lang="pl-PL" sz="1600" dirty="0"/>
              <a:t>przyznanie azylu dyplomatycznego zależy od decyzji państwa, do którego skierowana została prośba o azyl</a:t>
            </a:r>
          </a:p>
          <a:p>
            <a:pPr marL="114300" indent="0" algn="just">
              <a:buNone/>
            </a:pPr>
            <a:r>
              <a:rPr lang="pl-PL" sz="1600" dirty="0"/>
              <a:t>nie ma on charakteru powszechnego</a:t>
            </a:r>
          </a:p>
        </p:txBody>
      </p:sp>
    </p:spTree>
    <p:extLst>
      <p:ext uri="{BB962C8B-B14F-4D97-AF65-F5344CB8AC3E}">
        <p14:creationId xmlns:p14="http://schemas.microsoft.com/office/powerpoint/2010/main" val="165663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lnSpcReduction="10000"/>
          </a:bodyPr>
          <a:lstStyle/>
          <a:p>
            <a:pPr marL="114300" indent="0">
              <a:buNone/>
            </a:pPr>
            <a:r>
              <a:rPr lang="pl-PL" sz="1600" b="1" dirty="0"/>
              <a:t>udzielenie ochrony czasowej</a:t>
            </a:r>
          </a:p>
          <a:p>
            <a:pPr marL="114300" indent="0" algn="just">
              <a:buNone/>
            </a:pPr>
            <a:r>
              <a:rPr lang="pl-PL" sz="1600" dirty="0"/>
              <a:t>ochrona czasowa udzielana jest cudzoziemcom masowo przybywającym do RP, którzy opuścili swój kraj pochodzenia lub określony obszar geograficzny, z powodu obcej inwazji, wojny, wojny domowej, konfliktów etnicznych lub rażących naruszeń praw człowieka, bez względu na to, czy przybycie miało charakter spontaniczny, czy też było wynikiem pomocy udzielonej im przez RP lub społeczność międzynarodową</a:t>
            </a:r>
          </a:p>
          <a:p>
            <a:pPr marL="114300" indent="0" algn="just">
              <a:buNone/>
            </a:pPr>
            <a:endParaRPr lang="pl-PL" sz="1600" dirty="0"/>
          </a:p>
          <a:p>
            <a:pPr marL="114300" indent="0" algn="just">
              <a:buNone/>
            </a:pPr>
            <a:r>
              <a:rPr lang="pl-PL" sz="1600" dirty="0"/>
              <a:t>ochrony czasowej udziela się do chwili, gdy możliwy stanie się powrót cudzoziemców do uprzedniego miejsca ich zamieszkania, jednakże nie dłużej niż na okres roku</a:t>
            </a:r>
          </a:p>
          <a:p>
            <a:pPr marL="114300" indent="0" algn="just">
              <a:buNone/>
            </a:pPr>
            <a:endParaRPr lang="pl-PL" sz="1600" dirty="0"/>
          </a:p>
          <a:p>
            <a:pPr marL="114300" indent="0" algn="just">
              <a:buNone/>
            </a:pPr>
            <a:r>
              <a:rPr lang="pl-PL" sz="1600" dirty="0"/>
              <a:t>jeżeli po upływie roku nie ustaną przeszkody do bezpiecznego powrotu cudzoziemców do uprzedniego miejsca ich zamieszkania, okres ochrony czasowej przedłuża się o dalsze 6 miesięcy, jednak nie więcej niż dwa razy</a:t>
            </a:r>
          </a:p>
          <a:p>
            <a:pPr marL="114300" indent="0" algn="just">
              <a:buNone/>
            </a:pPr>
            <a:endParaRPr lang="pl-PL" sz="1600" dirty="0"/>
          </a:p>
          <a:p>
            <a:pPr marL="114300" indent="0" algn="just">
              <a:buNone/>
            </a:pPr>
            <a:r>
              <a:rPr lang="pl-PL" sz="1600" dirty="0"/>
              <a:t>podstawa i zakres ochrony – decyzja Rady Unii Europejskiej lub rozporządzenie Rady Ministrów</a:t>
            </a:r>
          </a:p>
          <a:p>
            <a:pPr marL="114300" indent="0" algn="just">
              <a:buNone/>
            </a:pPr>
            <a:endParaRPr lang="pl-PL" sz="1600" dirty="0"/>
          </a:p>
          <a:p>
            <a:pPr marL="114300" indent="0" algn="just">
              <a:buNone/>
            </a:pPr>
            <a:r>
              <a:rPr lang="pl-PL" sz="1600" dirty="0"/>
              <a:t>*obywatele Ukrainy – ustawa z dnia 12 marca 2022 r. o pomocy obywatelom Ukrainy w związku z konfliktem zbrojnym na terytorium tego państwa</a:t>
            </a:r>
          </a:p>
        </p:txBody>
      </p:sp>
    </p:spTree>
    <p:extLst>
      <p:ext uri="{BB962C8B-B14F-4D97-AF65-F5344CB8AC3E}">
        <p14:creationId xmlns:p14="http://schemas.microsoft.com/office/powerpoint/2010/main" val="377356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TotalTime>
  <Words>3079</Words>
  <Application>Microsoft Office PowerPoint</Application>
  <PresentationFormat>Panoramiczny</PresentationFormat>
  <Paragraphs>344</Paragraphs>
  <Slides>30</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30</vt:i4>
      </vt:variant>
    </vt:vector>
  </HeadingPairs>
  <TitlesOfParts>
    <vt:vector size="36" baseType="lpstr">
      <vt:lpstr>Aptos</vt:lpstr>
      <vt:lpstr>Arial</vt:lpstr>
      <vt:lpstr>Book Antiqua</vt:lpstr>
      <vt:lpstr>Century Gothic</vt:lpstr>
      <vt:lpstr>Wingdings</vt:lpstr>
      <vt:lpstr>Apteka</vt:lpstr>
      <vt:lpstr>Encyklopedia prawa</vt:lpstr>
      <vt:lpstr>Ludność państwa</vt:lpstr>
      <vt:lpstr>Ludność państwa</vt:lpstr>
      <vt:lpstr>Ludność państwa</vt:lpstr>
      <vt:lpstr>cudzoziemcy</vt:lpstr>
      <vt:lpstr>cudzoziemcy</vt:lpstr>
      <vt:lpstr>cudzoziemcy</vt:lpstr>
      <vt:lpstr>cudzoziemcy</vt:lpstr>
      <vt:lpstr>cudzoziemcy</vt:lpstr>
      <vt:lpstr>cudzoziemcy</vt:lpstr>
      <vt:lpstr>cudzoziemcy</vt:lpstr>
      <vt:lpstr>cudzoziemcy</vt:lpstr>
      <vt:lpstr>cudzoziemcy</vt:lpstr>
      <vt:lpstr>ekstradycja</vt:lpstr>
      <vt:lpstr>ekstradycja</vt:lpstr>
      <vt:lpstr>ekstradycja</vt:lpstr>
      <vt:lpstr>ekstradycja</vt:lpstr>
      <vt:lpstr>ekstradycja</vt:lpstr>
      <vt:lpstr>Europejski nakaz aresztowania</vt:lpstr>
      <vt:lpstr>Europejski nakaz aresztowania</vt:lpstr>
      <vt:lpstr>Europejski nakaz aresztowania</vt:lpstr>
      <vt:lpstr>Europejski nakaz aresztowania</vt:lpstr>
      <vt:lpstr>Paszport</vt:lpstr>
      <vt:lpstr>Paszport</vt:lpstr>
      <vt:lpstr>Paszport</vt:lpstr>
      <vt:lpstr>Paszport</vt:lpstr>
      <vt:lpstr>Paszport tymczasowy</vt:lpstr>
      <vt:lpstr>Paszport</vt:lpstr>
      <vt:lpstr>Paszport tymczasowy na lotnisku </vt:lpstr>
      <vt:lpstr>Paszport tymczasowy na lotnisku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2</cp:revision>
  <dcterms:created xsi:type="dcterms:W3CDTF">2024-12-15T15:33:18Z</dcterms:created>
  <dcterms:modified xsi:type="dcterms:W3CDTF">2024-12-15T23:58:09Z</dcterms:modified>
</cp:coreProperties>
</file>