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</p:sldMasterIdLst>
  <p:notesMasterIdLst>
    <p:notesMasterId r:id="rId81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  <p:sldId id="317" r:id="rId65"/>
    <p:sldId id="318" r:id="rId66"/>
    <p:sldId id="319" r:id="rId67"/>
    <p:sldId id="320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21" r:id="rId80"/>
  </p:sldIdLst>
  <p:sldSz cx="9144000" cy="6858000" type="screen4x3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CD5B59-67F3-4078-83FE-D9DB0D7793F9}" v="11" dt="2024-10-03T12:06:04.3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63" Type="http://schemas.openxmlformats.org/officeDocument/2006/relationships/slide" Target="slides/slide58.xml"/><Relationship Id="rId68" Type="http://schemas.openxmlformats.org/officeDocument/2006/relationships/slide" Target="slides/slide63.xml"/><Relationship Id="rId84" Type="http://schemas.openxmlformats.org/officeDocument/2006/relationships/theme" Target="theme/theme1.xml"/><Relationship Id="rId16" Type="http://schemas.openxmlformats.org/officeDocument/2006/relationships/slide" Target="slides/slide11.xml"/><Relationship Id="rId11" Type="http://schemas.openxmlformats.org/officeDocument/2006/relationships/slide" Target="slides/slide6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74" Type="http://schemas.openxmlformats.org/officeDocument/2006/relationships/slide" Target="slides/slide69.xml"/><Relationship Id="rId79" Type="http://schemas.openxmlformats.org/officeDocument/2006/relationships/slide" Target="slides/slide74.xml"/><Relationship Id="rId5" Type="http://schemas.openxmlformats.org/officeDocument/2006/relationships/slideMaster" Target="slideMasters/slideMaster5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slide" Target="slides/slide59.xml"/><Relationship Id="rId69" Type="http://schemas.openxmlformats.org/officeDocument/2006/relationships/slide" Target="slides/slide64.xml"/><Relationship Id="rId77" Type="http://schemas.openxmlformats.org/officeDocument/2006/relationships/slide" Target="slides/slide72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72" Type="http://schemas.openxmlformats.org/officeDocument/2006/relationships/slide" Target="slides/slide67.xml"/><Relationship Id="rId80" Type="http://schemas.openxmlformats.org/officeDocument/2006/relationships/slide" Target="slides/slide75.xml"/><Relationship Id="rId85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67" Type="http://schemas.openxmlformats.org/officeDocument/2006/relationships/slide" Target="slides/slide62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slide" Target="slides/slide57.xml"/><Relationship Id="rId70" Type="http://schemas.openxmlformats.org/officeDocument/2006/relationships/slide" Target="slides/slide65.xml"/><Relationship Id="rId75" Type="http://schemas.openxmlformats.org/officeDocument/2006/relationships/slide" Target="slides/slide70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slide" Target="slides/slide60.xml"/><Relationship Id="rId73" Type="http://schemas.openxmlformats.org/officeDocument/2006/relationships/slide" Target="slides/slide68.xml"/><Relationship Id="rId78" Type="http://schemas.openxmlformats.org/officeDocument/2006/relationships/slide" Target="slides/slide73.xml"/><Relationship Id="rId81" Type="http://schemas.openxmlformats.org/officeDocument/2006/relationships/notesMaster" Target="notesMasters/notesMaster1.xml"/><Relationship Id="rId86" Type="http://schemas.microsoft.com/office/2016/11/relationships/changesInfo" Target="changesInfos/changesInfo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9" Type="http://schemas.openxmlformats.org/officeDocument/2006/relationships/slide" Target="slides/slide34.xml"/><Relationship Id="rId34" Type="http://schemas.openxmlformats.org/officeDocument/2006/relationships/slide" Target="slides/slide29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76" Type="http://schemas.openxmlformats.org/officeDocument/2006/relationships/slide" Target="slides/slide71.xml"/><Relationship Id="rId7" Type="http://schemas.openxmlformats.org/officeDocument/2006/relationships/slide" Target="slides/slide2.xml"/><Relationship Id="rId71" Type="http://schemas.openxmlformats.org/officeDocument/2006/relationships/slide" Target="slides/slide66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4.xml"/><Relationship Id="rId24" Type="http://schemas.openxmlformats.org/officeDocument/2006/relationships/slide" Target="slides/slide19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66" Type="http://schemas.openxmlformats.org/officeDocument/2006/relationships/slide" Target="slides/slide61.xml"/><Relationship Id="rId87" Type="http://schemas.microsoft.com/office/2015/10/relationships/revisionInfo" Target="revisionInfo.xml"/><Relationship Id="rId61" Type="http://schemas.openxmlformats.org/officeDocument/2006/relationships/slide" Target="slides/slide56.xml"/><Relationship Id="rId8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gusława Puzio-Wacławik" userId="6bea0fe7-e6f8-46cc-af44-4aeaf195bf24" providerId="ADAL" clId="{C2B59530-D27F-4F17-9FB7-55B00157F135}"/>
    <pc:docChg chg="delSld">
      <pc:chgData name="Bogusława Puzio-Wacławik" userId="6bea0fe7-e6f8-46cc-af44-4aeaf195bf24" providerId="ADAL" clId="{C2B59530-D27F-4F17-9FB7-55B00157F135}" dt="2022-11-03T11:46:51.093" v="0" actId="2696"/>
      <pc:docMkLst>
        <pc:docMk/>
      </pc:docMkLst>
      <pc:sldChg chg="del">
        <pc:chgData name="Bogusława Puzio-Wacławik" userId="6bea0fe7-e6f8-46cc-af44-4aeaf195bf24" providerId="ADAL" clId="{C2B59530-D27F-4F17-9FB7-55B00157F135}" dt="2022-11-03T11:46:51.093" v="0" actId="2696"/>
        <pc:sldMkLst>
          <pc:docMk/>
          <pc:sldMk cId="0" sldId="275"/>
        </pc:sldMkLst>
      </pc:sldChg>
    </pc:docChg>
  </pc:docChgLst>
  <pc:docChgLst>
    <pc:chgData name="Bogusława Puzio-Wacławik" userId="6bea0fe7-e6f8-46cc-af44-4aeaf195bf24" providerId="ADAL" clId="{5BFDA479-ACD1-4408-86A4-33984CA2DE46}"/>
    <pc:docChg chg="delSld">
      <pc:chgData name="Bogusława Puzio-Wacławik" userId="6bea0fe7-e6f8-46cc-af44-4aeaf195bf24" providerId="ADAL" clId="{5BFDA479-ACD1-4408-86A4-33984CA2DE46}" dt="2023-11-09T17:04:53.383" v="0" actId="2696"/>
      <pc:docMkLst>
        <pc:docMk/>
      </pc:docMkLst>
      <pc:sldChg chg="del">
        <pc:chgData name="Bogusława Puzio-Wacławik" userId="6bea0fe7-e6f8-46cc-af44-4aeaf195bf24" providerId="ADAL" clId="{5BFDA479-ACD1-4408-86A4-33984CA2DE46}" dt="2023-11-09T17:04:53.383" v="0" actId="2696"/>
        <pc:sldMkLst>
          <pc:docMk/>
          <pc:sldMk cId="0" sldId="29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AC1C0-3B2E-4E2A-8A92-753E8795CB97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2547B8-7155-41C6-81D5-834082C0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542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E88DC049-D5D8-611E-D4BE-18C9DB6C842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E09FEBF3-0701-40B0-A607-F8235B6B9DE6}" type="slidenum">
              <a:rPr lang="pl-PL" altLang="en-US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64</a:t>
            </a:fld>
            <a:endParaRPr lang="pl-PL" altLang="en-US"/>
          </a:p>
        </p:txBody>
      </p:sp>
      <p:sp>
        <p:nvSpPr>
          <p:cNvPr id="5123" name="Rectangle 1">
            <a:extLst>
              <a:ext uri="{FF2B5EF4-FFF2-40B4-BE49-F238E27FC236}">
                <a16:creationId xmlns:a16="http://schemas.microsoft.com/office/drawing/2014/main" id="{1EBA2416-F19F-5A9F-7277-8CC99E689B6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8ECA2FF6-C7F2-61BE-FD85-4D686F3ED47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l-PL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C803AA9F-FB94-4157-9A8A-CDE125EF6C1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B0001E0C-625F-44A8-A47E-9FA1CCB5190D}" type="slidenum">
              <a:rPr lang="pl-PL" altLang="en-US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73</a:t>
            </a:fld>
            <a:endParaRPr lang="pl-PL" altLang="en-US"/>
          </a:p>
        </p:txBody>
      </p:sp>
      <p:sp>
        <p:nvSpPr>
          <p:cNvPr id="23555" name="Rectangle 1">
            <a:extLst>
              <a:ext uri="{FF2B5EF4-FFF2-40B4-BE49-F238E27FC236}">
                <a16:creationId xmlns:a16="http://schemas.microsoft.com/office/drawing/2014/main" id="{C0AFC2F4-CCA3-1049-CE13-2B2451493E3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2A6E3FE2-0D22-E942-D276-D87520FAAD8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l-PL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24ABDA88-4131-DD63-D827-588034A78FD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09160998-328D-46ED-9EF1-E2FA78849285}" type="slidenum">
              <a:rPr lang="pl-PL" altLang="en-US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74</a:t>
            </a:fld>
            <a:endParaRPr lang="pl-PL" altLang="en-US"/>
          </a:p>
        </p:txBody>
      </p:sp>
      <p:sp>
        <p:nvSpPr>
          <p:cNvPr id="25603" name="Rectangle 1">
            <a:extLst>
              <a:ext uri="{FF2B5EF4-FFF2-40B4-BE49-F238E27FC236}">
                <a16:creationId xmlns:a16="http://schemas.microsoft.com/office/drawing/2014/main" id="{27324DB9-0353-BE2F-8FD2-8E1FCA3AB5B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5604" name="Rectangle 2">
            <a:extLst>
              <a:ext uri="{FF2B5EF4-FFF2-40B4-BE49-F238E27FC236}">
                <a16:creationId xmlns:a16="http://schemas.microsoft.com/office/drawing/2014/main" id="{8DA5E794-0F62-A9E0-323C-84851AC4E760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l-PL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5F717EE3-7F46-3403-3402-B4F14F30F61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4F05E1D2-458D-4444-A60B-B8AE4D859363}" type="slidenum">
              <a:rPr lang="pl-PL" altLang="en-US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65</a:t>
            </a:fld>
            <a:endParaRPr lang="pl-PL" altLang="en-US"/>
          </a:p>
        </p:txBody>
      </p:sp>
      <p:sp>
        <p:nvSpPr>
          <p:cNvPr id="7171" name="Rectangle 1">
            <a:extLst>
              <a:ext uri="{FF2B5EF4-FFF2-40B4-BE49-F238E27FC236}">
                <a16:creationId xmlns:a16="http://schemas.microsoft.com/office/drawing/2014/main" id="{1910238F-3211-593E-0168-8A2F11F097E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565A7608-E447-F9AD-C79F-3531D096FB8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l-PL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C21B6799-5673-E3EA-A435-DB1DE8DCD25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A1DCA27E-94DD-4F85-B99A-1E00E7D78CF5}" type="slidenum">
              <a:rPr lang="pl-PL" altLang="en-US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66</a:t>
            </a:fld>
            <a:endParaRPr lang="pl-PL" altLang="en-US"/>
          </a:p>
        </p:txBody>
      </p:sp>
      <p:sp>
        <p:nvSpPr>
          <p:cNvPr id="9219" name="Rectangle 1">
            <a:extLst>
              <a:ext uri="{FF2B5EF4-FFF2-40B4-BE49-F238E27FC236}">
                <a16:creationId xmlns:a16="http://schemas.microsoft.com/office/drawing/2014/main" id="{4190DDD5-D264-CB2B-A8BF-577B2902B1C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4D8DE8B3-A62E-0F6E-C3B8-6883997614C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l-PL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E06AD780-1B32-D0F7-EE06-A77232E6FEA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B5964814-AC58-48DA-B1C7-45039630770E}" type="slidenum">
              <a:rPr lang="pl-PL" altLang="en-US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67</a:t>
            </a:fld>
            <a:endParaRPr lang="pl-PL" altLang="en-US"/>
          </a:p>
        </p:txBody>
      </p:sp>
      <p:sp>
        <p:nvSpPr>
          <p:cNvPr id="11267" name="Rectangle 1">
            <a:extLst>
              <a:ext uri="{FF2B5EF4-FFF2-40B4-BE49-F238E27FC236}">
                <a16:creationId xmlns:a16="http://schemas.microsoft.com/office/drawing/2014/main" id="{882A19EA-8FD5-3154-424B-E49F3AB14C5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3C5BD14D-32A7-C065-C2ED-66189096805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l-PL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2537573F-F8D2-9962-5E9A-DC7B2F82A35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2D2A0EE0-A729-4D5C-B05B-B52452F0DF75}" type="slidenum">
              <a:rPr lang="pl-PL" altLang="en-US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68</a:t>
            </a:fld>
            <a:endParaRPr lang="pl-PL" altLang="en-US"/>
          </a:p>
        </p:txBody>
      </p:sp>
      <p:sp>
        <p:nvSpPr>
          <p:cNvPr id="13315" name="Rectangle 1">
            <a:extLst>
              <a:ext uri="{FF2B5EF4-FFF2-40B4-BE49-F238E27FC236}">
                <a16:creationId xmlns:a16="http://schemas.microsoft.com/office/drawing/2014/main" id="{851BEBA6-CA73-2DCE-21AE-62BCB01229B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C0C81FBB-49F2-E189-194F-151DDD4D236E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l-PL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34578759-5F7D-4EFE-B05E-636CCC8F592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0358A96C-08B9-4AE9-A24C-B388E2732478}" type="slidenum">
              <a:rPr lang="pl-PL" altLang="en-US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69</a:t>
            </a:fld>
            <a:endParaRPr lang="pl-PL" altLang="en-US"/>
          </a:p>
        </p:txBody>
      </p:sp>
      <p:sp>
        <p:nvSpPr>
          <p:cNvPr id="15363" name="Rectangle 1">
            <a:extLst>
              <a:ext uri="{FF2B5EF4-FFF2-40B4-BE49-F238E27FC236}">
                <a16:creationId xmlns:a16="http://schemas.microsoft.com/office/drawing/2014/main" id="{98DE05A4-6605-FEDC-1791-26CD5A56EEC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5364" name="Rectangle 2">
            <a:extLst>
              <a:ext uri="{FF2B5EF4-FFF2-40B4-BE49-F238E27FC236}">
                <a16:creationId xmlns:a16="http://schemas.microsoft.com/office/drawing/2014/main" id="{D0BD21A0-9538-9C37-CDCC-C86E223D0A84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l-PL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3B34FBCE-1973-140E-4F08-9E4804674D2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50E9CFF9-E5F8-46C0-ADE0-100D43088A15}" type="slidenum">
              <a:rPr lang="pl-PL" altLang="en-US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70</a:t>
            </a:fld>
            <a:endParaRPr lang="pl-PL" altLang="en-US"/>
          </a:p>
        </p:txBody>
      </p:sp>
      <p:sp>
        <p:nvSpPr>
          <p:cNvPr id="17411" name="Rectangle 1">
            <a:extLst>
              <a:ext uri="{FF2B5EF4-FFF2-40B4-BE49-F238E27FC236}">
                <a16:creationId xmlns:a16="http://schemas.microsoft.com/office/drawing/2014/main" id="{CD832C97-463D-5F28-73AA-735EA5785B5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0A4BECC6-C17D-9D5C-368C-C0D20C05186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l-PL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8CEF5C57-4295-8DF3-0B9B-99751FF3C55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5EDAAAC7-C863-4ED1-919D-6E44AD3D4C74}" type="slidenum">
              <a:rPr lang="pl-PL" altLang="en-US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71</a:t>
            </a:fld>
            <a:endParaRPr lang="pl-PL" altLang="en-US"/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EDF1CAB3-A0DB-3892-8F13-56BE72449E9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C3D6C34A-45C3-119E-CC13-DA78891EE033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l-PL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EAA3B523-827F-A2A7-86ED-6AABC56E2B9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45CC32A9-03C9-4D86-B07A-CAA9B7265F4A}" type="slidenum">
              <a:rPr lang="pl-PL" altLang="en-US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72</a:t>
            </a:fld>
            <a:endParaRPr lang="pl-PL" altLang="en-US"/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6932D9EC-AF0A-318F-4A4D-00EA60FA2D5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A08E2AA2-CDD3-A16B-C7FF-85DE1E04F01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l-PL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Kliknij, aby edytować format tekstu tytułu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Kliknij, aby edytować format tekstu tytułu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Kliknij, aby edytować format tekstu tytułu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Kliknij, aby edytować format tekstu tytułu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Kliknij, aby edytować format tekstu tytułu</a:t>
            </a: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ozminski.edu.pl/uploads/import/kozminski/pl/default_opisy/2989/15/1/elastycznosc_popytu_i_podazy.pptx" TargetMode="Externa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CustomShape 1"/>
          <p:cNvSpPr/>
          <p:nvPr/>
        </p:nvSpPr>
        <p:spPr>
          <a:xfrm>
            <a:off x="685800" y="228600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4400" b="1" strike="noStrike" spc="-1">
                <a:solidFill>
                  <a:srgbClr val="000000"/>
                </a:solidFill>
                <a:latin typeface="Calibri"/>
                <a:ea typeface="DejaVu Sans"/>
              </a:rPr>
              <a:t>Elastyczność popytu i podaży</a:t>
            </a:r>
            <a:endParaRPr lang="pl-PL" sz="4400" b="0" strike="noStrike" spc="-1">
              <a:latin typeface="Arial"/>
            </a:endParaRPr>
          </a:p>
        </p:txBody>
      </p:sp>
      <p:sp>
        <p:nvSpPr>
          <p:cNvPr id="191" name="CustomShape 2"/>
          <p:cNvSpPr/>
          <p:nvPr/>
        </p:nvSpPr>
        <p:spPr>
          <a:xfrm>
            <a:off x="1371600" y="3886200"/>
            <a:ext cx="6400080" cy="175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2133720" y="2565000"/>
            <a:ext cx="4647600" cy="151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3600" b="1" i="1" strike="noStrike" spc="-1">
                <a:solidFill>
                  <a:srgbClr val="000000"/>
                </a:solidFill>
                <a:latin typeface="Gill Sans CE MT Shadow"/>
                <a:ea typeface="DejaVu Sans"/>
              </a:rPr>
              <a:t>Metoda punktowa</a:t>
            </a:r>
            <a:endParaRPr lang="pl-PL" sz="3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l-PL" sz="3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36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Epd = </a:t>
            </a:r>
            <a:r>
              <a:rPr lang="pl-PL" sz="36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ΔQd/Qd</a:t>
            </a:r>
            <a:r>
              <a:rPr lang="pl-PL" sz="16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1</a:t>
            </a:r>
            <a:r>
              <a:rPr lang="pl-PL" sz="36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 : Δp/p</a:t>
            </a:r>
            <a:r>
              <a:rPr lang="pl-PL" sz="16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1</a:t>
            </a:r>
            <a:r>
              <a:rPr lang="pl-PL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4400" b="0" strike="noStrike" spc="-1">
              <a:latin typeface="Arial"/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2752560" y="3166920"/>
            <a:ext cx="9143280" cy="3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CustomShape 1"/>
          <p:cNvSpPr/>
          <p:nvPr/>
        </p:nvSpPr>
        <p:spPr>
          <a:xfrm>
            <a:off x="762120" y="1828800"/>
            <a:ext cx="7695360" cy="3809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Ponieważ popyt jest na ogół ujemną funkcją ceny, zatem </a:t>
            </a:r>
            <a:r>
              <a:rPr lang="pl-PL" sz="3600" b="1" strike="noStrike" spc="-1">
                <a:solidFill>
                  <a:srgbClr val="000000"/>
                </a:solidFill>
                <a:latin typeface="Calibri"/>
                <a:ea typeface="DejaVu Sans"/>
              </a:rPr>
              <a:t>elastyczność cenowa popytu jest ujemna</a:t>
            </a:r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, tj. Epd&lt; 0</a:t>
            </a:r>
            <a:endParaRPr lang="pl-PL" sz="3600" b="0" strike="noStrike" spc="-1">
              <a:latin typeface="Arial"/>
            </a:endParaRPr>
          </a:p>
          <a:p>
            <a:endParaRPr lang="pl-PL" sz="3600" b="0" strike="noStrike" spc="-1">
              <a:latin typeface="Arial"/>
            </a:endParaRPr>
          </a:p>
          <a:p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Wynik elastyczności cenowej popytu będziemy jednak podawać w liczbie </a:t>
            </a:r>
            <a:r>
              <a:rPr lang="pl-PL" sz="3600" b="1" strike="noStrike" spc="-1">
                <a:solidFill>
                  <a:srgbClr val="000000"/>
                </a:solidFill>
                <a:latin typeface="Calibri"/>
                <a:ea typeface="DejaVu Sans"/>
              </a:rPr>
              <a:t>bezwzględnej</a:t>
            </a:r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!</a:t>
            </a:r>
            <a:endParaRPr lang="pl-PL" sz="3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l-PL" sz="36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CustomShape 1"/>
          <p:cNvSpPr/>
          <p:nvPr/>
        </p:nvSpPr>
        <p:spPr>
          <a:xfrm>
            <a:off x="685800" y="609480"/>
            <a:ext cx="7771680" cy="45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Rodzaje popytu w E</a:t>
            </a:r>
            <a:r>
              <a:rPr lang="pl-PL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pd</a:t>
            </a:r>
            <a:endParaRPr lang="pl-PL" sz="2400" b="0" strike="noStrike" spc="-1">
              <a:latin typeface="Arial"/>
            </a:endParaRPr>
          </a:p>
        </p:txBody>
      </p:sp>
      <p:sp>
        <p:nvSpPr>
          <p:cNvPr id="213" name="CustomShape 2"/>
          <p:cNvSpPr/>
          <p:nvPr/>
        </p:nvSpPr>
        <p:spPr>
          <a:xfrm>
            <a:off x="228600" y="1143000"/>
            <a:ext cx="8762400" cy="5485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 algn="just">
              <a:lnSpc>
                <a:spcPct val="100000"/>
              </a:lnSpc>
            </a:pPr>
            <a:r>
              <a:rPr lang="pl-PL" sz="2800" b="1" strike="noStrike" spc="-1">
                <a:solidFill>
                  <a:srgbClr val="073E87"/>
                </a:solidFill>
                <a:latin typeface="Calibri"/>
                <a:ea typeface="DejaVu Sans"/>
              </a:rPr>
              <a:t>Epd= 0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	       </a:t>
            </a:r>
            <a:r>
              <a:rPr lang="pl-PL" sz="2800" b="1" strike="noStrike" spc="-1">
                <a:solidFill>
                  <a:srgbClr val="0066FF"/>
                </a:solidFill>
                <a:latin typeface="Calibri"/>
                <a:ea typeface="DejaVu Sans"/>
              </a:rPr>
              <a:t>popyt sztywny</a:t>
            </a:r>
            <a:r>
              <a:rPr lang="pl-PL" sz="2800" b="0" strike="noStrike" spc="-1">
                <a:solidFill>
                  <a:srgbClr val="0066FF"/>
                </a:solidFill>
                <a:latin typeface="Calibri"/>
                <a:ea typeface="DejaVu Sans"/>
              </a:rPr>
              <a:t> 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- elastyczność zerowa </a:t>
            </a: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Epd&gt;-1 </a:t>
            </a:r>
            <a:r>
              <a:rPr lang="pl-PL" sz="2800" b="1" strike="noStrike" spc="-1">
                <a:solidFill>
                  <a:srgbClr val="073E87"/>
                </a:solidFill>
                <a:latin typeface="Calibri"/>
                <a:ea typeface="DejaVu Sans"/>
              </a:rPr>
              <a:t>Epd&lt;1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r>
              <a:rPr lang="pl-PL" sz="2800" b="1" strike="noStrike" spc="-1">
                <a:solidFill>
                  <a:srgbClr val="073E87"/>
                </a:solidFill>
                <a:latin typeface="Calibri"/>
                <a:ea typeface="DejaVu Sans"/>
              </a:rPr>
              <a:t>popyt nieelastyczny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 (względnie nieelast.)</a:t>
            </a: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             elastyczność niska Epd</a:t>
            </a:r>
            <a:r>
              <a:rPr lang="pl-PL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Є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(-1;0)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r>
              <a:rPr lang="pl-PL" sz="2800" b="1" strike="noStrike" spc="-1">
                <a:solidFill>
                  <a:srgbClr val="073E87"/>
                </a:solidFill>
                <a:latin typeface="Calibri"/>
                <a:ea typeface="DejaVu Sans"/>
              </a:rPr>
              <a:t>Epd</a:t>
            </a:r>
            <a:r>
              <a:rPr lang="pl-PL" sz="1800" b="1" strike="noStrike" spc="-1">
                <a:solidFill>
                  <a:srgbClr val="073E87"/>
                </a:solidFill>
                <a:latin typeface="Calibri"/>
                <a:ea typeface="DejaVu Sans"/>
              </a:rPr>
              <a:t>Є</a:t>
            </a:r>
            <a:r>
              <a:rPr lang="pl-PL" sz="2800" b="1" strike="noStrike" spc="-1">
                <a:solidFill>
                  <a:srgbClr val="073E87"/>
                </a:solidFill>
                <a:latin typeface="Calibri"/>
                <a:ea typeface="DejaVu Sans"/>
              </a:rPr>
              <a:t>(0;1)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Epd=-1 </a:t>
            </a:r>
            <a:r>
              <a:rPr lang="pl-PL" sz="2800" b="1" strike="noStrike" spc="-1">
                <a:solidFill>
                  <a:srgbClr val="073E87"/>
                </a:solidFill>
                <a:latin typeface="Calibri"/>
                <a:ea typeface="DejaVu Sans"/>
              </a:rPr>
              <a:t>Epd=1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r>
              <a:rPr lang="pl-PL" sz="2800" b="1" strike="noStrike" spc="-1">
                <a:solidFill>
                  <a:srgbClr val="073E87"/>
                </a:solidFill>
                <a:latin typeface="Calibri"/>
                <a:ea typeface="DejaVu Sans"/>
              </a:rPr>
              <a:t>popyt jednostkowy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 (proporcjonalny)</a:t>
            </a: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             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elastyczność równa jedności </a:t>
            </a:r>
            <a:endParaRPr lang="pl-PL" sz="2800" b="0" strike="noStrike" spc="-1">
              <a:latin typeface="Arial"/>
            </a:endParaRPr>
          </a:p>
          <a:p>
            <a:pPr marL="343080" indent="-342360" algn="just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Epd&lt;-1 </a:t>
            </a:r>
            <a:r>
              <a:rPr lang="pl-PL" sz="2800" b="1" strike="noStrike" spc="-1">
                <a:solidFill>
                  <a:srgbClr val="073E87"/>
                </a:solidFill>
                <a:latin typeface="Calibri"/>
                <a:ea typeface="DejaVu Sans"/>
              </a:rPr>
              <a:t>Epd&gt;1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r>
              <a:rPr lang="pl-PL" sz="2800" b="1" strike="noStrike" spc="-1">
                <a:solidFill>
                  <a:srgbClr val="073E87"/>
                </a:solidFill>
                <a:latin typeface="Calibri"/>
                <a:ea typeface="DejaVu Sans"/>
              </a:rPr>
              <a:t>popyt elastyczny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(względnie elastyczny)</a:t>
            </a:r>
            <a:endParaRPr lang="pl-PL" sz="2800" b="0" strike="noStrike" spc="-1">
              <a:latin typeface="Arial"/>
            </a:endParaRPr>
          </a:p>
          <a:p>
            <a:pPr marL="343080" indent="-342360" algn="just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        elastyczność wysoka Epd</a:t>
            </a:r>
            <a:r>
              <a:rPr lang="pl-PL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Є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(-∞;-1)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l-PL" sz="2800" b="1" strike="noStrike" spc="-1">
                <a:solidFill>
                  <a:srgbClr val="073E87"/>
                </a:solidFill>
                <a:latin typeface="Calibri"/>
                <a:ea typeface="DejaVu Sans"/>
              </a:rPr>
              <a:t>Epd</a:t>
            </a:r>
            <a:r>
              <a:rPr lang="pl-PL" sz="1800" b="1" strike="noStrike" spc="-1">
                <a:solidFill>
                  <a:srgbClr val="073E87"/>
                </a:solidFill>
                <a:latin typeface="Calibri"/>
                <a:ea typeface="DejaVu Sans"/>
              </a:rPr>
              <a:t>Є</a:t>
            </a:r>
            <a:r>
              <a:rPr lang="pl-PL" sz="2800" b="1" strike="noStrike" spc="-1">
                <a:solidFill>
                  <a:srgbClr val="073E87"/>
                </a:solidFill>
                <a:latin typeface="Calibri"/>
                <a:ea typeface="DejaVu Sans"/>
              </a:rPr>
              <a:t>(1;</a:t>
            </a:r>
            <a:r>
              <a:rPr lang="pl-PL" sz="2800" b="1" strike="noStrike" spc="-1">
                <a:solidFill>
                  <a:srgbClr val="073E87"/>
                </a:solidFill>
                <a:latin typeface="Symbol"/>
                <a:ea typeface="DejaVu Sans"/>
              </a:rPr>
              <a:t></a:t>
            </a:r>
            <a:r>
              <a:rPr lang="pl-PL" sz="2800" b="1" strike="noStrike" spc="-1">
                <a:solidFill>
                  <a:srgbClr val="073E87"/>
                </a:solidFill>
                <a:latin typeface="Calibri"/>
                <a:ea typeface="DejaVu Sans"/>
              </a:rPr>
              <a:t>)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Epd=-</a:t>
            </a:r>
            <a:r>
              <a:rPr lang="pl-PL" sz="2800" b="0" strike="noStrike" spc="-1">
                <a:solidFill>
                  <a:srgbClr val="000000"/>
                </a:solidFill>
                <a:latin typeface="Symbol"/>
                <a:ea typeface="DejaVu Sans"/>
              </a:rPr>
              <a:t>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l-PL" sz="2800" b="1" strike="noStrike" spc="-1">
                <a:solidFill>
                  <a:srgbClr val="073E87"/>
                </a:solidFill>
                <a:latin typeface="Calibri"/>
                <a:ea typeface="DejaVu Sans"/>
              </a:rPr>
              <a:t>Epd=</a:t>
            </a:r>
            <a:r>
              <a:rPr lang="pl-PL" sz="2800" b="1" strike="noStrike" spc="-1">
                <a:solidFill>
                  <a:srgbClr val="073E87"/>
                </a:solidFill>
                <a:latin typeface="Symbol"/>
                <a:ea typeface="DejaVu Sans"/>
              </a:rPr>
              <a:t></a:t>
            </a:r>
            <a:r>
              <a:rPr lang="pl-PL" sz="2800" b="0" strike="noStrike" spc="-1">
                <a:solidFill>
                  <a:srgbClr val="073E87"/>
                </a:solidFill>
                <a:latin typeface="Calibri"/>
                <a:ea typeface="DejaVu Sans"/>
              </a:rPr>
              <a:t>  </a:t>
            </a:r>
            <a:r>
              <a:rPr lang="pl-PL" sz="2800" b="1" strike="noStrike" spc="-1">
                <a:solidFill>
                  <a:srgbClr val="073E87"/>
                </a:solidFill>
                <a:latin typeface="Calibri"/>
                <a:ea typeface="DejaVu Sans"/>
              </a:rPr>
              <a:t>popyt doskonale elastyczny</a:t>
            </a:r>
            <a:endParaRPr lang="pl-PL" sz="2800" b="0" strike="noStrike" spc="-1">
              <a:latin typeface="Arial"/>
            </a:endParaRPr>
          </a:p>
          <a:p>
            <a:pPr marL="343080" indent="-342360" algn="just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             elastyczność nieskończenie wielka</a:t>
            </a: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pl-PL" sz="28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CustomShape 1"/>
          <p:cNvSpPr/>
          <p:nvPr/>
        </p:nvSpPr>
        <p:spPr>
          <a:xfrm>
            <a:off x="838080" y="609480"/>
            <a:ext cx="7619400" cy="594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Epd=</a:t>
            </a:r>
            <a:r>
              <a:rPr lang="pl-PL" sz="3200" b="1" strike="noStrike" spc="-1">
                <a:solidFill>
                  <a:srgbClr val="000000"/>
                </a:solidFill>
                <a:latin typeface="Symbol"/>
                <a:ea typeface="DejaVu Sans"/>
              </a:rPr>
              <a:t>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popyt doskonale elastyczny</a:t>
            </a:r>
            <a:endParaRPr lang="pl-PL" sz="3200" b="0" strike="noStrike" spc="-1">
              <a:latin typeface="Arial"/>
            </a:endParaRPr>
          </a:p>
          <a:p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zmiana wielkości popytu nie jest spowodowana zmianą ceny, gdyż cena jest stała; przykładem są dobra wyższego rzędu </a:t>
            </a:r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    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lang="pl-PL" sz="32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						D</a:t>
            </a:r>
            <a:endParaRPr lang="pl-PL" sz="3200" b="0" strike="noStrike" spc="-1">
              <a:latin typeface="Arial"/>
            </a:endParaRPr>
          </a:p>
          <a:p>
            <a:endParaRPr lang="pl-PL" sz="3200" b="0" strike="noStrike" spc="-1">
              <a:latin typeface="Arial"/>
            </a:endParaRPr>
          </a:p>
          <a:p>
            <a:endParaRPr lang="pl-PL" sz="3200" b="0" strike="noStrike" spc="-1">
              <a:latin typeface="Arial"/>
            </a:endParaRPr>
          </a:p>
          <a:p>
            <a:endParaRPr lang="pl-PL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			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r>
              <a:rPr lang="pl-PL" sz="32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1               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r>
              <a:rPr lang="pl-PL" sz="32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endParaRPr lang="pl-PL" sz="2800" b="0" strike="noStrike" spc="-1">
              <a:latin typeface="Arial"/>
            </a:endParaRPr>
          </a:p>
        </p:txBody>
      </p:sp>
      <p:sp>
        <p:nvSpPr>
          <p:cNvPr id="215" name="Line 2"/>
          <p:cNvSpPr/>
          <p:nvPr/>
        </p:nvSpPr>
        <p:spPr>
          <a:xfrm flipV="1">
            <a:off x="1600200" y="2590560"/>
            <a:ext cx="360" cy="3353040"/>
          </a:xfrm>
          <a:prstGeom prst="line">
            <a:avLst/>
          </a:prstGeom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16" name="Line 3"/>
          <p:cNvSpPr/>
          <p:nvPr/>
        </p:nvSpPr>
        <p:spPr>
          <a:xfrm>
            <a:off x="1600200" y="5943600"/>
            <a:ext cx="5410080" cy="360"/>
          </a:xfrm>
          <a:prstGeom prst="line">
            <a:avLst/>
          </a:prstGeom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17" name="Line 4"/>
          <p:cNvSpPr/>
          <p:nvPr/>
        </p:nvSpPr>
        <p:spPr>
          <a:xfrm>
            <a:off x="1600200" y="4114800"/>
            <a:ext cx="4724280" cy="360"/>
          </a:xfrm>
          <a:prstGeom prst="line">
            <a:avLst/>
          </a:prstGeom>
          <a:ln w="28440">
            <a:solidFill>
              <a:schemeClr val="hlink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18" name="Line 5"/>
          <p:cNvSpPr/>
          <p:nvPr/>
        </p:nvSpPr>
        <p:spPr>
          <a:xfrm>
            <a:off x="3657600" y="4114800"/>
            <a:ext cx="360" cy="182880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19" name="Line 6"/>
          <p:cNvSpPr/>
          <p:nvPr/>
        </p:nvSpPr>
        <p:spPr>
          <a:xfrm>
            <a:off x="5105160" y="4114800"/>
            <a:ext cx="360" cy="182880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228600" y="609480"/>
            <a:ext cx="853380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Edp&gt;1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popyt elastyczny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(względnie elast.) Edp</a:t>
            </a:r>
            <a:r>
              <a:rPr lang="pl-PL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Є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(1;</a:t>
            </a:r>
            <a:r>
              <a:rPr lang="pl-PL" sz="2800" b="1" strike="noStrike" spc="-1">
                <a:solidFill>
                  <a:srgbClr val="000000"/>
                </a:solidFill>
                <a:latin typeface="Symbol"/>
                <a:ea typeface="DejaVu Sans"/>
              </a:rPr>
              <a:t>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)</a:t>
            </a:r>
            <a:endParaRPr lang="pl-PL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% zmiana wielkości popytu jest większa niż % zmiana ceny; przykładem są dobra wyższego rzędu; te, na które wydatki stanowią poważną część ogółu wydatków </a:t>
            </a:r>
            <a:endParaRPr lang="pl-PL" sz="2800" b="0" strike="noStrike" spc="-1">
              <a:latin typeface="Arial"/>
            </a:endParaRPr>
          </a:p>
        </p:txBody>
      </p:sp>
      <p:sp>
        <p:nvSpPr>
          <p:cNvPr id="221" name="CustomShape 2"/>
          <p:cNvSpPr/>
          <p:nvPr/>
        </p:nvSpPr>
        <p:spPr>
          <a:xfrm>
            <a:off x="685800" y="2277000"/>
            <a:ext cx="7771680" cy="3818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9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90000"/>
              </a:lnSpc>
            </a:pP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9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r>
              <a:rPr lang="pl-PL" sz="2800" b="1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                                                                  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D</a:t>
            </a: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9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90000"/>
              </a:lnSpc>
            </a:pP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90000"/>
              </a:lnSpc>
            </a:pP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90000"/>
              </a:lnSpc>
            </a:pP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90000"/>
              </a:lnSpc>
            </a:pP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90000"/>
              </a:lnSpc>
            </a:pP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			   </a:t>
            </a: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9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             Q</a:t>
            </a: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1                                                         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2       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endParaRPr lang="pl-PL" sz="2800" b="0" strike="noStrike" spc="-1">
              <a:latin typeface="Arial"/>
            </a:endParaRPr>
          </a:p>
        </p:txBody>
      </p:sp>
      <p:sp>
        <p:nvSpPr>
          <p:cNvPr id="222" name="Line 3"/>
          <p:cNvSpPr/>
          <p:nvPr/>
        </p:nvSpPr>
        <p:spPr>
          <a:xfrm flipV="1">
            <a:off x="1295280" y="2209680"/>
            <a:ext cx="360" cy="3352680"/>
          </a:xfrm>
          <a:prstGeom prst="line">
            <a:avLst/>
          </a:prstGeom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23" name="Line 4"/>
          <p:cNvSpPr/>
          <p:nvPr/>
        </p:nvSpPr>
        <p:spPr>
          <a:xfrm>
            <a:off x="1295280" y="5562360"/>
            <a:ext cx="6781680" cy="360"/>
          </a:xfrm>
          <a:prstGeom prst="line">
            <a:avLst/>
          </a:prstGeom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24" name="Line 5"/>
          <p:cNvSpPr/>
          <p:nvPr/>
        </p:nvSpPr>
        <p:spPr>
          <a:xfrm>
            <a:off x="1259280" y="3140640"/>
            <a:ext cx="2133720" cy="36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25" name="Line 6"/>
          <p:cNvSpPr/>
          <p:nvPr/>
        </p:nvSpPr>
        <p:spPr>
          <a:xfrm>
            <a:off x="1295280" y="3809880"/>
            <a:ext cx="5867280" cy="36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26" name="Line 7"/>
          <p:cNvSpPr/>
          <p:nvPr/>
        </p:nvSpPr>
        <p:spPr>
          <a:xfrm>
            <a:off x="7162560" y="3809880"/>
            <a:ext cx="360" cy="175248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27" name="Line 8"/>
          <p:cNvSpPr/>
          <p:nvPr/>
        </p:nvSpPr>
        <p:spPr>
          <a:xfrm>
            <a:off x="1259280" y="3140640"/>
            <a:ext cx="5904720" cy="64836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28" name="Line 9"/>
          <p:cNvSpPr/>
          <p:nvPr/>
        </p:nvSpPr>
        <p:spPr>
          <a:xfrm>
            <a:off x="3491640" y="3140640"/>
            <a:ext cx="360" cy="36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29" name="Line 10"/>
          <p:cNvSpPr/>
          <p:nvPr/>
        </p:nvSpPr>
        <p:spPr>
          <a:xfrm>
            <a:off x="3393000" y="3141000"/>
            <a:ext cx="26640" cy="2448000"/>
          </a:xfrm>
          <a:prstGeom prst="line">
            <a:avLst/>
          </a:prstGeom>
          <a:ln>
            <a:solidFill>
              <a:srgbClr val="4A7EBB"/>
            </a:solidFill>
            <a:custDash>
              <a:ds d="500000" sp="400000"/>
            </a:custDash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Epd=1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popyt jednostkowy (proporcjonalny)</a:t>
            </a:r>
            <a:endParaRPr lang="pl-PL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% zmiana wielkości popytu jest doskonale równa % zmianie ceny; </a:t>
            </a:r>
            <a:endParaRPr lang="pl-PL" sz="2800" b="0" strike="noStrike" spc="-1">
              <a:latin typeface="Arial"/>
            </a:endParaRPr>
          </a:p>
        </p:txBody>
      </p:sp>
      <p:sp>
        <p:nvSpPr>
          <p:cNvPr id="231" name="CustomShape 2"/>
          <p:cNvSpPr/>
          <p:nvPr/>
        </p:nvSpPr>
        <p:spPr>
          <a:xfrm>
            <a:off x="304920" y="2133720"/>
            <a:ext cx="8686080" cy="441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P</a:t>
            </a: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    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D</a:t>
            </a: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   45˚ </a:t>
            </a: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            Q</a:t>
            </a: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  Q</a:t>
            </a:r>
            <a:endParaRPr lang="pl-PL" sz="2800" b="0" strike="noStrike" spc="-1">
              <a:latin typeface="Arial"/>
            </a:endParaRPr>
          </a:p>
        </p:txBody>
      </p:sp>
      <p:sp>
        <p:nvSpPr>
          <p:cNvPr id="232" name="Line 3"/>
          <p:cNvSpPr/>
          <p:nvPr/>
        </p:nvSpPr>
        <p:spPr>
          <a:xfrm flipV="1">
            <a:off x="1066680" y="2286000"/>
            <a:ext cx="360" cy="3657600"/>
          </a:xfrm>
          <a:prstGeom prst="line">
            <a:avLst/>
          </a:prstGeom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33" name="Line 4"/>
          <p:cNvSpPr/>
          <p:nvPr/>
        </p:nvSpPr>
        <p:spPr>
          <a:xfrm>
            <a:off x="1066680" y="5943600"/>
            <a:ext cx="5562720" cy="360"/>
          </a:xfrm>
          <a:prstGeom prst="line">
            <a:avLst/>
          </a:prstGeom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34" name="Line 5"/>
          <p:cNvSpPr/>
          <p:nvPr/>
        </p:nvSpPr>
        <p:spPr>
          <a:xfrm>
            <a:off x="1066680" y="3124080"/>
            <a:ext cx="4191120" cy="2819520"/>
          </a:xfrm>
          <a:prstGeom prst="line">
            <a:avLst/>
          </a:prstGeom>
          <a:ln w="38160">
            <a:solidFill>
              <a:schemeClr val="hlink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35" name="CustomShape 6"/>
          <p:cNvSpPr/>
          <p:nvPr/>
        </p:nvSpPr>
        <p:spPr>
          <a:xfrm flipH="1">
            <a:off x="3961800" y="5257800"/>
            <a:ext cx="304200" cy="685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36" name="Line 7"/>
          <p:cNvSpPr/>
          <p:nvPr/>
        </p:nvSpPr>
        <p:spPr>
          <a:xfrm>
            <a:off x="1066680" y="4419360"/>
            <a:ext cx="1905120" cy="36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37" name="Line 8"/>
          <p:cNvSpPr/>
          <p:nvPr/>
        </p:nvSpPr>
        <p:spPr>
          <a:xfrm>
            <a:off x="2971800" y="4419360"/>
            <a:ext cx="360" cy="152424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CustomShape 1"/>
          <p:cNvSpPr/>
          <p:nvPr/>
        </p:nvSpPr>
        <p:spPr>
          <a:xfrm>
            <a:off x="228600" y="0"/>
            <a:ext cx="8914680" cy="2666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Epd&lt;1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popyt nieelastyczny (względnie nieelast.)Epd</a:t>
            </a:r>
            <a:r>
              <a:rPr lang="pl-PL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Є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(0;1)</a:t>
            </a:r>
            <a:endParaRPr lang="pl-PL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% zmiana wielkości popytu jest mniejsza od % zmiany ceny; przykładem są dobra pierwszej potrzeby, przede wszystkim żywność oraz produkty, na które wydatki stanowią niewielką część ogółu wydatków</a:t>
            </a:r>
            <a:r>
              <a:rPr lang="pl-PL" sz="4000" b="1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4000" b="0" strike="noStrike" spc="-1">
              <a:latin typeface="Arial"/>
            </a:endParaRPr>
          </a:p>
        </p:txBody>
      </p:sp>
      <p:sp>
        <p:nvSpPr>
          <p:cNvPr id="239" name="CustomShape 2"/>
          <p:cNvSpPr/>
          <p:nvPr/>
        </p:nvSpPr>
        <p:spPr>
          <a:xfrm>
            <a:off x="304920" y="2438280"/>
            <a:ext cx="8152560" cy="411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endParaRPr lang="pl-PL" sz="24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pl-PL" sz="24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lang="pl-PL" sz="24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lang="pl-PL" sz="24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lang="pl-PL" sz="24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r>
              <a:rPr lang="pl-PL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          </a:t>
            </a:r>
            <a:r>
              <a:rPr lang="pl-PL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D</a:t>
            </a:r>
            <a:endParaRPr lang="pl-PL" sz="24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pl-PL" sz="24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pl-PL" sz="24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pl-PL" sz="24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</a:t>
            </a:r>
            <a:endParaRPr lang="pl-PL" sz="24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     Q</a:t>
            </a:r>
            <a:r>
              <a:rPr lang="pl-PL" sz="24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r>
              <a:rPr lang="pl-PL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 Q</a:t>
            </a:r>
            <a:r>
              <a:rPr lang="pl-PL" sz="24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2                                            </a:t>
            </a:r>
            <a:r>
              <a:rPr lang="pl-PL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endParaRPr lang="pl-PL" sz="2400" b="0" strike="noStrike" spc="-1">
              <a:latin typeface="Arial"/>
            </a:endParaRPr>
          </a:p>
        </p:txBody>
      </p:sp>
      <p:sp>
        <p:nvSpPr>
          <p:cNvPr id="240" name="Line 3"/>
          <p:cNvSpPr/>
          <p:nvPr/>
        </p:nvSpPr>
        <p:spPr>
          <a:xfrm flipV="1">
            <a:off x="990360" y="2666880"/>
            <a:ext cx="360" cy="3276720"/>
          </a:xfrm>
          <a:prstGeom prst="line">
            <a:avLst/>
          </a:prstGeom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41" name="Line 4"/>
          <p:cNvSpPr/>
          <p:nvPr/>
        </p:nvSpPr>
        <p:spPr>
          <a:xfrm>
            <a:off x="990360" y="5943600"/>
            <a:ext cx="4267440" cy="360"/>
          </a:xfrm>
          <a:prstGeom prst="line">
            <a:avLst/>
          </a:prstGeom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42" name="Line 5"/>
          <p:cNvSpPr/>
          <p:nvPr/>
        </p:nvSpPr>
        <p:spPr>
          <a:xfrm>
            <a:off x="1752480" y="2666880"/>
            <a:ext cx="1371600" cy="3200400"/>
          </a:xfrm>
          <a:prstGeom prst="line">
            <a:avLst/>
          </a:prstGeom>
          <a:ln w="38160">
            <a:solidFill>
              <a:schemeClr val="hlink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43" name="Line 6"/>
          <p:cNvSpPr/>
          <p:nvPr/>
        </p:nvSpPr>
        <p:spPr>
          <a:xfrm>
            <a:off x="990360" y="3429000"/>
            <a:ext cx="1143000" cy="36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44" name="Line 7"/>
          <p:cNvSpPr/>
          <p:nvPr/>
        </p:nvSpPr>
        <p:spPr>
          <a:xfrm>
            <a:off x="990360" y="3962160"/>
            <a:ext cx="1295640" cy="36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45" name="Line 8"/>
          <p:cNvSpPr/>
          <p:nvPr/>
        </p:nvSpPr>
        <p:spPr>
          <a:xfrm>
            <a:off x="2057400" y="3429000"/>
            <a:ext cx="360" cy="251460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600000" sp="500000"/>
              <a:ds d="1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46" name="Line 9"/>
          <p:cNvSpPr/>
          <p:nvPr/>
        </p:nvSpPr>
        <p:spPr>
          <a:xfrm>
            <a:off x="2286000" y="3962160"/>
            <a:ext cx="360" cy="198144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CustomShape 1"/>
          <p:cNvSpPr/>
          <p:nvPr/>
        </p:nvSpPr>
        <p:spPr>
          <a:xfrm>
            <a:off x="228600" y="152280"/>
            <a:ext cx="8762400" cy="2056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Epd= 0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popyt sztywny</a:t>
            </a:r>
            <a:endParaRPr lang="pl-PL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Zmiana ceny nie wywołuje żadnych zmian w wielkości popytu; przykładem są dobra o fundamentalnym znaczeniu dla człowieka, np. leki, używki, podstawowa żywność</a:t>
            </a:r>
            <a:endParaRPr lang="pl-PL" sz="2800" b="0" strike="noStrike" spc="-1">
              <a:latin typeface="Arial"/>
            </a:endParaRPr>
          </a:p>
        </p:txBody>
      </p:sp>
      <p:sp>
        <p:nvSpPr>
          <p:cNvPr id="248" name="CustomShape 2"/>
          <p:cNvSpPr/>
          <p:nvPr/>
        </p:nvSpPr>
        <p:spPr>
          <a:xfrm>
            <a:off x="304920" y="1981080"/>
            <a:ext cx="8609760" cy="4647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2                               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D</a:t>
            </a: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      Q</a:t>
            </a: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      Q</a:t>
            </a:r>
            <a:endParaRPr lang="pl-PL" sz="2800" b="0" strike="noStrike" spc="-1">
              <a:latin typeface="Arial"/>
            </a:endParaRPr>
          </a:p>
        </p:txBody>
      </p:sp>
      <p:sp>
        <p:nvSpPr>
          <p:cNvPr id="249" name="Line 3"/>
          <p:cNvSpPr/>
          <p:nvPr/>
        </p:nvSpPr>
        <p:spPr>
          <a:xfrm flipV="1">
            <a:off x="838080" y="2209680"/>
            <a:ext cx="360" cy="3962520"/>
          </a:xfrm>
          <a:prstGeom prst="line">
            <a:avLst/>
          </a:prstGeom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50" name="Line 4"/>
          <p:cNvSpPr/>
          <p:nvPr/>
        </p:nvSpPr>
        <p:spPr>
          <a:xfrm>
            <a:off x="838080" y="6172200"/>
            <a:ext cx="4114800" cy="360"/>
          </a:xfrm>
          <a:prstGeom prst="line">
            <a:avLst/>
          </a:prstGeom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51" name="Line 5"/>
          <p:cNvSpPr/>
          <p:nvPr/>
        </p:nvSpPr>
        <p:spPr>
          <a:xfrm>
            <a:off x="2361960" y="2286000"/>
            <a:ext cx="360" cy="3886200"/>
          </a:xfrm>
          <a:prstGeom prst="line">
            <a:avLst/>
          </a:prstGeom>
          <a:ln w="38160">
            <a:solidFill>
              <a:schemeClr val="hlink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52" name="Line 6"/>
          <p:cNvSpPr/>
          <p:nvPr/>
        </p:nvSpPr>
        <p:spPr>
          <a:xfrm>
            <a:off x="838080" y="3276360"/>
            <a:ext cx="1523880" cy="36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53" name="Line 7"/>
          <p:cNvSpPr/>
          <p:nvPr/>
        </p:nvSpPr>
        <p:spPr>
          <a:xfrm>
            <a:off x="838080" y="3809880"/>
            <a:ext cx="1523880" cy="36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CustomShape 1"/>
          <p:cNvSpPr/>
          <p:nvPr/>
        </p:nvSpPr>
        <p:spPr>
          <a:xfrm>
            <a:off x="380880" y="1447920"/>
            <a:ext cx="7848000" cy="1980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W interpretacji elastyczności cenowej popytu należy pamiętać, że nie można mówić o elastyczności jedynie w odniesieniu do całej krzywej popytu.</a:t>
            </a:r>
            <a:endParaRPr lang="pl-PL" sz="3200" b="0" strike="noStrike" spc="-1">
              <a:latin typeface="Arial"/>
            </a:endParaRPr>
          </a:p>
        </p:txBody>
      </p:sp>
      <p:sp>
        <p:nvSpPr>
          <p:cNvPr id="255" name="CustomShape 2"/>
          <p:cNvSpPr/>
          <p:nvPr/>
        </p:nvSpPr>
        <p:spPr>
          <a:xfrm>
            <a:off x="723960" y="3733920"/>
            <a:ext cx="7695360" cy="220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 algn="ctr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Tymczasem w większości przypadków </a:t>
            </a:r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elastyczność zmienia się wzdłuż danej krzywej popytu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pic>
        <p:nvPicPr>
          <p:cNvPr id="257" name="Obraz 256"/>
          <p:cNvPicPr/>
          <p:nvPr/>
        </p:nvPicPr>
        <p:blipFill>
          <a:blip r:embed="rId2"/>
          <a:stretch/>
        </p:blipFill>
        <p:spPr>
          <a:xfrm>
            <a:off x="1829520" y="1872000"/>
            <a:ext cx="5821200" cy="3312000"/>
          </a:xfrm>
          <a:prstGeom prst="rect">
            <a:avLst/>
          </a:prstGeom>
          <a:ln>
            <a:noFill/>
          </a:ln>
        </p:spPr>
      </p:pic>
      <p:pic>
        <p:nvPicPr>
          <p:cNvPr id="258" name="Obraz 257"/>
          <p:cNvPicPr/>
          <p:nvPr/>
        </p:nvPicPr>
        <p:blipFill>
          <a:blip r:embed="rId2"/>
          <a:stretch/>
        </p:blipFill>
        <p:spPr>
          <a:xfrm>
            <a:off x="2009520" y="2052000"/>
            <a:ext cx="5821200" cy="3312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CustomShape 1"/>
          <p:cNvSpPr/>
          <p:nvPr/>
        </p:nvSpPr>
        <p:spPr>
          <a:xfrm>
            <a:off x="2743200" y="1981080"/>
            <a:ext cx="3961800" cy="99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4400" b="1" strike="noStrike" spc="-1">
                <a:solidFill>
                  <a:srgbClr val="000000"/>
                </a:solidFill>
                <a:latin typeface="Calibri"/>
                <a:ea typeface="DejaVu Sans"/>
              </a:rPr>
              <a:t>Elastyczność</a:t>
            </a:r>
            <a:endParaRPr lang="pl-PL" sz="4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l-PL" sz="4400" b="0" strike="noStrike" spc="-1">
              <a:latin typeface="Arial"/>
            </a:endParaRPr>
          </a:p>
        </p:txBody>
      </p:sp>
      <p:sp>
        <p:nvSpPr>
          <p:cNvPr id="193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3200" b="0" strike="noStrike" spc="-1">
              <a:latin typeface="Arial"/>
            </a:endParaRPr>
          </a:p>
        </p:txBody>
      </p:sp>
      <p:sp>
        <p:nvSpPr>
          <p:cNvPr id="194" name="CustomShape 3"/>
          <p:cNvSpPr/>
          <p:nvPr/>
        </p:nvSpPr>
        <p:spPr>
          <a:xfrm>
            <a:off x="1371600" y="2895480"/>
            <a:ext cx="7085880" cy="20397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oznacza intensywność (wielkość) reakcji jednej zmiennej (zależnej) na zmiany innej zmiennej (niezależnej)</a:t>
            </a:r>
            <a:endParaRPr lang="pl-PL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CustomShape 1"/>
          <p:cNvSpPr/>
          <p:nvPr/>
        </p:nvSpPr>
        <p:spPr>
          <a:xfrm>
            <a:off x="838080" y="3048120"/>
            <a:ext cx="7771680" cy="76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Determinanty cenowej elastyczności popytu </a:t>
            </a: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CustomShape 1"/>
          <p:cNvSpPr/>
          <p:nvPr/>
        </p:nvSpPr>
        <p:spPr>
          <a:xfrm>
            <a:off x="380880" y="1447920"/>
            <a:ext cx="8381160" cy="3656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marL="838080" indent="-837360" algn="ctr">
              <a:lnSpc>
                <a:spcPct val="100000"/>
              </a:lnSpc>
              <a:buClr>
                <a:srgbClr val="000000"/>
              </a:buClr>
              <a:buFont typeface="StarSymbol"/>
              <a:buAutoNum type="arabicPeriod"/>
            </a:pPr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Poziom ceny </a:t>
            </a:r>
            <a:endParaRPr lang="pl-PL" sz="3200" b="0" strike="noStrike" spc="-1">
              <a:latin typeface="Arial"/>
            </a:endParaRPr>
          </a:p>
          <a:p>
            <a:pPr marL="838080" indent="-837360" algn="ctr">
              <a:lnSpc>
                <a:spcPct val="100000"/>
              </a:lnSpc>
            </a:pPr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Przy niskiej cenie określona zmiana ceny, np. podwyżka ceny o 5%, powoduje na ogół słabszą reakcję nabywców niż analogiczna podwyżka przy wysokiej już cenie</a:t>
            </a: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CustomShape 1"/>
          <p:cNvSpPr/>
          <p:nvPr/>
        </p:nvSpPr>
        <p:spPr>
          <a:xfrm>
            <a:off x="685800" y="2057400"/>
            <a:ext cx="7771680" cy="1904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2. Wysokość dochodu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3200" b="0" strike="noStrike" spc="-1">
              <a:latin typeface="Arial"/>
            </a:endParaRPr>
          </a:p>
          <a:p>
            <a:endParaRPr lang="pl-PL" sz="3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Ludzie ubożsi na ogół silniej reagują na zmiany ceny, zwłaszcza dóbr droższych. </a:t>
            </a: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CustomShape 1"/>
          <p:cNvSpPr/>
          <p:nvPr/>
        </p:nvSpPr>
        <p:spPr>
          <a:xfrm>
            <a:off x="609480" y="1409760"/>
            <a:ext cx="7923960" cy="4037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3. </a:t>
            </a:r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Dostępność substytutów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3200" b="0" strike="noStrike" spc="-1">
              <a:latin typeface="Arial"/>
            </a:endParaRPr>
          </a:p>
          <a:p>
            <a:endParaRPr lang="pl-PL" sz="3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Dostępność bliskich substytutów zwiększa wrażliwość nabywców na podwyżkę ceny danego dobra; popyt zależy od substytutów-</a:t>
            </a:r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im większa ilość substytutów, tym popyt jest bardziej elastyczny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-mamy większą możliwość wyboru, zamiany jednego dobra na inne .</a:t>
            </a: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CustomShape 1"/>
          <p:cNvSpPr/>
          <p:nvPr/>
        </p:nvSpPr>
        <p:spPr>
          <a:xfrm>
            <a:off x="647640" y="2514600"/>
            <a:ext cx="7848000" cy="1828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4. </a:t>
            </a:r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Gusty nabywców</a:t>
            </a:r>
            <a:endParaRPr lang="pl-PL" sz="3200" b="0" strike="noStrike" spc="-1">
              <a:latin typeface="Arial"/>
            </a:endParaRPr>
          </a:p>
          <a:p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3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Przywiązanie do konsumpcji określonych dóbr zmniejsza reakcję na podwyżkę ceny. Chodzi tu o przywiązanie do marki czy konkretnego dobra. </a:t>
            </a: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CustomShape 1"/>
          <p:cNvSpPr/>
          <p:nvPr/>
        </p:nvSpPr>
        <p:spPr>
          <a:xfrm>
            <a:off x="647640" y="1676520"/>
            <a:ext cx="7848000" cy="2513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5. </a:t>
            </a:r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Rodzaj dobra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3200" b="0" strike="noStrike" spc="-1">
              <a:latin typeface="Arial"/>
            </a:endParaRPr>
          </a:p>
          <a:p>
            <a:endParaRPr lang="pl-PL" sz="3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Popyt na dobra podstawowe jest mniej elastyczny na zmiany cen aniżeli popyt na dobro luksusowe. </a:t>
            </a: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CustomShape 1"/>
          <p:cNvSpPr/>
          <p:nvPr/>
        </p:nvSpPr>
        <p:spPr>
          <a:xfrm>
            <a:off x="685800" y="1600200"/>
            <a:ext cx="7771680" cy="281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6. </a:t>
            </a:r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Kategoria dobra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3200" b="0" strike="noStrike" spc="-1">
              <a:latin typeface="Arial"/>
            </a:endParaRPr>
          </a:p>
          <a:p>
            <a:endParaRPr lang="pl-PL" sz="3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Popyt na owoce jest mniej elastyczny niż popyt na konkretny gatunek owoców, gdyż w obrębie szerszej grupy towarowej istnieją większe możliwości wyboru (substytucji). </a:t>
            </a: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CustomShape 1"/>
          <p:cNvSpPr/>
          <p:nvPr/>
        </p:nvSpPr>
        <p:spPr>
          <a:xfrm>
            <a:off x="228600" y="609480"/>
            <a:ext cx="8686080" cy="579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7. </a:t>
            </a:r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Długość okresu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3200" b="0" strike="noStrike" spc="-1">
              <a:latin typeface="Arial"/>
            </a:endParaRPr>
          </a:p>
          <a:p>
            <a:endParaRPr lang="pl-PL" sz="3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W dłuższym okresie reakcja popytu na zaistniałą zmianę ceny jest większa, niż w okresie krótkim (możliwość pełniejszego dostosowania się nabywców do zmienionej ceny - np. przez wykorzystanie substytutów); w krótkim okresie możliwości substytucji są ograniczone, czyli: </a:t>
            </a:r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im dłuższy okres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bierzemy pod uwagę, tym pełniejsze jest dostosowanie i </a:t>
            </a:r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tym większa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(bardziej ujemna) </a:t>
            </a:r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elastyczność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, długość tego okresu zależy od rodzaju dobra .</a:t>
            </a: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CustomShape 1"/>
          <p:cNvSpPr/>
          <p:nvPr/>
        </p:nvSpPr>
        <p:spPr>
          <a:xfrm>
            <a:off x="685800" y="12193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Decyzje cenowe wobec elastyczności cenowej popytu</a:t>
            </a:r>
            <a:r>
              <a:rPr lang="pl-PL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4400" b="0" strike="noStrike" spc="-1">
              <a:latin typeface="Arial"/>
            </a:endParaRPr>
          </a:p>
        </p:txBody>
      </p:sp>
      <p:sp>
        <p:nvSpPr>
          <p:cNvPr id="269" name="CustomShape 2"/>
          <p:cNvSpPr/>
          <p:nvPr/>
        </p:nvSpPr>
        <p:spPr>
          <a:xfrm>
            <a:off x="685800" y="3124080"/>
            <a:ext cx="7771680" cy="2666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 algn="just">
              <a:lnSpc>
                <a:spcPct val="9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Całkowite wydatki konsumentów </a:t>
            </a:r>
            <a:r>
              <a:rPr lang="pl-PL" sz="3200" b="0" i="1" strike="noStrike" spc="-1">
                <a:solidFill>
                  <a:srgbClr val="000000"/>
                </a:solidFill>
                <a:latin typeface="Calibri"/>
                <a:ea typeface="DejaVu Sans"/>
              </a:rPr>
              <a:t>(TE) 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muszą równać się całkowitym przychodom producentów </a:t>
            </a:r>
            <a:r>
              <a:rPr lang="pl-PL" sz="3200" b="0" i="1" strike="noStrike" spc="-1">
                <a:solidFill>
                  <a:srgbClr val="000000"/>
                </a:solidFill>
                <a:latin typeface="Calibri"/>
                <a:ea typeface="DejaVu Sans"/>
              </a:rPr>
              <a:t>(TR)        </a:t>
            </a:r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TR=P•Q</a:t>
            </a:r>
            <a:endParaRPr lang="pl-PL" sz="3200" b="0" strike="noStrike" spc="-1">
              <a:latin typeface="Arial"/>
            </a:endParaRPr>
          </a:p>
          <a:p>
            <a:pPr marL="343080" indent="-342360" algn="ctr">
              <a:lnSpc>
                <a:spcPct val="90000"/>
              </a:lnSpc>
            </a:pPr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 </a:t>
            </a:r>
            <a:endParaRPr lang="pl-PL" sz="3200" b="0" strike="noStrike" spc="-1">
              <a:latin typeface="Arial"/>
            </a:endParaRPr>
          </a:p>
          <a:p>
            <a:pPr marL="343080" indent="-342360" algn="ctr">
              <a:lnSpc>
                <a:spcPct val="90000"/>
              </a:lnSpc>
            </a:pPr>
            <a:r>
              <a:rPr lang="pl-PL" sz="3200" b="1" strike="noStrike" spc="-1">
                <a:solidFill>
                  <a:srgbClr val="073E87"/>
                </a:solidFill>
                <a:latin typeface="Calibri"/>
                <a:ea typeface="DejaVu Sans"/>
              </a:rPr>
              <a:t>TE=TR</a:t>
            </a:r>
            <a:endParaRPr lang="pl-PL" sz="3200" b="0" strike="noStrike" spc="-1">
              <a:latin typeface="Arial"/>
            </a:endParaRPr>
          </a:p>
          <a:p>
            <a:pPr marL="343080" indent="-342360">
              <a:lnSpc>
                <a:spcPct val="90000"/>
              </a:lnSpc>
            </a:pP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CustomShape 1"/>
          <p:cNvSpPr/>
          <p:nvPr/>
        </p:nvSpPr>
        <p:spPr>
          <a:xfrm>
            <a:off x="533520" y="609480"/>
            <a:ext cx="7923960" cy="479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 </a:t>
            </a:r>
            <a:endParaRPr lang="pl-PL" sz="3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l-PL" sz="3200" b="0" strike="noStrike" spc="-1">
              <a:latin typeface="Arial"/>
            </a:endParaRPr>
          </a:p>
        </p:txBody>
      </p:sp>
      <p:graphicFrame>
        <p:nvGraphicFramePr>
          <p:cNvPr id="271" name="Table 2"/>
          <p:cNvGraphicFramePr/>
          <p:nvPr/>
        </p:nvGraphicFramePr>
        <p:xfrm>
          <a:off x="457200" y="1765440"/>
          <a:ext cx="8229240" cy="332676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077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32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P ↑</a:t>
                      </a:r>
                      <a:r>
                        <a:rPr lang="pl-PL" sz="3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(rośnie) </a:t>
                      </a:r>
                      <a:endParaRPr lang="pl-PL" sz="3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32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P↓</a:t>
                      </a:r>
                      <a:r>
                        <a:rPr lang="pl-PL" sz="3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(maleje) </a:t>
                      </a:r>
                      <a:endParaRPr lang="pl-PL" sz="3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280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0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3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Epd&gt;1 </a:t>
                      </a:r>
                      <a:r>
                        <a:rPr lang="pl-PL" sz="32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popyt elastyczny</a:t>
                      </a:r>
                      <a:r>
                        <a:rPr lang="pl-PL" sz="3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pl-PL" sz="3200" b="0" strike="noStrike" spc="-1"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32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TR=TE</a:t>
                      </a:r>
                      <a:r>
                        <a:rPr lang="pl-PL" sz="3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pl-PL" sz="32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↓</a:t>
                      </a:r>
                      <a:r>
                        <a:rPr lang="pl-PL" sz="3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(maleje) </a:t>
                      </a:r>
                      <a:endParaRPr lang="pl-PL" sz="3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32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TR=TE ↑</a:t>
                      </a:r>
                      <a:r>
                        <a:rPr lang="pl-PL" sz="3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(rośnie) </a:t>
                      </a:r>
                      <a:endParaRPr lang="pl-PL" sz="3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8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3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Epd&lt;1 </a:t>
                      </a:r>
                      <a:r>
                        <a:rPr lang="pl-PL" sz="32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popyt nieelastyczny</a:t>
                      </a:r>
                      <a:r>
                        <a:rPr lang="pl-PL" sz="3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pl-PL" sz="3200" b="0" strike="noStrike" spc="-1"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32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TR=TE ↑</a:t>
                      </a:r>
                      <a:r>
                        <a:rPr lang="pl-PL" sz="3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(rośnie) </a:t>
                      </a:r>
                      <a:endParaRPr lang="pl-PL" sz="3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32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TR=TE ↓</a:t>
                      </a:r>
                      <a:r>
                        <a:rPr lang="pl-PL" sz="32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(maleje) </a:t>
                      </a:r>
                      <a:endParaRPr lang="pl-PL" sz="3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2808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pull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ustomShape 1"/>
          <p:cNvSpPr/>
          <p:nvPr/>
        </p:nvSpPr>
        <p:spPr>
          <a:xfrm>
            <a:off x="609480" y="289548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Wyróżniamy elastyczność popytu i podaży</a:t>
            </a:r>
            <a:endParaRPr lang="pl-PL" sz="44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CustomShape 1"/>
          <p:cNvSpPr/>
          <p:nvPr/>
        </p:nvSpPr>
        <p:spPr>
          <a:xfrm>
            <a:off x="685800" y="1066680"/>
            <a:ext cx="7771680" cy="1942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5400" b="0" strike="noStrike" spc="-1">
                <a:solidFill>
                  <a:srgbClr val="000000"/>
                </a:solidFill>
                <a:latin typeface="Calibri"/>
                <a:ea typeface="DejaVu Sans"/>
              </a:rPr>
              <a:t>II.</a:t>
            </a:r>
            <a:endParaRPr lang="pl-PL" sz="5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5400" b="0" strike="noStrike" spc="-1">
                <a:solidFill>
                  <a:srgbClr val="000000"/>
                </a:solidFill>
                <a:latin typeface="Calibri"/>
                <a:ea typeface="DejaVu Sans"/>
              </a:rPr>
              <a:t>Elastyczność dochodowa popytu</a:t>
            </a:r>
            <a:endParaRPr lang="pl-PL" sz="5400" b="0" strike="noStrike" spc="-1">
              <a:latin typeface="Arial"/>
            </a:endParaRPr>
          </a:p>
        </p:txBody>
      </p:sp>
      <p:sp>
        <p:nvSpPr>
          <p:cNvPr id="273" name="CustomShape 2"/>
          <p:cNvSpPr/>
          <p:nvPr/>
        </p:nvSpPr>
        <p:spPr>
          <a:xfrm>
            <a:off x="343080" y="3809880"/>
            <a:ext cx="8457480" cy="1552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To intensywność reakcji konsumentów, przejawiająca się w skali zmiany popytu na zmiany dochodów</a:t>
            </a: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CustomShape 1"/>
          <p:cNvSpPr/>
          <p:nvPr/>
        </p:nvSpPr>
        <p:spPr>
          <a:xfrm>
            <a:off x="647640" y="1600200"/>
            <a:ext cx="7848000" cy="411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Miernikiem, który pozwala rozróżnić stopnie elastyczności lub nieelastyczności jest </a:t>
            </a:r>
            <a:endParaRPr lang="pl-PL" sz="3600" b="0" strike="noStrike" spc="-1">
              <a:latin typeface="Arial"/>
            </a:endParaRPr>
          </a:p>
          <a:p>
            <a:r>
              <a:rPr lang="pl-PL" sz="3600" b="1" strike="noStrike" spc="-1">
                <a:solidFill>
                  <a:srgbClr val="000000"/>
                </a:solidFill>
                <a:latin typeface="Calibri"/>
                <a:ea typeface="DejaVu Sans"/>
              </a:rPr>
              <a:t>wskaźnik dochodowej elastyczności popytu</a:t>
            </a:r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. </a:t>
            </a:r>
            <a:endParaRPr lang="pl-PL" sz="3600" b="0" strike="noStrike" spc="-1">
              <a:latin typeface="Arial"/>
            </a:endParaRPr>
          </a:p>
          <a:p>
            <a:endParaRPr lang="pl-PL" sz="3600" b="0" strike="noStrike" spc="-1">
              <a:latin typeface="Arial"/>
            </a:endParaRPr>
          </a:p>
          <a:p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Pozwala on określić o ile zmniejszy się (zwiększy) popyt na dane dobro, przy wzroście (spadku) dochodu.</a:t>
            </a:r>
            <a:endParaRPr lang="pl-PL" sz="3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l-PL" sz="36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CustomShape 1"/>
          <p:cNvSpPr/>
          <p:nvPr/>
        </p:nvSpPr>
        <p:spPr>
          <a:xfrm>
            <a:off x="685800" y="182880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3600" b="1" strike="noStrike" spc="-1">
                <a:solidFill>
                  <a:srgbClr val="000000"/>
                </a:solidFill>
                <a:latin typeface="Calibri"/>
                <a:ea typeface="DejaVu Sans"/>
              </a:rPr>
              <a:t>Wskaźnik dochodowej elastyczności popytu</a:t>
            </a:r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 możemy liczyć dwoma metodami</a:t>
            </a:r>
            <a:r>
              <a:rPr lang="pl-PL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:</a:t>
            </a:r>
            <a:endParaRPr lang="pl-PL" sz="4400" b="0" strike="noStrike" spc="-1">
              <a:latin typeface="Arial"/>
            </a:endParaRPr>
          </a:p>
        </p:txBody>
      </p:sp>
      <p:sp>
        <p:nvSpPr>
          <p:cNvPr id="276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3200" b="0" strike="noStrike" spc="-1">
              <a:latin typeface="Arial"/>
            </a:endParaRPr>
          </a:p>
        </p:txBody>
      </p:sp>
      <p:sp>
        <p:nvSpPr>
          <p:cNvPr id="277" name="CustomShape 3"/>
          <p:cNvSpPr/>
          <p:nvPr/>
        </p:nvSpPr>
        <p:spPr>
          <a:xfrm>
            <a:off x="762120" y="3429000"/>
            <a:ext cx="7619400" cy="2445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l-PL" sz="3200" b="1" i="1" strike="noStrike" spc="-1">
                <a:solidFill>
                  <a:srgbClr val="000000"/>
                </a:solidFill>
                <a:latin typeface="Gill Sans CE MT Shadow"/>
                <a:ea typeface="DejaVu Sans"/>
              </a:rPr>
              <a:t>Metod</a:t>
            </a:r>
            <a:r>
              <a:rPr lang="pl-PL" sz="32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ą</a:t>
            </a:r>
            <a:r>
              <a:rPr lang="pl-PL" sz="3200" b="1" i="1" strike="noStrike" spc="-1">
                <a:solidFill>
                  <a:srgbClr val="000000"/>
                </a:solidFill>
                <a:latin typeface="Gill Sans CE MT Shadow"/>
                <a:ea typeface="DejaVu Sans"/>
              </a:rPr>
              <a:t> współczynnikow</a:t>
            </a:r>
            <a:r>
              <a:rPr lang="pl-PL" sz="32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ą</a:t>
            </a:r>
            <a:r>
              <a:rPr lang="pl-PL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(interpretacyjną)</a:t>
            </a:r>
            <a:endParaRPr lang="pl-PL" sz="3200" b="0" strike="noStrike" spc="-1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l-PL" sz="3200" b="1" i="1" strike="noStrike" spc="-1">
                <a:solidFill>
                  <a:srgbClr val="000000"/>
                </a:solidFill>
                <a:latin typeface="Gill Sans CE MT Shadow"/>
                <a:ea typeface="DejaVu Sans"/>
              </a:rPr>
              <a:t>Metod</a:t>
            </a:r>
            <a:r>
              <a:rPr lang="pl-PL" sz="32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ą</a:t>
            </a:r>
            <a:r>
              <a:rPr lang="pl-PL" sz="3200" b="1" i="1" strike="noStrike" spc="-1">
                <a:solidFill>
                  <a:srgbClr val="000000"/>
                </a:solidFill>
                <a:latin typeface="Gill Sans CE MT Shadow"/>
                <a:ea typeface="DejaVu Sans"/>
              </a:rPr>
              <a:t> punktow</a:t>
            </a:r>
            <a:r>
              <a:rPr lang="pl-PL" sz="32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ą</a:t>
            </a:r>
            <a:r>
              <a:rPr lang="pl-PL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lang="pl-PL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TextShape 1"/>
          <p:cNvSpPr txBox="1"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latin typeface="Arial"/>
              </a:rPr>
              <a:t>Elastyczność dochodowa- metoda współczynnikowa</a:t>
            </a:r>
          </a:p>
        </p:txBody>
      </p:sp>
      <p:sp>
        <p:nvSpPr>
          <p:cNvPr id="279" name="TextShape 2"/>
          <p:cNvSpPr txBox="1"/>
          <p:nvPr/>
        </p:nvSpPr>
        <p:spPr>
          <a:xfrm>
            <a:off x="457200" y="274680"/>
            <a:ext cx="8228880" cy="53143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pl-PL" sz="4000" b="0" i="1" strike="noStrike" spc="-1">
                <a:latin typeface="Arial"/>
              </a:rPr>
              <a:t>Ed(i)=%</a:t>
            </a:r>
            <a:r>
              <a:rPr lang="pl-PL" sz="4000" b="0" i="1" strike="noStrike" spc="-1">
                <a:latin typeface="Times New Roman"/>
              </a:rPr>
              <a:t>Δq/%Δi</a:t>
            </a:r>
            <a:endParaRPr lang="pl-PL" sz="4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TextShape 1"/>
          <p:cNvSpPr txBox="1"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</a:rPr>
              <a:t>Elastyczność dochodowa- metoda punktowa</a:t>
            </a:r>
          </a:p>
        </p:txBody>
      </p:sp>
      <p:sp>
        <p:nvSpPr>
          <p:cNvPr id="281" name="TextShape 2"/>
          <p:cNvSpPr txBox="1"/>
          <p:nvPr/>
        </p:nvSpPr>
        <p:spPr>
          <a:xfrm>
            <a:off x="457200" y="274680"/>
            <a:ext cx="8228880" cy="55303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pl-PL" sz="4000" b="0" i="1" strike="noStrike" spc="-1">
                <a:latin typeface="Arial"/>
              </a:rPr>
              <a:t>Ed(i)=</a:t>
            </a:r>
            <a:r>
              <a:rPr lang="pl-PL" sz="4000" b="0" i="1" strike="noStrike" spc="-1">
                <a:latin typeface="Times New Roman"/>
              </a:rPr>
              <a:t>Δq/q</a:t>
            </a:r>
            <a:r>
              <a:rPr lang="pl-PL" sz="2000" b="0" i="1" strike="noStrike" spc="-1">
                <a:latin typeface="Times New Roman"/>
              </a:rPr>
              <a:t>1</a:t>
            </a:r>
            <a:r>
              <a:rPr lang="pl-PL" sz="4000" b="0" i="1" strike="noStrike" spc="-1">
                <a:latin typeface="Times New Roman"/>
              </a:rPr>
              <a:t> : Δi/i</a:t>
            </a:r>
            <a:r>
              <a:rPr lang="pl-PL" sz="2000" b="0" i="1" strike="noStrike" spc="-1">
                <a:latin typeface="Times New Roman"/>
              </a:rPr>
              <a:t>1</a:t>
            </a:r>
            <a:endParaRPr lang="pl-PL" sz="2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CustomShape 1"/>
          <p:cNvSpPr/>
          <p:nvPr/>
        </p:nvSpPr>
        <p:spPr>
          <a:xfrm>
            <a:off x="685800" y="266688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Ponieważ popyt jest na ogół dodatnią funkcją dochodu, zatem </a:t>
            </a:r>
            <a:r>
              <a:rPr lang="pl-PL" sz="3600" b="1" strike="noStrike" spc="-1">
                <a:solidFill>
                  <a:srgbClr val="000000"/>
                </a:solidFill>
                <a:latin typeface="Calibri"/>
                <a:ea typeface="DejaVu Sans"/>
              </a:rPr>
              <a:t>elastyczność dochodowa popytu jest dodatnia</a:t>
            </a:r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, tj. Eyd&gt; 0</a:t>
            </a:r>
            <a:endParaRPr lang="pl-PL" sz="3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z małym wyjątkiem.</a:t>
            </a:r>
            <a:endParaRPr lang="pl-PL" sz="36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CustomShape 1"/>
          <p:cNvSpPr/>
          <p:nvPr/>
        </p:nvSpPr>
        <p:spPr>
          <a:xfrm>
            <a:off x="380880" y="228600"/>
            <a:ext cx="7771680" cy="685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Rodzaje dóbr</a:t>
            </a:r>
            <a:endParaRPr lang="pl-PL" sz="3200" b="0" strike="noStrike" spc="-1">
              <a:latin typeface="Arial"/>
            </a:endParaRPr>
          </a:p>
        </p:txBody>
      </p:sp>
      <p:sp>
        <p:nvSpPr>
          <p:cNvPr id="284" name="CustomShape 2"/>
          <p:cNvSpPr/>
          <p:nvPr/>
        </p:nvSpPr>
        <p:spPr>
          <a:xfrm>
            <a:off x="190440" y="914400"/>
            <a:ext cx="8762400" cy="594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 algn="just">
              <a:lnSpc>
                <a:spcPct val="90000"/>
              </a:lnSpc>
            </a:pPr>
            <a:r>
              <a:rPr lang="pl-PL" sz="2800" b="1" strike="noStrike" spc="-1">
                <a:solidFill>
                  <a:srgbClr val="073E87"/>
                </a:solidFill>
                <a:latin typeface="Calibri"/>
                <a:ea typeface="DejaVu Sans"/>
              </a:rPr>
              <a:t>Eyd&gt;1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dla dóbr normalnych wyższego rzędu (luksusowych); Procentowa zmiana popytu jest większa niż procentowa zmiana dochodu, np. dobra wyższego rzędu;</a:t>
            </a:r>
            <a:endParaRPr lang="pl-PL" sz="2800" b="0" strike="noStrike" spc="-1">
              <a:latin typeface="Arial"/>
            </a:endParaRPr>
          </a:p>
          <a:p>
            <a:pPr marL="343080" indent="-342360" algn="just">
              <a:lnSpc>
                <a:spcPct val="90000"/>
              </a:lnSpc>
            </a:pPr>
            <a:r>
              <a:rPr lang="pl-PL" sz="2800" b="1" strike="noStrike" spc="-1">
                <a:solidFill>
                  <a:srgbClr val="073E87"/>
                </a:solidFill>
                <a:latin typeface="Calibri"/>
                <a:ea typeface="DejaVu Sans"/>
              </a:rPr>
              <a:t> Eydє&lt;0;1&gt;</a:t>
            </a:r>
            <a:r>
              <a:rPr lang="pl-PL" sz="2800" b="0" strike="noStrike" spc="-1">
                <a:solidFill>
                  <a:srgbClr val="073E87"/>
                </a:solidFill>
                <a:latin typeface="Calibri"/>
                <a:ea typeface="DejaVu Sans"/>
              </a:rPr>
              <a:t> 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dla dóbr normalnych podstawowych; procentowa zmiana popytu jest mniejsza od procentowej zmiany dochodu, np. żywność</a:t>
            </a:r>
            <a:endParaRPr lang="pl-PL" sz="2800" b="0" strike="noStrike" spc="-1">
              <a:latin typeface="Arial"/>
            </a:endParaRPr>
          </a:p>
          <a:p>
            <a:pPr marL="343080" indent="-342360" algn="just">
              <a:lnSpc>
                <a:spcPct val="90000"/>
              </a:lnSpc>
            </a:pPr>
            <a:endParaRPr lang="pl-PL" sz="2800" b="0" strike="noStrike" spc="-1">
              <a:latin typeface="Arial"/>
            </a:endParaRPr>
          </a:p>
          <a:p>
            <a:pPr marL="343080" indent="-342360" algn="just">
              <a:lnSpc>
                <a:spcPct val="9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l-PL" sz="2800" b="1" strike="noStrike" spc="-1">
                <a:solidFill>
                  <a:srgbClr val="073E87"/>
                </a:solidFill>
                <a:latin typeface="Calibri"/>
                <a:ea typeface="DejaVu Sans"/>
              </a:rPr>
              <a:t> Eyd&lt;0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dla dóbr niższego rzędu (podrzędnych)</a:t>
            </a:r>
            <a:endParaRPr lang="pl-PL" sz="2800" b="0" strike="noStrike" spc="-1">
              <a:latin typeface="Arial"/>
            </a:endParaRPr>
          </a:p>
          <a:p>
            <a:pPr>
              <a:lnSpc>
                <a:spcPct val="90000"/>
              </a:lnSpc>
            </a:pPr>
            <a:endParaRPr lang="pl-PL" sz="28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CustomShape 1"/>
          <p:cNvSpPr/>
          <p:nvPr/>
        </p:nvSpPr>
        <p:spPr>
          <a:xfrm>
            <a:off x="647640" y="1295280"/>
            <a:ext cx="7848000" cy="213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5400" b="0" strike="noStrike" spc="-1">
                <a:solidFill>
                  <a:srgbClr val="000000"/>
                </a:solidFill>
                <a:latin typeface="Calibri"/>
                <a:ea typeface="DejaVu Sans"/>
              </a:rPr>
              <a:t>III.</a:t>
            </a:r>
            <a:endParaRPr lang="pl-PL" sz="5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5400" b="0" strike="noStrike" spc="-1">
                <a:solidFill>
                  <a:srgbClr val="000000"/>
                </a:solidFill>
                <a:latin typeface="Calibri"/>
                <a:ea typeface="DejaVu Sans"/>
              </a:rPr>
              <a:t>Elastyczność mieszana/krzyżowa popytu</a:t>
            </a:r>
            <a:endParaRPr lang="pl-PL" sz="5400" b="0" strike="noStrike" spc="-1">
              <a:latin typeface="Arial"/>
            </a:endParaRPr>
          </a:p>
        </p:txBody>
      </p:sp>
      <p:sp>
        <p:nvSpPr>
          <p:cNvPr id="286" name="CustomShape 2"/>
          <p:cNvSpPr/>
          <p:nvPr/>
        </p:nvSpPr>
        <p:spPr>
          <a:xfrm>
            <a:off x="228600" y="3809880"/>
            <a:ext cx="8609760" cy="228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 algn="ctr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To intensywność reakcji konsumentów, przejawiająca się w skali zmiany popytu na jedno dobro (X) pod wpływem zmiany ceny drugiego dobra (Y) </a:t>
            </a: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CustomShape 1"/>
          <p:cNvSpPr/>
          <p:nvPr/>
        </p:nvSpPr>
        <p:spPr>
          <a:xfrm>
            <a:off x="685800" y="609480"/>
            <a:ext cx="7771680" cy="510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Miernikiem, który pozwala rozróżnić stopnie elastyczności jest </a:t>
            </a:r>
            <a:endParaRPr lang="pl-PL" sz="3600" b="0" strike="noStrike" spc="-1">
              <a:latin typeface="Arial"/>
            </a:endParaRPr>
          </a:p>
          <a:p>
            <a:r>
              <a:rPr lang="pl-PL" sz="3600" b="1" strike="noStrike" spc="-1">
                <a:solidFill>
                  <a:srgbClr val="000000"/>
                </a:solidFill>
                <a:latin typeface="Calibri"/>
                <a:ea typeface="DejaVu Sans"/>
              </a:rPr>
              <a:t>wskaźnik krzyżowej/mieszanej elastyczności popytu</a:t>
            </a:r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. </a:t>
            </a:r>
            <a:endParaRPr lang="pl-PL" sz="3600" b="0" strike="noStrike" spc="-1">
              <a:latin typeface="Arial"/>
            </a:endParaRPr>
          </a:p>
          <a:p>
            <a:endParaRPr lang="pl-PL" sz="3600" b="0" strike="noStrike" spc="-1">
              <a:latin typeface="Arial"/>
            </a:endParaRPr>
          </a:p>
          <a:p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Pozwala on określić o ile zmniejszy się (zwiększy) popyt na pewne dobro, przy wzroście (spadku) ceny innego dobra.</a:t>
            </a:r>
            <a:endParaRPr lang="pl-PL" sz="3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l-PL" sz="36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CustomShape 1"/>
          <p:cNvSpPr/>
          <p:nvPr/>
        </p:nvSpPr>
        <p:spPr>
          <a:xfrm>
            <a:off x="647640" y="1523880"/>
            <a:ext cx="7848000" cy="1675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3600" b="1" strike="noStrike" spc="-1">
                <a:solidFill>
                  <a:srgbClr val="000000"/>
                </a:solidFill>
                <a:latin typeface="Calibri"/>
                <a:ea typeface="DejaVu Sans"/>
              </a:rPr>
              <a:t>Wskaźnik krzyżowej/mieszanej elastyczności popytu</a:t>
            </a:r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 możemy liczyć dwoma metodami</a:t>
            </a:r>
            <a:r>
              <a:rPr lang="pl-PL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:</a:t>
            </a:r>
            <a:endParaRPr lang="pl-PL" sz="4400" b="0" strike="noStrike" spc="-1">
              <a:latin typeface="Arial"/>
            </a:endParaRPr>
          </a:p>
        </p:txBody>
      </p:sp>
      <p:sp>
        <p:nvSpPr>
          <p:cNvPr id="289" name="CustomShape 2"/>
          <p:cNvSpPr/>
          <p:nvPr/>
        </p:nvSpPr>
        <p:spPr>
          <a:xfrm>
            <a:off x="685800" y="3429000"/>
            <a:ext cx="7771680" cy="2056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l-PL" sz="3200" b="1" i="1" strike="noStrike" spc="-1">
                <a:solidFill>
                  <a:srgbClr val="000000"/>
                </a:solidFill>
                <a:latin typeface="Gill Sans CE MT Shadow"/>
                <a:ea typeface="DejaVu Sans"/>
              </a:rPr>
              <a:t>Metod</a:t>
            </a:r>
            <a:r>
              <a:rPr lang="pl-PL" sz="32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ą</a:t>
            </a:r>
            <a:r>
              <a:rPr lang="pl-PL" sz="3200" b="1" i="1" strike="noStrike" spc="-1">
                <a:solidFill>
                  <a:srgbClr val="000000"/>
                </a:solidFill>
                <a:latin typeface="Gill Sans CE MT Shadow"/>
                <a:ea typeface="DejaVu Sans"/>
              </a:rPr>
              <a:t> współczynnikow</a:t>
            </a:r>
            <a:r>
              <a:rPr lang="pl-PL" sz="32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ą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(interpretacyjną)</a:t>
            </a:r>
            <a:endParaRPr lang="pl-PL" sz="32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l-PL" sz="3200" b="1" i="1" strike="noStrike" spc="-1">
                <a:solidFill>
                  <a:srgbClr val="000000"/>
                </a:solidFill>
                <a:latin typeface="Gill Sans CE MT Shadow"/>
                <a:ea typeface="DejaVu Sans"/>
              </a:rPr>
              <a:t>Metod</a:t>
            </a:r>
            <a:r>
              <a:rPr lang="pl-PL" sz="32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ą</a:t>
            </a:r>
            <a:r>
              <a:rPr lang="pl-PL" sz="3200" b="1" i="1" strike="noStrike" spc="-1">
                <a:solidFill>
                  <a:srgbClr val="000000"/>
                </a:solidFill>
                <a:latin typeface="Gill Sans CE MT Shadow"/>
                <a:ea typeface="DejaVu Sans"/>
              </a:rPr>
              <a:t> punktow</a:t>
            </a:r>
            <a:r>
              <a:rPr lang="pl-PL" sz="32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ą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CustomShape 1"/>
          <p:cNvSpPr/>
          <p:nvPr/>
        </p:nvSpPr>
        <p:spPr>
          <a:xfrm>
            <a:off x="838080" y="28195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4400" b="1" strike="noStrike" spc="-1">
                <a:solidFill>
                  <a:srgbClr val="000000"/>
                </a:solidFill>
                <a:latin typeface="Calibri"/>
                <a:ea typeface="DejaVu Sans"/>
              </a:rPr>
              <a:t>Elastyczność popytu</a:t>
            </a:r>
            <a:endParaRPr lang="pl-PL" sz="44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CustomShape 1"/>
          <p:cNvSpPr/>
          <p:nvPr/>
        </p:nvSpPr>
        <p:spPr>
          <a:xfrm>
            <a:off x="395640" y="1845000"/>
            <a:ext cx="7989120" cy="181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3600" b="1" i="1" strike="noStrike" spc="-1">
                <a:solidFill>
                  <a:srgbClr val="000000"/>
                </a:solidFill>
                <a:latin typeface="Gill Sans CE MT Shadow"/>
                <a:ea typeface="DejaVu Sans"/>
              </a:rPr>
              <a:t>Metoda współczynnikowa</a:t>
            </a:r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3600" b="0" strike="noStrike" spc="-1">
              <a:latin typeface="Arial"/>
            </a:endParaRPr>
          </a:p>
          <a:p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przedstawia </a:t>
            </a:r>
            <a:r>
              <a:rPr lang="pl-PL" sz="3200" b="0" i="1" strike="noStrike" spc="-1">
                <a:solidFill>
                  <a:srgbClr val="000000"/>
                </a:solidFill>
                <a:latin typeface="Calibri"/>
                <a:ea typeface="DejaVu Sans"/>
              </a:rPr>
              <a:t>procentową zmianę popytu na jedno dobro do procentowej zmiany ceny drugiego dobra</a:t>
            </a:r>
            <a:endParaRPr lang="pl-PL" sz="3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l-PL" sz="3200" b="0" strike="noStrike" spc="-1">
              <a:latin typeface="Arial"/>
            </a:endParaRPr>
          </a:p>
        </p:txBody>
      </p:sp>
      <p:sp>
        <p:nvSpPr>
          <p:cNvPr id="291" name="CustomShape 2"/>
          <p:cNvSpPr/>
          <p:nvPr/>
        </p:nvSpPr>
        <p:spPr>
          <a:xfrm>
            <a:off x="1133280" y="4733280"/>
            <a:ext cx="6257520" cy="2241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 algn="ctr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l-PL" sz="4000" b="0" i="1" strike="noStrike" spc="-1">
                <a:solidFill>
                  <a:srgbClr val="000000"/>
                </a:solidFill>
                <a:latin typeface="Calibri"/>
                <a:ea typeface="DejaVu Sans"/>
              </a:rPr>
              <a:t>Eqx(py)= %</a:t>
            </a:r>
            <a:r>
              <a:rPr lang="pl-PL" sz="4000" b="0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Δqx/%Δpy</a:t>
            </a:r>
            <a:endParaRPr lang="pl-PL" sz="4000" b="0" strike="noStrike" spc="-1">
              <a:latin typeface="Arial"/>
            </a:endParaRPr>
          </a:p>
        </p:txBody>
      </p:sp>
      <p:sp>
        <p:nvSpPr>
          <p:cNvPr id="292" name="CustomShape 3"/>
          <p:cNvSpPr/>
          <p:nvPr/>
        </p:nvSpPr>
        <p:spPr>
          <a:xfrm>
            <a:off x="3438360" y="3166920"/>
            <a:ext cx="9143280" cy="3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93" name="CustomShape 4"/>
          <p:cNvSpPr/>
          <p:nvPr/>
        </p:nvSpPr>
        <p:spPr>
          <a:xfrm>
            <a:off x="4648680" y="980640"/>
            <a:ext cx="3809160" cy="411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pull dir="r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TextShape 1"/>
          <p:cNvSpPr txBox="1"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pl-PL" sz="2400" b="0" strike="noStrike" spc="-1">
                <a:solidFill>
                  <a:srgbClr val="000000"/>
                </a:solidFill>
                <a:latin typeface="Arial"/>
              </a:rPr>
              <a:t>Metoda punktowa</a:t>
            </a:r>
          </a:p>
        </p:txBody>
      </p:sp>
      <p:sp>
        <p:nvSpPr>
          <p:cNvPr id="295" name="TextShape 2"/>
          <p:cNvSpPr txBox="1"/>
          <p:nvPr/>
        </p:nvSpPr>
        <p:spPr>
          <a:xfrm>
            <a:off x="457200" y="274680"/>
            <a:ext cx="8228880" cy="50263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pl-PL" sz="4000" b="0" strike="noStrike" spc="-1">
                <a:latin typeface="Arial"/>
              </a:rPr>
              <a:t>Eqx(py)=</a:t>
            </a:r>
            <a:r>
              <a:rPr lang="pl-PL" sz="4000" b="0" strike="noStrike" spc="-1">
                <a:latin typeface="Times New Roman"/>
              </a:rPr>
              <a:t>Δqx/qx</a:t>
            </a:r>
            <a:r>
              <a:rPr lang="pl-PL" sz="1600" b="0" strike="noStrike" spc="-1">
                <a:latin typeface="Times New Roman"/>
              </a:rPr>
              <a:t>1</a:t>
            </a:r>
            <a:r>
              <a:rPr lang="pl-PL" sz="4000" b="0" strike="noStrike" spc="-1">
                <a:latin typeface="Times New Roman"/>
              </a:rPr>
              <a:t> : Δpy/py</a:t>
            </a:r>
            <a:r>
              <a:rPr lang="pl-PL" sz="1600" b="0" strike="noStrike" spc="-1">
                <a:latin typeface="Times New Roman"/>
              </a:rPr>
              <a:t>1</a:t>
            </a:r>
            <a:endParaRPr lang="pl-PL" sz="1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Rodzaje dóbr </a:t>
            </a:r>
            <a:endParaRPr lang="pl-PL" sz="4400" b="0" strike="noStrike" spc="-1">
              <a:latin typeface="Arial"/>
            </a:endParaRPr>
          </a:p>
        </p:txBody>
      </p:sp>
      <p:sp>
        <p:nvSpPr>
          <p:cNvPr id="297" name="CustomShape 2"/>
          <p:cNvSpPr/>
          <p:nvPr/>
        </p:nvSpPr>
        <p:spPr>
          <a:xfrm>
            <a:off x="0" y="1981080"/>
            <a:ext cx="8991000" cy="411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l-PL" sz="2800" b="1" strike="noStrike" spc="-1">
                <a:solidFill>
                  <a:srgbClr val="073E87"/>
                </a:solidFill>
                <a:latin typeface="Calibri"/>
                <a:ea typeface="DejaVu Sans"/>
              </a:rPr>
              <a:t>Dobra substytucyjne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, dotyczy substytutów 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Exy&gt;0; 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wzrost</a:t>
            </a: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ceny na jedno dobro powoduje wzrost popytu na</a:t>
            </a:r>
            <a:endParaRPr lang="pl-PL" sz="2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drugie dobro</a:t>
            </a:r>
            <a:endParaRPr lang="pl-PL" sz="2800" b="0" strike="noStrike" spc="-1">
              <a:latin typeface="Arial"/>
            </a:endParaRPr>
          </a:p>
          <a:p>
            <a:pPr marL="343080" indent="-342360" algn="just">
              <a:lnSpc>
                <a:spcPct val="100000"/>
              </a:lnSpc>
            </a:pPr>
            <a:r>
              <a:rPr lang="pl-PL" sz="2800" b="1" strike="noStrike" spc="-1">
                <a:solidFill>
                  <a:srgbClr val="073E87"/>
                </a:solidFill>
                <a:latin typeface="Calibri"/>
                <a:ea typeface="DejaVu Sans"/>
              </a:rPr>
              <a:t>Dobra komplementarne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, dotyczy dóbr komplementarnych,</a:t>
            </a:r>
            <a:endParaRPr lang="pl-PL" sz="2800" b="0" strike="noStrike" spc="-1">
              <a:latin typeface="Arial"/>
            </a:endParaRPr>
          </a:p>
          <a:p>
            <a:pPr marL="343080" indent="-342360" algn="just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</a:t>
            </a:r>
            <a:r>
              <a:rPr lang="pl-PL" sz="2800" b="1" strike="noStrike" spc="-1">
                <a:solidFill>
                  <a:srgbClr val="073E87"/>
                </a:solidFill>
                <a:latin typeface="Calibri"/>
                <a:ea typeface="DejaVu Sans"/>
              </a:rPr>
              <a:t>Exy&lt;0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;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wzrost ceny na jedno dobro wywołuje spadek</a:t>
            </a:r>
            <a:endParaRPr lang="pl-PL" sz="2800" b="0" strike="noStrike" spc="-1">
              <a:latin typeface="Arial"/>
            </a:endParaRPr>
          </a:p>
          <a:p>
            <a:pPr marL="343080" indent="-342360" algn="just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popytu na drugie dobro</a:t>
            </a:r>
            <a:endParaRPr lang="pl-PL" sz="2800" b="0" strike="noStrike" spc="-1">
              <a:latin typeface="Arial"/>
            </a:endParaRPr>
          </a:p>
          <a:p>
            <a:pPr marL="343080" indent="-342360" algn="just">
              <a:lnSpc>
                <a:spcPct val="100000"/>
              </a:lnSpc>
            </a:pPr>
            <a:endParaRPr lang="pl-PL" sz="28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CustomShape 1"/>
          <p:cNvSpPr/>
          <p:nvPr/>
        </p:nvSpPr>
        <p:spPr>
          <a:xfrm>
            <a:off x="685800" y="285768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Elastyczność podaży - cenowa</a:t>
            </a:r>
            <a:endParaRPr lang="pl-PL" sz="44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CustomShape 1"/>
          <p:cNvSpPr/>
          <p:nvPr/>
        </p:nvSpPr>
        <p:spPr>
          <a:xfrm>
            <a:off x="609480" y="609480"/>
            <a:ext cx="7848000" cy="1675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5400" b="0" strike="noStrike" spc="-1">
                <a:solidFill>
                  <a:srgbClr val="000000"/>
                </a:solidFill>
                <a:latin typeface="Calibri"/>
                <a:ea typeface="DejaVu Sans"/>
              </a:rPr>
              <a:t>Cenowa elastyczność podaży</a:t>
            </a:r>
            <a:endParaRPr lang="pl-PL" sz="5400" b="0" strike="noStrike" spc="-1">
              <a:latin typeface="Arial"/>
            </a:endParaRPr>
          </a:p>
        </p:txBody>
      </p:sp>
      <p:sp>
        <p:nvSpPr>
          <p:cNvPr id="301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3200" b="0" strike="noStrike" spc="-1">
              <a:latin typeface="Arial"/>
            </a:endParaRPr>
          </a:p>
        </p:txBody>
      </p:sp>
      <p:sp>
        <p:nvSpPr>
          <p:cNvPr id="302" name="CustomShape 3"/>
          <p:cNvSpPr/>
          <p:nvPr/>
        </p:nvSpPr>
        <p:spPr>
          <a:xfrm>
            <a:off x="533520" y="2895480"/>
            <a:ext cx="8305200" cy="20397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To intensywność reakcji sprzedawców (producentów), przejawiająca się w skali zmiany poziomu sprzedaży (produkcji) towarów lub usług na zmiany ceny.</a:t>
            </a: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CustomShape 1"/>
          <p:cNvSpPr/>
          <p:nvPr/>
        </p:nvSpPr>
        <p:spPr>
          <a:xfrm>
            <a:off x="609480" y="609480"/>
            <a:ext cx="7848000" cy="525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Miernikiem, który pozwala rozróżnić stopnie reakcji producentów na zmianę ceny produktu jest </a:t>
            </a:r>
            <a:endParaRPr lang="pl-PL" sz="3600" b="0" strike="noStrike" spc="-1">
              <a:latin typeface="Arial"/>
            </a:endParaRPr>
          </a:p>
          <a:p>
            <a:r>
              <a:rPr lang="pl-PL" sz="3600" b="1" strike="noStrike" spc="-1">
                <a:solidFill>
                  <a:srgbClr val="000000"/>
                </a:solidFill>
                <a:latin typeface="Calibri"/>
                <a:ea typeface="DejaVu Sans"/>
              </a:rPr>
              <a:t>wskaźnik cenowej elastyczności podaży</a:t>
            </a:r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. </a:t>
            </a:r>
            <a:endParaRPr lang="pl-PL" sz="3600" b="0" strike="noStrike" spc="-1">
              <a:latin typeface="Arial"/>
            </a:endParaRPr>
          </a:p>
          <a:p>
            <a:endParaRPr lang="pl-PL" sz="3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Pozwala on określić o ile zmniejszy się (zwiększy) wielkość podaży danego dobra, przy wzroście (spadku) jego ceny.</a:t>
            </a:r>
            <a:endParaRPr lang="pl-PL" sz="36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CustomShape 1"/>
          <p:cNvSpPr/>
          <p:nvPr/>
        </p:nvSpPr>
        <p:spPr>
          <a:xfrm>
            <a:off x="609480" y="990720"/>
            <a:ext cx="7923960" cy="1675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3600" b="1" strike="noStrike" spc="-1">
                <a:solidFill>
                  <a:srgbClr val="000000"/>
                </a:solidFill>
                <a:latin typeface="Calibri"/>
                <a:ea typeface="DejaVu Sans"/>
              </a:rPr>
              <a:t>Wskaźnik cenowej elastyczności podaży</a:t>
            </a:r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 możemy liczyć dwoma metodami</a:t>
            </a:r>
            <a:r>
              <a:rPr lang="pl-PL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:</a:t>
            </a:r>
            <a:endParaRPr lang="pl-PL" sz="4400" b="0" strike="noStrike" spc="-1">
              <a:latin typeface="Arial"/>
            </a:endParaRPr>
          </a:p>
        </p:txBody>
      </p:sp>
      <p:sp>
        <p:nvSpPr>
          <p:cNvPr id="305" name="CustomShape 2"/>
          <p:cNvSpPr/>
          <p:nvPr/>
        </p:nvSpPr>
        <p:spPr>
          <a:xfrm>
            <a:off x="457200" y="2637000"/>
            <a:ext cx="7858440" cy="3488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06" name="CustomShape 3"/>
          <p:cNvSpPr/>
          <p:nvPr/>
        </p:nvSpPr>
        <p:spPr>
          <a:xfrm>
            <a:off x="685800" y="3200400"/>
            <a:ext cx="7771680" cy="19584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l-PL" sz="3200" b="1" i="1" strike="noStrike" spc="-1">
                <a:solidFill>
                  <a:srgbClr val="000000"/>
                </a:solidFill>
                <a:latin typeface="Gill Sans CE MT Shadow"/>
                <a:ea typeface="DejaVu Sans"/>
              </a:rPr>
              <a:t>Metod</a:t>
            </a:r>
            <a:r>
              <a:rPr lang="pl-PL" sz="32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ą</a:t>
            </a:r>
            <a:r>
              <a:rPr lang="pl-PL" sz="3200" b="1" i="1" strike="noStrike" spc="-1">
                <a:solidFill>
                  <a:srgbClr val="000000"/>
                </a:solidFill>
                <a:latin typeface="Gill Sans CE MT Shadow"/>
                <a:ea typeface="DejaVu Sans"/>
              </a:rPr>
              <a:t> współczynnikow</a:t>
            </a:r>
            <a:r>
              <a:rPr lang="pl-PL" sz="32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ą</a:t>
            </a:r>
            <a:r>
              <a:rPr lang="pl-PL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(interpretacyjną)</a:t>
            </a:r>
            <a:endParaRPr lang="pl-PL" sz="3200" b="0" strike="noStrike" spc="-1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l-PL" sz="3200" b="1" i="1" strike="noStrike" spc="-1">
                <a:solidFill>
                  <a:srgbClr val="000000"/>
                </a:solidFill>
                <a:latin typeface="Gill Sans CE MT Shadow"/>
                <a:ea typeface="DejaVu Sans"/>
              </a:rPr>
              <a:t>Metod</a:t>
            </a:r>
            <a:r>
              <a:rPr lang="pl-PL" sz="32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ą</a:t>
            </a:r>
            <a:r>
              <a:rPr lang="pl-PL" sz="3200" b="1" i="1" strike="noStrike" spc="-1">
                <a:solidFill>
                  <a:srgbClr val="000000"/>
                </a:solidFill>
                <a:latin typeface="Gill Sans CE MT Shadow"/>
                <a:ea typeface="DejaVu Sans"/>
              </a:rPr>
              <a:t> punktow</a:t>
            </a:r>
            <a:r>
              <a:rPr lang="pl-PL" sz="32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ą</a:t>
            </a:r>
            <a:r>
              <a:rPr lang="pl-PL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lang="pl-PL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CustomShape 1"/>
          <p:cNvSpPr/>
          <p:nvPr/>
        </p:nvSpPr>
        <p:spPr>
          <a:xfrm>
            <a:off x="684360" y="148428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3600" b="1" i="1" strike="noStrike" spc="-1">
                <a:solidFill>
                  <a:srgbClr val="000000"/>
                </a:solidFill>
                <a:latin typeface="Gill Sans CE MT Shadow"/>
                <a:ea typeface="DejaVu Sans"/>
              </a:rPr>
              <a:t>Metoda współczynnikowa</a:t>
            </a:r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3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przedstawia </a:t>
            </a:r>
            <a:r>
              <a:rPr lang="pl-PL" sz="3200" b="0" i="1" strike="noStrike" spc="-1">
                <a:solidFill>
                  <a:srgbClr val="000000"/>
                </a:solidFill>
                <a:latin typeface="Calibri"/>
                <a:ea typeface="DejaVu Sans"/>
              </a:rPr>
              <a:t>procentową zmianę ilości (wielkości) podaży do procentowej zmiany ceny</a:t>
            </a:r>
            <a:endParaRPr lang="pl-PL" sz="3200" b="0" strike="noStrike" spc="-1">
              <a:latin typeface="Arial"/>
            </a:endParaRPr>
          </a:p>
        </p:txBody>
      </p:sp>
      <p:pic>
        <p:nvPicPr>
          <p:cNvPr id="308" name="Obraz 328"/>
          <p:cNvPicPr/>
          <p:nvPr/>
        </p:nvPicPr>
        <p:blipFill>
          <a:blip r:embed="rId2"/>
          <a:stretch/>
        </p:blipFill>
        <p:spPr>
          <a:xfrm>
            <a:off x="2692440" y="3645000"/>
            <a:ext cx="3657240" cy="1574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pull dir="r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CustomShape 1"/>
          <p:cNvSpPr/>
          <p:nvPr/>
        </p:nvSpPr>
        <p:spPr>
          <a:xfrm>
            <a:off x="251640" y="155664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3600" b="1" i="1" strike="noStrike" spc="-1">
                <a:solidFill>
                  <a:srgbClr val="000000"/>
                </a:solidFill>
                <a:latin typeface="Gill Sans CE MT Shadow"/>
                <a:ea typeface="DejaVu Sans"/>
              </a:rPr>
              <a:t>Metoda punktowa</a:t>
            </a:r>
            <a:endParaRPr lang="pl-PL" sz="3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l-PL" sz="3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l-PL" sz="3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3600" b="1" i="1" strike="noStrike" spc="-1">
                <a:solidFill>
                  <a:srgbClr val="000000"/>
                </a:solidFill>
                <a:latin typeface="Gill Sans CE MT Shadow"/>
                <a:ea typeface="DejaVu Sans"/>
              </a:rPr>
              <a:t>       Eps= </a:t>
            </a:r>
            <a:r>
              <a:rPr lang="pl-PL" sz="36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ΔQ/Q</a:t>
            </a:r>
            <a:r>
              <a:rPr lang="pl-PL" sz="16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1</a:t>
            </a:r>
            <a:r>
              <a:rPr lang="pl-PL" sz="36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 : Δp/p</a:t>
            </a:r>
            <a:r>
              <a:rPr lang="pl-PL" sz="1600" b="1" i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1</a:t>
            </a:r>
            <a:endParaRPr lang="pl-PL" sz="1600" b="0" strike="noStrike" spc="-1">
              <a:latin typeface="Arial"/>
            </a:endParaRPr>
          </a:p>
        </p:txBody>
      </p:sp>
      <p:sp>
        <p:nvSpPr>
          <p:cNvPr id="310" name="CustomShape 2"/>
          <p:cNvSpPr/>
          <p:nvPr/>
        </p:nvSpPr>
        <p:spPr>
          <a:xfrm>
            <a:off x="2776680" y="3162240"/>
            <a:ext cx="9143280" cy="3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pull dir="r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CustomShape 1"/>
          <p:cNvSpPr/>
          <p:nvPr/>
        </p:nvSpPr>
        <p:spPr>
          <a:xfrm>
            <a:off x="685800" y="285768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Ponieważ podaż jest dodatnią funkcją ceny, zatem </a:t>
            </a:r>
            <a:r>
              <a:rPr lang="pl-PL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elastyczność cenowa podaży jest dodatnia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, tj. Eps&gt; 0. </a:t>
            </a: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CustomShape 1"/>
          <p:cNvSpPr/>
          <p:nvPr/>
        </p:nvSpPr>
        <p:spPr>
          <a:xfrm>
            <a:off x="533520" y="19051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3600" b="1" strike="noStrike" spc="-1">
                <a:solidFill>
                  <a:srgbClr val="000000"/>
                </a:solidFill>
                <a:latin typeface="Calibri"/>
                <a:ea typeface="DejaVu Sans"/>
              </a:rPr>
              <a:t>W przypadku </a:t>
            </a:r>
            <a:r>
              <a:rPr lang="pl-PL" sz="36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popytu</a:t>
            </a:r>
            <a:r>
              <a:rPr lang="pl-PL" sz="3600" b="1" strike="noStrike" spc="-1">
                <a:solidFill>
                  <a:srgbClr val="000000"/>
                </a:solidFill>
                <a:latin typeface="Calibri"/>
                <a:ea typeface="DejaVu Sans"/>
              </a:rPr>
              <a:t> rozpatruje się </a:t>
            </a:r>
            <a:r>
              <a:rPr lang="pl-PL" sz="36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wpływ cen i dochodów</a:t>
            </a:r>
            <a:r>
              <a:rPr lang="pl-PL" sz="3600" b="1" strike="noStrike" spc="-1">
                <a:solidFill>
                  <a:srgbClr val="000000"/>
                </a:solidFill>
                <a:latin typeface="Calibri"/>
                <a:ea typeface="DejaVu Sans"/>
              </a:rPr>
              <a:t> na tę kategorię. Stąd wyróżniamy:</a:t>
            </a:r>
            <a:r>
              <a:rPr lang="pl-PL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4400" b="0" strike="noStrike" spc="-1">
              <a:latin typeface="Arial"/>
            </a:endParaRPr>
          </a:p>
        </p:txBody>
      </p:sp>
      <p:sp>
        <p:nvSpPr>
          <p:cNvPr id="198" name="CustomShape 2"/>
          <p:cNvSpPr/>
          <p:nvPr/>
        </p:nvSpPr>
        <p:spPr>
          <a:xfrm>
            <a:off x="914400" y="3581280"/>
            <a:ext cx="7543080" cy="2513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elastyczność cenową popytu</a:t>
            </a:r>
            <a:endParaRPr lang="pl-PL" sz="32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elastyczność dochodową popytu</a:t>
            </a:r>
            <a:endParaRPr lang="pl-PL" sz="32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elastyczność mieszaną (krzyżową) popytu </a:t>
            </a: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Rodzaje podaży</a:t>
            </a:r>
            <a:endParaRPr lang="pl-PL" sz="4400" b="0" strike="noStrike" spc="-1">
              <a:latin typeface="Arial"/>
            </a:endParaRPr>
          </a:p>
        </p:txBody>
      </p:sp>
      <p:sp>
        <p:nvSpPr>
          <p:cNvPr id="313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3200" b="0" strike="noStrike" spc="-1">
              <a:latin typeface="Arial"/>
            </a:endParaRPr>
          </a:p>
        </p:txBody>
      </p:sp>
      <p:sp>
        <p:nvSpPr>
          <p:cNvPr id="314" name="CustomShape 3"/>
          <p:cNvSpPr/>
          <p:nvPr/>
        </p:nvSpPr>
        <p:spPr>
          <a:xfrm>
            <a:off x="0" y="1965240"/>
            <a:ext cx="8914680" cy="39294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pl-PL" sz="2800" b="1" strike="noStrike" spc="-1">
                <a:solidFill>
                  <a:srgbClr val="073E87"/>
                </a:solidFill>
                <a:latin typeface="Times New Roman"/>
                <a:ea typeface="DejaVu Sans"/>
              </a:rPr>
              <a:t>Eps= 0</a:t>
            </a:r>
            <a:r>
              <a:rPr lang="pl-PL" sz="2800" b="0" strike="noStrike" spc="-1">
                <a:solidFill>
                  <a:srgbClr val="073E87"/>
                </a:solidFill>
                <a:latin typeface="Times New Roman"/>
                <a:ea typeface="DejaVu Sans"/>
              </a:rPr>
              <a:t> </a:t>
            </a:r>
            <a:r>
              <a:rPr lang="pl-PL" sz="2800" b="1" strike="noStrike" spc="-1">
                <a:solidFill>
                  <a:srgbClr val="073E87"/>
                </a:solidFill>
                <a:latin typeface="Times New Roman"/>
                <a:ea typeface="DejaVu Sans"/>
              </a:rPr>
              <a:t>podaż sztywna</a:t>
            </a: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-elastyczność zerowa</a:t>
            </a:r>
            <a:endParaRPr lang="pl-PL" sz="2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l-PL" sz="2800" b="1" strike="noStrike" spc="-1">
                <a:solidFill>
                  <a:srgbClr val="073E87"/>
                </a:solidFill>
                <a:latin typeface="Times New Roman"/>
                <a:ea typeface="DejaVu Sans"/>
              </a:rPr>
              <a:t>Eps&lt;1</a:t>
            </a:r>
            <a:r>
              <a:rPr lang="pl-PL" sz="2800" b="0" strike="noStrike" spc="-1">
                <a:solidFill>
                  <a:srgbClr val="073E87"/>
                </a:solidFill>
                <a:latin typeface="Times New Roman"/>
                <a:ea typeface="DejaVu Sans"/>
              </a:rPr>
              <a:t> </a:t>
            </a:r>
            <a:r>
              <a:rPr lang="pl-PL" sz="2800" b="1" strike="noStrike" spc="-1">
                <a:solidFill>
                  <a:srgbClr val="073E87"/>
                </a:solidFill>
                <a:latin typeface="Times New Roman"/>
                <a:ea typeface="DejaVu Sans"/>
              </a:rPr>
              <a:t>podaż nieelastyczna (względnie nieelast.)</a:t>
            </a:r>
            <a:endParaRPr lang="pl-PL" sz="2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                     elastyczność niska</a:t>
            </a:r>
            <a:endParaRPr lang="pl-PL" sz="2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l-PL" sz="2800" b="1" strike="noStrike" spc="-1">
                <a:solidFill>
                  <a:srgbClr val="073E87"/>
                </a:solidFill>
                <a:latin typeface="Times New Roman"/>
                <a:ea typeface="DejaVu Sans"/>
              </a:rPr>
              <a:t>Eps=1</a:t>
            </a:r>
            <a:r>
              <a:rPr lang="pl-PL" sz="2800" b="0" strike="noStrike" spc="-1">
                <a:solidFill>
                  <a:srgbClr val="073E87"/>
                </a:solidFill>
                <a:latin typeface="Times New Roman"/>
                <a:ea typeface="DejaVu Sans"/>
              </a:rPr>
              <a:t> </a:t>
            </a:r>
            <a:r>
              <a:rPr lang="pl-PL" sz="2800" b="1" strike="noStrike" spc="-1">
                <a:solidFill>
                  <a:srgbClr val="073E87"/>
                </a:solidFill>
                <a:latin typeface="Times New Roman"/>
                <a:ea typeface="DejaVu Sans"/>
              </a:rPr>
              <a:t>podaż jednostkowa (proporcjonalna)-</a:t>
            </a: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elastycz-</a:t>
            </a:r>
            <a:endParaRPr lang="pl-PL" sz="2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                     ność równa jedności</a:t>
            </a:r>
            <a:endParaRPr lang="pl-PL" sz="2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l-PL" sz="2800" b="1" strike="noStrike" spc="-1">
                <a:solidFill>
                  <a:srgbClr val="073E87"/>
                </a:solidFill>
                <a:latin typeface="Times New Roman"/>
                <a:ea typeface="DejaVu Sans"/>
              </a:rPr>
              <a:t>Eps&gt;1</a:t>
            </a:r>
            <a:r>
              <a:rPr lang="pl-PL" sz="2800" b="0" strike="noStrike" spc="-1">
                <a:solidFill>
                  <a:srgbClr val="073E87"/>
                </a:solidFill>
                <a:latin typeface="Times New Roman"/>
                <a:ea typeface="DejaVu Sans"/>
              </a:rPr>
              <a:t> </a:t>
            </a:r>
            <a:r>
              <a:rPr lang="pl-PL" sz="2800" b="1" strike="noStrike" spc="-1">
                <a:solidFill>
                  <a:srgbClr val="073E87"/>
                </a:solidFill>
                <a:latin typeface="Times New Roman"/>
                <a:ea typeface="DejaVu Sans"/>
              </a:rPr>
              <a:t>podaż elastyczna</a:t>
            </a:r>
            <a:r>
              <a:rPr lang="pl-PL" sz="2800" b="0" strike="noStrike" spc="-1">
                <a:solidFill>
                  <a:srgbClr val="073E87"/>
                </a:solidFill>
                <a:latin typeface="Times New Roman"/>
                <a:ea typeface="DejaVu Sans"/>
              </a:rPr>
              <a:t> </a:t>
            </a:r>
            <a:r>
              <a:rPr lang="pl-PL" sz="2800" b="1" strike="noStrike" spc="-1">
                <a:solidFill>
                  <a:srgbClr val="073E87"/>
                </a:solidFill>
                <a:latin typeface="Times New Roman"/>
                <a:ea typeface="DejaVu Sans"/>
              </a:rPr>
              <a:t>(względnie elastyczna)-</a:t>
            </a: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elastycz-</a:t>
            </a:r>
            <a:endParaRPr lang="pl-PL" sz="2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                     ność wysoka</a:t>
            </a:r>
            <a:endParaRPr lang="pl-PL" sz="2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l-PL" sz="2800" b="1" strike="noStrike" spc="-1">
                <a:solidFill>
                  <a:srgbClr val="073E87"/>
                </a:solidFill>
                <a:latin typeface="Times New Roman"/>
                <a:ea typeface="DejaVu Sans"/>
              </a:rPr>
              <a:t>Eps=</a:t>
            </a:r>
            <a:r>
              <a:rPr lang="pl-PL" sz="2800" b="1" strike="noStrike" spc="-1">
                <a:solidFill>
                  <a:srgbClr val="073E87"/>
                </a:solidFill>
                <a:latin typeface="Symbol"/>
                <a:ea typeface="DejaVu Sans"/>
              </a:rPr>
              <a:t></a:t>
            </a:r>
            <a:r>
              <a:rPr lang="pl-PL" sz="2800" b="0" strike="noStrike" spc="-1">
                <a:solidFill>
                  <a:srgbClr val="073E87"/>
                </a:solidFill>
                <a:latin typeface="Times New Roman"/>
                <a:ea typeface="DejaVu Sans"/>
              </a:rPr>
              <a:t> </a:t>
            </a:r>
            <a:r>
              <a:rPr lang="pl-PL" sz="2800" b="1" strike="noStrike" spc="-1">
                <a:solidFill>
                  <a:srgbClr val="073E87"/>
                </a:solidFill>
                <a:latin typeface="Times New Roman"/>
                <a:ea typeface="DejaVu Sans"/>
              </a:rPr>
              <a:t>podaż doskonale elastyczna</a:t>
            </a:r>
            <a:r>
              <a:rPr lang="pl-PL" sz="2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-</a:t>
            </a: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elastyczność</a:t>
            </a:r>
            <a:endParaRPr lang="pl-PL" sz="2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                     nieskończenie wielka</a:t>
            </a:r>
            <a:endParaRPr lang="pl-PL" sz="28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CustomShape 1"/>
          <p:cNvSpPr/>
          <p:nvPr/>
        </p:nvSpPr>
        <p:spPr>
          <a:xfrm>
            <a:off x="228600" y="228600"/>
            <a:ext cx="8686080" cy="6476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Podaż doskonale elastyczna Eps=  ∞ </a:t>
            </a:r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Eps=</a:t>
            </a:r>
            <a:r>
              <a:rPr lang="pl-PL" sz="2800" b="1" strike="noStrike" spc="-1">
                <a:solidFill>
                  <a:srgbClr val="000000"/>
                </a:solidFill>
                <a:latin typeface="Symbol"/>
                <a:ea typeface="DejaVu Sans"/>
              </a:rPr>
              <a:t>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podaż doskonale elastyczna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2800" b="0" strike="noStrike" spc="-1">
              <a:latin typeface="Arial"/>
            </a:endParaRPr>
          </a:p>
          <a:p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Zmiana wielkości podaży nie jest spowodowana zmianą ceny, gdyż cena jest stała; przykładem są dobra wyższego rzędu; przy tej cenie producenci są skłonni dostarczyć każdą ilość dobra</a:t>
            </a:r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1                                                                            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S</a:t>
            </a:r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         Q</a:t>
            </a: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Q</a:t>
            </a: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                Q </a:t>
            </a:r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2800" b="0" strike="noStrike" spc="-1">
              <a:latin typeface="Arial"/>
            </a:endParaRPr>
          </a:p>
        </p:txBody>
      </p:sp>
      <p:sp>
        <p:nvSpPr>
          <p:cNvPr id="316" name="Line 2"/>
          <p:cNvSpPr/>
          <p:nvPr/>
        </p:nvSpPr>
        <p:spPr>
          <a:xfrm flipV="1">
            <a:off x="838080" y="2666880"/>
            <a:ext cx="360" cy="3581280"/>
          </a:xfrm>
          <a:prstGeom prst="line">
            <a:avLst/>
          </a:prstGeom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17" name="Line 3"/>
          <p:cNvSpPr/>
          <p:nvPr/>
        </p:nvSpPr>
        <p:spPr>
          <a:xfrm>
            <a:off x="838080" y="6248160"/>
            <a:ext cx="6781680" cy="360"/>
          </a:xfrm>
          <a:prstGeom prst="line">
            <a:avLst/>
          </a:prstGeom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18" name="Line 4"/>
          <p:cNvSpPr/>
          <p:nvPr/>
        </p:nvSpPr>
        <p:spPr>
          <a:xfrm>
            <a:off x="838080" y="4572000"/>
            <a:ext cx="4191120" cy="360"/>
          </a:xfrm>
          <a:prstGeom prst="line">
            <a:avLst/>
          </a:prstGeom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19" name="Line 5"/>
          <p:cNvSpPr/>
          <p:nvPr/>
        </p:nvSpPr>
        <p:spPr>
          <a:xfrm>
            <a:off x="2590560" y="4572000"/>
            <a:ext cx="360" cy="167616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20" name="Line 6"/>
          <p:cNvSpPr/>
          <p:nvPr/>
        </p:nvSpPr>
        <p:spPr>
          <a:xfrm>
            <a:off x="4267080" y="4572000"/>
            <a:ext cx="360" cy="167616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pull dir="r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CustomShape 1"/>
          <p:cNvSpPr/>
          <p:nvPr/>
        </p:nvSpPr>
        <p:spPr>
          <a:xfrm>
            <a:off x="380880" y="457200"/>
            <a:ext cx="8381160" cy="5637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Eps є(1;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∞)</a:t>
            </a:r>
            <a:r>
              <a:rPr lang="pl-PL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podaż elastyczna (względnie elastyczna)</a:t>
            </a:r>
            <a:endParaRPr lang="pl-PL" sz="2800" b="0" strike="noStrike" spc="-1">
              <a:latin typeface="Arial"/>
            </a:endParaRPr>
          </a:p>
          <a:p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zmiana wielkości podaży jest większa niż % zmiana ceny; krzywa podaży przecina oś rzędnych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 		</a:t>
            </a:r>
            <a:endParaRPr lang="pl-PL" sz="2800" b="0" strike="noStrike" spc="-1">
              <a:latin typeface="Arial"/>
            </a:endParaRPr>
          </a:p>
          <a:p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				</a:t>
            </a:r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lang="pl-PL" sz="2800" b="0" strike="noStrike" spc="-1">
              <a:latin typeface="Arial"/>
            </a:endParaRPr>
          </a:p>
          <a:p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                 S</a:t>
            </a:r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 </a:t>
            </a:r>
            <a:endParaRPr lang="pl-PL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      Q</a:t>
            </a: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1        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           Q</a:t>
            </a:r>
            <a:endParaRPr lang="pl-PL" sz="2800" b="0" strike="noStrike" spc="-1">
              <a:latin typeface="Arial"/>
            </a:endParaRPr>
          </a:p>
        </p:txBody>
      </p:sp>
      <p:sp>
        <p:nvSpPr>
          <p:cNvPr id="322" name="Line 2"/>
          <p:cNvSpPr/>
          <p:nvPr/>
        </p:nvSpPr>
        <p:spPr>
          <a:xfrm flipV="1">
            <a:off x="914400" y="2286000"/>
            <a:ext cx="360" cy="3352680"/>
          </a:xfrm>
          <a:prstGeom prst="line">
            <a:avLst/>
          </a:prstGeom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23" name="Line 3"/>
          <p:cNvSpPr/>
          <p:nvPr/>
        </p:nvSpPr>
        <p:spPr>
          <a:xfrm>
            <a:off x="914400" y="5638680"/>
            <a:ext cx="4800600" cy="360"/>
          </a:xfrm>
          <a:prstGeom prst="line">
            <a:avLst/>
          </a:prstGeom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24" name="Line 4"/>
          <p:cNvSpPr/>
          <p:nvPr/>
        </p:nvSpPr>
        <p:spPr>
          <a:xfrm flipV="1">
            <a:off x="827280" y="3284640"/>
            <a:ext cx="3276720" cy="1371600"/>
          </a:xfrm>
          <a:prstGeom prst="line">
            <a:avLst/>
          </a:prstGeom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25" name="Line 5"/>
          <p:cNvSpPr/>
          <p:nvPr/>
        </p:nvSpPr>
        <p:spPr>
          <a:xfrm>
            <a:off x="914400" y="3657600"/>
            <a:ext cx="2286000" cy="36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26" name="Line 6"/>
          <p:cNvSpPr/>
          <p:nvPr/>
        </p:nvSpPr>
        <p:spPr>
          <a:xfrm>
            <a:off x="914400" y="3962160"/>
            <a:ext cx="1523880" cy="36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27" name="Line 7"/>
          <p:cNvSpPr/>
          <p:nvPr/>
        </p:nvSpPr>
        <p:spPr>
          <a:xfrm>
            <a:off x="2438280" y="3962160"/>
            <a:ext cx="360" cy="167652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28" name="Line 8"/>
          <p:cNvSpPr/>
          <p:nvPr/>
        </p:nvSpPr>
        <p:spPr>
          <a:xfrm>
            <a:off x="3124080" y="3657600"/>
            <a:ext cx="360" cy="198108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pull dir="r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CustomShape 1"/>
          <p:cNvSpPr/>
          <p:nvPr/>
        </p:nvSpPr>
        <p:spPr>
          <a:xfrm>
            <a:off x="304920" y="609480"/>
            <a:ext cx="8533800" cy="579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Eps=1 podaż jednostkowa (proporcjonalna)</a:t>
            </a:r>
            <a:endParaRPr lang="pl-PL" sz="2800" b="0" strike="noStrike" spc="-1">
              <a:latin typeface="Arial"/>
            </a:endParaRPr>
          </a:p>
          <a:p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% zmiana wielkości podaży jest doskonale równa % zmianie ceny</a:t>
            </a:r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                            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S</a:t>
            </a:r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</a:t>
            </a:r>
            <a:endParaRPr lang="pl-PL" sz="2800" b="0" strike="noStrike" spc="-1">
              <a:latin typeface="Arial"/>
            </a:endParaRPr>
          </a:p>
          <a:p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45˚ </a:t>
            </a:r>
            <a:endParaRPr lang="pl-PL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                     Q</a:t>
            </a:r>
            <a:endParaRPr lang="pl-PL" sz="2800" b="0" strike="noStrike" spc="-1">
              <a:latin typeface="Arial"/>
            </a:endParaRPr>
          </a:p>
        </p:txBody>
      </p:sp>
      <p:sp>
        <p:nvSpPr>
          <p:cNvPr id="330" name="Line 2"/>
          <p:cNvSpPr/>
          <p:nvPr/>
        </p:nvSpPr>
        <p:spPr>
          <a:xfrm flipV="1">
            <a:off x="685800" y="2133360"/>
            <a:ext cx="360" cy="3962520"/>
          </a:xfrm>
          <a:prstGeom prst="line">
            <a:avLst/>
          </a:prstGeom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31" name="Line 3"/>
          <p:cNvSpPr/>
          <p:nvPr/>
        </p:nvSpPr>
        <p:spPr>
          <a:xfrm>
            <a:off x="685800" y="6095880"/>
            <a:ext cx="4800600" cy="360"/>
          </a:xfrm>
          <a:prstGeom prst="line">
            <a:avLst/>
          </a:prstGeom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32" name="CustomShape 4"/>
          <p:cNvSpPr/>
          <p:nvPr/>
        </p:nvSpPr>
        <p:spPr>
          <a:xfrm>
            <a:off x="762120" y="5092560"/>
            <a:ext cx="1447200" cy="1004040"/>
          </a:xfrm>
          <a:custGeom>
            <a:avLst/>
            <a:gdLst/>
            <a:ahLst/>
            <a:cxnLst/>
            <a:rect l="l" t="t" r="r" b="b"/>
            <a:pathLst>
              <a:path w="21600" h="17811">
                <a:moveTo>
                  <a:pt x="12219" y="0"/>
                </a:moveTo>
                <a:cubicBezTo>
                  <a:pt x="18091" y="4028"/>
                  <a:pt x="21600" y="10690"/>
                  <a:pt x="21600" y="17811"/>
                </a:cubicBezTo>
                <a:moveTo>
                  <a:pt x="12219" y="0"/>
                </a:moveTo>
                <a:cubicBezTo>
                  <a:pt x="18091" y="4028"/>
                  <a:pt x="21600" y="10690"/>
                  <a:pt x="21600" y="17811"/>
                </a:cubicBezTo>
                <a:lnTo>
                  <a:pt x="0" y="17811"/>
                </a:lnTo>
                <a:close/>
              </a:path>
            </a:pathLst>
          </a:custGeom>
          <a:noFill/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33" name="Line 5"/>
          <p:cNvSpPr/>
          <p:nvPr/>
        </p:nvSpPr>
        <p:spPr>
          <a:xfrm flipV="1">
            <a:off x="685800" y="2361960"/>
            <a:ext cx="3276360" cy="3733920"/>
          </a:xfrm>
          <a:prstGeom prst="line">
            <a:avLst/>
          </a:prstGeom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pull dir="r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CustomShape 1"/>
          <p:cNvSpPr/>
          <p:nvPr/>
        </p:nvSpPr>
        <p:spPr>
          <a:xfrm>
            <a:off x="304920" y="380880"/>
            <a:ext cx="8609760" cy="6247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Eps є(0;1)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podaż nieelastyczna (względnie nieelast.)</a:t>
            </a:r>
            <a:endParaRPr lang="pl-PL" sz="2800" b="0" strike="noStrike" spc="-1">
              <a:latin typeface="Arial"/>
            </a:endParaRPr>
          </a:p>
          <a:p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% zmiana wielkości podaży jest mniejsza od % zmiany ceny; krzywa podaży przecina oś odciętych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 S</a:t>
            </a:r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P</a:t>
            </a: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P2</a:t>
            </a:r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                                 Q1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Q</a:t>
            </a: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endParaRPr lang="pl-PL" sz="2800" b="0" strike="noStrike" spc="-1">
              <a:latin typeface="Arial"/>
            </a:endParaRPr>
          </a:p>
        </p:txBody>
      </p:sp>
      <p:sp>
        <p:nvSpPr>
          <p:cNvPr id="335" name="Line 2"/>
          <p:cNvSpPr/>
          <p:nvPr/>
        </p:nvSpPr>
        <p:spPr>
          <a:xfrm flipV="1">
            <a:off x="990360" y="1981080"/>
            <a:ext cx="360" cy="4038480"/>
          </a:xfrm>
          <a:prstGeom prst="line">
            <a:avLst/>
          </a:prstGeom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36" name="Line 3"/>
          <p:cNvSpPr/>
          <p:nvPr/>
        </p:nvSpPr>
        <p:spPr>
          <a:xfrm>
            <a:off x="990360" y="6019560"/>
            <a:ext cx="5791320" cy="360"/>
          </a:xfrm>
          <a:prstGeom prst="line">
            <a:avLst/>
          </a:prstGeom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37" name="Line 4"/>
          <p:cNvSpPr/>
          <p:nvPr/>
        </p:nvSpPr>
        <p:spPr>
          <a:xfrm flipV="1">
            <a:off x="2438280" y="2286000"/>
            <a:ext cx="2514600" cy="3733560"/>
          </a:xfrm>
          <a:prstGeom prst="line">
            <a:avLst/>
          </a:prstGeom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38" name="Line 5"/>
          <p:cNvSpPr/>
          <p:nvPr/>
        </p:nvSpPr>
        <p:spPr>
          <a:xfrm>
            <a:off x="990360" y="3657600"/>
            <a:ext cx="3048120" cy="36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39" name="Line 6"/>
          <p:cNvSpPr/>
          <p:nvPr/>
        </p:nvSpPr>
        <p:spPr>
          <a:xfrm>
            <a:off x="990360" y="4495680"/>
            <a:ext cx="2514600" cy="36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40" name="Line 7"/>
          <p:cNvSpPr/>
          <p:nvPr/>
        </p:nvSpPr>
        <p:spPr>
          <a:xfrm>
            <a:off x="3504960" y="4572000"/>
            <a:ext cx="360" cy="144756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41" name="Line 8"/>
          <p:cNvSpPr/>
          <p:nvPr/>
        </p:nvSpPr>
        <p:spPr>
          <a:xfrm>
            <a:off x="4038480" y="3657600"/>
            <a:ext cx="360" cy="236196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pull dir="r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CustomShape 1"/>
          <p:cNvSpPr/>
          <p:nvPr/>
        </p:nvSpPr>
        <p:spPr>
          <a:xfrm>
            <a:off x="533520" y="609480"/>
            <a:ext cx="7923960" cy="579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Eps=0 podaż sztywna</a:t>
            </a:r>
            <a:endParaRPr lang="pl-PL" sz="2800" b="0" strike="noStrike" spc="-1">
              <a:latin typeface="Arial"/>
            </a:endParaRPr>
          </a:p>
          <a:p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zmiana ceny nie wywołuje żadnych zmian w wielkości podaży</a:t>
            </a:r>
            <a:endParaRPr lang="pl-PL" sz="2800" b="0" strike="noStrike" spc="-1">
              <a:latin typeface="Arial"/>
            </a:endParaRPr>
          </a:p>
          <a:p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P</a:t>
            </a:r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                                 </a:t>
            </a:r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S</a:t>
            </a:r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r>
              <a:rPr lang="pl-PL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  P</a:t>
            </a: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P</a:t>
            </a: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endParaRPr lang="pl-PL" sz="2800" b="0" strike="noStrike" spc="-1">
              <a:latin typeface="Arial"/>
            </a:endParaRPr>
          </a:p>
          <a:p>
            <a:endParaRPr lang="pl-PL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800" b="0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                                 Q1                                                   </a:t>
            </a:r>
            <a:r>
              <a:rPr lang="pl-PL" sz="2800" b="0" strike="noStrike" spc="-1">
                <a:solidFill>
                  <a:srgbClr val="000000"/>
                </a:solidFill>
                <a:latin typeface="Calibri"/>
                <a:ea typeface="DejaVu Sans"/>
              </a:rPr>
              <a:t>Q</a:t>
            </a:r>
            <a:endParaRPr lang="pl-PL" sz="2800" b="0" strike="noStrike" spc="-1">
              <a:latin typeface="Arial"/>
            </a:endParaRPr>
          </a:p>
        </p:txBody>
      </p:sp>
      <p:sp>
        <p:nvSpPr>
          <p:cNvPr id="343" name="Line 2"/>
          <p:cNvSpPr/>
          <p:nvPr/>
        </p:nvSpPr>
        <p:spPr>
          <a:xfrm flipV="1">
            <a:off x="1295280" y="2286000"/>
            <a:ext cx="360" cy="3581280"/>
          </a:xfrm>
          <a:prstGeom prst="line">
            <a:avLst/>
          </a:prstGeom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44" name="Line 3"/>
          <p:cNvSpPr/>
          <p:nvPr/>
        </p:nvSpPr>
        <p:spPr>
          <a:xfrm>
            <a:off x="1295280" y="5867280"/>
            <a:ext cx="5638680" cy="360"/>
          </a:xfrm>
          <a:prstGeom prst="line">
            <a:avLst/>
          </a:prstGeom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45" name="Line 4"/>
          <p:cNvSpPr/>
          <p:nvPr/>
        </p:nvSpPr>
        <p:spPr>
          <a:xfrm flipV="1">
            <a:off x="3657600" y="2438280"/>
            <a:ext cx="360" cy="3429000"/>
          </a:xfrm>
          <a:prstGeom prst="line">
            <a:avLst/>
          </a:prstGeom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46" name="Line 5"/>
          <p:cNvSpPr/>
          <p:nvPr/>
        </p:nvSpPr>
        <p:spPr>
          <a:xfrm>
            <a:off x="1295280" y="3886200"/>
            <a:ext cx="2362320" cy="36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47" name="Line 6"/>
          <p:cNvSpPr/>
          <p:nvPr/>
        </p:nvSpPr>
        <p:spPr>
          <a:xfrm>
            <a:off x="1295280" y="5181480"/>
            <a:ext cx="2362320" cy="360"/>
          </a:xfrm>
          <a:prstGeom prst="line">
            <a:avLst/>
          </a:prstGeom>
          <a:ln w="9360" cap="rnd">
            <a:solidFill>
              <a:schemeClr val="tx1"/>
            </a:solidFill>
            <a:custDash>
              <a:ds d="1300000" sp="5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pull dir="r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Determinanty cenowej elastyczności podaży</a:t>
            </a:r>
            <a:endParaRPr lang="pl-PL" sz="4400" b="0" strike="noStrike" spc="-1">
              <a:latin typeface="Arial"/>
            </a:endParaRPr>
          </a:p>
        </p:txBody>
      </p:sp>
      <p:sp>
        <p:nvSpPr>
          <p:cNvPr id="349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Czas</a:t>
            </a:r>
            <a:endParaRPr lang="pl-PL" sz="32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-"/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Okres ultrakrótki – podaż sztywna,</a:t>
            </a:r>
            <a:endParaRPr lang="pl-PL" sz="32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-"/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Okres krótki – podaż nieelastyczna,</a:t>
            </a:r>
            <a:endParaRPr lang="pl-PL" sz="32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-"/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Okres długi – podaż elastyczna</a:t>
            </a:r>
            <a:endParaRPr lang="pl-PL" sz="32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Możliwość i koszt magazynowania</a:t>
            </a:r>
            <a:endParaRPr lang="pl-PL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CustomShape 1"/>
          <p:cNvSpPr/>
          <p:nvPr/>
        </p:nvSpPr>
        <p:spPr>
          <a:xfrm>
            <a:off x="685800" y="1828800"/>
            <a:ext cx="7695720" cy="2589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  <a:spcBef>
                <a:spcPts val="1199"/>
              </a:spcBef>
            </a:pPr>
            <a:r>
              <a:rPr lang="pl-PL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Gdy krzywa podaży jest sztywna (niezależna od ceny): podaż doskonale nieelastyczna.</a:t>
            </a:r>
            <a:endParaRPr lang="pl-PL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</a:pPr>
            <a:endParaRPr lang="pl-PL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</a:pPr>
            <a:r>
              <a:rPr lang="pl-PL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Gdy krzywa podaży jest wyjątkowo wrażliwa na cenę (konkurencja doskonała w długim okresie): podaż doskonale elastyczna.</a:t>
            </a:r>
            <a:endParaRPr lang="pl-PL" sz="2400" b="0" strike="noStrike" spc="-1">
              <a:latin typeface="Arial"/>
            </a:endParaRPr>
          </a:p>
        </p:txBody>
      </p:sp>
      <p:sp>
        <p:nvSpPr>
          <p:cNvPr id="351" name="CustomShape 2"/>
          <p:cNvSpPr/>
          <p:nvPr/>
        </p:nvSpPr>
        <p:spPr>
          <a:xfrm>
            <a:off x="3142440" y="485640"/>
            <a:ext cx="4417920" cy="8218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latin typeface="Arial"/>
                <a:ea typeface="DejaVu Sans"/>
              </a:rPr>
              <a:t>Zmiany równowagi rynkowej.</a:t>
            </a:r>
            <a:endParaRPr lang="pl-PL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latin typeface="Arial"/>
                <a:ea typeface="DejaVu Sans"/>
              </a:rPr>
              <a:t>Przypadki szczególne</a:t>
            </a:r>
            <a:endParaRPr lang="pl-PL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CustomShape 1"/>
          <p:cNvSpPr/>
          <p:nvPr/>
        </p:nvSpPr>
        <p:spPr>
          <a:xfrm>
            <a:off x="1676880" y="457200"/>
            <a:ext cx="6396120" cy="456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latin typeface="Arial"/>
                <a:ea typeface="DejaVu Sans"/>
              </a:rPr>
              <a:t>Przypadek szczególny nr 1: sztywna podaż</a:t>
            </a:r>
            <a:endParaRPr lang="pl-PL" sz="2400" b="0" strike="noStrike" spc="-1">
              <a:latin typeface="Arial"/>
            </a:endParaRPr>
          </a:p>
        </p:txBody>
      </p:sp>
      <p:grpSp>
        <p:nvGrpSpPr>
          <p:cNvPr id="353" name="Group 2"/>
          <p:cNvGrpSpPr/>
          <p:nvPr/>
        </p:nvGrpSpPr>
        <p:grpSpPr>
          <a:xfrm>
            <a:off x="3344760" y="1554120"/>
            <a:ext cx="2831760" cy="3336840"/>
            <a:chOff x="3344760" y="1554120"/>
            <a:chExt cx="2831760" cy="3336840"/>
          </a:xfrm>
        </p:grpSpPr>
        <p:sp>
          <p:nvSpPr>
            <p:cNvPr id="354" name="CustomShape 3"/>
            <p:cNvSpPr/>
            <p:nvPr/>
          </p:nvSpPr>
          <p:spPr>
            <a:xfrm>
              <a:off x="3584520" y="1994040"/>
              <a:ext cx="2592000" cy="2896920"/>
            </a:xfrm>
            <a:custGeom>
              <a:avLst/>
              <a:gdLst/>
              <a:ahLst/>
              <a:cxnLst/>
              <a:rect l="l" t="t" r="r" b="b"/>
              <a:pathLst>
                <a:path w="1633" h="1825">
                  <a:moveTo>
                    <a:pt x="0" y="0"/>
                  </a:moveTo>
                  <a:lnTo>
                    <a:pt x="314" y="485"/>
                  </a:lnTo>
                  <a:lnTo>
                    <a:pt x="682" y="994"/>
                  </a:lnTo>
                  <a:lnTo>
                    <a:pt x="1176" y="1530"/>
                  </a:lnTo>
                  <a:lnTo>
                    <a:pt x="1417" y="1731"/>
                  </a:lnTo>
                  <a:lnTo>
                    <a:pt x="1632" y="1824"/>
                  </a:lnTo>
                </a:path>
              </a:pathLst>
            </a:custGeom>
            <a:noFill/>
            <a:ln w="50760">
              <a:solidFill>
                <a:srgbClr val="0000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/>
            </a:p>
          </p:txBody>
        </p:sp>
        <p:sp>
          <p:nvSpPr>
            <p:cNvPr id="355" name="CustomShape 4"/>
            <p:cNvSpPr/>
            <p:nvPr/>
          </p:nvSpPr>
          <p:spPr>
            <a:xfrm>
              <a:off x="3344760" y="1554120"/>
              <a:ext cx="358560" cy="393480"/>
            </a:xfrm>
            <a:prstGeom prst="rect">
              <a:avLst/>
            </a:prstGeom>
            <a:noFill/>
            <a:ln w="126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360" tIns="44280" rIns="90360" bIns="44280"/>
            <a:lstStyle/>
            <a:p>
              <a:pPr>
                <a:lnSpc>
                  <a:spcPct val="100000"/>
                </a:lnSpc>
              </a:pPr>
              <a:r>
                <a:rPr lang="pl-PL" sz="2000" b="1" i="1" strike="noStrike" spc="-1">
                  <a:solidFill>
                    <a:srgbClr val="000000"/>
                  </a:solidFill>
                  <a:latin typeface="Century Gothic"/>
                  <a:ea typeface="DejaVu Sans"/>
                </a:rPr>
                <a:t>D</a:t>
              </a:r>
              <a:endParaRPr lang="pl-PL" sz="2000" b="0" strike="noStrike" spc="-1">
                <a:latin typeface="Arial"/>
              </a:endParaRPr>
            </a:p>
          </p:txBody>
        </p:sp>
      </p:grpSp>
      <p:sp>
        <p:nvSpPr>
          <p:cNvPr id="356" name="Line 5"/>
          <p:cNvSpPr/>
          <p:nvPr/>
        </p:nvSpPr>
        <p:spPr>
          <a:xfrm flipV="1">
            <a:off x="2590560" y="1371600"/>
            <a:ext cx="360" cy="4419360"/>
          </a:xfrm>
          <a:prstGeom prst="line">
            <a:avLst/>
          </a:prstGeom>
          <a:ln w="28440">
            <a:solidFill>
              <a:schemeClr val="tx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57" name="Line 6"/>
          <p:cNvSpPr/>
          <p:nvPr/>
        </p:nvSpPr>
        <p:spPr>
          <a:xfrm>
            <a:off x="2590560" y="5790960"/>
            <a:ext cx="4419720" cy="360"/>
          </a:xfrm>
          <a:prstGeom prst="line">
            <a:avLst/>
          </a:prstGeom>
          <a:ln w="28440">
            <a:solidFill>
              <a:schemeClr val="tx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58" name="Line 7"/>
          <p:cNvSpPr/>
          <p:nvPr/>
        </p:nvSpPr>
        <p:spPr>
          <a:xfrm flipV="1">
            <a:off x="4724280" y="1676160"/>
            <a:ext cx="360" cy="4114800"/>
          </a:xfrm>
          <a:prstGeom prst="line">
            <a:avLst/>
          </a:prstGeom>
          <a:ln w="38160">
            <a:solidFill>
              <a:srgbClr val="9933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59" name="CustomShape 8"/>
          <p:cNvSpPr/>
          <p:nvPr/>
        </p:nvSpPr>
        <p:spPr>
          <a:xfrm>
            <a:off x="4801680" y="1371600"/>
            <a:ext cx="313560" cy="395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0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S</a:t>
            </a:r>
            <a:endParaRPr lang="pl-PL" sz="2000" b="0" strike="noStrike" spc="-1">
              <a:latin typeface="Arial"/>
            </a:endParaRPr>
          </a:p>
        </p:txBody>
      </p:sp>
      <p:sp>
        <p:nvSpPr>
          <p:cNvPr id="360" name="Line 9"/>
          <p:cNvSpPr/>
          <p:nvPr/>
        </p:nvSpPr>
        <p:spPr>
          <a:xfrm flipH="1">
            <a:off x="2590560" y="3657600"/>
            <a:ext cx="2133720" cy="360"/>
          </a:xfrm>
          <a:prstGeom prst="line">
            <a:avLst/>
          </a:prstGeom>
          <a:ln w="28440" cap="rnd">
            <a:solidFill>
              <a:schemeClr val="tx1"/>
            </a:solidFill>
            <a:custDash>
              <a:ds d="400000" sp="3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61" name="CustomShape 10"/>
          <p:cNvSpPr/>
          <p:nvPr/>
        </p:nvSpPr>
        <p:spPr>
          <a:xfrm>
            <a:off x="4344480" y="5867280"/>
            <a:ext cx="775440" cy="395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0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q*=c</a:t>
            </a:r>
            <a:endParaRPr lang="pl-PL" sz="2000" b="0" strike="noStrike" spc="-1">
              <a:latin typeface="Arial"/>
            </a:endParaRPr>
          </a:p>
        </p:txBody>
      </p:sp>
      <p:sp>
        <p:nvSpPr>
          <p:cNvPr id="362" name="CustomShape 11"/>
          <p:cNvSpPr/>
          <p:nvPr/>
        </p:nvSpPr>
        <p:spPr>
          <a:xfrm>
            <a:off x="2059200" y="3505320"/>
            <a:ext cx="432720" cy="364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p*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363" name="CustomShape 12"/>
          <p:cNvSpPr/>
          <p:nvPr/>
        </p:nvSpPr>
        <p:spPr>
          <a:xfrm>
            <a:off x="6019920" y="1371600"/>
            <a:ext cx="2437920" cy="13100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  <a:ea typeface="DejaVu Sans"/>
              </a:rPr>
              <a:t>W równowadze Ilość jest określona przez podaż a cena przez popyt</a:t>
            </a:r>
            <a:endParaRPr lang="pl-PL" sz="2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CustomShape 1"/>
          <p:cNvSpPr/>
          <p:nvPr/>
        </p:nvSpPr>
        <p:spPr>
          <a:xfrm>
            <a:off x="1981080" y="409680"/>
            <a:ext cx="6311520" cy="456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latin typeface="Arial"/>
                <a:ea typeface="DejaVu Sans"/>
              </a:rPr>
              <a:t>Przypadek szczególny nr 1: wzrost popytu</a:t>
            </a:r>
            <a:endParaRPr lang="pl-PL" sz="2400" b="0" strike="noStrike" spc="-1">
              <a:latin typeface="Arial"/>
            </a:endParaRPr>
          </a:p>
        </p:txBody>
      </p:sp>
      <p:grpSp>
        <p:nvGrpSpPr>
          <p:cNvPr id="365" name="Group 2"/>
          <p:cNvGrpSpPr/>
          <p:nvPr/>
        </p:nvGrpSpPr>
        <p:grpSpPr>
          <a:xfrm>
            <a:off x="3344760" y="1554120"/>
            <a:ext cx="2831760" cy="3336840"/>
            <a:chOff x="3344760" y="1554120"/>
            <a:chExt cx="2831760" cy="3336840"/>
          </a:xfrm>
        </p:grpSpPr>
        <p:sp>
          <p:nvSpPr>
            <p:cNvPr id="366" name="CustomShape 3"/>
            <p:cNvSpPr/>
            <p:nvPr/>
          </p:nvSpPr>
          <p:spPr>
            <a:xfrm>
              <a:off x="3584520" y="1994040"/>
              <a:ext cx="2592000" cy="2896920"/>
            </a:xfrm>
            <a:custGeom>
              <a:avLst/>
              <a:gdLst/>
              <a:ahLst/>
              <a:cxnLst/>
              <a:rect l="l" t="t" r="r" b="b"/>
              <a:pathLst>
                <a:path w="1633" h="1825">
                  <a:moveTo>
                    <a:pt x="0" y="0"/>
                  </a:moveTo>
                  <a:lnTo>
                    <a:pt x="314" y="485"/>
                  </a:lnTo>
                  <a:lnTo>
                    <a:pt x="682" y="994"/>
                  </a:lnTo>
                  <a:lnTo>
                    <a:pt x="1176" y="1530"/>
                  </a:lnTo>
                  <a:lnTo>
                    <a:pt x="1417" y="1731"/>
                  </a:lnTo>
                  <a:lnTo>
                    <a:pt x="1632" y="1824"/>
                  </a:lnTo>
                </a:path>
              </a:pathLst>
            </a:custGeom>
            <a:noFill/>
            <a:ln w="50760">
              <a:solidFill>
                <a:srgbClr val="0000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/>
            </a:p>
          </p:txBody>
        </p:sp>
        <p:sp>
          <p:nvSpPr>
            <p:cNvPr id="367" name="CustomShape 4"/>
            <p:cNvSpPr/>
            <p:nvPr/>
          </p:nvSpPr>
          <p:spPr>
            <a:xfrm>
              <a:off x="3344760" y="1554120"/>
              <a:ext cx="358560" cy="393480"/>
            </a:xfrm>
            <a:prstGeom prst="rect">
              <a:avLst/>
            </a:prstGeom>
            <a:noFill/>
            <a:ln w="126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360" tIns="44280" rIns="90360" bIns="44280"/>
            <a:lstStyle/>
            <a:p>
              <a:pPr>
                <a:lnSpc>
                  <a:spcPct val="100000"/>
                </a:lnSpc>
              </a:pPr>
              <a:r>
                <a:rPr lang="pl-PL" sz="2000" b="1" i="1" strike="noStrike" spc="-1">
                  <a:solidFill>
                    <a:srgbClr val="000000"/>
                  </a:solidFill>
                  <a:latin typeface="Century Gothic"/>
                  <a:ea typeface="DejaVu Sans"/>
                </a:rPr>
                <a:t>D</a:t>
              </a:r>
              <a:endParaRPr lang="pl-PL" sz="2000" b="0" strike="noStrike" spc="-1">
                <a:latin typeface="Arial"/>
              </a:endParaRPr>
            </a:p>
          </p:txBody>
        </p:sp>
      </p:grpSp>
      <p:sp>
        <p:nvSpPr>
          <p:cNvPr id="368" name="Line 5"/>
          <p:cNvSpPr/>
          <p:nvPr/>
        </p:nvSpPr>
        <p:spPr>
          <a:xfrm flipV="1">
            <a:off x="2590560" y="1371600"/>
            <a:ext cx="360" cy="4419360"/>
          </a:xfrm>
          <a:prstGeom prst="line">
            <a:avLst/>
          </a:prstGeom>
          <a:ln w="28440">
            <a:solidFill>
              <a:schemeClr val="tx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69" name="Line 6"/>
          <p:cNvSpPr/>
          <p:nvPr/>
        </p:nvSpPr>
        <p:spPr>
          <a:xfrm>
            <a:off x="2590560" y="5790960"/>
            <a:ext cx="4419720" cy="360"/>
          </a:xfrm>
          <a:prstGeom prst="line">
            <a:avLst/>
          </a:prstGeom>
          <a:ln w="28440">
            <a:solidFill>
              <a:schemeClr val="tx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70" name="Line 7"/>
          <p:cNvSpPr/>
          <p:nvPr/>
        </p:nvSpPr>
        <p:spPr>
          <a:xfrm flipV="1">
            <a:off x="4724280" y="1676160"/>
            <a:ext cx="360" cy="4114800"/>
          </a:xfrm>
          <a:prstGeom prst="line">
            <a:avLst/>
          </a:prstGeom>
          <a:ln w="38160">
            <a:solidFill>
              <a:srgbClr val="9933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71" name="CustomShape 8"/>
          <p:cNvSpPr/>
          <p:nvPr/>
        </p:nvSpPr>
        <p:spPr>
          <a:xfrm>
            <a:off x="4801680" y="1371600"/>
            <a:ext cx="313560" cy="395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0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S</a:t>
            </a:r>
            <a:endParaRPr lang="pl-PL" sz="2000" b="0" strike="noStrike" spc="-1">
              <a:latin typeface="Arial"/>
            </a:endParaRPr>
          </a:p>
        </p:txBody>
      </p:sp>
      <p:sp>
        <p:nvSpPr>
          <p:cNvPr id="372" name="Line 9"/>
          <p:cNvSpPr/>
          <p:nvPr/>
        </p:nvSpPr>
        <p:spPr>
          <a:xfrm flipH="1">
            <a:off x="2590560" y="3657600"/>
            <a:ext cx="2133720" cy="360"/>
          </a:xfrm>
          <a:prstGeom prst="line">
            <a:avLst/>
          </a:prstGeom>
          <a:ln w="28440" cap="rnd">
            <a:solidFill>
              <a:schemeClr val="tx1"/>
            </a:solidFill>
            <a:custDash>
              <a:ds d="400000" sp="3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grpSp>
        <p:nvGrpSpPr>
          <p:cNvPr id="373" name="Group 10"/>
          <p:cNvGrpSpPr/>
          <p:nvPr/>
        </p:nvGrpSpPr>
        <p:grpSpPr>
          <a:xfrm>
            <a:off x="3962160" y="1523880"/>
            <a:ext cx="2209680" cy="2895120"/>
            <a:chOff x="3962160" y="1523880"/>
            <a:chExt cx="2209680" cy="2895120"/>
          </a:xfrm>
        </p:grpSpPr>
        <p:sp>
          <p:nvSpPr>
            <p:cNvPr id="374" name="CustomShape 11"/>
            <p:cNvSpPr/>
            <p:nvPr/>
          </p:nvSpPr>
          <p:spPr>
            <a:xfrm>
              <a:off x="4197240" y="1930320"/>
              <a:ext cx="1974600" cy="2488680"/>
            </a:xfrm>
            <a:custGeom>
              <a:avLst/>
              <a:gdLst/>
              <a:ahLst/>
              <a:cxnLst/>
              <a:rect l="l" t="t" r="r" b="b"/>
              <a:pathLst>
                <a:path w="1393" h="1681">
                  <a:moveTo>
                    <a:pt x="0" y="0"/>
                  </a:moveTo>
                  <a:lnTo>
                    <a:pt x="268" y="447"/>
                  </a:lnTo>
                  <a:lnTo>
                    <a:pt x="581" y="915"/>
                  </a:lnTo>
                  <a:lnTo>
                    <a:pt x="1003" y="1409"/>
                  </a:lnTo>
                  <a:lnTo>
                    <a:pt x="1208" y="1594"/>
                  </a:lnTo>
                  <a:lnTo>
                    <a:pt x="1392" y="1680"/>
                  </a:lnTo>
                </a:path>
              </a:pathLst>
            </a:custGeom>
            <a:noFill/>
            <a:ln w="50760">
              <a:solidFill>
                <a:srgbClr val="0000FF"/>
              </a:solidFill>
              <a:prstDash val="dash"/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/>
            </a:p>
          </p:txBody>
        </p:sp>
        <p:sp>
          <p:nvSpPr>
            <p:cNvPr id="375" name="CustomShape 12"/>
            <p:cNvSpPr/>
            <p:nvPr/>
          </p:nvSpPr>
          <p:spPr>
            <a:xfrm>
              <a:off x="3962160" y="1523880"/>
              <a:ext cx="430200" cy="393840"/>
            </a:xfrm>
            <a:prstGeom prst="rect">
              <a:avLst/>
            </a:prstGeom>
            <a:noFill/>
            <a:ln w="126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360" tIns="44280" rIns="90360" bIns="44280"/>
            <a:lstStyle/>
            <a:p>
              <a:pPr>
                <a:lnSpc>
                  <a:spcPct val="100000"/>
                </a:lnSpc>
              </a:pPr>
              <a:r>
                <a:rPr lang="pl-PL" sz="2000" b="1" i="1" strike="noStrike" spc="-1">
                  <a:solidFill>
                    <a:srgbClr val="000000"/>
                  </a:solidFill>
                  <a:latin typeface="Century Gothic"/>
                  <a:ea typeface="DejaVu Sans"/>
                </a:rPr>
                <a:t>D’</a:t>
              </a:r>
              <a:endParaRPr lang="pl-PL" sz="2000" b="0" strike="noStrike" spc="-1">
                <a:latin typeface="Arial"/>
              </a:endParaRPr>
            </a:p>
          </p:txBody>
        </p:sp>
      </p:grpSp>
      <p:sp>
        <p:nvSpPr>
          <p:cNvPr id="376" name="Line 13"/>
          <p:cNvSpPr/>
          <p:nvPr/>
        </p:nvSpPr>
        <p:spPr>
          <a:xfrm flipH="1">
            <a:off x="2590560" y="2819160"/>
            <a:ext cx="2133720" cy="360"/>
          </a:xfrm>
          <a:prstGeom prst="line">
            <a:avLst/>
          </a:prstGeom>
          <a:ln w="28440" cap="rnd">
            <a:solidFill>
              <a:schemeClr val="tx1"/>
            </a:solidFill>
            <a:custDash>
              <a:ds d="400000" sp="3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77" name="CustomShape 14"/>
          <p:cNvSpPr/>
          <p:nvPr/>
        </p:nvSpPr>
        <p:spPr>
          <a:xfrm>
            <a:off x="4344480" y="5867280"/>
            <a:ext cx="775440" cy="395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0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q*=c</a:t>
            </a:r>
            <a:endParaRPr lang="pl-PL" sz="2000" b="0" strike="noStrike" spc="-1">
              <a:latin typeface="Arial"/>
            </a:endParaRPr>
          </a:p>
        </p:txBody>
      </p:sp>
      <p:sp>
        <p:nvSpPr>
          <p:cNvPr id="378" name="CustomShape 15"/>
          <p:cNvSpPr/>
          <p:nvPr/>
        </p:nvSpPr>
        <p:spPr>
          <a:xfrm>
            <a:off x="2058840" y="3505320"/>
            <a:ext cx="417240" cy="364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p</a:t>
            </a:r>
            <a:r>
              <a:rPr lang="pl-PL" sz="12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0</a:t>
            </a:r>
            <a:endParaRPr lang="pl-PL" sz="1200" b="0" strike="noStrike" spc="-1">
              <a:latin typeface="Arial"/>
            </a:endParaRPr>
          </a:p>
        </p:txBody>
      </p:sp>
      <p:sp>
        <p:nvSpPr>
          <p:cNvPr id="379" name="CustomShape 16"/>
          <p:cNvSpPr/>
          <p:nvPr/>
        </p:nvSpPr>
        <p:spPr>
          <a:xfrm>
            <a:off x="2135160" y="2666880"/>
            <a:ext cx="417240" cy="364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p</a:t>
            </a:r>
            <a:r>
              <a:rPr lang="pl-PL" sz="12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1</a:t>
            </a:r>
            <a:endParaRPr lang="pl-PL" sz="1200" b="0" strike="noStrike" spc="-1">
              <a:latin typeface="Arial"/>
            </a:endParaRPr>
          </a:p>
        </p:txBody>
      </p:sp>
      <p:sp>
        <p:nvSpPr>
          <p:cNvPr id="380" name="Line 17"/>
          <p:cNvSpPr/>
          <p:nvPr/>
        </p:nvSpPr>
        <p:spPr>
          <a:xfrm>
            <a:off x="3809880" y="2133360"/>
            <a:ext cx="380880" cy="360"/>
          </a:xfrm>
          <a:prstGeom prst="line">
            <a:avLst/>
          </a:prstGeom>
          <a:ln w="76320">
            <a:solidFill>
              <a:srgbClr val="33CC33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CustomShape 1"/>
          <p:cNvSpPr/>
          <p:nvPr/>
        </p:nvSpPr>
        <p:spPr>
          <a:xfrm>
            <a:off x="266760" y="990720"/>
            <a:ext cx="860976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5400" b="0" strike="noStrike" spc="-1">
                <a:solidFill>
                  <a:srgbClr val="000000"/>
                </a:solidFill>
                <a:latin typeface="Calibri"/>
                <a:ea typeface="DejaVu Sans"/>
              </a:rPr>
              <a:t>I.</a:t>
            </a:r>
            <a:endParaRPr lang="pl-PL" sz="5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5400" b="0" strike="noStrike" spc="-1">
                <a:solidFill>
                  <a:srgbClr val="000000"/>
                </a:solidFill>
                <a:latin typeface="Calibri"/>
                <a:ea typeface="DejaVu Sans"/>
              </a:rPr>
              <a:t>Elastyczność cenowa popytu</a:t>
            </a:r>
            <a:r>
              <a:rPr lang="pl-PL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4400" b="0" strike="noStrike" spc="-1">
              <a:latin typeface="Arial"/>
            </a:endParaRPr>
          </a:p>
        </p:txBody>
      </p:sp>
      <p:sp>
        <p:nvSpPr>
          <p:cNvPr id="200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3200" b="0" strike="noStrike" spc="-1">
              <a:latin typeface="Arial"/>
            </a:endParaRPr>
          </a:p>
        </p:txBody>
      </p:sp>
      <p:sp>
        <p:nvSpPr>
          <p:cNvPr id="201" name="CustomShape 3"/>
          <p:cNvSpPr/>
          <p:nvPr/>
        </p:nvSpPr>
        <p:spPr>
          <a:xfrm>
            <a:off x="838080" y="2925720"/>
            <a:ext cx="7619400" cy="20397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To intensywność reakcji konsumentów, przejawiająca się w skali zmiany poziomu zakupów na zmiany ceny.</a:t>
            </a:r>
            <a:endParaRPr lang="pl-PL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CustomShape 1"/>
          <p:cNvSpPr/>
          <p:nvPr/>
        </p:nvSpPr>
        <p:spPr>
          <a:xfrm>
            <a:off x="2057760" y="409680"/>
            <a:ext cx="6345720" cy="456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latin typeface="Arial"/>
                <a:ea typeface="DejaVu Sans"/>
              </a:rPr>
              <a:t>Przypadek szczególny nr 1: wzrost podaży</a:t>
            </a:r>
            <a:endParaRPr lang="pl-PL" sz="2400" b="0" strike="noStrike" spc="-1">
              <a:latin typeface="Arial"/>
            </a:endParaRPr>
          </a:p>
        </p:txBody>
      </p:sp>
      <p:grpSp>
        <p:nvGrpSpPr>
          <p:cNvPr id="382" name="Group 2"/>
          <p:cNvGrpSpPr/>
          <p:nvPr/>
        </p:nvGrpSpPr>
        <p:grpSpPr>
          <a:xfrm>
            <a:off x="3344760" y="1554120"/>
            <a:ext cx="2831760" cy="3336840"/>
            <a:chOff x="3344760" y="1554120"/>
            <a:chExt cx="2831760" cy="3336840"/>
          </a:xfrm>
        </p:grpSpPr>
        <p:sp>
          <p:nvSpPr>
            <p:cNvPr id="383" name="CustomShape 3"/>
            <p:cNvSpPr/>
            <p:nvPr/>
          </p:nvSpPr>
          <p:spPr>
            <a:xfrm>
              <a:off x="3584520" y="1994040"/>
              <a:ext cx="2592000" cy="2896920"/>
            </a:xfrm>
            <a:custGeom>
              <a:avLst/>
              <a:gdLst/>
              <a:ahLst/>
              <a:cxnLst/>
              <a:rect l="l" t="t" r="r" b="b"/>
              <a:pathLst>
                <a:path w="1633" h="1825">
                  <a:moveTo>
                    <a:pt x="0" y="0"/>
                  </a:moveTo>
                  <a:lnTo>
                    <a:pt x="314" y="485"/>
                  </a:lnTo>
                  <a:lnTo>
                    <a:pt x="682" y="994"/>
                  </a:lnTo>
                  <a:lnTo>
                    <a:pt x="1176" y="1530"/>
                  </a:lnTo>
                  <a:lnTo>
                    <a:pt x="1417" y="1731"/>
                  </a:lnTo>
                  <a:lnTo>
                    <a:pt x="1632" y="1824"/>
                  </a:lnTo>
                </a:path>
              </a:pathLst>
            </a:custGeom>
            <a:noFill/>
            <a:ln w="50760">
              <a:solidFill>
                <a:srgbClr val="0000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/>
            </a:p>
          </p:txBody>
        </p:sp>
        <p:sp>
          <p:nvSpPr>
            <p:cNvPr id="384" name="CustomShape 4"/>
            <p:cNvSpPr/>
            <p:nvPr/>
          </p:nvSpPr>
          <p:spPr>
            <a:xfrm>
              <a:off x="3344760" y="1554120"/>
              <a:ext cx="358560" cy="393480"/>
            </a:xfrm>
            <a:prstGeom prst="rect">
              <a:avLst/>
            </a:prstGeom>
            <a:noFill/>
            <a:ln w="126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360" tIns="44280" rIns="90360" bIns="44280"/>
            <a:lstStyle/>
            <a:p>
              <a:pPr>
                <a:lnSpc>
                  <a:spcPct val="100000"/>
                </a:lnSpc>
              </a:pPr>
              <a:r>
                <a:rPr lang="pl-PL" sz="2000" b="1" i="1" strike="noStrike" spc="-1">
                  <a:solidFill>
                    <a:srgbClr val="000000"/>
                  </a:solidFill>
                  <a:latin typeface="Century Gothic"/>
                  <a:ea typeface="DejaVu Sans"/>
                </a:rPr>
                <a:t>D</a:t>
              </a:r>
              <a:endParaRPr lang="pl-PL" sz="2000" b="0" strike="noStrike" spc="-1">
                <a:latin typeface="Arial"/>
              </a:endParaRPr>
            </a:p>
          </p:txBody>
        </p:sp>
      </p:grpSp>
      <p:sp>
        <p:nvSpPr>
          <p:cNvPr id="385" name="Line 5"/>
          <p:cNvSpPr/>
          <p:nvPr/>
        </p:nvSpPr>
        <p:spPr>
          <a:xfrm flipV="1">
            <a:off x="2590560" y="1371600"/>
            <a:ext cx="360" cy="4419360"/>
          </a:xfrm>
          <a:prstGeom prst="line">
            <a:avLst/>
          </a:prstGeom>
          <a:ln w="28440">
            <a:solidFill>
              <a:schemeClr val="tx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86" name="Line 6"/>
          <p:cNvSpPr/>
          <p:nvPr/>
        </p:nvSpPr>
        <p:spPr>
          <a:xfrm>
            <a:off x="2590560" y="5790960"/>
            <a:ext cx="4419720" cy="360"/>
          </a:xfrm>
          <a:prstGeom prst="line">
            <a:avLst/>
          </a:prstGeom>
          <a:ln w="28440">
            <a:solidFill>
              <a:schemeClr val="tx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87" name="Line 7"/>
          <p:cNvSpPr/>
          <p:nvPr/>
        </p:nvSpPr>
        <p:spPr>
          <a:xfrm flipV="1">
            <a:off x="4724280" y="1676160"/>
            <a:ext cx="360" cy="4114800"/>
          </a:xfrm>
          <a:prstGeom prst="line">
            <a:avLst/>
          </a:prstGeom>
          <a:ln w="38160">
            <a:solidFill>
              <a:srgbClr val="9933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88" name="CustomShape 8"/>
          <p:cNvSpPr/>
          <p:nvPr/>
        </p:nvSpPr>
        <p:spPr>
          <a:xfrm>
            <a:off x="4725360" y="1371600"/>
            <a:ext cx="313560" cy="395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0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S</a:t>
            </a:r>
            <a:endParaRPr lang="pl-PL" sz="2000" b="0" strike="noStrike" spc="-1">
              <a:latin typeface="Arial"/>
            </a:endParaRPr>
          </a:p>
        </p:txBody>
      </p:sp>
      <p:sp>
        <p:nvSpPr>
          <p:cNvPr id="389" name="Line 9"/>
          <p:cNvSpPr/>
          <p:nvPr/>
        </p:nvSpPr>
        <p:spPr>
          <a:xfrm flipH="1">
            <a:off x="2590560" y="3657600"/>
            <a:ext cx="2133720" cy="360"/>
          </a:xfrm>
          <a:prstGeom prst="line">
            <a:avLst/>
          </a:prstGeom>
          <a:ln w="28440" cap="rnd">
            <a:solidFill>
              <a:schemeClr val="tx1"/>
            </a:solidFill>
            <a:custDash>
              <a:ds d="400000" sp="3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90" name="Line 10"/>
          <p:cNvSpPr/>
          <p:nvPr/>
        </p:nvSpPr>
        <p:spPr>
          <a:xfrm flipV="1">
            <a:off x="5257800" y="1676160"/>
            <a:ext cx="360" cy="4114800"/>
          </a:xfrm>
          <a:prstGeom prst="line">
            <a:avLst/>
          </a:prstGeom>
          <a:ln w="38160">
            <a:solidFill>
              <a:srgbClr val="9933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91" name="CustomShape 11"/>
          <p:cNvSpPr/>
          <p:nvPr/>
        </p:nvSpPr>
        <p:spPr>
          <a:xfrm>
            <a:off x="5334840" y="1371600"/>
            <a:ext cx="385200" cy="395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0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S’</a:t>
            </a:r>
            <a:endParaRPr lang="pl-PL" sz="2000" b="0" strike="noStrike" spc="-1">
              <a:latin typeface="Arial"/>
            </a:endParaRPr>
          </a:p>
        </p:txBody>
      </p:sp>
      <p:sp>
        <p:nvSpPr>
          <p:cNvPr id="392" name="Line 12"/>
          <p:cNvSpPr/>
          <p:nvPr/>
        </p:nvSpPr>
        <p:spPr>
          <a:xfrm flipH="1">
            <a:off x="2590560" y="4190760"/>
            <a:ext cx="2667240" cy="360"/>
          </a:xfrm>
          <a:prstGeom prst="line">
            <a:avLst/>
          </a:prstGeom>
          <a:ln w="28440" cap="rnd">
            <a:solidFill>
              <a:schemeClr val="tx1"/>
            </a:solidFill>
            <a:custDash>
              <a:ds d="400000" sp="3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93" name="CustomShape 13"/>
          <p:cNvSpPr/>
          <p:nvPr/>
        </p:nvSpPr>
        <p:spPr>
          <a:xfrm>
            <a:off x="4421520" y="5867280"/>
            <a:ext cx="434160" cy="395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0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q</a:t>
            </a:r>
            <a:r>
              <a:rPr lang="pl-PL" sz="12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0</a:t>
            </a:r>
            <a:endParaRPr lang="pl-PL" sz="1200" b="0" strike="noStrike" spc="-1">
              <a:latin typeface="Arial"/>
            </a:endParaRPr>
          </a:p>
        </p:txBody>
      </p:sp>
      <p:sp>
        <p:nvSpPr>
          <p:cNvPr id="394" name="CustomShape 14"/>
          <p:cNvSpPr/>
          <p:nvPr/>
        </p:nvSpPr>
        <p:spPr>
          <a:xfrm>
            <a:off x="5031000" y="5867280"/>
            <a:ext cx="434160" cy="395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0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q</a:t>
            </a:r>
            <a:r>
              <a:rPr lang="pl-PL" sz="12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1</a:t>
            </a:r>
            <a:endParaRPr lang="pl-PL" sz="1200" b="0" strike="noStrike" spc="-1">
              <a:latin typeface="Arial"/>
            </a:endParaRPr>
          </a:p>
        </p:txBody>
      </p:sp>
      <p:sp>
        <p:nvSpPr>
          <p:cNvPr id="395" name="CustomShape 15"/>
          <p:cNvSpPr/>
          <p:nvPr/>
        </p:nvSpPr>
        <p:spPr>
          <a:xfrm>
            <a:off x="2058840" y="3505320"/>
            <a:ext cx="417240" cy="364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p</a:t>
            </a:r>
            <a:r>
              <a:rPr lang="pl-PL" sz="12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0</a:t>
            </a:r>
            <a:endParaRPr lang="pl-PL" sz="1200" b="0" strike="noStrike" spc="-1">
              <a:latin typeface="Arial"/>
            </a:endParaRPr>
          </a:p>
        </p:txBody>
      </p:sp>
      <p:sp>
        <p:nvSpPr>
          <p:cNvPr id="396" name="CustomShape 16"/>
          <p:cNvSpPr/>
          <p:nvPr/>
        </p:nvSpPr>
        <p:spPr>
          <a:xfrm>
            <a:off x="2058840" y="4038480"/>
            <a:ext cx="417240" cy="364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p</a:t>
            </a:r>
            <a:r>
              <a:rPr lang="pl-PL" sz="12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1</a:t>
            </a:r>
            <a:endParaRPr lang="pl-PL" sz="1200" b="0" strike="noStrike" spc="-1">
              <a:latin typeface="Arial"/>
            </a:endParaRPr>
          </a:p>
        </p:txBody>
      </p:sp>
      <p:sp>
        <p:nvSpPr>
          <p:cNvPr id="397" name="Line 17"/>
          <p:cNvSpPr/>
          <p:nvPr/>
        </p:nvSpPr>
        <p:spPr>
          <a:xfrm>
            <a:off x="4800600" y="1981080"/>
            <a:ext cx="380880" cy="360"/>
          </a:xfrm>
          <a:prstGeom prst="line">
            <a:avLst/>
          </a:prstGeom>
          <a:ln w="76320">
            <a:solidFill>
              <a:srgbClr val="33CC33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CustomShape 1"/>
          <p:cNvSpPr/>
          <p:nvPr/>
        </p:nvSpPr>
        <p:spPr>
          <a:xfrm>
            <a:off x="2440080" y="409680"/>
            <a:ext cx="4277520" cy="8218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latin typeface="Arial"/>
                <a:ea typeface="DejaVu Sans"/>
              </a:rPr>
              <a:t>Przypadek szczególny nr 2: </a:t>
            </a:r>
            <a:endParaRPr lang="pl-PL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latin typeface="Arial"/>
                <a:ea typeface="DejaVu Sans"/>
              </a:rPr>
              <a:t>podaż doskonale elastyczna</a:t>
            </a:r>
            <a:endParaRPr lang="pl-PL" sz="2400" b="0" strike="noStrike" spc="-1">
              <a:latin typeface="Arial"/>
            </a:endParaRPr>
          </a:p>
        </p:txBody>
      </p:sp>
      <p:grpSp>
        <p:nvGrpSpPr>
          <p:cNvPr id="399" name="Group 2"/>
          <p:cNvGrpSpPr/>
          <p:nvPr/>
        </p:nvGrpSpPr>
        <p:grpSpPr>
          <a:xfrm>
            <a:off x="3344760" y="1554120"/>
            <a:ext cx="2831760" cy="3336840"/>
            <a:chOff x="3344760" y="1554120"/>
            <a:chExt cx="2831760" cy="3336840"/>
          </a:xfrm>
        </p:grpSpPr>
        <p:sp>
          <p:nvSpPr>
            <p:cNvPr id="400" name="CustomShape 3"/>
            <p:cNvSpPr/>
            <p:nvPr/>
          </p:nvSpPr>
          <p:spPr>
            <a:xfrm>
              <a:off x="3584520" y="1994040"/>
              <a:ext cx="2592000" cy="2896920"/>
            </a:xfrm>
            <a:custGeom>
              <a:avLst/>
              <a:gdLst/>
              <a:ahLst/>
              <a:cxnLst/>
              <a:rect l="l" t="t" r="r" b="b"/>
              <a:pathLst>
                <a:path w="1633" h="1825">
                  <a:moveTo>
                    <a:pt x="0" y="0"/>
                  </a:moveTo>
                  <a:lnTo>
                    <a:pt x="314" y="485"/>
                  </a:lnTo>
                  <a:lnTo>
                    <a:pt x="682" y="994"/>
                  </a:lnTo>
                  <a:lnTo>
                    <a:pt x="1176" y="1530"/>
                  </a:lnTo>
                  <a:lnTo>
                    <a:pt x="1417" y="1731"/>
                  </a:lnTo>
                  <a:lnTo>
                    <a:pt x="1632" y="1824"/>
                  </a:lnTo>
                </a:path>
              </a:pathLst>
            </a:custGeom>
            <a:noFill/>
            <a:ln w="50760">
              <a:solidFill>
                <a:srgbClr val="0000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/>
            </a:p>
          </p:txBody>
        </p:sp>
        <p:sp>
          <p:nvSpPr>
            <p:cNvPr id="401" name="CustomShape 4"/>
            <p:cNvSpPr/>
            <p:nvPr/>
          </p:nvSpPr>
          <p:spPr>
            <a:xfrm>
              <a:off x="3344760" y="1554120"/>
              <a:ext cx="358560" cy="393480"/>
            </a:xfrm>
            <a:prstGeom prst="rect">
              <a:avLst/>
            </a:prstGeom>
            <a:noFill/>
            <a:ln w="126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360" tIns="44280" rIns="90360" bIns="44280"/>
            <a:lstStyle/>
            <a:p>
              <a:pPr>
                <a:lnSpc>
                  <a:spcPct val="100000"/>
                </a:lnSpc>
              </a:pPr>
              <a:r>
                <a:rPr lang="pl-PL" sz="2000" b="1" i="1" strike="noStrike" spc="-1">
                  <a:solidFill>
                    <a:srgbClr val="000000"/>
                  </a:solidFill>
                  <a:latin typeface="Century Gothic"/>
                  <a:ea typeface="DejaVu Sans"/>
                </a:rPr>
                <a:t>D</a:t>
              </a:r>
              <a:endParaRPr lang="pl-PL" sz="2000" b="0" strike="noStrike" spc="-1">
                <a:latin typeface="Arial"/>
              </a:endParaRPr>
            </a:p>
          </p:txBody>
        </p:sp>
      </p:grpSp>
      <p:sp>
        <p:nvSpPr>
          <p:cNvPr id="402" name="Line 5"/>
          <p:cNvSpPr/>
          <p:nvPr/>
        </p:nvSpPr>
        <p:spPr>
          <a:xfrm flipV="1">
            <a:off x="2590560" y="1371600"/>
            <a:ext cx="360" cy="4419360"/>
          </a:xfrm>
          <a:prstGeom prst="line">
            <a:avLst/>
          </a:prstGeom>
          <a:ln w="28440">
            <a:solidFill>
              <a:schemeClr val="tx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03" name="Line 6"/>
          <p:cNvSpPr/>
          <p:nvPr/>
        </p:nvSpPr>
        <p:spPr>
          <a:xfrm>
            <a:off x="2590560" y="5790960"/>
            <a:ext cx="4419720" cy="360"/>
          </a:xfrm>
          <a:prstGeom prst="line">
            <a:avLst/>
          </a:prstGeom>
          <a:ln w="28440">
            <a:solidFill>
              <a:schemeClr val="tx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04" name="CustomShape 7"/>
          <p:cNvSpPr/>
          <p:nvPr/>
        </p:nvSpPr>
        <p:spPr>
          <a:xfrm>
            <a:off x="6782760" y="3276720"/>
            <a:ext cx="313560" cy="395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0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S</a:t>
            </a:r>
            <a:endParaRPr lang="pl-PL" sz="2000" b="0" strike="noStrike" spc="-1">
              <a:latin typeface="Arial"/>
            </a:endParaRPr>
          </a:p>
        </p:txBody>
      </p:sp>
      <p:sp>
        <p:nvSpPr>
          <p:cNvPr id="405" name="CustomShape 8"/>
          <p:cNvSpPr/>
          <p:nvPr/>
        </p:nvSpPr>
        <p:spPr>
          <a:xfrm>
            <a:off x="4573440" y="5791320"/>
            <a:ext cx="415800" cy="395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0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q</a:t>
            </a:r>
            <a:r>
              <a:rPr lang="pl-PL" sz="12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*</a:t>
            </a:r>
            <a:endParaRPr lang="pl-PL" sz="1200" b="0" strike="noStrike" spc="-1">
              <a:latin typeface="Arial"/>
            </a:endParaRPr>
          </a:p>
        </p:txBody>
      </p:sp>
      <p:sp>
        <p:nvSpPr>
          <p:cNvPr id="406" name="CustomShape 9"/>
          <p:cNvSpPr/>
          <p:nvPr/>
        </p:nvSpPr>
        <p:spPr>
          <a:xfrm>
            <a:off x="2058480" y="3505320"/>
            <a:ext cx="398880" cy="364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p</a:t>
            </a:r>
            <a:r>
              <a:rPr lang="pl-PL" sz="12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*</a:t>
            </a:r>
            <a:endParaRPr lang="pl-PL" sz="1200" b="0" strike="noStrike" spc="-1">
              <a:latin typeface="Arial"/>
            </a:endParaRPr>
          </a:p>
        </p:txBody>
      </p:sp>
      <p:sp>
        <p:nvSpPr>
          <p:cNvPr id="407" name="Line 10"/>
          <p:cNvSpPr/>
          <p:nvPr/>
        </p:nvSpPr>
        <p:spPr>
          <a:xfrm>
            <a:off x="2590560" y="3733560"/>
            <a:ext cx="4419720" cy="360"/>
          </a:xfrm>
          <a:prstGeom prst="line">
            <a:avLst/>
          </a:prstGeom>
          <a:ln w="38160">
            <a:solidFill>
              <a:srgbClr val="9933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08" name="Line 11"/>
          <p:cNvSpPr/>
          <p:nvPr/>
        </p:nvSpPr>
        <p:spPr>
          <a:xfrm>
            <a:off x="4800600" y="3733560"/>
            <a:ext cx="360" cy="2057400"/>
          </a:xfrm>
          <a:prstGeom prst="line">
            <a:avLst/>
          </a:prstGeom>
          <a:ln w="28440" cap="rnd">
            <a:solidFill>
              <a:schemeClr val="tx1"/>
            </a:solidFill>
            <a:custDash>
              <a:ds d="400000" sp="3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09" name="CustomShape 12"/>
          <p:cNvSpPr/>
          <p:nvPr/>
        </p:nvSpPr>
        <p:spPr>
          <a:xfrm>
            <a:off x="6095880" y="1447920"/>
            <a:ext cx="2072880" cy="16149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  <a:ea typeface="DejaVu Sans"/>
              </a:rPr>
              <a:t>W równowadze ilość jest określona przez popyt a cena przez podaż.</a:t>
            </a:r>
            <a:endParaRPr lang="pl-PL" sz="2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CustomShape 1"/>
          <p:cNvSpPr/>
          <p:nvPr/>
        </p:nvSpPr>
        <p:spPr>
          <a:xfrm>
            <a:off x="1523880" y="380880"/>
            <a:ext cx="6311520" cy="456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latin typeface="Arial"/>
                <a:ea typeface="DejaVu Sans"/>
              </a:rPr>
              <a:t>Przypadek szczególny nr 2: wzrost popytu</a:t>
            </a:r>
            <a:endParaRPr lang="pl-PL" sz="2400" b="0" strike="noStrike" spc="-1">
              <a:latin typeface="Arial"/>
            </a:endParaRPr>
          </a:p>
        </p:txBody>
      </p:sp>
      <p:grpSp>
        <p:nvGrpSpPr>
          <p:cNvPr id="411" name="Group 2"/>
          <p:cNvGrpSpPr/>
          <p:nvPr/>
        </p:nvGrpSpPr>
        <p:grpSpPr>
          <a:xfrm>
            <a:off x="3344760" y="1554120"/>
            <a:ext cx="2831760" cy="3336840"/>
            <a:chOff x="3344760" y="1554120"/>
            <a:chExt cx="2831760" cy="3336840"/>
          </a:xfrm>
        </p:grpSpPr>
        <p:sp>
          <p:nvSpPr>
            <p:cNvPr id="412" name="CustomShape 3"/>
            <p:cNvSpPr/>
            <p:nvPr/>
          </p:nvSpPr>
          <p:spPr>
            <a:xfrm>
              <a:off x="3584520" y="1994040"/>
              <a:ext cx="2592000" cy="2896920"/>
            </a:xfrm>
            <a:custGeom>
              <a:avLst/>
              <a:gdLst/>
              <a:ahLst/>
              <a:cxnLst/>
              <a:rect l="l" t="t" r="r" b="b"/>
              <a:pathLst>
                <a:path w="1633" h="1825">
                  <a:moveTo>
                    <a:pt x="0" y="0"/>
                  </a:moveTo>
                  <a:lnTo>
                    <a:pt x="314" y="485"/>
                  </a:lnTo>
                  <a:lnTo>
                    <a:pt x="682" y="994"/>
                  </a:lnTo>
                  <a:lnTo>
                    <a:pt x="1176" y="1530"/>
                  </a:lnTo>
                  <a:lnTo>
                    <a:pt x="1417" y="1731"/>
                  </a:lnTo>
                  <a:lnTo>
                    <a:pt x="1632" y="1824"/>
                  </a:lnTo>
                </a:path>
              </a:pathLst>
            </a:custGeom>
            <a:noFill/>
            <a:ln w="50760">
              <a:solidFill>
                <a:srgbClr val="0000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/>
            </a:p>
          </p:txBody>
        </p:sp>
        <p:sp>
          <p:nvSpPr>
            <p:cNvPr id="413" name="CustomShape 4"/>
            <p:cNvSpPr/>
            <p:nvPr/>
          </p:nvSpPr>
          <p:spPr>
            <a:xfrm>
              <a:off x="3344760" y="1554120"/>
              <a:ext cx="358560" cy="393480"/>
            </a:xfrm>
            <a:prstGeom prst="rect">
              <a:avLst/>
            </a:prstGeom>
            <a:noFill/>
            <a:ln w="126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360" tIns="44280" rIns="90360" bIns="44280"/>
            <a:lstStyle/>
            <a:p>
              <a:pPr>
                <a:lnSpc>
                  <a:spcPct val="100000"/>
                </a:lnSpc>
              </a:pPr>
              <a:r>
                <a:rPr lang="pl-PL" sz="2000" b="1" i="1" strike="noStrike" spc="-1">
                  <a:solidFill>
                    <a:srgbClr val="000000"/>
                  </a:solidFill>
                  <a:latin typeface="Century Gothic"/>
                  <a:ea typeface="DejaVu Sans"/>
                </a:rPr>
                <a:t>D</a:t>
              </a:r>
              <a:endParaRPr lang="pl-PL" sz="2000" b="0" strike="noStrike" spc="-1">
                <a:latin typeface="Arial"/>
              </a:endParaRPr>
            </a:p>
          </p:txBody>
        </p:sp>
      </p:grpSp>
      <p:sp>
        <p:nvSpPr>
          <p:cNvPr id="414" name="Line 5"/>
          <p:cNvSpPr/>
          <p:nvPr/>
        </p:nvSpPr>
        <p:spPr>
          <a:xfrm flipV="1">
            <a:off x="2590560" y="1371600"/>
            <a:ext cx="360" cy="4419360"/>
          </a:xfrm>
          <a:prstGeom prst="line">
            <a:avLst/>
          </a:prstGeom>
          <a:ln w="28440">
            <a:solidFill>
              <a:schemeClr val="tx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15" name="Line 6"/>
          <p:cNvSpPr/>
          <p:nvPr/>
        </p:nvSpPr>
        <p:spPr>
          <a:xfrm>
            <a:off x="2590560" y="5790960"/>
            <a:ext cx="4419720" cy="360"/>
          </a:xfrm>
          <a:prstGeom prst="line">
            <a:avLst/>
          </a:prstGeom>
          <a:ln w="28440">
            <a:solidFill>
              <a:schemeClr val="tx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16" name="CustomShape 7"/>
          <p:cNvSpPr/>
          <p:nvPr/>
        </p:nvSpPr>
        <p:spPr>
          <a:xfrm>
            <a:off x="6782760" y="3276720"/>
            <a:ext cx="313560" cy="395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0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S</a:t>
            </a:r>
            <a:endParaRPr lang="pl-PL" sz="2000" b="0" strike="noStrike" spc="-1">
              <a:latin typeface="Arial"/>
            </a:endParaRPr>
          </a:p>
        </p:txBody>
      </p:sp>
      <p:sp>
        <p:nvSpPr>
          <p:cNvPr id="417" name="CustomShape 8"/>
          <p:cNvSpPr/>
          <p:nvPr/>
        </p:nvSpPr>
        <p:spPr>
          <a:xfrm>
            <a:off x="4573800" y="5791320"/>
            <a:ext cx="434160" cy="395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0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q</a:t>
            </a:r>
            <a:r>
              <a:rPr lang="pl-PL" sz="12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0</a:t>
            </a:r>
            <a:endParaRPr lang="pl-PL" sz="1200" b="0" strike="noStrike" spc="-1">
              <a:latin typeface="Arial"/>
            </a:endParaRPr>
          </a:p>
        </p:txBody>
      </p:sp>
      <p:sp>
        <p:nvSpPr>
          <p:cNvPr id="418" name="CustomShape 9"/>
          <p:cNvSpPr/>
          <p:nvPr/>
        </p:nvSpPr>
        <p:spPr>
          <a:xfrm>
            <a:off x="2058480" y="3505320"/>
            <a:ext cx="398880" cy="364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p</a:t>
            </a:r>
            <a:r>
              <a:rPr lang="pl-PL" sz="12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*</a:t>
            </a:r>
            <a:endParaRPr lang="pl-PL" sz="1200" b="0" strike="noStrike" spc="-1">
              <a:latin typeface="Arial"/>
            </a:endParaRPr>
          </a:p>
        </p:txBody>
      </p:sp>
      <p:sp>
        <p:nvSpPr>
          <p:cNvPr id="419" name="Line 10"/>
          <p:cNvSpPr/>
          <p:nvPr/>
        </p:nvSpPr>
        <p:spPr>
          <a:xfrm>
            <a:off x="2590560" y="3733560"/>
            <a:ext cx="4419720" cy="360"/>
          </a:xfrm>
          <a:prstGeom prst="line">
            <a:avLst/>
          </a:prstGeom>
          <a:ln w="38160">
            <a:solidFill>
              <a:srgbClr val="9933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20" name="Line 11"/>
          <p:cNvSpPr/>
          <p:nvPr/>
        </p:nvSpPr>
        <p:spPr>
          <a:xfrm>
            <a:off x="4800600" y="3733560"/>
            <a:ext cx="360" cy="2057400"/>
          </a:xfrm>
          <a:prstGeom prst="line">
            <a:avLst/>
          </a:prstGeom>
          <a:ln w="28440" cap="rnd">
            <a:solidFill>
              <a:schemeClr val="tx1"/>
            </a:solidFill>
            <a:custDash>
              <a:ds d="400000" sp="3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grpSp>
        <p:nvGrpSpPr>
          <p:cNvPr id="421" name="Group 12"/>
          <p:cNvGrpSpPr/>
          <p:nvPr/>
        </p:nvGrpSpPr>
        <p:grpSpPr>
          <a:xfrm>
            <a:off x="3962160" y="1523880"/>
            <a:ext cx="2209680" cy="2895120"/>
            <a:chOff x="3962160" y="1523880"/>
            <a:chExt cx="2209680" cy="2895120"/>
          </a:xfrm>
        </p:grpSpPr>
        <p:sp>
          <p:nvSpPr>
            <p:cNvPr id="422" name="CustomShape 13"/>
            <p:cNvSpPr/>
            <p:nvPr/>
          </p:nvSpPr>
          <p:spPr>
            <a:xfrm>
              <a:off x="4197240" y="1930320"/>
              <a:ext cx="1974600" cy="2488680"/>
            </a:xfrm>
            <a:custGeom>
              <a:avLst/>
              <a:gdLst/>
              <a:ahLst/>
              <a:cxnLst/>
              <a:rect l="l" t="t" r="r" b="b"/>
              <a:pathLst>
                <a:path w="1393" h="1681">
                  <a:moveTo>
                    <a:pt x="0" y="0"/>
                  </a:moveTo>
                  <a:lnTo>
                    <a:pt x="268" y="447"/>
                  </a:lnTo>
                  <a:lnTo>
                    <a:pt x="581" y="915"/>
                  </a:lnTo>
                  <a:lnTo>
                    <a:pt x="1003" y="1409"/>
                  </a:lnTo>
                  <a:lnTo>
                    <a:pt x="1208" y="1594"/>
                  </a:lnTo>
                  <a:lnTo>
                    <a:pt x="1392" y="1680"/>
                  </a:lnTo>
                </a:path>
              </a:pathLst>
            </a:custGeom>
            <a:noFill/>
            <a:ln w="50760">
              <a:solidFill>
                <a:srgbClr val="0000FF"/>
              </a:solidFill>
              <a:prstDash val="dash"/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/>
            </a:p>
          </p:txBody>
        </p:sp>
        <p:sp>
          <p:nvSpPr>
            <p:cNvPr id="423" name="CustomShape 14"/>
            <p:cNvSpPr/>
            <p:nvPr/>
          </p:nvSpPr>
          <p:spPr>
            <a:xfrm>
              <a:off x="3962160" y="1523880"/>
              <a:ext cx="430200" cy="393840"/>
            </a:xfrm>
            <a:prstGeom prst="rect">
              <a:avLst/>
            </a:prstGeom>
            <a:noFill/>
            <a:ln w="126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360" tIns="44280" rIns="90360" bIns="44280"/>
            <a:lstStyle/>
            <a:p>
              <a:pPr>
                <a:lnSpc>
                  <a:spcPct val="100000"/>
                </a:lnSpc>
              </a:pPr>
              <a:r>
                <a:rPr lang="pl-PL" sz="2000" b="1" i="1" strike="noStrike" spc="-1">
                  <a:solidFill>
                    <a:srgbClr val="000000"/>
                  </a:solidFill>
                  <a:latin typeface="Century Gothic"/>
                  <a:ea typeface="DejaVu Sans"/>
                </a:rPr>
                <a:t>D’</a:t>
              </a:r>
              <a:endParaRPr lang="pl-PL" sz="2000" b="0" strike="noStrike" spc="-1">
                <a:latin typeface="Arial"/>
              </a:endParaRPr>
            </a:p>
          </p:txBody>
        </p:sp>
      </p:grpSp>
      <p:sp>
        <p:nvSpPr>
          <p:cNvPr id="424" name="Line 15"/>
          <p:cNvSpPr/>
          <p:nvPr/>
        </p:nvSpPr>
        <p:spPr>
          <a:xfrm>
            <a:off x="5410080" y="3733560"/>
            <a:ext cx="360" cy="2057400"/>
          </a:xfrm>
          <a:prstGeom prst="line">
            <a:avLst/>
          </a:prstGeom>
          <a:ln w="28440" cap="rnd">
            <a:solidFill>
              <a:schemeClr val="tx1"/>
            </a:solidFill>
            <a:custDash>
              <a:ds d="400000" sp="3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25" name="CustomShape 16"/>
          <p:cNvSpPr/>
          <p:nvPr/>
        </p:nvSpPr>
        <p:spPr>
          <a:xfrm>
            <a:off x="5183280" y="5791320"/>
            <a:ext cx="434160" cy="395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0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q</a:t>
            </a:r>
            <a:r>
              <a:rPr lang="pl-PL" sz="12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1</a:t>
            </a:r>
            <a:endParaRPr lang="pl-PL" sz="1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CustomShape 1"/>
          <p:cNvSpPr/>
          <p:nvPr/>
        </p:nvSpPr>
        <p:spPr>
          <a:xfrm>
            <a:off x="1371960" y="380880"/>
            <a:ext cx="6345720" cy="456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400" b="1" strike="noStrike" spc="-1">
                <a:solidFill>
                  <a:srgbClr val="000000"/>
                </a:solidFill>
                <a:latin typeface="Arial"/>
                <a:ea typeface="DejaVu Sans"/>
              </a:rPr>
              <a:t>Przypadek szczególny nr 2: wzrost podaży</a:t>
            </a:r>
            <a:endParaRPr lang="pl-PL" sz="2400" b="0" strike="noStrike" spc="-1">
              <a:latin typeface="Arial"/>
            </a:endParaRPr>
          </a:p>
        </p:txBody>
      </p:sp>
      <p:grpSp>
        <p:nvGrpSpPr>
          <p:cNvPr id="427" name="Group 2"/>
          <p:cNvGrpSpPr/>
          <p:nvPr/>
        </p:nvGrpSpPr>
        <p:grpSpPr>
          <a:xfrm>
            <a:off x="3344760" y="1554120"/>
            <a:ext cx="2831760" cy="3336840"/>
            <a:chOff x="3344760" y="1554120"/>
            <a:chExt cx="2831760" cy="3336840"/>
          </a:xfrm>
        </p:grpSpPr>
        <p:sp>
          <p:nvSpPr>
            <p:cNvPr id="428" name="CustomShape 3"/>
            <p:cNvSpPr/>
            <p:nvPr/>
          </p:nvSpPr>
          <p:spPr>
            <a:xfrm>
              <a:off x="3584520" y="1994040"/>
              <a:ext cx="2592000" cy="2896920"/>
            </a:xfrm>
            <a:custGeom>
              <a:avLst/>
              <a:gdLst/>
              <a:ahLst/>
              <a:cxnLst/>
              <a:rect l="l" t="t" r="r" b="b"/>
              <a:pathLst>
                <a:path w="1633" h="1825">
                  <a:moveTo>
                    <a:pt x="0" y="0"/>
                  </a:moveTo>
                  <a:lnTo>
                    <a:pt x="314" y="485"/>
                  </a:lnTo>
                  <a:lnTo>
                    <a:pt x="682" y="994"/>
                  </a:lnTo>
                  <a:lnTo>
                    <a:pt x="1176" y="1530"/>
                  </a:lnTo>
                  <a:lnTo>
                    <a:pt x="1417" y="1731"/>
                  </a:lnTo>
                  <a:lnTo>
                    <a:pt x="1632" y="1824"/>
                  </a:lnTo>
                </a:path>
              </a:pathLst>
            </a:custGeom>
            <a:noFill/>
            <a:ln w="50760">
              <a:solidFill>
                <a:srgbClr val="0000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/>
            </a:p>
          </p:txBody>
        </p:sp>
        <p:sp>
          <p:nvSpPr>
            <p:cNvPr id="429" name="CustomShape 4"/>
            <p:cNvSpPr/>
            <p:nvPr/>
          </p:nvSpPr>
          <p:spPr>
            <a:xfrm>
              <a:off x="3344760" y="1554120"/>
              <a:ext cx="358560" cy="393480"/>
            </a:xfrm>
            <a:prstGeom prst="rect">
              <a:avLst/>
            </a:prstGeom>
            <a:noFill/>
            <a:ln w="126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360" tIns="44280" rIns="90360" bIns="44280"/>
            <a:lstStyle/>
            <a:p>
              <a:pPr>
                <a:lnSpc>
                  <a:spcPct val="100000"/>
                </a:lnSpc>
              </a:pPr>
              <a:r>
                <a:rPr lang="pl-PL" sz="2000" b="1" i="1" strike="noStrike" spc="-1">
                  <a:solidFill>
                    <a:srgbClr val="000000"/>
                  </a:solidFill>
                  <a:latin typeface="Century Gothic"/>
                  <a:ea typeface="DejaVu Sans"/>
                </a:rPr>
                <a:t>D</a:t>
              </a:r>
              <a:endParaRPr lang="pl-PL" sz="2000" b="0" strike="noStrike" spc="-1">
                <a:latin typeface="Arial"/>
              </a:endParaRPr>
            </a:p>
          </p:txBody>
        </p:sp>
      </p:grpSp>
      <p:sp>
        <p:nvSpPr>
          <p:cNvPr id="430" name="Line 5"/>
          <p:cNvSpPr/>
          <p:nvPr/>
        </p:nvSpPr>
        <p:spPr>
          <a:xfrm flipV="1">
            <a:off x="2590560" y="1371600"/>
            <a:ext cx="360" cy="4419360"/>
          </a:xfrm>
          <a:prstGeom prst="line">
            <a:avLst/>
          </a:prstGeom>
          <a:ln w="28440">
            <a:solidFill>
              <a:schemeClr val="tx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31" name="Line 6"/>
          <p:cNvSpPr/>
          <p:nvPr/>
        </p:nvSpPr>
        <p:spPr>
          <a:xfrm>
            <a:off x="2590560" y="5790960"/>
            <a:ext cx="4419720" cy="360"/>
          </a:xfrm>
          <a:prstGeom prst="line">
            <a:avLst/>
          </a:prstGeom>
          <a:ln w="28440">
            <a:solidFill>
              <a:schemeClr val="tx1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32" name="CustomShape 7"/>
          <p:cNvSpPr/>
          <p:nvPr/>
        </p:nvSpPr>
        <p:spPr>
          <a:xfrm>
            <a:off x="6782760" y="3276720"/>
            <a:ext cx="313560" cy="395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0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S</a:t>
            </a:r>
            <a:endParaRPr lang="pl-PL" sz="2000" b="0" strike="noStrike" spc="-1">
              <a:latin typeface="Arial"/>
            </a:endParaRPr>
          </a:p>
        </p:txBody>
      </p:sp>
      <p:sp>
        <p:nvSpPr>
          <p:cNvPr id="433" name="CustomShape 8"/>
          <p:cNvSpPr/>
          <p:nvPr/>
        </p:nvSpPr>
        <p:spPr>
          <a:xfrm>
            <a:off x="4573800" y="5791320"/>
            <a:ext cx="434160" cy="395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0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q</a:t>
            </a:r>
            <a:r>
              <a:rPr lang="pl-PL" sz="12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0</a:t>
            </a:r>
            <a:endParaRPr lang="pl-PL" sz="1200" b="0" strike="noStrike" spc="-1">
              <a:latin typeface="Arial"/>
            </a:endParaRPr>
          </a:p>
        </p:txBody>
      </p:sp>
      <p:sp>
        <p:nvSpPr>
          <p:cNvPr id="434" name="CustomShape 9"/>
          <p:cNvSpPr/>
          <p:nvPr/>
        </p:nvSpPr>
        <p:spPr>
          <a:xfrm>
            <a:off x="2058840" y="3505320"/>
            <a:ext cx="417240" cy="364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p</a:t>
            </a:r>
            <a:r>
              <a:rPr lang="pl-PL" sz="12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0</a:t>
            </a:r>
            <a:endParaRPr lang="pl-PL" sz="1200" b="0" strike="noStrike" spc="-1">
              <a:latin typeface="Arial"/>
            </a:endParaRPr>
          </a:p>
        </p:txBody>
      </p:sp>
      <p:sp>
        <p:nvSpPr>
          <p:cNvPr id="435" name="Line 10"/>
          <p:cNvSpPr/>
          <p:nvPr/>
        </p:nvSpPr>
        <p:spPr>
          <a:xfrm>
            <a:off x="2590560" y="3733560"/>
            <a:ext cx="4419720" cy="360"/>
          </a:xfrm>
          <a:prstGeom prst="line">
            <a:avLst/>
          </a:prstGeom>
          <a:ln w="38160">
            <a:solidFill>
              <a:srgbClr val="9933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36" name="Line 11"/>
          <p:cNvSpPr/>
          <p:nvPr/>
        </p:nvSpPr>
        <p:spPr>
          <a:xfrm>
            <a:off x="4800600" y="3733560"/>
            <a:ext cx="360" cy="2057400"/>
          </a:xfrm>
          <a:prstGeom prst="line">
            <a:avLst/>
          </a:prstGeom>
          <a:ln w="28440" cap="rnd">
            <a:solidFill>
              <a:schemeClr val="tx1"/>
            </a:solidFill>
            <a:custDash>
              <a:ds d="400000" sp="3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37" name="Line 12"/>
          <p:cNvSpPr/>
          <p:nvPr/>
        </p:nvSpPr>
        <p:spPr>
          <a:xfrm>
            <a:off x="5257800" y="4267080"/>
            <a:ext cx="360" cy="1523880"/>
          </a:xfrm>
          <a:prstGeom prst="line">
            <a:avLst/>
          </a:prstGeom>
          <a:ln w="28440" cap="rnd">
            <a:solidFill>
              <a:schemeClr val="tx1"/>
            </a:solidFill>
            <a:custDash>
              <a:ds d="400000" sp="3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38" name="CustomShape 13"/>
          <p:cNvSpPr/>
          <p:nvPr/>
        </p:nvSpPr>
        <p:spPr>
          <a:xfrm>
            <a:off x="5031000" y="5791320"/>
            <a:ext cx="434160" cy="395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0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q</a:t>
            </a:r>
            <a:r>
              <a:rPr lang="pl-PL" sz="12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1</a:t>
            </a:r>
            <a:endParaRPr lang="pl-PL" sz="1200" b="0" strike="noStrike" spc="-1">
              <a:latin typeface="Arial"/>
            </a:endParaRPr>
          </a:p>
        </p:txBody>
      </p:sp>
      <p:sp>
        <p:nvSpPr>
          <p:cNvPr id="439" name="Line 14"/>
          <p:cNvSpPr/>
          <p:nvPr/>
        </p:nvSpPr>
        <p:spPr>
          <a:xfrm>
            <a:off x="2590560" y="4267080"/>
            <a:ext cx="4419720" cy="360"/>
          </a:xfrm>
          <a:prstGeom prst="line">
            <a:avLst/>
          </a:prstGeom>
          <a:ln w="38160">
            <a:solidFill>
              <a:srgbClr val="9933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40" name="CustomShape 15"/>
          <p:cNvSpPr/>
          <p:nvPr/>
        </p:nvSpPr>
        <p:spPr>
          <a:xfrm>
            <a:off x="6782400" y="3809880"/>
            <a:ext cx="385200" cy="395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20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S’</a:t>
            </a:r>
            <a:endParaRPr lang="pl-PL" sz="2000" b="0" strike="noStrike" spc="-1">
              <a:latin typeface="Arial"/>
            </a:endParaRPr>
          </a:p>
        </p:txBody>
      </p:sp>
      <p:sp>
        <p:nvSpPr>
          <p:cNvPr id="441" name="CustomShape 16"/>
          <p:cNvSpPr/>
          <p:nvPr/>
        </p:nvSpPr>
        <p:spPr>
          <a:xfrm>
            <a:off x="2058840" y="4038480"/>
            <a:ext cx="417240" cy="364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p</a:t>
            </a:r>
            <a:r>
              <a:rPr lang="pl-PL" sz="1200" b="1" i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1</a:t>
            </a:r>
            <a:endParaRPr lang="pl-PL" sz="1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>
            <a:extLst>
              <a:ext uri="{FF2B5EF4-FFF2-40B4-BE49-F238E27FC236}">
                <a16:creationId xmlns:a16="http://schemas.microsoft.com/office/drawing/2014/main" id="{0954BDCF-1A45-C0A4-6470-B00CEBDF8D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6391275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fld id="{3E93EC9A-5E7C-45E3-A291-9F2CE0E49872}" type="slidenum">
              <a:rPr lang="pl-PL" altLang="en-US" sz="1400"/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t>64</a:t>
            </a:fld>
            <a:endParaRPr lang="pl-PL" altLang="en-US" sz="1400"/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054DB7D9-10AA-E44C-8736-7D54AFE8C5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857250"/>
            <a:ext cx="7772400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 anchorCtr="1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l-PL" altLang="en-US" sz="4100" i="1">
                <a:solidFill>
                  <a:srgbClr val="336666"/>
                </a:solidFill>
                <a:latin typeface="Arial Black" panose="020B0A04020102020204" pitchFamily="34" charset="0"/>
              </a:rPr>
              <a:t>Niestabilność rynku</a:t>
            </a:r>
          </a:p>
        </p:txBody>
      </p:sp>
      <p:sp>
        <p:nvSpPr>
          <p:cNvPr id="4100" name="Text Box 3">
            <a:extLst>
              <a:ext uri="{FF2B5EF4-FFF2-40B4-BE49-F238E27FC236}">
                <a16:creationId xmlns:a16="http://schemas.microsoft.com/office/drawing/2014/main" id="{419037A7-21BE-3D7B-FE2A-9BAB7DD04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567113"/>
            <a:ext cx="54102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ts val="825"/>
              </a:spcBef>
              <a:buClrTx/>
              <a:buSzPct val="70000"/>
              <a:buFontTx/>
              <a:buNone/>
            </a:pPr>
            <a:r>
              <a:rPr lang="pl-PL" altLang="en-US" sz="3300"/>
              <a:t>Model pajęczyny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>
            <a:extLst>
              <a:ext uri="{FF2B5EF4-FFF2-40B4-BE49-F238E27FC236}">
                <a16:creationId xmlns:a16="http://schemas.microsoft.com/office/drawing/2014/main" id="{77EF8957-89A5-8F95-3A17-9544EEF26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fld id="{94133A1C-8F9D-4597-A8E7-FE71B02CAFC1}" type="slidenum">
              <a:rPr lang="pl-PL" altLang="en-US" sz="1400"/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t>65</a:t>
            </a:fld>
            <a:endParaRPr lang="pl-PL" altLang="en-US" sz="1400"/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38A64E5A-24F1-13FB-A934-7B8C2A03B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en-US"/>
          </a:p>
        </p:txBody>
      </p:sp>
      <p:sp>
        <p:nvSpPr>
          <p:cNvPr id="6148" name="Text Box 3">
            <a:extLst>
              <a:ext uri="{FF2B5EF4-FFF2-40B4-BE49-F238E27FC236}">
                <a16:creationId xmlns:a16="http://schemas.microsoft.com/office/drawing/2014/main" id="{1C64209A-35CC-E66C-EBC5-F02FCBDD11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41313" indent="-341313"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>
                <a:srgbClr val="CCCC99"/>
              </a:buClr>
              <a:buSzPct val="70000"/>
              <a:buFont typeface="Wingdings" panose="05000000000000000000" pitchFamily="2" charset="2"/>
              <a:buChar char=""/>
            </a:pPr>
            <a:r>
              <a:rPr lang="pl-PL" altLang="en-US"/>
              <a:t>Model pajęczyny obrazuje mechanizm dochodzenia do stanu równowagi przy założeniu, że podmioty rynkowe starają się dostosować swoje oczekiwania do zmieniających się warunków.</a:t>
            </a:r>
          </a:p>
          <a:p>
            <a:pPr eaLnBrk="1" hangingPunct="1">
              <a:buClr>
                <a:srgbClr val="CCCC99"/>
              </a:buClr>
              <a:buSzPct val="70000"/>
              <a:buFont typeface="Wingdings" panose="05000000000000000000" pitchFamily="2" charset="2"/>
              <a:buChar char=""/>
            </a:pPr>
            <a:r>
              <a:rPr lang="pl-PL" altLang="en-US"/>
              <a:t>W modelu pajęczyny dochodzenie do nowego stanu równowagi następuje poprzez oscylację.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>
            <a:extLst>
              <a:ext uri="{FF2B5EF4-FFF2-40B4-BE49-F238E27FC236}">
                <a16:creationId xmlns:a16="http://schemas.microsoft.com/office/drawing/2014/main" id="{8F5A648E-547A-6474-15CB-86B1CA17B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fld id="{CAC5016A-9807-4F6B-B8C5-E222402579F6}" type="slidenum">
              <a:rPr lang="pl-PL" altLang="en-US" sz="1400"/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t>66</a:t>
            </a:fld>
            <a:endParaRPr lang="pl-PL" altLang="en-US" sz="1400"/>
          </a:p>
        </p:txBody>
      </p:sp>
      <p:sp>
        <p:nvSpPr>
          <p:cNvPr id="8195" name="Text Box 2">
            <a:extLst>
              <a:ext uri="{FF2B5EF4-FFF2-40B4-BE49-F238E27FC236}">
                <a16:creationId xmlns:a16="http://schemas.microsoft.com/office/drawing/2014/main" id="{E94A293F-FB9C-4756-B13A-4AAA07FE9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l-PL" altLang="en-US" sz="3300">
                <a:solidFill>
                  <a:srgbClr val="336666"/>
                </a:solidFill>
                <a:latin typeface="Arial Black" panose="020B0A04020102020204" pitchFamily="34" charset="0"/>
              </a:rPr>
              <a:t>Model równowagi rynkowej </a:t>
            </a:r>
            <a:br>
              <a:rPr lang="pl-PL" altLang="en-US" sz="3300">
                <a:solidFill>
                  <a:srgbClr val="336666"/>
                </a:solidFill>
                <a:latin typeface="Arial Black" panose="020B0A04020102020204" pitchFamily="34" charset="0"/>
              </a:rPr>
            </a:br>
            <a:r>
              <a:rPr lang="pl-PL" altLang="en-US" sz="3300">
                <a:solidFill>
                  <a:srgbClr val="336666"/>
                </a:solidFill>
                <a:latin typeface="Arial Black" panose="020B0A04020102020204" pitchFamily="34" charset="0"/>
              </a:rPr>
              <a:t>a model pajęczyny</a:t>
            </a:r>
          </a:p>
        </p:txBody>
      </p:sp>
      <p:sp>
        <p:nvSpPr>
          <p:cNvPr id="8196" name="Text Box 3">
            <a:extLst>
              <a:ext uri="{FF2B5EF4-FFF2-40B4-BE49-F238E27FC236}">
                <a16:creationId xmlns:a16="http://schemas.microsoft.com/office/drawing/2014/main" id="{A057408A-2F4F-9171-8754-E2FE67096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41313" indent="-341313"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675"/>
              </a:spcBef>
              <a:buClr>
                <a:srgbClr val="CCCC99"/>
              </a:buClr>
              <a:buSzPct val="70000"/>
              <a:buFont typeface="Wingdings" panose="05000000000000000000" pitchFamily="2" charset="2"/>
              <a:buChar char=""/>
            </a:pPr>
            <a:r>
              <a:rPr lang="pl-PL" altLang="en-US" sz="2700"/>
              <a:t>W modelu równowagi rynkowej przyjęliśmy założenie o natychmiastowej reakcji podaży na zmieniającą się cenę. </a:t>
            </a:r>
          </a:p>
          <a:p>
            <a:pPr eaLnBrk="1" hangingPunct="1">
              <a:lnSpc>
                <a:spcPct val="80000"/>
              </a:lnSpc>
              <a:spcBef>
                <a:spcPts val="675"/>
              </a:spcBef>
              <a:buClr>
                <a:srgbClr val="CCCC99"/>
              </a:buClr>
              <a:buSzPct val="70000"/>
              <a:buFont typeface="Wingdings" panose="05000000000000000000" pitchFamily="2" charset="2"/>
              <a:buChar char=""/>
            </a:pPr>
            <a:r>
              <a:rPr lang="pl-PL" altLang="en-US" sz="2700"/>
              <a:t>Są jednak pewne rodzaje rynków, gdzie podaż podąża za ceną z pewnym opóźnieniem natomiast ceny dostosowują się niemal natychmiastowo. </a:t>
            </a:r>
          </a:p>
          <a:p>
            <a:pPr eaLnBrk="1" hangingPunct="1">
              <a:lnSpc>
                <a:spcPct val="80000"/>
              </a:lnSpc>
              <a:spcBef>
                <a:spcPts val="675"/>
              </a:spcBef>
              <a:buClr>
                <a:srgbClr val="CCCC99"/>
              </a:buClr>
              <a:buSzPct val="70000"/>
              <a:buFont typeface="Wingdings" panose="05000000000000000000" pitchFamily="2" charset="2"/>
              <a:buChar char=""/>
            </a:pPr>
            <a:r>
              <a:rPr lang="pl-PL" altLang="en-US" sz="2700"/>
              <a:t>Jeżeli przedstawimy taki model na wykresie w poszczególnych następujących po sobie okresach czasu będzie miał on wygląd podobny do pajęczyny.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>
            <a:extLst>
              <a:ext uri="{FF2B5EF4-FFF2-40B4-BE49-F238E27FC236}">
                <a16:creationId xmlns:a16="http://schemas.microsoft.com/office/drawing/2014/main" id="{F0F37F00-FCB1-CFFE-E733-CB6711CD3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fld id="{AC32AC83-53E7-416D-9B5E-851CEFFFB88F}" type="slidenum">
              <a:rPr lang="pl-PL" altLang="en-US" sz="1400"/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t>67</a:t>
            </a:fld>
            <a:endParaRPr lang="pl-PL" altLang="en-US" sz="14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A403FB63-F0E1-F356-7038-3C6C9CF1C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2813" y="3432175"/>
            <a:ext cx="3151187" cy="666750"/>
          </a:xfrm>
          <a:prstGeom prst="rect">
            <a:avLst/>
          </a:prstGeom>
          <a:solidFill>
            <a:srgbClr val="FFFF99"/>
          </a:solidFill>
          <a:ln w="19080" cap="sq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l-PL" altLang="en-US" sz="2000" b="1"/>
              <a:t>3. Oscylacja Periodyczna</a:t>
            </a:r>
          </a:p>
        </p:txBody>
      </p:sp>
      <p:sp>
        <p:nvSpPr>
          <p:cNvPr id="10244" name="AutoShape 3">
            <a:extLst>
              <a:ext uri="{FF2B5EF4-FFF2-40B4-BE49-F238E27FC236}">
                <a16:creationId xmlns:a16="http://schemas.microsoft.com/office/drawing/2014/main" id="{CFCE9BA2-5886-C61F-0F6C-D2400194A00B}"/>
              </a:ext>
            </a:extLst>
          </p:cNvPr>
          <p:cNvSpPr>
            <a:spLocks noChangeArrowheads="1"/>
          </p:cNvSpPr>
          <p:nvPr/>
        </p:nvSpPr>
        <p:spPr bwMode="auto">
          <a:xfrm rot="-8220000">
            <a:off x="5078413" y="3141663"/>
            <a:ext cx="1152525" cy="360362"/>
          </a:xfrm>
          <a:prstGeom prst="leftArrow">
            <a:avLst>
              <a:gd name="adj1" fmla="val 50000"/>
              <a:gd name="adj2" fmla="val 79956"/>
            </a:avLst>
          </a:prstGeom>
          <a:solidFill>
            <a:srgbClr val="97CDCC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en-US"/>
          </a:p>
        </p:txBody>
      </p:sp>
      <p:sp>
        <p:nvSpPr>
          <p:cNvPr id="10245" name="Text Box 4">
            <a:extLst>
              <a:ext uri="{FF2B5EF4-FFF2-40B4-BE49-F238E27FC236}">
                <a16:creationId xmlns:a16="http://schemas.microsoft.com/office/drawing/2014/main" id="{598812DF-549D-2CAD-743E-EAEC8704B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l-PL" altLang="en-US" sz="3300">
                <a:solidFill>
                  <a:srgbClr val="336666"/>
                </a:solidFill>
                <a:latin typeface="Arial Black" panose="020B0A04020102020204" pitchFamily="34" charset="0"/>
              </a:rPr>
              <a:t>3 Odmiany modelu pajęczyny</a:t>
            </a:r>
          </a:p>
        </p:txBody>
      </p:sp>
      <p:sp>
        <p:nvSpPr>
          <p:cNvPr id="10246" name="Text Box 5">
            <a:extLst>
              <a:ext uri="{FF2B5EF4-FFF2-40B4-BE49-F238E27FC236}">
                <a16:creationId xmlns:a16="http://schemas.microsoft.com/office/drawing/2014/main" id="{A9EF9D90-503D-F1DD-819C-960323E517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en-US"/>
          </a:p>
        </p:txBody>
      </p:sp>
      <p:sp>
        <p:nvSpPr>
          <p:cNvPr id="10247" name="Rectangle 6">
            <a:extLst>
              <a:ext uri="{FF2B5EF4-FFF2-40B4-BE49-F238E27FC236}">
                <a16:creationId xmlns:a16="http://schemas.microsoft.com/office/drawing/2014/main" id="{A98FCA0D-30A1-F41E-EF0B-F882C6B55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3432175"/>
            <a:ext cx="3151187" cy="666750"/>
          </a:xfrm>
          <a:prstGeom prst="rect">
            <a:avLst/>
          </a:prstGeom>
          <a:solidFill>
            <a:srgbClr val="FFFF99"/>
          </a:solidFill>
          <a:ln w="19080" cap="sq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l-PL" altLang="en-US" sz="2000" b="1"/>
              <a:t>1. Oscylacja Gasnąca</a:t>
            </a:r>
          </a:p>
        </p:txBody>
      </p:sp>
      <p:sp>
        <p:nvSpPr>
          <p:cNvPr id="10248" name="Rectangle 7">
            <a:extLst>
              <a:ext uri="{FF2B5EF4-FFF2-40B4-BE49-F238E27FC236}">
                <a16:creationId xmlns:a16="http://schemas.microsoft.com/office/drawing/2014/main" id="{DAB53109-3F6E-5065-3803-A9DC4DE4A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2138" y="4597400"/>
            <a:ext cx="3152775" cy="666750"/>
          </a:xfrm>
          <a:prstGeom prst="rect">
            <a:avLst/>
          </a:prstGeom>
          <a:solidFill>
            <a:srgbClr val="FFFF99"/>
          </a:solidFill>
          <a:ln w="19080" cap="sq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l-PL" altLang="en-US" sz="2000" b="1"/>
              <a:t>2. Oscylacja Wybuchowa</a:t>
            </a:r>
          </a:p>
        </p:txBody>
      </p:sp>
      <p:sp>
        <p:nvSpPr>
          <p:cNvPr id="10249" name="AutoShape 8">
            <a:extLst>
              <a:ext uri="{FF2B5EF4-FFF2-40B4-BE49-F238E27FC236}">
                <a16:creationId xmlns:a16="http://schemas.microsoft.com/office/drawing/2014/main" id="{31616907-4D08-A117-D35D-2110C9E5A4D4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3852069" y="3572669"/>
            <a:ext cx="1655763" cy="358775"/>
          </a:xfrm>
          <a:prstGeom prst="leftArrow">
            <a:avLst>
              <a:gd name="adj1" fmla="val 50000"/>
              <a:gd name="adj2" fmla="val 115376"/>
            </a:avLst>
          </a:prstGeom>
          <a:solidFill>
            <a:srgbClr val="97CDCC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en-US"/>
          </a:p>
        </p:txBody>
      </p:sp>
      <p:sp>
        <p:nvSpPr>
          <p:cNvPr id="10250" name="AutoShape 9">
            <a:extLst>
              <a:ext uri="{FF2B5EF4-FFF2-40B4-BE49-F238E27FC236}">
                <a16:creationId xmlns:a16="http://schemas.microsoft.com/office/drawing/2014/main" id="{2F5C8BFA-0F09-D850-1722-F284636E68EC}"/>
              </a:ext>
            </a:extLst>
          </p:cNvPr>
          <p:cNvSpPr>
            <a:spLocks noChangeArrowheads="1"/>
          </p:cNvSpPr>
          <p:nvPr/>
        </p:nvSpPr>
        <p:spPr bwMode="auto">
          <a:xfrm rot="-2220000">
            <a:off x="3132138" y="3068638"/>
            <a:ext cx="1152525" cy="360362"/>
          </a:xfrm>
          <a:prstGeom prst="leftArrow">
            <a:avLst>
              <a:gd name="adj1" fmla="val 50000"/>
              <a:gd name="adj2" fmla="val 79956"/>
            </a:avLst>
          </a:prstGeom>
          <a:solidFill>
            <a:srgbClr val="97CDCC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en-US"/>
          </a:p>
        </p:txBody>
      </p:sp>
      <p:sp>
        <p:nvSpPr>
          <p:cNvPr id="10251" name="Rectangle 10">
            <a:extLst>
              <a:ext uri="{FF2B5EF4-FFF2-40B4-BE49-F238E27FC236}">
                <a16:creationId xmlns:a16="http://schemas.microsoft.com/office/drawing/2014/main" id="{44C36F92-4B5A-106D-DB5D-4AB9E6459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2349500"/>
            <a:ext cx="3678237" cy="666750"/>
          </a:xfrm>
          <a:prstGeom prst="rect">
            <a:avLst/>
          </a:prstGeom>
          <a:solidFill>
            <a:srgbClr val="FFCC00"/>
          </a:solidFill>
          <a:ln w="19080" cap="sq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l-PL" altLang="en-US" sz="2000" b="1"/>
              <a:t>„Model Pajęczyny”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pl-PL" altLang="en-US" sz="2000" b="1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>
            <a:extLst>
              <a:ext uri="{FF2B5EF4-FFF2-40B4-BE49-F238E27FC236}">
                <a16:creationId xmlns:a16="http://schemas.microsoft.com/office/drawing/2014/main" id="{079018BA-7CBF-4D35-47D3-DA95B125D8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fld id="{B8C48038-63A5-4D93-8835-AC128D45D7A2}" type="slidenum">
              <a:rPr lang="pl-PL" altLang="en-US" sz="1400"/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t>68</a:t>
            </a:fld>
            <a:endParaRPr lang="pl-PL" altLang="en-US" sz="1400"/>
          </a:p>
        </p:txBody>
      </p:sp>
      <p:sp>
        <p:nvSpPr>
          <p:cNvPr id="12291" name="Text Box 2">
            <a:extLst>
              <a:ext uri="{FF2B5EF4-FFF2-40B4-BE49-F238E27FC236}">
                <a16:creationId xmlns:a16="http://schemas.microsoft.com/office/drawing/2014/main" id="{A9F6C31F-0883-D262-FEE0-EE27ECF0A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en-US"/>
          </a:p>
        </p:txBody>
      </p:sp>
      <p:sp>
        <p:nvSpPr>
          <p:cNvPr id="12292" name="Text Box 3">
            <a:extLst>
              <a:ext uri="{FF2B5EF4-FFF2-40B4-BE49-F238E27FC236}">
                <a16:creationId xmlns:a16="http://schemas.microsoft.com/office/drawing/2014/main" id="{4AF0B3C9-3EAE-37A9-8267-E8675E062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08013" indent="-608013"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675"/>
              </a:spcBef>
              <a:buClr>
                <a:srgbClr val="CCCC99"/>
              </a:buClr>
              <a:buSzPct val="70000"/>
              <a:buFont typeface="Wingdings" panose="05000000000000000000" pitchFamily="2" charset="2"/>
              <a:buChar char=""/>
            </a:pPr>
            <a:r>
              <a:rPr lang="pl-PL" altLang="en-US" sz="2700"/>
              <a:t>Gdy krzywa popytu jest bardziej elastyczna od  krzywej podaży, mamy wtedy do czynienia z </a:t>
            </a:r>
            <a:r>
              <a:rPr lang="pl-PL" altLang="en-US" sz="2700" b="1"/>
              <a:t>oscylacją gasnącą</a:t>
            </a:r>
            <a:r>
              <a:rPr lang="pl-PL" altLang="en-US" sz="2700"/>
              <a:t>. </a:t>
            </a:r>
          </a:p>
          <a:p>
            <a:pPr eaLnBrk="1" hangingPunct="1">
              <a:spcBef>
                <a:spcPts val="675"/>
              </a:spcBef>
              <a:buClr>
                <a:srgbClr val="CCCC99"/>
              </a:buClr>
              <a:buSzPct val="70000"/>
              <a:buFont typeface="Wingdings" panose="05000000000000000000" pitchFamily="2" charset="2"/>
              <a:buChar char=""/>
            </a:pPr>
            <a:r>
              <a:rPr lang="pl-PL" altLang="en-US" sz="2700"/>
              <a:t>Jeżeli krzywa popytu jest mniej elastyczna  od krzywej podaży to występują </a:t>
            </a:r>
            <a:r>
              <a:rPr lang="pl-PL" altLang="en-US" sz="2700" b="1"/>
              <a:t>oscylacje wybuchowe</a:t>
            </a:r>
            <a:r>
              <a:rPr lang="pl-PL" altLang="en-US" sz="2700"/>
              <a:t>. </a:t>
            </a:r>
          </a:p>
          <a:p>
            <a:pPr eaLnBrk="1" hangingPunct="1">
              <a:spcBef>
                <a:spcPts val="675"/>
              </a:spcBef>
              <a:buClr>
                <a:srgbClr val="CCCC99"/>
              </a:buClr>
              <a:buSzPct val="70000"/>
              <a:buFont typeface="Wingdings" panose="05000000000000000000" pitchFamily="2" charset="2"/>
              <a:buChar char=""/>
            </a:pPr>
            <a:r>
              <a:rPr lang="pl-PL" altLang="en-US" sz="2700"/>
              <a:t>Kiedy obie krzywe mają takie samo nachylenie. Odchylenia są takie same i występuje </a:t>
            </a:r>
            <a:r>
              <a:rPr lang="pl-PL" altLang="en-US" sz="2700" b="1"/>
              <a:t>oscylacja periodyczna</a:t>
            </a:r>
            <a:r>
              <a:rPr lang="pl-PL" altLang="en-US" sz="2700"/>
              <a:t>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>
            <a:extLst>
              <a:ext uri="{FF2B5EF4-FFF2-40B4-BE49-F238E27FC236}">
                <a16:creationId xmlns:a16="http://schemas.microsoft.com/office/drawing/2014/main" id="{2682B92E-B8FD-4EED-51EA-EF8A7196C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fld id="{84AB8BC5-4CA5-457F-8861-FB524EBD974F}" type="slidenum">
              <a:rPr lang="pl-PL" altLang="en-US" sz="1400"/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t>69</a:t>
            </a:fld>
            <a:endParaRPr lang="pl-PL" altLang="en-US" sz="1400"/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9AF1C248-E43A-9491-BF61-8DA7720085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29225"/>
            <a:ext cx="763270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41313" indent="-341313"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725"/>
              </a:spcBef>
              <a:buClr>
                <a:srgbClr val="CCCC99"/>
              </a:buClr>
              <a:buSzPct val="70000"/>
              <a:buFont typeface="Wingdings" panose="05000000000000000000" pitchFamily="2" charset="2"/>
              <a:buChar char=""/>
            </a:pPr>
            <a:r>
              <a:rPr lang="pl-PL" altLang="en-US" sz="2900"/>
              <a:t>Relacja nachylenia krzywej popytu D do nachylenia krzywej podaży S jest większa od 1</a:t>
            </a:r>
          </a:p>
        </p:txBody>
      </p:sp>
      <p:pic>
        <p:nvPicPr>
          <p:cNvPr id="14340" name="Picture 3">
            <a:extLst>
              <a:ext uri="{FF2B5EF4-FFF2-40B4-BE49-F238E27FC236}">
                <a16:creationId xmlns:a16="http://schemas.microsoft.com/office/drawing/2014/main" id="{C631D1FB-6743-665A-94A5-229F7476C5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91" t="31123" r="22836" b="11781"/>
          <a:stretch>
            <a:fillRect/>
          </a:stretch>
        </p:blipFill>
        <p:spPr bwMode="auto">
          <a:xfrm>
            <a:off x="468313" y="908050"/>
            <a:ext cx="8459787" cy="426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341" name="Text Box 4">
            <a:extLst>
              <a:ext uri="{FF2B5EF4-FFF2-40B4-BE49-F238E27FC236}">
                <a16:creationId xmlns:a16="http://schemas.microsoft.com/office/drawing/2014/main" id="{D97CA541-7EB2-219D-EE54-54EEEDE10B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404813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l-PL" altLang="en-US" sz="3300">
                <a:solidFill>
                  <a:srgbClr val="336666"/>
                </a:solidFill>
                <a:latin typeface="Arial Black" panose="020B0A04020102020204" pitchFamily="34" charset="0"/>
              </a:rPr>
              <a:t>Oscylacje </a:t>
            </a:r>
            <a:br>
              <a:rPr lang="pl-PL" altLang="en-US" sz="3300">
                <a:solidFill>
                  <a:srgbClr val="336666"/>
                </a:solidFill>
                <a:latin typeface="Arial Black" panose="020B0A04020102020204" pitchFamily="34" charset="0"/>
              </a:rPr>
            </a:br>
            <a:r>
              <a:rPr lang="pl-PL" altLang="en-US" sz="3300">
                <a:solidFill>
                  <a:srgbClr val="336666"/>
                </a:solidFill>
                <a:latin typeface="Arial Black" panose="020B0A04020102020204" pitchFamily="34" charset="0"/>
              </a:rPr>
              <a:t>gasnące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CustomShape 1"/>
          <p:cNvSpPr/>
          <p:nvPr/>
        </p:nvSpPr>
        <p:spPr>
          <a:xfrm>
            <a:off x="685800" y="1295280"/>
            <a:ext cx="7771680" cy="4266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Miernikiem, który pozwala rozróżnić stopnie elastyczności lub nieelastyczności jest </a:t>
            </a:r>
            <a:endParaRPr lang="pl-PL" sz="3600" b="0" strike="noStrike" spc="-1">
              <a:latin typeface="Arial"/>
            </a:endParaRPr>
          </a:p>
          <a:p>
            <a:r>
              <a:rPr lang="pl-PL" sz="3600" b="1" strike="noStrike" spc="-1">
                <a:solidFill>
                  <a:srgbClr val="000000"/>
                </a:solidFill>
                <a:latin typeface="Calibri"/>
                <a:ea typeface="DejaVu Sans"/>
              </a:rPr>
              <a:t>wskaźnik cenowej elastyczności popytu</a:t>
            </a:r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. </a:t>
            </a:r>
            <a:endParaRPr lang="pl-PL" sz="3600" b="0" strike="noStrike" spc="-1">
              <a:latin typeface="Arial"/>
            </a:endParaRPr>
          </a:p>
          <a:p>
            <a:endParaRPr lang="pl-PL" sz="3600" b="0" strike="noStrike" spc="-1">
              <a:latin typeface="Arial"/>
            </a:endParaRPr>
          </a:p>
          <a:p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Pozwala on określić o ile zmniejszy się (zwiększy) wielkość popytu na dane dobro, przy wzroście (spadku) ceny.</a:t>
            </a:r>
            <a:endParaRPr lang="pl-PL" sz="3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l-PL" sz="36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>
            <a:extLst>
              <a:ext uri="{FF2B5EF4-FFF2-40B4-BE49-F238E27FC236}">
                <a16:creationId xmlns:a16="http://schemas.microsoft.com/office/drawing/2014/main" id="{2DF983AB-9577-56ED-ADAC-BDAF1E74A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fld id="{8209E66D-946F-442E-AF36-1C440D106070}" type="slidenum">
              <a:rPr lang="pl-PL" altLang="en-US" sz="1400"/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t>70</a:t>
            </a:fld>
            <a:endParaRPr lang="pl-PL" altLang="en-US" sz="1400"/>
          </a:p>
        </p:txBody>
      </p:sp>
      <p:sp>
        <p:nvSpPr>
          <p:cNvPr id="16387" name="Text Box 2">
            <a:extLst>
              <a:ext uri="{FF2B5EF4-FFF2-40B4-BE49-F238E27FC236}">
                <a16:creationId xmlns:a16="http://schemas.microsoft.com/office/drawing/2014/main" id="{5FBFD43F-53CB-EED8-8BC5-29EB3251D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en-US"/>
          </a:p>
        </p:txBody>
      </p:sp>
      <p:sp>
        <p:nvSpPr>
          <p:cNvPr id="16388" name="Text Box 3">
            <a:extLst>
              <a:ext uri="{FF2B5EF4-FFF2-40B4-BE49-F238E27FC236}">
                <a16:creationId xmlns:a16="http://schemas.microsoft.com/office/drawing/2014/main" id="{211DB170-7EE5-3BAE-F959-71DFB6DF1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41313" indent="-341313"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>
                <a:srgbClr val="CCCC99"/>
              </a:buClr>
              <a:buSzPct val="70000"/>
              <a:buFont typeface="Wingdings" panose="05000000000000000000" pitchFamily="2" charset="2"/>
              <a:buChar char=""/>
            </a:pPr>
            <a:r>
              <a:rPr lang="pl-PL" altLang="en-US"/>
              <a:t>Model ten jest stabilny, ponieważ podejmowane decyzje doprowadzają do osiągnięcia równowagi rynkowej (w dłuższym okresie czasu).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>
            <a:extLst>
              <a:ext uri="{FF2B5EF4-FFF2-40B4-BE49-F238E27FC236}">
                <a16:creationId xmlns:a16="http://schemas.microsoft.com/office/drawing/2014/main" id="{21AD9F00-9842-88A1-6272-B879530974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fld id="{DBEE45FB-3234-4692-9526-417D195E1A74}" type="slidenum">
              <a:rPr lang="pl-PL" altLang="en-US" sz="1400"/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t>71</a:t>
            </a:fld>
            <a:endParaRPr lang="pl-PL" altLang="en-US" sz="1400"/>
          </a:p>
        </p:txBody>
      </p:sp>
      <p:sp>
        <p:nvSpPr>
          <p:cNvPr id="18435" name="Text Box 2">
            <a:extLst>
              <a:ext uri="{FF2B5EF4-FFF2-40B4-BE49-F238E27FC236}">
                <a16:creationId xmlns:a16="http://schemas.microsoft.com/office/drawing/2014/main" id="{CFF4D1BA-C9F4-A14F-788F-C4A2463D2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l-PL" altLang="en-US" sz="3300">
                <a:solidFill>
                  <a:srgbClr val="336666"/>
                </a:solidFill>
                <a:latin typeface="Arial Black" panose="020B0A04020102020204" pitchFamily="34" charset="0"/>
              </a:rPr>
              <a:t>Oscylacje periodyczne (doskonałe wahania cykliczne)</a:t>
            </a:r>
          </a:p>
        </p:txBody>
      </p:sp>
      <p:sp>
        <p:nvSpPr>
          <p:cNvPr id="18436" name="Text Box 3">
            <a:extLst>
              <a:ext uri="{FF2B5EF4-FFF2-40B4-BE49-F238E27FC236}">
                <a16:creationId xmlns:a16="http://schemas.microsoft.com/office/drawing/2014/main" id="{410C9403-0796-2C7F-EB68-928DE0E06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en-US"/>
          </a:p>
        </p:txBody>
      </p:sp>
      <p:pic>
        <p:nvPicPr>
          <p:cNvPr id="18437" name="Picture 4">
            <a:extLst>
              <a:ext uri="{FF2B5EF4-FFF2-40B4-BE49-F238E27FC236}">
                <a16:creationId xmlns:a16="http://schemas.microsoft.com/office/drawing/2014/main" id="{9F25C4EB-C228-2C2E-7650-B5BB2A7E7D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01" t="34613" r="23877" b="8315"/>
          <a:stretch>
            <a:fillRect/>
          </a:stretch>
        </p:blipFill>
        <p:spPr bwMode="auto">
          <a:xfrm>
            <a:off x="107950" y="1773238"/>
            <a:ext cx="8820150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>
            <a:extLst>
              <a:ext uri="{FF2B5EF4-FFF2-40B4-BE49-F238E27FC236}">
                <a16:creationId xmlns:a16="http://schemas.microsoft.com/office/drawing/2014/main" id="{E0A3F26F-B179-A3DA-ECF6-3A51C0632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fld id="{5A36B8EA-00C6-4036-B142-7EB1166D39AF}" type="slidenum">
              <a:rPr lang="pl-PL" altLang="en-US" sz="1400"/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t>72</a:t>
            </a:fld>
            <a:endParaRPr lang="pl-PL" altLang="en-US" sz="1400"/>
          </a:p>
        </p:txBody>
      </p:sp>
      <p:sp>
        <p:nvSpPr>
          <p:cNvPr id="20483" name="Text Box 2">
            <a:extLst>
              <a:ext uri="{FF2B5EF4-FFF2-40B4-BE49-F238E27FC236}">
                <a16:creationId xmlns:a16="http://schemas.microsoft.com/office/drawing/2014/main" id="{3FB73B76-42EB-0ED9-AC0F-6ECACBF00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en-US"/>
          </a:p>
        </p:txBody>
      </p:sp>
      <p:sp>
        <p:nvSpPr>
          <p:cNvPr id="20484" name="Text Box 3">
            <a:extLst>
              <a:ext uri="{FF2B5EF4-FFF2-40B4-BE49-F238E27FC236}">
                <a16:creationId xmlns:a16="http://schemas.microsoft.com/office/drawing/2014/main" id="{78A4A2BF-41A1-6C0F-4962-8329EC185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41313" indent="-341313"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675"/>
              </a:spcBef>
              <a:buClr>
                <a:srgbClr val="CCCC99"/>
              </a:buClr>
              <a:buSzPct val="70000"/>
              <a:buFont typeface="Wingdings" panose="05000000000000000000" pitchFamily="2" charset="2"/>
              <a:buChar char=""/>
            </a:pPr>
            <a:r>
              <a:rPr lang="pl-PL" altLang="en-US" sz="2700"/>
              <a:t>Cena stale oscyluje pomiędzy </a:t>
            </a:r>
            <a:r>
              <a:rPr lang="pl-PL" altLang="en-US" sz="2700" b="1"/>
              <a:t>P1</a:t>
            </a:r>
            <a:r>
              <a:rPr lang="pl-PL" altLang="en-US" sz="2700"/>
              <a:t>. a </a:t>
            </a:r>
            <a:r>
              <a:rPr lang="pl-PL" altLang="en-US" sz="2700" b="1"/>
              <a:t>P2</a:t>
            </a:r>
            <a:r>
              <a:rPr lang="pl-PL" altLang="en-US" sz="2700"/>
              <a:t>. Ilość oferowana na sprzedaż waha się pomiędzy </a:t>
            </a:r>
            <a:r>
              <a:rPr lang="pl-PL" altLang="en-US" sz="2700" b="1"/>
              <a:t>Q1</a:t>
            </a:r>
            <a:r>
              <a:rPr lang="pl-PL" altLang="en-US" sz="2700"/>
              <a:t> a </a:t>
            </a:r>
            <a:r>
              <a:rPr lang="pl-PL" altLang="en-US" sz="2700" b="1"/>
              <a:t>Q2</a:t>
            </a:r>
            <a:r>
              <a:rPr lang="pl-PL" altLang="en-US" sz="2700"/>
              <a:t>. Mamy tu do czynienia z doskonałymi wahaniami cyklicznymi ceny i podaży ponieważ bezwzględne wartości nachylenia linii popytu i podaży są jednakowe. </a:t>
            </a:r>
          </a:p>
          <a:p>
            <a:pPr eaLnBrk="1" hangingPunct="1">
              <a:spcBef>
                <a:spcPts val="675"/>
              </a:spcBef>
              <a:buClr>
                <a:srgbClr val="CCCC99"/>
              </a:buClr>
              <a:buSzPct val="70000"/>
              <a:buFont typeface="Wingdings" panose="05000000000000000000" pitchFamily="2" charset="2"/>
              <a:buChar char=""/>
            </a:pPr>
            <a:r>
              <a:rPr lang="pl-PL" altLang="en-US" sz="2700"/>
              <a:t>Zależność będzie się powtarzać nie zapewniając nigdy możliwości osiągnięcia równowagi popytu i podaży.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>
            <a:extLst>
              <a:ext uri="{FF2B5EF4-FFF2-40B4-BE49-F238E27FC236}">
                <a16:creationId xmlns:a16="http://schemas.microsoft.com/office/drawing/2014/main" id="{306B5CAB-FA90-8EBE-838B-0FBB108B6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fld id="{2E88EA10-0E16-4EDB-8EE8-FA202C27C9F9}" type="slidenum">
              <a:rPr lang="pl-PL" altLang="en-US" sz="1400"/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t>73</a:t>
            </a:fld>
            <a:endParaRPr lang="pl-PL" altLang="en-US" sz="1400"/>
          </a:p>
        </p:txBody>
      </p:sp>
      <p:sp>
        <p:nvSpPr>
          <p:cNvPr id="22531" name="Text Box 2">
            <a:extLst>
              <a:ext uri="{FF2B5EF4-FFF2-40B4-BE49-F238E27FC236}">
                <a16:creationId xmlns:a16="http://schemas.microsoft.com/office/drawing/2014/main" id="{7DA0A6C9-AD9C-9C16-6210-FB4E7FBDB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pl-PL" altLang="en-US" sz="3300">
                <a:solidFill>
                  <a:srgbClr val="336666"/>
                </a:solidFill>
                <a:latin typeface="Arial Black" panose="020B0A04020102020204" pitchFamily="34" charset="0"/>
              </a:rPr>
              <a:t>Oscylacje wybuchowe</a:t>
            </a:r>
          </a:p>
        </p:txBody>
      </p:sp>
      <p:sp>
        <p:nvSpPr>
          <p:cNvPr id="22532" name="Text Box 3">
            <a:extLst>
              <a:ext uri="{FF2B5EF4-FFF2-40B4-BE49-F238E27FC236}">
                <a16:creationId xmlns:a16="http://schemas.microsoft.com/office/drawing/2014/main" id="{6D45EBC7-2C85-75E7-1988-8232193E9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en-US"/>
          </a:p>
        </p:txBody>
      </p:sp>
      <p:pic>
        <p:nvPicPr>
          <p:cNvPr id="22533" name="Picture 4">
            <a:extLst>
              <a:ext uri="{FF2B5EF4-FFF2-40B4-BE49-F238E27FC236}">
                <a16:creationId xmlns:a16="http://schemas.microsoft.com/office/drawing/2014/main" id="{99D34660-074B-C50F-BE71-1467EB7BE0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49" t="19029" r="24396" b="26466"/>
          <a:stretch>
            <a:fillRect/>
          </a:stretch>
        </p:blipFill>
        <p:spPr bwMode="auto">
          <a:xfrm>
            <a:off x="468313" y="1844675"/>
            <a:ext cx="8316912" cy="403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>
            <a:extLst>
              <a:ext uri="{FF2B5EF4-FFF2-40B4-BE49-F238E27FC236}">
                <a16:creationId xmlns:a16="http://schemas.microsoft.com/office/drawing/2014/main" id="{3A3CD725-342F-7FE7-89BE-81ACD2E74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fld id="{1D487264-D5F7-4CB3-9367-606E63E51FA4}" type="slidenum">
              <a:rPr lang="pl-PL" altLang="en-US" sz="1400"/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t>74</a:t>
            </a:fld>
            <a:endParaRPr lang="pl-PL" altLang="en-US" sz="1400"/>
          </a:p>
        </p:txBody>
      </p:sp>
      <p:sp>
        <p:nvSpPr>
          <p:cNvPr id="24579" name="Text Box 2">
            <a:extLst>
              <a:ext uri="{FF2B5EF4-FFF2-40B4-BE49-F238E27FC236}">
                <a16:creationId xmlns:a16="http://schemas.microsoft.com/office/drawing/2014/main" id="{357CD6ED-E91C-895E-A387-7EC0028BC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en-US"/>
          </a:p>
        </p:txBody>
      </p:sp>
      <p:sp>
        <p:nvSpPr>
          <p:cNvPr id="24580" name="Text Box 3">
            <a:extLst>
              <a:ext uri="{FF2B5EF4-FFF2-40B4-BE49-F238E27FC236}">
                <a16:creationId xmlns:a16="http://schemas.microsoft.com/office/drawing/2014/main" id="{596123A8-C0C4-9F63-3AA4-40F7DD0102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41313" indent="-341313">
              <a:spcBef>
                <a:spcPts val="7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1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6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5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Clr>
                <a:srgbClr val="CCCC99"/>
              </a:buClr>
              <a:buSzPct val="70000"/>
              <a:buFont typeface="Wingdings" panose="05000000000000000000" pitchFamily="2" charset="2"/>
              <a:buChar char=""/>
            </a:pPr>
            <a:r>
              <a:rPr lang="pl-PL" altLang="en-US"/>
              <a:t>Jeżeli krzywa popytu ma nachylenie mniejsze od krzywej podaży to występują </a:t>
            </a:r>
            <a:r>
              <a:rPr lang="pl-PL" altLang="en-US" b="1"/>
              <a:t>oscylacje wybuchowe. </a:t>
            </a:r>
          </a:p>
          <a:p>
            <a:pPr eaLnBrk="1" hangingPunct="1">
              <a:buClr>
                <a:srgbClr val="CCCC99"/>
              </a:buClr>
              <a:buSzPct val="70000"/>
              <a:buFont typeface="Wingdings" panose="05000000000000000000" pitchFamily="2" charset="2"/>
              <a:buChar char=""/>
            </a:pPr>
            <a:r>
              <a:rPr lang="pl-PL" altLang="en-US"/>
              <a:t>Oscylacje te za każdym razem oddalają następujące po sobie kombinacje ceny i ilości od punktu równowagi rynkowej.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CustomShape 1"/>
          <p:cNvSpPr/>
          <p:nvPr/>
        </p:nvSpPr>
        <p:spPr>
          <a:xfrm>
            <a:off x="611640" y="620640"/>
            <a:ext cx="6246000" cy="3107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Źródła: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u="sng" strike="noStrike" spc="-1">
                <a:solidFill>
                  <a:srgbClr val="0000FF"/>
                </a:solidFill>
                <a:uFillTx/>
                <a:latin typeface="Arial"/>
                <a:ea typeface="DejaVu Sans"/>
                <a:hlinkClick r:id="rId2"/>
              </a:rPr>
              <a:t>http://www.kozminski.edu.pl/uploads/import/kozminski/pl/default_opisy/2989/15/1/elastycznosc_popytu_i_podazy.pptx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D. Begg, S, Fisher, R. Dornbush, </a:t>
            </a:r>
            <a:r>
              <a:rPr lang="pl-PL" sz="1800" b="0" i="1" strike="noStrike" spc="-1">
                <a:solidFill>
                  <a:srgbClr val="000000"/>
                </a:solidFill>
                <a:latin typeface="Arial"/>
                <a:ea typeface="DejaVu Sans"/>
              </a:rPr>
              <a:t>Mikroekonomia, </a:t>
            </a: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PWE, Warszawa 2007.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M. Rekowski, </a:t>
            </a:r>
            <a:r>
              <a:rPr lang="pl-PL" sz="1800" b="0" i="1" strike="noStrike" spc="-1">
                <a:solidFill>
                  <a:srgbClr val="000000"/>
                </a:solidFill>
                <a:latin typeface="Arial"/>
                <a:ea typeface="DejaVu Sans"/>
              </a:rPr>
              <a:t>Mikroekonomia, </a:t>
            </a: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Wydawnictwo Akademia, Poznań 2007.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l-P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Oraz inne pozycje z zakresu mikroekonomii.</a:t>
            </a:r>
            <a:endParaRPr lang="pl-P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pl-PL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CustomShape 1"/>
          <p:cNvSpPr/>
          <p:nvPr/>
        </p:nvSpPr>
        <p:spPr>
          <a:xfrm>
            <a:off x="685800" y="1447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l-PL" sz="3600" b="1" strike="noStrike" spc="-1">
                <a:solidFill>
                  <a:srgbClr val="000000"/>
                </a:solidFill>
                <a:latin typeface="Calibri"/>
                <a:ea typeface="DejaVu Sans"/>
              </a:rPr>
              <a:t>Wskaźnik cenowej elastyczności popytu</a:t>
            </a:r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 możemy liczyć dwoma metodami</a:t>
            </a:r>
            <a:r>
              <a:rPr lang="pl-PL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:</a:t>
            </a:r>
            <a:endParaRPr lang="pl-PL" sz="4400" b="0" strike="noStrike" spc="-1">
              <a:latin typeface="Arial"/>
            </a:endParaRPr>
          </a:p>
        </p:txBody>
      </p:sp>
      <p:sp>
        <p:nvSpPr>
          <p:cNvPr id="204" name="CustomShape 2"/>
          <p:cNvSpPr/>
          <p:nvPr/>
        </p:nvSpPr>
        <p:spPr>
          <a:xfrm>
            <a:off x="762120" y="2895480"/>
            <a:ext cx="7695360" cy="228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l-PL" sz="3200" b="1" i="1" strike="noStrike" spc="-1">
                <a:solidFill>
                  <a:srgbClr val="000000"/>
                </a:solidFill>
                <a:latin typeface="Gill Sans CE MT Shadow"/>
                <a:ea typeface="DejaVu Sans"/>
              </a:rPr>
              <a:t>Metod</a:t>
            </a:r>
            <a:r>
              <a:rPr lang="pl-PL" sz="32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ą</a:t>
            </a:r>
            <a:r>
              <a:rPr lang="pl-PL" sz="3200" b="1" i="1" strike="noStrike" spc="-1">
                <a:solidFill>
                  <a:srgbClr val="000000"/>
                </a:solidFill>
                <a:latin typeface="Gill Sans CE MT Shadow"/>
                <a:ea typeface="DejaVu Sans"/>
              </a:rPr>
              <a:t> współczynnikow</a:t>
            </a:r>
            <a:r>
              <a:rPr lang="pl-PL" sz="32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ą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(interpretacyjną)</a:t>
            </a:r>
            <a:endParaRPr lang="pl-PL" sz="3200" b="0" strike="noStrike" spc="-1">
              <a:latin typeface="Arial"/>
            </a:endParaRPr>
          </a:p>
          <a:p>
            <a:pPr marL="343080" indent="-3423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l-PL" sz="3200" b="1" i="1" strike="noStrike" spc="-1">
                <a:solidFill>
                  <a:srgbClr val="000000"/>
                </a:solidFill>
                <a:latin typeface="Gill Sans CE MT Shadow"/>
                <a:ea typeface="DejaVu Sans"/>
              </a:rPr>
              <a:t>Metod</a:t>
            </a:r>
            <a:r>
              <a:rPr lang="pl-PL" sz="32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ą</a:t>
            </a:r>
            <a:r>
              <a:rPr lang="pl-PL" sz="3200" b="1" i="1" strike="noStrike" spc="-1">
                <a:solidFill>
                  <a:srgbClr val="000000"/>
                </a:solidFill>
                <a:latin typeface="Gill Sans CE MT Shadow"/>
                <a:ea typeface="DejaVu Sans"/>
              </a:rPr>
              <a:t> punktow</a:t>
            </a:r>
            <a:r>
              <a:rPr lang="pl-PL" sz="32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ą</a:t>
            </a: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32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380880" y="1523880"/>
            <a:ext cx="8076600" cy="213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pl-PL" sz="3600" b="1" i="1" strike="noStrike" spc="-1">
                <a:solidFill>
                  <a:srgbClr val="000000"/>
                </a:solidFill>
                <a:latin typeface="Gill Sans CE MT Shadow"/>
                <a:ea typeface="DejaVu Sans"/>
              </a:rPr>
              <a:t>Metoda współczynnikowa</a:t>
            </a:r>
            <a:r>
              <a:rPr lang="pl-PL" sz="36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l-PL" sz="36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/interpretacyjna</a:t>
            </a:r>
            <a:endParaRPr lang="pl-PL" sz="3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przedstawia </a:t>
            </a:r>
            <a:r>
              <a:rPr lang="pl-PL" sz="3200" b="0" i="1" strike="noStrike" spc="-1">
                <a:solidFill>
                  <a:srgbClr val="000000"/>
                </a:solidFill>
                <a:latin typeface="Calibri"/>
                <a:ea typeface="DejaVu Sans"/>
              </a:rPr>
              <a:t>procentową zmianę ilości (wielkości) popytu do procentowej zmiany ceny</a:t>
            </a:r>
            <a:endParaRPr lang="pl-PL" sz="3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l-PL" sz="3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l-PL" sz="3200" b="0" strike="noStrike" spc="-1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pl-PL" sz="3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l-PL" sz="3200" b="0" strike="noStrike" spc="-1">
              <a:latin typeface="Arial"/>
            </a:endParaRPr>
          </a:p>
        </p:txBody>
      </p:sp>
      <p:sp>
        <p:nvSpPr>
          <p:cNvPr id="207" name="CustomShape 3"/>
          <p:cNvSpPr/>
          <p:nvPr/>
        </p:nvSpPr>
        <p:spPr>
          <a:xfrm>
            <a:off x="3848040" y="3186000"/>
            <a:ext cx="9143280" cy="3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pic>
        <p:nvPicPr>
          <p:cNvPr id="208" name="Obraz 174"/>
          <p:cNvPicPr/>
          <p:nvPr/>
        </p:nvPicPr>
        <p:blipFill>
          <a:blip r:embed="rId2"/>
          <a:stretch/>
        </p:blipFill>
        <p:spPr>
          <a:xfrm>
            <a:off x="2362320" y="3962520"/>
            <a:ext cx="4419360" cy="1510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509</TotalTime>
  <Words>2174</Words>
  <Application>Microsoft Office PowerPoint</Application>
  <PresentationFormat>Pokaz na ekranie (4:3)</PresentationFormat>
  <Paragraphs>428</Paragraphs>
  <Slides>75</Slides>
  <Notes>11</Notes>
  <HiddenSlides>0</HiddenSlides>
  <MMClips>0</MMClips>
  <ScaleCrop>false</ScaleCrop>
  <HeadingPairs>
    <vt:vector size="6" baseType="variant">
      <vt:variant>
        <vt:lpstr>Używane czcionki</vt:lpstr>
      </vt:variant>
      <vt:variant>
        <vt:i4>10</vt:i4>
      </vt:variant>
      <vt:variant>
        <vt:lpstr>Motyw</vt:lpstr>
      </vt:variant>
      <vt:variant>
        <vt:i4>5</vt:i4>
      </vt:variant>
      <vt:variant>
        <vt:lpstr>Tytuły slajdów</vt:lpstr>
      </vt:variant>
      <vt:variant>
        <vt:i4>75</vt:i4>
      </vt:variant>
    </vt:vector>
  </HeadingPairs>
  <TitlesOfParts>
    <vt:vector size="90" baseType="lpstr">
      <vt:lpstr>Aptos</vt:lpstr>
      <vt:lpstr>Arial</vt:lpstr>
      <vt:lpstr>Arial Black</vt:lpstr>
      <vt:lpstr>Calibri</vt:lpstr>
      <vt:lpstr>Century Gothic</vt:lpstr>
      <vt:lpstr>Gill Sans CE MT Shadow</vt:lpstr>
      <vt:lpstr>StarSymbol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drela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subject/>
  <dc:creator/>
  <dc:description/>
  <cp:lastModifiedBy>Bogusława Puzio-Wacławik</cp:lastModifiedBy>
  <cp:revision>2</cp:revision>
  <dcterms:created xsi:type="dcterms:W3CDTF">2005-10-29T12:35:50Z</dcterms:created>
  <dcterms:modified xsi:type="dcterms:W3CDTF">2024-10-03T12:06:04Z</dcterms:modified>
  <dc:language>pl-PL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drela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Pokaz na ekranie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65</vt:i4>
  </property>
</Properties>
</file>