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7"/>
  </p:notesMasterIdLst>
  <p:sldIdLst>
    <p:sldId id="258" r:id="rId3"/>
    <p:sldId id="475" r:id="rId4"/>
    <p:sldId id="479" r:id="rId5"/>
    <p:sldId id="476" r:id="rId6"/>
    <p:sldId id="477" r:id="rId7"/>
    <p:sldId id="478" r:id="rId8"/>
    <p:sldId id="480" r:id="rId9"/>
    <p:sldId id="481" r:id="rId10"/>
    <p:sldId id="482" r:id="rId11"/>
    <p:sldId id="483" r:id="rId12"/>
    <p:sldId id="484" r:id="rId13"/>
    <p:sldId id="485" r:id="rId14"/>
    <p:sldId id="486" r:id="rId15"/>
    <p:sldId id="487" r:id="rId16"/>
    <p:sldId id="496" r:id="rId17"/>
    <p:sldId id="488" r:id="rId18"/>
    <p:sldId id="489" r:id="rId19"/>
    <p:sldId id="490" r:id="rId20"/>
    <p:sldId id="501" r:id="rId21"/>
    <p:sldId id="502" r:id="rId22"/>
    <p:sldId id="503" r:id="rId23"/>
    <p:sldId id="504" r:id="rId24"/>
    <p:sldId id="505" r:id="rId25"/>
    <p:sldId id="506" r:id="rId26"/>
    <p:sldId id="507" r:id="rId27"/>
    <p:sldId id="508" r:id="rId28"/>
    <p:sldId id="509" r:id="rId29"/>
    <p:sldId id="510" r:id="rId30"/>
    <p:sldId id="541" r:id="rId31"/>
    <p:sldId id="542" r:id="rId32"/>
    <p:sldId id="543" r:id="rId33"/>
    <p:sldId id="544" r:id="rId34"/>
    <p:sldId id="545" r:id="rId35"/>
    <p:sldId id="546" r:id="rId3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9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2FD9A-290A-4DD3-B51F-D2798AF30C32}" type="datetimeFigureOut">
              <a:rPr lang="pl-PL" smtClean="0"/>
              <a:t>05.12.2024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149E5E-0EB1-4F90-890E-D79BAF718F0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027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63A9B8-9001-4F29-903C-DC1397205EC9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9040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pl-PL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75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234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99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05.12.2024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101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05.12.2024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6948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05.12.2024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5700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05.12.2024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1158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05.12.2024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87230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05.12.2024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57022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05.12.2024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62989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05.12.2024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270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7900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05.12.2024</a:t>
            </a:fld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4792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05.12.2024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57417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/>
              <a:pPr/>
              <a:t>05.12.2024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9950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126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633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851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113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43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089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953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>
                <a:solidFill>
                  <a:srgbClr val="564B3C"/>
                </a:solidFill>
              </a:rPr>
              <a:pPr/>
              <a:t>05.12.2024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>
                <a:solidFill>
                  <a:srgbClr val="564B3C"/>
                </a:solidFill>
              </a:rPr>
              <a:pPr/>
              <a:t>‹#›</a:t>
            </a:fld>
            <a:endParaRPr lang="pl-PL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968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889B70-222A-4868-B9CF-98206BFEDC84}" type="datetimeFigureOut">
              <a:rPr lang="pl-PL" smtClean="0"/>
              <a:pPr/>
              <a:t>05.12.2024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A700A2-3A05-4F43-91E4-42A94F70C0A5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928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Wykład 5</a:t>
            </a:r>
          </a:p>
          <a:p>
            <a:r>
              <a:rPr lang="pl-PL" dirty="0"/>
              <a:t>EESRN 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Podstawy prawa</a:t>
            </a:r>
          </a:p>
        </p:txBody>
      </p:sp>
    </p:spTree>
    <p:extLst>
      <p:ext uri="{BB962C8B-B14F-4D97-AF65-F5344CB8AC3E}">
        <p14:creationId xmlns:p14="http://schemas.microsoft.com/office/powerpoint/2010/main" val="2950316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Właściwość sądów administracyjnych: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domniemanie właściwości wojewódzkich sądów administracyjnych</a:t>
            </a:r>
            <a:r>
              <a:rPr lang="pl-PL" sz="1600" dirty="0"/>
              <a:t> – sprawy, które nie zostały zastrzeżone do właściwości Naczelnego Sądu Administracyjnego należą do wojewódzkich sądów administracyjnych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właściwość miejscowa</a:t>
            </a:r>
            <a:r>
              <a:rPr lang="pl-PL" sz="1600" dirty="0"/>
              <a:t> – właściwy miejscowo jest ten wojewódzki sąd administracyjny, na obszarze działania którego ma siedzibę organ, którego działalność została zaskarżona </a:t>
            </a:r>
          </a:p>
        </p:txBody>
      </p:sp>
    </p:spTree>
    <p:extLst>
      <p:ext uri="{BB962C8B-B14F-4D97-AF65-F5344CB8AC3E}">
        <p14:creationId xmlns:p14="http://schemas.microsoft.com/office/powerpoint/2010/main" val="112854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dirty="0"/>
              <a:t>Skład sądu – sądy administracyjne orzekają w składzie trzech sędziów, chyba że ustawa stanowi inaczej.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Strony postępowania: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skarżący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 organ, którego działalności dotyczy skarga</a:t>
            </a:r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Podmioty uprawnione do wniesienia skargi: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każdy, kto ma w tym interes prawny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prokurator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Rzecznik Praw Obywatelskich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Rzecznik Praw Dziecka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Rzecznik Małych i Średnich Przedsiębiorców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organizacja społeczna w zakresie swojej statutowej działalności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inny podmiot, któremu prawo wniesienia skargi przyznają przepisy prawa</a:t>
            </a:r>
          </a:p>
        </p:txBody>
      </p:sp>
    </p:spTree>
    <p:extLst>
      <p:ext uri="{BB962C8B-B14F-4D97-AF65-F5344CB8AC3E}">
        <p14:creationId xmlns:p14="http://schemas.microsoft.com/office/powerpoint/2010/main" val="402123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Zdolność sądowa – </a:t>
            </a:r>
            <a:r>
              <a:rPr lang="pl-PL" sz="1600" dirty="0"/>
              <a:t>odpowiada zdolności prawnej – zdolność do bycia stroną postępowania </a:t>
            </a:r>
            <a:r>
              <a:rPr lang="pl-PL" sz="1600" dirty="0" err="1"/>
              <a:t>sądowoadministracyjnego</a:t>
            </a:r>
            <a:endParaRPr lang="pl-PL" sz="1600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Zdolność procesowa – </a:t>
            </a:r>
            <a:r>
              <a:rPr lang="pl-PL" sz="1600" dirty="0"/>
              <a:t>odpowiada zdolności do czynności prawnych – zdolność do podejmowania czynności w postępowaniu </a:t>
            </a:r>
            <a:r>
              <a:rPr lang="pl-PL" sz="1600" dirty="0" err="1"/>
              <a:t>sądowoadministracyjnym</a:t>
            </a: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121789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Warunki wniesienia </a:t>
            </a:r>
            <a:r>
              <a:rPr lang="pl-PL" sz="1600" b="1" dirty="0"/>
              <a:t>skargi do sądu administracyjnego</a:t>
            </a:r>
            <a:r>
              <a:rPr lang="pl-PL" sz="1600" dirty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legitymacja skargowa</a:t>
            </a:r>
            <a:r>
              <a:rPr lang="pl-PL" sz="1600" dirty="0"/>
              <a:t> – uprawnienie do wniesienia skargi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wyczerpanie środków zaskarżenia</a:t>
            </a:r>
            <a:r>
              <a:rPr lang="pl-PL" sz="1600" dirty="0"/>
              <a:t> – skarżący skorzystał z odwołania/zażalenia/ponaglenia do organu wyższego stopnia; wymóg ten nie dotyczy prokuratora, RPO i RPD</a:t>
            </a:r>
          </a:p>
          <a:p>
            <a:pPr marL="114300" indent="0" algn="just">
              <a:buNone/>
            </a:pPr>
            <a:r>
              <a:rPr lang="pl-PL" sz="1600" dirty="0"/>
              <a:t>* skorzystanie z wniosku o ponowne rozpatrzenie sprawy przez ten sam organ nie jest konieczne dla skorzystania ze skargi do sądu administracyjnego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termin do wniesienia skargi</a:t>
            </a:r>
            <a:r>
              <a:rPr lang="pl-PL" sz="1600" dirty="0"/>
              <a:t> – 30 dni od dnia doręczenia skarżącemu rozstrzygnięcia w sprawie; dla prokuratora, RPO i RPD – 6 miesięcy od dnia doręczenia stronie rozstrzygnięcia w sprawie indywidualnej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tryb wniesienia</a:t>
            </a:r>
            <a:r>
              <a:rPr lang="pl-PL" sz="1600" dirty="0"/>
              <a:t> – skarga jest wnoszona za pośrednictwem organu, którego działalności dotyczy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uiszczenie wpisu</a:t>
            </a:r>
          </a:p>
          <a:p>
            <a:pPr marL="114300" indent="0" algn="just">
              <a:buNone/>
            </a:pPr>
            <a:r>
              <a:rPr lang="pl-PL" sz="1600" b="1" dirty="0"/>
              <a:t>*</a:t>
            </a:r>
            <a:r>
              <a:rPr lang="pl-PL" sz="1600" dirty="0"/>
              <a:t>zwolnienie od kosztów z mocy ustawy lub na wniosek (wniosek o przyznanie pomocy prawnej)</a:t>
            </a:r>
            <a:endParaRPr lang="pl-PL" sz="1600" b="1" dirty="0"/>
          </a:p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dirty="0"/>
              <a:t>Wniesienie skargi do sądu administracyjnego nie wstrzymuje wykonania rozstrzygnięcia organu administracji.</a:t>
            </a:r>
          </a:p>
        </p:txBody>
      </p:sp>
    </p:spTree>
    <p:extLst>
      <p:ext uri="{BB962C8B-B14F-4D97-AF65-F5344CB8AC3E}">
        <p14:creationId xmlns:p14="http://schemas.microsoft.com/office/powerpoint/2010/main" val="65540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Sąd administracyjny może: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odrzucić skargę – bez oceny merytorycznej działalności organu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oddalić skargę – jeżeli działalność organu była poprawna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uwzględnić skargę – jeżeli działalność organu była niepoprawna</a:t>
            </a:r>
          </a:p>
        </p:txBody>
      </p:sp>
    </p:spTree>
    <p:extLst>
      <p:ext uri="{BB962C8B-B14F-4D97-AF65-F5344CB8AC3E}">
        <p14:creationId xmlns:p14="http://schemas.microsoft.com/office/powerpoint/2010/main" val="1412915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978B4F-8643-4A18-BB54-95C8D05FF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8873EE-5F98-45F2-902A-7CB4D4B879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pl-PL" sz="1600" dirty="0"/>
              <a:t>Warunki wniesienia </a:t>
            </a:r>
            <a:r>
              <a:rPr lang="pl-PL" sz="1600" b="1" dirty="0"/>
              <a:t>sprzeciwu od decyzji: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przysługuje na decyzję organu odwoławczego uchylającą w całości decyzję organu I </a:t>
            </a:r>
            <a:r>
              <a:rPr lang="pl-PL" sz="1600" dirty="0" err="1"/>
              <a:t>instacji</a:t>
            </a:r>
            <a:r>
              <a:rPr lang="pl-PL" sz="1600" dirty="0"/>
              <a:t> i zwracającą sprawę do ponownego rozpoznania (gdy decyzja została wydana z naruszeniem przepisów postępowania i konieczne jest wyjaśnienie istotnego dla rozstrzygnięcia zakresu sprawy)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wnoszony przez stronę niezadowoloną z treści decyzji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sprzeciw powinien zawierać żądanie uchylenia zaskarżonej decyzji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termin do wniesienia sprzeciwu - </a:t>
            </a:r>
            <a:r>
              <a:rPr lang="pl-PL" sz="1600" dirty="0"/>
              <a:t>14 dni od dnia doręczenia decyzji</a:t>
            </a:r>
            <a:r>
              <a:rPr lang="pl-PL" sz="1600" b="1" dirty="0"/>
              <a:t> </a:t>
            </a:r>
            <a:r>
              <a:rPr lang="pl-PL" sz="1600" dirty="0"/>
              <a:t>skarżącemu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b="1" dirty="0"/>
              <a:t>tryb wniesienia – </a:t>
            </a:r>
            <a:r>
              <a:rPr lang="pl-PL" sz="1600" dirty="0"/>
              <a:t>sprzeciw wnoszony jest za pośrednictwem organu, którego decyzji dotyczy</a:t>
            </a:r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r>
              <a:rPr lang="pl-PL" sz="1600" b="1" dirty="0"/>
              <a:t>Rozstrzygnięcie sądu – </a:t>
            </a:r>
            <a:r>
              <a:rPr lang="pl-PL" sz="1600" dirty="0"/>
              <a:t>w ciągu 30 dni od dnia wpływu sprzeciwu</a:t>
            </a:r>
            <a:r>
              <a:rPr lang="pl-PL" sz="1600" b="1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uchylenie decyzji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600" dirty="0"/>
              <a:t>odmowa uchylenia zaskarżonej decyzji</a:t>
            </a:r>
          </a:p>
        </p:txBody>
      </p:sp>
    </p:spTree>
    <p:extLst>
      <p:ext uri="{BB962C8B-B14F-4D97-AF65-F5344CB8AC3E}">
        <p14:creationId xmlns:p14="http://schemas.microsoft.com/office/powerpoint/2010/main" val="411456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Środki odwoławcze w postępowaniu </a:t>
            </a:r>
            <a:r>
              <a:rPr lang="pl-PL" sz="1600" dirty="0" err="1"/>
              <a:t>sądowoadministracyjnym</a:t>
            </a:r>
            <a:r>
              <a:rPr lang="pl-PL" sz="1600" dirty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skarga kasacyjna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zażalenie</a:t>
            </a:r>
          </a:p>
        </p:txBody>
      </p:sp>
    </p:spTree>
    <p:extLst>
      <p:ext uri="{BB962C8B-B14F-4D97-AF65-F5344CB8AC3E}">
        <p14:creationId xmlns:p14="http://schemas.microsoft.com/office/powerpoint/2010/main" val="397163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2687" y="1752600"/>
            <a:ext cx="11189713" cy="491676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pl-PL" sz="1600" b="1" dirty="0"/>
              <a:t>Skarga kasacyjna </a:t>
            </a:r>
            <a:r>
              <a:rPr lang="pl-PL" sz="1600" dirty="0"/>
              <a:t>– warunki wniesienia</a:t>
            </a:r>
            <a:r>
              <a:rPr lang="pl-PL" sz="1600" b="1" dirty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naruszenie prawa materialnego przez jego błędną wykładnię lub niewłaściwe zastosowanie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naruszenie przepisów postępowania, jeżeli uchybienie to mogło mieć istotny wpływ na wynik postępowania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przymus adwokacko-radcowski – skargę może sporządzić adwokat, radca prawny, rzecznik patentowy (w sprawach własności przemysłowej), doradca podatkowy (w sprawach obowiązków podatkowych i celnych)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termin – 30 dni od dnia doręczenia stronie odpisu orzeczenia z uzasadnieniem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tryb wniesienia – za pośrednictwem wojewódzkiego sądu administracyjnego, którego orzeczenia dotyczy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Skarga kasacyjna </a:t>
            </a:r>
            <a:r>
              <a:rPr lang="pl-PL" sz="1600" b="1" dirty="0"/>
              <a:t>powinna zawierać</a:t>
            </a:r>
            <a:r>
              <a:rPr lang="pl-PL" sz="1600" dirty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oznaczenie zaskarżonego orzeczenia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przytoczenie podstaw kasacyjnych i ich uzasadnienie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wniosek o uchylenie lub zmianę orzeczenia sądu z oznaczeniem zakresu żądanego uchylenia lub zmiany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Naczelny Sąd Administracyjny może: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oddalić skargę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uwzględnić skargę</a:t>
            </a:r>
          </a:p>
        </p:txBody>
      </p:sp>
    </p:spTree>
    <p:extLst>
      <p:ext uri="{BB962C8B-B14F-4D97-AF65-F5344CB8AC3E}">
        <p14:creationId xmlns:p14="http://schemas.microsoft.com/office/powerpoint/2010/main" val="228209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b="1" dirty="0"/>
              <a:t>Zażalenie </a:t>
            </a:r>
            <a:r>
              <a:rPr lang="pl-PL" sz="1600" dirty="0"/>
              <a:t>– przysługuje na postanowienia wojewódzkiego sądu administracyjnego.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Zażalenie – </a:t>
            </a:r>
            <a:r>
              <a:rPr lang="pl-PL" sz="1600" dirty="0"/>
              <a:t>warunki wniesienia: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termin – 7 dni od doręczenia postanowienia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powinno zawierać wskazanie zaskarżonego postanowienia i wniosek o jego zmianę lub uchylenie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zażalenie na postanowienie o odrzuceniu skargi kasacyjnej podlega przymusowi adwokacko-radcowskiemu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tryb wniesienia – za pośrednictwem wojewódzkiego sądu administracyjnego</a:t>
            </a:r>
          </a:p>
        </p:txBody>
      </p:sp>
    </p:spTree>
    <p:extLst>
      <p:ext uri="{BB962C8B-B14F-4D97-AF65-F5344CB8AC3E}">
        <p14:creationId xmlns:p14="http://schemas.microsoft.com/office/powerpoint/2010/main" val="220375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Zespół norm regulujących stosunki majątkowe i niektóre stosunki osobiste pomiędzy równorzędnymi podmiotami.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Podział prawa cywilnego: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część ogólna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rzeczowe – regulujące prawne formy korzystania z rzeczy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zobowiązaniowe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prawo spadkowe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Źródła prawa cywilnego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Kodeks cywilny z 23 kwietnia 1964 r.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pl-PL" sz="1600" dirty="0"/>
              <a:t>inne ustawy np. kodeks spółek handlowych, prawo spółdzielcze</a:t>
            </a:r>
          </a:p>
        </p:txBody>
      </p:sp>
    </p:spTree>
    <p:extLst>
      <p:ext uri="{BB962C8B-B14F-4D97-AF65-F5344CB8AC3E}">
        <p14:creationId xmlns:p14="http://schemas.microsoft.com/office/powerpoint/2010/main" val="54061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skargi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Skarga </a:t>
            </a:r>
            <a:r>
              <a:rPr lang="pl-PL" sz="1600" dirty="0"/>
              <a:t>– wyraz niezadowolenia. Przedmiotem skargi może być w szczególności zaniedbanie lub nienależyte wykonywanie zadań przez właściwe organy państwowe, przez ich pracowników, naruszenie praworządności lub interesów skarżących, przewlekłe lub biurokratyczne załatwianie spraw.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Wniosek</a:t>
            </a:r>
            <a:r>
              <a:rPr lang="pl-PL" sz="1600" dirty="0"/>
              <a:t> – propozycja ulepszenia pracy organu. Przedmiotem wniosku mogą być w szczególności sprawy ulepszenia organizacji, wzmocnienia praworządności, usprawnienia pracy lub zapobiegania nadużyciom, ochrony własności, lepszego zaspokajania potrzeb ludności. </a:t>
            </a:r>
          </a:p>
        </p:txBody>
      </p:sp>
    </p:spTree>
    <p:extLst>
      <p:ext uri="{BB962C8B-B14F-4D97-AF65-F5344CB8AC3E}">
        <p14:creationId xmlns:p14="http://schemas.microsoft.com/office/powerpoint/2010/main" val="3318302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Klauzula generalna </a:t>
            </a:r>
            <a:r>
              <a:rPr lang="pl-PL" sz="1600" dirty="0"/>
              <a:t>– przepis prawa, który przez użycie ogólnych pojęć, podlegających ocenie organu stosującego prawo, ma na celu osiągnięcie elastyczności w stosowaniu prawa: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klauzula zasad współżycia społecznego np. art. 5 </a:t>
            </a:r>
            <a:r>
              <a:rPr lang="pl-PL" sz="1600" dirty="0" err="1"/>
              <a:t>kc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klauzula społeczno-gospodarczego przeznaczenia prawa – art. 5 </a:t>
            </a:r>
            <a:r>
              <a:rPr lang="pl-PL" sz="1600" dirty="0" err="1"/>
              <a:t>kc</a:t>
            </a:r>
            <a:endParaRPr lang="pl-PL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klauzula niegodziwości celu świadczenia (wynagrodzenie za czyn niedozwolony) – art. 412 </a:t>
            </a:r>
            <a:r>
              <a:rPr lang="pl-PL" sz="1600" dirty="0" err="1"/>
              <a:t>kc</a:t>
            </a:r>
            <a:r>
              <a:rPr lang="pl-PL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019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Stosunek cywilnoprawny </a:t>
            </a:r>
            <a:r>
              <a:rPr lang="pl-PL" sz="1600" dirty="0"/>
              <a:t>– stosunek regulowany przez przepisy prawa cywilnego.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b="1" dirty="0"/>
              <a:t>Elementy stosunku cywilnoprawnego</a:t>
            </a:r>
            <a:r>
              <a:rPr lang="pl-PL" sz="1600" dirty="0"/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podmioty stosunku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przedmiot stosunku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uprawnienia wynikające ze stosunku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600" dirty="0"/>
              <a:t>obowiązki wynikające ze stosunku</a:t>
            </a:r>
          </a:p>
        </p:txBody>
      </p:sp>
    </p:spTree>
    <p:extLst>
      <p:ext uri="{BB962C8B-B14F-4D97-AF65-F5344CB8AC3E}">
        <p14:creationId xmlns:p14="http://schemas.microsoft.com/office/powerpoint/2010/main" val="186102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pl-PL" sz="1600" b="1" dirty="0"/>
              <a:t>prawo podmiotowe </a:t>
            </a:r>
            <a:r>
              <a:rPr lang="pl-PL" sz="1600" dirty="0"/>
              <a:t>(na gruncie prawa cywilnego)</a:t>
            </a:r>
          </a:p>
          <a:p>
            <a:pPr marL="114300" indent="0" algn="ctr">
              <a:buNone/>
            </a:pPr>
            <a:r>
              <a:rPr lang="pl-PL" sz="1600" dirty="0"/>
              <a:t>przyznana i zabezpieczona przez normy prawa cywilnego oraz wynikająca ze stosunku prawnego możność postępowania w określony sposób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                                </a:t>
            </a:r>
            <a:r>
              <a:rPr lang="pl-PL" sz="1600" b="1" dirty="0"/>
              <a:t>uprawniony                                                                    zobowiązany</a:t>
            </a:r>
          </a:p>
          <a:p>
            <a:pPr marL="114300" indent="0" algn="just">
              <a:buNone/>
            </a:pPr>
            <a:r>
              <a:rPr lang="pl-PL" sz="1600" dirty="0"/>
              <a:t>           możność działania w granicach                                      nienaruszanie prawa podmiotowego</a:t>
            </a:r>
          </a:p>
          <a:p>
            <a:pPr marL="114300" indent="0" algn="just">
              <a:buNone/>
            </a:pPr>
            <a:r>
              <a:rPr lang="pl-PL" sz="1600" dirty="0"/>
              <a:t>                                 prawa</a:t>
            </a:r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ctr">
              <a:buNone/>
            </a:pPr>
            <a:r>
              <a:rPr lang="pl-PL" sz="1600" dirty="0"/>
              <a:t>prawo podmiotowe </a:t>
            </a:r>
            <a:r>
              <a:rPr lang="pl-PL" sz="1600" dirty="0">
                <a:latin typeface="Times New Roman"/>
                <a:cs typeface="Times New Roman"/>
              </a:rPr>
              <a:t>&gt; </a:t>
            </a:r>
            <a:r>
              <a:rPr lang="pl-PL" sz="1600" dirty="0">
                <a:cs typeface="Times New Roman"/>
              </a:rPr>
              <a:t>uprawnienie</a:t>
            </a:r>
          </a:p>
          <a:p>
            <a:pPr marL="114300" indent="0" algn="ctr">
              <a:buNone/>
            </a:pPr>
            <a:endParaRPr lang="pl-PL" sz="1600" dirty="0">
              <a:cs typeface="Times New Roman"/>
            </a:endParaRPr>
          </a:p>
          <a:p>
            <a:pPr marL="114300" indent="0" algn="ctr">
              <a:buNone/>
            </a:pPr>
            <a:r>
              <a:rPr lang="pl-PL" sz="1600" dirty="0">
                <a:cs typeface="Times New Roman"/>
              </a:rPr>
              <a:t>skonkretyzowane uprawnienie = roszczenie</a:t>
            </a: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3647728" y="2636912"/>
            <a:ext cx="86409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7176120" y="2636912"/>
            <a:ext cx="792088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617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sz="1600" dirty="0"/>
          </a:p>
          <a:p>
            <a:pPr>
              <a:buNone/>
            </a:pPr>
            <a:endParaRPr lang="pl-PL" sz="1600" dirty="0"/>
          </a:p>
          <a:p>
            <a:pPr>
              <a:buNone/>
            </a:pPr>
            <a:r>
              <a:rPr lang="pl-PL" sz="1600" dirty="0"/>
              <a:t>Podział praw podmiotowych: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prawa  podmiotowe bezwzględne </a:t>
            </a:r>
            <a:r>
              <a:rPr lang="pl-PL" sz="1600" dirty="0"/>
              <a:t>– skuteczne wobec wszystkich; wszyscy zobowiązani są do nienaruszania prawa podmiotowego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prawa podmiotowe względne </a:t>
            </a:r>
            <a:r>
              <a:rPr lang="pl-PL" sz="1600" dirty="0"/>
              <a:t>– przysługujące tylko względem oznaczonej osoby np. wierzytelności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638067"/>
            <a:ext cx="10972800" cy="46505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1600" b="1" dirty="0"/>
              <a:t>Osoby fizyczne</a:t>
            </a:r>
          </a:p>
          <a:p>
            <a:pPr algn="ctr">
              <a:buNone/>
            </a:pPr>
            <a:endParaRPr lang="pl-PL" sz="1600" dirty="0"/>
          </a:p>
          <a:p>
            <a:pPr algn="just">
              <a:buNone/>
            </a:pPr>
            <a:r>
              <a:rPr lang="pl-PL" sz="1600" b="1" dirty="0"/>
              <a:t>Zdolność prawna – </a:t>
            </a:r>
            <a:r>
              <a:rPr lang="pl-PL" sz="1600" dirty="0"/>
              <a:t>zdolność do występowania w charakterze podmiotu (strony) w stosunkach cywilnoprawnych. </a:t>
            </a:r>
          </a:p>
          <a:p>
            <a:pPr algn="just">
              <a:buNone/>
            </a:pPr>
            <a:r>
              <a:rPr lang="pl-PL" sz="1600" dirty="0"/>
              <a:t>*inaczej – zdolność do bycia podmiotem praw i obowiązków</a:t>
            </a:r>
          </a:p>
          <a:p>
            <a:pPr algn="just">
              <a:buNone/>
            </a:pPr>
            <a:r>
              <a:rPr lang="pl-PL" sz="1600" b="1" dirty="0"/>
              <a:t>nabycie</a:t>
            </a:r>
            <a:r>
              <a:rPr lang="pl-PL" sz="1600" dirty="0"/>
              <a:t> – z chwilą urodzenia się (żywego)</a:t>
            </a:r>
          </a:p>
          <a:p>
            <a:pPr algn="just">
              <a:buNone/>
            </a:pPr>
            <a:r>
              <a:rPr lang="pl-PL" sz="1600" b="1" dirty="0"/>
              <a:t>utrata</a:t>
            </a:r>
            <a:r>
              <a:rPr lang="pl-PL" sz="1600" dirty="0"/>
              <a:t> – z chwilą śmierci</a:t>
            </a:r>
          </a:p>
          <a:p>
            <a:pPr algn="just">
              <a:buNone/>
            </a:pPr>
            <a:r>
              <a:rPr lang="pl-PL" sz="1600" b="1" dirty="0"/>
              <a:t>osoby prawne – </a:t>
            </a:r>
            <a:r>
              <a:rPr lang="pl-PL" sz="1600" dirty="0"/>
              <a:t>z chwilą uzyskania osobowości prawnej, najczęściej wraz z momentem uzyskania wpisu do właściwego rejestru</a:t>
            </a:r>
            <a:r>
              <a:rPr lang="pl-PL" sz="1600" b="1" dirty="0"/>
              <a:t> </a:t>
            </a:r>
          </a:p>
          <a:p>
            <a:pPr algn="just">
              <a:buNone/>
            </a:pPr>
            <a:endParaRPr lang="pl-PL" sz="1600" dirty="0"/>
          </a:p>
          <a:p>
            <a:pPr algn="just">
              <a:buNone/>
            </a:pPr>
            <a:r>
              <a:rPr lang="pl-PL" sz="1600" b="1" dirty="0"/>
              <a:t>Zdolność do czynności prawnych – </a:t>
            </a:r>
            <a:r>
              <a:rPr lang="pl-PL" sz="1600" dirty="0"/>
              <a:t>zdolność do nabywania praw i zaciągania zobowiązań za pomocą czynności prawnych. Może być: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pełna </a:t>
            </a:r>
            <a:r>
              <a:rPr lang="pl-PL" sz="1600" dirty="0"/>
              <a:t>– osoby, które ukończyły 18 r.ż., oraz kobiety, które ukończyły 16 r.ż. i za zgodą sądu zawarły związek małżeński; osoby prawne 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ograniczona – </a:t>
            </a:r>
            <a:r>
              <a:rPr lang="pl-PL" sz="1600" dirty="0"/>
              <a:t>małoletni pomiędzy 13 a 18 </a:t>
            </a:r>
            <a:r>
              <a:rPr lang="pl-PL" sz="1600" dirty="0" err="1"/>
              <a:t>r.ż</a:t>
            </a:r>
            <a:r>
              <a:rPr lang="pl-PL" sz="1600" dirty="0"/>
              <a:t>. oraz osoby ubezwłasnowolnione częściowo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brak – </a:t>
            </a:r>
            <a:r>
              <a:rPr lang="pl-PL" sz="1600" dirty="0"/>
              <a:t>małoletni poniżej 13 </a:t>
            </a:r>
            <a:r>
              <a:rPr lang="pl-PL" sz="1600" dirty="0" err="1"/>
              <a:t>r.ż</a:t>
            </a:r>
            <a:r>
              <a:rPr lang="pl-PL" sz="1600" dirty="0"/>
              <a:t>. oraz osoby ubezwłasnowolnione całkowicie</a:t>
            </a:r>
            <a:endParaRPr lang="pl-PL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sz="1600" b="1" dirty="0"/>
              <a:t>Ubezwłasnowolnienie: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całkowite – </a:t>
            </a:r>
            <a:r>
              <a:rPr lang="pl-PL" sz="1600" dirty="0"/>
              <a:t>osoba, która ukończyła 13 </a:t>
            </a:r>
            <a:r>
              <a:rPr lang="pl-PL" sz="1600" dirty="0" err="1"/>
              <a:t>r.ż</a:t>
            </a:r>
            <a:r>
              <a:rPr lang="pl-PL" sz="1600" dirty="0"/>
              <a:t>., może być ubezwłasnowolniona całkowicie, jeżeli z powodu choroby psychicznej, niedorozwoju umysłowego albo innego rodzaju zaburzeń psychicznych, w szczególności pijaństwa lub narkomanii, nie jest w stanie kierować swym postępowaniem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częściowe – </a:t>
            </a:r>
            <a:r>
              <a:rPr lang="pl-PL" sz="1600" dirty="0"/>
              <a:t>osoba pełnoletnia może być ubezwłasnowolniona częściowo, jeżeli z powodu choroby psychicznej, niedorozwoju umysłowego albo innego rodzaju zaburzeń psychicznych, w szczególności pijaństwa lub narkomanii, potrzebna jest pomoc do prowadzenia jej spraw </a:t>
            </a:r>
            <a:endParaRPr lang="pl-PL" sz="1600" b="1" dirty="0"/>
          </a:p>
          <a:p>
            <a:pPr algn="just">
              <a:buNone/>
            </a:pPr>
            <a:r>
              <a:rPr lang="pl-PL" sz="1600" dirty="0"/>
              <a:t> </a:t>
            </a:r>
          </a:p>
          <a:p>
            <a:pPr algn="just">
              <a:buNone/>
            </a:pPr>
            <a:r>
              <a:rPr lang="pl-PL" sz="1600" dirty="0"/>
              <a:t>    Za ubezwłasnowolnionego całkowicie działa </a:t>
            </a:r>
            <a:r>
              <a:rPr lang="pl-PL" sz="1600" b="1" dirty="0"/>
              <a:t>opiekun, </a:t>
            </a:r>
            <a:r>
              <a:rPr lang="pl-PL" sz="1600" dirty="0"/>
              <a:t>natomiast dla ubezwłasnowolnionego częściowo ustanawia się </a:t>
            </a:r>
            <a:r>
              <a:rPr lang="pl-PL" sz="1600" b="1" dirty="0"/>
              <a:t>kuratora.</a:t>
            </a:r>
            <a:endParaRPr lang="pl-PL" sz="1600" dirty="0"/>
          </a:p>
          <a:p>
            <a:pPr algn="just">
              <a:buNone/>
            </a:pPr>
            <a:endParaRPr lang="pl-PL" sz="1600" dirty="0"/>
          </a:p>
          <a:p>
            <a:pPr algn="just">
              <a:buNone/>
            </a:pPr>
            <a:endParaRPr lang="pl-PL" sz="1600" dirty="0"/>
          </a:p>
          <a:p>
            <a:pPr algn="just">
              <a:buNone/>
            </a:pPr>
            <a:endParaRPr lang="pl-PL" sz="1600" dirty="0"/>
          </a:p>
          <a:p>
            <a:pPr algn="just">
              <a:buNone/>
            </a:pPr>
            <a:endParaRPr lang="pl-PL" sz="1600" dirty="0"/>
          </a:p>
          <a:p>
            <a:pPr algn="just">
              <a:buNone/>
            </a:pPr>
            <a:endParaRPr lang="pl-PL" sz="1600" dirty="0"/>
          </a:p>
          <a:p>
            <a:pPr algn="just">
              <a:buNone/>
            </a:pPr>
            <a:endParaRPr lang="pl-PL" sz="1600" dirty="0"/>
          </a:p>
          <a:p>
            <a:pPr algn="just">
              <a:buNone/>
            </a:pP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0559" y="1752600"/>
            <a:ext cx="10812087" cy="4844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600" b="1" dirty="0"/>
              <a:t>Uznanie za zmarłego: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standardowo</a:t>
            </a:r>
            <a:r>
              <a:rPr lang="pl-PL" sz="1600" dirty="0"/>
              <a:t> – po upływie 10 lat od końca roku kalendarzowego, w którym według wiadomości zaginiony jeszcze żył; gdyby w chwili uznania za zmarłego zaginiony ukończył 70 r.ż., wystarcza upływ 5 lat; uznanie za zmarłego nie może nastąpić przed końcem roku, w którym zaginiony ukończyłby 23 lata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w związku z katastrofą</a:t>
            </a:r>
            <a:r>
              <a:rPr lang="pl-PL" sz="1600" dirty="0"/>
              <a:t> – po upływie 6 miesięcy od dnia, w którym nastąpiła katastrofa powietrzna lub morska albo inne szczególne zdarzenie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jeżeli nie można stwierdzić katastrofy statku lub okrętu</a:t>
            </a:r>
            <a:r>
              <a:rPr lang="pl-PL" sz="1600" dirty="0"/>
              <a:t> – bieg sześciomiesięcznego terminu, po upływie którego można uznać zaginionego za zmarłego, rozpoczyna się z upływem roku od dnia, w którym statek lub okręt miał przybyć do portu przeznaczenia, a jeżeli nie miał portu przeznaczenia – z upływem 2 lat od dnia, w którym była ostatnia o nim wiadomość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zaginięcie w związku z innym bezpośrednim niebezpieczeństwem dla życia</a:t>
            </a:r>
            <a:r>
              <a:rPr lang="pl-PL" sz="1600" dirty="0"/>
              <a:t> – po upływie roku od dnia, w którym niebezpieczeństwo ustało albo według okoliczności powinno było ustać </a:t>
            </a:r>
          </a:p>
          <a:p>
            <a:pPr algn="just">
              <a:buFont typeface="Wingdings" pitchFamily="2" charset="2"/>
              <a:buChar char="Ø"/>
            </a:pPr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1600" b="1" dirty="0"/>
              <a:t>Osoby prawne: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element ludzki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element majątkowy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element organizacyjny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cel</a:t>
            </a:r>
          </a:p>
          <a:p>
            <a:pPr>
              <a:buNone/>
            </a:pPr>
            <a:endParaRPr lang="pl-PL" sz="1600" dirty="0"/>
          </a:p>
          <a:p>
            <a:pPr>
              <a:buNone/>
            </a:pPr>
            <a:r>
              <a:rPr lang="pl-PL" sz="1600" dirty="0"/>
              <a:t>Podział osób prawnych: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typu instytucjonalnego – </a:t>
            </a:r>
            <a:r>
              <a:rPr lang="pl-PL" sz="1600" dirty="0"/>
              <a:t>tworzone przez państwo w drodze aktu władczego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typu zrzeszeniowego – </a:t>
            </a:r>
            <a:r>
              <a:rPr lang="pl-PL" sz="1600" dirty="0"/>
              <a:t>tworzone w drodze porozumień</a:t>
            </a:r>
          </a:p>
          <a:p>
            <a:pPr>
              <a:buNone/>
            </a:pPr>
            <a:endParaRPr lang="pl-PL" sz="1600" b="1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o celach gospodarczych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o celach niegospodarczych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1600" b="1" dirty="0"/>
              <a:t>Rodzaje osób prawnych: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Skarb Państwa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spółki kapitałowe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przedsiębiorstwa państwowe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banki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państwowe jednostki organizacyjne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spółdzielnie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fundacje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stowarzyszenia (nie wszystkie)</a:t>
            </a:r>
          </a:p>
          <a:p>
            <a:pPr>
              <a:buFont typeface="Wingdings" pitchFamily="2" charset="2"/>
              <a:buChar char="§"/>
            </a:pPr>
            <a:r>
              <a:rPr lang="pl-PL" sz="1600" dirty="0"/>
              <a:t>inne jednostki organizacyjne np. kościoły, związki wyznaniowe, związki zawodowe</a:t>
            </a:r>
          </a:p>
          <a:p>
            <a:pPr>
              <a:buNone/>
            </a:pPr>
            <a:endParaRPr lang="pl-PL" sz="1600" dirty="0"/>
          </a:p>
          <a:p>
            <a:pPr algn="just">
              <a:buNone/>
            </a:pPr>
            <a:r>
              <a:rPr lang="pl-PL" sz="1600" dirty="0"/>
              <a:t>   </a:t>
            </a:r>
            <a:r>
              <a:rPr lang="pl-PL" sz="1600" b="1" dirty="0"/>
              <a:t> Osoby prawne posiadają zdolność prawną i pełną zdolność do czynności prawnych.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1752601"/>
            <a:ext cx="10972800" cy="47867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sz="1600" b="1" dirty="0"/>
              <a:t>Przedsiębiorca</a:t>
            </a:r>
          </a:p>
          <a:p>
            <a:pPr algn="just">
              <a:buNone/>
            </a:pPr>
            <a:r>
              <a:rPr lang="pl-PL" sz="1600" dirty="0"/>
              <a:t>osoba fizyczna, osoba prawna lub jednostka organizacyjna niebędąca osobą prawną prowadząca we własnym imieniu działalność gospodarczą lub zawodową</a:t>
            </a:r>
          </a:p>
          <a:p>
            <a:pPr algn="just">
              <a:buNone/>
            </a:pPr>
            <a:endParaRPr lang="pl-PL" sz="1600" dirty="0"/>
          </a:p>
          <a:p>
            <a:pPr algn="just">
              <a:buNone/>
            </a:pPr>
            <a:r>
              <a:rPr lang="pl-PL" sz="1600" dirty="0"/>
              <a:t>Przedsiębiorca działa pod firmą – firma przedsiębiorcy powinna odróżniać się od firm innych przedsiębiorców prowadzących działalność gospodarczą na tym samym rynku</a:t>
            </a:r>
          </a:p>
          <a:p>
            <a:pPr algn="just">
              <a:buNone/>
            </a:pPr>
            <a:r>
              <a:rPr lang="pl-PL" sz="1600" dirty="0"/>
              <a:t>*firma nie może wprowadzać w błąd, w szczególności co do przedsiębiorcy, przedmiotu działalności przedsiębiorcy, miejsca działania, źródeł zaopatrzenia</a:t>
            </a:r>
          </a:p>
          <a:p>
            <a:pPr algn="just">
              <a:buNone/>
            </a:pPr>
            <a:r>
              <a:rPr lang="pl-PL" sz="1600" dirty="0"/>
              <a:t>**firma ujawniana jest we właściwym rejestrze, chyba że przepisy szczególne stanowią inaczej</a:t>
            </a:r>
          </a:p>
          <a:p>
            <a:pPr algn="just">
              <a:buNone/>
            </a:pPr>
            <a:endParaRPr lang="pl-PL" sz="1600" dirty="0"/>
          </a:p>
          <a:p>
            <a:pPr algn="just">
              <a:buNone/>
            </a:pPr>
            <a:r>
              <a:rPr lang="pl-PL" sz="1600" b="1" dirty="0"/>
              <a:t>Firma osoby fizycznej</a:t>
            </a:r>
            <a:r>
              <a:rPr lang="pl-PL" sz="1600" dirty="0"/>
              <a:t> – imię i nazwisko tej osoby; możliwość dołączenia pseudonimu czy oznaczenia przedmiotu działalności</a:t>
            </a:r>
          </a:p>
          <a:p>
            <a:pPr algn="just">
              <a:buNone/>
            </a:pPr>
            <a:r>
              <a:rPr lang="pl-PL" sz="1600" dirty="0"/>
              <a:t>  </a:t>
            </a:r>
          </a:p>
          <a:p>
            <a:pPr algn="just">
              <a:buNone/>
            </a:pPr>
            <a:r>
              <a:rPr lang="pl-PL" sz="1600" b="1" dirty="0"/>
              <a:t>Firma osoby prawnej </a:t>
            </a:r>
            <a:r>
              <a:rPr lang="pl-PL" sz="1600" dirty="0"/>
              <a:t> - nazwa tej osoby prawnej; powinna zawierać określenie formy osoby prawnej; może wskazywać przedmiot działalności, siedzibę, imię i nazwisko lub pseudonim osoby fizycznej, jeżeli chodzi o ukazanie związku tej osoby z działalnością przedsiębiorstwa</a:t>
            </a:r>
            <a:endParaRPr lang="pl-PL" sz="1600" b="1" dirty="0"/>
          </a:p>
          <a:p>
            <a:pPr algn="just">
              <a:buNone/>
            </a:pPr>
            <a:endParaRPr lang="pl-PL" sz="1600" b="1" dirty="0"/>
          </a:p>
        </p:txBody>
      </p:sp>
    </p:spTree>
    <p:extLst>
      <p:ext uri="{BB962C8B-B14F-4D97-AF65-F5344CB8AC3E}">
        <p14:creationId xmlns:p14="http://schemas.microsoft.com/office/powerpoint/2010/main" val="325655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Skargi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nie mają ograniczenia przedmiotowego – mogą dotyczyć każdej sprawy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nie są ograniczone podmiotowo – może z nimi wystąpić każdy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nie są ograniczone czasowo – można z nimi wystąpić w każdym czasie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nie są ograniczone ilościowo</a:t>
            </a:r>
          </a:p>
        </p:txBody>
      </p:sp>
    </p:spTree>
    <p:extLst>
      <p:ext uri="{BB962C8B-B14F-4D97-AF65-F5344CB8AC3E}">
        <p14:creationId xmlns:p14="http://schemas.microsoft.com/office/powerpoint/2010/main" val="276982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pl-PL" sz="1600" b="1" dirty="0"/>
          </a:p>
          <a:p>
            <a:pPr algn="just">
              <a:buNone/>
            </a:pPr>
            <a:endParaRPr lang="pl-PL" sz="1600" b="1" dirty="0"/>
          </a:p>
          <a:p>
            <a:pPr algn="just">
              <a:buNone/>
            </a:pPr>
            <a:endParaRPr lang="pl-PL" sz="1600" b="1" dirty="0"/>
          </a:p>
          <a:p>
            <a:pPr algn="just">
              <a:buNone/>
            </a:pPr>
            <a:endParaRPr lang="pl-PL" sz="1600" b="1" dirty="0"/>
          </a:p>
          <a:p>
            <a:pPr algn="just">
              <a:buNone/>
            </a:pPr>
            <a:r>
              <a:rPr lang="pl-PL" sz="1600" b="1" dirty="0"/>
              <a:t>Czynności prawne – </a:t>
            </a:r>
            <a:r>
              <a:rPr lang="pl-PL" sz="1600" dirty="0"/>
              <a:t>to takie czynności osób fizycznych/prawnych, które zmierzają do ustanowienia, zmiany lub zniesienia stosunku cywilnoprawnego przez złożenie odpowiedniego oświadczenia woli.</a:t>
            </a:r>
            <a:endParaRPr lang="pl-PL" sz="16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pl-PL" sz="1600" b="1" dirty="0"/>
          </a:p>
          <a:p>
            <a:pPr algn="just">
              <a:buNone/>
            </a:pPr>
            <a:endParaRPr lang="pl-PL" sz="1600" b="1" dirty="0"/>
          </a:p>
          <a:p>
            <a:pPr algn="just">
              <a:buNone/>
            </a:pPr>
            <a:r>
              <a:rPr lang="pl-PL" sz="1600" b="1" dirty="0"/>
              <a:t>Oświadczenie woli – </a:t>
            </a:r>
            <a:r>
              <a:rPr lang="pl-PL" sz="1600" dirty="0"/>
              <a:t>taki przejaw woli, który w sposób dostateczny wyraża zamiar wywołania skutku prawnego w postaci ustanowienia, zmiany lub zniesienia stosunku prawnego.</a:t>
            </a:r>
          </a:p>
          <a:p>
            <a:pPr algn="just">
              <a:buNone/>
            </a:pPr>
            <a:endParaRPr lang="pl-PL" sz="1600" b="1" dirty="0"/>
          </a:p>
          <a:p>
            <a:pPr algn="just">
              <a:buNone/>
            </a:pPr>
            <a:endParaRPr lang="pl-PL" sz="1600" b="1" dirty="0"/>
          </a:p>
          <a:p>
            <a:pPr algn="just">
              <a:buNone/>
            </a:pPr>
            <a:r>
              <a:rPr lang="pl-PL" sz="1600" dirty="0"/>
              <a:t>Treść czynności prawnej kształtują: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oświadczenie woli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przepisy odnoszące się do danego rodzaju czynności prawnej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zasady współżycia społecznego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ustalone zwyczaje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14647" y="1752600"/>
            <a:ext cx="10690168" cy="48447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sz="1600" dirty="0"/>
              <a:t>Klasyfikacja czynności prawnych: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jednostronne </a:t>
            </a:r>
            <a:r>
              <a:rPr lang="pl-PL" sz="1600" dirty="0"/>
              <a:t>np. testament, udzielenie pełnomocnictwa, przyjęcie i odrzucenie spadku</a:t>
            </a:r>
            <a:endParaRPr lang="pl-PL" sz="1600" b="1" dirty="0"/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dwustronne </a:t>
            </a:r>
            <a:r>
              <a:rPr lang="pl-PL" sz="1600" dirty="0"/>
              <a:t>(inaczej umowy) np. umowa darowizny, umowa najmu</a:t>
            </a:r>
            <a:endParaRPr lang="pl-PL" sz="1600" b="1" dirty="0"/>
          </a:p>
          <a:p>
            <a:pPr>
              <a:buNone/>
            </a:pP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rozporządzające – </a:t>
            </a:r>
            <a:r>
              <a:rPr lang="pl-PL" sz="1600" dirty="0"/>
              <a:t>powodują przeniesienie jakiegoś prawa na inną osobę, jego zniesienie albo obciążenie, np. przeniesienia prawa własności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zobowiązujące – </a:t>
            </a:r>
            <a:r>
              <a:rPr lang="pl-PL" sz="1600" dirty="0"/>
              <a:t>stanowią zobowiązanie do dokonania świadczenia w przyszłości, np. umowa o dzieło</a:t>
            </a:r>
          </a:p>
          <a:p>
            <a:pPr algn="just">
              <a:buNone/>
            </a:pP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odpłatne</a:t>
            </a:r>
            <a:r>
              <a:rPr lang="pl-PL" sz="1600" dirty="0"/>
              <a:t> – strona, która dokonała przysporzenia majątkowego na rzecz innej strony, otrzymuje wynagrodzenie, np. sprzedaż, dzierżawa, umowa o dzieło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nieodpłatne </a:t>
            </a:r>
            <a:r>
              <a:rPr lang="pl-PL" sz="1600" dirty="0"/>
              <a:t>– strona, która dokonała przysporzenia na rzecz innej strony, nie otrzymuje w zamian za to wynagrodzenia,</a:t>
            </a:r>
            <a:r>
              <a:rPr lang="pl-PL" sz="1600" b="1" dirty="0"/>
              <a:t> </a:t>
            </a:r>
            <a:r>
              <a:rPr lang="pl-PL" sz="1600" dirty="0"/>
              <a:t>np. użyczenie, darowizna</a:t>
            </a:r>
            <a:endParaRPr lang="pl-PL" sz="1600" b="1" dirty="0"/>
          </a:p>
          <a:p>
            <a:pPr algn="just">
              <a:buNone/>
            </a:pP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konsensualne – </a:t>
            </a:r>
            <a:r>
              <a:rPr lang="pl-PL" sz="1600" dirty="0"/>
              <a:t>do zawarcia wystarcza złożenie oświadczenia woli, np. umowa sprzedaży nieruchomości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realne – </a:t>
            </a:r>
            <a:r>
              <a:rPr lang="pl-PL" sz="1600" dirty="0"/>
              <a:t>oprócz złożenia oświadczenia woli konieczne jest także wydanie rzeczy, np. umowa przechowania, umowa użyczenia</a:t>
            </a:r>
          </a:p>
          <a:p>
            <a:pPr algn="just">
              <a:buFont typeface="Wingdings" pitchFamily="2" charset="2"/>
              <a:buChar char="Ø"/>
            </a:pP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 err="1"/>
              <a:t>inter</a:t>
            </a:r>
            <a:r>
              <a:rPr lang="pl-PL" sz="1600" b="1" dirty="0"/>
              <a:t> </a:t>
            </a:r>
            <a:r>
              <a:rPr lang="pl-PL" sz="1600" b="1" dirty="0" err="1"/>
              <a:t>vivos</a:t>
            </a:r>
            <a:r>
              <a:rPr lang="pl-PL" sz="1600" b="1" dirty="0"/>
              <a:t> </a:t>
            </a:r>
            <a:r>
              <a:rPr lang="pl-PL" sz="1600" dirty="0"/>
              <a:t>(między żyjącymi) – dochodzą do skutku w momencie ich dokonania</a:t>
            </a:r>
            <a:endParaRPr lang="pl-PL" sz="1600" b="1" dirty="0"/>
          </a:p>
          <a:p>
            <a:pPr algn="just">
              <a:buFont typeface="Wingdings" pitchFamily="2" charset="2"/>
              <a:buChar char="Ø"/>
            </a:pPr>
            <a:r>
              <a:rPr lang="pl-PL" sz="1600" b="1" dirty="0"/>
              <a:t>mortis causa </a:t>
            </a:r>
            <a:r>
              <a:rPr lang="pl-PL" sz="1600" dirty="0"/>
              <a:t>(na wypadek śmierci) – nabywają skuteczności w chwili śmierci osoby, która ich dokonuje np. testament</a:t>
            </a:r>
            <a:endParaRPr lang="pl-PL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pl-PL" sz="1600" dirty="0"/>
          </a:p>
          <a:p>
            <a:pPr algn="just">
              <a:buNone/>
            </a:pPr>
            <a:endParaRPr lang="pl-PL" sz="1600" dirty="0"/>
          </a:p>
          <a:p>
            <a:pPr algn="just">
              <a:buNone/>
            </a:pPr>
            <a:r>
              <a:rPr lang="pl-PL" sz="1600" b="1" dirty="0"/>
              <a:t>Przesłanki ważności czynności prawnych</a:t>
            </a:r>
            <a:r>
              <a:rPr lang="pl-PL" sz="1600" dirty="0"/>
              <a:t>: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osoba dokonująca czynności prawnej musi posiadać zdolność prawną i zdolność do czynności prawnych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czynność prawna nie może być sprzeczna z ustawą i zasadami współżycia społecznego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czynność prawna musi być dokonana w przewidzianej formie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czynność prawna musi być wolna od wad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Prawo cywilne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sz="1600" dirty="0"/>
          </a:p>
          <a:p>
            <a:pPr>
              <a:buNone/>
            </a:pPr>
            <a:endParaRPr lang="pl-PL" sz="1600" dirty="0"/>
          </a:p>
          <a:p>
            <a:pPr>
              <a:buNone/>
            </a:pPr>
            <a:r>
              <a:rPr lang="pl-PL" sz="1600" dirty="0"/>
              <a:t>Nieważność czynności prawnej: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bezwzględna – </a:t>
            </a:r>
            <a:r>
              <a:rPr lang="pl-PL" sz="1600" dirty="0"/>
              <a:t>każdy może się na nią powołać i jest brana pod uwagę z urzędu, np. brak świadomości czy swobody, pozorność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/>
              <a:t>względna – </a:t>
            </a:r>
            <a:r>
              <a:rPr lang="pl-PL" sz="1600" dirty="0"/>
              <a:t>przysługuje oznaczonej osobie i umożliwia uchylenie się od skutków dokonanej czynności prawnej</a:t>
            </a:r>
            <a:endParaRPr lang="pl-PL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Skargi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Skarga: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 reguły składana do organu wyższego stopnia nad tym, którego działalności dotyczy, lub do organu sprawującego nadzór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jeżeli skargę otrzymał organ, który nie jest właściwy do jej rozpatrzenia, obowiązany jest niezwłocznie, nie później niż w terminie 7 dni, przekazać ją właściwemu organowi i zawiadomić o tym fakcie skarżącego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właściwy do załatwienia skargi powinien ją załatwić bez zbędnej zwłoki, maksymalnie w ciągu miesiąca, a jeżeli ze skargą wystąpił poseł, senator lub radny – w ciągu 14 dni.</a:t>
            </a:r>
          </a:p>
          <a:p>
            <a:pPr marL="114300" indent="0" algn="just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76179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Skargi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endParaRPr lang="pl-PL" sz="1600" dirty="0"/>
          </a:p>
          <a:p>
            <a:pPr marL="114300" indent="0">
              <a:buNone/>
            </a:pPr>
            <a:r>
              <a:rPr lang="pl-PL" sz="1600" dirty="0"/>
              <a:t>Wniosek: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/>
              <a:t>składany do organu, którego działalności dotyczy,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jeżeli wniosek otrzymał organ, który nie jest właściwy do jego rozpatrzenia, obowiązany jest niezwłocznie, nie później niż w terminie 7 dni, przekazać go właściwemu organowi i zawiadomić o tym fakcie wnioskodawcę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organ właściwy do załatwienia wniosku powinien go załatwić bez zbędnej zwłoki, maksymalnie w ciągu miesiąca, a jeżeli z wnioskiem wystąpił poseł, senator lub radny – w ciągu 14 dni.</a:t>
            </a:r>
          </a:p>
          <a:p>
            <a:pPr marL="114300" indent="0">
              <a:buNone/>
            </a:pP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00045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>
              <a:buNone/>
            </a:pPr>
            <a:endParaRPr lang="pl-PL" sz="1600" b="1" dirty="0"/>
          </a:p>
          <a:p>
            <a:pPr marL="114300" indent="0" algn="just">
              <a:buNone/>
            </a:pPr>
            <a:r>
              <a:rPr lang="pl-PL" sz="1600" b="1" dirty="0"/>
              <a:t>Naczelny Sąd Administracyjny i wojewódzkie sądy administracyjne sprawują wymiar sprawiedliwości poprzez kontrolę działalności administracji publicznej.</a:t>
            </a:r>
          </a:p>
        </p:txBody>
      </p:sp>
    </p:spTree>
    <p:extLst>
      <p:ext uri="{BB962C8B-B14F-4D97-AF65-F5344CB8AC3E}">
        <p14:creationId xmlns:p14="http://schemas.microsoft.com/office/powerpoint/2010/main" val="4220630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5615" y="1752600"/>
            <a:ext cx="11219632" cy="4772744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Zakres właściwości </a:t>
            </a:r>
            <a:r>
              <a:rPr lang="pl-PL" sz="1600" b="1" dirty="0"/>
              <a:t>wojewódzkich sądów administracyjnych </a:t>
            </a:r>
            <a:r>
              <a:rPr lang="pl-PL" sz="1600" dirty="0"/>
              <a:t>: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orzekanie w sprawach skarg na: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decyzje administracyjne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postanowienia wydane w ogólnym postępowaniu administracyjnym, jeżeli służy na nie zażalenie lub kończą postępowanie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postanowienia wydane w postępowaniu egzekucyjnym i zabezpieczającym, jeżeli przysługuje na nie zażalenie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inne niż wymienione akty lub czynności z zakresu administracji publicznej dotyczące uprawnień lub obowiązków wynikających z przepisów prawa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pisemne interpretacje przepisów prawa podatkowego wydane w indywidualnych sprawach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akty prawa miejscowego jednostek samorządu terytorialnego i ich związków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akty nadzoru nad działalnością organów jednostek samorządu terytorialnego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bezczynność lub przewlekłe prowadzenie postępowania  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orzekanie w sprawach sprzeciwów od decyzji organów odwoławczych uchylających decyzję organu I instancji i przekazujących sprawę do ponownego rozpoznania</a:t>
            </a:r>
          </a:p>
        </p:txBody>
      </p:sp>
    </p:spTree>
    <p:extLst>
      <p:ext uri="{BB962C8B-B14F-4D97-AF65-F5344CB8AC3E}">
        <p14:creationId xmlns:p14="http://schemas.microsoft.com/office/powerpoint/2010/main" val="350516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l-PL" sz="1600" dirty="0"/>
              <a:t>Zakres właściwości </a:t>
            </a:r>
            <a:r>
              <a:rPr lang="pl-PL" sz="1600" b="1" dirty="0"/>
              <a:t>Naczelnego Sądu Administracyjnego</a:t>
            </a:r>
            <a:r>
              <a:rPr lang="pl-PL" sz="1600" dirty="0"/>
              <a:t>: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rozstrzyganie sporów o właściwość między organami samorządu terytorialnego i między samorządowymi kolegiami odwoławczymi oraz sporów kompetencyjnych między organami samorządu terytorialnego i organami administracji rządowej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rozpoznawanie środków odwoławczych od orzeczeń wojewódzkich sądów administracyjnych (skargi kasacyjnej, zażalenia i skargi o wznowienie postępowania)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podejmowanie uchwał mających na celu wyjaśnienie przepisów prawnych, których stosowanie wywołało rozbieżności w orzecznictwie sądów administracyjnych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podejmowanie uchwał zawierających rozstrzygnięcie zagadnień prawnych budzących poważne wątpliwości w konkretnej sprawie</a:t>
            </a:r>
          </a:p>
          <a:p>
            <a:pPr algn="just">
              <a:buFont typeface="Wingdings" pitchFamily="2" charset="2"/>
              <a:buChar char="§"/>
            </a:pPr>
            <a:r>
              <a:rPr lang="pl-PL" sz="1600" dirty="0"/>
              <a:t>rozstrzyganie innych spraw przekazanych w drodze przepisów szczególnych</a:t>
            </a:r>
          </a:p>
        </p:txBody>
      </p:sp>
    </p:spTree>
    <p:extLst>
      <p:ext uri="{BB962C8B-B14F-4D97-AF65-F5344CB8AC3E}">
        <p14:creationId xmlns:p14="http://schemas.microsoft.com/office/powerpoint/2010/main" val="22899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Postępowanie administracyjne</a:t>
            </a:r>
            <a:br>
              <a:rPr lang="pl-PL" sz="2000" dirty="0"/>
            </a:br>
            <a:r>
              <a:rPr lang="pl-PL" sz="2000" dirty="0"/>
              <a:t>postępowanie </a:t>
            </a:r>
            <a:r>
              <a:rPr lang="pl-PL" sz="2000" dirty="0" err="1"/>
              <a:t>sądowoadministracyjne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endParaRPr lang="pl-PL" sz="1600" dirty="0"/>
          </a:p>
          <a:p>
            <a:pPr marL="114300" indent="0" algn="just">
              <a:buNone/>
            </a:pPr>
            <a:r>
              <a:rPr lang="pl-PL" sz="1600" dirty="0"/>
              <a:t>Zasady obowiązujące w postępowaniu </a:t>
            </a:r>
            <a:r>
              <a:rPr lang="pl-PL" sz="1600" dirty="0" err="1"/>
              <a:t>sądowoadministracyjnym</a:t>
            </a:r>
            <a:r>
              <a:rPr lang="pl-PL" sz="1600" dirty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prawa do sądu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dwuinstancyjności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legalności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informowania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jawności</a:t>
            </a:r>
          </a:p>
          <a:p>
            <a:pPr algn="just">
              <a:buFont typeface="Wingdings" pitchFamily="2" charset="2"/>
              <a:buChar char="Ø"/>
            </a:pPr>
            <a:r>
              <a:rPr lang="pl-PL" sz="1600" dirty="0"/>
              <a:t>zasada ekonomii procesowej</a:t>
            </a:r>
          </a:p>
        </p:txBody>
      </p:sp>
    </p:spTree>
    <p:extLst>
      <p:ext uri="{BB962C8B-B14F-4D97-AF65-F5344CB8AC3E}">
        <p14:creationId xmlns:p14="http://schemas.microsoft.com/office/powerpoint/2010/main" val="170367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pteka">
  <a:themeElements>
    <a:clrScheme name="Apte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2410</Words>
  <Application>Microsoft Office PowerPoint</Application>
  <PresentationFormat>Panoramiczny</PresentationFormat>
  <Paragraphs>323</Paragraphs>
  <Slides>34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34</vt:i4>
      </vt:variant>
    </vt:vector>
  </HeadingPairs>
  <TitlesOfParts>
    <vt:vector size="42" baseType="lpstr">
      <vt:lpstr>Aptos</vt:lpstr>
      <vt:lpstr>Arial</vt:lpstr>
      <vt:lpstr>Book Antiqua</vt:lpstr>
      <vt:lpstr>Century Gothic</vt:lpstr>
      <vt:lpstr>Times New Roman</vt:lpstr>
      <vt:lpstr>Wingdings</vt:lpstr>
      <vt:lpstr>Apteka</vt:lpstr>
      <vt:lpstr>1_Apteka</vt:lpstr>
      <vt:lpstr>Podstawy prawa</vt:lpstr>
      <vt:lpstr>Postępowanie administracyjne skargi i wnioski</vt:lpstr>
      <vt:lpstr>Postępowanie administracyjne Skargi i wnioski</vt:lpstr>
      <vt:lpstr>Postępowanie administracyjne Skargi i wnioski</vt:lpstr>
      <vt:lpstr>Postępowanie administracyjne Skargi i wnioski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Postępowanie administracyjne postępowanie sądowoadministracyjne</vt:lpstr>
      <vt:lpstr>Prawo cywilne</vt:lpstr>
      <vt:lpstr>Prawo cywilne</vt:lpstr>
      <vt:lpstr>Prawo cywilne</vt:lpstr>
      <vt:lpstr>Prawo cywilne</vt:lpstr>
      <vt:lpstr>Prawo cywilne</vt:lpstr>
      <vt:lpstr>Prawo cywilne</vt:lpstr>
      <vt:lpstr>Prawo cywilne</vt:lpstr>
      <vt:lpstr>Prawo cywilne</vt:lpstr>
      <vt:lpstr>Prawo cywilne</vt:lpstr>
      <vt:lpstr>Prawo cywilne</vt:lpstr>
      <vt:lpstr>Prawo cywilne</vt:lpstr>
      <vt:lpstr>Prawo cywilne</vt:lpstr>
      <vt:lpstr>Prawo cywilne</vt:lpstr>
      <vt:lpstr>Prawo cywilne</vt:lpstr>
      <vt:lpstr>Prawo cywilne</vt:lpstr>
      <vt:lpstr>Prawo cywilne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Surówka</dc:creator>
  <cp:lastModifiedBy>Anna Surówka</cp:lastModifiedBy>
  <cp:revision>1</cp:revision>
  <dcterms:created xsi:type="dcterms:W3CDTF">2024-12-05T13:43:09Z</dcterms:created>
  <dcterms:modified xsi:type="dcterms:W3CDTF">2024-12-05T13:43:48Z</dcterms:modified>
</cp:coreProperties>
</file>