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65" r:id="rId3"/>
    <p:sldId id="366" r:id="rId4"/>
    <p:sldId id="353" r:id="rId5"/>
    <p:sldId id="367" r:id="rId6"/>
    <p:sldId id="317" r:id="rId7"/>
    <p:sldId id="354" r:id="rId8"/>
    <p:sldId id="318" r:id="rId9"/>
    <p:sldId id="368" r:id="rId10"/>
    <p:sldId id="369" r:id="rId11"/>
    <p:sldId id="355" r:id="rId12"/>
    <p:sldId id="356" r:id="rId13"/>
    <p:sldId id="357" r:id="rId14"/>
    <p:sldId id="358" r:id="rId15"/>
    <p:sldId id="359" r:id="rId16"/>
    <p:sldId id="360" r:id="rId17"/>
    <p:sldId id="555" r:id="rId18"/>
    <p:sldId id="556" r:id="rId19"/>
    <p:sldId id="557" r:id="rId20"/>
    <p:sldId id="558" r:id="rId21"/>
    <p:sldId id="559" r:id="rId22"/>
    <p:sldId id="446" r:id="rId23"/>
    <p:sldId id="448" r:id="rId24"/>
    <p:sldId id="361" r:id="rId25"/>
    <p:sldId id="362" r:id="rId26"/>
    <p:sldId id="363" r:id="rId2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442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516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661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65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980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679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95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04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747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21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267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602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Ćwiczenia 5-1212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międzynarodowe publiczne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159166-DCC6-448B-8EF7-FC3037358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3F013C-4A11-40B8-870C-FAD01AFA4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wielokrotne obywatelstwo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uznawane za sytuację niepożądaną w prawie międzynarodowym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pociąga za sobą wątpliwości co do zwierzchnictwa personalnego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próby rozwiązywania kolizji poprzez </a:t>
            </a:r>
            <a:r>
              <a:rPr lang="pl-PL" sz="1600" b="1" dirty="0"/>
              <a:t>tzw. umowy Bancrofta </a:t>
            </a:r>
          </a:p>
          <a:p>
            <a:pPr marL="114300" indent="0" algn="just">
              <a:buNone/>
            </a:pPr>
            <a:r>
              <a:rPr lang="pl-PL" sz="1600" dirty="0"/>
              <a:t>umowy międzynarodowe przewidujące, że obywatele państwa A, którym nadano obywatelstwo państwa B, przebywający w państwie B co najmniej 5 lat bez przerwy, powinni być traktowani jako obywatele państwa 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możliwość rozwiązywania problemów związanych z podwójnym obywatelstwem przy pomocy tzw. </a:t>
            </a:r>
            <a:r>
              <a:rPr lang="pl-PL" sz="1600" b="1" dirty="0"/>
              <a:t>prawa opcji</a:t>
            </a:r>
          </a:p>
          <a:p>
            <a:pPr marL="114300" indent="0">
              <a:buNone/>
            </a:pPr>
            <a:r>
              <a:rPr lang="pl-PL" sz="1600" dirty="0"/>
              <a:t>prawa wyboru jednego obywatelstwa i zrzeczenia się obywatelstwa innego lub innych państw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tzw. zasada efektywnego obywatelstwa </a:t>
            </a:r>
            <a:r>
              <a:rPr lang="pl-PL" sz="1600" dirty="0"/>
              <a:t>(rzeczywistej więzi z państwem)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Konwencja RE o eliminowaniu przypadków podwójnego obywatelstwa z dnia 6 maja 1963 r.</a:t>
            </a:r>
          </a:p>
          <a:p>
            <a:pPr marL="114300" indent="0">
              <a:buNone/>
            </a:pPr>
            <a:r>
              <a:rPr lang="pl-PL" sz="1600" dirty="0"/>
              <a:t>Nabycie obywatelstwa jednego państwa pociąga za sobą utratę dotychczasowego obywatelstwa.</a:t>
            </a:r>
          </a:p>
          <a:p>
            <a:pPr marL="114300" indent="0">
              <a:buNone/>
            </a:pPr>
            <a:r>
              <a:rPr lang="pl-PL" sz="1600" dirty="0"/>
              <a:t>Możliwość zrzeczenia się jednego z posiadanych obywatelstw i zachowania drugiego, przy czym kryterium rozstrzygającym o tym, którego obywatelstwa można się zrzec, jest miejsce zamieszkania.</a:t>
            </a:r>
          </a:p>
          <a:p>
            <a:pPr marL="114300" indent="0">
              <a:buNone/>
            </a:pPr>
            <a:r>
              <a:rPr lang="pl-PL" sz="1600" dirty="0"/>
              <a:t>RP nie podpisała Konwencji o eliminowaniu przypadków podwójnego obywatelstwa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66986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3565EB-6FE9-461C-8E15-4D7F3517E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0D7219-88C5-4E53-A74B-E4F1DA5E1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Wyrok MTS z dnia 6 kwietnia 1955 r. w sprawie </a:t>
            </a:r>
            <a:r>
              <a:rPr lang="pl-PL" sz="1600" i="1" dirty="0"/>
              <a:t>Liechtenstein v. Gwatemala (sprawa Friedricha </a:t>
            </a:r>
            <a:r>
              <a:rPr lang="pl-PL" sz="1600" i="1" dirty="0" err="1"/>
              <a:t>Nottebohma</a:t>
            </a:r>
            <a:r>
              <a:rPr lang="pl-PL" sz="1600" i="1" dirty="0"/>
              <a:t>)</a:t>
            </a:r>
          </a:p>
          <a:p>
            <a:pPr marL="114300" indent="0" algn="just">
              <a:buNone/>
            </a:pPr>
            <a:r>
              <a:rPr lang="pl-PL" sz="1600" dirty="0"/>
              <a:t>F. </a:t>
            </a:r>
            <a:r>
              <a:rPr lang="pl-PL" sz="1600" dirty="0" err="1"/>
              <a:t>Nottebohm</a:t>
            </a:r>
            <a:r>
              <a:rPr lang="pl-PL" sz="1600" dirty="0"/>
              <a:t> urodził się w Hamburgu. Osiedlił się w Gwatemali, gdzie prowadził interesy. W 1940 r. uzyskał obywatelstwo Liechtensteinu (po ok. 3 tygodniach pobytu). W 1940 r. wrócił do Gwatemali. W 1943 r. został aresztowany w Gwatemali i przewieziony do amerykańskiej bazy wojskowej. Jako obywatel niemiecki został internowany w Stanach Zjednoczonych. W 1946 r. władze Gwatemali odmówiły </a:t>
            </a:r>
            <a:r>
              <a:rPr lang="pl-PL" sz="1600" dirty="0" err="1"/>
              <a:t>Nottebohmowi</a:t>
            </a:r>
            <a:r>
              <a:rPr lang="pl-PL" sz="1600" dirty="0"/>
              <a:t> pozwolenia na wjazd i rozpoczęły działania zmierzające do pozbawienia go majątku. W 1951 r. Liechtenstein wniósł sprawę </a:t>
            </a:r>
            <a:r>
              <a:rPr lang="pl-PL" sz="1600" dirty="0" err="1"/>
              <a:t>Nottebohma</a:t>
            </a:r>
            <a:r>
              <a:rPr lang="pl-PL" sz="1600" dirty="0"/>
              <a:t> do MTS.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MTS uznał skargę Liechtensteinu za niedopuszczalną, wskazując, że </a:t>
            </a:r>
            <a:r>
              <a:rPr lang="pl-PL" sz="1600" dirty="0" err="1"/>
              <a:t>Nottebohmowi</a:t>
            </a:r>
            <a:r>
              <a:rPr lang="pl-PL" sz="1600" dirty="0"/>
              <a:t> nie przysługiwała ochrona dyplomatyczna Liechtensteinu, ze względu na brak rzeczywistej łączności </a:t>
            </a:r>
            <a:r>
              <a:rPr lang="pl-PL" sz="1600" dirty="0" err="1"/>
              <a:t>Nottebohma</a:t>
            </a:r>
            <a:r>
              <a:rPr lang="pl-PL" sz="1600" dirty="0"/>
              <a:t> z </a:t>
            </a:r>
            <a:r>
              <a:rPr lang="pl-PL" sz="1600" dirty="0" err="1"/>
              <a:t>Liechtesteinem</a:t>
            </a:r>
            <a:r>
              <a:rPr lang="pl-PL" sz="1600" dirty="0"/>
              <a:t>.</a:t>
            </a:r>
          </a:p>
          <a:p>
            <a:pPr marL="114300" indent="0" algn="just">
              <a:buNone/>
            </a:pPr>
            <a:r>
              <a:rPr lang="pl-PL" sz="1600" i="1" dirty="0"/>
              <a:t>Obywatelstwo jest węzłem prawnym, u podstaw którego leży społeczny fakt przywiązania, efektywna solidarność bytu, interesów, uczuć, połączona wzajemnością praw i obowiązków (…). Czynniki brane pod uwagę bywają różne (…). Domicyl jednostki zainteresowanej odgrywa tam ważną rolę, ale chodzi także o siedzibę jej interesów, jej więzy rodzinne, jej udział w życiu publicznym, przywiązanie do tego kraju, jakie okazuje i wpaja swoim dzieciom.</a:t>
            </a:r>
          </a:p>
        </p:txBody>
      </p:sp>
    </p:spTree>
    <p:extLst>
      <p:ext uri="{BB962C8B-B14F-4D97-AF65-F5344CB8AC3E}">
        <p14:creationId xmlns:p14="http://schemas.microsoft.com/office/powerpoint/2010/main" val="4150965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73869A-CAD0-480B-910B-311FE8A84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42B649-05A9-436A-A3EE-DCF4262D0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Obywatelstwo UE</a:t>
            </a:r>
          </a:p>
          <a:p>
            <a:pPr marL="114300" indent="0">
              <a:buNone/>
            </a:pPr>
            <a:r>
              <a:rPr lang="pl-PL" sz="1600" dirty="0"/>
              <a:t>wynika z Traktatu o utworzeniu Unii Europejskiej z 1992 r. (Traktat z </a:t>
            </a:r>
            <a:r>
              <a:rPr lang="pl-PL" sz="1600" dirty="0" err="1"/>
              <a:t>Maastricht</a:t>
            </a:r>
            <a:r>
              <a:rPr lang="pl-PL" sz="1600" dirty="0"/>
              <a:t>)</a:t>
            </a:r>
          </a:p>
          <a:p>
            <a:pPr marL="114300" indent="0" algn="just">
              <a:buNone/>
            </a:pPr>
            <a:r>
              <a:rPr lang="pl-PL" sz="1600" b="1" dirty="0"/>
              <a:t>każda osoba posiadająca obywatelstwo państwa członkowskiego UE jest jednocześnie obywatelem UE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Uprawnienia obywateli UE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swobodnego przemieszczania się i przebywania na terytorium państw członkowskich UE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czynne i bierne prawo wyborcze do organów samorządowych państw członkowskich UE oraz do Parlamentu Europejskiego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korzystania z opieki dyplomatycznej i konsularnej władz każdego z państw członkowskich UE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składania petycji do Parlamentu Europejskiego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wnoszenia skargi do Rzecznika Praw Obywatelskich UE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dostępu do dokumentów Parlamentu Europejskiego, Rady UE, Komisji Europejskiej</a:t>
            </a:r>
          </a:p>
        </p:txBody>
      </p:sp>
    </p:spTree>
    <p:extLst>
      <p:ext uri="{BB962C8B-B14F-4D97-AF65-F5344CB8AC3E}">
        <p14:creationId xmlns:p14="http://schemas.microsoft.com/office/powerpoint/2010/main" val="2608907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78EC46-85DC-44E4-AAA6-0E2192ECB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015F50-B74B-4CB0-820F-CA9AF3FAE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09225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bezpaństwowcy (apatrydzi)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dirty="0"/>
              <a:t>osoby nieposiadające obywatelstwa żadnego państwa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bezpaństwowcy podlegają prawu państwa pobytu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nie korzystają z opieki konsularnej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mogą być wydaleni, nie mają praw politycznych i innych przysługujących tylko obywatelom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art. 7 Konwencji w sprawie pewnych zagadnień dotyczących kolizji ustaw o obywatelstwie oraz protokół dotyczący przypadku bezpaństwowości, podpisane w Hadze dnia 12 kwietnia 1930 r. (ratyfikowana przez RP w 1984 r.)</a:t>
            </a:r>
          </a:p>
          <a:p>
            <a:pPr marL="114300" indent="0" algn="just">
              <a:buNone/>
            </a:pPr>
            <a:r>
              <a:rPr lang="pl-PL" sz="1600" dirty="0"/>
              <a:t>Pozwolenie na utratę obywatelstwa jest skuteczne tylko wtedy, gdy osoba, która je uzyskała, posiada już inne obywatelstwo, a jeżeli nie ma innego obywatelstwa – dopiero od chwili, gdy uzyskała nowe obywatelstwo</a:t>
            </a:r>
          </a:p>
        </p:txBody>
      </p:sp>
    </p:spTree>
    <p:extLst>
      <p:ext uri="{BB962C8B-B14F-4D97-AF65-F5344CB8AC3E}">
        <p14:creationId xmlns:p14="http://schemas.microsoft.com/office/powerpoint/2010/main" val="283535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6C5F9E-B98F-4055-BF35-969195638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cudzoziemcy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6763D2-59F6-445D-A198-316A967D2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status cudzoziemców regulowany jest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normami prawa wewnętrznego</a:t>
            </a:r>
          </a:p>
          <a:p>
            <a:pPr marL="114300" indent="0">
              <a:buNone/>
            </a:pPr>
            <a:r>
              <a:rPr lang="pl-PL" sz="1600" dirty="0"/>
              <a:t>w RP status ten regulują: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ustawa z dnia 12 grudnia 2013 r. o cudzoziemcach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ustawa z dnia 13 czerwca 2003 r. o udzielaniu cudzoziemcom ochrony na terytorium Rzeczypospolitej Polskiej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ustawa z dnia 14 lipca 2006 r. o wjeździe na terytorium Rzeczypospolitej Polskiej, pobycie oraz wyjeździe z tego terytorium obywateli państw członkowskich Unii Europejskiej i członków ich rodzin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normami prawa międzynarodowego, w szczególności umowami wielostronnymi dotyczącymi ochrony praw człowieka i obywatela oraz umowami dwustronnymi odnoszącymi się do wzajemnego traktowania cudzoziemców</a:t>
            </a:r>
          </a:p>
        </p:txBody>
      </p:sp>
    </p:spTree>
    <p:extLst>
      <p:ext uri="{BB962C8B-B14F-4D97-AF65-F5344CB8AC3E}">
        <p14:creationId xmlns:p14="http://schemas.microsoft.com/office/powerpoint/2010/main" val="65111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7F5353-034C-412D-ADD7-889F7CBB2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cudzoziemcy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3B1F25-C369-434D-8BFC-DC5E580CA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Międzynarodowy ruch osobowy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przemieszczanie się osób połączone z przekraczaniem granicy lub granic państwowych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odbywa się poprzez dobrowolne przemieszczanie się jednostek przez granice państwowe w normalnych pokojowych warunkach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może ustalać zasady dotyczące przekraczania jego granicy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Międzynarodowy ruch osobowy obejmuje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emigrację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czasowe migracje pracownicze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mały ruch graniczny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turystykę</a:t>
            </a:r>
          </a:p>
        </p:txBody>
      </p:sp>
    </p:spTree>
    <p:extLst>
      <p:ext uri="{BB962C8B-B14F-4D97-AF65-F5344CB8AC3E}">
        <p14:creationId xmlns:p14="http://schemas.microsoft.com/office/powerpoint/2010/main" val="397776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98E67B-FC12-4DFD-8270-93499641F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cudzoziemcy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BBFE08-F8CC-4CB6-B24E-B95C61316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Paszport</a:t>
            </a:r>
          </a:p>
          <a:p>
            <a:pPr marL="114300" indent="0" algn="just">
              <a:buNone/>
            </a:pPr>
            <a:r>
              <a:rPr lang="pl-PL" sz="1600" dirty="0"/>
              <a:t>dokument stwierdzający tożsamość danej osoby, upoważniający do przekraczania granicy państwowej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rodzaje paszportów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zwykły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dyplomatyczny – wydawany osobom udającym się za granicę w celu wykonania zadania dyplomatycznego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służbowy Ministerstwa Spraw Zagranicznych – dla osób wyjeżdżających w celach służbowych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tymczasowe – wydawane w celu umożliwienia powrotu do kraju obywatelowi RP przebywającemu za granicą i nieposiadającemu paszportu wydanego w kraju</a:t>
            </a:r>
          </a:p>
        </p:txBody>
      </p:sp>
    </p:spTree>
    <p:extLst>
      <p:ext uri="{BB962C8B-B14F-4D97-AF65-F5344CB8AC3E}">
        <p14:creationId xmlns:p14="http://schemas.microsoft.com/office/powerpoint/2010/main" val="318896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911922-8B06-F418-253D-17C2051672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09288C-0AE3-3161-40E6-F17BFC9D6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Paszport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BA5A2C-F357-E893-353D-87DF479C5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Paszport zwykły</a:t>
            </a:r>
          </a:p>
          <a:p>
            <a:pPr marL="114300" indent="0">
              <a:buNone/>
            </a:pPr>
            <a:r>
              <a:rPr lang="pl-PL" sz="1600" dirty="0"/>
              <a:t>złożenie wniosku: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tylko osobiście; w przypadku osób, które nie mają pełnej zdolności prawnej – rodzice, opiekun, kurator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w Polsce – w dowolnym punkcie paszportowym (adresy na stronach urzędów wojewódzkich), za granicą – w konsulacie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przy składaniu wniosku urzędnik pobiera odciski palców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dokumenty wymagane do wyrobienia paszportu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aktualne, kolorowe, nie starsze niż 6 miesięcy zdjęcie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dowód opłaty za paszport/opłata może zostać pobrana na miejscu w punkcie paszportowym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jeżeli komuś przysługuje zniżka na opłatę za paszport lub zwolnienie z opłaty – dokument potwierdzający uprawnienie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aktualny ważny paszport, jeśli jest używany, lub dowód osobisty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w przypadku zmiany nazwiska po ślubie za granicą – skrócony lub zupełny odpis aktu małżeństwa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95403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8D1FE4-8267-2902-ED13-F8679E1D6D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D38789-F181-69F1-CE9C-5B08227BE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Paszport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C3CAB4-1D8F-078B-E0DC-BEA145ECB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53919"/>
            <a:ext cx="10972800" cy="4959077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koszt wydania paszportu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140 zł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ulga 50% w wysokości opłaty m.in.: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uczniowie i studenci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emeryci, renciści, kombatanci do 70 r.ż.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rodzice i małżonkowie rodziców posiadających Kartę Dużej Rodziny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osoby z niepełnosprawnością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ulga 75% w wysokości opłaty: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uczniowie i studenci do 25 r.ż. z rodzin wielodzietnych, posiadających Kartę Dużej Rodziny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zwolnienie z opłaty: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osoby, które w dniu składania wniosku ukończyły 70 r.ż.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osoby przebywające w DPS, zakładzie opiekuńczym lub korzystające z zasiłków pomocy społecznej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paszport został błędnie spersonalizowany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żołnierze wyznaczeni do pełnienia służby poza granicami kraju (nie dotyczy to żołnierzy zawodowych) </a:t>
            </a:r>
          </a:p>
        </p:txBody>
      </p:sp>
    </p:spTree>
    <p:extLst>
      <p:ext uri="{BB962C8B-B14F-4D97-AF65-F5344CB8AC3E}">
        <p14:creationId xmlns:p14="http://schemas.microsoft.com/office/powerpoint/2010/main" val="87583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26F067-6F7F-FEB5-AB76-26F915F58E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9CBA69-71E8-660F-71D8-AE64B6179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Paszport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554AE8-BD16-5847-1412-836C9A904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czas oczekiwania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około miesiąca od złożenia wniosku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odbiór paszportu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osobiście w punkcie paszportowym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okres ważności paszportu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10 lat</a:t>
            </a:r>
          </a:p>
        </p:txBody>
      </p:sp>
    </p:spTree>
    <p:extLst>
      <p:ext uri="{BB962C8B-B14F-4D97-AF65-F5344CB8AC3E}">
        <p14:creationId xmlns:p14="http://schemas.microsoft.com/office/powerpoint/2010/main" val="131825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7A720D-5CB4-4AB4-B84D-EAC58DAA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E25A33-8D46-44E2-ADA1-DAC7A9F50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45920"/>
            <a:ext cx="10972800" cy="4982095"/>
          </a:xfrm>
        </p:spPr>
        <p:txBody>
          <a:bodyPr>
            <a:noAutofit/>
          </a:bodyPr>
          <a:lstStyle/>
          <a:p>
            <a:pPr marL="114300" indent="0">
              <a:buNone/>
            </a:pPr>
            <a:endParaRPr lang="pl-PL" sz="1150" dirty="0"/>
          </a:p>
          <a:p>
            <a:pPr marL="114300" indent="0">
              <a:buNone/>
            </a:pPr>
            <a:endParaRPr lang="pl-PL" sz="1150" dirty="0"/>
          </a:p>
          <a:p>
            <a:pPr marL="114300" indent="0">
              <a:buNone/>
            </a:pPr>
            <a:endParaRPr lang="pl-PL" sz="1150" dirty="0"/>
          </a:p>
          <a:p>
            <a:pPr marL="114300" indent="0">
              <a:buNone/>
            </a:pPr>
            <a:endParaRPr lang="pl-PL" sz="1150" dirty="0"/>
          </a:p>
          <a:p>
            <a:pPr marL="114300" indent="0">
              <a:buNone/>
            </a:pPr>
            <a:r>
              <a:rPr lang="pl-PL" sz="1600" dirty="0"/>
              <a:t>Sposoby nabycia obywatelstwa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urodzenie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nadanie obywatelstwa</a:t>
            </a:r>
          </a:p>
        </p:txBody>
      </p:sp>
    </p:spTree>
    <p:extLst>
      <p:ext uri="{BB962C8B-B14F-4D97-AF65-F5344CB8AC3E}">
        <p14:creationId xmlns:p14="http://schemas.microsoft.com/office/powerpoint/2010/main" val="180916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634395-1061-2F77-67AB-571AC0FF6E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45EBDE-58FD-A50D-87FA-DAD65713D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Paszport tymczasowy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B3CAC5-339E-86CB-A31C-3D28DAE28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16493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możliwość uzyskania: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gdy przebywa się poza granicami kraju i czeka się na odbiór paszportu biometrycznego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gdy od kogoś tymczasowo nie można pobrać odcisków palców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w przypadkach nagłych związanych z: chorobą, koniecznością powrotu do miejsca stałego pobytu, chorobą lub pogrzebem członka rodziny, działalnością zawodową, nauką dzieci lub koniecznością zapewnienia im opieki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złożenie wniosku: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w Polsce – w dowolnym punkcie paszportowym (adresy na stronach urzędów wojewódzkich), za granicą – w konsulacie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dokumenty wymagane do wyrobienia paszportu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aktualne, kolorowe, nie starsze niż 6 miesięcy zdjęcie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dowód opłaty za paszport/opłata może zostać pobrana na miejscu w punkcie paszportowym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dokument potwierdzający tożsamość i obywatelstwo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w przypadku składania wniosku o paszport dla dziecka – zgoda matki, ojca, opiekuna prawnego lub kuratora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08851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2F7645-9B28-F393-BF6C-6A325C84BA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B1E80A-98CF-FFC8-37B5-FD43B393B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Paszport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DA901D-835B-5346-9247-36DCC5201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koszt wydania paszportu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30 zł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czas oczekiwania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paszport tymczasowy będzie wydany tak szybko, jak to możliwe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okres ważności paszportu tymczasowego: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 dłużej niż 365 dni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odbiór paszportu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osobiście w punkcie paszportowym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 dziecko – matka, ojciec, opiekun prawny, kurator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002935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Paszport tymczasowy na lotnisku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10884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dirty="0"/>
              <a:t>Lotnisko Chopina (Warszawa) – 8:00-20:00</a:t>
            </a:r>
          </a:p>
          <a:p>
            <a:pPr marL="114300" indent="0" algn="just">
              <a:buNone/>
            </a:pPr>
            <a:r>
              <a:rPr lang="pl-PL" sz="1600" dirty="0"/>
              <a:t>Lotnisko Kraków-Balice – 7:30-15:30</a:t>
            </a:r>
          </a:p>
          <a:p>
            <a:pPr marL="114300" indent="0" algn="just">
              <a:buNone/>
            </a:pPr>
            <a:r>
              <a:rPr lang="pl-PL" sz="1600" dirty="0"/>
              <a:t>Lotnisko Katowice w Pyrzowicach – 7:30-15:30</a:t>
            </a:r>
          </a:p>
          <a:p>
            <a:pPr marL="114300" indent="0" algn="just">
              <a:buNone/>
            </a:pPr>
            <a:r>
              <a:rPr lang="pl-PL" sz="1600" dirty="0"/>
              <a:t>Lotnisko Gdańsk – 7:30-15:30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możliwość otrzymania paszportu tymczasowego w punkcie wyrabiania paszportów tymczasowych na lotnisku, </a:t>
            </a:r>
            <a:r>
              <a:rPr lang="pl-PL" sz="1600" b="1" dirty="0"/>
              <a:t>w wyjątkowym przypadku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ktoś utracił lub zapomniał zabrać ze sobą paszport lub dowód osobisty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ktoś posiada paszport lub dowód osobisty, który stracił ważność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ktoś posiada paszport biometryczny, ale z krótszą datą ważności niż wymaga państwo, do którego się udaje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dysponuje się ważnym biletem lotniczym na wyjazd zagraniczny</a:t>
            </a:r>
          </a:p>
          <a:p>
            <a:pPr marL="114300" indent="0" algn="just">
              <a:buNone/>
            </a:pPr>
            <a:r>
              <a:rPr lang="pl-PL" sz="1600" dirty="0"/>
              <a:t>*każdy przypadek ubiegania się na lotnisku o paszport tymczasowy rozpatrywany jest indywidualnie; należy liczyć się z możliwością, że sytuacja, w której się ktoś znajduje, nie zostanie zakwalifikowana jako wyjątkowa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miejsce złożenia wniosku:</a:t>
            </a:r>
          </a:p>
          <a:p>
            <a:pPr marL="114300" indent="0" algn="just">
              <a:buNone/>
            </a:pPr>
            <a:r>
              <a:rPr lang="pl-PL" sz="1600" dirty="0"/>
              <a:t>punkt wydawania paszportów tymczasowych w terminalu na lotnisku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58931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Paszport tymczasowy na lotnisku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dokumenty wymagane do wyrobienia paszportu tymczasowego: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dokument potwierdzający tożsamość (jeśli się go posiada)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ważny bilet lotniczy na podróż zagraniczną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fotografia do paszportu tymczasowego; w przypadku braku aktualnej fotografii do dokumentów, wykona ją urzędnik w punkcie wydawania paszportów tymczasowych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koszt wydania paszportu tymczasowego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30 zł </a:t>
            </a:r>
            <a:r>
              <a:rPr lang="pl-PL" sz="1600"/>
              <a:t>(opłata uiszczana </a:t>
            </a:r>
            <a:r>
              <a:rPr lang="pl-PL" sz="1600" dirty="0"/>
              <a:t>wyłącznie przy użyciu karty płatniczej)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okres ważności paszportu tymczasowego: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wskazany w paszporcie, dostosowany do okoliczności – 1 dzień, 1 tydzień, kilka miesięcy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 dłużej niż 365 dni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Wniosek podpisywany jest na miejscu. </a:t>
            </a:r>
          </a:p>
        </p:txBody>
      </p:sp>
    </p:spTree>
    <p:extLst>
      <p:ext uri="{BB962C8B-B14F-4D97-AF65-F5344CB8AC3E}">
        <p14:creationId xmlns:p14="http://schemas.microsoft.com/office/powerpoint/2010/main" val="157244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C9A15F-0950-4C97-BC69-1C8EBD478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cudzoziemcy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95E2AF-F086-42CE-B0E9-40B1CD9BC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wiza</a:t>
            </a:r>
          </a:p>
          <a:p>
            <a:pPr marL="114300" indent="0" algn="just">
              <a:buNone/>
            </a:pPr>
            <a:r>
              <a:rPr lang="pl-PL" sz="1600" dirty="0"/>
              <a:t>udzielenie zgody na wjazd, pobyt lub przejazd cudzoziemca przez terytorium państwa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ma formę adnotacji w paszporcie lub innym dokumencie podróży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rodzaje wiz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wiza pobytowa – upoważnia do określonego, czasowego pobytu w danym państwie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wiza tranzytowa – upoważnia wyłącznie do przejazdu przez terytorium danego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wiza dyplomatyczna – udzielana osobom korzystającym z przywilejów i immunitetów dyplomatycznych</a:t>
            </a:r>
          </a:p>
        </p:txBody>
      </p:sp>
    </p:spTree>
    <p:extLst>
      <p:ext uri="{BB962C8B-B14F-4D97-AF65-F5344CB8AC3E}">
        <p14:creationId xmlns:p14="http://schemas.microsoft.com/office/powerpoint/2010/main" val="44974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C594A6-870F-456B-BA63-B0E6A7970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cudzoziemcy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CE008E-C072-4EEA-8474-866C7AC49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Status cudzoziemców zależy od: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zobowiązań międzynarodowych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tego, czy cudzoziemiec posiada status specjalny (np. przedstawiciele dyplomatyczni lub konsularni, uchodźcy)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tego, czy cudzoziemiec na stałe przebywa w danym państwie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podstawy przekroczenia granicy państwowej</a:t>
            </a:r>
          </a:p>
        </p:txBody>
      </p:sp>
    </p:spTree>
    <p:extLst>
      <p:ext uri="{BB962C8B-B14F-4D97-AF65-F5344CB8AC3E}">
        <p14:creationId xmlns:p14="http://schemas.microsoft.com/office/powerpoint/2010/main" val="325186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3F2F81-0229-4AB6-9581-C3D859EAC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cudzoziemcy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AA0B2F-B447-4073-AE2B-92366067E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systemy traktowania cudzoziemców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traktowanie narodowe</a:t>
            </a:r>
          </a:p>
          <a:p>
            <a:pPr marL="114300" indent="0" algn="just">
              <a:buNone/>
            </a:pPr>
            <a:r>
              <a:rPr lang="pl-PL" sz="1600" dirty="0"/>
              <a:t>równouprawnienie cudzoziemców z własnymi obywatelami – przyznanie cudzoziemcom takiego samego zakresu praw cywilnych, jaki przysługuje obywatelom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traktowanie specjalne</a:t>
            </a:r>
          </a:p>
          <a:p>
            <a:pPr marL="114300" indent="0" algn="just">
              <a:buNone/>
            </a:pPr>
            <a:r>
              <a:rPr lang="pl-PL" sz="1600" dirty="0"/>
              <a:t>przyznanie cudzoziemcom ściśle określonych praw albo zrównanie cudzoziemców z obywatelami, ale tylko w konkretnych dziedzinach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traktowanie w sposób najbardziej uprzywilejowany</a:t>
            </a:r>
          </a:p>
          <a:p>
            <a:pPr marL="114300" indent="0" algn="just">
              <a:buNone/>
            </a:pPr>
            <a:r>
              <a:rPr lang="pl-PL" sz="1600" dirty="0"/>
              <a:t>przyznanie obywatelom danego państwa praw, jakie uzyskali lub uzyskają obywatele państwa trzeciego, najbardziej uprzywilejowanego w danej dziedzinie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zasada wzajemności</a:t>
            </a:r>
          </a:p>
        </p:txBody>
      </p:sp>
    </p:spTree>
    <p:extLst>
      <p:ext uri="{BB962C8B-B14F-4D97-AF65-F5344CB8AC3E}">
        <p14:creationId xmlns:p14="http://schemas.microsoft.com/office/powerpoint/2010/main" val="423125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7A720D-5CB4-4AB4-B84D-EAC58DAA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E25A33-8D46-44E2-ADA1-DAC7A9F50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63218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l-PL" sz="1600" dirty="0"/>
              <a:t>Sposoby nabycia obywatelstwa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uznanie za obywatela</a:t>
            </a:r>
          </a:p>
          <a:p>
            <a:pPr marL="114300" indent="0">
              <a:buNone/>
            </a:pPr>
            <a:r>
              <a:rPr lang="pl-PL" sz="1600" dirty="0"/>
              <a:t>RP – można uznać za obywatela RP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cudzoziemca przebywającego nieprzerwanie na terytorium RP co najmniej od 3 lat na podstawie zezwolenia na osiedlenie się, zezwolenia na pobyt rezydenta długoterminowego UE lub prawa stałego pobytu, który posiada w RP stabilne i regularne źródło dochodu oraz tytuł prawny do zajmowania lokalu mieszkalnego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cudzoziemca przebywającego nieprzerwanie na terytorium RP co najmniej od 2 lat na podstawie zezwolenia na pobyt stały, zezwolenia na pobyt rezydenta długoterminowego UE lub prawa stałego pobytu, który: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pozostaje co najmniej od 3 lat w związku małżeńskim zawartym z obywatelem polskim lub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nie posiada żadnego obywatelstwa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cudzoziemca przebywającego nieprzerwanie na terytorium RP co najmniej od 2 lat na podstawie zezwolenia na pobyt stały, które uzyskał w związku z posiadaniem statusu uchodźcy nadanego w RP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małoletniego cudzoziemca przebywającego na terytorium RP na podstawie zezwolenia na pobyt stały, zezwolenia na pobyt rezydenta długoterminowego UE lub prawa stałego pobytu, którego jedno z rodziców jest obywatelem polskim, a drugie z rodziców, nieposiadające obywatelstwa polskiego, wyraziło zgodę na to uznanie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małoletniego cudzoziemca przebywającego na terytorium RP na podstawie zezwolenia na pobyt stały, zezwolenia na pobyt rezydenta długoterminowego UE lub prawa stałego pobytu, którego co najmniej jednemu z rodziców zostało przywrócone obywatelstwo polskie, a drugie z rodziców, nieposiadające obywatelstwa polskiego, wyraziło zgodę na to uznanie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12230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8E4A82-0779-4D82-B37E-4662312D6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04A34A-101D-4CA4-B202-2F500FF54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55233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pl-PL" sz="1600" dirty="0"/>
              <a:t>Sposoby nabycia obywatelstwa c.d.</a:t>
            </a:r>
          </a:p>
          <a:p>
            <a:pPr marL="114300" indent="0">
              <a:buNone/>
            </a:pPr>
            <a:r>
              <a:rPr lang="pl-PL" sz="1600" b="1" dirty="0"/>
              <a:t>uznanie za obywatela w RP c.d.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cudzoziemca przebywającego nieprzerwanie i legalnie na terytorium RP co najmniej 10 lat, który spełnia łącznie następujące warunki: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posiada zezwolenie na pobyt stały, zezwolenie na pobyt rezydenta długoterminowego UE lub prawo stałego pobytu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posiada w RP stabilne i regularne źródło dochodu oraz tytuł prawny do zajmowanego lokalu mieszkalnego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cudzoziemca przebywającego nieprzerwanie na terytorium RP co najmniej od roku na podstawie zezwolenia na pobyt stały, które uzyskał w związku z polskim pochodzeniem lub posiadaną Kartą Polaka</a:t>
            </a:r>
          </a:p>
          <a:p>
            <a:pPr marL="114300" indent="0" algn="just">
              <a:buNone/>
            </a:pPr>
            <a:r>
              <a:rPr lang="pl-PL" sz="1600" dirty="0"/>
              <a:t>*</a:t>
            </a:r>
            <a:r>
              <a:rPr lang="pl-PL" sz="1400" dirty="0"/>
              <a:t>Karta Polaka – może być przyznana osobie deklarującej przynależność do Narodu Polskiego i spełniającej łącznie następujące warunki: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wykaże swój związek z polskością przez przynajmniej podstawową znajomość języka polskiego, który uważa za język ojczysty, oraz znajomość i kultywowanie polskich tradycji i zwyczajów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w obecności konsula RP lub wojewody albo wyznaczonego przez niego pracownika złoży pisemną deklarację przynależności do Narodu Polskiego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wykaże, że jest narodowości polskiej lub co najmniej jedno z rodziców lub dziadków albo obydwoje pradziadków było narodowości polskiej, albo przedstawi zaświadczenie organizacji polskiej lub polonijnej potwierdzające aktywne zaangażowanie w działalność na rzecz języka i kultury polskiej lub polskiej mniejszości narodowej przez okres co najmniej ostatnich 3 lat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złoży oświadczenie, że ona lub jej wstępni nie repatriowali się lub nie zostali repatriowani z terytorium RP albo PRL, na podstawie umów repatriacyjnych zawartych w latach 1944-1957 </a:t>
            </a:r>
          </a:p>
        </p:txBody>
      </p:sp>
    </p:spTree>
    <p:extLst>
      <p:ext uri="{BB962C8B-B14F-4D97-AF65-F5344CB8AC3E}">
        <p14:creationId xmlns:p14="http://schemas.microsoft.com/office/powerpoint/2010/main" val="2870212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EAC48A-A77F-4A56-B1D6-F4FB91C6C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2C3EE7-3633-473A-AA49-9674E24ED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5285509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pl-PL" sz="1600" dirty="0"/>
              <a:t>Sposoby nabycia obywatelstwa c.d.</a:t>
            </a:r>
          </a:p>
          <a:p>
            <a:pPr marL="114300" indent="0">
              <a:buNone/>
            </a:pPr>
            <a:r>
              <a:rPr lang="pl-PL" sz="1600" dirty="0"/>
              <a:t>uznanie za obywatela w RP c.d.</a:t>
            </a:r>
          </a:p>
          <a:p>
            <a:pPr marL="114300" indent="0" algn="just">
              <a:buNone/>
            </a:pPr>
            <a:r>
              <a:rPr lang="pl-PL" sz="1600" dirty="0"/>
              <a:t>dodatkowo – cudzoziemiec ubiegający się o uznanie za obywatela RP musi posiadać znajomość języka polskiego potwierdzoną urzędowym poświadczeniem, na poziomie biegłości językowej co najmniej B1, świadectwem ukończenia szkoły w RP lub świadectwem ukończenia szkoły za granicą z wykładowym językiem polskim</a:t>
            </a:r>
          </a:p>
          <a:p>
            <a:pPr marL="114300" indent="0" algn="just">
              <a:buNone/>
            </a:pPr>
            <a:r>
              <a:rPr lang="pl-PL" sz="1600" dirty="0"/>
              <a:t>Decyzję o uznaniu za obywatela RP wydaje </a:t>
            </a:r>
            <a:r>
              <a:rPr lang="pl-PL" sz="1600" b="1" dirty="0"/>
              <a:t>wojewoda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zamążpójście</a:t>
            </a:r>
          </a:p>
          <a:p>
            <a:pPr marL="114300" indent="0" algn="just">
              <a:buNone/>
            </a:pPr>
            <a:r>
              <a:rPr lang="pl-PL" sz="1600" dirty="0"/>
              <a:t>obywatelstwo nabywane w myśl zasady – „żona idzie za mężem”</a:t>
            </a:r>
          </a:p>
          <a:p>
            <a:pPr marL="114300" indent="0" algn="just">
              <a:buNone/>
            </a:pPr>
            <a:r>
              <a:rPr lang="pl-PL" sz="1600" dirty="0"/>
              <a:t>!art. 5 ustawy o obywatelstwie polskim – </a:t>
            </a:r>
            <a:r>
              <a:rPr lang="pl-PL" sz="1600" b="1" dirty="0"/>
              <a:t>zawarcie związku małżeńskiego przez obywatela polskiego z osobą niebędącą obywatelem polskim nie powoduje zmian w obywatelstwie małżonków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reintegracja</a:t>
            </a:r>
          </a:p>
          <a:p>
            <a:pPr marL="114300" indent="0" algn="just">
              <a:buNone/>
            </a:pPr>
            <a:r>
              <a:rPr lang="pl-PL" sz="1600" dirty="0"/>
              <a:t>odzyskanie obywatelstwa poprzedniego</a:t>
            </a:r>
          </a:p>
          <a:p>
            <a:pPr marL="114300" indent="0" algn="just">
              <a:buNone/>
            </a:pPr>
            <a:r>
              <a:rPr lang="pl-PL" sz="1600" dirty="0"/>
              <a:t>RP – możliwość przywrócenia obywatelstwa polskiego na wniosek cudzoziemca, który utracił obywatelstwo na skutek: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nabycia obcego obywatelstwa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przyjęcia urzędu publicznego lub wstąpienia do służby wojskowej w państwie obcym bez zgody właściwego wojewody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naruszenia obowiązku wierności wobec Państwa Polskiego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działania na szkodę żywotnych interesów PRL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nielegalnego opuszczenia obszaru Państwa Polskiego po dniu 9 maja 1945 r.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odmowy powrotu do Polski na wezwanie właściwego organu państwowego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uchylania się od obowiązku wojskowego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skazania za granicą za zbrodnię pospolitą lub bycie recydywistą</a:t>
            </a:r>
          </a:p>
          <a:p>
            <a:pPr marL="114300" indent="0" algn="just">
              <a:buNone/>
            </a:pPr>
            <a:r>
              <a:rPr lang="pl-PL" sz="1600" dirty="0"/>
              <a:t>Przywrócenie obywatelstwa polskiego następuje w drodze decyzji </a:t>
            </a:r>
            <a:r>
              <a:rPr lang="pl-PL" sz="1600" b="1" dirty="0"/>
              <a:t>ministra właściwego do spraw wewnętrznych.</a:t>
            </a:r>
          </a:p>
          <a:p>
            <a:pPr marL="114300" indent="0" algn="just">
              <a:buNone/>
            </a:pPr>
            <a:r>
              <a:rPr lang="pl-PL" sz="1600" dirty="0"/>
              <a:t>*minister przed wydaniem decyzji zasięga opinii Komendanta Głównego Policji i Szefa ABW </a:t>
            </a:r>
          </a:p>
          <a:p>
            <a:pPr marL="114300" indent="0" algn="just">
              <a:buNone/>
            </a:pPr>
            <a:r>
              <a:rPr lang="pl-PL" sz="1600" dirty="0"/>
              <a:t>*obecnie: służba w obcym wojsku – zgoda Ministra Obrony Narodowej; podjęcie służby bez zgody – zagrożenie karą pozbawienia wolności od 3 miesięcy do 5 lat 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71681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0DC486-78FD-4A72-B63D-49B72ABD5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2EED1E-02B9-44E3-8AE4-AC5FAB95D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35746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l-PL" sz="1600" dirty="0"/>
              <a:t>Sposoby nabycia obywatelstwa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adopcja </a:t>
            </a:r>
          </a:p>
          <a:p>
            <a:pPr marL="114300" indent="0">
              <a:buNone/>
            </a:pPr>
            <a:r>
              <a:rPr lang="pl-PL" sz="1600" dirty="0"/>
              <a:t>adoptowany uzyskuje obywatelstwo adoptującego</a:t>
            </a:r>
          </a:p>
          <a:p>
            <a:pPr marL="114300" indent="0">
              <a:buNone/>
            </a:pPr>
            <a:r>
              <a:rPr lang="pl-PL" sz="1600" dirty="0"/>
              <a:t>RP – art. 16 ustawy o obywatelstwie polskim</a:t>
            </a:r>
          </a:p>
          <a:p>
            <a:pPr marL="114300" indent="0" algn="just">
              <a:buNone/>
            </a:pPr>
            <a:r>
              <a:rPr lang="pl-PL" sz="1600" dirty="0"/>
              <a:t>Małoletni cudzoziemiec, przysposobiony przez osobę lub osoby posiadające obywatelstwo polskie, nabywa obywatelstwo polskie, jeżeli przysposobienie pełne nastąpiło przed ukończeniem przez niego 16 lat. W tym przypadku przyjmuje się, że małoletni cudzoziemiec nabył obywatelstwo polskie z dniem urodzenia.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repatriacja</a:t>
            </a:r>
          </a:p>
          <a:p>
            <a:pPr marL="114300" indent="0" algn="just">
              <a:buNone/>
            </a:pPr>
            <a:r>
              <a:rPr lang="pl-PL" sz="1600" dirty="0"/>
              <a:t>obywatelstwo z mocy prawa uzyskują osoby przybywające na terytorium państwa z zamiarem osiedlenia się na stałe, pod warunkiem, że posiadają określoną narodowość lub pochodzenie</a:t>
            </a:r>
          </a:p>
          <a:p>
            <a:pPr marL="114300" indent="0">
              <a:buNone/>
            </a:pPr>
            <a:r>
              <a:rPr lang="pl-PL" sz="1600" dirty="0"/>
              <a:t>RP – ustawa z dnia 9 listopada 2000 r. o repatriacji</a:t>
            </a:r>
          </a:p>
          <a:p>
            <a:pPr marL="114300" indent="0" algn="just">
              <a:buNone/>
            </a:pPr>
            <a:r>
              <a:rPr lang="pl-PL" sz="1600" b="1" dirty="0"/>
              <a:t>repatriant</a:t>
            </a:r>
            <a:r>
              <a:rPr lang="pl-PL" sz="1600" dirty="0"/>
              <a:t> – osoba, która przybyła do RP na podstawie wizy krajowej wydanej w celu repatriacji z zamiarem osiedlenia się na stałe</a:t>
            </a:r>
          </a:p>
          <a:p>
            <a:pPr marL="114300" indent="0" algn="just">
              <a:buNone/>
            </a:pPr>
            <a:r>
              <a:rPr lang="pl-PL" sz="1600" b="1" dirty="0"/>
              <a:t>nabycie obywatelstwa polskiego </a:t>
            </a:r>
            <a:r>
              <a:rPr lang="pl-PL" sz="1600" dirty="0"/>
              <a:t>– osoba przybywająca do RP na podstawie wizy krajowej w celu repatriacji nabywa obywatelstwo polskie z mocy prawa z dniem przekroczenia granicy RP</a:t>
            </a:r>
          </a:p>
          <a:p>
            <a:pPr marL="114300" indent="0" algn="just">
              <a:buNone/>
            </a:pPr>
            <a:r>
              <a:rPr lang="pl-PL" sz="1400" dirty="0"/>
              <a:t>osoba polskiego pochodzenia – osoba deklarująca narodowość polską i spełniająca łącznie następujące warunki: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400" dirty="0"/>
              <a:t>co najmniej jedno z jej rodziców lub dziadków albo dwoje pradziadków było narodowości polskiej (warunek spełniony, jeżeli co najmniej jedno z rodziców lub dziadków albo dwoje pradziadków wnioskodawcy potwierdziło swoją przynależność do Narodu Polskiego przez, w szczególności, pielęgnowanie polskich tradycji i zwyczajów)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400" dirty="0"/>
              <a:t>wykaże ona swój związek z polskością</a:t>
            </a:r>
          </a:p>
          <a:p>
            <a:pPr marL="114300" indent="0" algn="just">
              <a:buNone/>
            </a:pPr>
            <a:r>
              <a:rPr lang="pl-PL" sz="1400" dirty="0"/>
              <a:t>Decyzję w sprawie stwierdzenia polskiego pochodzenia wydaje konsul na podstawie wniosku osoby ubiegającej się o wydanie wizy krajowej w celu repatriacji albo ubiegającej się o uznanie za repatrianta</a:t>
            </a:r>
          </a:p>
          <a:p>
            <a:pPr marL="114300" indent="0" algn="just">
              <a:buNone/>
            </a:pPr>
            <a:r>
              <a:rPr lang="pl-PL" sz="1600" b="1" dirty="0"/>
              <a:t>wizę krajową w celu repatriacji wydaje konsul</a:t>
            </a:r>
          </a:p>
        </p:txBody>
      </p:sp>
    </p:spTree>
    <p:extLst>
      <p:ext uri="{BB962C8B-B14F-4D97-AF65-F5344CB8AC3E}">
        <p14:creationId xmlns:p14="http://schemas.microsoft.com/office/powerpoint/2010/main" val="247538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D5BAC9-BE9E-4B1F-A7E9-D00BEEA78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67141C-D5DD-44F3-9C7B-99D2E280B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Sposoby nabycia obywatelstwa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opcja</a:t>
            </a:r>
          </a:p>
          <a:p>
            <a:pPr marL="114300" indent="0">
              <a:buNone/>
            </a:pPr>
            <a:r>
              <a:rPr lang="pl-PL" sz="1600" dirty="0"/>
              <a:t>prawo wyboru obywatelstwa jednego z państw</a:t>
            </a:r>
          </a:p>
          <a:p>
            <a:pPr marL="114300" indent="0" algn="just">
              <a:buNone/>
            </a:pPr>
            <a:r>
              <a:rPr lang="pl-PL" sz="1600" dirty="0"/>
              <a:t>dotyczy głównie osób zawierających związek małżeński z cudzoziemcem i osób objętych zmianami terytorialnymi</a:t>
            </a:r>
          </a:p>
        </p:txBody>
      </p:sp>
    </p:spTree>
    <p:extLst>
      <p:ext uri="{BB962C8B-B14F-4D97-AF65-F5344CB8AC3E}">
        <p14:creationId xmlns:p14="http://schemas.microsoft.com/office/powerpoint/2010/main" val="344012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D5BAC9-BE9E-4B1F-A7E9-D00BEEA78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67141C-D5DD-44F3-9C7B-99D2E280B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64083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l-PL" sz="1600" dirty="0"/>
              <a:t>utrata obywatelstwa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decyduje prawo krajowe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dążenie do wyeliminowania lub ograniczenia przypadków utraty obywatelstwa prowadzących do bezpaństwowości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RP</a:t>
            </a:r>
          </a:p>
          <a:p>
            <a:pPr marL="114300" indent="0" algn="just">
              <a:buNone/>
            </a:pPr>
            <a:r>
              <a:rPr lang="pl-PL" sz="1600" dirty="0"/>
              <a:t>możliwość utraty obywatelstwa polskiego jedynie w drodze zrzeczenia się obywatelstwa polskiego za zgodą Prezydenta RP</a:t>
            </a:r>
          </a:p>
          <a:p>
            <a:pPr marL="114300" indent="0" algn="just">
              <a:buNone/>
            </a:pPr>
            <a:r>
              <a:rPr lang="pl-PL" sz="1600" dirty="0"/>
              <a:t>art. 34 ust. 2 w związku z art. 137 Konstytucji RP, art. 46 ustawy o obywatelstwie polskim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wniosek – składany za pośrednictwem wojewody lub konsula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wojewoda lub konsul przekazuje wniosek za pośrednictwem ministra właściwego ds. wewnętrznych</a:t>
            </a:r>
          </a:p>
          <a:p>
            <a:pPr marL="114300" indent="0" algn="just">
              <a:buNone/>
            </a:pPr>
            <a:r>
              <a:rPr lang="pl-PL" sz="1600" dirty="0"/>
              <a:t>*przed przekazaniem wniosku minister zwraca się o udzielenie informacji, które mogą mieć znaczenie w sprawie wyrażenia zgody na zrzeczenie się obywatelstwa do Komendanta Głównego Policji, Szefa ABW lub innych organów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Prezydent po otrzymaniu wniosku może zwrócić się do organów, organizacji lub instytucji o udzielenie informacji, które mogą mieć znaczenie w sprawie</a:t>
            </a:r>
          </a:p>
          <a:p>
            <a:pPr marL="114300" indent="0" algn="just">
              <a:buNone/>
            </a:pPr>
            <a:r>
              <a:rPr lang="pl-PL" sz="1600" dirty="0"/>
              <a:t>*Prezydent może w każdym czasie zażądać przekazanie wniosku o zrzeczenie się obywatelstwa od wojewody, konsula czy ministra właściwego ds. wewnętrznych niezależnie od stadium postępowania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utrata obywatelstwa polskiego następuje po upływie 30 dni od wydania postanowienia Prezydenta RP</a:t>
            </a:r>
          </a:p>
          <a:p>
            <a:pPr marL="114300" indent="0" algn="just">
              <a:buNone/>
            </a:pPr>
            <a:r>
              <a:rPr lang="pl-PL" sz="1600" dirty="0"/>
              <a:t>*utrata obywatelstwa może nastąpić w krótszym terminie – wówczas termin wskazany jest w postanowieniu Prezydenta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Szef Kancelarii Prezydenta RP sporządza zawiadomienie o treści postanowień Prezydenta RP w kwestii zrzeczenia się obywatelstwa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28134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4EE3F4-6C7A-4B1B-93E7-D7F887B12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87CC45-3377-4B9C-BEDA-050E616E7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Europejska konwencja o obywatelstwie z 1997 r.</a:t>
            </a:r>
          </a:p>
          <a:p>
            <a:pPr marL="114300" indent="0">
              <a:buNone/>
            </a:pPr>
            <a:r>
              <a:rPr lang="pl-PL" sz="1600" dirty="0"/>
              <a:t>Władze państwa nie mogą arbitralnie pozbawić osoby obywatelstwa z wyjątkiem: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dobrowolnego przyjęcia obywatelstwa innego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nabycia obywatelstwa za pomocą oszustwa, fałszywej informacji lub ukrycia jakiegokolwiek istotnego faktu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dobrowolnej służby w obcych siłach zbrojnych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postępowania poważnie szkodzącego żywotnym interesom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braku rzeczywistej więzi między państwem a obywatelem stale zamieszkującym za granicą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przysposobienia dziecka, jeżeli nabywa lub ma obywatelstwo obce jednego lub obojga przysposabiających</a:t>
            </a:r>
          </a:p>
          <a:p>
            <a:pPr marL="114300" indent="0" algn="just">
              <a:buNone/>
            </a:pPr>
            <a:r>
              <a:rPr lang="pl-PL" sz="1600" dirty="0"/>
              <a:t>Nie można pozbawić kogoś obywatelstwa, jeżeli prowadziłoby to do bezpaństwowości.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/>
              <a:t>RP nie ratyfikowała Konwencji o obywatelstwie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9924236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2925</Words>
  <Application>Microsoft Office PowerPoint</Application>
  <PresentationFormat>Panoramiczny</PresentationFormat>
  <Paragraphs>307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1" baseType="lpstr">
      <vt:lpstr>Arial</vt:lpstr>
      <vt:lpstr>Book Antiqua</vt:lpstr>
      <vt:lpstr>Century Gothic</vt:lpstr>
      <vt:lpstr>Wingdings</vt:lpstr>
      <vt:lpstr>Apteka</vt:lpstr>
      <vt:lpstr>Prawo międzynarodowe publiczne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cudzoziemcy</vt:lpstr>
      <vt:lpstr>cudzoziemcy</vt:lpstr>
      <vt:lpstr>cudzoziemcy</vt:lpstr>
      <vt:lpstr>Paszport</vt:lpstr>
      <vt:lpstr>Paszport</vt:lpstr>
      <vt:lpstr>Paszport</vt:lpstr>
      <vt:lpstr>Paszport tymczasowy</vt:lpstr>
      <vt:lpstr>Paszport</vt:lpstr>
      <vt:lpstr>Paszport tymczasowy na lotnisku </vt:lpstr>
      <vt:lpstr>Paszport tymczasowy na lotnisku</vt:lpstr>
      <vt:lpstr>cudzoziemcy</vt:lpstr>
      <vt:lpstr>cudzoziemcy</vt:lpstr>
      <vt:lpstr>cudzoziemcy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2025-03-30T15:06:40Z</dcterms:created>
  <dcterms:modified xsi:type="dcterms:W3CDTF">2025-03-30T15:07:28Z</dcterms:modified>
</cp:coreProperties>
</file>