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468" r:id="rId4"/>
    <p:sldId id="469" r:id="rId5"/>
    <p:sldId id="470" r:id="rId6"/>
    <p:sldId id="471" r:id="rId7"/>
    <p:sldId id="472" r:id="rId8"/>
    <p:sldId id="473" r:id="rId9"/>
    <p:sldId id="474" r:id="rId10"/>
    <p:sldId id="475" r:id="rId11"/>
    <p:sldId id="479" r:id="rId12"/>
    <p:sldId id="476" r:id="rId13"/>
    <p:sldId id="477" r:id="rId14"/>
    <p:sldId id="478" r:id="rId15"/>
    <p:sldId id="480" r:id="rId16"/>
    <p:sldId id="481" r:id="rId17"/>
    <p:sldId id="482" r:id="rId18"/>
    <p:sldId id="483" r:id="rId19"/>
    <p:sldId id="484" r:id="rId20"/>
    <p:sldId id="485" r:id="rId21"/>
    <p:sldId id="486" r:id="rId22"/>
    <p:sldId id="487" r:id="rId23"/>
    <p:sldId id="496" r:id="rId24"/>
    <p:sldId id="488" r:id="rId25"/>
    <p:sldId id="489" r:id="rId26"/>
    <p:sldId id="490" r:id="rId27"/>
    <p:sldId id="501" r:id="rId28"/>
    <p:sldId id="502" r:id="rId29"/>
    <p:sldId id="503" r:id="rId30"/>
    <p:sldId id="504" r:id="rId31"/>
    <p:sldId id="505" r:id="rId32"/>
    <p:sldId id="506" r:id="rId33"/>
    <p:sldId id="507" r:id="rId34"/>
    <p:sldId id="508" r:id="rId35"/>
    <p:sldId id="509" r:id="rId36"/>
    <p:sldId id="510" r:id="rId37"/>
    <p:sldId id="541" r:id="rId38"/>
    <p:sldId id="542" r:id="rId39"/>
    <p:sldId id="543" r:id="rId40"/>
    <p:sldId id="544" r:id="rId41"/>
    <p:sldId id="545" r:id="rId42"/>
    <p:sldId id="546" r:id="rId43"/>
    <p:sldId id="547" r:id="rId44"/>
    <p:sldId id="548" r:id="rId45"/>
    <p:sldId id="549" r:id="rId46"/>
    <p:sldId id="550" r:id="rId47"/>
    <p:sldId id="551" r:id="rId48"/>
    <p:sldId id="511" r:id="rId49"/>
    <p:sldId id="512" r:id="rId50"/>
    <p:sldId id="513" r:id="rId51"/>
    <p:sldId id="514" r:id="rId52"/>
    <p:sldId id="516" r:id="rId53"/>
    <p:sldId id="517" r:id="rId54"/>
    <p:sldId id="518" r:id="rId55"/>
    <p:sldId id="520" r:id="rId56"/>
    <p:sldId id="519" r:id="rId57"/>
    <p:sldId id="521" r:id="rId58"/>
    <p:sldId id="522" r:id="rId59"/>
    <p:sldId id="523" r:id="rId60"/>
    <p:sldId id="524" r:id="rId61"/>
    <p:sldId id="525" r:id="rId62"/>
    <p:sldId id="526" r:id="rId63"/>
    <p:sldId id="527" r:id="rId64"/>
    <p:sldId id="528" r:id="rId65"/>
    <p:sldId id="529" r:id="rId66"/>
    <p:sldId id="530" r:id="rId67"/>
    <p:sldId id="531" r:id="rId68"/>
    <p:sldId id="532" r:id="rId69"/>
    <p:sldId id="533" r:id="rId70"/>
    <p:sldId id="552" r:id="rId71"/>
    <p:sldId id="553" r:id="rId72"/>
    <p:sldId id="554" r:id="rId73"/>
    <p:sldId id="534" r:id="rId74"/>
    <p:sldId id="535" r:id="rId75"/>
    <p:sldId id="536" r:id="rId76"/>
    <p:sldId id="537" r:id="rId77"/>
    <p:sldId id="538" r:id="rId78"/>
    <p:sldId id="539" r:id="rId79"/>
    <p:sldId id="540" r:id="rId8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tableStyles" Target="tableStyle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757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2111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89307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06354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60989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53782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312030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66817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559206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296538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62939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95675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15971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038319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06.06.2024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25246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90051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5564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0320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5901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806189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8779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512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06.06.2024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679424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06.06.2024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5623021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a:t>Wykład 13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endParaRPr lang="pl-PL" sz="1600" dirty="0"/>
          </a:p>
          <a:p>
            <a:pPr algn="just">
              <a:buFont typeface="Wingdings" pitchFamily="2" charset="2"/>
              <a:buChar char="Ø"/>
            </a:pPr>
            <a:r>
              <a:rPr lang="pl-PL" sz="1600" dirty="0"/>
              <a:t>nie mają ograniczenia przedmiotowego – mogą dotyczyć każdej sprawy</a:t>
            </a:r>
          </a:p>
          <a:p>
            <a:pPr algn="just">
              <a:buFont typeface="Wingdings" pitchFamily="2" charset="2"/>
              <a:buChar char="Ø"/>
            </a:pPr>
            <a:r>
              <a:rPr lang="pl-PL" sz="1600" dirty="0"/>
              <a:t>nie są ograniczone podmiotowo – może z nimi wystąpić każdy</a:t>
            </a:r>
          </a:p>
          <a:p>
            <a:pPr algn="just">
              <a:buFont typeface="Wingdings" pitchFamily="2" charset="2"/>
              <a:buChar char="Ø"/>
            </a:pPr>
            <a:r>
              <a:rPr lang="pl-PL" sz="1600" dirty="0"/>
              <a:t>nie są ograniczone czasowo – można z nimi wystąpić w każdym czasie</a:t>
            </a:r>
          </a:p>
          <a:p>
            <a:pPr algn="just">
              <a:buFont typeface="Wingdings" pitchFamily="2" charset="2"/>
              <a:buChar char="Ø"/>
            </a:pPr>
            <a:r>
              <a:rPr lang="pl-PL" sz="1600" dirty="0"/>
              <a:t>nie są ograniczone ilościowo</a:t>
            </a:r>
          </a:p>
        </p:txBody>
      </p:sp>
    </p:spTree>
    <p:extLst>
      <p:ext uri="{BB962C8B-B14F-4D97-AF65-F5344CB8AC3E}">
        <p14:creationId xmlns:p14="http://schemas.microsoft.com/office/powerpoint/2010/main" val="2769822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Skarga:</a:t>
            </a:r>
          </a:p>
          <a:p>
            <a:pPr algn="just">
              <a:buFont typeface="Wingdings" pitchFamily="2" charset="2"/>
              <a:buChar char="Ø"/>
            </a:pPr>
            <a:r>
              <a:rPr lang="pl-PL" sz="1600" dirty="0"/>
              <a:t>z reguły składana do organu wyższego stopnia nad tym, którego działalności dotyczy, lub do organu sprawującego nadzór</a:t>
            </a:r>
          </a:p>
          <a:p>
            <a:pPr algn="just">
              <a:buFont typeface="Wingdings" pitchFamily="2" charset="2"/>
              <a:buChar char="Ø"/>
            </a:pPr>
            <a:r>
              <a:rPr lang="pl-PL" sz="1600" dirty="0"/>
              <a:t>jeżeli skargę otrzymał organ, który nie jest właściwy do jej rozpatrzenia, obowiązany jest niezwłocznie, nie później niż w terminie 7 dni, przekazać ją właściwemu organowi i zawiadomić o tym fakcie skarżącego</a:t>
            </a:r>
          </a:p>
          <a:p>
            <a:pPr algn="just">
              <a:buFont typeface="Wingdings" pitchFamily="2" charset="2"/>
              <a:buChar char="Ø"/>
            </a:pPr>
            <a:r>
              <a:rPr lang="pl-PL" sz="1600" dirty="0"/>
              <a:t>organ właściwy do załatwienia skargi powinien ją załatwić bez zbędnej zwłoki, maksymalnie w ciągu miesiąca, a jeżeli ze skargą wystąpił poseł, senator lub radny – w ciągu 14 dni.</a:t>
            </a:r>
          </a:p>
          <a:p>
            <a:pPr marL="114300" indent="0" algn="just">
              <a:buNone/>
            </a:pPr>
            <a:endParaRPr lang="pl-PL" sz="1600" dirty="0"/>
          </a:p>
        </p:txBody>
      </p:sp>
    </p:spTree>
    <p:extLst>
      <p:ext uri="{BB962C8B-B14F-4D97-AF65-F5344CB8AC3E}">
        <p14:creationId xmlns:p14="http://schemas.microsoft.com/office/powerpoint/2010/main" val="761799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Wniosek:</a:t>
            </a:r>
          </a:p>
          <a:p>
            <a:pPr>
              <a:buFont typeface="Wingdings" pitchFamily="2" charset="2"/>
              <a:buChar char="Ø"/>
            </a:pPr>
            <a:r>
              <a:rPr lang="pl-PL" sz="1600" dirty="0"/>
              <a:t>składany do organu, którego działalności dotyczy,</a:t>
            </a:r>
          </a:p>
          <a:p>
            <a:pPr algn="just">
              <a:buFont typeface="Wingdings" pitchFamily="2" charset="2"/>
              <a:buChar char="Ø"/>
            </a:pPr>
            <a:r>
              <a:rPr lang="pl-PL" sz="1600" dirty="0"/>
              <a:t>jeżeli wniosek otrzymał organ, który nie jest właściwy do jego rozpatrzenia, obowiązany jest niezwłocznie, nie później niż w terminie 7 dni, przekazać go właściwemu organowi i zawiadomić o tym fakcie wnioskodawcę</a:t>
            </a:r>
          </a:p>
          <a:p>
            <a:pPr algn="just">
              <a:buFont typeface="Wingdings" pitchFamily="2" charset="2"/>
              <a:buChar char="Ø"/>
            </a:pPr>
            <a:r>
              <a:rPr lang="pl-PL" sz="1600" dirty="0"/>
              <a:t>organ właściwy do załatwienia wniosku powinien go załatwić bez zbędnej zwłoki, maksymalnie w ciągu miesiąca, a jeżeli z wnioskiem wystąpił poseł, senator lub radny – w ciągu 14 dni.</a:t>
            </a:r>
          </a:p>
          <a:p>
            <a:pPr marL="114300" indent="0">
              <a:buNone/>
            </a:pPr>
            <a:endParaRPr lang="pl-PL" sz="1600" dirty="0"/>
          </a:p>
        </p:txBody>
      </p:sp>
    </p:spTree>
    <p:extLst>
      <p:ext uri="{BB962C8B-B14F-4D97-AF65-F5344CB8AC3E}">
        <p14:creationId xmlns:p14="http://schemas.microsoft.com/office/powerpoint/2010/main" val="2000452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endParaRPr lang="pl-PL" sz="1600" b="1" dirty="0"/>
          </a:p>
          <a:p>
            <a:pPr marL="114300" indent="0" algn="just">
              <a:buNone/>
            </a:pPr>
            <a:r>
              <a:rPr lang="pl-PL" sz="1600" b="1" dirty="0"/>
              <a:t>Naczelny Sąd Administracyjny i wojewódzkie sądy administracyjne sprawują wymiar sprawiedliwości poprzez kontrolę działalności administracji publicznej.</a:t>
            </a:r>
          </a:p>
        </p:txBody>
      </p:sp>
    </p:spTree>
    <p:extLst>
      <p:ext uri="{BB962C8B-B14F-4D97-AF65-F5344CB8AC3E}">
        <p14:creationId xmlns:p14="http://schemas.microsoft.com/office/powerpoint/2010/main" val="4220630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a:xfrm>
            <a:off x="465615" y="1752600"/>
            <a:ext cx="11219632" cy="4772744"/>
          </a:xfrm>
        </p:spPr>
        <p:txBody>
          <a:bodyPr>
            <a:normAutofit/>
          </a:bodyPr>
          <a:lstStyle/>
          <a:p>
            <a:pPr marL="114300" indent="0" algn="just">
              <a:buNone/>
            </a:pPr>
            <a:r>
              <a:rPr lang="pl-PL" sz="1600" dirty="0"/>
              <a:t>Zakres właściwości </a:t>
            </a:r>
            <a:r>
              <a:rPr lang="pl-PL" sz="1600" b="1" dirty="0"/>
              <a:t>wojewódzkich sądów administracyjnych </a:t>
            </a:r>
            <a:r>
              <a:rPr lang="pl-PL" sz="1600" dirty="0"/>
              <a:t>:</a:t>
            </a:r>
          </a:p>
          <a:p>
            <a:pPr algn="just">
              <a:buFont typeface="Wingdings" pitchFamily="2" charset="2"/>
              <a:buChar char="§"/>
            </a:pPr>
            <a:r>
              <a:rPr lang="pl-PL" sz="1600" dirty="0"/>
              <a:t>orzekanie w sprawach skarg na:</a:t>
            </a:r>
          </a:p>
          <a:p>
            <a:pPr algn="just">
              <a:buFont typeface="Wingdings" pitchFamily="2" charset="2"/>
              <a:buChar char="Ø"/>
            </a:pPr>
            <a:r>
              <a:rPr lang="pl-PL" sz="1600" dirty="0"/>
              <a:t>decyzje administracyjne</a:t>
            </a:r>
          </a:p>
          <a:p>
            <a:pPr algn="just">
              <a:buFont typeface="Wingdings" pitchFamily="2" charset="2"/>
              <a:buChar char="Ø"/>
            </a:pPr>
            <a:r>
              <a:rPr lang="pl-PL" sz="1600" dirty="0"/>
              <a:t>postanowienia wydane w ogólnym postępowaniu administracyjnym, jeżeli służy na nie zażalenie lub kończą postępowanie</a:t>
            </a:r>
          </a:p>
          <a:p>
            <a:pPr algn="just">
              <a:buFont typeface="Wingdings" pitchFamily="2" charset="2"/>
              <a:buChar char="Ø"/>
            </a:pPr>
            <a:r>
              <a:rPr lang="pl-PL" sz="1600" dirty="0"/>
              <a:t>postanowienia wydane w postępowaniu egzekucyjnym i zabezpieczającym, jeżeli przysługuje na nie zażalenie</a:t>
            </a:r>
          </a:p>
          <a:p>
            <a:pPr algn="just">
              <a:buFont typeface="Wingdings" pitchFamily="2" charset="2"/>
              <a:buChar char="Ø"/>
            </a:pPr>
            <a:r>
              <a:rPr lang="pl-PL" sz="1600" dirty="0"/>
              <a:t>inne niż wymienione akty lub czynności z zakresu administracji publicznej dotyczące uprawnień lub obowiązków wynikających z przepisów prawa</a:t>
            </a:r>
          </a:p>
          <a:p>
            <a:pPr algn="just">
              <a:buFont typeface="Wingdings" pitchFamily="2" charset="2"/>
              <a:buChar char="Ø"/>
            </a:pPr>
            <a:r>
              <a:rPr lang="pl-PL" sz="1600" dirty="0"/>
              <a:t>pisemne interpretacje przepisów prawa podatkowego wydane w indywidualnych sprawach</a:t>
            </a:r>
          </a:p>
          <a:p>
            <a:pPr algn="just">
              <a:buFont typeface="Wingdings" pitchFamily="2" charset="2"/>
              <a:buChar char="Ø"/>
            </a:pPr>
            <a:r>
              <a:rPr lang="pl-PL" sz="1600" dirty="0"/>
              <a:t>akty prawa miejscowego jednostek samorządu terytorialnego i ich związków</a:t>
            </a:r>
          </a:p>
          <a:p>
            <a:pPr algn="just">
              <a:buFont typeface="Wingdings" pitchFamily="2" charset="2"/>
              <a:buChar char="Ø"/>
            </a:pPr>
            <a:r>
              <a:rPr lang="pl-PL" sz="1600" dirty="0"/>
              <a:t>akty nadzoru nad działalnością organów jednostek samorządu terytorialnego</a:t>
            </a:r>
          </a:p>
          <a:p>
            <a:pPr algn="just">
              <a:buFont typeface="Wingdings" pitchFamily="2" charset="2"/>
              <a:buChar char="Ø"/>
            </a:pPr>
            <a:r>
              <a:rPr lang="pl-PL" sz="1600" dirty="0"/>
              <a:t>bezczynność lub przewlekłe prowadzenie postępowania  </a:t>
            </a:r>
          </a:p>
          <a:p>
            <a:pPr algn="just">
              <a:buFont typeface="Wingdings" pitchFamily="2" charset="2"/>
              <a:buChar char="§"/>
            </a:pPr>
            <a:r>
              <a:rPr lang="pl-PL" sz="1600" dirty="0"/>
              <a:t>orzekanie w sprawach sprzeciwów od decyzji organów odwoławczych uchylających decyzję organu I instancji i przekazujących sprawę do ponownego rozpoznania</a:t>
            </a:r>
          </a:p>
        </p:txBody>
      </p:sp>
    </p:spTree>
    <p:extLst>
      <p:ext uri="{BB962C8B-B14F-4D97-AF65-F5344CB8AC3E}">
        <p14:creationId xmlns:p14="http://schemas.microsoft.com/office/powerpoint/2010/main" val="3505167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dirty="0"/>
              <a:t>Zakres właściwości </a:t>
            </a:r>
            <a:r>
              <a:rPr lang="pl-PL" sz="1600" b="1" dirty="0"/>
              <a:t>Naczelnego Sądu Administracyjnego</a:t>
            </a:r>
            <a:r>
              <a:rPr lang="pl-PL" sz="1600" dirty="0"/>
              <a:t>:</a:t>
            </a:r>
          </a:p>
          <a:p>
            <a:pPr algn="just">
              <a:buFont typeface="Wingdings" pitchFamily="2" charset="2"/>
              <a:buChar char="§"/>
            </a:pPr>
            <a:r>
              <a:rPr lang="pl-PL" sz="1600" dirty="0"/>
              <a:t>rozstrzyganie sporów o właściwość między organami samorządu terytorialnego i między samorządowymi kolegiami odwoławczymi oraz sporów kompetencyjnych między organami samorządu terytorialnego i organami administracji rządowej</a:t>
            </a:r>
          </a:p>
          <a:p>
            <a:pPr algn="just">
              <a:buFont typeface="Wingdings" pitchFamily="2" charset="2"/>
              <a:buChar char="§"/>
            </a:pPr>
            <a:r>
              <a:rPr lang="pl-PL" sz="1600" dirty="0"/>
              <a:t>rozpoznawanie środków odwoławczych od orzeczeń wojewódzkich sądów administracyjnych (skargi kasacyjnej, zażalenia i skargi o wznowienie postępowania)</a:t>
            </a:r>
          </a:p>
          <a:p>
            <a:pPr algn="just">
              <a:buFont typeface="Wingdings" pitchFamily="2" charset="2"/>
              <a:buChar char="§"/>
            </a:pPr>
            <a:r>
              <a:rPr lang="pl-PL" sz="1600" dirty="0"/>
              <a:t>podejmowanie uchwał mających na celu wyjaśnienie przepisów prawnych, których stosowanie wywołało rozbieżności w orzecznictwie sądów administracyjnych</a:t>
            </a:r>
          </a:p>
          <a:p>
            <a:pPr algn="just">
              <a:buFont typeface="Wingdings" pitchFamily="2" charset="2"/>
              <a:buChar char="§"/>
            </a:pPr>
            <a:r>
              <a:rPr lang="pl-PL" sz="1600" dirty="0"/>
              <a:t>podejmowanie uchwał zawierających rozstrzygnięcie zagadnień prawnych budzących poważne wątpliwości w konkretnej sprawie</a:t>
            </a:r>
          </a:p>
          <a:p>
            <a:pPr algn="just">
              <a:buFont typeface="Wingdings" pitchFamily="2" charset="2"/>
              <a:buChar char="§"/>
            </a:pPr>
            <a:r>
              <a:rPr lang="pl-PL" sz="1600" dirty="0"/>
              <a:t>rozstrzyganie innych spraw przekazanych w drodze przepisów szczególnych</a:t>
            </a:r>
          </a:p>
        </p:txBody>
      </p:sp>
    </p:spTree>
    <p:extLst>
      <p:ext uri="{BB962C8B-B14F-4D97-AF65-F5344CB8AC3E}">
        <p14:creationId xmlns:p14="http://schemas.microsoft.com/office/powerpoint/2010/main" val="22899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Zasady obowiązujące w postępowaniu </a:t>
            </a:r>
            <a:r>
              <a:rPr lang="pl-PL" sz="1600" dirty="0" err="1"/>
              <a:t>sądowoadministracyjnym</a:t>
            </a:r>
            <a:r>
              <a:rPr lang="pl-PL" sz="1600" dirty="0"/>
              <a:t>:</a:t>
            </a:r>
          </a:p>
          <a:p>
            <a:pPr algn="just">
              <a:buFont typeface="Wingdings" pitchFamily="2" charset="2"/>
              <a:buChar char="Ø"/>
            </a:pPr>
            <a:r>
              <a:rPr lang="pl-PL" sz="1600" dirty="0"/>
              <a:t>zasada prawa do sądu</a:t>
            </a:r>
          </a:p>
          <a:p>
            <a:pPr algn="just">
              <a:buFont typeface="Wingdings" pitchFamily="2" charset="2"/>
              <a:buChar char="Ø"/>
            </a:pPr>
            <a:r>
              <a:rPr lang="pl-PL" sz="1600" dirty="0"/>
              <a:t>zasada dwuinstancyjności</a:t>
            </a:r>
          </a:p>
          <a:p>
            <a:pPr algn="just">
              <a:buFont typeface="Wingdings" pitchFamily="2" charset="2"/>
              <a:buChar char="Ø"/>
            </a:pPr>
            <a:r>
              <a:rPr lang="pl-PL" sz="1600" dirty="0"/>
              <a:t>zasada legalności</a:t>
            </a:r>
          </a:p>
          <a:p>
            <a:pPr algn="just">
              <a:buFont typeface="Wingdings" pitchFamily="2" charset="2"/>
              <a:buChar char="Ø"/>
            </a:pPr>
            <a:r>
              <a:rPr lang="pl-PL" sz="1600" dirty="0"/>
              <a:t>zasada informowania</a:t>
            </a:r>
          </a:p>
          <a:p>
            <a:pPr algn="just">
              <a:buFont typeface="Wingdings" pitchFamily="2" charset="2"/>
              <a:buChar char="Ø"/>
            </a:pPr>
            <a:r>
              <a:rPr lang="pl-PL" sz="1600" dirty="0"/>
              <a:t>zasada jawności</a:t>
            </a:r>
          </a:p>
          <a:p>
            <a:pPr algn="just">
              <a:buFont typeface="Wingdings" pitchFamily="2" charset="2"/>
              <a:buChar char="Ø"/>
            </a:pPr>
            <a:r>
              <a:rPr lang="pl-PL" sz="1600" dirty="0"/>
              <a:t>zasada ekonomii procesowej</a:t>
            </a:r>
          </a:p>
        </p:txBody>
      </p:sp>
    </p:spTree>
    <p:extLst>
      <p:ext uri="{BB962C8B-B14F-4D97-AF65-F5344CB8AC3E}">
        <p14:creationId xmlns:p14="http://schemas.microsoft.com/office/powerpoint/2010/main" val="1703676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Właściwość sądów administracyjnych:</a:t>
            </a:r>
          </a:p>
          <a:p>
            <a:pPr algn="just">
              <a:buFont typeface="Wingdings" pitchFamily="2" charset="2"/>
              <a:buChar char="Ø"/>
            </a:pPr>
            <a:r>
              <a:rPr lang="pl-PL" sz="1600" dirty="0"/>
              <a:t>domniemanie właściwości wojewódzkich sądów administracyjnych – sprawy, które nie zostały zastrzeżone do właściwości Naczelnego Sądu Administracyjnego należą do wojewódzkich sądów administracyjnych</a:t>
            </a:r>
          </a:p>
          <a:p>
            <a:pPr algn="just">
              <a:buFont typeface="Wingdings" pitchFamily="2" charset="2"/>
              <a:buChar char="Ø"/>
            </a:pPr>
            <a:r>
              <a:rPr lang="pl-PL" sz="1600" dirty="0"/>
              <a:t>właściwość miejscowa – właściwy miejscowo jest ten wojewódzki sąd administracyjny, na obszarze działania którego ma siedzibę organ, którego działalność została zaskarżona </a:t>
            </a:r>
          </a:p>
        </p:txBody>
      </p:sp>
    </p:spTree>
    <p:extLst>
      <p:ext uri="{BB962C8B-B14F-4D97-AF65-F5344CB8AC3E}">
        <p14:creationId xmlns:p14="http://schemas.microsoft.com/office/powerpoint/2010/main" val="1128545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lnSpcReduction="10000"/>
          </a:bodyPr>
          <a:lstStyle/>
          <a:p>
            <a:pPr marL="114300" indent="0">
              <a:buNone/>
            </a:pPr>
            <a:r>
              <a:rPr lang="pl-PL" sz="1600" dirty="0"/>
              <a:t>Skład sądu – sądy administracyjne orzekają w składzie trzech sędziów, chyba że ustawa stanowi inaczej.</a:t>
            </a:r>
          </a:p>
          <a:p>
            <a:pPr marL="114300" indent="0">
              <a:buNone/>
            </a:pPr>
            <a:endParaRPr lang="pl-PL" sz="1600" dirty="0"/>
          </a:p>
          <a:p>
            <a:pPr marL="114300" indent="0">
              <a:buNone/>
            </a:pPr>
            <a:r>
              <a:rPr lang="pl-PL" sz="1600" dirty="0"/>
              <a:t>Strony postępowania:</a:t>
            </a:r>
          </a:p>
          <a:p>
            <a:pPr>
              <a:buFont typeface="Wingdings" pitchFamily="2" charset="2"/>
              <a:buChar char="Ø"/>
            </a:pPr>
            <a:r>
              <a:rPr lang="pl-PL" sz="1600" dirty="0"/>
              <a:t>skarżący</a:t>
            </a:r>
          </a:p>
          <a:p>
            <a:pPr>
              <a:buFont typeface="Wingdings" pitchFamily="2" charset="2"/>
              <a:buChar char="Ø"/>
            </a:pPr>
            <a:r>
              <a:rPr lang="pl-PL" sz="1600" dirty="0"/>
              <a:t> organ, którego działalności dotyczy skarga</a:t>
            </a:r>
          </a:p>
          <a:p>
            <a:pPr marL="114300" indent="0">
              <a:buNone/>
            </a:pPr>
            <a:endParaRPr lang="pl-PL" sz="1600" dirty="0"/>
          </a:p>
          <a:p>
            <a:pPr marL="114300" indent="0">
              <a:buNone/>
            </a:pPr>
            <a:endParaRPr lang="pl-PL" sz="1600" dirty="0"/>
          </a:p>
          <a:p>
            <a:pPr marL="114300" indent="0">
              <a:buNone/>
            </a:pPr>
            <a:r>
              <a:rPr lang="pl-PL" sz="1600" dirty="0"/>
              <a:t>Podmioty uprawnione do wniesienia skargi:</a:t>
            </a:r>
          </a:p>
          <a:p>
            <a:pPr>
              <a:buFont typeface="Wingdings" pitchFamily="2" charset="2"/>
              <a:buChar char="§"/>
            </a:pPr>
            <a:r>
              <a:rPr lang="pl-PL" sz="1600" dirty="0"/>
              <a:t>każdy, kto ma w tym interes prawny</a:t>
            </a:r>
          </a:p>
          <a:p>
            <a:pPr>
              <a:buFont typeface="Wingdings" pitchFamily="2" charset="2"/>
              <a:buChar char="§"/>
            </a:pPr>
            <a:r>
              <a:rPr lang="pl-PL" sz="1600" dirty="0"/>
              <a:t>prokurator</a:t>
            </a:r>
          </a:p>
          <a:p>
            <a:pPr>
              <a:buFont typeface="Wingdings" pitchFamily="2" charset="2"/>
              <a:buChar char="§"/>
            </a:pPr>
            <a:r>
              <a:rPr lang="pl-PL" sz="1600" dirty="0"/>
              <a:t>Rzecznik Praw Obywatelskich</a:t>
            </a:r>
          </a:p>
          <a:p>
            <a:pPr>
              <a:buFont typeface="Wingdings" pitchFamily="2" charset="2"/>
              <a:buChar char="§"/>
            </a:pPr>
            <a:r>
              <a:rPr lang="pl-PL" sz="1600" dirty="0"/>
              <a:t>Rzecznik Praw Dziecka</a:t>
            </a:r>
          </a:p>
          <a:p>
            <a:pPr>
              <a:buFont typeface="Wingdings" pitchFamily="2" charset="2"/>
              <a:buChar char="§"/>
            </a:pPr>
            <a:r>
              <a:rPr lang="pl-PL" sz="1600" dirty="0"/>
              <a:t>Rzecznik Małych i Średnich Przedsiębiorców</a:t>
            </a:r>
          </a:p>
          <a:p>
            <a:pPr>
              <a:buFont typeface="Wingdings" pitchFamily="2" charset="2"/>
              <a:buChar char="§"/>
            </a:pPr>
            <a:r>
              <a:rPr lang="pl-PL" sz="1600" dirty="0"/>
              <a:t>organizacja społeczna w zakresie swojej statutowej działalności</a:t>
            </a:r>
          </a:p>
          <a:p>
            <a:pPr>
              <a:buFont typeface="Wingdings" pitchFamily="2" charset="2"/>
              <a:buChar char="§"/>
            </a:pPr>
            <a:r>
              <a:rPr lang="pl-PL" sz="1600" dirty="0"/>
              <a:t>inny podmiot, któremu prawo wniesienia skargi przyznają przepisy prawa</a:t>
            </a:r>
          </a:p>
        </p:txBody>
      </p:sp>
    </p:spTree>
    <p:extLst>
      <p:ext uri="{BB962C8B-B14F-4D97-AF65-F5344CB8AC3E}">
        <p14:creationId xmlns:p14="http://schemas.microsoft.com/office/powerpoint/2010/main" val="4021237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Zdolność sądowa – </a:t>
            </a:r>
            <a:r>
              <a:rPr lang="pl-PL" sz="1600" dirty="0"/>
              <a:t>odpowiada zdolności prawnej – zdolność do bycia stroną postępowania </a:t>
            </a:r>
            <a:r>
              <a:rPr lang="pl-PL" sz="1600" dirty="0" err="1"/>
              <a:t>sądowoadministracyjnego</a:t>
            </a:r>
            <a:endParaRPr lang="pl-PL" sz="1600" dirty="0"/>
          </a:p>
          <a:p>
            <a:pPr marL="114300" indent="0" algn="just">
              <a:buNone/>
            </a:pPr>
            <a:endParaRPr lang="pl-PL" sz="1600" b="1" dirty="0"/>
          </a:p>
          <a:p>
            <a:pPr marL="114300" indent="0" algn="just">
              <a:buNone/>
            </a:pPr>
            <a:r>
              <a:rPr lang="pl-PL" sz="1600" b="1" dirty="0"/>
              <a:t>Zdolność procesowa – </a:t>
            </a:r>
            <a:r>
              <a:rPr lang="pl-PL" sz="1600" dirty="0"/>
              <a:t>odpowiada zdolności do czynności prawnych – zdolność do podejmowania czynności w postępowaniu </a:t>
            </a:r>
            <a:r>
              <a:rPr lang="pl-PL" sz="1600" dirty="0" err="1"/>
              <a:t>sądowoadministracyjnym</a:t>
            </a:r>
            <a:endParaRPr lang="pl-PL" sz="1600" b="1" dirty="0"/>
          </a:p>
        </p:txBody>
      </p:sp>
    </p:spTree>
    <p:extLst>
      <p:ext uri="{BB962C8B-B14F-4D97-AF65-F5344CB8AC3E}">
        <p14:creationId xmlns:p14="http://schemas.microsoft.com/office/powerpoint/2010/main" val="121789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stwierdzenie nieważności decyzji</a:t>
            </a:r>
          </a:p>
        </p:txBody>
      </p:sp>
      <p:sp>
        <p:nvSpPr>
          <p:cNvPr id="3" name="Symbol zastępczy zawartości 2"/>
          <p:cNvSpPr>
            <a:spLocks noGrp="1"/>
          </p:cNvSpPr>
          <p:nvPr>
            <p:ph idx="1"/>
          </p:nvPr>
        </p:nvSpPr>
        <p:spPr/>
        <p:txBody>
          <a:bodyPr>
            <a:normAutofit/>
          </a:bodyPr>
          <a:lstStyle/>
          <a:p>
            <a:pPr marL="114300" indent="0" algn="just">
              <a:buNone/>
            </a:pPr>
            <a:r>
              <a:rPr lang="pl-PL" sz="1600" dirty="0"/>
              <a:t>Ograniczenie czasowe</a:t>
            </a:r>
          </a:p>
          <a:p>
            <a:pPr algn="just">
              <a:buFont typeface="Wingdings" pitchFamily="2" charset="2"/>
              <a:buChar char="Ø"/>
            </a:pPr>
            <a:r>
              <a:rPr lang="pl-PL" sz="1600" dirty="0"/>
              <a:t>brak możliwości stwierdzenia nieważności decyzji, jeżeli upłynęło 10 lat od doręczenia lub ogłoszenia decyzji lub gdy decyzja wywołała nieodwracalne skutki prawne</a:t>
            </a:r>
          </a:p>
          <a:p>
            <a:pPr algn="just">
              <a:buFont typeface="Wingdings" pitchFamily="2" charset="2"/>
              <a:buChar char="Ø"/>
            </a:pPr>
            <a:r>
              <a:rPr lang="pl-PL" sz="1600" dirty="0"/>
              <a:t>nie można wszcząć postępowania w sprawie stwierdzenia nieważności decyzji, jeżeli od dnia doręczenia lub ogłoszenia decyzji upłynęło trzydzieści lat</a:t>
            </a:r>
          </a:p>
          <a:p>
            <a:pPr marL="114300" indent="0" algn="just">
              <a:buNone/>
            </a:pPr>
            <a:endParaRPr lang="pl-PL" sz="1600" dirty="0"/>
          </a:p>
          <a:p>
            <a:pPr marL="114300" indent="0" algn="just">
              <a:buNone/>
            </a:pPr>
            <a:r>
              <a:rPr lang="pl-PL" sz="1600" dirty="0"/>
              <a:t>Organ właściwy do rozpatrzenia wniosku – </a:t>
            </a:r>
            <a:r>
              <a:rPr lang="pl-PL" sz="1600" b="1" dirty="0"/>
              <a:t>organ wyższego stopnia nad tym, którego decyzja jest dotknięta wadą. </a:t>
            </a:r>
            <a:r>
              <a:rPr lang="pl-PL" sz="1600" dirty="0"/>
              <a:t>W przypadku decyzji wydanej przez ministra lub SKO – </a:t>
            </a:r>
            <a:r>
              <a:rPr lang="pl-PL" sz="1600" b="1" dirty="0"/>
              <a:t>ten sam organ.</a:t>
            </a:r>
          </a:p>
          <a:p>
            <a:pPr marL="114300" indent="0" algn="just">
              <a:buNone/>
            </a:pPr>
            <a:endParaRPr lang="pl-PL" sz="1600" b="1" dirty="0"/>
          </a:p>
          <a:p>
            <a:pPr marL="114300" indent="0" algn="just">
              <a:buNone/>
            </a:pPr>
            <a:r>
              <a:rPr lang="pl-PL" sz="1600" b="1" dirty="0"/>
              <a:t>Rozstrzygnięcie:</a:t>
            </a:r>
          </a:p>
          <a:p>
            <a:pPr algn="just">
              <a:buFont typeface="Wingdings" pitchFamily="2" charset="2"/>
              <a:buChar char="Ø"/>
            </a:pPr>
            <a:r>
              <a:rPr lang="pl-PL" sz="1600" dirty="0"/>
              <a:t>decyzja o stwierdzeniu nieważności decyzji</a:t>
            </a:r>
          </a:p>
          <a:p>
            <a:pPr algn="just">
              <a:buFont typeface="Wingdings" pitchFamily="2" charset="2"/>
              <a:buChar char="Ø"/>
            </a:pPr>
            <a:r>
              <a:rPr lang="pl-PL" sz="1600" dirty="0"/>
              <a:t>decyzja o odmowie stwierdzenia nieważności decyzji</a:t>
            </a:r>
          </a:p>
          <a:p>
            <a:pPr algn="just">
              <a:buFont typeface="Wingdings" pitchFamily="2" charset="2"/>
              <a:buChar char="Ø"/>
            </a:pPr>
            <a:r>
              <a:rPr lang="pl-PL" sz="1600" dirty="0"/>
              <a:t>decyzja stwierdzająca wydanie decyzji w sprawie z naruszeniem przepisów prawa</a:t>
            </a:r>
          </a:p>
        </p:txBody>
      </p:sp>
    </p:spTree>
    <p:extLst>
      <p:ext uri="{BB962C8B-B14F-4D97-AF65-F5344CB8AC3E}">
        <p14:creationId xmlns:p14="http://schemas.microsoft.com/office/powerpoint/2010/main" val="256459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dirty="0"/>
              <a:t>Warunki wniesienia </a:t>
            </a:r>
            <a:r>
              <a:rPr lang="pl-PL" sz="1600" b="1" dirty="0"/>
              <a:t>skargi do sądu administracyjnego</a:t>
            </a:r>
            <a:r>
              <a:rPr lang="pl-PL" sz="1600" dirty="0"/>
              <a:t>:</a:t>
            </a:r>
          </a:p>
          <a:p>
            <a:pPr algn="just">
              <a:buFont typeface="Wingdings" pitchFamily="2" charset="2"/>
              <a:buChar char="Ø"/>
            </a:pPr>
            <a:r>
              <a:rPr lang="pl-PL" sz="1600" b="1" dirty="0"/>
              <a:t>legitymacja skargowa</a:t>
            </a:r>
            <a:r>
              <a:rPr lang="pl-PL" sz="1600" dirty="0"/>
              <a:t> – uprawnienie do wniesienia skargi</a:t>
            </a:r>
          </a:p>
          <a:p>
            <a:pPr algn="just">
              <a:buFont typeface="Wingdings" pitchFamily="2" charset="2"/>
              <a:buChar char="Ø"/>
            </a:pPr>
            <a:r>
              <a:rPr lang="pl-PL" sz="1600" b="1" dirty="0"/>
              <a:t>wyczerpanie środków zaskarżenia</a:t>
            </a:r>
            <a:r>
              <a:rPr lang="pl-PL" sz="1600" dirty="0"/>
              <a:t> – skarżący skorzystał z odwołania/zażalenia/ponaglenia do organu wyższego stopnia; wymóg ten nie dotyczy prokuratora, RPO i RPD</a:t>
            </a:r>
          </a:p>
          <a:p>
            <a:pPr marL="114300" indent="0" algn="just">
              <a:buNone/>
            </a:pPr>
            <a:r>
              <a:rPr lang="pl-PL" sz="1600" dirty="0"/>
              <a:t>* skorzystanie z wniosku o ponowne rozpatrzenie sprawy przez ten sam organ nie jest konieczne dla skorzystania ze skargi do sądu administracyjnego</a:t>
            </a:r>
          </a:p>
          <a:p>
            <a:pPr algn="just">
              <a:buFont typeface="Wingdings" pitchFamily="2" charset="2"/>
              <a:buChar char="Ø"/>
            </a:pPr>
            <a:r>
              <a:rPr lang="pl-PL" sz="1600" b="1" dirty="0"/>
              <a:t>termin do wniesienia skargi</a:t>
            </a:r>
            <a:r>
              <a:rPr lang="pl-PL" sz="1600" dirty="0"/>
              <a:t> – 30 dni od dnia doręczenia skarżącemu rozstrzygnięcia w sprawie; dla prokuratora, RPO i RPD – 6 miesięcy od dnia doręczenia stronie rozstrzygnięcia w sprawie indywidualnej </a:t>
            </a:r>
          </a:p>
          <a:p>
            <a:pPr algn="just">
              <a:buFont typeface="Wingdings" pitchFamily="2" charset="2"/>
              <a:buChar char="Ø"/>
            </a:pPr>
            <a:r>
              <a:rPr lang="pl-PL" sz="1600" b="1" dirty="0"/>
              <a:t>tryb wniesienia</a:t>
            </a:r>
            <a:r>
              <a:rPr lang="pl-PL" sz="1600" dirty="0"/>
              <a:t> – skarga jest wnoszona za pośrednictwem organu, którego działalności dotyczy</a:t>
            </a:r>
          </a:p>
          <a:p>
            <a:pPr algn="just">
              <a:buFont typeface="Wingdings" pitchFamily="2" charset="2"/>
              <a:buChar char="Ø"/>
            </a:pPr>
            <a:r>
              <a:rPr lang="pl-PL" sz="1600" b="1" dirty="0"/>
              <a:t>uiszczenie wpisu</a:t>
            </a:r>
          </a:p>
          <a:p>
            <a:pPr marL="114300" indent="0" algn="just">
              <a:buNone/>
            </a:pPr>
            <a:endParaRPr lang="pl-PL" sz="1600" b="1" dirty="0"/>
          </a:p>
          <a:p>
            <a:pPr marL="114300" indent="0" algn="just">
              <a:buNone/>
            </a:pPr>
            <a:r>
              <a:rPr lang="pl-PL" sz="1600" dirty="0"/>
              <a:t>Wniesienie skargi do sądu administracyjnego nie wstrzymuje wykonania rozstrzygnięcia organu administracji.</a:t>
            </a:r>
          </a:p>
        </p:txBody>
      </p:sp>
    </p:spTree>
    <p:extLst>
      <p:ext uri="{BB962C8B-B14F-4D97-AF65-F5344CB8AC3E}">
        <p14:creationId xmlns:p14="http://schemas.microsoft.com/office/powerpoint/2010/main" val="655401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Sąd administracyjny może:</a:t>
            </a:r>
          </a:p>
          <a:p>
            <a:pPr algn="just">
              <a:buFont typeface="Wingdings" pitchFamily="2" charset="2"/>
              <a:buChar char="Ø"/>
            </a:pPr>
            <a:r>
              <a:rPr lang="pl-PL" sz="1600" dirty="0"/>
              <a:t>odrzucić skargę – bez oceny merytorycznej działalności organu</a:t>
            </a:r>
          </a:p>
          <a:p>
            <a:pPr algn="just">
              <a:buFont typeface="Wingdings" pitchFamily="2" charset="2"/>
              <a:buChar char="Ø"/>
            </a:pPr>
            <a:r>
              <a:rPr lang="pl-PL" sz="1600" dirty="0"/>
              <a:t>oddalić skargę – jeżeli działalność organu była poprawna</a:t>
            </a:r>
          </a:p>
          <a:p>
            <a:pPr algn="just">
              <a:buFont typeface="Wingdings" pitchFamily="2" charset="2"/>
              <a:buChar char="Ø"/>
            </a:pPr>
            <a:r>
              <a:rPr lang="pl-PL" sz="1600" dirty="0"/>
              <a:t>uwzględnić skargę – jeżeli działalność organu była niepoprawna</a:t>
            </a:r>
          </a:p>
        </p:txBody>
      </p:sp>
    </p:spTree>
    <p:extLst>
      <p:ext uri="{BB962C8B-B14F-4D97-AF65-F5344CB8AC3E}">
        <p14:creationId xmlns:p14="http://schemas.microsoft.com/office/powerpoint/2010/main" val="1412915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978B4F-8643-4A18-BB54-95C8D05FF434}"/>
              </a:ext>
            </a:extLst>
          </p:cNvPr>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a:extLst>
              <a:ext uri="{FF2B5EF4-FFF2-40B4-BE49-F238E27FC236}">
                <a16:creationId xmlns:a16="http://schemas.microsoft.com/office/drawing/2014/main" id="{EC8873EE-5F98-45F2-902A-7CB4D4B879B4}"/>
              </a:ext>
            </a:extLst>
          </p:cNvPr>
          <p:cNvSpPr>
            <a:spLocks noGrp="1"/>
          </p:cNvSpPr>
          <p:nvPr>
            <p:ph idx="1"/>
          </p:nvPr>
        </p:nvSpPr>
        <p:spPr/>
        <p:txBody>
          <a:bodyPr>
            <a:normAutofit/>
          </a:bodyPr>
          <a:lstStyle/>
          <a:p>
            <a:pPr marL="114300" indent="0">
              <a:buNone/>
            </a:pPr>
            <a:r>
              <a:rPr lang="pl-PL" sz="1600" dirty="0"/>
              <a:t>Warunki wniesienia </a:t>
            </a:r>
            <a:r>
              <a:rPr lang="pl-PL" sz="1600" b="1" dirty="0"/>
              <a:t>sprzeciwu od decyzji:</a:t>
            </a:r>
          </a:p>
          <a:p>
            <a:pPr>
              <a:buFont typeface="Wingdings" panose="05000000000000000000" pitchFamily="2" charset="2"/>
              <a:buChar char="Ø"/>
            </a:pPr>
            <a:r>
              <a:rPr lang="pl-PL" sz="1600" dirty="0"/>
              <a:t>przysługuje na decyzję organu odwoławczego uchylającą w całości decyzję organu I </a:t>
            </a:r>
            <a:r>
              <a:rPr lang="pl-PL" sz="1600" dirty="0" err="1"/>
              <a:t>instacji</a:t>
            </a:r>
            <a:r>
              <a:rPr lang="pl-PL" sz="1600" dirty="0"/>
              <a:t> i zwracającą sprawę do ponownego rozpoznania (gdy decyzja została wydana z naruszeniem przepisów postępowania i konieczne jest wyjaśnienie istotnego dla rozstrzygnięcia zakresu sprawy) </a:t>
            </a:r>
          </a:p>
          <a:p>
            <a:pPr>
              <a:buFont typeface="Wingdings" panose="05000000000000000000" pitchFamily="2" charset="2"/>
              <a:buChar char="Ø"/>
            </a:pPr>
            <a:r>
              <a:rPr lang="pl-PL" sz="1600" dirty="0"/>
              <a:t>wnoszony przez stronę niezadowoloną z treści decyzji</a:t>
            </a:r>
          </a:p>
          <a:p>
            <a:pPr>
              <a:buFont typeface="Wingdings" panose="05000000000000000000" pitchFamily="2" charset="2"/>
              <a:buChar char="Ø"/>
            </a:pPr>
            <a:r>
              <a:rPr lang="pl-PL" sz="1600" dirty="0"/>
              <a:t>sprzeciw powinien zawierać żądanie uchylenia zaskarżonej decyzji</a:t>
            </a:r>
          </a:p>
          <a:p>
            <a:pPr>
              <a:buFont typeface="Wingdings" panose="05000000000000000000" pitchFamily="2" charset="2"/>
              <a:buChar char="Ø"/>
            </a:pPr>
            <a:r>
              <a:rPr lang="pl-PL" sz="1600" b="1" dirty="0"/>
              <a:t>termin do wniesienia sprzeciwu - </a:t>
            </a:r>
            <a:r>
              <a:rPr lang="pl-PL" sz="1600" dirty="0"/>
              <a:t>14 dni od dnia doręczenia decyzji</a:t>
            </a:r>
            <a:r>
              <a:rPr lang="pl-PL" sz="1600" b="1" dirty="0"/>
              <a:t> </a:t>
            </a:r>
            <a:r>
              <a:rPr lang="pl-PL" sz="1600" dirty="0"/>
              <a:t>skarżącemu </a:t>
            </a:r>
          </a:p>
          <a:p>
            <a:pPr>
              <a:buFont typeface="Wingdings" panose="05000000000000000000" pitchFamily="2" charset="2"/>
              <a:buChar char="Ø"/>
            </a:pPr>
            <a:r>
              <a:rPr lang="pl-PL" sz="1600" b="1" dirty="0"/>
              <a:t>tryb wniesienia – </a:t>
            </a:r>
            <a:r>
              <a:rPr lang="pl-PL" sz="1600" dirty="0"/>
              <a:t>sprzeciw wnoszony jest za pośrednictwem organu, którego decyzji dotyczy</a:t>
            </a:r>
          </a:p>
          <a:p>
            <a:pPr marL="114300" indent="0">
              <a:buNone/>
            </a:pPr>
            <a:endParaRPr lang="pl-PL" sz="1600" b="1" dirty="0"/>
          </a:p>
          <a:p>
            <a:pPr marL="114300" indent="0">
              <a:buNone/>
            </a:pPr>
            <a:r>
              <a:rPr lang="pl-PL" sz="1600" b="1" dirty="0"/>
              <a:t>Rozstrzygnięcie sądu – </a:t>
            </a:r>
            <a:r>
              <a:rPr lang="pl-PL" sz="1600" dirty="0"/>
              <a:t>w ciągu 30 dni od dnia wpływu sprzeciwu</a:t>
            </a:r>
            <a:r>
              <a:rPr lang="pl-PL" sz="1600" b="1" dirty="0"/>
              <a:t>:</a:t>
            </a:r>
          </a:p>
          <a:p>
            <a:pPr>
              <a:buFont typeface="Wingdings" panose="05000000000000000000" pitchFamily="2" charset="2"/>
              <a:buChar char="Ø"/>
            </a:pPr>
            <a:r>
              <a:rPr lang="pl-PL" sz="1600" dirty="0"/>
              <a:t>uchylenie decyzji</a:t>
            </a:r>
          </a:p>
          <a:p>
            <a:pPr>
              <a:buFont typeface="Wingdings" panose="05000000000000000000" pitchFamily="2" charset="2"/>
              <a:buChar char="Ø"/>
            </a:pPr>
            <a:r>
              <a:rPr lang="pl-PL" sz="1600" dirty="0"/>
              <a:t>odmowa uchylenia zaskarżonej decyzji</a:t>
            </a:r>
          </a:p>
        </p:txBody>
      </p:sp>
    </p:spTree>
    <p:extLst>
      <p:ext uri="{BB962C8B-B14F-4D97-AF65-F5344CB8AC3E}">
        <p14:creationId xmlns:p14="http://schemas.microsoft.com/office/powerpoint/2010/main" val="4114568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Środki odwoławcze w postępowaniu </a:t>
            </a:r>
            <a:r>
              <a:rPr lang="pl-PL" sz="1600" dirty="0" err="1"/>
              <a:t>sądowoadministracyjnym</a:t>
            </a:r>
            <a:r>
              <a:rPr lang="pl-PL" sz="1600" dirty="0"/>
              <a:t>:</a:t>
            </a:r>
          </a:p>
          <a:p>
            <a:pPr>
              <a:buFont typeface="Wingdings" pitchFamily="2" charset="2"/>
              <a:buChar char="Ø"/>
            </a:pPr>
            <a:r>
              <a:rPr lang="pl-PL" sz="1600" dirty="0"/>
              <a:t>skarga kasacyjna</a:t>
            </a:r>
          </a:p>
          <a:p>
            <a:pPr>
              <a:buFont typeface="Wingdings" pitchFamily="2" charset="2"/>
              <a:buChar char="Ø"/>
            </a:pPr>
            <a:r>
              <a:rPr lang="pl-PL" sz="1600" dirty="0"/>
              <a:t>zażalenie</a:t>
            </a:r>
          </a:p>
        </p:txBody>
      </p:sp>
    </p:spTree>
    <p:extLst>
      <p:ext uri="{BB962C8B-B14F-4D97-AF65-F5344CB8AC3E}">
        <p14:creationId xmlns:p14="http://schemas.microsoft.com/office/powerpoint/2010/main" val="3971639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a:xfrm>
            <a:off x="392687" y="1752600"/>
            <a:ext cx="11189713" cy="4916760"/>
          </a:xfrm>
        </p:spPr>
        <p:txBody>
          <a:bodyPr>
            <a:normAutofit lnSpcReduction="10000"/>
          </a:bodyPr>
          <a:lstStyle/>
          <a:p>
            <a:pPr marL="114300" indent="0">
              <a:buNone/>
            </a:pPr>
            <a:r>
              <a:rPr lang="pl-PL" sz="1600" b="1" dirty="0"/>
              <a:t>Skarga kasacyjna </a:t>
            </a:r>
            <a:r>
              <a:rPr lang="pl-PL" sz="1600" dirty="0"/>
              <a:t>– warunki wniesienia</a:t>
            </a:r>
            <a:r>
              <a:rPr lang="pl-PL" sz="1600" b="1" dirty="0"/>
              <a:t>:</a:t>
            </a:r>
          </a:p>
          <a:p>
            <a:pPr algn="just">
              <a:buFont typeface="Wingdings" pitchFamily="2" charset="2"/>
              <a:buChar char="Ø"/>
            </a:pPr>
            <a:r>
              <a:rPr lang="pl-PL" sz="1600" dirty="0"/>
              <a:t>naruszenie prawa materialnego przez jego błędną wykładnię lub niewłaściwe zastosowanie</a:t>
            </a:r>
          </a:p>
          <a:p>
            <a:pPr algn="just">
              <a:buFont typeface="Wingdings" pitchFamily="2" charset="2"/>
              <a:buChar char="Ø"/>
            </a:pPr>
            <a:r>
              <a:rPr lang="pl-PL" sz="1600" dirty="0"/>
              <a:t>naruszenie przepisów postępowania, jeżeli uchybienie to mogło mieć istotny wpływ na wynik postępowania</a:t>
            </a:r>
          </a:p>
          <a:p>
            <a:pPr algn="just">
              <a:buFont typeface="Wingdings" pitchFamily="2" charset="2"/>
              <a:buChar char="Ø"/>
            </a:pPr>
            <a:r>
              <a:rPr lang="pl-PL" sz="1600" dirty="0"/>
              <a:t>przymus adwokacko-radcowski – skargę może sporządzić adwokat, radca prawny, rzecznik patentowy (w sprawach własności przemysłowej), doradca podatkowy (w sprawach obowiązków podatkowych i celnych)</a:t>
            </a:r>
          </a:p>
          <a:p>
            <a:pPr algn="just">
              <a:buFont typeface="Wingdings" pitchFamily="2" charset="2"/>
              <a:buChar char="Ø"/>
            </a:pPr>
            <a:r>
              <a:rPr lang="pl-PL" sz="1600" dirty="0"/>
              <a:t>termin – 30 dni od dnia doręczenia stronie odpisu orzeczenia z uzasadnieniem</a:t>
            </a:r>
          </a:p>
          <a:p>
            <a:pPr algn="just">
              <a:buFont typeface="Wingdings" pitchFamily="2" charset="2"/>
              <a:buChar char="Ø"/>
            </a:pPr>
            <a:r>
              <a:rPr lang="pl-PL" sz="1600" dirty="0"/>
              <a:t>tryb wniesienia – za pośrednictwem wojewódzkiego sądu administracyjnego, którego orzeczenia dotyczy</a:t>
            </a:r>
          </a:p>
          <a:p>
            <a:pPr marL="114300" indent="0" algn="just">
              <a:buNone/>
            </a:pPr>
            <a:endParaRPr lang="pl-PL" sz="1600" dirty="0"/>
          </a:p>
          <a:p>
            <a:pPr marL="114300" indent="0" algn="just">
              <a:buNone/>
            </a:pPr>
            <a:r>
              <a:rPr lang="pl-PL" sz="1600" dirty="0"/>
              <a:t>Skarga kasacyjna powinna zawierać:</a:t>
            </a:r>
          </a:p>
          <a:p>
            <a:pPr algn="just">
              <a:buFont typeface="Wingdings" pitchFamily="2" charset="2"/>
              <a:buChar char="Ø"/>
            </a:pPr>
            <a:r>
              <a:rPr lang="pl-PL" sz="1600" dirty="0"/>
              <a:t>oznaczenie zaskarżonego orzeczenia</a:t>
            </a:r>
          </a:p>
          <a:p>
            <a:pPr algn="just">
              <a:buFont typeface="Wingdings" pitchFamily="2" charset="2"/>
              <a:buChar char="Ø"/>
            </a:pPr>
            <a:r>
              <a:rPr lang="pl-PL" sz="1600" dirty="0"/>
              <a:t>przytoczenie podstaw kasacyjnych i ich uzasadnienie</a:t>
            </a:r>
          </a:p>
          <a:p>
            <a:pPr algn="just">
              <a:buFont typeface="Wingdings" pitchFamily="2" charset="2"/>
              <a:buChar char="Ø"/>
            </a:pPr>
            <a:r>
              <a:rPr lang="pl-PL" sz="1600" dirty="0"/>
              <a:t>wniosek o uchylenie lub zmianę orzeczenia sądu z oznaczeniem zakresu żądanego uchylenia lub zmiany</a:t>
            </a:r>
          </a:p>
          <a:p>
            <a:pPr marL="114300" indent="0" algn="just">
              <a:buNone/>
            </a:pPr>
            <a:endParaRPr lang="pl-PL" sz="1600" dirty="0"/>
          </a:p>
          <a:p>
            <a:pPr marL="114300" indent="0" algn="just">
              <a:buNone/>
            </a:pPr>
            <a:r>
              <a:rPr lang="pl-PL" sz="1600" dirty="0"/>
              <a:t>Naczelny Sąd Administracyjny może:</a:t>
            </a:r>
          </a:p>
          <a:p>
            <a:pPr algn="just">
              <a:buFont typeface="Wingdings" pitchFamily="2" charset="2"/>
              <a:buChar char="Ø"/>
            </a:pPr>
            <a:r>
              <a:rPr lang="pl-PL" sz="1600" dirty="0"/>
              <a:t>oddalić skargę </a:t>
            </a:r>
          </a:p>
          <a:p>
            <a:pPr algn="just">
              <a:buFont typeface="Wingdings" pitchFamily="2" charset="2"/>
              <a:buChar char="Ø"/>
            </a:pPr>
            <a:r>
              <a:rPr lang="pl-PL" sz="1600" dirty="0"/>
              <a:t>uwzględnić skargę</a:t>
            </a:r>
          </a:p>
        </p:txBody>
      </p:sp>
    </p:spTree>
    <p:extLst>
      <p:ext uri="{BB962C8B-B14F-4D97-AF65-F5344CB8AC3E}">
        <p14:creationId xmlns:p14="http://schemas.microsoft.com/office/powerpoint/2010/main" val="2282097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b="1" dirty="0"/>
              <a:t>Zażalenie </a:t>
            </a:r>
            <a:r>
              <a:rPr lang="pl-PL" sz="1600" dirty="0"/>
              <a:t>– przysługuje na postanowienia wojewódzkiego sądu administracyjnego.</a:t>
            </a:r>
          </a:p>
          <a:p>
            <a:pPr marL="114300" indent="0" algn="just">
              <a:buNone/>
            </a:pPr>
            <a:endParaRPr lang="pl-PL" sz="1600" dirty="0"/>
          </a:p>
          <a:p>
            <a:pPr marL="114300" indent="0" algn="just">
              <a:buNone/>
            </a:pPr>
            <a:r>
              <a:rPr lang="pl-PL" sz="1600" b="1" dirty="0"/>
              <a:t>Zażalenie – </a:t>
            </a:r>
            <a:r>
              <a:rPr lang="pl-PL" sz="1600" dirty="0"/>
              <a:t>warunki wniesienia:</a:t>
            </a:r>
          </a:p>
          <a:p>
            <a:pPr algn="just">
              <a:buFont typeface="Wingdings" pitchFamily="2" charset="2"/>
              <a:buChar char="Ø"/>
            </a:pPr>
            <a:r>
              <a:rPr lang="pl-PL" sz="1600" dirty="0"/>
              <a:t>termin – 7 dni od doręczenia postanowienia</a:t>
            </a:r>
          </a:p>
          <a:p>
            <a:pPr algn="just">
              <a:buFont typeface="Wingdings" pitchFamily="2" charset="2"/>
              <a:buChar char="Ø"/>
            </a:pPr>
            <a:r>
              <a:rPr lang="pl-PL" sz="1600" dirty="0"/>
              <a:t>powinno zawierać wskazanie zaskarżonego postanowienia i wniosek o jego zmianę lub uchylenie</a:t>
            </a:r>
          </a:p>
          <a:p>
            <a:pPr algn="just">
              <a:buFont typeface="Wingdings" pitchFamily="2" charset="2"/>
              <a:buChar char="Ø"/>
            </a:pPr>
            <a:r>
              <a:rPr lang="pl-PL" sz="1600" dirty="0"/>
              <a:t>zażalenie na postanowienie o odrzuceniu skargi kasacyjnej podlega przymusowi adwokacko-radcowskiemu</a:t>
            </a:r>
          </a:p>
          <a:p>
            <a:pPr algn="just">
              <a:buFont typeface="Wingdings" pitchFamily="2" charset="2"/>
              <a:buChar char="Ø"/>
            </a:pPr>
            <a:r>
              <a:rPr lang="pl-PL" sz="1600" dirty="0"/>
              <a:t>tryb wniesienia – za pośrednictwem wojewódzkiego sądu administracyjnego</a:t>
            </a:r>
          </a:p>
        </p:txBody>
      </p:sp>
    </p:spTree>
    <p:extLst>
      <p:ext uri="{BB962C8B-B14F-4D97-AF65-F5344CB8AC3E}">
        <p14:creationId xmlns:p14="http://schemas.microsoft.com/office/powerpoint/2010/main" val="2203753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Zespół norm regulujących stosunki majątkowe i niektóre stosunki osobiste pomiędzy równorzędnymi podmiotami.</a:t>
            </a:r>
          </a:p>
          <a:p>
            <a:pPr marL="114300" indent="0" algn="just">
              <a:buNone/>
            </a:pPr>
            <a:endParaRPr lang="pl-PL" sz="1600" dirty="0"/>
          </a:p>
          <a:p>
            <a:pPr marL="114300" indent="0" algn="just">
              <a:buNone/>
            </a:pPr>
            <a:endParaRPr lang="pl-PL" sz="1600" dirty="0"/>
          </a:p>
          <a:p>
            <a:pPr marL="114300" indent="0" algn="just">
              <a:buNone/>
            </a:pPr>
            <a:r>
              <a:rPr lang="pl-PL" sz="1600" dirty="0"/>
              <a:t>Podział prawa cywilnego:</a:t>
            </a:r>
          </a:p>
          <a:p>
            <a:pPr algn="just">
              <a:buFont typeface="Wingdings" panose="05000000000000000000" pitchFamily="2" charset="2"/>
              <a:buChar char="§"/>
            </a:pPr>
            <a:r>
              <a:rPr lang="pl-PL" sz="1600" dirty="0"/>
              <a:t>część ogólna</a:t>
            </a:r>
          </a:p>
          <a:p>
            <a:pPr algn="just">
              <a:buFont typeface="Wingdings" panose="05000000000000000000" pitchFamily="2" charset="2"/>
              <a:buChar char="§"/>
            </a:pPr>
            <a:r>
              <a:rPr lang="pl-PL" sz="1600" dirty="0"/>
              <a:t>prawo rzeczowe – regulujące prawne formy korzystania z rzeczy</a:t>
            </a:r>
          </a:p>
          <a:p>
            <a:pPr algn="just">
              <a:buFont typeface="Wingdings" panose="05000000000000000000" pitchFamily="2" charset="2"/>
              <a:buChar char="§"/>
            </a:pPr>
            <a:r>
              <a:rPr lang="pl-PL" sz="1600" dirty="0"/>
              <a:t>prawo zobowiązaniowe</a:t>
            </a:r>
          </a:p>
          <a:p>
            <a:pPr algn="just">
              <a:buFont typeface="Wingdings" panose="05000000000000000000" pitchFamily="2" charset="2"/>
              <a:buChar char="§"/>
            </a:pPr>
            <a:r>
              <a:rPr lang="pl-PL" sz="1600" dirty="0"/>
              <a:t>prawo spadkowe</a:t>
            </a:r>
          </a:p>
          <a:p>
            <a:pPr marL="114300" indent="0" algn="just">
              <a:buNone/>
            </a:pPr>
            <a:endParaRPr lang="pl-PL" sz="1600" dirty="0"/>
          </a:p>
          <a:p>
            <a:pPr marL="114300" indent="0" algn="just">
              <a:buNone/>
            </a:pPr>
            <a:endParaRPr lang="pl-PL" sz="1600" dirty="0"/>
          </a:p>
          <a:p>
            <a:pPr marL="114300" indent="0" algn="just">
              <a:buNone/>
            </a:pPr>
            <a:r>
              <a:rPr lang="pl-PL" sz="1600" dirty="0"/>
              <a:t>Źródła prawa cywilnego</a:t>
            </a:r>
          </a:p>
          <a:p>
            <a:pPr algn="just">
              <a:buFont typeface="Wingdings" panose="05000000000000000000" pitchFamily="2" charset="2"/>
              <a:buChar char="§"/>
            </a:pPr>
            <a:r>
              <a:rPr lang="pl-PL" sz="1600" dirty="0"/>
              <a:t>Kodeks cywilny z 23 kwietnia 1964 r.</a:t>
            </a:r>
          </a:p>
          <a:p>
            <a:pPr algn="just">
              <a:buFont typeface="Wingdings" panose="05000000000000000000" pitchFamily="2" charset="2"/>
              <a:buChar char="§"/>
            </a:pPr>
            <a:r>
              <a:rPr lang="pl-PL" sz="1600" dirty="0"/>
              <a:t>inne ustawy np. kodeks spółek handlowych, prawo spółdzielcze</a:t>
            </a:r>
          </a:p>
        </p:txBody>
      </p:sp>
    </p:spTree>
    <p:extLst>
      <p:ext uri="{BB962C8B-B14F-4D97-AF65-F5344CB8AC3E}">
        <p14:creationId xmlns:p14="http://schemas.microsoft.com/office/powerpoint/2010/main" val="54061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Klauzula generalna </a:t>
            </a:r>
            <a:r>
              <a:rPr lang="pl-PL" sz="1600" dirty="0"/>
              <a:t>– przepis prawa, który przez użycie ogólnych pojęć, podlegających ocenie organu stosującego prawo, ma na celu osiągnięcie elastyczności w stosowaniu prawa:</a:t>
            </a:r>
          </a:p>
          <a:p>
            <a:pPr algn="just">
              <a:buFont typeface="Wingdings" panose="05000000000000000000" pitchFamily="2" charset="2"/>
              <a:buChar char="Ø"/>
            </a:pPr>
            <a:r>
              <a:rPr lang="pl-PL" sz="1600" dirty="0"/>
              <a:t>klauzula zasad współżycia społecznego np. art. 5 </a:t>
            </a:r>
            <a:r>
              <a:rPr lang="pl-PL" sz="1600" dirty="0" err="1"/>
              <a:t>kc</a:t>
            </a:r>
            <a:endParaRPr lang="pl-PL" sz="1600" dirty="0"/>
          </a:p>
          <a:p>
            <a:pPr algn="just">
              <a:buFont typeface="Wingdings" panose="05000000000000000000" pitchFamily="2" charset="2"/>
              <a:buChar char="Ø"/>
            </a:pPr>
            <a:r>
              <a:rPr lang="pl-PL" sz="1600" dirty="0"/>
              <a:t>klauzula społeczno-gospodarczego przeznaczenia prawa – art. 5 </a:t>
            </a:r>
            <a:r>
              <a:rPr lang="pl-PL" sz="1600" dirty="0" err="1"/>
              <a:t>kc</a:t>
            </a:r>
            <a:endParaRPr lang="pl-PL" sz="1600" dirty="0"/>
          </a:p>
          <a:p>
            <a:pPr algn="just">
              <a:buFont typeface="Wingdings" panose="05000000000000000000" pitchFamily="2" charset="2"/>
              <a:buChar char="Ø"/>
            </a:pPr>
            <a:r>
              <a:rPr lang="pl-PL" sz="1600" dirty="0"/>
              <a:t>klauzula niegodziwości celu świadczenia (wynagrodzenie za czyn niedozwolony) – art. 412 </a:t>
            </a:r>
            <a:r>
              <a:rPr lang="pl-PL" sz="1600" dirty="0" err="1"/>
              <a:t>kc</a:t>
            </a:r>
            <a:r>
              <a:rPr lang="pl-PL" sz="1600" dirty="0"/>
              <a:t> </a:t>
            </a:r>
          </a:p>
        </p:txBody>
      </p:sp>
    </p:spTree>
    <p:extLst>
      <p:ext uri="{BB962C8B-B14F-4D97-AF65-F5344CB8AC3E}">
        <p14:creationId xmlns:p14="http://schemas.microsoft.com/office/powerpoint/2010/main" val="6501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Stosunek cywilnoprawny </a:t>
            </a:r>
            <a:r>
              <a:rPr lang="pl-PL" sz="1600" dirty="0"/>
              <a:t>– stosunek regulowany przez przepisy prawa cywilnego.</a:t>
            </a:r>
          </a:p>
          <a:p>
            <a:pPr marL="114300" indent="0" algn="just">
              <a:buNone/>
            </a:pPr>
            <a:endParaRPr lang="pl-PL" sz="1600" dirty="0"/>
          </a:p>
          <a:p>
            <a:pPr marL="114300" indent="0" algn="just">
              <a:buNone/>
            </a:pPr>
            <a:r>
              <a:rPr lang="pl-PL" sz="1600" b="1" dirty="0"/>
              <a:t>Elementy stosunku cywilnoprawnego</a:t>
            </a:r>
            <a:r>
              <a:rPr lang="pl-PL" sz="1600" dirty="0"/>
              <a:t>:</a:t>
            </a:r>
          </a:p>
          <a:p>
            <a:pPr algn="just">
              <a:buFont typeface="Wingdings" panose="05000000000000000000" pitchFamily="2" charset="2"/>
              <a:buChar char="Ø"/>
            </a:pPr>
            <a:r>
              <a:rPr lang="pl-PL" sz="1600" dirty="0"/>
              <a:t>podmioty stosunku</a:t>
            </a:r>
          </a:p>
          <a:p>
            <a:pPr algn="just">
              <a:buFont typeface="Wingdings" panose="05000000000000000000" pitchFamily="2" charset="2"/>
              <a:buChar char="Ø"/>
            </a:pPr>
            <a:r>
              <a:rPr lang="pl-PL" sz="1600" dirty="0"/>
              <a:t>przedmiot stosunku</a:t>
            </a:r>
          </a:p>
          <a:p>
            <a:pPr algn="just">
              <a:buFont typeface="Wingdings" panose="05000000000000000000" pitchFamily="2" charset="2"/>
              <a:buChar char="Ø"/>
            </a:pPr>
            <a:r>
              <a:rPr lang="pl-PL" sz="1600" dirty="0"/>
              <a:t>uprawnienia wynikające ze stosunku</a:t>
            </a:r>
          </a:p>
          <a:p>
            <a:pPr algn="just">
              <a:buFont typeface="Wingdings" panose="05000000000000000000" pitchFamily="2" charset="2"/>
              <a:buChar char="Ø"/>
            </a:pPr>
            <a:r>
              <a:rPr lang="pl-PL" sz="1600" dirty="0"/>
              <a:t>obowiązki wynikające ze stosunku</a:t>
            </a:r>
          </a:p>
        </p:txBody>
      </p:sp>
    </p:spTree>
    <p:extLst>
      <p:ext uri="{BB962C8B-B14F-4D97-AF65-F5344CB8AC3E}">
        <p14:creationId xmlns:p14="http://schemas.microsoft.com/office/powerpoint/2010/main" val="186102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prawo podmiotowe </a:t>
            </a:r>
            <a:r>
              <a:rPr lang="pl-PL" sz="1600" dirty="0"/>
              <a:t>(na gruncie prawa cywilnego)</a:t>
            </a:r>
          </a:p>
          <a:p>
            <a:pPr marL="114300" indent="0" algn="ctr">
              <a:buNone/>
            </a:pPr>
            <a:r>
              <a:rPr lang="pl-PL" sz="1600" dirty="0"/>
              <a:t>przyznana i zabezpieczona przez normy prawa cywilnego oraz wynikająca ze stosunku prawnego możność postępowania w określony sposób</a:t>
            </a:r>
          </a:p>
          <a:p>
            <a:pPr marL="114300" indent="0" algn="just">
              <a:buNone/>
            </a:pPr>
            <a:endParaRPr lang="pl-PL" sz="1600" dirty="0"/>
          </a:p>
          <a:p>
            <a:pPr marL="114300" indent="0" algn="just">
              <a:buNone/>
            </a:pPr>
            <a:r>
              <a:rPr lang="pl-PL" sz="1600" dirty="0"/>
              <a:t>                                </a:t>
            </a:r>
            <a:r>
              <a:rPr lang="pl-PL" sz="1600" b="1" dirty="0"/>
              <a:t>uprawniony                                                                    zobowiązany</a:t>
            </a:r>
          </a:p>
          <a:p>
            <a:pPr marL="114300" indent="0" algn="just">
              <a:buNone/>
            </a:pPr>
            <a:r>
              <a:rPr lang="pl-PL" sz="1600" dirty="0"/>
              <a:t>           możność działania w granicach                                      nienaruszanie prawa podmiotowego</a:t>
            </a:r>
          </a:p>
          <a:p>
            <a:pPr marL="114300" indent="0" algn="just">
              <a:buNone/>
            </a:pPr>
            <a:r>
              <a:rPr lang="pl-PL" sz="1600" dirty="0"/>
              <a:t>                                 prawa</a:t>
            </a:r>
          </a:p>
          <a:p>
            <a:pPr marL="114300" indent="0" algn="just">
              <a:buNone/>
            </a:pPr>
            <a:endParaRPr lang="pl-PL" sz="1600" dirty="0"/>
          </a:p>
          <a:p>
            <a:pPr marL="114300" indent="0" algn="just">
              <a:buNone/>
            </a:pPr>
            <a:endParaRPr lang="pl-PL" sz="1600" dirty="0"/>
          </a:p>
          <a:p>
            <a:pPr marL="114300" indent="0" algn="ctr">
              <a:buNone/>
            </a:pPr>
            <a:r>
              <a:rPr lang="pl-PL" sz="1600" dirty="0"/>
              <a:t>prawo podmiotowe </a:t>
            </a:r>
            <a:r>
              <a:rPr lang="pl-PL" sz="1600" dirty="0">
                <a:latin typeface="Times New Roman"/>
                <a:cs typeface="Times New Roman"/>
              </a:rPr>
              <a:t>&gt; </a:t>
            </a:r>
            <a:r>
              <a:rPr lang="pl-PL" sz="1600" dirty="0">
                <a:cs typeface="Times New Roman"/>
              </a:rPr>
              <a:t>uprawnienie</a:t>
            </a:r>
          </a:p>
          <a:p>
            <a:pPr marL="114300" indent="0" algn="ctr">
              <a:buNone/>
            </a:pPr>
            <a:endParaRPr lang="pl-PL" sz="1600" dirty="0">
              <a:cs typeface="Times New Roman"/>
            </a:endParaRPr>
          </a:p>
          <a:p>
            <a:pPr marL="114300" indent="0" algn="ctr">
              <a:buNone/>
            </a:pPr>
            <a:r>
              <a:rPr lang="pl-PL" sz="1600" dirty="0">
                <a:cs typeface="Times New Roman"/>
              </a:rPr>
              <a:t>skonkretyzowane uprawnienie = roszczenie</a:t>
            </a:r>
            <a:endParaRPr lang="pl-PL" sz="1600" dirty="0"/>
          </a:p>
          <a:p>
            <a:pPr marL="114300" indent="0" algn="just">
              <a:buNone/>
            </a:pPr>
            <a:endParaRPr lang="pl-PL" sz="1600" dirty="0"/>
          </a:p>
        </p:txBody>
      </p:sp>
      <p:cxnSp>
        <p:nvCxnSpPr>
          <p:cNvPr id="5" name="Łącznik prosty ze strzałką 4"/>
          <p:cNvCxnSpPr/>
          <p:nvPr/>
        </p:nvCxnSpPr>
        <p:spPr>
          <a:xfrm flipH="1">
            <a:off x="3647728" y="2636912"/>
            <a:ext cx="86409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2636912"/>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1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332657"/>
            <a:ext cx="8260672" cy="1115143"/>
          </a:xfrm>
        </p:spPr>
        <p:txBody>
          <a:bodyPr>
            <a:normAutofit fontScale="90000"/>
          </a:bodyPr>
          <a:lstStyle/>
          <a:p>
            <a:r>
              <a:rPr lang="pl-PL" sz="2000" dirty="0"/>
              <a:t>Postępowanie administracyjne</a:t>
            </a:r>
            <a:br>
              <a:rPr lang="pl-PL" sz="2000" dirty="0"/>
            </a:br>
            <a:r>
              <a:rPr lang="pl-PL" sz="2000" dirty="0"/>
              <a:t>Środki prawne nadzwyczajne – uchylenie lub zmiana decyzji, przez którą strona nabyła uprawnienia bez zgody strony</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Minister lub wojewoda (w stosunku do decyzji wydanych przez organy samorządu terytorialnego w sprawach należących do zadań z zakresu administracji rządowej) może uchylić lub zmienić w niezbędnym zakresie każdą decyzję ostateczną, bez zgody strony, jeżeli </a:t>
            </a:r>
            <a:r>
              <a:rPr lang="pl-PL" sz="1600" b="1" dirty="0"/>
              <a:t>w inny sposób nie można usunąć zagrożenia dla życia lub zdrowia ludzkiego albo zapobiec poważnym szkodom dla gospodarki narodowej lub dla ważnych interesów Państwa.</a:t>
            </a:r>
          </a:p>
          <a:p>
            <a:pPr marL="114300" indent="0" algn="just">
              <a:buNone/>
            </a:pPr>
            <a:endParaRPr lang="pl-PL" sz="1600" b="1" dirty="0"/>
          </a:p>
          <a:p>
            <a:pPr marL="114300" indent="0" algn="just">
              <a:buNone/>
            </a:pPr>
            <a:endParaRPr lang="pl-PL" sz="1600" b="1" dirty="0"/>
          </a:p>
          <a:p>
            <a:pPr marL="114300" indent="0" algn="just">
              <a:buNone/>
            </a:pPr>
            <a:r>
              <a:rPr lang="pl-PL" sz="1600" dirty="0"/>
              <a:t>Stronie, która poniosła szkodę, na skutek uchylenia lub zmiany decyzji, przysługuje odszkodowanie za poniesioną rzeczywista szkodę.</a:t>
            </a:r>
          </a:p>
          <a:p>
            <a:pPr marL="114300" indent="0" algn="just">
              <a:buNone/>
            </a:pPr>
            <a:r>
              <a:rPr lang="pl-PL" sz="1600" dirty="0"/>
              <a:t>*roszczenie odszkodowawcze przedawnia się z upływem 3 lat od dnia, w którym decyzja stała się ostateczna</a:t>
            </a:r>
          </a:p>
        </p:txBody>
      </p:sp>
    </p:spTree>
    <p:extLst>
      <p:ext uri="{BB962C8B-B14F-4D97-AF65-F5344CB8AC3E}">
        <p14:creationId xmlns:p14="http://schemas.microsoft.com/office/powerpoint/2010/main" val="1330968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r>
              <a:rPr lang="pl-PL" sz="1600" dirty="0"/>
              <a:t>Podział praw podmiotowych:</a:t>
            </a:r>
          </a:p>
          <a:p>
            <a:pPr algn="just">
              <a:buFont typeface="Wingdings" pitchFamily="2" charset="2"/>
              <a:buChar char="Ø"/>
            </a:pPr>
            <a:r>
              <a:rPr lang="pl-PL" sz="1600" b="1" dirty="0"/>
              <a:t>prawa  podmiotowe bezwzględne </a:t>
            </a:r>
            <a:r>
              <a:rPr lang="pl-PL" sz="1600" dirty="0"/>
              <a:t>– skuteczne wobec wszystkich; wszyscy zobowiązani są do nienaruszania prawa podmiotowego</a:t>
            </a:r>
          </a:p>
          <a:p>
            <a:pPr algn="just">
              <a:buFont typeface="Wingdings" pitchFamily="2" charset="2"/>
              <a:buChar char="Ø"/>
            </a:pPr>
            <a:r>
              <a:rPr lang="pl-PL" sz="1600" b="1" dirty="0"/>
              <a:t>prawa podmiotowe względne </a:t>
            </a:r>
            <a:r>
              <a:rPr lang="pl-PL" sz="1600" dirty="0"/>
              <a:t>– przysługujące tylko względem oznaczonej osoby np. wierzytelności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ctr">
              <a:buNone/>
            </a:pPr>
            <a:r>
              <a:rPr lang="pl-PL" sz="1600" b="1" dirty="0"/>
              <a:t>Osoby fizyczne</a:t>
            </a:r>
          </a:p>
          <a:p>
            <a:pPr algn="ctr">
              <a:buNone/>
            </a:pPr>
            <a:endParaRPr lang="pl-PL" sz="1600" dirty="0"/>
          </a:p>
          <a:p>
            <a:pPr algn="just">
              <a:buNone/>
            </a:pPr>
            <a:r>
              <a:rPr lang="pl-PL" sz="1600" b="1" dirty="0"/>
              <a:t>Zdolność prawna – </a:t>
            </a:r>
            <a:r>
              <a:rPr lang="pl-PL" sz="1600" dirty="0"/>
              <a:t>zdolność do występowania w charakterze podmiotu (strony) w stosunkach cywilnoprawnych. </a:t>
            </a:r>
          </a:p>
          <a:p>
            <a:pPr algn="just">
              <a:buNone/>
            </a:pPr>
            <a:r>
              <a:rPr lang="pl-PL" sz="1600" dirty="0"/>
              <a:t>*inaczej – zdolność do bycia podmiotem praw i obowiązków</a:t>
            </a:r>
          </a:p>
          <a:p>
            <a:pPr algn="just">
              <a:buNone/>
            </a:pPr>
            <a:r>
              <a:rPr lang="pl-PL" sz="1600" b="1" dirty="0"/>
              <a:t>nabycie</a:t>
            </a:r>
            <a:r>
              <a:rPr lang="pl-PL" sz="1600" dirty="0"/>
              <a:t> – z chwilą urodzenia się (żywego)</a:t>
            </a:r>
          </a:p>
          <a:p>
            <a:pPr algn="just">
              <a:buNone/>
            </a:pPr>
            <a:r>
              <a:rPr lang="pl-PL" sz="1600" b="1" dirty="0"/>
              <a:t>utrata</a:t>
            </a:r>
            <a:r>
              <a:rPr lang="pl-PL" sz="1600" dirty="0"/>
              <a:t> – z chwilą śmierci</a:t>
            </a:r>
          </a:p>
          <a:p>
            <a:pPr algn="just">
              <a:buNone/>
            </a:pPr>
            <a:endParaRPr lang="pl-PL" sz="1600" dirty="0"/>
          </a:p>
          <a:p>
            <a:pPr algn="just">
              <a:buNone/>
            </a:pPr>
            <a:r>
              <a:rPr lang="pl-PL" sz="1600" b="1" dirty="0"/>
              <a:t>Zdolność do czynności prawnych – </a:t>
            </a:r>
            <a:r>
              <a:rPr lang="pl-PL" sz="1600" dirty="0"/>
              <a:t>zdolność do nabywania praw i zaciągania zobowiązań za pomocą czynności prawnych. Może być:</a:t>
            </a:r>
          </a:p>
          <a:p>
            <a:pPr algn="just">
              <a:buFont typeface="Wingdings" pitchFamily="2" charset="2"/>
              <a:buChar char="Ø"/>
            </a:pPr>
            <a:r>
              <a:rPr lang="pl-PL" sz="1600" b="1" dirty="0"/>
              <a:t>pełna </a:t>
            </a:r>
            <a:r>
              <a:rPr lang="pl-PL" sz="1600" dirty="0"/>
              <a:t>– osoby, które ukończyły 18 r.ż., oraz kobiety, które ukończyły 16 r.ż. i za zgodą sądu zawarły związek małżeński </a:t>
            </a:r>
            <a:endParaRPr lang="pl-PL" sz="1600" b="1" dirty="0"/>
          </a:p>
          <a:p>
            <a:pPr algn="just">
              <a:buFont typeface="Wingdings" pitchFamily="2" charset="2"/>
              <a:buChar char="Ø"/>
            </a:pPr>
            <a:r>
              <a:rPr lang="pl-PL" sz="1600" b="1" dirty="0"/>
              <a:t>ograniczona – </a:t>
            </a:r>
            <a:r>
              <a:rPr lang="pl-PL" sz="1600" dirty="0"/>
              <a:t>małoletni pomiędzy 13 a 18 </a:t>
            </a:r>
            <a:r>
              <a:rPr lang="pl-PL" sz="1600" dirty="0" err="1"/>
              <a:t>r.ż</a:t>
            </a:r>
            <a:r>
              <a:rPr lang="pl-PL" sz="1600" dirty="0"/>
              <a:t>. oraz osoby ubezwłasnowolnione częściowo</a:t>
            </a:r>
            <a:endParaRPr lang="pl-PL" sz="1600" b="1" dirty="0"/>
          </a:p>
          <a:p>
            <a:pPr algn="just">
              <a:buFont typeface="Wingdings" pitchFamily="2" charset="2"/>
              <a:buChar char="Ø"/>
            </a:pPr>
            <a:r>
              <a:rPr lang="pl-PL" sz="1600" b="1" dirty="0"/>
              <a:t>brak – </a:t>
            </a:r>
            <a:r>
              <a:rPr lang="pl-PL" sz="1600" dirty="0"/>
              <a:t>małoletni poniżej 13 </a:t>
            </a:r>
            <a:r>
              <a:rPr lang="pl-PL" sz="1600" dirty="0" err="1"/>
              <a:t>r.ż</a:t>
            </a:r>
            <a:r>
              <a:rPr lang="pl-PL" sz="1600" dirty="0"/>
              <a:t>. oraz osoby ubezwłasnowolnione całkowicie</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Ubezwłasnowolnienie:</a:t>
            </a:r>
          </a:p>
          <a:p>
            <a:pPr algn="just">
              <a:buFont typeface="Wingdings" pitchFamily="2" charset="2"/>
              <a:buChar char="Ø"/>
            </a:pPr>
            <a:r>
              <a:rPr lang="pl-PL" sz="1600" b="1" dirty="0"/>
              <a:t>całkowite – </a:t>
            </a:r>
            <a:r>
              <a:rPr lang="pl-PL" sz="1600" dirty="0"/>
              <a:t>osoba, która ukończyła 13 </a:t>
            </a:r>
            <a:r>
              <a:rPr lang="pl-PL" sz="1600" dirty="0" err="1"/>
              <a:t>r.ż</a:t>
            </a:r>
            <a:r>
              <a:rPr lang="pl-PL" sz="1600" dirty="0"/>
              <a:t>., może być ubezwłasnowolniona całkowicie, jeżeli z powodu choroby psychicznej, niedorozwoju umysłowego albo innego rodzaju zaburzeń psychicznych, w szczególności pijaństwa lub narkomanii, nie jest w stanie kierować swym postępowaniem</a:t>
            </a:r>
          </a:p>
          <a:p>
            <a:pPr algn="just">
              <a:buFont typeface="Wingdings" pitchFamily="2" charset="2"/>
              <a:buChar char="Ø"/>
            </a:pPr>
            <a:r>
              <a:rPr lang="pl-PL" sz="1600" b="1" dirty="0"/>
              <a:t>częściowe – </a:t>
            </a:r>
            <a:r>
              <a:rPr lang="pl-PL" sz="1600" dirty="0"/>
              <a:t>osoba pełnoletnia może być ubezwłasnowolniona częściowo, jeżeli z powodu choroby psychicznej, niedorozwoju umysłowego albo innego rodzaju zaburzeń psychicznych, w szczególności pijaństwa lub narkomanii, potrzebna jest pomoc do prowadzenia jej spraw </a:t>
            </a:r>
            <a:endParaRPr lang="pl-PL" sz="1600" b="1" dirty="0"/>
          </a:p>
          <a:p>
            <a:pPr algn="just">
              <a:buNone/>
            </a:pPr>
            <a:r>
              <a:rPr lang="pl-PL" sz="1600" dirty="0"/>
              <a:t> </a:t>
            </a:r>
          </a:p>
          <a:p>
            <a:pPr algn="just">
              <a:buNone/>
            </a:pPr>
            <a:r>
              <a:rPr lang="pl-PL" sz="1600" dirty="0"/>
              <a:t>    Za ubezwłasnowolnionego całkowicie działa </a:t>
            </a:r>
            <a:r>
              <a:rPr lang="pl-PL" sz="1600" b="1" dirty="0"/>
              <a:t>opiekun, </a:t>
            </a:r>
            <a:r>
              <a:rPr lang="pl-PL" sz="1600" dirty="0"/>
              <a:t>natomiast dla ubezwłasnowolnionego częściowo ustanawia się </a:t>
            </a:r>
            <a:r>
              <a:rPr lang="pl-PL" sz="1600" b="1" dirty="0"/>
              <a:t>kuratora.</a:t>
            </a: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70559" y="1752600"/>
            <a:ext cx="10812087" cy="4844752"/>
          </a:xfrm>
        </p:spPr>
        <p:txBody>
          <a:bodyPr>
            <a:normAutofit/>
          </a:bodyPr>
          <a:lstStyle/>
          <a:p>
            <a:pPr>
              <a:buNone/>
            </a:pPr>
            <a:r>
              <a:rPr lang="pl-PL" sz="1600" b="1" dirty="0"/>
              <a:t>Uznanie za zmarłego:</a:t>
            </a:r>
          </a:p>
          <a:p>
            <a:pPr algn="just">
              <a:buFont typeface="Wingdings" pitchFamily="2" charset="2"/>
              <a:buChar char="Ø"/>
            </a:pPr>
            <a:r>
              <a:rPr lang="pl-PL" sz="1600" b="1" dirty="0"/>
              <a:t>standardowo</a:t>
            </a:r>
            <a:r>
              <a:rPr lang="pl-PL" sz="1600" dirty="0"/>
              <a:t> – po upływie 10 lat od końca roku kalendarzowego, w którym według wiadomości zaginiony jeszcze żył; gdyby w chwili uznania za zmarłego zaginiony ukończył 70 r.ż., wystarcza upływ 5 lat; uznanie za zmarłego nie może nastąpić przed końcem roku, w którym zaginiony ukończyłby 23 lata</a:t>
            </a:r>
          </a:p>
          <a:p>
            <a:pPr algn="just">
              <a:buFont typeface="Wingdings" pitchFamily="2" charset="2"/>
              <a:buChar char="Ø"/>
            </a:pPr>
            <a:r>
              <a:rPr lang="pl-PL" sz="1600" b="1" dirty="0"/>
              <a:t>w związku z katastrofą</a:t>
            </a:r>
            <a:r>
              <a:rPr lang="pl-PL" sz="1600" dirty="0"/>
              <a:t> – po upływie 6 miesięcy od dnia, w którym nastąpiła katastrofa powietrzna lub morska albo inne szczególne zdarzenie</a:t>
            </a:r>
          </a:p>
          <a:p>
            <a:pPr algn="just">
              <a:buFont typeface="Wingdings" pitchFamily="2" charset="2"/>
              <a:buChar char="Ø"/>
            </a:pPr>
            <a:r>
              <a:rPr lang="pl-PL" sz="1600" b="1" dirty="0"/>
              <a:t>jeżeli nie można stwierdzić katastrofy statku lub okrętu</a:t>
            </a:r>
            <a:r>
              <a:rPr lang="pl-PL" sz="1600" dirty="0"/>
              <a:t> – bieg sześciomiesięcznego terminu, po upływie którego można uznać zaginionego za zmarłego, rozpoczyna się z upływem roku od dnia, w którym statek lub okręt miał przybyć do portu przeznaczenia, a jeżeli nie miał portu przeznaczenia – z upływem 2 lat od dnia, w którym była ostatnia o nim wiadomość</a:t>
            </a:r>
          </a:p>
          <a:p>
            <a:pPr algn="just">
              <a:buFont typeface="Wingdings" pitchFamily="2" charset="2"/>
              <a:buChar char="Ø"/>
            </a:pPr>
            <a:r>
              <a:rPr lang="pl-PL" sz="1600" b="1" dirty="0"/>
              <a:t>zaginięcie w związku z innym bezpośrednim niebezpieczeństwem dla życia</a:t>
            </a:r>
            <a:r>
              <a:rPr lang="pl-PL" sz="1600" dirty="0"/>
              <a:t> – po upływie roku od dnia, w którym niebezpieczeństwo ustało albo według okoliczności powinno było ustać </a:t>
            </a:r>
          </a:p>
          <a:p>
            <a:pPr algn="just">
              <a:buFont typeface="Wingdings" pitchFamily="2" charset="2"/>
              <a:buChar char="Ø"/>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b="1" dirty="0"/>
              <a:t>Osoby prawne:</a:t>
            </a:r>
          </a:p>
          <a:p>
            <a:pPr>
              <a:buFont typeface="Wingdings" pitchFamily="2" charset="2"/>
              <a:buChar char="Ø"/>
            </a:pPr>
            <a:r>
              <a:rPr lang="pl-PL" sz="1600" dirty="0"/>
              <a:t>element ludzki</a:t>
            </a:r>
          </a:p>
          <a:p>
            <a:pPr>
              <a:buFont typeface="Wingdings" pitchFamily="2" charset="2"/>
              <a:buChar char="Ø"/>
            </a:pPr>
            <a:r>
              <a:rPr lang="pl-PL" sz="1600" dirty="0"/>
              <a:t>element majątkowy</a:t>
            </a:r>
          </a:p>
          <a:p>
            <a:pPr>
              <a:buFont typeface="Wingdings" pitchFamily="2" charset="2"/>
              <a:buChar char="Ø"/>
            </a:pPr>
            <a:r>
              <a:rPr lang="pl-PL" sz="1600" dirty="0"/>
              <a:t>element organizacyjny</a:t>
            </a:r>
          </a:p>
          <a:p>
            <a:pPr>
              <a:buFont typeface="Wingdings" pitchFamily="2" charset="2"/>
              <a:buChar char="Ø"/>
            </a:pPr>
            <a:r>
              <a:rPr lang="pl-PL" sz="1600" dirty="0"/>
              <a:t>cel</a:t>
            </a:r>
          </a:p>
          <a:p>
            <a:pPr>
              <a:buNone/>
            </a:pPr>
            <a:endParaRPr lang="pl-PL" sz="1600" dirty="0"/>
          </a:p>
          <a:p>
            <a:pPr>
              <a:buNone/>
            </a:pPr>
            <a:r>
              <a:rPr lang="pl-PL" sz="1600" dirty="0"/>
              <a:t>Podział osób prawnych:</a:t>
            </a:r>
          </a:p>
          <a:p>
            <a:pPr>
              <a:buFont typeface="Wingdings" pitchFamily="2" charset="2"/>
              <a:buChar char="Ø"/>
            </a:pPr>
            <a:r>
              <a:rPr lang="pl-PL" sz="1600" b="1" dirty="0"/>
              <a:t>typu instytucjonalnego – </a:t>
            </a:r>
            <a:r>
              <a:rPr lang="pl-PL" sz="1600" dirty="0"/>
              <a:t>tworzone przez państwo w drodze aktu władczego</a:t>
            </a:r>
          </a:p>
          <a:p>
            <a:pPr>
              <a:buFont typeface="Wingdings" pitchFamily="2" charset="2"/>
              <a:buChar char="Ø"/>
            </a:pPr>
            <a:r>
              <a:rPr lang="pl-PL" sz="1600" b="1" dirty="0"/>
              <a:t>typu zrzeszeniowego – </a:t>
            </a:r>
            <a:r>
              <a:rPr lang="pl-PL" sz="1600" dirty="0"/>
              <a:t>tworzone w drodze porozumień</a:t>
            </a:r>
          </a:p>
          <a:p>
            <a:pPr>
              <a:buNone/>
            </a:pPr>
            <a:endParaRPr lang="pl-PL" sz="1600" b="1" dirty="0"/>
          </a:p>
          <a:p>
            <a:pPr>
              <a:buFont typeface="Wingdings" pitchFamily="2" charset="2"/>
              <a:buChar char="Ø"/>
            </a:pPr>
            <a:r>
              <a:rPr lang="pl-PL" sz="1600" b="1" dirty="0"/>
              <a:t>o celach gospodarczych</a:t>
            </a:r>
          </a:p>
          <a:p>
            <a:pPr>
              <a:buFont typeface="Wingdings" pitchFamily="2" charset="2"/>
              <a:buChar char="Ø"/>
            </a:pPr>
            <a:r>
              <a:rPr lang="pl-PL" sz="1600" b="1" dirty="0"/>
              <a:t>o celach niegospodarczych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b="1" dirty="0"/>
              <a:t>Rodzaje osób prawnych:</a:t>
            </a:r>
          </a:p>
          <a:p>
            <a:pPr>
              <a:buFont typeface="Wingdings" pitchFamily="2" charset="2"/>
              <a:buChar char="§"/>
            </a:pPr>
            <a:r>
              <a:rPr lang="pl-PL" sz="1600" dirty="0"/>
              <a:t>Skarb Państwa</a:t>
            </a:r>
          </a:p>
          <a:p>
            <a:pPr>
              <a:buFont typeface="Wingdings" pitchFamily="2" charset="2"/>
              <a:buChar char="§"/>
            </a:pPr>
            <a:r>
              <a:rPr lang="pl-PL" sz="1600" dirty="0"/>
              <a:t>spółki kapitałowe</a:t>
            </a:r>
          </a:p>
          <a:p>
            <a:pPr>
              <a:buFont typeface="Wingdings" pitchFamily="2" charset="2"/>
              <a:buChar char="§"/>
            </a:pPr>
            <a:r>
              <a:rPr lang="pl-PL" sz="1600" dirty="0"/>
              <a:t>przedsiębiorstwa państwowe</a:t>
            </a:r>
          </a:p>
          <a:p>
            <a:pPr>
              <a:buFont typeface="Wingdings" pitchFamily="2" charset="2"/>
              <a:buChar char="§"/>
            </a:pPr>
            <a:r>
              <a:rPr lang="pl-PL" sz="1600" dirty="0"/>
              <a:t>banki</a:t>
            </a:r>
          </a:p>
          <a:p>
            <a:pPr>
              <a:buFont typeface="Wingdings" pitchFamily="2" charset="2"/>
              <a:buChar char="§"/>
            </a:pPr>
            <a:r>
              <a:rPr lang="pl-PL" sz="1600" dirty="0"/>
              <a:t>państwowe jednostki organizacyjne</a:t>
            </a:r>
          </a:p>
          <a:p>
            <a:pPr>
              <a:buFont typeface="Wingdings" pitchFamily="2" charset="2"/>
              <a:buChar char="§"/>
            </a:pPr>
            <a:r>
              <a:rPr lang="pl-PL" sz="1600" dirty="0"/>
              <a:t>spółdzielnie</a:t>
            </a:r>
          </a:p>
          <a:p>
            <a:pPr>
              <a:buFont typeface="Wingdings" pitchFamily="2" charset="2"/>
              <a:buChar char="§"/>
            </a:pPr>
            <a:r>
              <a:rPr lang="pl-PL" sz="1600" dirty="0"/>
              <a:t>fundacje</a:t>
            </a:r>
          </a:p>
          <a:p>
            <a:pPr>
              <a:buFont typeface="Wingdings" pitchFamily="2" charset="2"/>
              <a:buChar char="§"/>
            </a:pPr>
            <a:r>
              <a:rPr lang="pl-PL" sz="1600" dirty="0"/>
              <a:t>stowarzyszenia (nie wszystkie)</a:t>
            </a:r>
          </a:p>
          <a:p>
            <a:pPr>
              <a:buFont typeface="Wingdings" pitchFamily="2" charset="2"/>
              <a:buChar char="§"/>
            </a:pPr>
            <a:r>
              <a:rPr lang="pl-PL" sz="1600" dirty="0"/>
              <a:t>inne jednostki organizacyjne np. kościoły, związki wyznaniowe, związki zawodowe</a:t>
            </a:r>
          </a:p>
          <a:p>
            <a:pPr>
              <a:buNone/>
            </a:pPr>
            <a:endParaRPr lang="pl-PL" sz="1600" dirty="0"/>
          </a:p>
          <a:p>
            <a:pPr algn="just">
              <a:buNone/>
            </a:pPr>
            <a:r>
              <a:rPr lang="pl-PL" sz="1600" dirty="0"/>
              <a:t>   </a:t>
            </a:r>
            <a:r>
              <a:rPr lang="pl-PL" sz="1600" b="1" dirty="0"/>
              <a:t> Osoby prawne posiadają zdolność prawną i pełną zdolność do czynności prawnych.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6744"/>
          </a:xfrm>
        </p:spPr>
        <p:txBody>
          <a:bodyPr>
            <a:normAutofit/>
          </a:bodyPr>
          <a:lstStyle/>
          <a:p>
            <a:pPr algn="just">
              <a:buNone/>
            </a:pPr>
            <a:r>
              <a:rPr lang="pl-PL" sz="1600" b="1" dirty="0"/>
              <a:t>Przedsiębiorca</a:t>
            </a:r>
          </a:p>
          <a:p>
            <a:pPr algn="just">
              <a:buNone/>
            </a:pPr>
            <a:r>
              <a:rPr lang="pl-PL" sz="1600" dirty="0"/>
              <a:t>osoba fizyczna, osoba prawna lub jednostka organizacyjna niebędąca osobą prawną prowadząca we własnym imieniu działalność gospodarczą lub zawodową</a:t>
            </a:r>
          </a:p>
          <a:p>
            <a:pPr algn="just">
              <a:buNone/>
            </a:pPr>
            <a:endParaRPr lang="pl-PL" sz="1600" dirty="0"/>
          </a:p>
          <a:p>
            <a:pPr algn="just">
              <a:buNone/>
            </a:pPr>
            <a:r>
              <a:rPr lang="pl-PL" sz="1600" dirty="0"/>
              <a:t>Przedsiębiorca działa pod firmą – firma przedsiębiorcy powinna odróżniać się od firm innych przedsiębiorców prowadzących działalność gospodarczą na tym samym rynku</a:t>
            </a:r>
          </a:p>
          <a:p>
            <a:pPr algn="just">
              <a:buNone/>
            </a:pPr>
            <a:r>
              <a:rPr lang="pl-PL" sz="1600" dirty="0"/>
              <a:t>*firma nie może wprowadzać w błąd, w szczególności co do przedsiębiorcy, przedmiotu działalności przedsiębiorcy, miejsca działania, źródeł zaopatrzenia</a:t>
            </a:r>
          </a:p>
          <a:p>
            <a:pPr algn="just">
              <a:buNone/>
            </a:pPr>
            <a:r>
              <a:rPr lang="pl-PL" sz="1600" dirty="0"/>
              <a:t>**firma ujawniana jest we właściwym rejestrze, chyba że przepisy szczególne stanowią inaczej</a:t>
            </a:r>
          </a:p>
          <a:p>
            <a:pPr algn="just">
              <a:buNone/>
            </a:pPr>
            <a:endParaRPr lang="pl-PL" sz="1600" dirty="0"/>
          </a:p>
          <a:p>
            <a:pPr algn="just">
              <a:buNone/>
            </a:pPr>
            <a:r>
              <a:rPr lang="pl-PL" sz="1600" b="1" dirty="0"/>
              <a:t>Firma osoby fizycznej</a:t>
            </a:r>
            <a:r>
              <a:rPr lang="pl-PL" sz="1600" dirty="0"/>
              <a:t> – imię i nazwisko tej osoby; możliwość dołączenia pseudonimu czy oznaczenia przedmiotu działalności</a:t>
            </a:r>
          </a:p>
          <a:p>
            <a:pPr algn="just">
              <a:buNone/>
            </a:pPr>
            <a:r>
              <a:rPr lang="pl-PL" sz="1600" dirty="0"/>
              <a:t>  </a:t>
            </a:r>
          </a:p>
          <a:p>
            <a:pPr algn="just">
              <a:buNone/>
            </a:pPr>
            <a:r>
              <a:rPr lang="pl-PL" sz="1600" b="1" dirty="0"/>
              <a:t>Firma osoby prawnej </a:t>
            </a:r>
            <a:r>
              <a:rPr lang="pl-PL" sz="1600" dirty="0"/>
              <a:t> - nazwa tej osoby prawnej; powinna zawierać określenie formy osoby prawnej; może wskazywać przedmiot działalności, siedzibę, imię i nazwisko lub pseudonim osoby fizycznej, jeżeli chodzi o ukazanie związku tej osoby z działalnością przedsiębiorstwa</a:t>
            </a:r>
            <a:endParaRPr lang="pl-PL" sz="1600" b="1" dirty="0"/>
          </a:p>
          <a:p>
            <a:pPr algn="just">
              <a:buNone/>
            </a:pPr>
            <a:endParaRPr lang="pl-PL" sz="1600" b="1" dirty="0"/>
          </a:p>
        </p:txBody>
      </p:sp>
    </p:spTree>
    <p:extLst>
      <p:ext uri="{BB962C8B-B14F-4D97-AF65-F5344CB8AC3E}">
        <p14:creationId xmlns:p14="http://schemas.microsoft.com/office/powerpoint/2010/main" val="3256557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b="1" dirty="0"/>
          </a:p>
          <a:p>
            <a:pPr algn="just">
              <a:buNone/>
            </a:pPr>
            <a:endParaRPr lang="pl-PL" sz="1600" b="1" dirty="0"/>
          </a:p>
          <a:p>
            <a:pPr algn="just">
              <a:buNone/>
            </a:pPr>
            <a:endParaRPr lang="pl-PL" sz="1600" b="1" dirty="0"/>
          </a:p>
          <a:p>
            <a:pPr algn="just">
              <a:buNone/>
            </a:pPr>
            <a:endParaRPr lang="pl-PL" sz="1600" b="1" dirty="0"/>
          </a:p>
          <a:p>
            <a:pPr algn="just">
              <a:buNone/>
            </a:pPr>
            <a:r>
              <a:rPr lang="pl-PL" sz="1600" b="1" dirty="0"/>
              <a:t>Czynności prawne – </a:t>
            </a:r>
            <a:r>
              <a:rPr lang="pl-PL" sz="1600" dirty="0"/>
              <a:t>to takie czynności osób fizycznych/prawnych, które zmierzają do ustanowienia, zmiany lub zniesienia stosunku cywilnoprawnego przez złożenie odpowiedniego oświadczenia woli.</a:t>
            </a:r>
            <a:endParaRPr lang="pl-PL" sz="1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b="1" dirty="0"/>
          </a:p>
          <a:p>
            <a:pPr algn="just">
              <a:buNone/>
            </a:pPr>
            <a:endParaRPr lang="pl-PL" sz="1600" b="1" dirty="0"/>
          </a:p>
          <a:p>
            <a:pPr algn="just">
              <a:buNone/>
            </a:pPr>
            <a:r>
              <a:rPr lang="pl-PL" sz="1600" b="1" dirty="0"/>
              <a:t>Oświadczenie woli – </a:t>
            </a:r>
            <a:r>
              <a:rPr lang="pl-PL" sz="1600" dirty="0"/>
              <a:t>taki przejaw woli, który w sposób dostateczny wyraża zamiar wywołania skutku prawnego w postaci ustanowienia, zmiany lub zniesienia stosunku prawnego.</a:t>
            </a:r>
          </a:p>
          <a:p>
            <a:pPr algn="just">
              <a:buNone/>
            </a:pPr>
            <a:endParaRPr lang="pl-PL" sz="1600" b="1" dirty="0"/>
          </a:p>
          <a:p>
            <a:pPr algn="just">
              <a:buNone/>
            </a:pPr>
            <a:endParaRPr lang="pl-PL" sz="1600" b="1" dirty="0"/>
          </a:p>
          <a:p>
            <a:pPr algn="just">
              <a:buNone/>
            </a:pPr>
            <a:r>
              <a:rPr lang="pl-PL" sz="1600" dirty="0"/>
              <a:t>Treść czynności prawnej kształtują:</a:t>
            </a:r>
          </a:p>
          <a:p>
            <a:pPr algn="just">
              <a:buFont typeface="Wingdings" pitchFamily="2" charset="2"/>
              <a:buChar char="Ø"/>
            </a:pPr>
            <a:r>
              <a:rPr lang="pl-PL" sz="1600" dirty="0"/>
              <a:t>oświadczenie woli</a:t>
            </a:r>
          </a:p>
          <a:p>
            <a:pPr algn="just">
              <a:buFont typeface="Wingdings" pitchFamily="2" charset="2"/>
              <a:buChar char="Ø"/>
            </a:pPr>
            <a:r>
              <a:rPr lang="pl-PL" sz="1600" dirty="0"/>
              <a:t>przepisy odnoszące się do danego rodzaju czynności prawnej</a:t>
            </a:r>
          </a:p>
          <a:p>
            <a:pPr algn="just">
              <a:buFont typeface="Wingdings" pitchFamily="2" charset="2"/>
              <a:buChar char="Ø"/>
            </a:pPr>
            <a:r>
              <a:rPr lang="pl-PL" sz="1600" dirty="0"/>
              <a:t>zasady współżycia społecznego</a:t>
            </a:r>
          </a:p>
          <a:p>
            <a:pPr algn="just">
              <a:buFont typeface="Wingdings" pitchFamily="2" charset="2"/>
              <a:buChar char="Ø"/>
            </a:pPr>
            <a:r>
              <a:rPr lang="pl-PL" sz="1600" dirty="0"/>
              <a:t>ustalone zwyczaje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690168" cy="4844752"/>
          </a:xfrm>
        </p:spPr>
        <p:txBody>
          <a:bodyPr>
            <a:normAutofit fontScale="92500" lnSpcReduction="20000"/>
          </a:bodyPr>
          <a:lstStyle/>
          <a:p>
            <a:pPr>
              <a:buNone/>
            </a:pPr>
            <a:r>
              <a:rPr lang="pl-PL" sz="1600" dirty="0"/>
              <a:t>Klasyfikacja czynności prawnych:</a:t>
            </a:r>
          </a:p>
          <a:p>
            <a:pPr>
              <a:buFont typeface="Wingdings" pitchFamily="2" charset="2"/>
              <a:buChar char="Ø"/>
            </a:pPr>
            <a:r>
              <a:rPr lang="pl-PL" sz="1600" b="1" dirty="0"/>
              <a:t>jednostronne </a:t>
            </a:r>
            <a:r>
              <a:rPr lang="pl-PL" sz="1600" dirty="0"/>
              <a:t>np. testament, udzielenie pełnomocnictwa, przyjęcie i odrzucenie spadku</a:t>
            </a:r>
            <a:endParaRPr lang="pl-PL" sz="1600" b="1" dirty="0"/>
          </a:p>
          <a:p>
            <a:pPr>
              <a:buFont typeface="Wingdings" pitchFamily="2" charset="2"/>
              <a:buChar char="Ø"/>
            </a:pPr>
            <a:r>
              <a:rPr lang="pl-PL" sz="1600" b="1" dirty="0"/>
              <a:t>dwustronne </a:t>
            </a:r>
            <a:r>
              <a:rPr lang="pl-PL" sz="1600" dirty="0"/>
              <a:t>(inaczej umowy) np. umowa darowizny, umowa najmu</a:t>
            </a:r>
            <a:endParaRPr lang="pl-PL" sz="1600" b="1" dirty="0"/>
          </a:p>
          <a:p>
            <a:pPr>
              <a:buNone/>
            </a:pPr>
            <a:endParaRPr lang="pl-PL" sz="1600" b="1" dirty="0"/>
          </a:p>
          <a:p>
            <a:pPr algn="just">
              <a:buFont typeface="Wingdings" pitchFamily="2" charset="2"/>
              <a:buChar char="Ø"/>
            </a:pPr>
            <a:r>
              <a:rPr lang="pl-PL" sz="1600" b="1" dirty="0"/>
              <a:t>rozporządzające – </a:t>
            </a:r>
            <a:r>
              <a:rPr lang="pl-PL" sz="1600" dirty="0"/>
              <a:t>powodują przeniesienie jakiegoś prawa na inną osobę, jego zniesienie albo obciążenie, np. przeniesienia prawa własności</a:t>
            </a:r>
          </a:p>
          <a:p>
            <a:pPr algn="just">
              <a:buFont typeface="Wingdings" pitchFamily="2" charset="2"/>
              <a:buChar char="Ø"/>
            </a:pPr>
            <a:r>
              <a:rPr lang="pl-PL" sz="1600" b="1" dirty="0"/>
              <a:t>zobowiązujące – </a:t>
            </a:r>
            <a:r>
              <a:rPr lang="pl-PL" sz="1600" dirty="0"/>
              <a:t>stanowią zobowiązanie do dokonania świadczenia w przyszłości, np. umowa o dzieło</a:t>
            </a:r>
          </a:p>
          <a:p>
            <a:pPr algn="just">
              <a:buNone/>
            </a:pPr>
            <a:endParaRPr lang="pl-PL" sz="1600" b="1" dirty="0"/>
          </a:p>
          <a:p>
            <a:pPr algn="just">
              <a:buFont typeface="Wingdings" pitchFamily="2" charset="2"/>
              <a:buChar char="Ø"/>
            </a:pPr>
            <a:r>
              <a:rPr lang="pl-PL" sz="1600" b="1" dirty="0"/>
              <a:t>odpłatne</a:t>
            </a:r>
            <a:r>
              <a:rPr lang="pl-PL" sz="1600" dirty="0"/>
              <a:t> – strona, która dokonała przysporzenia majątkowego na rzecz innej strony, otrzymuje wynagrodzenie, np. sprzedaż, dzierżawa, umowa o dzieło</a:t>
            </a:r>
            <a:endParaRPr lang="pl-PL" sz="1600" b="1" dirty="0"/>
          </a:p>
          <a:p>
            <a:pPr algn="just">
              <a:buFont typeface="Wingdings" pitchFamily="2" charset="2"/>
              <a:buChar char="Ø"/>
            </a:pPr>
            <a:r>
              <a:rPr lang="pl-PL" sz="1600" b="1" dirty="0"/>
              <a:t>nieodpłatne </a:t>
            </a:r>
            <a:r>
              <a:rPr lang="pl-PL" sz="1600" dirty="0"/>
              <a:t>– strona, która dokonała przysporzenia na rzecz innej strony, nie otrzymuje w zamian za to wynagrodzenia,</a:t>
            </a:r>
            <a:r>
              <a:rPr lang="pl-PL" sz="1600" b="1" dirty="0"/>
              <a:t> </a:t>
            </a:r>
            <a:r>
              <a:rPr lang="pl-PL" sz="1600" dirty="0"/>
              <a:t>np. użyczenie, darowizna</a:t>
            </a:r>
            <a:endParaRPr lang="pl-PL" sz="1600" b="1" dirty="0"/>
          </a:p>
          <a:p>
            <a:pPr algn="just">
              <a:buNone/>
            </a:pPr>
            <a:endParaRPr lang="pl-PL" sz="1600" b="1" dirty="0"/>
          </a:p>
          <a:p>
            <a:pPr algn="just">
              <a:buFont typeface="Wingdings" pitchFamily="2" charset="2"/>
              <a:buChar char="Ø"/>
            </a:pPr>
            <a:r>
              <a:rPr lang="pl-PL" sz="1600" b="1" dirty="0"/>
              <a:t>konsensualne – </a:t>
            </a:r>
            <a:r>
              <a:rPr lang="pl-PL" sz="1600" dirty="0"/>
              <a:t>do zawarcia wystarcza złożenie oświadczenia woli, np. umowa sprzedaży nieruchomości</a:t>
            </a:r>
          </a:p>
          <a:p>
            <a:pPr algn="just">
              <a:buFont typeface="Wingdings" pitchFamily="2" charset="2"/>
              <a:buChar char="Ø"/>
            </a:pPr>
            <a:r>
              <a:rPr lang="pl-PL" sz="1600" b="1" dirty="0"/>
              <a:t>realne – </a:t>
            </a:r>
            <a:r>
              <a:rPr lang="pl-PL" sz="1600" dirty="0"/>
              <a:t>oprócz złożenia oświadczenia woli konieczne jest także wydanie rzeczy, np. umowa przechowania, umowa użyczenia</a:t>
            </a:r>
          </a:p>
          <a:p>
            <a:pPr algn="just">
              <a:buFont typeface="Wingdings" pitchFamily="2" charset="2"/>
              <a:buChar char="Ø"/>
            </a:pPr>
            <a:endParaRPr lang="pl-PL" sz="1600" b="1" dirty="0"/>
          </a:p>
          <a:p>
            <a:pPr algn="just">
              <a:buFont typeface="Wingdings" pitchFamily="2" charset="2"/>
              <a:buChar char="Ø"/>
            </a:pPr>
            <a:r>
              <a:rPr lang="pl-PL" sz="1600" b="1" dirty="0" err="1"/>
              <a:t>inter</a:t>
            </a:r>
            <a:r>
              <a:rPr lang="pl-PL" sz="1600" b="1" dirty="0"/>
              <a:t> </a:t>
            </a:r>
            <a:r>
              <a:rPr lang="pl-PL" sz="1600" b="1" dirty="0" err="1"/>
              <a:t>vivos</a:t>
            </a:r>
            <a:r>
              <a:rPr lang="pl-PL" sz="1600" b="1" dirty="0"/>
              <a:t> </a:t>
            </a:r>
            <a:r>
              <a:rPr lang="pl-PL" sz="1600" dirty="0"/>
              <a:t>(między żyjącymi) – dochodzą do skutku w momencie ich dokonania</a:t>
            </a:r>
            <a:endParaRPr lang="pl-PL" sz="1600" b="1" dirty="0"/>
          </a:p>
          <a:p>
            <a:pPr algn="just">
              <a:buFont typeface="Wingdings" pitchFamily="2" charset="2"/>
              <a:buChar char="Ø"/>
            </a:pPr>
            <a:r>
              <a:rPr lang="pl-PL" sz="1600" b="1" dirty="0"/>
              <a:t>mortis causa </a:t>
            </a:r>
            <a:r>
              <a:rPr lang="pl-PL" sz="1600" dirty="0"/>
              <a:t>(na wypadek śmierci) – nabywają skuteczności w chwili śmierci osoby, która ich dokonuje np. testament</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wygaśnięcie decyzji</a:t>
            </a:r>
          </a:p>
        </p:txBody>
      </p:sp>
      <p:sp>
        <p:nvSpPr>
          <p:cNvPr id="3" name="Symbol zastępczy zawartości 2"/>
          <p:cNvSpPr>
            <a:spLocks noGrp="1"/>
          </p:cNvSpPr>
          <p:nvPr>
            <p:ph idx="1"/>
          </p:nvPr>
        </p:nvSpPr>
        <p:spPr/>
        <p:txBody>
          <a:bodyPr/>
          <a:lstStyle/>
          <a:p>
            <a:pPr marL="114300" indent="0">
              <a:buNone/>
            </a:pPr>
            <a:endParaRPr lang="pl-PL" dirty="0"/>
          </a:p>
          <a:p>
            <a:pPr marL="114300" indent="0">
              <a:buNone/>
            </a:pPr>
            <a:endParaRPr lang="pl-PL" dirty="0"/>
          </a:p>
          <a:p>
            <a:pPr marL="114300" indent="0" algn="just">
              <a:buNone/>
            </a:pPr>
            <a:r>
              <a:rPr lang="pl-PL" sz="1600" dirty="0"/>
              <a:t>Organ administracji publicznej, który wydał decyzję w I instancji, stwierdza wygaśnięcie decyzji, jeżeli:</a:t>
            </a:r>
          </a:p>
          <a:p>
            <a:pPr algn="just">
              <a:buFont typeface="Wingdings" pitchFamily="2" charset="2"/>
              <a:buChar char="Ø"/>
            </a:pPr>
            <a:r>
              <a:rPr lang="pl-PL" sz="1600" dirty="0"/>
              <a:t>decyzja stała się bezprzedmiotowa, a stwierdzenie wygaśnięcia takiej decyzji nakazuje przepis prawa albo gdy leży to w interesie społecznym lub w interesie strony</a:t>
            </a:r>
          </a:p>
          <a:p>
            <a:pPr algn="just">
              <a:buFont typeface="Wingdings" pitchFamily="2" charset="2"/>
              <a:buChar char="Ø"/>
            </a:pPr>
            <a:r>
              <a:rPr lang="pl-PL" sz="1600" dirty="0"/>
              <a:t>decyzja została wydana z zastrzeżeniem dopełnienia przez stronę określonego warunku, a strona nie dopełniła tego warunku.</a:t>
            </a:r>
          </a:p>
        </p:txBody>
      </p:sp>
    </p:spTree>
    <p:extLst>
      <p:ext uri="{BB962C8B-B14F-4D97-AF65-F5344CB8AC3E}">
        <p14:creationId xmlns:p14="http://schemas.microsoft.com/office/powerpoint/2010/main" val="280252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dirty="0"/>
          </a:p>
          <a:p>
            <a:pPr algn="just">
              <a:buNone/>
            </a:pPr>
            <a:endParaRPr lang="pl-PL" sz="1600" dirty="0"/>
          </a:p>
          <a:p>
            <a:pPr algn="just">
              <a:buNone/>
            </a:pPr>
            <a:r>
              <a:rPr lang="pl-PL" sz="1600" b="1" dirty="0"/>
              <a:t>Przesłanki ważności czynności prawnych</a:t>
            </a:r>
            <a:r>
              <a:rPr lang="pl-PL" sz="1600" dirty="0"/>
              <a:t>:</a:t>
            </a:r>
          </a:p>
          <a:p>
            <a:pPr algn="just">
              <a:buFont typeface="Wingdings" pitchFamily="2" charset="2"/>
              <a:buChar char="§"/>
            </a:pPr>
            <a:r>
              <a:rPr lang="pl-PL" sz="1600" dirty="0"/>
              <a:t>osoba dokonująca czynności prawnej musi posiadać zdolność prawną i zdolność do czynności prawnych</a:t>
            </a:r>
          </a:p>
          <a:p>
            <a:pPr algn="just">
              <a:buFont typeface="Wingdings" pitchFamily="2" charset="2"/>
              <a:buChar char="§"/>
            </a:pPr>
            <a:r>
              <a:rPr lang="pl-PL" sz="1600" dirty="0"/>
              <a:t>czynność prawna nie może być sprzeczna z ustawą i zasadami współżycia społecznego</a:t>
            </a:r>
          </a:p>
          <a:p>
            <a:pPr algn="just">
              <a:buFont typeface="Wingdings" pitchFamily="2" charset="2"/>
              <a:buChar char="§"/>
            </a:pPr>
            <a:r>
              <a:rPr lang="pl-PL" sz="1600" dirty="0"/>
              <a:t>czynność prawna musi być dokonana w przewidzianej formie</a:t>
            </a:r>
          </a:p>
          <a:p>
            <a:pPr algn="just">
              <a:buFont typeface="Wingdings" pitchFamily="2" charset="2"/>
              <a:buChar char="§"/>
            </a:pPr>
            <a:r>
              <a:rPr lang="pl-PL" sz="1600" dirty="0"/>
              <a:t>czynność prawna musi być wolna od wad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r>
              <a:rPr lang="pl-PL" sz="1600" dirty="0"/>
              <a:t>Nieważność czynności prawnej:</a:t>
            </a:r>
          </a:p>
          <a:p>
            <a:pPr>
              <a:buFont typeface="Wingdings" pitchFamily="2" charset="2"/>
              <a:buChar char="Ø"/>
            </a:pPr>
            <a:r>
              <a:rPr lang="pl-PL" sz="1600" b="1" dirty="0"/>
              <a:t>bezwzględna – </a:t>
            </a:r>
            <a:r>
              <a:rPr lang="pl-PL" sz="1600" dirty="0"/>
              <a:t>każdy może się na nią powołać i jest brana pod uwagę z urzędu, np. brak świadomości czy swobody, pozorność</a:t>
            </a:r>
          </a:p>
          <a:p>
            <a:pPr>
              <a:buFont typeface="Wingdings" pitchFamily="2" charset="2"/>
              <a:buChar char="Ø"/>
            </a:pPr>
            <a:r>
              <a:rPr lang="pl-PL" sz="1600" b="1" dirty="0"/>
              <a:t>względna – </a:t>
            </a:r>
            <a:r>
              <a:rPr lang="pl-PL" sz="1600" dirty="0"/>
              <a:t>przysługuje oznaczonej osobie i umożliwia uchylenie się od skutków dokonanej czynności prawnej</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229600" cy="5025044"/>
          </a:xfrm>
        </p:spPr>
        <p:txBody>
          <a:bodyPr>
            <a:normAutofit/>
          </a:bodyPr>
          <a:lstStyle/>
          <a:p>
            <a:pPr>
              <a:buNone/>
            </a:pPr>
            <a:r>
              <a:rPr lang="pl-PL" sz="1600" dirty="0"/>
              <a:t>Wady oświadczenia woli:</a:t>
            </a:r>
          </a:p>
          <a:p>
            <a:pPr algn="just">
              <a:buFont typeface="Wingdings" pitchFamily="2" charset="2"/>
              <a:buChar char="Ø"/>
            </a:pPr>
            <a:r>
              <a:rPr lang="pl-PL" sz="1600" b="1" dirty="0"/>
              <a:t>brak świadomości lub swobody </a:t>
            </a:r>
            <a:r>
              <a:rPr lang="pl-PL" sz="1600" dirty="0"/>
              <a:t>– może mieć charakter trwały lub przejściowy, a brak swobody może polegać np. na stosowaniu przymusu; powodują nieważność czynności (art. 82 </a:t>
            </a:r>
            <a:r>
              <a:rPr lang="pl-PL" sz="1600" dirty="0" err="1"/>
              <a:t>kc</a:t>
            </a:r>
            <a:r>
              <a:rPr lang="pl-PL" sz="1600" dirty="0"/>
              <a:t>)</a:t>
            </a:r>
          </a:p>
          <a:p>
            <a:pPr algn="just">
              <a:buFont typeface="Wingdings" pitchFamily="2" charset="2"/>
              <a:buChar char="Ø"/>
            </a:pPr>
            <a:r>
              <a:rPr lang="pl-PL" sz="1600" b="1" dirty="0"/>
              <a:t>pozorność</a:t>
            </a:r>
            <a:r>
              <a:rPr lang="pl-PL" sz="1600" dirty="0"/>
              <a:t> – złożenie oświadczenia woli za zgodą drugiej strony </a:t>
            </a:r>
            <a:r>
              <a:rPr lang="pl-PL" sz="1600" u="sng" dirty="0"/>
              <a:t>dla pozoru </a:t>
            </a:r>
          </a:p>
          <a:p>
            <a:pPr algn="just">
              <a:buNone/>
            </a:pPr>
            <a:endParaRPr lang="pl-PL" sz="1600" u="sng" dirty="0"/>
          </a:p>
          <a:p>
            <a:pPr algn="just">
              <a:buNone/>
            </a:pPr>
            <a:r>
              <a:rPr lang="pl-PL" sz="1600" dirty="0"/>
              <a:t>                                           nie wywołuje skutków                        wywołuje skutki inne, </a:t>
            </a:r>
          </a:p>
          <a:p>
            <a:pPr algn="just">
              <a:buNone/>
            </a:pPr>
            <a:r>
              <a:rPr lang="pl-PL" sz="1600" dirty="0"/>
              <a:t>                                                                                                         niż wynika to z treści</a:t>
            </a:r>
          </a:p>
          <a:p>
            <a:pPr algn="just">
              <a:buNone/>
            </a:pPr>
            <a:r>
              <a:rPr lang="pl-PL" sz="1600" dirty="0"/>
              <a:t>                                                                                                         pozornej czynności</a:t>
            </a:r>
          </a:p>
          <a:p>
            <a:pPr algn="just">
              <a:buNone/>
            </a:pPr>
            <a:r>
              <a:rPr lang="pl-PL" sz="1600" dirty="0"/>
              <a:t>     Pozorność powoduje nieważność czynności i nie wywołuje skutków prawnych (art. 83 </a:t>
            </a:r>
            <a:r>
              <a:rPr lang="pl-PL" sz="1600" dirty="0">
                <a:latin typeface="Times New Roman"/>
                <a:cs typeface="Times New Roman"/>
              </a:rPr>
              <a:t>§1 </a:t>
            </a:r>
            <a:r>
              <a:rPr lang="pl-PL" sz="1600" dirty="0" err="1">
                <a:cs typeface="Times New Roman"/>
              </a:rPr>
              <a:t>kc</a:t>
            </a:r>
            <a:r>
              <a:rPr lang="pl-PL" sz="1600" dirty="0"/>
              <a:t>)</a:t>
            </a:r>
          </a:p>
          <a:p>
            <a:pPr algn="just">
              <a:buFont typeface="Wingdings" pitchFamily="2" charset="2"/>
              <a:buChar char="Ø"/>
            </a:pPr>
            <a:r>
              <a:rPr lang="pl-PL" sz="1600" b="1" dirty="0"/>
              <a:t>błąd</a:t>
            </a:r>
            <a:r>
              <a:rPr lang="pl-PL" sz="1600" dirty="0"/>
              <a:t> – mylne wyobrażenie osoby składającej oświadczenie o rzeczywistym stanie albo mylne wyobrażenie o treści złożonego oświadczenia; błąd umożliwia cofnięcie skutków oświadczenia woli (art. 84 </a:t>
            </a:r>
            <a:r>
              <a:rPr lang="pl-PL" sz="1600" dirty="0">
                <a:latin typeface="Times New Roman"/>
                <a:cs typeface="Times New Roman"/>
              </a:rPr>
              <a:t>§1 </a:t>
            </a:r>
            <a:r>
              <a:rPr lang="pl-PL" sz="1600" dirty="0" err="1">
                <a:cs typeface="Times New Roman"/>
              </a:rPr>
              <a:t>kc</a:t>
            </a:r>
            <a:r>
              <a:rPr lang="pl-PL" sz="1600" dirty="0"/>
              <a:t>), jeżeli kontrahent wiedział o błędzie, przemilczał błąd lub z łatwością mógł go zauważyć:</a:t>
            </a:r>
          </a:p>
          <a:p>
            <a:pPr marL="457200" indent="-342900" algn="just">
              <a:buFont typeface="+mj-lt"/>
              <a:buAutoNum type="arabicParenR"/>
            </a:pPr>
            <a:r>
              <a:rPr lang="pl-PL" sz="1600" dirty="0"/>
              <a:t>błąd istotny – gdyby nie błąd, osoba nie złożyłaby oświadczenia woli tej treści</a:t>
            </a:r>
          </a:p>
          <a:p>
            <a:pPr marL="457200" indent="-342900" algn="just">
              <a:buFont typeface="+mj-lt"/>
              <a:buAutoNum type="arabicParenR"/>
            </a:pPr>
            <a:r>
              <a:rPr lang="pl-PL" sz="1600" dirty="0"/>
              <a:t>błąd dotyczący treści czynności, a nie pobudek</a:t>
            </a:r>
          </a:p>
        </p:txBody>
      </p:sp>
      <p:cxnSp>
        <p:nvCxnSpPr>
          <p:cNvPr id="5" name="Łącznik prosty ze strzałką 4"/>
          <p:cNvCxnSpPr/>
          <p:nvPr/>
        </p:nvCxnSpPr>
        <p:spPr>
          <a:xfrm flipH="1">
            <a:off x="6096000" y="3140968"/>
            <a:ext cx="26642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9624392" y="31409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dirty="0"/>
              <a:t>Wady oświadczenia woli c.d.:</a:t>
            </a:r>
          </a:p>
          <a:p>
            <a:pPr algn="just">
              <a:buFont typeface="Wingdings" pitchFamily="2" charset="2"/>
              <a:buChar char="Ø"/>
            </a:pPr>
            <a:r>
              <a:rPr lang="pl-PL" sz="1600" b="1" dirty="0"/>
              <a:t>podstęp</a:t>
            </a:r>
            <a:r>
              <a:rPr lang="pl-PL" sz="1600" dirty="0"/>
              <a:t> – błąd celowo wywołany przez drugą stronę</a:t>
            </a:r>
          </a:p>
          <a:p>
            <a:pPr algn="just">
              <a:buNone/>
            </a:pPr>
            <a:r>
              <a:rPr lang="pl-PL" sz="1600" dirty="0"/>
              <a:t>    Uchylenie się od skutków błędu (także podstępu) – na piśmie w ciągu roku od wykrycia (art. 88 </a:t>
            </a:r>
            <a:r>
              <a:rPr lang="pl-PL" sz="1600" dirty="0">
                <a:latin typeface="Times New Roman"/>
                <a:cs typeface="Times New Roman"/>
              </a:rPr>
              <a:t>§2 </a:t>
            </a:r>
            <a:r>
              <a:rPr lang="pl-PL" sz="1600" dirty="0" err="1">
                <a:cs typeface="Times New Roman"/>
              </a:rPr>
              <a:t>kc</a:t>
            </a:r>
            <a:r>
              <a:rPr lang="pl-PL" sz="1600" dirty="0"/>
              <a:t>)</a:t>
            </a:r>
          </a:p>
          <a:p>
            <a:pPr algn="just">
              <a:buFont typeface="Wingdings" pitchFamily="2" charset="2"/>
              <a:buChar char="Ø"/>
            </a:pPr>
            <a:r>
              <a:rPr lang="pl-PL" sz="1600" b="1" dirty="0"/>
              <a:t>groźba</a:t>
            </a:r>
            <a:r>
              <a:rPr lang="pl-PL" sz="1600" dirty="0"/>
              <a:t> – przymus psychiczny w celu wymuszenia oświadczenia woli (niebezpieczeństwo osobiste lub majątkowe); groźba musi być </a:t>
            </a:r>
            <a:r>
              <a:rPr lang="pl-PL" sz="1600" u="sng" dirty="0"/>
              <a:t>bezprawna</a:t>
            </a:r>
            <a:r>
              <a:rPr lang="pl-PL" sz="1600" b="1" u="sng" dirty="0"/>
              <a:t>;</a:t>
            </a:r>
            <a:r>
              <a:rPr lang="pl-PL" sz="1600" b="1" dirty="0"/>
              <a:t> </a:t>
            </a:r>
            <a:r>
              <a:rPr lang="pl-PL" sz="1600" dirty="0"/>
              <a:t>uchylenie się od skutków – na piśmie w ciągu roku od ustania stanu obawy (art. 88 </a:t>
            </a:r>
            <a:r>
              <a:rPr lang="pl-PL" sz="1600" dirty="0">
                <a:latin typeface="Times New Roman"/>
                <a:cs typeface="Times New Roman"/>
              </a:rPr>
              <a:t>§2 </a:t>
            </a:r>
            <a:r>
              <a:rPr lang="pl-PL" sz="1600" dirty="0" err="1">
                <a:cs typeface="Times New Roman"/>
              </a:rPr>
              <a:t>kc</a:t>
            </a:r>
            <a:r>
              <a:rPr lang="pl-PL"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507288" cy="4916760"/>
          </a:xfrm>
        </p:spPr>
        <p:txBody>
          <a:bodyPr>
            <a:normAutofit/>
          </a:bodyPr>
          <a:lstStyle/>
          <a:p>
            <a:pPr>
              <a:buNone/>
            </a:pPr>
            <a:r>
              <a:rPr lang="pl-PL" sz="1600" dirty="0"/>
              <a:t>Zawarcie umowy:</a:t>
            </a:r>
          </a:p>
          <a:p>
            <a:pPr algn="just">
              <a:buFont typeface="Wingdings" pitchFamily="2" charset="2"/>
              <a:buChar char="Ø"/>
            </a:pPr>
            <a:r>
              <a:rPr lang="pl-PL" sz="1600" b="1" dirty="0"/>
              <a:t>oferta </a:t>
            </a:r>
            <a:r>
              <a:rPr lang="pl-PL" sz="1600" dirty="0"/>
              <a:t>– złożenie i przyjęcie oferty</a:t>
            </a:r>
          </a:p>
          <a:p>
            <a:pPr algn="just">
              <a:buNone/>
            </a:pPr>
            <a:endParaRPr lang="pl-PL" sz="1600" b="1" dirty="0"/>
          </a:p>
          <a:p>
            <a:pPr algn="just">
              <a:buNone/>
            </a:pPr>
            <a:r>
              <a:rPr lang="pl-PL" sz="1600" b="1" dirty="0"/>
              <a:t>    oferent                                     oblat</a:t>
            </a:r>
          </a:p>
          <a:p>
            <a:pPr algn="just">
              <a:buNone/>
            </a:pPr>
            <a:r>
              <a:rPr lang="pl-PL" sz="1600" dirty="0"/>
              <a:t>składa ofertę                       przyjmuje ofertę</a:t>
            </a:r>
          </a:p>
          <a:p>
            <a:pPr algn="just">
              <a:buNone/>
            </a:pPr>
            <a:endParaRPr lang="pl-PL" sz="1600" b="1" dirty="0"/>
          </a:p>
          <a:p>
            <a:pPr algn="just">
              <a:buNone/>
            </a:pPr>
            <a:r>
              <a:rPr lang="pl-PL" sz="1600" b="1" dirty="0"/>
              <a:t>*</a:t>
            </a:r>
            <a:r>
              <a:rPr lang="pl-PL" sz="1600" dirty="0"/>
              <a:t>art. 71 </a:t>
            </a:r>
            <a:r>
              <a:rPr lang="pl-PL" sz="1600" dirty="0" err="1"/>
              <a:t>kc</a:t>
            </a:r>
            <a:r>
              <a:rPr lang="pl-PL" sz="1600" dirty="0"/>
              <a:t> – ofertą nie są reklamy, cenniki, gazetki promocyjne</a:t>
            </a:r>
          </a:p>
          <a:p>
            <a:pPr algn="just">
              <a:buNone/>
            </a:pPr>
            <a:r>
              <a:rPr lang="pl-PL" sz="1600" b="1" dirty="0"/>
              <a:t>                                                       </a:t>
            </a:r>
            <a:r>
              <a:rPr lang="pl-PL" sz="1600" dirty="0"/>
              <a:t>określony w ofercie</a:t>
            </a:r>
            <a:endParaRPr lang="pl-PL" sz="1600" b="1" dirty="0"/>
          </a:p>
          <a:p>
            <a:pPr algn="just">
              <a:buNone/>
            </a:pPr>
            <a:r>
              <a:rPr lang="pl-PL" sz="1600" b="1" dirty="0"/>
              <a:t>Termin przyjęcia oferty </a:t>
            </a:r>
          </a:p>
          <a:p>
            <a:pPr algn="just">
              <a:buNone/>
            </a:pPr>
            <a:r>
              <a:rPr lang="pl-PL" sz="1600" b="1" dirty="0"/>
              <a:t>                                                       </a:t>
            </a:r>
            <a:r>
              <a:rPr lang="pl-PL" sz="1600" dirty="0"/>
              <a:t>brak wskazania terminu w ofercie</a:t>
            </a:r>
          </a:p>
          <a:p>
            <a:pPr algn="just">
              <a:buNone/>
            </a:pPr>
            <a:endParaRPr lang="pl-PL" sz="1600" b="1" dirty="0"/>
          </a:p>
          <a:p>
            <a:pPr algn="just">
              <a:buNone/>
            </a:pPr>
            <a:r>
              <a:rPr lang="pl-PL" sz="1600" b="1" dirty="0"/>
              <a:t>                   </a:t>
            </a:r>
            <a:r>
              <a:rPr lang="pl-PL" sz="1600" dirty="0"/>
              <a:t>oferta złożona w obecności                     oferta złożona np. listownie</a:t>
            </a:r>
          </a:p>
          <a:p>
            <a:pPr algn="just">
              <a:buNone/>
            </a:pPr>
            <a:r>
              <a:rPr lang="pl-PL" sz="1600" dirty="0"/>
              <a:t>                    drugiej osoby </a:t>
            </a:r>
          </a:p>
          <a:p>
            <a:pPr algn="just">
              <a:buNone/>
            </a:pPr>
            <a:endParaRPr lang="pl-PL" sz="1600" b="1" dirty="0"/>
          </a:p>
          <a:p>
            <a:pPr algn="just">
              <a:buNone/>
            </a:pPr>
            <a:r>
              <a:rPr lang="pl-PL" sz="1600" b="1" dirty="0"/>
              <a:t>                   </a:t>
            </a:r>
            <a:r>
              <a:rPr lang="pl-PL" sz="1600" dirty="0"/>
              <a:t>przyjęcie niezwłoczne                             </a:t>
            </a:r>
            <a:r>
              <a:rPr lang="pl-PL" sz="1400" dirty="0"/>
              <a:t>przyjęcie powinno nastąpić </a:t>
            </a:r>
          </a:p>
          <a:p>
            <a:pPr algn="just">
              <a:buNone/>
            </a:pPr>
            <a:r>
              <a:rPr lang="pl-PL" sz="1400" dirty="0"/>
              <a:t>                                                      z uwzględnieniem czasu na dotarcie, zastanowienie, odpowiedź                                                                                   </a:t>
            </a:r>
            <a:endParaRPr lang="pl-PL" sz="1400" b="1" dirty="0"/>
          </a:p>
        </p:txBody>
      </p:sp>
      <p:cxnSp>
        <p:nvCxnSpPr>
          <p:cNvPr id="5" name="Łącznik prosty ze strzałką 4"/>
          <p:cNvCxnSpPr/>
          <p:nvPr/>
        </p:nvCxnSpPr>
        <p:spPr>
          <a:xfrm flipH="1">
            <a:off x="2855640" y="2348880"/>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4799856" y="2348880"/>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flipV="1">
            <a:off x="4439816" y="4005064"/>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4439816" y="4293096"/>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flipH="1">
            <a:off x="4655840" y="4725144"/>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a:off x="7752184" y="4725144"/>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a:off x="4511824" y="558924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8472264" y="53012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03370"/>
          </a:xfrm>
        </p:spPr>
        <p:txBody>
          <a:bodyPr>
            <a:normAutofit/>
          </a:bodyPr>
          <a:lstStyle/>
          <a:p>
            <a:pPr algn="just">
              <a:buNone/>
            </a:pPr>
            <a:r>
              <a:rPr lang="pl-PL" sz="1600" b="1" dirty="0"/>
              <a:t>Oferta w handlu elektronicznym</a:t>
            </a:r>
          </a:p>
          <a:p>
            <a:pPr algn="just">
              <a:buNone/>
            </a:pPr>
            <a:r>
              <a:rPr lang="pl-PL" sz="1600" dirty="0"/>
              <a:t>oferta złożona w postaci elektronicznej wiąże składającego, jeżeli druga strona potwierdzi niezwłocznie jej otrzymanie</a:t>
            </a:r>
          </a:p>
          <a:p>
            <a:pPr algn="just">
              <a:buNone/>
            </a:pPr>
            <a:endParaRPr lang="pl-PL" sz="1600" dirty="0"/>
          </a:p>
          <a:p>
            <a:pPr algn="just">
              <a:buNone/>
            </a:pPr>
            <a:r>
              <a:rPr lang="pl-PL" sz="1600" dirty="0"/>
              <a:t>Obowiązki przedsiębiorcy składającego ofertę w postaci elektronicznej (przed zawarciem umowy) – poinformowanie w sposób jednoznaczny i zrozumiały o:</a:t>
            </a:r>
          </a:p>
          <a:p>
            <a:pPr algn="just">
              <a:buFont typeface="Wingdings" panose="05000000000000000000" pitchFamily="2" charset="2"/>
              <a:buChar char="Ø"/>
            </a:pPr>
            <a:r>
              <a:rPr lang="pl-PL" sz="1600" dirty="0"/>
              <a:t>czynnościach technicznych składających się na procedurę zawarcia umowy</a:t>
            </a:r>
          </a:p>
          <a:p>
            <a:pPr algn="just">
              <a:buFont typeface="Wingdings" panose="05000000000000000000" pitchFamily="2" charset="2"/>
              <a:buChar char="Ø"/>
            </a:pPr>
            <a:r>
              <a:rPr lang="pl-PL" sz="1600" dirty="0"/>
              <a:t>skutkach prawnych potwierdzenia przez drugą stronę otrzymania oferty</a:t>
            </a:r>
          </a:p>
          <a:p>
            <a:pPr algn="just">
              <a:buFont typeface="Wingdings" panose="05000000000000000000" pitchFamily="2" charset="2"/>
              <a:buChar char="Ø"/>
            </a:pPr>
            <a:r>
              <a:rPr lang="pl-PL" sz="1600" dirty="0"/>
              <a:t>zasadach i sposobach utrwalania, zabezpieczania i udostępniania przez przedsiębiorcę drugiej stronie treści zawieranej umowy </a:t>
            </a:r>
          </a:p>
          <a:p>
            <a:pPr algn="just">
              <a:buFont typeface="Wingdings" panose="05000000000000000000" pitchFamily="2" charset="2"/>
              <a:buChar char="Ø"/>
            </a:pPr>
            <a:r>
              <a:rPr lang="pl-PL" sz="1600" dirty="0"/>
              <a:t>metodach i środkach technicznych służących wykrywaniu i korygowaniu błędów we wprowadzanych danych, które jest obowiązany udostępnić drugiej stronie</a:t>
            </a:r>
          </a:p>
          <a:p>
            <a:pPr algn="just">
              <a:buFont typeface="Wingdings" panose="05000000000000000000" pitchFamily="2" charset="2"/>
              <a:buChar char="Ø"/>
            </a:pPr>
            <a:r>
              <a:rPr lang="pl-PL" sz="1600" dirty="0"/>
              <a:t>językach, w których umowa może być zawarta</a:t>
            </a:r>
          </a:p>
          <a:p>
            <a:pPr algn="just">
              <a:buFont typeface="Wingdings" panose="05000000000000000000" pitchFamily="2" charset="2"/>
              <a:buChar char="Ø"/>
            </a:pPr>
            <a:r>
              <a:rPr lang="pl-PL" sz="1600" dirty="0"/>
              <a:t>kodeksach etycznych, które stosuje, oraz o ich dostępności w postaci elektronicznej</a:t>
            </a:r>
          </a:p>
          <a:p>
            <a:pPr marL="114300" indent="0" algn="just">
              <a:buNone/>
            </a:pPr>
            <a:endParaRPr lang="pl-PL" sz="1600" dirty="0"/>
          </a:p>
          <a:p>
            <a:pPr marL="114300" indent="0" algn="just">
              <a:buNone/>
            </a:pPr>
            <a:r>
              <a:rPr lang="pl-PL" sz="1600" dirty="0"/>
              <a:t>*zasad tych nie stosuje się do umów zawieranych przy pomocy poczty elektronicznej</a:t>
            </a:r>
          </a:p>
        </p:txBody>
      </p:sp>
    </p:spTree>
    <p:extLst>
      <p:ext uri="{BB962C8B-B14F-4D97-AF65-F5344CB8AC3E}">
        <p14:creationId xmlns:p14="http://schemas.microsoft.com/office/powerpoint/2010/main" val="4100121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Font typeface="Wingdings" pitchFamily="2" charset="2"/>
              <a:buChar char="Ø"/>
            </a:pPr>
            <a:r>
              <a:rPr lang="pl-PL" sz="1600" b="1" dirty="0"/>
              <a:t>aukcja i przetarg </a:t>
            </a:r>
            <a:r>
              <a:rPr lang="pl-PL" sz="1600" dirty="0"/>
              <a:t>(art. 70</a:t>
            </a:r>
            <a:r>
              <a:rPr lang="pl-PL" sz="1600" baseline="30000" dirty="0"/>
              <a:t>1</a:t>
            </a:r>
            <a:r>
              <a:rPr lang="pl-PL" sz="1600" dirty="0"/>
              <a:t>-70</a:t>
            </a:r>
            <a:r>
              <a:rPr lang="pl-PL" sz="1600" baseline="30000" dirty="0"/>
              <a:t>5</a:t>
            </a:r>
            <a:r>
              <a:rPr lang="pl-PL" sz="1600" dirty="0"/>
              <a:t> </a:t>
            </a:r>
            <a:r>
              <a:rPr lang="pl-PL" sz="1600" dirty="0" err="1"/>
              <a:t>kc</a:t>
            </a:r>
            <a:r>
              <a:rPr lang="pl-PL" sz="1600" dirty="0"/>
              <a:t>)</a:t>
            </a:r>
          </a:p>
          <a:p>
            <a:pPr>
              <a:buNone/>
            </a:pPr>
            <a:r>
              <a:rPr lang="pl-PL" sz="1600" dirty="0"/>
              <a:t>Etapy:</a:t>
            </a:r>
          </a:p>
          <a:p>
            <a:pPr marL="457200" indent="-342900">
              <a:buFont typeface="+mj-lt"/>
              <a:buAutoNum type="arabicPeriod"/>
            </a:pPr>
            <a:r>
              <a:rPr lang="pl-PL" sz="1600" dirty="0"/>
              <a:t>ogłoszenie aukcji/przetargu</a:t>
            </a:r>
          </a:p>
          <a:p>
            <a:pPr marL="457200" indent="-342900">
              <a:buFont typeface="+mj-lt"/>
              <a:buAutoNum type="arabicPeriod"/>
            </a:pPr>
            <a:r>
              <a:rPr lang="pl-PL" sz="1600" dirty="0"/>
              <a:t>zgłaszanie ofert</a:t>
            </a:r>
          </a:p>
          <a:p>
            <a:pPr marL="457200" indent="-342900">
              <a:buFont typeface="+mj-lt"/>
              <a:buAutoNum type="arabicPeriod"/>
            </a:pPr>
            <a:r>
              <a:rPr lang="pl-PL" sz="1600" dirty="0"/>
              <a:t>przyjęcie oferty</a:t>
            </a:r>
          </a:p>
          <a:p>
            <a:pPr marL="457200" indent="-342900">
              <a:buNone/>
            </a:pPr>
            <a:endParaRPr lang="pl-PL" sz="1600" dirty="0"/>
          </a:p>
          <a:p>
            <a:pPr marL="457200" indent="-342900">
              <a:buNone/>
            </a:pPr>
            <a:r>
              <a:rPr lang="pl-PL" sz="1600" dirty="0"/>
              <a:t>Aukcja:</a:t>
            </a:r>
          </a:p>
          <a:p>
            <a:pPr marL="457200" indent="-342900">
              <a:buFont typeface="Wingdings" pitchFamily="2" charset="2"/>
              <a:buChar char="§"/>
            </a:pPr>
            <a:r>
              <a:rPr lang="pl-PL" sz="1600" dirty="0"/>
              <a:t>ustna lub przy pomocy środków umożliwiających bezpośredni kontakt</a:t>
            </a:r>
          </a:p>
          <a:p>
            <a:pPr marL="457200" indent="-342900">
              <a:buFont typeface="Wingdings" pitchFamily="2" charset="2"/>
              <a:buChar char="§"/>
            </a:pPr>
            <a:r>
              <a:rPr lang="pl-PL" sz="1600" dirty="0"/>
              <a:t>ogłaszający aukcję oczekuje coraz korzystniejszych ofert</a:t>
            </a:r>
          </a:p>
          <a:p>
            <a:pPr marL="457200" indent="-342900" algn="just">
              <a:buFont typeface="Wingdings" pitchFamily="2" charset="2"/>
              <a:buChar char="§"/>
            </a:pPr>
            <a:r>
              <a:rPr lang="pl-PL" sz="1600" dirty="0"/>
              <a:t>do zawarcia umowy dochodzi w chwili wyboru najkorzystniejszej oferty – przez przybicie </a:t>
            </a:r>
          </a:p>
          <a:p>
            <a:pPr>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None/>
            </a:pPr>
            <a:r>
              <a:rPr lang="pl-PL" sz="1600" dirty="0"/>
              <a:t>Przetarg:</a:t>
            </a:r>
          </a:p>
          <a:p>
            <a:pPr algn="just">
              <a:buFont typeface="Wingdings" pitchFamily="2" charset="2"/>
              <a:buChar char="§"/>
            </a:pPr>
            <a:r>
              <a:rPr lang="pl-PL" sz="1600" dirty="0"/>
              <a:t>pisemne zgłaszanie ofert w terminie wskazanym w ogłoszeniu</a:t>
            </a:r>
          </a:p>
          <a:p>
            <a:pPr algn="just">
              <a:buFont typeface="Wingdings" pitchFamily="2" charset="2"/>
              <a:buChar char="§"/>
            </a:pPr>
            <a:r>
              <a:rPr lang="pl-PL" sz="1600" dirty="0"/>
              <a:t>po zamknięciu – wybór oferty najkorzystniejszej albo brak wyboru jakiejkolwiek oferty</a:t>
            </a:r>
          </a:p>
          <a:p>
            <a:pPr algn="just">
              <a:buNone/>
            </a:pPr>
            <a:endParaRPr lang="pl-PL" sz="1600" dirty="0"/>
          </a:p>
          <a:p>
            <a:pPr algn="just">
              <a:buNone/>
            </a:pPr>
            <a:r>
              <a:rPr lang="pl-PL" sz="1600" dirty="0"/>
              <a:t>*wadium – suma pieniędzy wpłacana przez składającego ofertę lub zastaw ustanowiony przez niego, zabezpieczający zawarcie umowy; wadium zwracane jest w przypadku niewybrania oferty</a:t>
            </a:r>
          </a:p>
          <a:p>
            <a:pPr algn="just">
              <a:buNone/>
            </a:pPr>
            <a:endParaRPr lang="pl-PL" sz="1600" dirty="0"/>
          </a:p>
          <a:p>
            <a:pPr algn="just">
              <a:buFont typeface="Wingdings" pitchFamily="2" charset="2"/>
              <a:buChar char="Ø"/>
            </a:pPr>
            <a:r>
              <a:rPr lang="pl-PL" sz="1600" b="1" dirty="0"/>
              <a:t>negocjacje – </a:t>
            </a:r>
            <a:r>
              <a:rPr lang="pl-PL" sz="1600" dirty="0"/>
              <a:t>strony uzgadniają kolejno postanowienia umowy. Do zawarcia umowy dochodzi, gdy strony dojdą do porozumienia we wszystkich sprawach.</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8788"/>
          </a:xfrm>
        </p:spPr>
        <p:txBody>
          <a:bodyPr>
            <a:normAutofit lnSpcReduction="10000"/>
          </a:bodyPr>
          <a:lstStyle/>
          <a:p>
            <a:pPr>
              <a:buNone/>
            </a:pPr>
            <a:endParaRPr lang="pl-PL" sz="1600" dirty="0"/>
          </a:p>
          <a:p>
            <a:pPr>
              <a:buNone/>
            </a:pPr>
            <a:endParaRPr lang="pl-PL" sz="1600" dirty="0"/>
          </a:p>
          <a:p>
            <a:pPr>
              <a:buNone/>
            </a:pPr>
            <a:r>
              <a:rPr lang="pl-PL" sz="1600" dirty="0"/>
              <a:t>Forma czynności prawnych – wynika z ustawy lub umowy:</a:t>
            </a:r>
          </a:p>
          <a:p>
            <a:pPr algn="just">
              <a:buFont typeface="Wingdings" pitchFamily="2" charset="2"/>
              <a:buChar char="Ø"/>
            </a:pPr>
            <a:r>
              <a:rPr lang="pl-PL" sz="1600" b="1" dirty="0"/>
              <a:t>pisemna, dokumentowa, elektroniczna – </a:t>
            </a:r>
            <a:r>
              <a:rPr lang="pl-PL" sz="1600" dirty="0"/>
              <a:t>ad solemnitatem (pod rygorem nieważności), ad probationem (dla celów dowodowych), ad </a:t>
            </a:r>
            <a:r>
              <a:rPr lang="pl-PL" sz="1600" dirty="0" err="1"/>
              <a:t>eventum</a:t>
            </a:r>
            <a:r>
              <a:rPr lang="pl-PL" sz="1600" dirty="0"/>
              <a:t> (dla wywołania pewnych skutków)</a:t>
            </a:r>
          </a:p>
          <a:p>
            <a:pPr algn="just">
              <a:buFont typeface="Wingdings" pitchFamily="2" charset="2"/>
              <a:buChar char="Ø"/>
            </a:pPr>
            <a:r>
              <a:rPr lang="pl-PL" sz="1600" b="1" dirty="0"/>
              <a:t>pisemna z datą pewną – </a:t>
            </a:r>
            <a:r>
              <a:rPr lang="pl-PL" sz="1600" dirty="0"/>
              <a:t>potwierdzoną notarialnie/przez organ, z chwilą zamieszczenia wzmianki w dokumencie urzędowym, w razie śmierci jednej ze stron podpisanych na dokumencie (od daty śmierci tej osoby), w razie opatrzenia kwalifikowanym elektronicznym znacznikiem czasu dokumentu w postaci elektronicznej</a:t>
            </a:r>
          </a:p>
          <a:p>
            <a:pPr algn="just">
              <a:buFont typeface="Wingdings" pitchFamily="2" charset="2"/>
              <a:buChar char="Ø"/>
            </a:pPr>
            <a:r>
              <a:rPr lang="pl-PL" sz="1600" b="1" dirty="0"/>
              <a:t>pisemna z urzędowo poświadczonym podpisem</a:t>
            </a:r>
          </a:p>
          <a:p>
            <a:pPr algn="just">
              <a:buFont typeface="Wingdings" pitchFamily="2" charset="2"/>
              <a:buChar char="Ø"/>
            </a:pPr>
            <a:r>
              <a:rPr lang="pl-PL" sz="1600" b="1" dirty="0"/>
              <a:t>akt notarialny</a:t>
            </a:r>
          </a:p>
          <a:p>
            <a:pPr algn="just">
              <a:buFont typeface="Wingdings" pitchFamily="2" charset="2"/>
              <a:buChar char="Ø"/>
            </a:pPr>
            <a:r>
              <a:rPr lang="pl-PL" sz="1600" b="1" dirty="0"/>
              <a:t>inna </a:t>
            </a:r>
          </a:p>
          <a:p>
            <a:pPr marL="114300" indent="0" algn="just">
              <a:buNone/>
            </a:pPr>
            <a:endParaRPr lang="pl-PL" sz="1600" b="1" dirty="0"/>
          </a:p>
          <a:p>
            <a:pPr marL="114300" indent="0" algn="just">
              <a:buNone/>
            </a:pPr>
            <a:r>
              <a:rPr lang="pl-PL" sz="1600" dirty="0"/>
              <a:t>*dokument – nośnik informacji umożliwiający zapoznanie się z jej treścią</a:t>
            </a:r>
          </a:p>
          <a:p>
            <a:pPr marL="114300" indent="0" algn="just">
              <a:buNone/>
            </a:pPr>
            <a:r>
              <a:rPr lang="pl-PL" sz="1600" dirty="0"/>
              <a:t>**forma pisemna – dokument obejmujący oświadczenie woli z własnoręcznym podpisem</a:t>
            </a:r>
          </a:p>
          <a:p>
            <a:pPr marL="114300" indent="0" algn="just">
              <a:buNone/>
            </a:pPr>
            <a:r>
              <a:rPr lang="pl-PL" sz="1600" dirty="0"/>
              <a:t>***forma dokumentowa – złożenie oświadczenia woli w postaci dokumentu, w sposób umożliwiający ustalenie osoby składającej oświadczenie</a:t>
            </a:r>
          </a:p>
          <a:p>
            <a:pPr marL="114300" indent="0" algn="just">
              <a:buNone/>
            </a:pPr>
            <a:r>
              <a:rPr lang="pl-PL" sz="1600" dirty="0"/>
              <a:t>****forma elektroniczna – złożenie oświadczenia woli w formie elektronicznej i opatrzenie go kwalifikowanym podpisem elektronicznym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endParaRPr lang="pl-PL" sz="1600" dirty="0"/>
          </a:p>
          <a:p>
            <a:pPr>
              <a:buNone/>
            </a:pPr>
            <a:endParaRPr lang="pl-PL" sz="1600" dirty="0"/>
          </a:p>
          <a:p>
            <a:pPr algn="just">
              <a:buNone/>
            </a:pPr>
            <a:r>
              <a:rPr lang="pl-PL" sz="1600" dirty="0"/>
              <a:t>    </a:t>
            </a:r>
            <a:r>
              <a:rPr lang="pl-PL" sz="1600" b="1" dirty="0"/>
              <a:t>Wykładnia oświadczenia woli </a:t>
            </a:r>
            <a:r>
              <a:rPr lang="pl-PL" sz="1600" dirty="0"/>
              <a:t>– musi uwzględniać cel i zamiar dokonania czynności, a nie tylko dosłowne brzmienie oświadczenia.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uchylenie decyzji ostatecznej</a:t>
            </a:r>
          </a:p>
        </p:txBody>
      </p:sp>
      <p:sp>
        <p:nvSpPr>
          <p:cNvPr id="3" name="Symbol zastępczy zawartości 2"/>
          <p:cNvSpPr>
            <a:spLocks noGrp="1"/>
          </p:cNvSpPr>
          <p:nvPr>
            <p:ph idx="1"/>
          </p:nvPr>
        </p:nvSpPr>
        <p:spPr/>
        <p:txBody>
          <a:bodyPr/>
          <a:lstStyle/>
          <a:p>
            <a:pPr marL="114300" indent="0">
              <a:buNone/>
            </a:pPr>
            <a:endParaRPr lang="pl-PL" dirty="0"/>
          </a:p>
          <a:p>
            <a:pPr marL="114300" indent="0">
              <a:buNone/>
            </a:pPr>
            <a:endParaRPr lang="pl-PL" dirty="0"/>
          </a:p>
          <a:p>
            <a:pPr marL="114300" indent="0">
              <a:buNone/>
            </a:pPr>
            <a:endParaRPr lang="pl-PL" dirty="0"/>
          </a:p>
          <a:p>
            <a:pPr marL="114300" indent="0" algn="just">
              <a:buNone/>
            </a:pPr>
            <a:r>
              <a:rPr lang="pl-PL" sz="1600" dirty="0"/>
              <a:t>Organ administracji publicznej, który wydał decyzję w I instancji, uchyla decyzję, jeżeli została ona wydana z zastrzeżeniem dopełnienia określonych czynności, a strona nie dopełniła tych czynności w wyznaczonym terminie.</a:t>
            </a:r>
          </a:p>
        </p:txBody>
      </p:sp>
    </p:spTree>
    <p:extLst>
      <p:ext uri="{BB962C8B-B14F-4D97-AF65-F5344CB8AC3E}">
        <p14:creationId xmlns:p14="http://schemas.microsoft.com/office/powerpoint/2010/main" val="14851016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br>
              <a:rPr lang="pl-PL" sz="2000" dirty="0"/>
            </a:br>
            <a:r>
              <a:rPr lang="pl-PL" sz="2000" dirty="0"/>
              <a:t>PRZEDSTAWICIELSTWO</a:t>
            </a:r>
          </a:p>
        </p:txBody>
      </p:sp>
      <p:sp>
        <p:nvSpPr>
          <p:cNvPr id="3" name="Symbol zastępczy tekstu 2"/>
          <p:cNvSpPr>
            <a:spLocks noGrp="1"/>
          </p:cNvSpPr>
          <p:nvPr>
            <p:ph type="body" idx="1"/>
          </p:nvPr>
        </p:nvSpPr>
        <p:spPr/>
        <p:txBody>
          <a:bodyPr/>
          <a:lstStyle/>
          <a:p>
            <a:r>
              <a:rPr lang="pl-PL" sz="1600" dirty="0"/>
              <a:t>Przedstawicielstwo ustawowe</a:t>
            </a:r>
          </a:p>
        </p:txBody>
      </p:sp>
      <p:sp>
        <p:nvSpPr>
          <p:cNvPr id="4" name="Symbol zastępczy zawartości 3"/>
          <p:cNvSpPr>
            <a:spLocks noGrp="1"/>
          </p:cNvSpPr>
          <p:nvPr>
            <p:ph sz="half" idx="2"/>
          </p:nvPr>
        </p:nvSpPr>
        <p:spPr/>
        <p:txBody>
          <a:bodyPr>
            <a:normAutofit/>
          </a:bodyPr>
          <a:lstStyle/>
          <a:p>
            <a:pPr>
              <a:buFont typeface="Wingdings" pitchFamily="2" charset="2"/>
              <a:buChar char="§"/>
            </a:pPr>
            <a:r>
              <a:rPr lang="pl-PL" sz="1600" dirty="0"/>
              <a:t>rodzice </a:t>
            </a:r>
          </a:p>
          <a:p>
            <a:pPr>
              <a:buFont typeface="Wingdings" pitchFamily="2" charset="2"/>
              <a:buChar char="§"/>
            </a:pPr>
            <a:r>
              <a:rPr lang="pl-PL" sz="1600" dirty="0"/>
              <a:t>opiekun/kurator</a:t>
            </a:r>
          </a:p>
        </p:txBody>
      </p:sp>
      <p:sp>
        <p:nvSpPr>
          <p:cNvPr id="5" name="Symbol zastępczy tekstu 4"/>
          <p:cNvSpPr>
            <a:spLocks noGrp="1"/>
          </p:cNvSpPr>
          <p:nvPr>
            <p:ph type="body" sz="quarter" idx="3"/>
          </p:nvPr>
        </p:nvSpPr>
        <p:spPr/>
        <p:txBody>
          <a:bodyPr/>
          <a:lstStyle/>
          <a:p>
            <a:r>
              <a:rPr lang="pl-PL" sz="1600" dirty="0"/>
              <a:t>Pełnomocnictwo</a:t>
            </a:r>
          </a:p>
        </p:txBody>
      </p:sp>
      <p:sp>
        <p:nvSpPr>
          <p:cNvPr id="6" name="Symbol zastępczy zawartości 5"/>
          <p:cNvSpPr>
            <a:spLocks noGrp="1"/>
          </p:cNvSpPr>
          <p:nvPr>
            <p:ph sz="quarter" idx="4"/>
          </p:nvPr>
        </p:nvSpPr>
        <p:spPr/>
        <p:txBody>
          <a:bodyPr>
            <a:normAutofit/>
          </a:bodyPr>
          <a:lstStyle/>
          <a:p>
            <a:pPr>
              <a:buFont typeface="Wingdings" pitchFamily="2" charset="2"/>
              <a:buChar char="§"/>
            </a:pPr>
            <a:r>
              <a:rPr lang="pl-PL" sz="1600" dirty="0"/>
              <a:t>ogólne – forma pisemna</a:t>
            </a:r>
          </a:p>
          <a:p>
            <a:pPr>
              <a:buFont typeface="Wingdings" pitchFamily="2" charset="2"/>
              <a:buChar char="§"/>
            </a:pPr>
            <a:r>
              <a:rPr lang="pl-PL" sz="1600" dirty="0"/>
              <a:t>rodzajowe</a:t>
            </a:r>
          </a:p>
          <a:p>
            <a:pPr>
              <a:buFont typeface="Wingdings" pitchFamily="2" charset="2"/>
              <a:buChar char="§"/>
            </a:pPr>
            <a:r>
              <a:rPr lang="pl-PL" sz="1600" dirty="0"/>
              <a:t>szczególne</a:t>
            </a:r>
          </a:p>
          <a:p>
            <a:pPr>
              <a:buNone/>
            </a:pPr>
            <a:endParaRPr lang="pl-PL" sz="1600" dirty="0"/>
          </a:p>
          <a:p>
            <a:pPr algn="just">
              <a:buNone/>
            </a:pPr>
            <a:r>
              <a:rPr lang="pl-PL" sz="1600" dirty="0"/>
              <a:t>mocodawca – musi mieć pełną zdolność do czynności prawnych</a:t>
            </a:r>
          </a:p>
          <a:p>
            <a:pPr algn="just">
              <a:buNone/>
            </a:pPr>
            <a:endParaRPr lang="pl-PL" sz="1600" dirty="0"/>
          </a:p>
          <a:p>
            <a:pPr algn="just">
              <a:buNone/>
            </a:pPr>
            <a:r>
              <a:rPr lang="pl-PL" sz="1600" dirty="0"/>
              <a:t>pełnomocnik – może posiadać ograniczoną zdolność do czynności prawnych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b="1" dirty="0"/>
          </a:p>
          <a:p>
            <a:pPr>
              <a:buNone/>
            </a:pPr>
            <a:endParaRPr lang="pl-PL" sz="1600" b="1" dirty="0"/>
          </a:p>
          <a:p>
            <a:pPr>
              <a:buNone/>
            </a:pPr>
            <a:r>
              <a:rPr lang="pl-PL" sz="1600" b="1" dirty="0"/>
              <a:t>Przedawnienie roszczeń:</a:t>
            </a:r>
          </a:p>
          <a:p>
            <a:pPr algn="just">
              <a:buFont typeface="Wingdings" pitchFamily="2" charset="2"/>
              <a:buChar char="Ø"/>
            </a:pPr>
            <a:r>
              <a:rPr lang="pl-PL" sz="1600" dirty="0"/>
              <a:t>żeby dłużnik nie był przez cały czas zagrożony możliwością zgłoszenia roszczenia</a:t>
            </a:r>
          </a:p>
          <a:p>
            <a:pPr algn="just">
              <a:buFont typeface="Wingdings" pitchFamily="2" charset="2"/>
              <a:buChar char="Ø"/>
            </a:pPr>
            <a:r>
              <a:rPr lang="pl-PL" sz="1600" dirty="0"/>
              <a:t>po upływie czasu dochodzenie roszczenia mogłoby napotkać na trudności np. dowodowe</a:t>
            </a:r>
          </a:p>
          <a:p>
            <a:pPr algn="just">
              <a:buFont typeface="Wingdings" pitchFamily="2" charset="2"/>
              <a:buChar char="Ø"/>
            </a:pPr>
            <a:r>
              <a:rPr lang="pl-PL" sz="1600" dirty="0"/>
              <a:t>jeżeli wierzyciel długo nie dochodzi roszczenia, tzn. nie jest zainteresowany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Termin przedawnienia:</a:t>
            </a:r>
          </a:p>
          <a:p>
            <a:pPr algn="just">
              <a:buFont typeface="Wingdings" pitchFamily="2" charset="2"/>
              <a:buChar char="Ø"/>
            </a:pPr>
            <a:r>
              <a:rPr lang="pl-PL" sz="1600" dirty="0"/>
              <a:t>6 lat – standardowo</a:t>
            </a:r>
          </a:p>
          <a:p>
            <a:pPr algn="just">
              <a:buFont typeface="Wingdings" pitchFamily="2" charset="2"/>
              <a:buChar char="Ø"/>
            </a:pPr>
            <a:r>
              <a:rPr lang="pl-PL" sz="1600" dirty="0"/>
              <a:t>3 lata – świadczenia okresowe</a:t>
            </a:r>
          </a:p>
          <a:p>
            <a:pPr algn="just">
              <a:buFont typeface="Wingdings" pitchFamily="2" charset="2"/>
              <a:buChar char="Ø"/>
            </a:pPr>
            <a:r>
              <a:rPr lang="pl-PL" sz="1600" dirty="0"/>
              <a:t>3 lata – świadczenia związane z prowadzeniem działalności gospodarczej</a:t>
            </a:r>
          </a:p>
          <a:p>
            <a:pPr algn="just">
              <a:buFont typeface="Wingdings" pitchFamily="2" charset="2"/>
              <a:buChar char="Ø"/>
            </a:pPr>
            <a:r>
              <a:rPr lang="pl-PL" sz="1600" dirty="0"/>
              <a:t>3 lata – roszczenia z czynów niedozwolonych</a:t>
            </a:r>
          </a:p>
          <a:p>
            <a:pPr algn="just">
              <a:buFont typeface="Wingdings" pitchFamily="2" charset="2"/>
              <a:buChar char="Ø"/>
            </a:pPr>
            <a:r>
              <a:rPr lang="pl-PL" sz="1600" dirty="0"/>
              <a:t>20 lat – roszczenia z tytułu zbrodni i występku</a:t>
            </a:r>
          </a:p>
          <a:p>
            <a:pPr algn="just">
              <a:buFont typeface="Wingdings" pitchFamily="2" charset="2"/>
              <a:buChar char="Ø"/>
            </a:pPr>
            <a:r>
              <a:rPr lang="pl-PL" sz="1600" dirty="0"/>
              <a:t>1 rok – roszczenia z tytułu umowy przewozu</a:t>
            </a:r>
          </a:p>
          <a:p>
            <a:pPr algn="just">
              <a:buFont typeface="Wingdings" pitchFamily="2" charset="2"/>
              <a:buChar char="Ø"/>
            </a:pPr>
            <a:r>
              <a:rPr lang="pl-PL" sz="1600" dirty="0"/>
              <a:t>2 lata – roszczenia z tytułu świadczenia usług hotelowych i gastronomicznych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Skutki przedawnienia:</a:t>
            </a:r>
          </a:p>
          <a:p>
            <a:pPr algn="just">
              <a:buFont typeface="Wingdings" pitchFamily="2" charset="2"/>
              <a:buChar char="Ø"/>
            </a:pPr>
            <a:r>
              <a:rPr lang="pl-PL" sz="1600" dirty="0"/>
              <a:t>możliwość uchylenia się od spełnienia świadczenia – tylko z inicjatywy dłużnika</a:t>
            </a:r>
          </a:p>
          <a:p>
            <a:pPr algn="just">
              <a:buFont typeface="Wingdings" pitchFamily="2" charset="2"/>
              <a:buChar char="Ø"/>
            </a:pPr>
            <a:r>
              <a:rPr lang="pl-PL" sz="1600" dirty="0"/>
              <a:t>świadczenie przekształca się w tzw. świadczenie naturalne</a:t>
            </a:r>
          </a:p>
          <a:p>
            <a:pPr algn="just">
              <a:buFont typeface="Wingdings" pitchFamily="2" charset="2"/>
              <a:buChar char="Ø"/>
            </a:pPr>
            <a:r>
              <a:rPr lang="pl-PL" sz="1600" dirty="0"/>
              <a:t>dłużnik może zrzec się zarzutu przedawnienia</a:t>
            </a:r>
          </a:p>
          <a:p>
            <a:pPr algn="just">
              <a:buFont typeface="Wingdings" pitchFamily="2" charset="2"/>
              <a:buChar char="Ø"/>
            </a:pPr>
            <a:r>
              <a:rPr lang="pl-PL" sz="1600" dirty="0"/>
              <a:t>po upływie terminu przedawnienia nie można domagać się roszczenia przysługującego przeciwko konsumentowi</a:t>
            </a:r>
          </a:p>
          <a:p>
            <a:pPr marL="114300" indent="0" algn="just">
              <a:buNone/>
            </a:pPr>
            <a:endParaRPr lang="pl-PL" sz="1600" dirty="0"/>
          </a:p>
          <a:p>
            <a:pPr marL="114300" indent="0" algn="just">
              <a:buNone/>
            </a:pPr>
            <a:r>
              <a:rPr lang="pl-PL" sz="1600" dirty="0"/>
              <a:t>*początek biegu przedawnienia – dzień, w którym roszczenie stało się wymagalne</a:t>
            </a:r>
          </a:p>
          <a:p>
            <a:pPr marL="114300" indent="0" algn="just">
              <a:buNone/>
            </a:pPr>
            <a:r>
              <a:rPr lang="pl-PL" sz="1600" dirty="0"/>
              <a:t>*koniec przedawnienia przypada na ostatni dzień roku kalendarzowego, chyba że termin przedawnienia jest krótszy niż dwa lata</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7850183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lgn="just">
              <a:buNone/>
            </a:pPr>
            <a:r>
              <a:rPr lang="pl-PL" sz="1600" dirty="0"/>
              <a:t>Zawieszenie biegu przedawnienia:</a:t>
            </a:r>
          </a:p>
          <a:p>
            <a:pPr algn="just">
              <a:buFont typeface="Wingdings" pitchFamily="2" charset="2"/>
              <a:buChar char="Ø"/>
            </a:pPr>
            <a:r>
              <a:rPr lang="pl-PL" sz="1600" dirty="0"/>
              <a:t>rodzice-dzieci – na czas trwania władzy rodzicielskiej</a:t>
            </a:r>
          </a:p>
          <a:p>
            <a:pPr algn="just">
              <a:buFont typeface="Wingdings" pitchFamily="2" charset="2"/>
              <a:buChar char="Ø"/>
            </a:pPr>
            <a:r>
              <a:rPr lang="pl-PL" sz="1600" dirty="0"/>
              <a:t>opiekun/kurator-osoba nie mająca pełnej zdolności do czynności prawnych – na czas sprawowania opieki/kurateli</a:t>
            </a:r>
          </a:p>
          <a:p>
            <a:pPr algn="just">
              <a:buFont typeface="Wingdings" pitchFamily="2" charset="2"/>
              <a:buChar char="Ø"/>
            </a:pPr>
            <a:r>
              <a:rPr lang="pl-PL" sz="1600" dirty="0"/>
              <a:t>małżonkowie – na czas trwania małżeństwa</a:t>
            </a:r>
          </a:p>
          <a:p>
            <a:pPr algn="just">
              <a:buFont typeface="Wingdings" pitchFamily="2" charset="2"/>
              <a:buChar char="Ø"/>
            </a:pPr>
            <a:r>
              <a:rPr lang="pl-PL" sz="1600" dirty="0"/>
              <a:t>siła wyższa – na czas trwania przeszkody</a:t>
            </a:r>
          </a:p>
          <a:p>
            <a:pPr algn="just">
              <a:buFont typeface="Wingdings" pitchFamily="2" charset="2"/>
              <a:buChar char="Ø"/>
            </a:pPr>
            <a:r>
              <a:rPr lang="pl-PL" sz="1600" dirty="0"/>
              <a:t>roszczenia objęte umową o mediację - na czas mediacji</a:t>
            </a:r>
          </a:p>
          <a:p>
            <a:pPr algn="just">
              <a:buFont typeface="Wingdings" pitchFamily="2" charset="2"/>
              <a:buChar char="Ø"/>
            </a:pPr>
            <a:r>
              <a:rPr lang="pl-PL" sz="1600" dirty="0"/>
              <a:t>roszczenia objęte wnioskiem o zawezwanie do  próby ugodowej – na czas trwania postępowania pojednawczego</a:t>
            </a:r>
          </a:p>
          <a:p>
            <a:pPr marL="114300" indent="0">
              <a:buNone/>
            </a:pPr>
            <a:endParaRPr lang="pl-PL" sz="1600" dirty="0"/>
          </a:p>
        </p:txBody>
      </p:sp>
    </p:spTree>
    <p:extLst>
      <p:ext uri="{BB962C8B-B14F-4D97-AF65-F5344CB8AC3E}">
        <p14:creationId xmlns:p14="http://schemas.microsoft.com/office/powerpoint/2010/main" val="31361639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Przerwanie biegu przedawnienia:</a:t>
            </a:r>
          </a:p>
          <a:p>
            <a:pPr algn="just">
              <a:buFont typeface="Wingdings" pitchFamily="2" charset="2"/>
              <a:buChar char="Ø"/>
            </a:pPr>
            <a:r>
              <a:rPr lang="pl-PL" sz="1600" dirty="0"/>
              <a:t>czynność przed sądem</a:t>
            </a:r>
          </a:p>
          <a:p>
            <a:pPr algn="just">
              <a:buFont typeface="Wingdings" pitchFamily="2" charset="2"/>
              <a:buChar char="Ø"/>
            </a:pPr>
            <a:r>
              <a:rPr lang="pl-PL" sz="1600" dirty="0"/>
              <a:t>uznanie roszczenia</a:t>
            </a:r>
          </a:p>
          <a:p>
            <a:pPr marL="114300" indent="0" algn="just">
              <a:buNone/>
            </a:pPr>
            <a:endParaRPr lang="pl-PL" sz="1600" dirty="0"/>
          </a:p>
          <a:p>
            <a:pPr marL="114300" indent="0" algn="just">
              <a:buNone/>
            </a:pPr>
            <a:endParaRPr lang="pl-PL" sz="1600" dirty="0"/>
          </a:p>
          <a:p>
            <a:pPr marL="114300" indent="0" algn="just">
              <a:buNone/>
            </a:pPr>
            <a:r>
              <a:rPr lang="pl-PL" sz="1600" dirty="0"/>
              <a:t>Po każdym przerwaniu przedawnienie biegnie na nowo.</a:t>
            </a:r>
          </a:p>
        </p:txBody>
      </p:sp>
    </p:spTree>
    <p:extLst>
      <p:ext uri="{BB962C8B-B14F-4D97-AF65-F5344CB8AC3E}">
        <p14:creationId xmlns:p14="http://schemas.microsoft.com/office/powerpoint/2010/main" val="5252241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Rzecz – </a:t>
            </a:r>
            <a:r>
              <a:rPr lang="pl-PL" sz="1600" dirty="0"/>
              <a:t>przedmiot materialny, mający charakter samoistny, tzn. na tyle wyodrębniony, że może samodzielnie występować w obrocie.</a:t>
            </a:r>
          </a:p>
          <a:p>
            <a:pPr marL="114300" indent="0" algn="just">
              <a:buNone/>
            </a:pPr>
            <a:endParaRPr lang="pl-PL" sz="1600" b="1" dirty="0"/>
          </a:p>
          <a:p>
            <a:pPr marL="114300" indent="0" algn="just">
              <a:buNone/>
            </a:pPr>
            <a:r>
              <a:rPr lang="pl-PL" sz="1600" b="1" dirty="0"/>
              <a:t>Część składowa – </a:t>
            </a:r>
            <a:r>
              <a:rPr lang="pl-PL" sz="1600" dirty="0"/>
              <a:t>wszystko, co nie może być odłączone od rzeczy bez zmiany istoty całej rzeczy lub bez zmiany części składowej. Część składowa rzeczy nie może być odrębnym przedmiotem własności i innych praw rzeczowych, np. klatka schodowa w budynku</a:t>
            </a:r>
          </a:p>
          <a:p>
            <a:pPr marL="114300" indent="0" algn="just">
              <a:buNone/>
            </a:pPr>
            <a:endParaRPr lang="pl-PL" sz="1600" b="1" dirty="0"/>
          </a:p>
          <a:p>
            <a:pPr marL="114300" indent="0" algn="just">
              <a:buNone/>
            </a:pPr>
            <a:r>
              <a:rPr lang="pl-PL" sz="1600" b="1" dirty="0"/>
              <a:t>Przynależności – </a:t>
            </a:r>
            <a:r>
              <a:rPr lang="pl-PL" sz="1600" dirty="0"/>
              <a:t>rzeczy ruchome potrzebne do korzystania z innej rzeczy (rzeczy głównej) zgodnie z jej przeznaczeniem i pozostające z nią w faktycznym związku odpowiadającym temu celowi, np. kluczyki od samochodu.</a:t>
            </a:r>
            <a:endParaRPr lang="pl-PL" sz="1600" b="1" dirty="0"/>
          </a:p>
        </p:txBody>
      </p:sp>
    </p:spTree>
    <p:extLst>
      <p:ext uri="{BB962C8B-B14F-4D97-AF65-F5344CB8AC3E}">
        <p14:creationId xmlns:p14="http://schemas.microsoft.com/office/powerpoint/2010/main" val="215473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Podział rzeczy:</a:t>
            </a:r>
          </a:p>
          <a:p>
            <a:pPr algn="just">
              <a:buFont typeface="Wingdings" pitchFamily="2" charset="2"/>
              <a:buChar char="Ø"/>
            </a:pPr>
            <a:r>
              <a:rPr lang="pl-PL" sz="1600" b="1" dirty="0"/>
              <a:t>nieruchomości i ruchomości</a:t>
            </a:r>
          </a:p>
          <a:p>
            <a:pPr marL="114300" indent="0" algn="just">
              <a:buNone/>
            </a:pPr>
            <a:endParaRPr lang="pl-PL" sz="1600" b="1" dirty="0"/>
          </a:p>
          <a:p>
            <a:pPr algn="just">
              <a:buFont typeface="Wingdings" pitchFamily="2" charset="2"/>
              <a:buChar char="Ø"/>
            </a:pPr>
            <a:r>
              <a:rPr lang="pl-PL" sz="1600" b="1" dirty="0"/>
              <a:t>podzielne i niepodzielne</a:t>
            </a:r>
          </a:p>
          <a:p>
            <a:pPr algn="just">
              <a:buFont typeface="Wingdings" pitchFamily="2" charset="2"/>
              <a:buChar char="Ø"/>
            </a:pPr>
            <a:endParaRPr lang="pl-PL" sz="1600" b="1" dirty="0"/>
          </a:p>
          <a:p>
            <a:pPr algn="just">
              <a:buFont typeface="Wingdings" pitchFamily="2" charset="2"/>
              <a:buChar char="Ø"/>
            </a:pPr>
            <a:r>
              <a:rPr lang="pl-PL" sz="1600" b="1" dirty="0"/>
              <a:t>indywidualnie oznaczone i oznaczone gatunkowo</a:t>
            </a:r>
          </a:p>
          <a:p>
            <a:pPr algn="just">
              <a:buFont typeface="Wingdings" pitchFamily="2" charset="2"/>
              <a:buChar char="Ø"/>
            </a:pPr>
            <a:endParaRPr lang="pl-PL" sz="1600" b="1" dirty="0"/>
          </a:p>
          <a:p>
            <a:pPr algn="just">
              <a:buFont typeface="Wingdings" pitchFamily="2" charset="2"/>
              <a:buChar char="Ø"/>
            </a:pPr>
            <a:r>
              <a:rPr lang="pl-PL" sz="1600" b="1" dirty="0"/>
              <a:t>znajdujące  się w obrocie i wyjęte z obrotu</a:t>
            </a:r>
          </a:p>
          <a:p>
            <a:pPr algn="just">
              <a:buFont typeface="Wingdings" pitchFamily="2" charset="2"/>
              <a:buChar char="Ø"/>
            </a:pPr>
            <a:endParaRPr lang="pl-PL" sz="1600" b="1" dirty="0"/>
          </a:p>
          <a:p>
            <a:pPr algn="just">
              <a:buFont typeface="Wingdings" pitchFamily="2" charset="2"/>
              <a:buChar char="Ø"/>
            </a:pPr>
            <a:r>
              <a:rPr lang="pl-PL" sz="1600" b="1" dirty="0"/>
              <a:t>zużywalne i niezużywalne</a:t>
            </a:r>
          </a:p>
        </p:txBody>
      </p:sp>
    </p:spTree>
    <p:extLst>
      <p:ext uri="{BB962C8B-B14F-4D97-AF65-F5344CB8AC3E}">
        <p14:creationId xmlns:p14="http://schemas.microsoft.com/office/powerpoint/2010/main" val="206959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767753" cy="4844752"/>
          </a:xfrm>
        </p:spPr>
        <p:txBody>
          <a:bodyPr>
            <a:normAutofit/>
          </a:bodyPr>
          <a:lstStyle/>
          <a:p>
            <a:pPr marL="114300" indent="0" algn="just">
              <a:buNone/>
            </a:pPr>
            <a:r>
              <a:rPr lang="pl-PL" sz="1600" b="1" dirty="0"/>
              <a:t>Prawo własności – </a:t>
            </a:r>
            <a:r>
              <a:rPr lang="pl-PL" sz="1600" dirty="0"/>
              <a:t>prawo do korzystania i rozporządzania rzeczą.</a:t>
            </a:r>
          </a:p>
          <a:p>
            <a:pPr marL="114300" indent="0" algn="just">
              <a:buNone/>
            </a:pPr>
            <a:endParaRPr lang="pl-PL" sz="1600" b="1" dirty="0"/>
          </a:p>
          <a:p>
            <a:pPr marL="114300" indent="0" algn="just">
              <a:buNone/>
            </a:pPr>
            <a:r>
              <a:rPr lang="pl-PL" sz="1600" b="1" dirty="0"/>
              <a:t>Roszczenia windykacyjne – </a:t>
            </a:r>
            <a:r>
              <a:rPr lang="pl-PL" sz="1600" dirty="0"/>
              <a:t>przysługują właścicielowi w razie faktycznego pozbawienia go władztwa nad rzeczą. Chronią uprawnienie do posiadania rzeczy.</a:t>
            </a:r>
          </a:p>
          <a:p>
            <a:pPr marL="114300" indent="0" algn="just">
              <a:buNone/>
            </a:pPr>
            <a:endParaRPr lang="pl-PL" sz="1600" b="1" dirty="0"/>
          </a:p>
          <a:p>
            <a:pPr marL="114300" indent="0" algn="just">
              <a:buNone/>
            </a:pPr>
            <a:r>
              <a:rPr lang="pl-PL" sz="1600" b="1" dirty="0"/>
              <a:t>Roszczenia negatoryjne – </a:t>
            </a:r>
            <a:r>
              <a:rPr lang="pl-PL" sz="1600" dirty="0"/>
              <a:t>przysługują właścicielowi przeciwko osobie, która narusza własność w inny sposób aniżeli pozbawienie właściciela faktycznego władztwa nad rzeczą. Dają możliwość żądania przywrócenia stanu zgodnego z prawem lub zaniechania naruszeń.</a:t>
            </a:r>
          </a:p>
          <a:p>
            <a:pPr marL="114300" indent="0" algn="just">
              <a:buNone/>
            </a:pPr>
            <a:endParaRPr lang="pl-PL" sz="1600" b="1" dirty="0"/>
          </a:p>
          <a:p>
            <a:pPr marL="114300" indent="0" algn="just">
              <a:buNone/>
            </a:pPr>
            <a:r>
              <a:rPr lang="pl-PL" sz="1600" b="1" dirty="0"/>
              <a:t>Współwłasność:</a:t>
            </a:r>
          </a:p>
          <a:p>
            <a:pPr algn="just">
              <a:buFont typeface="Wingdings" panose="05000000000000000000" pitchFamily="2" charset="2"/>
              <a:buChar char="Ø"/>
            </a:pPr>
            <a:r>
              <a:rPr lang="pl-PL" sz="1600" b="1" dirty="0"/>
              <a:t>łączna – </a:t>
            </a:r>
            <a:r>
              <a:rPr lang="pl-PL" sz="1600" dirty="0"/>
              <a:t>nie można określić wielkości udziałów każdego z współwłaścicieli, a każdy z współwłaścicieli ma prawo do całej masy majątkowej</a:t>
            </a:r>
          </a:p>
          <a:p>
            <a:pPr algn="just">
              <a:buFont typeface="Wingdings" panose="05000000000000000000" pitchFamily="2" charset="2"/>
              <a:buChar char="Ø"/>
            </a:pPr>
            <a:r>
              <a:rPr lang="pl-PL" sz="1600" b="1" dirty="0"/>
              <a:t>w częściach ułamkowych – </a:t>
            </a:r>
            <a:r>
              <a:rPr lang="pl-PL" sz="1600" dirty="0"/>
              <a:t>każdy z współwłaścicieli posiada udział w rzeczy wspólnej i może bez zgody współwłaścicieli rozporządzać swoim udziałem.</a:t>
            </a:r>
            <a:endParaRPr lang="pl-PL" sz="1600" b="1" dirty="0"/>
          </a:p>
        </p:txBody>
      </p:sp>
    </p:spTree>
    <p:extLst>
      <p:ext uri="{BB962C8B-B14F-4D97-AF65-F5344CB8AC3E}">
        <p14:creationId xmlns:p14="http://schemas.microsoft.com/office/powerpoint/2010/main" val="141582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393469" y="1752600"/>
            <a:ext cx="11310851" cy="4772744"/>
          </a:xfrm>
        </p:spPr>
        <p:txBody>
          <a:bodyPr>
            <a:normAutofit fontScale="85000" lnSpcReduction="20000"/>
          </a:bodyPr>
          <a:lstStyle/>
          <a:p>
            <a:pPr marL="114300" indent="0" algn="just">
              <a:buNone/>
            </a:pPr>
            <a:r>
              <a:rPr lang="pl-PL" sz="1600" dirty="0"/>
              <a:t>Nabycie prawa własności:</a:t>
            </a:r>
          </a:p>
          <a:p>
            <a:pPr algn="just">
              <a:buFont typeface="Wingdings" panose="05000000000000000000" pitchFamily="2" charset="2"/>
              <a:buChar char="Ø"/>
            </a:pPr>
            <a:r>
              <a:rPr lang="pl-PL" sz="1600" b="1" dirty="0"/>
              <a:t>nabycie pierwotne – </a:t>
            </a:r>
            <a:r>
              <a:rPr lang="pl-PL" sz="1600" dirty="0"/>
              <a:t>nacjonalizacja, wywłaszczenie, zasiedzenie, znalezienie, zawłaszczenie rzeczy niczyjej, połączenie, pomieszanie i przeistoczenie</a:t>
            </a:r>
          </a:p>
          <a:p>
            <a:pPr algn="just">
              <a:buFont typeface="Wingdings" panose="05000000000000000000" pitchFamily="2" charset="2"/>
              <a:buChar char="Ø"/>
            </a:pPr>
            <a:r>
              <a:rPr lang="pl-PL" sz="1600" b="1" dirty="0"/>
              <a:t>nabycie wtórne – </a:t>
            </a:r>
            <a:r>
              <a:rPr lang="pl-PL" sz="1600" dirty="0"/>
              <a:t>w drodze umowy (sprzedaż, darowizna, zamiana), dziedziczenie, nabycie majątku przy łączeniu osób prawnych.</a:t>
            </a:r>
          </a:p>
          <a:p>
            <a:pPr algn="just">
              <a:buFont typeface="Wingdings" panose="05000000000000000000" pitchFamily="2" charset="2"/>
              <a:buChar char="Ø"/>
            </a:pPr>
            <a:endParaRPr lang="pl-PL" sz="1600" b="1" dirty="0"/>
          </a:p>
          <a:p>
            <a:pPr marL="114300" indent="0" algn="just">
              <a:buNone/>
            </a:pPr>
            <a:r>
              <a:rPr lang="pl-PL" sz="1600" dirty="0"/>
              <a:t>Nabycie od osoby nieuprawnionej – ochrona nabywcy w dobrej wierze – nabywca rzeczy od osoby nieuprawnionej uzyskuje własność tej rzeczy z chwilą jej wydania.</a:t>
            </a:r>
          </a:p>
          <a:p>
            <a:pPr marL="114300" indent="0" algn="just">
              <a:buNone/>
            </a:pPr>
            <a:r>
              <a:rPr lang="pl-PL" sz="1600" dirty="0"/>
              <a:t>*ochrona nie dotyczy działania w złej wierze</a:t>
            </a:r>
          </a:p>
          <a:p>
            <a:pPr marL="114300" indent="0" algn="just">
              <a:buNone/>
            </a:pPr>
            <a:r>
              <a:rPr lang="pl-PL" sz="1600" dirty="0"/>
              <a:t>**jeżeli rzecz została zgubiona, skradziona lub w inny sposób utracona przez właściciela, nabywca może uzyskać własność tej rzeczy po upływie trzech lat</a:t>
            </a:r>
          </a:p>
          <a:p>
            <a:pPr marL="114300" indent="0" algn="just">
              <a:buNone/>
            </a:pPr>
            <a:r>
              <a:rPr lang="pl-PL" sz="1600" dirty="0"/>
              <a:t>***brak ochrony w przypadku nabycia rzeczy wpisanej do krajowego rejestru utraconych dóbr kultury </a:t>
            </a:r>
          </a:p>
          <a:p>
            <a:pPr marL="114300" indent="0" algn="just">
              <a:buNone/>
            </a:pPr>
            <a:endParaRPr lang="pl-PL" sz="1600" dirty="0"/>
          </a:p>
          <a:p>
            <a:pPr marL="114300" indent="0" algn="just">
              <a:buNone/>
            </a:pPr>
            <a:r>
              <a:rPr lang="pl-PL" sz="1600" b="1" dirty="0"/>
              <a:t>Zasiedzenie:</a:t>
            </a:r>
          </a:p>
          <a:p>
            <a:pPr algn="just">
              <a:buFont typeface="Wingdings" panose="05000000000000000000" pitchFamily="2" charset="2"/>
              <a:buChar char="Ø"/>
            </a:pPr>
            <a:r>
              <a:rPr lang="pl-PL" sz="1600" dirty="0"/>
              <a:t>termin zasiedzenia nieruchomości – 20 lat w dobrej wierze/ 30 lat w złej wierze</a:t>
            </a:r>
          </a:p>
          <a:p>
            <a:pPr algn="just">
              <a:buFont typeface="Wingdings" panose="05000000000000000000" pitchFamily="2" charset="2"/>
              <a:buChar char="Ø"/>
            </a:pPr>
            <a:r>
              <a:rPr lang="pl-PL" sz="1600" dirty="0"/>
              <a:t>termin zasiedzenia ruchomości – 3 lata</a:t>
            </a:r>
          </a:p>
          <a:p>
            <a:pPr marL="114300" indent="0" algn="just">
              <a:buNone/>
            </a:pPr>
            <a:r>
              <a:rPr lang="pl-PL" sz="1600" dirty="0"/>
              <a:t>*brak możliwości nabycia w drodze zasiedzenia rzeczy wpisanej do krajowego rejestru utraconych dóbr kultury</a:t>
            </a:r>
          </a:p>
          <a:p>
            <a:pPr algn="just">
              <a:buFont typeface="Wingdings" panose="05000000000000000000" pitchFamily="2" charset="2"/>
              <a:buChar char="Ø"/>
            </a:pPr>
            <a:endParaRPr lang="pl-PL" sz="1600" dirty="0"/>
          </a:p>
          <a:p>
            <a:pPr marL="114300" indent="0" algn="just">
              <a:buNone/>
            </a:pPr>
            <a:r>
              <a:rPr lang="pl-PL" sz="1600" b="1" dirty="0"/>
              <a:t>Znalezienie – </a:t>
            </a:r>
            <a:r>
              <a:rPr lang="pl-PL" sz="1600" dirty="0"/>
              <a:t>termin do odebrania rzeczy:</a:t>
            </a:r>
          </a:p>
          <a:p>
            <a:pPr algn="just">
              <a:buFont typeface="Wingdings" panose="05000000000000000000" pitchFamily="2" charset="2"/>
              <a:buChar char="Ø"/>
            </a:pPr>
            <a:r>
              <a:rPr lang="pl-PL" sz="1600" dirty="0"/>
              <a:t>1 rok od wezwania do odebrania rzeczy</a:t>
            </a:r>
          </a:p>
          <a:p>
            <a:pPr algn="just">
              <a:buFont typeface="Wingdings" panose="05000000000000000000" pitchFamily="2" charset="2"/>
              <a:buChar char="Ø"/>
            </a:pPr>
            <a:r>
              <a:rPr lang="pl-PL" sz="1600" dirty="0"/>
              <a:t>2 lata bez wezwania do odebrania rzeczy</a:t>
            </a:r>
          </a:p>
          <a:p>
            <a:pPr marL="114300" indent="0" algn="just">
              <a:buNone/>
            </a:pPr>
            <a:r>
              <a:rPr lang="pl-PL" sz="1600" dirty="0"/>
              <a:t>*znaleźne – 10% wartości znalezionego przedmiotu.</a:t>
            </a:r>
          </a:p>
          <a:p>
            <a:pPr marL="114300" indent="0" algn="just">
              <a:buNone/>
            </a:pPr>
            <a:endParaRPr lang="pl-PL" sz="1600" dirty="0"/>
          </a:p>
        </p:txBody>
      </p:sp>
    </p:spTree>
    <p:extLst>
      <p:ext uri="{BB962C8B-B14F-4D97-AF65-F5344CB8AC3E}">
        <p14:creationId xmlns:p14="http://schemas.microsoft.com/office/powerpoint/2010/main" val="33546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uproszczone</a:t>
            </a:r>
          </a:p>
        </p:txBody>
      </p:sp>
      <p:sp>
        <p:nvSpPr>
          <p:cNvPr id="3" name="Symbol zastępczy zawartości 2"/>
          <p:cNvSpPr>
            <a:spLocks noGrp="1"/>
          </p:cNvSpPr>
          <p:nvPr>
            <p:ph idx="1"/>
          </p:nvPr>
        </p:nvSpPr>
        <p:spPr>
          <a:xfrm>
            <a:off x="781397" y="1752600"/>
            <a:ext cx="10706792" cy="4700736"/>
          </a:xfrm>
        </p:spPr>
        <p:txBody>
          <a:bodyPr>
            <a:normAutofit/>
          </a:bodyPr>
          <a:lstStyle/>
          <a:p>
            <a:pPr marL="114300" indent="0" algn="just">
              <a:buNone/>
            </a:pPr>
            <a:r>
              <a:rPr lang="pl-PL" sz="1600" dirty="0"/>
              <a:t>Organ może załatwić sprawę w postępowaniu uproszczonym, jeżeli przepisy szczególne na to zezwalają.</a:t>
            </a:r>
          </a:p>
          <a:p>
            <a:pPr marL="114300" indent="0" algn="just">
              <a:buNone/>
            </a:pPr>
            <a:endParaRPr lang="pl-PL" sz="1600" dirty="0"/>
          </a:p>
          <a:p>
            <a:pPr marL="114300" indent="0" algn="just">
              <a:buNone/>
            </a:pPr>
            <a:r>
              <a:rPr lang="pl-PL" sz="1600" dirty="0"/>
              <a:t>Postępowanie uproszczone może dotyczyć interesu prawnego lub obowiązku wyłącznie jednej strony (wyjątki muszą wynikać z przepisów szczególnych).</a:t>
            </a:r>
          </a:p>
          <a:p>
            <a:pPr marL="114300" indent="0" algn="just">
              <a:buNone/>
            </a:pPr>
            <a:endParaRPr lang="pl-PL" sz="1600" dirty="0"/>
          </a:p>
          <a:p>
            <a:pPr marL="114300" indent="0" algn="just">
              <a:buNone/>
            </a:pPr>
            <a:r>
              <a:rPr lang="pl-PL" sz="1600" dirty="0"/>
              <a:t>W postępowaniu uproszczonym stosowane są przepisy o milczącym załatwieniu sprawy.</a:t>
            </a:r>
          </a:p>
          <a:p>
            <a:pPr marL="114300" indent="0" algn="just">
              <a:buNone/>
            </a:pPr>
            <a:endParaRPr lang="pl-PL" sz="1600" dirty="0"/>
          </a:p>
          <a:p>
            <a:pPr marL="114300" indent="0" algn="just">
              <a:buNone/>
            </a:pPr>
            <a:r>
              <a:rPr lang="pl-PL" sz="1600" dirty="0"/>
              <a:t>Podanie w postępowaniu uproszczonym może być wniesione za pomocą urzędowego formularza, w którym wskazuje się okoliczności istotne dla sprawy oraz przedstawia dowody.</a:t>
            </a:r>
          </a:p>
          <a:p>
            <a:pPr marL="114300" indent="0" algn="just">
              <a:buNone/>
            </a:pPr>
            <a:endParaRPr lang="pl-PL" sz="1600" dirty="0"/>
          </a:p>
          <a:p>
            <a:pPr marL="114300" indent="0" algn="just">
              <a:buNone/>
            </a:pPr>
            <a:r>
              <a:rPr lang="pl-PL" sz="1600" dirty="0"/>
              <a:t>Postępowanie dowodowe jest ograniczone do dowodów zgłoszonych przez stronę.</a:t>
            </a:r>
          </a:p>
          <a:p>
            <a:pPr marL="114300" indent="0" algn="just">
              <a:buNone/>
            </a:pPr>
            <a:endParaRPr lang="pl-PL" sz="1600" dirty="0"/>
          </a:p>
          <a:p>
            <a:pPr marL="114300" indent="0" algn="just">
              <a:buNone/>
            </a:pPr>
            <a:r>
              <a:rPr lang="pl-PL" sz="1600" dirty="0"/>
              <a:t>Termin do załatwienia sprawy – nie później niż w ciągu miesiąca.</a:t>
            </a:r>
          </a:p>
        </p:txBody>
      </p:sp>
    </p:spTree>
    <p:extLst>
      <p:ext uri="{BB962C8B-B14F-4D97-AF65-F5344CB8AC3E}">
        <p14:creationId xmlns:p14="http://schemas.microsoft.com/office/powerpoint/2010/main" val="24828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42163"/>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Użytkowanie wieczyste – ustanawiane jest na:</a:t>
            </a:r>
          </a:p>
          <a:p>
            <a:pPr algn="just">
              <a:buFont typeface="Wingdings" panose="05000000000000000000" pitchFamily="2" charset="2"/>
              <a:buChar char="Ø"/>
            </a:pPr>
            <a:r>
              <a:rPr lang="pl-PL" sz="1600" dirty="0"/>
              <a:t>40 lat - wyjątkowo</a:t>
            </a:r>
          </a:p>
          <a:p>
            <a:pPr algn="just">
              <a:buFont typeface="Wingdings" panose="05000000000000000000" pitchFamily="2" charset="2"/>
              <a:buChar char="Ø"/>
            </a:pPr>
            <a:r>
              <a:rPr lang="pl-PL" sz="1600" dirty="0"/>
              <a:t>99 lat – zasada</a:t>
            </a:r>
          </a:p>
          <a:p>
            <a:pPr marL="114300" indent="0" algn="just">
              <a:buNone/>
            </a:pPr>
            <a:endParaRPr lang="pl-PL" sz="1600" dirty="0"/>
          </a:p>
          <a:p>
            <a:pPr marL="114300" indent="0" algn="just">
              <a:buNone/>
            </a:pPr>
            <a:r>
              <a:rPr lang="pl-PL" sz="1600" dirty="0"/>
              <a:t>Użytkowanie wieczyste może być ustanowione na gruntach należących do Skarbu Państwa lub należących do jednostek samorządu terytorialnego</a:t>
            </a:r>
          </a:p>
          <a:p>
            <a:pPr marL="114300" indent="0" algn="just">
              <a:buNone/>
            </a:pPr>
            <a:endParaRPr lang="pl-PL" sz="1600" dirty="0"/>
          </a:p>
          <a:p>
            <a:pPr marL="114300" indent="0" algn="just">
              <a:buNone/>
            </a:pPr>
            <a:r>
              <a:rPr lang="pl-PL" sz="1600" dirty="0"/>
              <a:t>Ustanowienie użytkowania wieczystego – forma aktu notarialnego, Analogicznie – przedłużenie i przeniesienie użytkowania wieczystego</a:t>
            </a:r>
          </a:p>
          <a:p>
            <a:pPr marL="114300" indent="0" algn="just">
              <a:buNone/>
            </a:pPr>
            <a:endParaRPr lang="pl-PL" sz="1600" dirty="0"/>
          </a:p>
          <a:p>
            <a:pPr marL="114300" indent="0" algn="just">
              <a:buNone/>
            </a:pPr>
            <a:r>
              <a:rPr lang="pl-PL" sz="1600" dirty="0"/>
              <a:t>Sposób korzystania z gruntu przekazanego w użytkowanie wieczyste powinien być określony w umowie</a:t>
            </a:r>
          </a:p>
        </p:txBody>
      </p:sp>
    </p:spTree>
    <p:extLst>
      <p:ext uri="{BB962C8B-B14F-4D97-AF65-F5344CB8AC3E}">
        <p14:creationId xmlns:p14="http://schemas.microsoft.com/office/powerpoint/2010/main" val="40746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Ograniczone prawa rzeczowe:</a:t>
            </a:r>
          </a:p>
          <a:p>
            <a:pPr algn="just">
              <a:buFont typeface="Wingdings" panose="05000000000000000000" pitchFamily="2" charset="2"/>
              <a:buChar char="Ø"/>
            </a:pPr>
            <a:r>
              <a:rPr lang="pl-PL" sz="1600" b="1" dirty="0"/>
              <a:t>użytkowanie</a:t>
            </a:r>
          </a:p>
          <a:p>
            <a:pPr algn="just">
              <a:buFont typeface="Wingdings" panose="05000000000000000000" pitchFamily="2" charset="2"/>
              <a:buChar char="Ø"/>
            </a:pPr>
            <a:r>
              <a:rPr lang="pl-PL" sz="1600" b="1" dirty="0"/>
              <a:t>zastaw</a:t>
            </a:r>
          </a:p>
          <a:p>
            <a:pPr algn="just">
              <a:buFont typeface="Wingdings" panose="05000000000000000000" pitchFamily="2" charset="2"/>
              <a:buChar char="Ø"/>
            </a:pPr>
            <a:r>
              <a:rPr lang="pl-PL" sz="1600" b="1" dirty="0"/>
              <a:t>służebność – </a:t>
            </a:r>
            <a:r>
              <a:rPr lang="pl-PL" sz="1600" dirty="0"/>
              <a:t>osobista (dla osoby na nieruchomości) lub gruntowa (dla nieruchomości na innej nieruchomości), służebność </a:t>
            </a:r>
            <a:r>
              <a:rPr lang="pl-PL" sz="1600" dirty="0" err="1"/>
              <a:t>przesyłu</a:t>
            </a:r>
            <a:r>
              <a:rPr lang="pl-PL" sz="1600" dirty="0"/>
              <a:t> (na rzecz przedsiębiorcy, który zamierza wybudować lub którego własność stanowią urządzenia służące do odprowadzania lub doprowadzania płynów, pary, gazu, energii elektrycznej)</a:t>
            </a:r>
          </a:p>
          <a:p>
            <a:pPr algn="just">
              <a:buFont typeface="Wingdings" panose="05000000000000000000" pitchFamily="2" charset="2"/>
              <a:buChar char="Ø"/>
            </a:pPr>
            <a:r>
              <a:rPr lang="pl-PL" sz="1600" b="1" dirty="0"/>
              <a:t>spółdzielcze prawa do lokalu – </a:t>
            </a:r>
            <a:r>
              <a:rPr lang="pl-PL" sz="1600" dirty="0"/>
              <a:t>własnościowe spółdzielcze prawo do lokalu mieszkalnego, spółdzielcze prawo do lokalu użytkowego, prawo do domu jednorodzinnego w spółdzielni mieszkaniowej.</a:t>
            </a:r>
            <a:endParaRPr lang="pl-PL" sz="1600" b="1" dirty="0"/>
          </a:p>
        </p:txBody>
      </p:sp>
    </p:spTree>
    <p:extLst>
      <p:ext uri="{BB962C8B-B14F-4D97-AF65-F5344CB8AC3E}">
        <p14:creationId xmlns:p14="http://schemas.microsoft.com/office/powerpoint/2010/main" val="26500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b="1" dirty="0"/>
          </a:p>
          <a:p>
            <a:pPr marL="114300" indent="0">
              <a:buNone/>
            </a:pPr>
            <a:endParaRPr lang="pl-PL" sz="1600" b="1" dirty="0"/>
          </a:p>
          <a:p>
            <a:pPr marL="114300" indent="0">
              <a:buNone/>
            </a:pPr>
            <a:r>
              <a:rPr lang="pl-PL" sz="1600" b="1" dirty="0"/>
              <a:t>Księgi wieczyste:</a:t>
            </a:r>
          </a:p>
          <a:p>
            <a:pPr algn="just">
              <a:buFont typeface="Wingdings" panose="05000000000000000000" pitchFamily="2" charset="2"/>
              <a:buChar char="Ø"/>
            </a:pPr>
            <a:r>
              <a:rPr lang="pl-PL" sz="1600" dirty="0"/>
              <a:t>domniemanie prawdziwości</a:t>
            </a:r>
          </a:p>
          <a:p>
            <a:pPr algn="just">
              <a:buFont typeface="Wingdings" panose="05000000000000000000" pitchFamily="2" charset="2"/>
              <a:buChar char="Ø"/>
            </a:pPr>
            <a:r>
              <a:rPr lang="pl-PL" sz="1600" dirty="0"/>
              <a:t>rękojmia wiary publicznej ksiąg wieczystych (ochrona osób działających w zaufaniu do treści księgi)</a:t>
            </a:r>
          </a:p>
          <a:p>
            <a:pPr algn="just">
              <a:buFont typeface="Wingdings" panose="05000000000000000000" pitchFamily="2" charset="2"/>
              <a:buChar char="Ø"/>
            </a:pPr>
            <a:r>
              <a:rPr lang="pl-PL" sz="1600" dirty="0"/>
              <a:t>działy księgi wieczystej: I – opis nieruchomości, II – właściciel, III – prawa rzeczowe obciążające nieruchomość, IV - hipoteka</a:t>
            </a:r>
          </a:p>
        </p:txBody>
      </p:sp>
    </p:spTree>
    <p:extLst>
      <p:ext uri="{BB962C8B-B14F-4D97-AF65-F5344CB8AC3E}">
        <p14:creationId xmlns:p14="http://schemas.microsoft.com/office/powerpoint/2010/main" val="19652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781396" y="1752600"/>
            <a:ext cx="10618124" cy="4916760"/>
          </a:xfrm>
        </p:spPr>
        <p:txBody>
          <a:bodyPr>
            <a:normAutofit/>
          </a:bodyPr>
          <a:lstStyle/>
          <a:p>
            <a:pPr marL="114300" indent="0" algn="just">
              <a:buNone/>
            </a:pPr>
            <a:r>
              <a:rPr lang="pl-PL" sz="1600" b="1" dirty="0"/>
              <a:t>Posiadanie – </a:t>
            </a:r>
            <a:r>
              <a:rPr lang="pl-PL" sz="1600" dirty="0"/>
              <a:t>składają się na nie element fizyczny (</a:t>
            </a:r>
            <a:r>
              <a:rPr lang="pl-PL" sz="1600" dirty="0" err="1"/>
              <a:t>corpus</a:t>
            </a:r>
            <a:r>
              <a:rPr lang="pl-PL" sz="1600" dirty="0"/>
              <a:t>) w postaci możności władania rzeczą tak, jak osoba, której do rzeczy przysługuje prawo, i element psychiczny (</a:t>
            </a:r>
            <a:r>
              <a:rPr lang="pl-PL" sz="1600" dirty="0" err="1"/>
              <a:t>animus</a:t>
            </a:r>
            <a:r>
              <a:rPr lang="pl-PL" sz="1600" dirty="0"/>
              <a:t>) w postaci woli wykonywania względem rzeczy określonego prawa dla siebie.</a:t>
            </a:r>
          </a:p>
          <a:p>
            <a:pPr marL="114300" indent="0" algn="just">
              <a:buNone/>
            </a:pPr>
            <a:endParaRPr lang="pl-PL" sz="1600" b="1" dirty="0"/>
          </a:p>
          <a:p>
            <a:pPr marL="114300" indent="0" algn="just">
              <a:buNone/>
            </a:pPr>
            <a:r>
              <a:rPr lang="pl-PL" sz="1600" dirty="0"/>
              <a:t>Posiadanie:</a:t>
            </a:r>
          </a:p>
          <a:p>
            <a:pPr algn="just">
              <a:buFont typeface="Wingdings" panose="05000000000000000000" pitchFamily="2" charset="2"/>
              <a:buChar char="Ø"/>
            </a:pPr>
            <a:r>
              <a:rPr lang="pl-PL" sz="1600" dirty="0"/>
              <a:t>samoistne – władanie rzeczą tak jak właściciel</a:t>
            </a:r>
          </a:p>
          <a:p>
            <a:pPr algn="just">
              <a:buFont typeface="Wingdings" panose="05000000000000000000" pitchFamily="2" charset="2"/>
              <a:buChar char="Ø"/>
            </a:pPr>
            <a:r>
              <a:rPr lang="pl-PL" sz="1600" dirty="0"/>
              <a:t>zależne – władanie rzeczą w zakresie innego prawa niż prawo własności, np. użytkowania, najmu, dzierżawy</a:t>
            </a:r>
          </a:p>
          <a:p>
            <a:pPr marL="114300" indent="0" algn="just">
              <a:buNone/>
            </a:pPr>
            <a:endParaRPr lang="pl-PL" sz="1600" dirty="0"/>
          </a:p>
          <a:p>
            <a:pPr marL="114300" indent="0" algn="just">
              <a:buNone/>
            </a:pPr>
            <a:r>
              <a:rPr lang="pl-PL" sz="1600" dirty="0"/>
              <a:t>Skutki posiadania:</a:t>
            </a:r>
          </a:p>
          <a:p>
            <a:pPr algn="just">
              <a:buFont typeface="Wingdings" panose="05000000000000000000" pitchFamily="2" charset="2"/>
              <a:buChar char="Ø"/>
            </a:pPr>
            <a:r>
              <a:rPr lang="pl-PL" sz="1600" dirty="0"/>
              <a:t> domniemania, że posiadacz jest posiadaczem samoistnym, że istnieje ciągłość posiadania, że posiadacz jest posiadaczem w dobrej wierze</a:t>
            </a:r>
          </a:p>
          <a:p>
            <a:pPr algn="just">
              <a:buFont typeface="Wingdings" panose="05000000000000000000" pitchFamily="2" charset="2"/>
              <a:buChar char="Ø"/>
            </a:pPr>
            <a:r>
              <a:rPr lang="pl-PL" sz="1600" dirty="0"/>
              <a:t>możliwość nabycia własności w drodze zasiedzenia</a:t>
            </a:r>
          </a:p>
          <a:p>
            <a:pPr algn="just">
              <a:buFont typeface="Wingdings" panose="05000000000000000000" pitchFamily="2" charset="2"/>
              <a:buChar char="Ø"/>
            </a:pPr>
            <a:r>
              <a:rPr lang="pl-PL" sz="1600" dirty="0"/>
              <a:t>ochrona posiadania </a:t>
            </a:r>
          </a:p>
        </p:txBody>
      </p:sp>
    </p:spTree>
    <p:extLst>
      <p:ext uri="{BB962C8B-B14F-4D97-AF65-F5344CB8AC3E}">
        <p14:creationId xmlns:p14="http://schemas.microsoft.com/office/powerpoint/2010/main" val="337367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Wierzytelność – </a:t>
            </a:r>
            <a:r>
              <a:rPr lang="pl-PL" sz="1600" dirty="0"/>
              <a:t>uprawnienie do żądania spełnienia określonego świadczenia wynikającego ze stosunku zobowiązaniowego, którego może domagać się od dłużnika wierzyciel</a:t>
            </a:r>
          </a:p>
          <a:p>
            <a:pPr marL="114300" indent="0" algn="just">
              <a:buNone/>
            </a:pPr>
            <a:endParaRPr lang="pl-PL" sz="1600" b="1" dirty="0"/>
          </a:p>
          <a:p>
            <a:pPr marL="114300" indent="0" algn="just">
              <a:buNone/>
            </a:pPr>
            <a:r>
              <a:rPr lang="pl-PL" sz="1600" b="1" dirty="0"/>
              <a:t>Dług – </a:t>
            </a:r>
            <a:r>
              <a:rPr lang="pl-PL" sz="1600" dirty="0"/>
              <a:t>świadczenie wynikające ze stosunku zobowiązaniowego, którego może domagać się wierzyciel</a:t>
            </a:r>
          </a:p>
          <a:p>
            <a:pPr marL="114300" indent="0" algn="just">
              <a:buNone/>
            </a:pPr>
            <a:endParaRPr lang="pl-PL" sz="1600" b="1" dirty="0"/>
          </a:p>
          <a:p>
            <a:pPr marL="114300" indent="0" algn="just">
              <a:buNone/>
            </a:pPr>
            <a:r>
              <a:rPr lang="pl-PL" sz="1600" b="1" dirty="0"/>
              <a:t>Zobowiązanie solidarne – </a:t>
            </a:r>
            <a:r>
              <a:rPr lang="pl-PL" sz="1600" dirty="0"/>
              <a:t>rodzaj zobowiązania charakteryzujący się tym, że po stronie uprawnionej lub zobowiązanej występuje wielość podmiotów.</a:t>
            </a:r>
            <a:endParaRPr lang="pl-PL" sz="1600" b="1" dirty="0"/>
          </a:p>
        </p:txBody>
      </p:sp>
    </p:spTree>
    <p:extLst>
      <p:ext uri="{BB962C8B-B14F-4D97-AF65-F5344CB8AC3E}">
        <p14:creationId xmlns:p14="http://schemas.microsoft.com/office/powerpoint/2010/main" val="349745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Źródła zobowiązań:</a:t>
            </a:r>
          </a:p>
          <a:p>
            <a:pPr algn="just">
              <a:buFont typeface="Wingdings" panose="05000000000000000000" pitchFamily="2" charset="2"/>
              <a:buChar char="Ø"/>
            </a:pPr>
            <a:r>
              <a:rPr lang="pl-PL" sz="1600" dirty="0"/>
              <a:t>czynności prawne</a:t>
            </a:r>
          </a:p>
          <a:p>
            <a:pPr algn="just">
              <a:buFont typeface="Wingdings" panose="05000000000000000000" pitchFamily="2" charset="2"/>
              <a:buChar char="Ø"/>
            </a:pPr>
            <a:r>
              <a:rPr lang="pl-PL" sz="1600" dirty="0"/>
              <a:t>czyny niedozwolone</a:t>
            </a:r>
          </a:p>
          <a:p>
            <a:pPr algn="just">
              <a:buFont typeface="Wingdings" panose="05000000000000000000" pitchFamily="2" charset="2"/>
              <a:buChar char="Ø"/>
            </a:pPr>
            <a:r>
              <a:rPr lang="pl-PL" sz="1600" dirty="0"/>
              <a:t>akty administracyjne</a:t>
            </a:r>
          </a:p>
          <a:p>
            <a:pPr algn="just">
              <a:buFont typeface="Wingdings" panose="05000000000000000000" pitchFamily="2" charset="2"/>
              <a:buChar char="Ø"/>
            </a:pPr>
            <a:r>
              <a:rPr lang="pl-PL" sz="1600" dirty="0"/>
              <a:t>inne zdarzenia np. prowadzenie cudzych spraw bez zlecenia, bezpodstawne wzbogacenie</a:t>
            </a:r>
          </a:p>
          <a:p>
            <a:pPr marL="114300" indent="0" algn="just">
              <a:buNone/>
            </a:pPr>
            <a:endParaRPr lang="pl-PL" sz="1600" dirty="0"/>
          </a:p>
        </p:txBody>
      </p:sp>
    </p:spTree>
    <p:extLst>
      <p:ext uri="{BB962C8B-B14F-4D97-AF65-F5344CB8AC3E}">
        <p14:creationId xmlns:p14="http://schemas.microsoft.com/office/powerpoint/2010/main" val="36526762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599" y="1752600"/>
            <a:ext cx="10817629" cy="4988768"/>
          </a:xfrm>
        </p:spPr>
        <p:txBody>
          <a:bodyPr>
            <a:normAutofit/>
          </a:bodyPr>
          <a:lstStyle/>
          <a:p>
            <a:pPr marL="114300" indent="0" algn="just">
              <a:buNone/>
            </a:pPr>
            <a:r>
              <a:rPr lang="pl-PL" sz="1600" dirty="0"/>
              <a:t>Odpowiedzialność cywilna:</a:t>
            </a:r>
          </a:p>
          <a:p>
            <a:pPr algn="just">
              <a:buFont typeface="Wingdings" panose="05000000000000000000" pitchFamily="2" charset="2"/>
              <a:buChar char="Ø"/>
            </a:pPr>
            <a:r>
              <a:rPr lang="pl-PL" sz="1600" b="1" dirty="0"/>
              <a:t>kontraktowa</a:t>
            </a:r>
            <a:r>
              <a:rPr lang="pl-PL" sz="1600" dirty="0"/>
              <a:t> – z umów</a:t>
            </a:r>
          </a:p>
          <a:p>
            <a:pPr algn="just">
              <a:buFont typeface="Wingdings" panose="05000000000000000000" pitchFamily="2" charset="2"/>
              <a:buChar char="Ø"/>
            </a:pPr>
            <a:r>
              <a:rPr lang="pl-PL" sz="1600" b="1" dirty="0"/>
              <a:t>deliktowa</a:t>
            </a:r>
            <a:r>
              <a:rPr lang="pl-PL" sz="1600" dirty="0"/>
              <a:t> – z czynów niedozwolonych</a:t>
            </a:r>
          </a:p>
          <a:p>
            <a:pPr marL="114300" indent="0" algn="just">
              <a:buNone/>
            </a:pPr>
            <a:endParaRPr lang="pl-PL" sz="1600" dirty="0"/>
          </a:p>
          <a:p>
            <a:pPr marL="114300" indent="0" algn="just">
              <a:buNone/>
            </a:pPr>
            <a:r>
              <a:rPr lang="pl-PL" sz="1600" dirty="0"/>
              <a:t>Zasady odpowiedzialności cywilnej:</a:t>
            </a:r>
          </a:p>
          <a:p>
            <a:pPr algn="just">
              <a:buFont typeface="Wingdings" panose="05000000000000000000" pitchFamily="2" charset="2"/>
              <a:buChar char="Ø"/>
            </a:pPr>
            <a:r>
              <a:rPr lang="pl-PL" sz="1600" b="1" dirty="0"/>
              <a:t>na zasadzie winy</a:t>
            </a:r>
          </a:p>
          <a:p>
            <a:pPr algn="just">
              <a:buFont typeface="Wingdings" panose="05000000000000000000" pitchFamily="2" charset="2"/>
              <a:buChar char="Ø"/>
            </a:pPr>
            <a:r>
              <a:rPr lang="pl-PL" sz="1600" b="1" dirty="0"/>
              <a:t>na zasadzie ryzyka</a:t>
            </a:r>
          </a:p>
          <a:p>
            <a:pPr algn="just">
              <a:buFont typeface="Wingdings" panose="05000000000000000000" pitchFamily="2" charset="2"/>
              <a:buChar char="Ø"/>
            </a:pPr>
            <a:r>
              <a:rPr lang="pl-PL" sz="1600" b="1" dirty="0"/>
              <a:t>na zasadzie słuszności</a:t>
            </a:r>
          </a:p>
          <a:p>
            <a:pPr algn="just">
              <a:buFont typeface="Wingdings" panose="05000000000000000000" pitchFamily="2" charset="2"/>
              <a:buChar char="Ø"/>
            </a:pPr>
            <a:r>
              <a:rPr lang="pl-PL" sz="1600" b="1" dirty="0"/>
              <a:t>na zasadach współżycia społecznego</a:t>
            </a:r>
          </a:p>
          <a:p>
            <a:pPr marL="114300" indent="0" algn="just">
              <a:buNone/>
            </a:pPr>
            <a:endParaRPr lang="pl-PL" sz="1600" dirty="0"/>
          </a:p>
          <a:p>
            <a:pPr marL="114300" indent="0" algn="just">
              <a:buNone/>
            </a:pPr>
            <a:r>
              <a:rPr lang="pl-PL" sz="1600" dirty="0"/>
              <a:t>Zwolnienie z odpowiedzialności – </a:t>
            </a:r>
            <a:r>
              <a:rPr lang="pl-PL" sz="1600" b="1" dirty="0"/>
              <a:t>siła wyższa – </a:t>
            </a:r>
            <a:r>
              <a:rPr lang="pl-PL" sz="1600" dirty="0"/>
              <a:t>brak możliwości przewidzenia zdarzenia, brak możliwości zapobieżenia zdarzeniu, zdarzenie musi pochodzić z zewnątrz.</a:t>
            </a:r>
          </a:p>
          <a:p>
            <a:pPr marL="114300" indent="0" algn="just">
              <a:buNone/>
            </a:pPr>
            <a:endParaRPr lang="pl-PL" sz="1600" dirty="0"/>
          </a:p>
          <a:p>
            <a:pPr marL="114300" indent="0" algn="just">
              <a:buNone/>
            </a:pPr>
            <a:r>
              <a:rPr lang="pl-PL" sz="1600" dirty="0"/>
              <a:t>Szkoda – obejmuje </a:t>
            </a:r>
            <a:r>
              <a:rPr lang="pl-PL" sz="1600" b="1" dirty="0"/>
              <a:t>stratę i utracone korzyści </a:t>
            </a:r>
            <a:r>
              <a:rPr lang="pl-PL" sz="1600" dirty="0"/>
              <a:t> - naprawienie szkody.</a:t>
            </a:r>
            <a:endParaRPr lang="pl-PL" sz="1600" b="1" dirty="0"/>
          </a:p>
          <a:p>
            <a:pPr marL="114300" indent="0" algn="just">
              <a:buNone/>
            </a:pPr>
            <a:r>
              <a:rPr lang="pl-PL" sz="1600" dirty="0"/>
              <a:t>W przypadku naruszenia dóbr osobistych – </a:t>
            </a:r>
            <a:r>
              <a:rPr lang="pl-PL" sz="1600" b="1" dirty="0"/>
              <a:t>krzywda </a:t>
            </a:r>
            <a:r>
              <a:rPr lang="pl-PL" sz="1600" dirty="0"/>
              <a:t>– zadośćuczynienie za krzywdę.</a:t>
            </a:r>
          </a:p>
        </p:txBody>
      </p:sp>
    </p:spTree>
    <p:extLst>
      <p:ext uri="{BB962C8B-B14F-4D97-AF65-F5344CB8AC3E}">
        <p14:creationId xmlns:p14="http://schemas.microsoft.com/office/powerpoint/2010/main" val="40362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Rodzaje umów:</a:t>
            </a:r>
          </a:p>
          <a:p>
            <a:pPr>
              <a:buFont typeface="Wingdings" panose="05000000000000000000" pitchFamily="2" charset="2"/>
              <a:buChar char="Ø"/>
            </a:pPr>
            <a:r>
              <a:rPr lang="pl-PL" sz="1600" dirty="0"/>
              <a:t>nazwane </a:t>
            </a:r>
          </a:p>
          <a:p>
            <a:pPr>
              <a:buFont typeface="Wingdings" panose="05000000000000000000" pitchFamily="2" charset="2"/>
              <a:buChar char="Ø"/>
            </a:pPr>
            <a:r>
              <a:rPr lang="pl-PL" sz="1600" dirty="0"/>
              <a:t>nienazwane</a:t>
            </a:r>
          </a:p>
          <a:p>
            <a:pPr>
              <a:buFont typeface="Wingdings" panose="05000000000000000000" pitchFamily="2" charset="2"/>
              <a:buChar char="Ø"/>
            </a:pPr>
            <a:r>
              <a:rPr lang="pl-PL" sz="1600" dirty="0"/>
              <a:t>mieszane</a:t>
            </a:r>
          </a:p>
          <a:p>
            <a:pPr marL="114300" indent="0">
              <a:buNone/>
            </a:pPr>
            <a:endParaRPr lang="pl-PL" sz="1600" dirty="0"/>
          </a:p>
          <a:p>
            <a:pPr>
              <a:buFont typeface="Wingdings" panose="05000000000000000000" pitchFamily="2" charset="2"/>
              <a:buChar char="Ø"/>
            </a:pPr>
            <a:r>
              <a:rPr lang="pl-PL" sz="1600" dirty="0"/>
              <a:t>jednostronnie zobowiązujące </a:t>
            </a:r>
          </a:p>
          <a:p>
            <a:pPr>
              <a:buFont typeface="Wingdings" panose="05000000000000000000" pitchFamily="2" charset="2"/>
              <a:buChar char="Ø"/>
            </a:pPr>
            <a:r>
              <a:rPr lang="pl-PL" sz="1600" dirty="0"/>
              <a:t>dwustronnie zobowiązujące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odpłatne</a:t>
            </a:r>
          </a:p>
          <a:p>
            <a:pPr>
              <a:buFont typeface="Wingdings" panose="05000000000000000000" pitchFamily="2" charset="2"/>
              <a:buChar char="Ø"/>
            </a:pPr>
            <a:r>
              <a:rPr lang="pl-PL" sz="1600" dirty="0"/>
              <a:t>nieodpłatne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konsensualne</a:t>
            </a:r>
          </a:p>
          <a:p>
            <a:pPr>
              <a:buFont typeface="Wingdings" panose="05000000000000000000" pitchFamily="2" charset="2"/>
              <a:buChar char="Ø"/>
            </a:pPr>
            <a:r>
              <a:rPr lang="pl-PL" sz="1600" dirty="0"/>
              <a:t>realne</a:t>
            </a:r>
          </a:p>
        </p:txBody>
      </p:sp>
    </p:spTree>
    <p:extLst>
      <p:ext uri="{BB962C8B-B14F-4D97-AF65-F5344CB8AC3E}">
        <p14:creationId xmlns:p14="http://schemas.microsoft.com/office/powerpoint/2010/main" val="6935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b="1" dirty="0"/>
              <a:t>Umowa przedwstępna – </a:t>
            </a:r>
            <a:r>
              <a:rPr lang="pl-PL" sz="1600" dirty="0"/>
              <a:t>umowa, poprzez którą strony zobowiązują się do zawarcia umowy w przyszłości.</a:t>
            </a:r>
          </a:p>
          <a:p>
            <a:pPr marL="114300" indent="0" algn="just">
              <a:buNone/>
            </a:pPr>
            <a:endParaRPr lang="pl-PL" sz="1600" b="1" dirty="0"/>
          </a:p>
          <a:p>
            <a:pPr marL="114300" indent="0" algn="just">
              <a:buNone/>
            </a:pPr>
            <a:endParaRPr lang="pl-PL" sz="1600" b="1" dirty="0"/>
          </a:p>
          <a:p>
            <a:pPr marL="114300" indent="0" algn="just">
              <a:buNone/>
            </a:pPr>
            <a:r>
              <a:rPr lang="pl-PL" sz="1600" dirty="0"/>
              <a:t>Jeżeli umowa przedwstępna czyni zadość wymaganiom co do formy umowy przyrzeczonej, można dochodzić zawarcia umowy przyrzeczonej.</a:t>
            </a:r>
          </a:p>
        </p:txBody>
      </p:sp>
    </p:spTree>
    <p:extLst>
      <p:ext uri="{BB962C8B-B14F-4D97-AF65-F5344CB8AC3E}">
        <p14:creationId xmlns:p14="http://schemas.microsoft.com/office/powerpoint/2010/main" val="55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7952"/>
          </a:xfrm>
        </p:spPr>
        <p:txBody>
          <a:bodyPr>
            <a:normAutofit fontScale="92500" lnSpcReduction="10000"/>
          </a:bodyPr>
          <a:lstStyle/>
          <a:p>
            <a:pPr marL="114300" indent="0" algn="just">
              <a:buNone/>
            </a:pPr>
            <a:r>
              <a:rPr lang="pl-PL" sz="1600" dirty="0"/>
              <a:t>Klauzule niedozwolone – art. 385</a:t>
            </a:r>
            <a:r>
              <a:rPr lang="pl-PL" sz="1600" baseline="30000" dirty="0"/>
              <a:t>3</a:t>
            </a:r>
            <a:r>
              <a:rPr lang="pl-PL" sz="1600" dirty="0"/>
              <a:t> k.c.:</a:t>
            </a:r>
          </a:p>
          <a:p>
            <a:pPr algn="just">
              <a:buFont typeface="Wingdings" panose="05000000000000000000" pitchFamily="2" charset="2"/>
              <a:buChar char="Ø"/>
            </a:pPr>
            <a:r>
              <a:rPr lang="pl-PL" sz="1600" dirty="0"/>
              <a:t>wyłączenie lub ograniczenie odpowiedzialności względem konsumenta za szkody na osobie</a:t>
            </a:r>
          </a:p>
          <a:p>
            <a:pPr algn="just">
              <a:buFont typeface="Wingdings" panose="05000000000000000000" pitchFamily="2" charset="2"/>
              <a:buChar char="Ø"/>
            </a:pPr>
            <a:r>
              <a:rPr lang="pl-PL" sz="1600" dirty="0"/>
              <a:t>wyłączenie lub istotne ograniczenie odpowiedzialności względem konsumenta za niewykonanie lub nienależyte wykonanie zobowiązania</a:t>
            </a:r>
          </a:p>
          <a:p>
            <a:pPr algn="just">
              <a:buFont typeface="Wingdings" panose="05000000000000000000" pitchFamily="2" charset="2"/>
              <a:buChar char="Ø"/>
            </a:pPr>
            <a:r>
              <a:rPr lang="pl-PL" sz="1600" dirty="0"/>
              <a:t>wyłączenie lub istotne ograniczenie potrącenia wierzytelności konsumenta z wierzytelnością drugiej strony</a:t>
            </a:r>
          </a:p>
          <a:p>
            <a:pPr algn="just">
              <a:buFont typeface="Wingdings" panose="05000000000000000000" pitchFamily="2" charset="2"/>
              <a:buChar char="Ø"/>
            </a:pPr>
            <a:r>
              <a:rPr lang="pl-PL" sz="1600" dirty="0"/>
              <a:t>postanowienia, z którymi konsument nie miał możliwości się zapoznać przed zawarciem umowy</a:t>
            </a:r>
          </a:p>
          <a:p>
            <a:pPr algn="just">
              <a:buFont typeface="Wingdings" panose="05000000000000000000" pitchFamily="2" charset="2"/>
              <a:buChar char="Ø"/>
            </a:pPr>
            <a:r>
              <a:rPr lang="pl-PL" sz="1600" dirty="0"/>
              <a:t>postanowienia zezwalające kontrahentowi konsumenta na przeniesienie praw i przekazanie obowiązków wynikających z umowy bez zgody konsumenta</a:t>
            </a:r>
          </a:p>
          <a:p>
            <a:pPr algn="just">
              <a:buFont typeface="Wingdings" panose="05000000000000000000" pitchFamily="2" charset="2"/>
              <a:buChar char="Ø"/>
            </a:pPr>
            <a:r>
              <a:rPr lang="pl-PL" sz="1600" dirty="0"/>
              <a:t>postanowienia uzależniające zawarcie umowy od przyrzeczenia przez konsumenta zawierania w przyszłości dalszych umów podobnego rodzaju</a:t>
            </a:r>
          </a:p>
          <a:p>
            <a:pPr algn="just">
              <a:buFont typeface="Wingdings" panose="05000000000000000000" pitchFamily="2" charset="2"/>
              <a:buChar char="Ø"/>
            </a:pPr>
            <a:r>
              <a:rPr lang="pl-PL" sz="1600" dirty="0"/>
              <a:t>postanowienia uzależniające zawarcie, treść lub wykonanie umowy od zawarcia innej umowy, niemającej bezpośredniego związku z umową zawierającą oceniane postanowienie</a:t>
            </a:r>
          </a:p>
          <a:p>
            <a:pPr algn="just">
              <a:buFont typeface="Wingdings" panose="05000000000000000000" pitchFamily="2" charset="2"/>
              <a:buChar char="Ø"/>
            </a:pPr>
            <a:r>
              <a:rPr lang="pl-PL" sz="1600" dirty="0"/>
              <a:t>postanowienia uzależniające spełnienie świadczenia od okoliczności zależnych tylko od woli kontrahenta konsumenta</a:t>
            </a:r>
          </a:p>
          <a:p>
            <a:pPr algn="just">
              <a:buFont typeface="Wingdings" panose="05000000000000000000" pitchFamily="2" charset="2"/>
              <a:buChar char="Ø"/>
            </a:pPr>
            <a:r>
              <a:rPr lang="pl-PL" sz="1600" dirty="0"/>
              <a:t>postanowienia przyznające kontrahentowi konsumenta uprawnienia do dokonywania wiążącej interpretacji umowy</a:t>
            </a:r>
          </a:p>
          <a:p>
            <a:pPr algn="just">
              <a:buFont typeface="Wingdings" panose="05000000000000000000" pitchFamily="2" charset="2"/>
              <a:buChar char="Ø"/>
            </a:pPr>
            <a:r>
              <a:rPr lang="pl-PL" sz="1600" dirty="0"/>
              <a:t>postanowienia uprawniające kontrahenta konsumenta do jednostronnej zmiany umowy bez ważnej przyczyny wskazanej w tej umowie</a:t>
            </a:r>
          </a:p>
          <a:p>
            <a:pPr algn="just">
              <a:buFont typeface="Wingdings" panose="05000000000000000000" pitchFamily="2" charset="2"/>
              <a:buChar char="Ø"/>
            </a:pPr>
            <a:r>
              <a:rPr lang="pl-PL" sz="1600" dirty="0"/>
              <a:t>postanowienia przyznające tylko kontrahentowi konsumenta uprawnienie do stwierdzania zgodności świadczenia z umową </a:t>
            </a:r>
          </a:p>
        </p:txBody>
      </p:sp>
    </p:spTree>
    <p:extLst>
      <p:ext uri="{BB962C8B-B14F-4D97-AF65-F5344CB8AC3E}">
        <p14:creationId xmlns:p14="http://schemas.microsoft.com/office/powerpoint/2010/main" val="361645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zaświadczenia</a:t>
            </a:r>
          </a:p>
        </p:txBody>
      </p:sp>
      <p:sp>
        <p:nvSpPr>
          <p:cNvPr id="3" name="Symbol zastępczy zawartości 2"/>
          <p:cNvSpPr>
            <a:spLocks noGrp="1"/>
          </p:cNvSpPr>
          <p:nvPr>
            <p:ph idx="1"/>
          </p:nvPr>
        </p:nvSpPr>
        <p:spPr/>
        <p:txBody>
          <a:bodyPr>
            <a:normAutofit/>
          </a:bodyPr>
          <a:lstStyle/>
          <a:p>
            <a:pPr marL="114300" indent="0" algn="just">
              <a:buNone/>
            </a:pPr>
            <a:r>
              <a:rPr lang="pl-PL" sz="1600" dirty="0"/>
              <a:t>Wydawanie zaświadczeń jest czynnością materialno-techniczną.</a:t>
            </a:r>
          </a:p>
          <a:p>
            <a:pPr marL="114300" indent="0" algn="just">
              <a:buNone/>
            </a:pPr>
            <a:endParaRPr lang="pl-PL" sz="1600" dirty="0"/>
          </a:p>
          <a:p>
            <a:pPr marL="114300" indent="0" algn="just">
              <a:buNone/>
            </a:pPr>
            <a:r>
              <a:rPr lang="pl-PL" sz="1600" dirty="0"/>
              <a:t>Zaświadczenie jest urzędowym potwierdzeniem określonych faktów lub stanu prawnego. </a:t>
            </a:r>
          </a:p>
          <a:p>
            <a:pPr marL="114300" indent="0" algn="just">
              <a:buNone/>
            </a:pPr>
            <a:endParaRPr lang="pl-PL" sz="1600" dirty="0"/>
          </a:p>
          <a:p>
            <a:pPr marL="114300" indent="0" algn="just">
              <a:buNone/>
            </a:pPr>
            <a:r>
              <a:rPr lang="pl-PL" sz="1600" dirty="0"/>
              <a:t>Zaświadczenie:</a:t>
            </a:r>
          </a:p>
          <a:p>
            <a:pPr algn="just">
              <a:buFont typeface="Wingdings" pitchFamily="2" charset="2"/>
              <a:buChar char="Ø"/>
            </a:pPr>
            <a:r>
              <a:rPr lang="pl-PL" sz="1600" dirty="0"/>
              <a:t>wydawane jest na żądanie osoby ubiegającej się o zaświadczenie</a:t>
            </a:r>
          </a:p>
          <a:p>
            <a:pPr algn="just">
              <a:buFont typeface="Wingdings" pitchFamily="2" charset="2"/>
              <a:buChar char="Ø"/>
            </a:pPr>
            <a:r>
              <a:rPr lang="pl-PL" sz="1600" dirty="0"/>
              <a:t>wydawane jest, gdy przepisy prawa wymagają urzędowego potwierdzenia określonych faktów lub stanu prawnego albo gdy osoba ubiega się o zaświadczenie ze względu na swój interes prawny</a:t>
            </a:r>
          </a:p>
          <a:p>
            <a:pPr algn="just">
              <a:buFont typeface="Wingdings" pitchFamily="2" charset="2"/>
              <a:buChar char="Ø"/>
            </a:pPr>
            <a:r>
              <a:rPr lang="pl-PL" sz="1600" dirty="0"/>
              <a:t>wydawane jest bez zbędnej zwłoki, maksymalnie w ciągu 7 dni</a:t>
            </a:r>
          </a:p>
          <a:p>
            <a:pPr algn="just">
              <a:buFont typeface="Wingdings" pitchFamily="2" charset="2"/>
              <a:buChar char="Ø"/>
            </a:pPr>
            <a:r>
              <a:rPr lang="pl-PL" sz="1600" dirty="0"/>
              <a:t>odmowa wydania zaświadczenia lub odmowa wydania zaświadczenia o treści żądanej przez osobę ubiegającą się o nie następuje w drodze postanowienia, zaskarżalnego w drodze zażalenia</a:t>
            </a:r>
          </a:p>
        </p:txBody>
      </p:sp>
    </p:spTree>
    <p:extLst>
      <p:ext uri="{BB962C8B-B14F-4D97-AF65-F5344CB8AC3E}">
        <p14:creationId xmlns:p14="http://schemas.microsoft.com/office/powerpoint/2010/main" val="248654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1203"/>
          </a:xfrm>
        </p:spPr>
        <p:txBody>
          <a:bodyPr>
            <a:normAutofit fontScale="92500" lnSpcReduction="10000"/>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wyłączające obowiązek zwrotu konsumentowi uiszczonej zapłaty za świadczenie niespełnione w całości lub części, jeżeli konsument zrezygnuje z zawarcia umowy lub jej wykonania</a:t>
            </a:r>
          </a:p>
          <a:p>
            <a:pPr algn="just">
              <a:buFont typeface="Wingdings" panose="05000000000000000000" pitchFamily="2" charset="2"/>
              <a:buChar char="Ø"/>
            </a:pPr>
            <a:r>
              <a:rPr lang="pl-PL" sz="1600" dirty="0"/>
              <a:t>postanowienia przewidujące utratę prawa żądania zwrotu świadczenia konsumenta spełnionego wcześniej niż świadczenie kontrahenta, gdy strony wypowiadają, rozwiązują lub odstępują od umowy</a:t>
            </a:r>
          </a:p>
          <a:p>
            <a:pPr algn="just">
              <a:buFont typeface="Wingdings" panose="05000000000000000000" pitchFamily="2" charset="2"/>
              <a:buChar char="Ø"/>
            </a:pPr>
            <a:r>
              <a:rPr lang="pl-PL" sz="1600" dirty="0"/>
              <a:t>postanowienia pozbawiające wyłącznie konsumenta uprawnienia do rozwiązania umowy, odstąpienia od niej lub jej wypowiedzenia</a:t>
            </a:r>
          </a:p>
          <a:p>
            <a:pPr algn="just">
              <a:buFont typeface="Wingdings" panose="05000000000000000000" pitchFamily="2" charset="2"/>
              <a:buChar char="Ø"/>
            </a:pPr>
            <a:r>
              <a:rPr lang="pl-PL" sz="1600" dirty="0"/>
              <a:t>postanowienia zastrzegające dla kontrahenta konsumenta uprawnienie wypowiedzenia umowy zawartej na czas nieoznaczony, bez wskazania ważnych przyczyn i stosownego terminu wypowiedzenia</a:t>
            </a:r>
          </a:p>
          <a:p>
            <a:pPr algn="just">
              <a:buFont typeface="Wingdings" panose="05000000000000000000" pitchFamily="2" charset="2"/>
              <a:buChar char="Ø"/>
            </a:pPr>
            <a:r>
              <a:rPr lang="pl-PL" sz="1600" dirty="0"/>
              <a:t>postanowienia nakładające wyłącznie na konsumenta obowiązek zapłaty ustalonej sumy na wypadek rezygnacji z zawarcia lub wykonania umowy</a:t>
            </a:r>
          </a:p>
          <a:p>
            <a:pPr algn="just">
              <a:buFont typeface="Wingdings" panose="05000000000000000000" pitchFamily="2" charset="2"/>
              <a:buChar char="Ø"/>
            </a:pPr>
            <a:r>
              <a:rPr lang="pl-PL" sz="1600" dirty="0"/>
              <a:t>postanowienia nakładające na konsumenta, który nie wykonał zobowiązania lub odstąpił od umowy, obowiązek zapłaty rażąco wygórowanej kary umownej lub odstępnego</a:t>
            </a:r>
          </a:p>
          <a:p>
            <a:pPr algn="just">
              <a:buFont typeface="Wingdings" panose="05000000000000000000" pitchFamily="2" charset="2"/>
              <a:buChar char="Ø"/>
            </a:pPr>
            <a:r>
              <a:rPr lang="pl-PL" sz="1600" dirty="0"/>
              <a:t>postanowienia stanowiące, że umowa zawarta na czas oznaczony ulega przedłużeniu, o ile konsument, dla którego zastrzeżono rażąco krótki termin, nie złoży przeciwnego oświadczenia</a:t>
            </a:r>
          </a:p>
          <a:p>
            <a:pPr algn="just">
              <a:buFont typeface="Wingdings" panose="05000000000000000000" pitchFamily="2" charset="2"/>
              <a:buChar char="Ø"/>
            </a:pPr>
            <a:r>
              <a:rPr lang="pl-PL" sz="1600" dirty="0"/>
              <a:t>postanowienia przewidujące wyłącznie dla kontrahenta konsumenta jednostronne uprawnienie do zmiany, bez ważnych przyczyn, istotnych cech świadczenia</a:t>
            </a:r>
          </a:p>
          <a:p>
            <a:pPr algn="just">
              <a:buFont typeface="Wingdings" panose="05000000000000000000" pitchFamily="2" charset="2"/>
              <a:buChar char="Ø"/>
            </a:pPr>
            <a:r>
              <a:rPr lang="pl-PL" sz="1600" dirty="0"/>
              <a:t>postanowienia przewidujące uprawnienie kontrahenta konsumenta do określenia lub podwyższenia ceny lub wynagrodzenia po zawarciu umowy bez przyznania konsumentowi prawa odstąpienia od umowy</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5299564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631574"/>
          </a:xfrm>
        </p:spPr>
        <p:txBody>
          <a:bodyPr>
            <a:normAutofit/>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uzależniające odpowiedzialność kontrahenta konsumenta od wykonania zobowiązań przez osoby, za pośrednictwem których kontrahent konsumenta zawiera umowę lub przy których pomocy wykonuje swoje zobowiązanie, albo uzależniające tę odpowiedzialność od spełnienia przez konsumenta nadmiernie uciążliwych formalności</a:t>
            </a:r>
          </a:p>
          <a:p>
            <a:pPr algn="just">
              <a:buFont typeface="Wingdings" panose="05000000000000000000" pitchFamily="2" charset="2"/>
              <a:buChar char="Ø"/>
            </a:pPr>
            <a:r>
              <a:rPr lang="pl-PL" sz="1600" dirty="0"/>
              <a:t>postanowienia przewidujące obowiązek wykonania zobowiązania przez konsumenta mimo niewykonania lub nienależytego wykonania zobowiązania przez jego kontrahenta</a:t>
            </a:r>
          </a:p>
          <a:p>
            <a:pPr algn="just">
              <a:buFont typeface="Wingdings" panose="05000000000000000000" pitchFamily="2" charset="2"/>
              <a:buChar char="Ø"/>
            </a:pPr>
            <a:r>
              <a:rPr lang="pl-PL" sz="1600" dirty="0"/>
              <a:t>postanowienia wyłączające jurysdykcję sądów polskich lub poddające sprawę pod rozstrzygnięcie sądu polubownego polskiego lub zagranicznego albo innego organu, a także narzucające rozpoznanie sprawy przez sąd, który wedle przepisów proceduralnych nie jest miejscowo właściwy.</a:t>
            </a:r>
          </a:p>
        </p:txBody>
      </p:sp>
    </p:spTree>
    <p:extLst>
      <p:ext uri="{BB962C8B-B14F-4D97-AF65-F5344CB8AC3E}">
        <p14:creationId xmlns:p14="http://schemas.microsoft.com/office/powerpoint/2010/main" val="17978652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3246"/>
          </a:xfrm>
        </p:spPr>
        <p:txBody>
          <a:bodyPr>
            <a:normAutofit fontScale="92500" lnSpcReduction="10000"/>
          </a:bodyPr>
          <a:lstStyle/>
          <a:p>
            <a:pPr marL="114300" indent="0" algn="just">
              <a:buNone/>
            </a:pPr>
            <a:r>
              <a:rPr lang="pl-PL" sz="1600" dirty="0"/>
              <a:t>Czyny niedozwolone:</a:t>
            </a:r>
          </a:p>
          <a:p>
            <a:pPr algn="just">
              <a:buFont typeface="Wingdings" panose="05000000000000000000" pitchFamily="2" charset="2"/>
              <a:buChar char="Ø"/>
            </a:pPr>
            <a:r>
              <a:rPr lang="pl-PL" sz="1600" dirty="0"/>
              <a:t>odpowiedzialność </a:t>
            </a:r>
            <a:r>
              <a:rPr lang="pl-PL" sz="1600" b="1" dirty="0"/>
              <a:t>za własne czyny</a:t>
            </a:r>
            <a:r>
              <a:rPr lang="pl-PL" sz="1600" dirty="0"/>
              <a:t> – wina, poczytalność, obrona konieczna, stan wyższej konieczności, samopomoc</a:t>
            </a:r>
          </a:p>
          <a:p>
            <a:pPr algn="just">
              <a:buFont typeface="Wingdings" panose="05000000000000000000" pitchFamily="2" charset="2"/>
              <a:buChar char="Ø"/>
            </a:pPr>
            <a:r>
              <a:rPr lang="pl-PL" sz="1600" dirty="0"/>
              <a:t>odpowiedzialność </a:t>
            </a:r>
            <a:r>
              <a:rPr lang="pl-PL" sz="1600" b="1" dirty="0"/>
              <a:t>za cudze czyny</a:t>
            </a:r>
            <a:r>
              <a:rPr lang="pl-PL" sz="1600" dirty="0"/>
              <a:t> – za osoby niepoczytalne, za podwładnych, za osobę, której powierzona została czynność</a:t>
            </a:r>
          </a:p>
          <a:p>
            <a:pPr algn="just">
              <a:buFont typeface="Wingdings" panose="05000000000000000000" pitchFamily="2" charset="2"/>
              <a:buChar char="Ø"/>
            </a:pPr>
            <a:r>
              <a:rPr lang="pl-PL" sz="1600" dirty="0"/>
              <a:t>odpowiedzialność </a:t>
            </a:r>
            <a:r>
              <a:rPr lang="pl-PL" sz="1600" b="1" dirty="0"/>
              <a:t>Skarbu Państwa za szkody wyrządzone przez funkcjonariuszy państwowych</a:t>
            </a:r>
          </a:p>
          <a:p>
            <a:pPr algn="just">
              <a:buFont typeface="Wingdings" panose="05000000000000000000" pitchFamily="2" charset="2"/>
              <a:buChar char="Ø"/>
            </a:pPr>
            <a:r>
              <a:rPr lang="pl-PL" sz="1600" dirty="0"/>
              <a:t>odpowiedzialność </a:t>
            </a:r>
            <a:r>
              <a:rPr lang="pl-PL" sz="1600" b="1" dirty="0"/>
              <a:t>przedsiębiorstw stosujących siły przyrody</a:t>
            </a:r>
          </a:p>
          <a:p>
            <a:pPr algn="just">
              <a:buFont typeface="Wingdings" panose="05000000000000000000" pitchFamily="2" charset="2"/>
              <a:buChar char="Ø"/>
            </a:pPr>
            <a:r>
              <a:rPr lang="pl-PL" sz="1600" dirty="0"/>
              <a:t>odpowiedzialność </a:t>
            </a:r>
            <a:r>
              <a:rPr lang="pl-PL" sz="1600" b="1" dirty="0"/>
              <a:t>posiadaczy mechanicznych środków komunikacji</a:t>
            </a:r>
          </a:p>
          <a:p>
            <a:pPr algn="just">
              <a:buFont typeface="Wingdings" panose="05000000000000000000" pitchFamily="2" charset="2"/>
              <a:buChar char="Ø"/>
            </a:pPr>
            <a:r>
              <a:rPr lang="pl-PL" sz="1600" dirty="0"/>
              <a:t>odpowiedzialność </a:t>
            </a:r>
            <a:r>
              <a:rPr lang="pl-PL" sz="1600" b="1" dirty="0"/>
              <a:t>za szkodę wyrządzoną przez produkt niebezpieczny</a:t>
            </a:r>
          </a:p>
          <a:p>
            <a:pPr algn="just">
              <a:buFont typeface="Wingdings" panose="05000000000000000000" pitchFamily="2" charset="2"/>
              <a:buChar char="Ø"/>
            </a:pPr>
            <a:r>
              <a:rPr lang="pl-PL" sz="1600" dirty="0"/>
              <a:t>odpowiedzialność </a:t>
            </a:r>
            <a:r>
              <a:rPr lang="pl-PL" sz="1600" b="1" dirty="0"/>
              <a:t>za zwierzęta</a:t>
            </a:r>
          </a:p>
          <a:p>
            <a:pPr algn="just">
              <a:buFont typeface="Wingdings" panose="05000000000000000000" pitchFamily="2" charset="2"/>
              <a:buChar char="Ø"/>
            </a:pPr>
            <a:r>
              <a:rPr lang="pl-PL" sz="1600" dirty="0"/>
              <a:t>odpowiedzialność </a:t>
            </a:r>
            <a:r>
              <a:rPr lang="pl-PL" sz="1600" b="1" dirty="0"/>
              <a:t>za wyrzucenie, wylanie lub spadnięcie przedmiotu z pomieszczenia</a:t>
            </a:r>
          </a:p>
          <a:p>
            <a:pPr algn="just">
              <a:buFont typeface="Wingdings" panose="05000000000000000000" pitchFamily="2" charset="2"/>
              <a:buChar char="Ø"/>
            </a:pPr>
            <a:r>
              <a:rPr lang="pl-PL" sz="1600" dirty="0"/>
              <a:t>odpowiedzialność </a:t>
            </a:r>
            <a:r>
              <a:rPr lang="pl-PL" sz="1600" b="1" dirty="0"/>
              <a:t>za zawalenie się budowli</a:t>
            </a:r>
          </a:p>
          <a:p>
            <a:pPr marL="114300" indent="0" algn="just">
              <a:buNone/>
            </a:pPr>
            <a:endParaRPr lang="pl-PL" sz="1600" dirty="0"/>
          </a:p>
          <a:p>
            <a:pPr marL="114300" indent="0" algn="just">
              <a:buNone/>
            </a:pPr>
            <a:r>
              <a:rPr lang="pl-PL" sz="1600" dirty="0"/>
              <a:t>*obrona konieczna - odpieranie bezpośredniego i bezprawnego zamachu na jakiekolwiek dobro własne lub innej osoby</a:t>
            </a:r>
          </a:p>
          <a:p>
            <a:pPr marL="114300" indent="0" algn="just">
              <a:buNone/>
            </a:pPr>
            <a:r>
              <a:rPr lang="pl-PL" sz="1600" dirty="0"/>
              <a:t>**stan wyższej koniczności - zniszczenie lub uszkodzenie cudzej rzeczy albo zabicie lub zranienie cudzego zwierzęcia w celu odwrócenia od siebie lub od innych niebezpieczeństwa grożącego bezpośrednio od tej rzeczy lub zwierzęcia, jeżeli niebezpieczeństwa nie wywołało się osobiście, a nie można było inaczej mu zapobiec i jeżeli ratowane dobro jest oczywiście ważniejsze aniżeli dobro naruszone</a:t>
            </a:r>
          </a:p>
          <a:p>
            <a:pPr marL="114300" indent="0" algn="just">
              <a:buNone/>
            </a:pPr>
            <a:r>
              <a:rPr lang="pl-PL" sz="1600" dirty="0"/>
              <a:t>***niepoczytalność – stan wyłączający świadome albo swobodne powzięcie decyzji i wyrażenie woli</a:t>
            </a:r>
          </a:p>
          <a:p>
            <a:pPr marL="114300" indent="0" algn="just">
              <a:buNone/>
            </a:pPr>
            <a:endParaRPr lang="pl-PL" sz="1600" dirty="0"/>
          </a:p>
        </p:txBody>
      </p:sp>
    </p:spTree>
    <p:extLst>
      <p:ext uri="{BB962C8B-B14F-4D97-AF65-F5344CB8AC3E}">
        <p14:creationId xmlns:p14="http://schemas.microsoft.com/office/powerpoint/2010/main" val="361988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92727" y="1752600"/>
            <a:ext cx="11014229" cy="4844752"/>
          </a:xfrm>
        </p:spPr>
        <p:txBody>
          <a:bodyPr>
            <a:normAutofit fontScale="92500" lnSpcReduction="10000"/>
          </a:bodyPr>
          <a:lstStyle/>
          <a:p>
            <a:pPr marL="114300" indent="0" algn="just">
              <a:buNone/>
            </a:pPr>
            <a:r>
              <a:rPr lang="pl-PL" sz="1600" b="1" dirty="0"/>
              <a:t>Wykonanie zobowiązań</a:t>
            </a:r>
            <a:r>
              <a:rPr lang="pl-PL" sz="1600" dirty="0"/>
              <a:t> – miejsce i czas wykonania, dowód wykonania zobowiązań (pokwitowanie wykonania, zwrot dokumentu stwierdzającego zobowiązanie).</a:t>
            </a:r>
          </a:p>
          <a:p>
            <a:pPr marL="114300" indent="0" algn="just">
              <a:buNone/>
            </a:pPr>
            <a:r>
              <a:rPr lang="pl-PL" sz="1600" dirty="0"/>
              <a:t>*miejsce spełnienia świadczenia - gdzie w chwili powstania zobowiązania dłużnik miał zamieszkanie lub siedzibę. Jednakże świadczenie pieniężne powinno być spełnione w miejscu zamieszkania lub w siedzibie wierzyciela w chwili spełnienia świadczenia</a:t>
            </a:r>
          </a:p>
          <a:p>
            <a:pPr marL="114300" indent="0" algn="just">
              <a:buNone/>
            </a:pPr>
            <a:r>
              <a:rPr lang="pl-PL" sz="1600" dirty="0"/>
              <a:t>**termin spełnienia świadczenia - jeżeli termin spełnienia świadczenia nie jest oznaczony ani nie wynika z właściwości zobowiązania, świadczenie powinno być spełnione niezwłocznie po wezwaniu dłużnika do wykonania</a:t>
            </a:r>
          </a:p>
          <a:p>
            <a:pPr marL="114300" indent="0" algn="just">
              <a:buNone/>
            </a:pPr>
            <a:endParaRPr lang="pl-PL" sz="1600" dirty="0"/>
          </a:p>
          <a:p>
            <a:pPr marL="114300" indent="0" algn="just">
              <a:buNone/>
            </a:pPr>
            <a:r>
              <a:rPr lang="pl-PL" sz="1600" b="1" dirty="0"/>
              <a:t>Skutki niewykonania zobowiązań</a:t>
            </a:r>
            <a:r>
              <a:rPr lang="pl-PL" sz="1600" dirty="0"/>
              <a:t> – odpowiedzialność kontraktowa, ciężar dowodu, niemożność świadczenia, zwłoka dłużnika.</a:t>
            </a:r>
          </a:p>
          <a:p>
            <a:pPr marL="114300" indent="0" algn="just">
              <a:buNone/>
            </a:pPr>
            <a:endParaRPr lang="pl-PL" sz="1600" dirty="0"/>
          </a:p>
          <a:p>
            <a:pPr marL="114300" indent="0" algn="just">
              <a:buNone/>
            </a:pPr>
            <a:r>
              <a:rPr lang="pl-PL" sz="1600" b="1" dirty="0"/>
              <a:t>Zgaśnięcie zobowiązań</a:t>
            </a:r>
            <a:r>
              <a:rPr lang="pl-PL" sz="1600" dirty="0"/>
              <a:t>:</a:t>
            </a:r>
          </a:p>
          <a:p>
            <a:pPr algn="just">
              <a:buFont typeface="Wingdings" panose="05000000000000000000" pitchFamily="2" charset="2"/>
              <a:buChar char="Ø"/>
            </a:pPr>
            <a:r>
              <a:rPr lang="pl-PL" sz="1600" dirty="0"/>
              <a:t>świadczenie w miejsce wykonania (dłużnik proponuje wierzycielowi zamiast wykonania zobowiązania inne świadczenie)</a:t>
            </a:r>
          </a:p>
          <a:p>
            <a:pPr algn="just">
              <a:buFont typeface="Wingdings" panose="05000000000000000000" pitchFamily="2" charset="2"/>
              <a:buChar char="Ø"/>
            </a:pPr>
            <a:r>
              <a:rPr lang="pl-PL" sz="1600" dirty="0"/>
              <a:t>potrącenie</a:t>
            </a:r>
          </a:p>
          <a:p>
            <a:pPr algn="just">
              <a:buFont typeface="Wingdings" panose="05000000000000000000" pitchFamily="2" charset="2"/>
              <a:buChar char="Ø"/>
            </a:pPr>
            <a:r>
              <a:rPr lang="pl-PL" sz="1600" dirty="0"/>
              <a:t>odnowienie (dłużnik za zgodą wierzyciela zobowiązuje się świadczyć coś innego albo to samo z innej podstawy prawnej)</a:t>
            </a:r>
          </a:p>
          <a:p>
            <a:pPr algn="just">
              <a:buFont typeface="Wingdings" panose="05000000000000000000" pitchFamily="2" charset="2"/>
              <a:buChar char="Ø"/>
            </a:pPr>
            <a:r>
              <a:rPr lang="pl-PL" sz="1600" dirty="0"/>
              <a:t>złożenie do depozytu sądowego</a:t>
            </a:r>
          </a:p>
          <a:p>
            <a:pPr algn="just">
              <a:buFont typeface="Wingdings" panose="05000000000000000000" pitchFamily="2" charset="2"/>
              <a:buChar char="Ø"/>
            </a:pPr>
            <a:r>
              <a:rPr lang="pl-PL" sz="1600" dirty="0"/>
              <a:t>zwolnienie z długu</a:t>
            </a:r>
          </a:p>
          <a:p>
            <a:pPr algn="just">
              <a:buFont typeface="Wingdings" panose="05000000000000000000" pitchFamily="2" charset="2"/>
              <a:buChar char="Ø"/>
            </a:pPr>
            <a:r>
              <a:rPr lang="pl-PL" sz="1600" dirty="0"/>
              <a:t>zmiana wierzyciela lub dłużnika (przejęcie długu, cesja wierzytelności)</a:t>
            </a:r>
          </a:p>
        </p:txBody>
      </p:sp>
    </p:spTree>
    <p:extLst>
      <p:ext uri="{BB962C8B-B14F-4D97-AF65-F5344CB8AC3E}">
        <p14:creationId xmlns:p14="http://schemas.microsoft.com/office/powerpoint/2010/main" val="15900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53935" y="1700808"/>
            <a:ext cx="10623665" cy="4968552"/>
          </a:xfrm>
        </p:spPr>
        <p:txBody>
          <a:bodyPr>
            <a:normAutofit/>
          </a:bodyPr>
          <a:lstStyle/>
          <a:p>
            <a:pPr marL="114300" indent="0">
              <a:buNone/>
            </a:pPr>
            <a:r>
              <a:rPr lang="pl-PL" sz="1600" b="1" dirty="0"/>
              <a:t>Dziedziczenie z ustawy:</a:t>
            </a:r>
          </a:p>
          <a:p>
            <a:pPr algn="just">
              <a:buFont typeface="Wingdings" panose="05000000000000000000" pitchFamily="2" charset="2"/>
              <a:buChar char="Ø"/>
            </a:pPr>
            <a:r>
              <a:rPr lang="pl-PL" sz="1600" b="1" dirty="0"/>
              <a:t>w pierwszej kolejności</a:t>
            </a:r>
            <a:r>
              <a:rPr lang="pl-PL" sz="1600" dirty="0"/>
              <a:t> – dzieci i małżonek – dziedziczą w częściach równych, jednak część przypadająca małżonkowi nie może być mniejsza niż ¼ całości spadku</a:t>
            </a:r>
          </a:p>
          <a:p>
            <a:pPr algn="just">
              <a:buFont typeface="Wingdings" panose="05000000000000000000" pitchFamily="2" charset="2"/>
              <a:buChar char="Ø"/>
            </a:pPr>
            <a:r>
              <a:rPr lang="pl-PL" sz="1600" dirty="0"/>
              <a:t>jeżeli dziecko spadkodawcy nie dożyło chwili otwarcia spadku, jego udział w częściach równych przypada jego dzieciom (ta zasada jest odpowiednio stosowana do dalszych zstępnych)</a:t>
            </a:r>
          </a:p>
          <a:p>
            <a:pPr algn="just">
              <a:buFont typeface="Wingdings" panose="05000000000000000000" pitchFamily="2" charset="2"/>
              <a:buChar char="Ø"/>
            </a:pPr>
            <a:r>
              <a:rPr lang="pl-PL" sz="1600" dirty="0"/>
              <a:t>w przypadku braku zstępnych – rodzice i małżonek – każde z rodziców dziedziczy ¼ spadku, a małżonek ½ spadku</a:t>
            </a:r>
          </a:p>
          <a:p>
            <a:pPr algn="just">
              <a:buFont typeface="Wingdings" panose="05000000000000000000" pitchFamily="2" charset="2"/>
              <a:buChar char="Ø"/>
            </a:pPr>
            <a:r>
              <a:rPr lang="pl-PL" sz="1600" dirty="0"/>
              <a:t>w przypadku braku małżonka – rodzice – dziedziczą w częściach równych</a:t>
            </a:r>
          </a:p>
          <a:p>
            <a:pPr algn="just">
              <a:buFont typeface="Wingdings" panose="05000000000000000000" pitchFamily="2" charset="2"/>
              <a:buChar char="Ø"/>
            </a:pPr>
            <a:r>
              <a:rPr lang="pl-PL" sz="1600" dirty="0"/>
              <a:t>w przypadku gdy jedno z rodziców nie dożyło chwili otwarcia spadku – żyjący rodzic i rodzeństwo spadkodawcy – rodzeństwu przypada udział, który należałby się nieżyjącemu rodzicowi</a:t>
            </a:r>
          </a:p>
          <a:p>
            <a:pPr algn="just">
              <a:buFont typeface="Wingdings" panose="05000000000000000000" pitchFamily="2" charset="2"/>
              <a:buChar char="Ø"/>
            </a:pPr>
            <a:r>
              <a:rPr lang="pl-PL" sz="1600" dirty="0"/>
              <a:t>w przypadku gdy któreś z rodzeństwa nie dożyło otwarcia spadku – jego udział przypada jego zstępnym</a:t>
            </a:r>
          </a:p>
          <a:p>
            <a:pPr algn="just">
              <a:buFont typeface="Wingdings" panose="05000000000000000000" pitchFamily="2" charset="2"/>
              <a:buChar char="Ø"/>
            </a:pPr>
            <a:r>
              <a:rPr lang="pl-PL" sz="1600" dirty="0"/>
              <a:t>w przypadku gdy jedno z rodziców nie dożyło otwarcia spadku, brak jest rodzeństwa – żyjący rodzic i małżonek spadkodawcy dziedziczą po ½ całości spadku</a:t>
            </a:r>
          </a:p>
        </p:txBody>
      </p:sp>
    </p:spTree>
    <p:extLst>
      <p:ext uri="{BB962C8B-B14F-4D97-AF65-F5344CB8AC3E}">
        <p14:creationId xmlns:p14="http://schemas.microsoft.com/office/powerpoint/2010/main" val="1613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Dziedziczenie ustawowe c.d.:</a:t>
            </a:r>
          </a:p>
          <a:p>
            <a:pPr algn="just">
              <a:buFont typeface="Wingdings" panose="05000000000000000000" pitchFamily="2" charset="2"/>
              <a:buChar char="Ø"/>
            </a:pPr>
            <a:r>
              <a:rPr lang="pl-PL" sz="1600" dirty="0"/>
              <a:t>w przypadku braku zstępnych spadkodawcy, jego rodziców, rodzeństwa i ich zstępnych – całość spadku dziedziczy małżonek spadkodawcy</a:t>
            </a:r>
          </a:p>
          <a:p>
            <a:pPr algn="just">
              <a:buFont typeface="Wingdings" panose="05000000000000000000" pitchFamily="2" charset="2"/>
              <a:buChar char="Ø"/>
            </a:pPr>
            <a:r>
              <a:rPr lang="pl-PL" sz="1600" dirty="0"/>
              <a:t>w przypadku braku zstępnych, małżonka, rodziców, rodzeństwa i zstępnych rodzeństwa – całość spadku dziedziczą dziadkowie w częściach równych </a:t>
            </a:r>
          </a:p>
          <a:p>
            <a:pPr algn="just">
              <a:buFont typeface="Wingdings" panose="05000000000000000000" pitchFamily="2" charset="2"/>
              <a:buChar char="Ø"/>
            </a:pPr>
            <a:r>
              <a:rPr lang="pl-PL" sz="1600" dirty="0"/>
              <a:t>w przypadku gdy którykolwiek z dziadków nie dożył chwili otwarcia spadku – jego udział przypada jego dzieciom w częściach równych</a:t>
            </a:r>
          </a:p>
          <a:p>
            <a:pPr algn="just">
              <a:buFont typeface="Wingdings" panose="05000000000000000000" pitchFamily="2" charset="2"/>
              <a:buChar char="Ø"/>
            </a:pPr>
            <a:r>
              <a:rPr lang="pl-PL" sz="1600" dirty="0"/>
              <a:t>w przypadku gdy dziecko któregokolwiek z dziadków spadkodawcy nie dożyło otwarcia spadku,  udział spadkowy, który by mu przypadał, przypada jego dzieciom w częściach równych</a:t>
            </a:r>
          </a:p>
          <a:p>
            <a:pPr algn="just">
              <a:buFont typeface="Wingdings" panose="05000000000000000000" pitchFamily="2" charset="2"/>
              <a:buChar char="Ø"/>
            </a:pPr>
            <a:r>
              <a:rPr lang="pl-PL" sz="1600" dirty="0"/>
              <a:t>w przypadku braku dzieci i wnuków tego z dziadków, który nie dożył otwarcia spadku, udział spadkowy, który by mu przypadał, przypada pozostałym dziadkom w częściach równych </a:t>
            </a:r>
          </a:p>
          <a:p>
            <a:pPr algn="just">
              <a:buFont typeface="Wingdings" panose="05000000000000000000" pitchFamily="2" charset="2"/>
              <a:buChar char="Ø"/>
            </a:pPr>
            <a:r>
              <a:rPr lang="pl-PL" sz="1600" dirty="0"/>
              <a:t>w przypadku braku małżonka spadkodawcy, jego krewnych powołanych do dziedziczenia z ustawy – spadek przypada pasierbom (dzieciom nieżyjącego małżonka spadkodawcy)</a:t>
            </a:r>
          </a:p>
          <a:p>
            <a:pPr algn="just">
              <a:buFont typeface="Wingdings" panose="05000000000000000000" pitchFamily="2" charset="2"/>
              <a:buChar char="Ø"/>
            </a:pPr>
            <a:r>
              <a:rPr lang="pl-PL" sz="1600" dirty="0"/>
              <a:t>w przypadku braku małżonka, krewnych i dzieci małżonka spadkodawcy – spadek przypada gminie ostatniego miejsca zamieszkania spadkodawcy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268460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2410"/>
          </a:xfrm>
        </p:spPr>
        <p:txBody>
          <a:bodyPr>
            <a:normAutofit lnSpcReduction="10000"/>
          </a:bodyPr>
          <a:lstStyle/>
          <a:p>
            <a:pPr marL="114300" indent="0" algn="just">
              <a:buNone/>
            </a:pPr>
            <a:r>
              <a:rPr lang="pl-PL" sz="1600" b="1" dirty="0"/>
              <a:t>Dziedziczenie testamentowe </a:t>
            </a:r>
            <a:r>
              <a:rPr lang="pl-PL" sz="1600" dirty="0"/>
              <a:t>– forma testamentu</a:t>
            </a:r>
            <a:r>
              <a:rPr lang="pl-PL" sz="1600" b="1" dirty="0"/>
              <a:t>:</a:t>
            </a:r>
          </a:p>
          <a:p>
            <a:pPr algn="just">
              <a:buFont typeface="Wingdings" panose="05000000000000000000" pitchFamily="2" charset="2"/>
              <a:buChar char="Ø"/>
            </a:pPr>
            <a:r>
              <a:rPr lang="pl-PL" sz="1600" b="1" dirty="0"/>
              <a:t>zwykła</a:t>
            </a:r>
          </a:p>
          <a:p>
            <a:pPr algn="just">
              <a:buFont typeface="Wingdings" panose="05000000000000000000" pitchFamily="2" charset="2"/>
              <a:buChar char="§"/>
            </a:pPr>
            <a:r>
              <a:rPr lang="pl-PL" sz="1600" dirty="0"/>
              <a:t>testament holograficzny (testament własnoręczny)</a:t>
            </a:r>
          </a:p>
          <a:p>
            <a:pPr algn="just">
              <a:buFont typeface="Wingdings" panose="05000000000000000000" pitchFamily="2" charset="2"/>
              <a:buChar char="§"/>
            </a:pPr>
            <a:r>
              <a:rPr lang="pl-PL" sz="1600" dirty="0"/>
              <a:t>testament notarialny</a:t>
            </a:r>
          </a:p>
          <a:p>
            <a:pPr algn="just">
              <a:buFont typeface="Wingdings" panose="05000000000000000000" pitchFamily="2" charset="2"/>
              <a:buChar char="§"/>
            </a:pPr>
            <a:r>
              <a:rPr lang="pl-PL" sz="1600" dirty="0"/>
              <a:t>testament </a:t>
            </a:r>
            <a:r>
              <a:rPr lang="pl-PL" sz="1600" dirty="0" err="1"/>
              <a:t>allograficzny</a:t>
            </a:r>
            <a:r>
              <a:rPr lang="pl-PL" sz="1600" dirty="0"/>
              <a:t> (testament sporządzony przed wójtem/burmistrzem/prezydentem miasta/starostą/marszałkiem województwa/sekretarzem powiatu albo gminy/kierownikiem urzędu stanu cywilnego w obecności dwóch świadków)</a:t>
            </a:r>
          </a:p>
          <a:p>
            <a:pPr algn="just">
              <a:buFont typeface="Wingdings" panose="05000000000000000000" pitchFamily="2" charset="2"/>
              <a:buChar char="Ø"/>
            </a:pPr>
            <a:r>
              <a:rPr lang="pl-PL" sz="1600" b="1" dirty="0"/>
              <a:t>szczególna</a:t>
            </a:r>
          </a:p>
          <a:p>
            <a:pPr algn="just">
              <a:buFont typeface="Wingdings" panose="05000000000000000000" pitchFamily="2" charset="2"/>
              <a:buChar char="§"/>
            </a:pPr>
            <a:r>
              <a:rPr lang="pl-PL" sz="1600" dirty="0"/>
              <a:t>testament ustny (w przypadku obawy rychłej śmierci, oświadczenie złożone w obecności co najmniej trzech świadków; utrwalenie treści testamentu – spisanie przed upływem roku albo zgodne oświadczenie świadków przed sądem w ciągu 6 miesięcy od otwarcia spadku; w razie spisania testamentu – podpis spadkodawcy i dwóch świadków lub trzech świadków)</a:t>
            </a:r>
          </a:p>
          <a:p>
            <a:pPr algn="just">
              <a:buFont typeface="Wingdings" panose="05000000000000000000" pitchFamily="2" charset="2"/>
              <a:buChar char="§"/>
            </a:pPr>
            <a:r>
              <a:rPr lang="pl-PL" sz="1600" dirty="0"/>
              <a:t>testament podróżny (sporządzony podczas podróży polskim statkiem morskim lub powietrznym przed dowódcą statku lub jego zastępcą w obecności dwóch świadków; dowódca lub zastępca statku spisuje testament; testament podpisują – spadkodawca, świadkowie i dowódca; w razie braku podpisu spadkodawcy należy podać przyczynę braku podpisu)</a:t>
            </a:r>
          </a:p>
          <a:p>
            <a:pPr algn="just">
              <a:buFont typeface="Wingdings" panose="05000000000000000000" pitchFamily="2" charset="2"/>
              <a:buChar char="§"/>
            </a:pPr>
            <a:r>
              <a:rPr lang="pl-PL" sz="1600" dirty="0"/>
              <a:t>testament wojskowy (tylko w czasie mobilizacji lub wojny albo w czasie przebywania w niewoli)</a:t>
            </a:r>
          </a:p>
          <a:p>
            <a:pPr marL="114300" indent="0" algn="just">
              <a:buNone/>
            </a:pPr>
            <a:r>
              <a:rPr lang="pl-PL" sz="1600" dirty="0"/>
              <a:t>*testament szczególny traci moc z upływem sześciu miesięcy od ustania okoliczności, uzasadniających niezachowanie formy zwykłej</a:t>
            </a:r>
          </a:p>
        </p:txBody>
      </p:sp>
    </p:spTree>
    <p:extLst>
      <p:ext uri="{BB962C8B-B14F-4D97-AF65-F5344CB8AC3E}">
        <p14:creationId xmlns:p14="http://schemas.microsoft.com/office/powerpoint/2010/main" val="19953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Zachowek – </a:t>
            </a:r>
            <a:r>
              <a:rPr lang="pl-PL" sz="1600" dirty="0"/>
              <a:t>należy się spadkobiercom, którzy byliby powołani do dziedziczenia z ustawy, ale nie zostali powołani do spadku w drodze testamentu:</a:t>
            </a:r>
          </a:p>
          <a:p>
            <a:pPr algn="just">
              <a:buFont typeface="Wingdings" panose="05000000000000000000" pitchFamily="2" charset="2"/>
              <a:buChar char="Ø"/>
            </a:pPr>
            <a:r>
              <a:rPr lang="pl-PL" sz="1600" dirty="0"/>
              <a:t>jeżeli uprawniony jest trwale niezdolny do pracy albo jeżeli zstępny uprawniony jest małoletni – wysokość zachowku wynosi 2/3 wartości udziału spadkowego, który by mu przypadał</a:t>
            </a:r>
          </a:p>
          <a:p>
            <a:pPr algn="just">
              <a:buFont typeface="Wingdings" panose="05000000000000000000" pitchFamily="2" charset="2"/>
              <a:buChar char="Ø"/>
            </a:pPr>
            <a:r>
              <a:rPr lang="pl-PL" sz="1600" dirty="0"/>
              <a:t>w innych przypadkach – wysokość zachowku wynosi ½ wartości udziału spadkowego, który przypadałby spadkobiercy</a:t>
            </a:r>
          </a:p>
        </p:txBody>
      </p:sp>
    </p:spTree>
    <p:extLst>
      <p:ext uri="{BB962C8B-B14F-4D97-AF65-F5344CB8AC3E}">
        <p14:creationId xmlns:p14="http://schemas.microsoft.com/office/powerpoint/2010/main" val="12232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80955"/>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Nabycie spadku:</a:t>
            </a:r>
          </a:p>
          <a:p>
            <a:pPr algn="just">
              <a:buFont typeface="Wingdings" panose="05000000000000000000" pitchFamily="2" charset="2"/>
              <a:buChar char="Ø"/>
            </a:pPr>
            <a:r>
              <a:rPr lang="pl-PL" sz="1600" b="1" dirty="0"/>
              <a:t>przyjęcie wprost</a:t>
            </a:r>
            <a:r>
              <a:rPr lang="pl-PL" sz="1600" dirty="0"/>
              <a:t> – przyjęcie spadku w ten sposób pociąga za sobą pełną odpowiedzialność za długi spadkowe</a:t>
            </a:r>
          </a:p>
          <a:p>
            <a:pPr algn="just">
              <a:buFont typeface="Wingdings" panose="05000000000000000000" pitchFamily="2" charset="2"/>
              <a:buChar char="Ø"/>
            </a:pPr>
            <a:r>
              <a:rPr lang="pl-PL" sz="1600" b="1" dirty="0"/>
              <a:t>przyjęcie z dobrodziejstwem inwentarza</a:t>
            </a:r>
            <a:r>
              <a:rPr lang="pl-PL" sz="1600" dirty="0"/>
              <a:t> – przyjęcie spadku w ten sposób oznacza, że spadkobierca odpowiada za długi spadkowe tylko do wysokości aktywów spadkowych</a:t>
            </a:r>
          </a:p>
          <a:p>
            <a:pPr algn="just">
              <a:buFont typeface="Wingdings" panose="05000000000000000000" pitchFamily="2" charset="2"/>
              <a:buChar char="Ø"/>
            </a:pPr>
            <a:r>
              <a:rPr lang="pl-PL" sz="1600" b="1" dirty="0"/>
              <a:t>odrzucenie spadku</a:t>
            </a:r>
          </a:p>
          <a:p>
            <a:pPr algn="just">
              <a:buFont typeface="Wingdings" panose="05000000000000000000" pitchFamily="2" charset="2"/>
              <a:buChar char="Ø"/>
            </a:pPr>
            <a:endParaRPr lang="pl-PL" sz="1600" b="1" dirty="0"/>
          </a:p>
          <a:p>
            <a:pPr marL="114300" indent="0" algn="just">
              <a:buNone/>
            </a:pPr>
            <a:r>
              <a:rPr lang="pl-PL" sz="1600" dirty="0"/>
              <a:t>Oświadczenie o przyjęciu lub odrzuceniu spadku – może być złożone w ciągu 6 miesięcy od dnia, w którym spadkobierca dowiedział się o tytule swego powołania</a:t>
            </a:r>
          </a:p>
          <a:p>
            <a:pPr marL="114300" indent="0" algn="just">
              <a:buNone/>
            </a:pPr>
            <a:r>
              <a:rPr lang="pl-PL" sz="1600" dirty="0"/>
              <a:t>*zachowanie terminu - złożenie przed jego upływem terminu wniosku do sądu o odebranie oświadczenia o przyjęciu lub o odrzuceniu spadku</a:t>
            </a:r>
          </a:p>
          <a:p>
            <a:pPr marL="114300" indent="0" algn="just">
              <a:buNone/>
            </a:pPr>
            <a:endParaRPr lang="pl-PL" sz="1600" dirty="0"/>
          </a:p>
          <a:p>
            <a:pPr marL="114300" indent="0" algn="just">
              <a:buNone/>
            </a:pPr>
            <a:r>
              <a:rPr lang="pl-PL" sz="1600" dirty="0"/>
              <a:t>Brak złożenia oświadczenia w terminie = przyjęcie spadku z </a:t>
            </a:r>
            <a:r>
              <a:rPr lang="pl-PL" sz="1600"/>
              <a:t>dobrodziejstwem inwentarza</a:t>
            </a:r>
            <a:endParaRPr lang="pl-PL" sz="1600" dirty="0"/>
          </a:p>
        </p:txBody>
      </p:sp>
    </p:spTree>
    <p:extLst>
      <p:ext uri="{BB962C8B-B14F-4D97-AF65-F5344CB8AC3E}">
        <p14:creationId xmlns:p14="http://schemas.microsoft.com/office/powerpoint/2010/main" val="41968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zaświadczenia</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Różnice pomiędzy zaświadczeniem a decyzją administracyjną:</a:t>
            </a:r>
          </a:p>
          <a:p>
            <a:pPr>
              <a:buFont typeface="Wingdings" pitchFamily="2" charset="2"/>
              <a:buChar char="Ø"/>
            </a:pPr>
            <a:r>
              <a:rPr lang="pl-PL" sz="1600" dirty="0"/>
              <a:t>zaświadczenie nie zawiera normy postępowania – decyzja zawiera normę postępowania</a:t>
            </a:r>
          </a:p>
          <a:p>
            <a:pPr algn="just">
              <a:buFont typeface="Wingdings" pitchFamily="2" charset="2"/>
              <a:buChar char="Ø"/>
            </a:pPr>
            <a:r>
              <a:rPr lang="pl-PL" sz="1600" dirty="0"/>
              <a:t>do wydania zaświadczenia nie jest wymagana szczególna podstawa prawna – decyzja wydawana jest zawsze na podstawie przepisów prawa powszechnie obowiązującego</a:t>
            </a:r>
          </a:p>
          <a:p>
            <a:pPr algn="just">
              <a:buFont typeface="Wingdings" pitchFamily="2" charset="2"/>
              <a:buChar char="Ø"/>
            </a:pPr>
            <a:r>
              <a:rPr lang="pl-PL" sz="1600" dirty="0"/>
              <a:t>można wydać wiele zaświadczeń, a fakt wydania jednego nie wyklucza wydania kolejnych – jeżeli sprawa została zakończona decyzją ostateczną, wyklucza to możliwość wydawania kolejnych decyzji w sprawie</a:t>
            </a:r>
          </a:p>
        </p:txBody>
      </p:sp>
    </p:spTree>
    <p:extLst>
      <p:ext uri="{BB962C8B-B14F-4D97-AF65-F5344CB8AC3E}">
        <p14:creationId xmlns:p14="http://schemas.microsoft.com/office/powerpoint/2010/main" val="186946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Skarga </a:t>
            </a:r>
            <a:r>
              <a:rPr lang="pl-PL" sz="1600" dirty="0"/>
              <a:t>– wyraz niezadowolenia. Przedmiotem skargi może być w szczególności zaniedbanie lub nienależyte wykonywanie zadań przez właściwe organy państwowe, przez ich pracowników, naruszenie praworządności lub interesów skarżących, przewlekłe lub biurokratyczne załatwianie spraw.</a:t>
            </a:r>
          </a:p>
          <a:p>
            <a:pPr marL="114300" indent="0" algn="just">
              <a:buNone/>
            </a:pPr>
            <a:endParaRPr lang="pl-PL" sz="1600" dirty="0"/>
          </a:p>
          <a:p>
            <a:pPr marL="114300" indent="0" algn="just">
              <a:buNone/>
            </a:pPr>
            <a:endParaRPr lang="pl-PL" sz="1600" dirty="0"/>
          </a:p>
          <a:p>
            <a:pPr marL="114300" indent="0" algn="just">
              <a:buNone/>
            </a:pPr>
            <a:r>
              <a:rPr lang="pl-PL" sz="1600" b="1" dirty="0"/>
              <a:t>Wniosek</a:t>
            </a:r>
            <a:r>
              <a:rPr lang="pl-PL" sz="1600" dirty="0"/>
              <a:t> – propozycja ulepszenia pracy organu. Przedmiotem wniosku mogą być w szczególności sprawy ulepszenia organizacji, wzmocnienia praworządności, usprawnienia pracy lub zapobiegania nadużyciom, ochrony własności, lepszego zaspokajania potrzeb ludności. </a:t>
            </a:r>
          </a:p>
        </p:txBody>
      </p:sp>
    </p:spTree>
    <p:extLst>
      <p:ext uri="{BB962C8B-B14F-4D97-AF65-F5344CB8AC3E}">
        <p14:creationId xmlns:p14="http://schemas.microsoft.com/office/powerpoint/2010/main" val="3318302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6394</Words>
  <Application>Microsoft Office PowerPoint</Application>
  <PresentationFormat>Panoramiczny</PresentationFormat>
  <Paragraphs>770</Paragraphs>
  <Slides>78</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78</vt:i4>
      </vt:variant>
    </vt:vector>
  </HeadingPairs>
  <TitlesOfParts>
    <vt:vector size="85" baseType="lpstr">
      <vt:lpstr>Arial</vt:lpstr>
      <vt:lpstr>Book Antiqua</vt:lpstr>
      <vt:lpstr>Century Gothic</vt:lpstr>
      <vt:lpstr>Times New Roman</vt:lpstr>
      <vt:lpstr>Wingdings</vt:lpstr>
      <vt:lpstr>Apteka</vt:lpstr>
      <vt:lpstr>1_Apteka</vt:lpstr>
      <vt:lpstr>Podstawy prawa</vt:lpstr>
      <vt:lpstr>Postępowanie administracyjne Środki prawne nadzwyczajne – stwierdzenie nieważności decyzji</vt:lpstr>
      <vt:lpstr>Postępowanie administracyjne Środki prawne nadzwyczajne – uchylenie lub zmiana decyzji, przez którą strona nabyła uprawnienia bez zgody strony</vt:lpstr>
      <vt:lpstr>Postępowanie administracyjne Środki prawne nadzwyczajne – wygaśnięcie decyzji</vt:lpstr>
      <vt:lpstr>Postępowanie administracyjne Środki prawne nadzwyczajne – uchylenie decyzji ostatecznej</vt:lpstr>
      <vt:lpstr>Postępowanie administracyjne postępowanie uproszczone</vt:lpstr>
      <vt:lpstr>Postępowanie administracyjne zaświadczenia</vt:lpstr>
      <vt:lpstr>Postępowanie administracyjne zaświadczenia</vt:lpstr>
      <vt:lpstr>Postępowanie administracyjne skargi i wnioski</vt:lpstr>
      <vt:lpstr>Postępowanie administracyjne Skargi i wnioski</vt:lpstr>
      <vt:lpstr>Postępowanie administracyjne Skargi i wnioski</vt:lpstr>
      <vt:lpstr>Postępowanie administracyjne Skargi i wnioski</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 PRZEDSTAWICIELSTWO</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3</cp:revision>
  <dcterms:created xsi:type="dcterms:W3CDTF">2024-06-02T15:35:24Z</dcterms:created>
  <dcterms:modified xsi:type="dcterms:W3CDTF">2024-06-06T14:10:55Z</dcterms:modified>
</cp:coreProperties>
</file>