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84" r:id="rId3"/>
    <p:sldId id="385" r:id="rId4"/>
    <p:sldId id="391" r:id="rId5"/>
    <p:sldId id="390" r:id="rId6"/>
    <p:sldId id="389" r:id="rId7"/>
    <p:sldId id="388" r:id="rId8"/>
    <p:sldId id="387" r:id="rId9"/>
    <p:sldId id="397" r:id="rId10"/>
    <p:sldId id="398" r:id="rId11"/>
    <p:sldId id="399" r:id="rId12"/>
    <p:sldId id="400" r:id="rId13"/>
    <p:sldId id="386" r:id="rId14"/>
    <p:sldId id="392" r:id="rId15"/>
    <p:sldId id="396" r:id="rId16"/>
    <p:sldId id="393" r:id="rId17"/>
    <p:sldId id="394" r:id="rId18"/>
    <p:sldId id="395" r:id="rId19"/>
    <p:sldId id="401" r:id="rId20"/>
    <p:sldId id="402" r:id="rId21"/>
    <p:sldId id="403" r:id="rId22"/>
    <p:sldId id="404" r:id="rId23"/>
    <p:sldId id="405" r:id="rId24"/>
    <p:sldId id="406" r:id="rId25"/>
    <p:sldId id="408" r:id="rId26"/>
    <p:sldId id="409" r:id="rId27"/>
    <p:sldId id="410" r:id="rId28"/>
    <p:sldId id="419" r:id="rId2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3091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5364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3719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1241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7950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1170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9400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8553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534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2095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0801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784589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14-EPPRS-1212,1213,1222,1223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b="1"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5101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b="1" dirty="0"/>
              <a:t>Europejska Konwencja o zapobieganiu torturom oraz nieludzkiemu lub poniżającemu traktowaniu albo karaniu</a:t>
            </a:r>
            <a:r>
              <a:rPr lang="pl-PL" sz="1600" dirty="0"/>
              <a:t>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396328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Europejska Konwencja o wykonywaniu praw dzieci </a:t>
            </a:r>
            <a:r>
              <a:rPr lang="pl-PL" sz="1600" dirty="0"/>
              <a:t>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b="1" dirty="0"/>
              <a:t>Konwencja ramowa o ochronie mniejszości narodowych </a:t>
            </a:r>
            <a:r>
              <a:rPr lang="pl-PL" sz="1600" dirty="0"/>
              <a:t>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5936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b="1" dirty="0"/>
              <a:t>Karta Praw Podstawowych </a:t>
            </a:r>
            <a:r>
              <a:rPr lang="pl-PL" sz="1600" dirty="0"/>
              <a:t>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306346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b="1"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372503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405852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37603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3062422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a:p>
            <a:pPr algn="just">
              <a:buFont typeface="Wingdings" panose="05000000000000000000" pitchFamily="2" charset="2"/>
              <a:buChar char="§"/>
            </a:pPr>
            <a:r>
              <a:rPr lang="pl-PL" sz="1600" dirty="0"/>
              <a:t>siedziba w Warszawie</a:t>
            </a:r>
          </a:p>
        </p:txBody>
      </p:sp>
    </p:spTree>
    <p:extLst>
      <p:ext uri="{BB962C8B-B14F-4D97-AF65-F5344CB8AC3E}">
        <p14:creationId xmlns:p14="http://schemas.microsoft.com/office/powerpoint/2010/main" val="707809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Europejski Trybunał Praw Człowieka c.d.</a:t>
            </a:r>
          </a:p>
          <a:p>
            <a:pPr>
              <a:buFont typeface="Wingdings" panose="05000000000000000000" pitchFamily="2" charset="2"/>
              <a:buChar char="Ø"/>
            </a:pPr>
            <a:r>
              <a:rPr lang="pl-PL" sz="1600" dirty="0"/>
              <a:t>Trybunałem kieruje prezes</a:t>
            </a:r>
          </a:p>
          <a:p>
            <a:pPr>
              <a:buFont typeface="Wingdings" panose="05000000000000000000" pitchFamily="2" charset="2"/>
              <a:buChar char="Ø"/>
            </a:pPr>
            <a:r>
              <a:rPr lang="pl-PL" sz="1600" dirty="0"/>
              <a:t>prezesa Trybunału zastępuje 2 wiceprezesów</a:t>
            </a:r>
          </a:p>
          <a:p>
            <a:pPr>
              <a:buFont typeface="Wingdings" panose="05000000000000000000" pitchFamily="2" charset="2"/>
              <a:buChar char="Ø"/>
            </a:pPr>
            <a:r>
              <a:rPr lang="pl-PL" sz="1600" dirty="0"/>
              <a:t>struktura wewnętrzna ETPC:</a:t>
            </a:r>
          </a:p>
          <a:p>
            <a:pPr>
              <a:buFont typeface="Wingdings" panose="05000000000000000000" pitchFamily="2" charset="2"/>
              <a:buChar char="§"/>
            </a:pPr>
            <a:r>
              <a:rPr lang="pl-PL" sz="1600" dirty="0"/>
              <a:t>Zgromadzenie Plenarne Trybunału – załatwia sprawy administracyjne</a:t>
            </a:r>
          </a:p>
          <a:p>
            <a:pPr algn="just">
              <a:buFont typeface="Wingdings" panose="05000000000000000000" pitchFamily="2" charset="2"/>
              <a:buChar char="§"/>
            </a:pPr>
            <a:r>
              <a:rPr lang="pl-PL" sz="1600" dirty="0"/>
              <a:t>Wielka Izba (17 sędziów) – rozpatruje sprawy przekazane przez Izbę Trybunału, sprawy przekazane na wniosek strony złożony ze względu np. na poważne zagadnienie dotyczące interpretacji Konwencji </a:t>
            </a:r>
          </a:p>
          <a:p>
            <a:pPr>
              <a:buFont typeface="Wingdings" panose="05000000000000000000" pitchFamily="2" charset="2"/>
              <a:buChar char="§"/>
            </a:pPr>
            <a:r>
              <a:rPr lang="pl-PL" sz="1600" dirty="0"/>
              <a:t>panel Wielkiej Izby (5 sędziów) – decyduje o przekazaniu na wniosek strony rozpoznania sprawy do Wielkiej Izby</a:t>
            </a:r>
          </a:p>
          <a:p>
            <a:pPr>
              <a:buFont typeface="Wingdings" panose="05000000000000000000" pitchFamily="2" charset="2"/>
              <a:buChar char="§"/>
            </a:pPr>
            <a:r>
              <a:rPr lang="pl-PL" sz="1600" dirty="0"/>
              <a:t>Izba (7 sędziów) – podstawowy skład rozpatrujący skargi</a:t>
            </a:r>
          </a:p>
          <a:p>
            <a:pPr algn="just">
              <a:buFont typeface="Wingdings" panose="05000000000000000000" pitchFamily="2" charset="2"/>
              <a:buChar char="§"/>
            </a:pPr>
            <a:r>
              <a:rPr lang="pl-PL" sz="1600" dirty="0"/>
              <a:t>Komitet (3 sędziów) – rozpatruje skargi merytoryczne, jeżeli zagadnienie tkwiące u podstaw skargi, związane z wykładnią lub stosowaniem Konwencji, jest już przedmiotem ugruntowanego orzecznictwa Trybunału</a:t>
            </a:r>
          </a:p>
          <a:p>
            <a:pPr algn="just">
              <a:buFont typeface="Wingdings" panose="05000000000000000000" pitchFamily="2" charset="2"/>
              <a:buChar char="§"/>
            </a:pPr>
            <a:r>
              <a:rPr lang="pl-PL" sz="1600" dirty="0"/>
              <a:t>sędziowie orzekający jednoosobowo (rozstrzygają jedynie sprawy, w których bez żadnych badań można odrzucić skargę ze względu na jej oczywistą bezzasadność)</a:t>
            </a:r>
          </a:p>
          <a:p>
            <a:pPr marL="114300" indent="0">
              <a:buNone/>
            </a:pPr>
            <a:endParaRPr lang="pl-PL" sz="1600" dirty="0"/>
          </a:p>
        </p:txBody>
      </p:sp>
    </p:spTree>
    <p:extLst>
      <p:ext uri="{BB962C8B-B14F-4D97-AF65-F5344CB8AC3E}">
        <p14:creationId xmlns:p14="http://schemas.microsoft.com/office/powerpoint/2010/main" val="314468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B2E7B-1EDE-219C-C7AB-86FEFFCC8485}"/>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A72A380D-059F-B52A-E344-A91CFABAAE98}"/>
              </a:ext>
            </a:extLst>
          </p:cNvPr>
          <p:cNvSpPr>
            <a:spLocks noGrp="1"/>
          </p:cNvSpPr>
          <p:nvPr>
            <p:ph idx="1"/>
          </p:nvPr>
        </p:nvSpPr>
        <p:spPr>
          <a:xfrm>
            <a:off x="609600" y="1752601"/>
            <a:ext cx="10972800" cy="4757467"/>
          </a:xfrm>
        </p:spPr>
        <p:txBody>
          <a:bodyPr>
            <a:normAutofit/>
          </a:bodyPr>
          <a:lstStyle/>
          <a:p>
            <a:pPr marL="114300" indent="0">
              <a:buNone/>
            </a:pPr>
            <a:r>
              <a:rPr lang="pl-PL" sz="1600" dirty="0"/>
              <a:t>funkcje ambasadora – wg art. 37 ustawy o służbie zagranicznej</a:t>
            </a:r>
          </a:p>
          <a:p>
            <a:pPr>
              <a:buFont typeface="Wingdings" panose="05000000000000000000" pitchFamily="2" charset="2"/>
              <a:buChar char="Ø"/>
            </a:pPr>
            <a:r>
              <a:rPr lang="pl-PL" sz="1600" dirty="0"/>
              <a:t>reprezentowanie RP</a:t>
            </a:r>
          </a:p>
          <a:p>
            <a:pPr algn="just">
              <a:buFont typeface="Wingdings" panose="05000000000000000000" pitchFamily="2" charset="2"/>
              <a:buChar char="Ø"/>
            </a:pPr>
            <a:r>
              <a:rPr lang="pl-PL" sz="1600" dirty="0"/>
              <a:t>ochrona interesów RP oraz jej obywateli, zgodnie z prawem międzynarodowym i prawem państwa przyjmującego</a:t>
            </a:r>
          </a:p>
          <a:p>
            <a:pPr algn="just">
              <a:buFont typeface="Wingdings" panose="05000000000000000000" pitchFamily="2" charset="2"/>
              <a:buChar char="Ø"/>
            </a:pPr>
            <a:r>
              <a:rPr lang="pl-PL" sz="1600" dirty="0"/>
              <a:t>uczestniczenie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zadań w stosunkach z państwem przyjmującym</a:t>
            </a:r>
          </a:p>
          <a:p>
            <a:pPr algn="just">
              <a:buFont typeface="Wingdings" panose="05000000000000000000" pitchFamily="2" charset="2"/>
              <a:buChar char="Ø"/>
            </a:pPr>
            <a:r>
              <a:rPr lang="pl-PL" sz="1600" dirty="0"/>
              <a:t>działanie na rzecz promocji RP, a zwłaszcza polskiej kultury, nauki i gospodarki</a:t>
            </a:r>
          </a:p>
          <a:p>
            <a:pPr algn="just">
              <a:buFont typeface="Wingdings" panose="05000000000000000000" pitchFamily="2" charset="2"/>
              <a:buChar char="Ø"/>
            </a:pPr>
            <a:r>
              <a:rPr lang="pl-PL" sz="1600" dirty="0"/>
              <a:t>udzielanie pomocy i współdziałanie w zakresie niezbędnym do wykonywania zadań przez członków służby zagranicznej oraz inne osoby delegowane do załatwienia określonych spraw w państwie przyjmującym</a:t>
            </a:r>
          </a:p>
          <a:p>
            <a:pPr algn="just">
              <a:buFont typeface="Wingdings" panose="05000000000000000000" pitchFamily="2" charset="2"/>
              <a:buChar char="Ø"/>
            </a:pPr>
            <a:r>
              <a:rPr lang="pl-PL" sz="1600" dirty="0"/>
              <a:t>prowadzenie rokowań z państwem przyjmującym</a:t>
            </a:r>
          </a:p>
          <a:p>
            <a:pPr algn="just">
              <a:buFont typeface="Wingdings" panose="05000000000000000000" pitchFamily="2" charset="2"/>
              <a:buChar char="Ø"/>
            </a:pPr>
            <a:r>
              <a:rPr lang="pl-PL" sz="1600" dirty="0"/>
              <a:t>popieranie przyjaznych stosunków między RP a państwem przyjmującym</a:t>
            </a:r>
          </a:p>
          <a:p>
            <a:pPr algn="just">
              <a:buFont typeface="Wingdings" panose="05000000000000000000" pitchFamily="2" charset="2"/>
              <a:buChar char="Ø"/>
            </a:pPr>
            <a:r>
              <a:rPr lang="pl-PL" sz="1600" dirty="0"/>
              <a:t>zaznajamianie się z warunkami, wydarzeniami i działalnością prowadzoną przez państwo przyjmujące i przekazywanie właściwym organom władzy publicznej w RP informacji na ten temat </a:t>
            </a:r>
          </a:p>
        </p:txBody>
      </p:sp>
    </p:spTree>
    <p:extLst>
      <p:ext uri="{BB962C8B-B14F-4D97-AF65-F5344CB8AC3E}">
        <p14:creationId xmlns:p14="http://schemas.microsoft.com/office/powerpoint/2010/main" val="2034035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p:txBody>
          <a:bodyPr>
            <a:normAutofit/>
          </a:bodyPr>
          <a:lstStyle/>
          <a:p>
            <a:pPr marL="114300" indent="0">
              <a:buNone/>
            </a:pPr>
            <a:r>
              <a:rPr lang="pl-PL" sz="1600" dirty="0"/>
              <a:t>funkcje ambasadora przy organizacji międzynarodowej - wg art. 38 ustawy o służbie zagranicznej</a:t>
            </a:r>
          </a:p>
          <a:p>
            <a:pPr>
              <a:buFont typeface="Wingdings" panose="05000000000000000000" pitchFamily="2" charset="2"/>
              <a:buChar char="Ø"/>
            </a:pPr>
            <a:r>
              <a:rPr lang="pl-PL" sz="1600" dirty="0"/>
              <a:t>reprezentowanie RP wobec organizacji</a:t>
            </a:r>
          </a:p>
          <a:p>
            <a:pPr>
              <a:buFont typeface="Wingdings" panose="05000000000000000000" pitchFamily="2" charset="2"/>
              <a:buChar char="Ø"/>
            </a:pPr>
            <a:r>
              <a:rPr lang="pl-PL" sz="1600" dirty="0"/>
              <a:t>utrzymywanie łączności między RP a organizacją</a:t>
            </a:r>
          </a:p>
          <a:p>
            <a:pPr>
              <a:buFont typeface="Wingdings" panose="05000000000000000000" pitchFamily="2" charset="2"/>
              <a:buChar char="Ø"/>
            </a:pPr>
            <a:r>
              <a:rPr lang="pl-PL" sz="1600" dirty="0"/>
              <a:t>prowadzenie rokowań z organizacją i w ramach organizacji</a:t>
            </a:r>
          </a:p>
          <a:p>
            <a:pPr algn="just">
              <a:buFont typeface="Wingdings" panose="05000000000000000000" pitchFamily="2" charset="2"/>
              <a:buChar char="Ø"/>
            </a:pPr>
            <a:r>
              <a:rPr lang="pl-PL" sz="1600" dirty="0"/>
              <a:t>zaznajamianie się z działalnością prowadzoną przez organizację i przekazywanie właściwym organom władzy publicznej w RP informacji na temat jej działalności</a:t>
            </a:r>
          </a:p>
          <a:p>
            <a:pPr algn="just">
              <a:buFont typeface="Wingdings" panose="05000000000000000000" pitchFamily="2" charset="2"/>
              <a:buChar char="Ø"/>
            </a:pPr>
            <a:r>
              <a:rPr lang="pl-PL" sz="1600" dirty="0"/>
              <a:t>zapewnianie udziału RP w pracach organizacji</a:t>
            </a:r>
          </a:p>
          <a:p>
            <a:pPr algn="just">
              <a:buFont typeface="Wingdings" panose="05000000000000000000" pitchFamily="2" charset="2"/>
              <a:buChar char="Ø"/>
            </a:pPr>
            <a:r>
              <a:rPr lang="pl-PL" sz="1600" dirty="0"/>
              <a:t>ochrona interesów RP, jej obywateli oraz polskich osób prawnych w stosunkach z organizacją</a:t>
            </a:r>
          </a:p>
          <a:p>
            <a:pPr algn="just">
              <a:buFont typeface="Wingdings" panose="05000000000000000000" pitchFamily="2" charset="2"/>
              <a:buChar char="Ø"/>
            </a:pPr>
            <a:r>
              <a:rPr lang="pl-PL" sz="1600" dirty="0"/>
              <a:t>popieranie realizacji celów i zasad organizacji przez współpracę z organizacją i w ramach organizacji</a:t>
            </a:r>
          </a:p>
          <a:p>
            <a:pPr algn="just">
              <a:buFont typeface="Wingdings" panose="05000000000000000000" pitchFamily="2" charset="2"/>
              <a:buChar char="Ø"/>
            </a:pPr>
            <a:r>
              <a:rPr lang="pl-PL" sz="1600" dirty="0"/>
              <a:t>uczestniczenie, poza granicami RP oraz w zakresie przedmiotu działalności organizacji,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działań w stosunkach z organizacją</a:t>
            </a:r>
          </a:p>
        </p:txBody>
      </p:sp>
    </p:spTree>
    <p:extLst>
      <p:ext uri="{BB962C8B-B14F-4D97-AF65-F5344CB8AC3E}">
        <p14:creationId xmlns:p14="http://schemas.microsoft.com/office/powerpoint/2010/main" val="3401774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członkowie misji </a:t>
            </a:r>
            <a:r>
              <a:rPr lang="pl-PL" sz="1600" dirty="0"/>
              <a:t>– definicje wg Konwencji wiedeńskiej o stosunkach dyplomatycznych</a:t>
            </a:r>
          </a:p>
          <a:p>
            <a:pPr>
              <a:buFont typeface="Wingdings" panose="05000000000000000000" pitchFamily="2" charset="2"/>
              <a:buChar char="Ø"/>
            </a:pPr>
            <a:r>
              <a:rPr lang="pl-PL" sz="1600" b="1" dirty="0"/>
              <a:t>członkowie misji</a:t>
            </a:r>
          </a:p>
          <a:p>
            <a:pPr marL="114300" indent="0">
              <a:buNone/>
            </a:pPr>
            <a:r>
              <a:rPr lang="pl-PL" sz="1600" dirty="0"/>
              <a:t>szef misji oraz członkowie personelu misji</a:t>
            </a:r>
          </a:p>
          <a:p>
            <a:pPr>
              <a:buFont typeface="Wingdings" panose="05000000000000000000" pitchFamily="2" charset="2"/>
              <a:buChar char="Ø"/>
            </a:pPr>
            <a:r>
              <a:rPr lang="pl-PL" sz="1600" b="1" dirty="0"/>
              <a:t>członkowie personelu misji</a:t>
            </a:r>
          </a:p>
          <a:p>
            <a:pPr marL="114300" indent="0" algn="just">
              <a:buNone/>
            </a:pPr>
            <a:r>
              <a:rPr lang="pl-PL" sz="1600" dirty="0"/>
              <a:t>członkowie personelu dyplomatycznego, personelu administracyjnego i technicznego oraz personel służby misji</a:t>
            </a:r>
          </a:p>
          <a:p>
            <a:pPr>
              <a:buFont typeface="Wingdings" panose="05000000000000000000" pitchFamily="2" charset="2"/>
              <a:buChar char="§"/>
            </a:pPr>
            <a:r>
              <a:rPr lang="pl-PL" sz="1600" b="1" dirty="0"/>
              <a:t>członkowie personelu dyplomatycznego</a:t>
            </a:r>
          </a:p>
          <a:p>
            <a:pPr marL="114300" indent="0">
              <a:buNone/>
            </a:pPr>
            <a:r>
              <a:rPr lang="pl-PL" sz="1600" dirty="0"/>
              <a:t>członkowie personelu misji posiadający stopień dyplomatyczny</a:t>
            </a:r>
          </a:p>
          <a:p>
            <a:pPr>
              <a:buFont typeface="Wingdings" panose="05000000000000000000" pitchFamily="2" charset="2"/>
              <a:buChar char="§"/>
            </a:pPr>
            <a:r>
              <a:rPr lang="pl-PL" sz="1600" b="1" dirty="0"/>
              <a:t>członkowie personelu administracyjnego i technicznego</a:t>
            </a:r>
          </a:p>
          <a:p>
            <a:pPr marL="114300" indent="0">
              <a:buNone/>
            </a:pPr>
            <a:r>
              <a:rPr lang="pl-PL" sz="1600" dirty="0"/>
              <a:t>członkowie personelu misji zatrudnieni w administracji i technicznej służbie misji</a:t>
            </a:r>
          </a:p>
          <a:p>
            <a:pPr>
              <a:buFont typeface="Wingdings" panose="05000000000000000000" pitchFamily="2" charset="2"/>
              <a:buChar char="§"/>
            </a:pPr>
            <a:r>
              <a:rPr lang="pl-PL" sz="1600" b="1" dirty="0"/>
              <a:t>członkowie personelu służby misji</a:t>
            </a:r>
          </a:p>
          <a:p>
            <a:pPr marL="114300" indent="0">
              <a:buNone/>
            </a:pPr>
            <a:r>
              <a:rPr lang="pl-PL" sz="1600" dirty="0"/>
              <a:t>członkowie personelu misji zatrudnieni w służbie domowej misji</a:t>
            </a:r>
          </a:p>
          <a:p>
            <a:pPr marL="114300" indent="0">
              <a:buNone/>
            </a:pPr>
            <a:endParaRPr lang="pl-PL" sz="1600" dirty="0"/>
          </a:p>
          <a:p>
            <a:pPr marL="114300" indent="0">
              <a:buNone/>
            </a:pPr>
            <a:r>
              <a:rPr lang="pl-PL" sz="1600" b="1" dirty="0"/>
              <a:t>*prywatny służący </a:t>
            </a:r>
          </a:p>
          <a:p>
            <a:pPr marL="114300" indent="0">
              <a:buNone/>
            </a:pPr>
            <a:r>
              <a:rPr lang="pl-PL" sz="1600" dirty="0"/>
              <a:t>osoba zatrudniona w służbie domowej członka misji, która nie jest pracownikiem państwa wysyłającego</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5022010"/>
          </a:xfrm>
        </p:spPr>
        <p:txBody>
          <a:bodyPr>
            <a:normAutofit lnSpcReduction="10000"/>
          </a:bodyPr>
          <a:lstStyle/>
          <a:p>
            <a:pPr marL="114300" indent="0">
              <a:buNone/>
            </a:pPr>
            <a:r>
              <a:rPr lang="pl-PL" sz="1600" dirty="0"/>
              <a:t>klasy szefów misji dyplomatycznej – wg Konwencji wiedeńskiej o stosunkach dyplomatycznych</a:t>
            </a:r>
          </a:p>
          <a:p>
            <a:pPr algn="just">
              <a:buFont typeface="Wingdings" panose="05000000000000000000" pitchFamily="2" charset="2"/>
              <a:buChar char="Ø"/>
            </a:pPr>
            <a:r>
              <a:rPr lang="pl-PL" sz="1600" b="1" dirty="0"/>
              <a:t>ambasadorowie i nuncjusze </a:t>
            </a:r>
            <a:r>
              <a:rPr lang="pl-PL" sz="1600" dirty="0"/>
              <a:t>akredytowani przy głowie państwa oraz </a:t>
            </a:r>
            <a:r>
              <a:rPr lang="pl-PL" sz="1600" b="1" dirty="0"/>
              <a:t>inni szefowie misji równorzędnego stopnia</a:t>
            </a:r>
          </a:p>
          <a:p>
            <a:pPr algn="just">
              <a:buFont typeface="Wingdings" panose="05000000000000000000" pitchFamily="2" charset="2"/>
              <a:buChar char="Ø"/>
            </a:pPr>
            <a:r>
              <a:rPr lang="pl-PL" sz="1600" b="1" dirty="0"/>
              <a:t>posłowie, ministrowie i internuncjusze </a:t>
            </a:r>
            <a:r>
              <a:rPr lang="pl-PL" sz="1600" dirty="0"/>
              <a:t>akredytowani przy głowach państw</a:t>
            </a:r>
          </a:p>
          <a:p>
            <a:pPr marL="114300" indent="0" algn="just">
              <a:buNone/>
            </a:pPr>
            <a:r>
              <a:rPr lang="pl-PL" sz="1600" dirty="0"/>
              <a:t>*ustawa o służbie zagranicznej nie przewiduje możliwości powoływania posłów jako szefów misji</a:t>
            </a:r>
          </a:p>
          <a:p>
            <a:pPr algn="just">
              <a:buFont typeface="Wingdings" panose="05000000000000000000" pitchFamily="2" charset="2"/>
              <a:buChar char="Ø"/>
            </a:pPr>
            <a:r>
              <a:rPr lang="pl-PL" sz="1600" b="1" dirty="0"/>
              <a:t>chargé d’affaires </a:t>
            </a:r>
            <a:r>
              <a:rPr lang="pl-PL" sz="1600" dirty="0"/>
              <a:t>akredytowani przy ministrach spraw zagranicznych</a:t>
            </a:r>
          </a:p>
          <a:p>
            <a:pPr marL="114300" indent="0" algn="just">
              <a:buNone/>
            </a:pPr>
            <a:r>
              <a:rPr lang="pl-PL" sz="1600" dirty="0"/>
              <a:t>*chargé d’affaires en </a:t>
            </a:r>
            <a:r>
              <a:rPr lang="pl-PL" sz="1600" dirty="0" err="1"/>
              <a:t>pied</a:t>
            </a:r>
            <a:r>
              <a:rPr lang="pl-PL" sz="1600" dirty="0"/>
              <a:t> – stali szefowie misji</a:t>
            </a:r>
          </a:p>
          <a:p>
            <a:pPr marL="114300" indent="0" algn="just">
              <a:buNone/>
            </a:pPr>
            <a:r>
              <a:rPr lang="pl-PL" sz="1600" dirty="0"/>
              <a:t>  chargé d’affaires ad interim – zastępują szefa misji w razie nieobecności lub niemożności pełnienia przez niego funkcji (przejściowo kieruje misją)</a:t>
            </a:r>
          </a:p>
          <a:p>
            <a:pPr marL="114300" indent="0" algn="just">
              <a:buNone/>
            </a:pPr>
            <a:endParaRPr lang="pl-PL" sz="1600" dirty="0"/>
          </a:p>
          <a:p>
            <a:pPr marL="114300" indent="0" algn="just">
              <a:buNone/>
            </a:pPr>
            <a:r>
              <a:rPr lang="pl-PL" sz="1600" dirty="0"/>
              <a:t>**nuncjusze i internuncjusze wysyłani są wyłącznie przez Stolicę Apostolską</a:t>
            </a:r>
          </a:p>
          <a:p>
            <a:pPr marL="114300" indent="0" algn="just">
              <a:buNone/>
            </a:pPr>
            <a:endParaRPr lang="pl-PL" sz="1600" dirty="0"/>
          </a:p>
          <a:p>
            <a:pPr marL="114300" indent="0" algn="just">
              <a:buNone/>
            </a:pPr>
            <a:r>
              <a:rPr lang="pl-PL" sz="1600" dirty="0"/>
              <a:t>uzgodnienie klasy szefów misji – państwa między sobą </a:t>
            </a:r>
          </a:p>
          <a:p>
            <a:pPr marL="114300" indent="0" algn="just">
              <a:buNone/>
            </a:pPr>
            <a:endParaRPr lang="pl-PL" sz="1600" dirty="0"/>
          </a:p>
          <a:p>
            <a:pPr marL="114300" indent="0" algn="just">
              <a:buNone/>
            </a:pPr>
            <a:r>
              <a:rPr lang="pl-PL" sz="1600" b="1" dirty="0"/>
              <a:t>zasadniczo</a:t>
            </a:r>
            <a:r>
              <a:rPr lang="pl-PL" sz="1600" dirty="0"/>
              <a:t> – państwo wysyłające mianuje wg swojego uznania członków personelu misji</a:t>
            </a:r>
          </a:p>
          <a:p>
            <a:pPr marL="114300" indent="0" algn="just">
              <a:buNone/>
            </a:pPr>
            <a:r>
              <a:rPr lang="pl-PL" sz="1600" b="1" dirty="0"/>
              <a:t>wyjątek</a:t>
            </a:r>
            <a:r>
              <a:rPr lang="pl-PL" sz="1600" dirty="0"/>
              <a:t> – nazwiska </a:t>
            </a:r>
            <a:r>
              <a:rPr lang="pl-PL" sz="1600" dirty="0" err="1"/>
              <a:t>attachés</a:t>
            </a:r>
            <a:r>
              <a:rPr lang="pl-PL" sz="1600" dirty="0"/>
              <a:t> wojskowych, morskich i lotniczych państwo wysyłające może przed ich wysłaniem, na żądanie państwa przyjmującego, przedłożyć państwu przyjmującemu celem wyrażenia zgody na wysłanie tych osób</a:t>
            </a:r>
          </a:p>
          <a:p>
            <a:pPr marL="114300" indent="0" algn="just">
              <a:buNone/>
            </a:pPr>
            <a:endParaRPr lang="pl-PL" sz="1600" dirty="0"/>
          </a:p>
        </p:txBody>
      </p:sp>
    </p:spTree>
    <p:extLst>
      <p:ext uri="{BB962C8B-B14F-4D97-AF65-F5344CB8AC3E}">
        <p14:creationId xmlns:p14="http://schemas.microsoft.com/office/powerpoint/2010/main" val="38684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64257"/>
            <a:ext cx="10972800" cy="5164347"/>
          </a:xfrm>
        </p:spPr>
        <p:txBody>
          <a:bodyPr>
            <a:normAutofit fontScale="92500" lnSpcReduction="10000"/>
          </a:bodyPr>
          <a:lstStyle/>
          <a:p>
            <a:pPr marL="114300" indent="0">
              <a:buNone/>
            </a:pPr>
            <a:r>
              <a:rPr lang="pl-PL" sz="1600" dirty="0"/>
              <a:t>mianowanie szefa misji dyplomatycznej (ambasadora)</a:t>
            </a:r>
          </a:p>
          <a:p>
            <a:pPr marL="114300" indent="0" algn="ctr">
              <a:buNone/>
            </a:pPr>
            <a:r>
              <a:rPr lang="pl-PL" sz="1400" b="1" dirty="0"/>
              <a:t>minister właściwy ds. zagranicznych</a:t>
            </a:r>
          </a:p>
          <a:p>
            <a:pPr marL="114300" indent="0" algn="ctr">
              <a:buNone/>
            </a:pPr>
            <a:endParaRPr lang="pl-PL" sz="1400" b="1" dirty="0"/>
          </a:p>
          <a:p>
            <a:pPr marL="114300" indent="0" algn="ctr">
              <a:buNone/>
            </a:pPr>
            <a:r>
              <a:rPr lang="pl-PL" sz="1400" dirty="0"/>
              <a:t>notyfikacja państwu przyjmującemu kandydata na szefa misji</a:t>
            </a:r>
          </a:p>
          <a:p>
            <a:pPr marL="114300" indent="0" algn="ctr">
              <a:buNone/>
            </a:pPr>
            <a:endParaRPr lang="pl-PL" sz="1400" dirty="0"/>
          </a:p>
          <a:p>
            <a:pPr marL="114300" indent="0" algn="just">
              <a:buNone/>
            </a:pPr>
            <a:r>
              <a:rPr lang="pl-PL" sz="1400" b="1" dirty="0"/>
              <a:t>                        zgoda na udzielenie agrément                                                        brak zgody na udzielenie agrément</a:t>
            </a:r>
          </a:p>
          <a:p>
            <a:pPr marL="114300" indent="0" algn="just">
              <a:buNone/>
            </a:pPr>
            <a:r>
              <a:rPr lang="pl-PL" sz="1400" b="1" dirty="0"/>
              <a:t>                                                                                                                                          </a:t>
            </a:r>
            <a:r>
              <a:rPr lang="pl-PL" sz="1400" dirty="0"/>
              <a:t>brak konieczności uzasadnienia</a:t>
            </a:r>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opinia </a:t>
            </a:r>
            <a:r>
              <a:rPr lang="pl-PL" sz="1400" b="1" dirty="0"/>
              <a:t>Konwentu Służby Zagranicznej</a:t>
            </a:r>
          </a:p>
          <a:p>
            <a:pPr marL="114300" indent="0" algn="just">
              <a:buNone/>
            </a:pPr>
            <a:r>
              <a:rPr lang="pl-PL" sz="1300" dirty="0"/>
              <a:t>Skład Konwentu: minister właściwy ds. zagranicznych, Szef Służby Zagranicznej,</a:t>
            </a:r>
          </a:p>
          <a:p>
            <a:pPr marL="114300" indent="0" algn="just">
              <a:buNone/>
            </a:pPr>
            <a:r>
              <a:rPr lang="pl-PL" sz="1300" dirty="0"/>
              <a:t>   przedstawiciel Kancelarii Prezydenta RP, przedstawiciel Kancelarii Prezesa RM</a:t>
            </a:r>
          </a:p>
          <a:p>
            <a:pPr marL="114300" indent="0" algn="just">
              <a:buNone/>
            </a:pPr>
            <a:endParaRPr lang="pl-PL" sz="1400" dirty="0"/>
          </a:p>
          <a:p>
            <a:pPr marL="114300" indent="0" algn="just">
              <a:buNone/>
            </a:pPr>
            <a:r>
              <a:rPr lang="pl-PL" sz="1400" dirty="0"/>
              <a:t>           minister właściwy ds. zagranicznych</a:t>
            </a:r>
          </a:p>
          <a:p>
            <a:pPr marL="114300" indent="0" algn="just">
              <a:buNone/>
            </a:pPr>
            <a:r>
              <a:rPr lang="pl-PL" sz="1400" dirty="0"/>
              <a:t>           </a:t>
            </a:r>
          </a:p>
          <a:p>
            <a:pPr marL="114300" indent="0" algn="just">
              <a:buNone/>
            </a:pPr>
            <a:r>
              <a:rPr lang="pl-PL" sz="1400" dirty="0"/>
              <a:t>                                       </a:t>
            </a:r>
            <a:r>
              <a:rPr lang="pl-PL" sz="1400" b="1" dirty="0"/>
              <a:t>Sejm</a:t>
            </a:r>
          </a:p>
          <a:p>
            <a:pPr marL="114300" indent="0" algn="just">
              <a:buNone/>
            </a:pPr>
            <a:endParaRPr lang="pl-PL" sz="1400" dirty="0"/>
          </a:p>
          <a:p>
            <a:pPr marL="114300" indent="0" algn="just">
              <a:buNone/>
            </a:pPr>
            <a:r>
              <a:rPr lang="pl-PL" sz="1400" dirty="0"/>
              <a:t>             opinia komisji spraw zagranicznych                                     </a:t>
            </a:r>
          </a:p>
          <a:p>
            <a:pPr marL="114300" indent="0" algn="just">
              <a:buNone/>
            </a:pPr>
            <a:endParaRPr lang="pl-PL" sz="1400" dirty="0"/>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wniosek do Prezydenta o mianowanie szefa misji</a:t>
            </a:r>
          </a:p>
          <a:p>
            <a:pPr marL="114300" indent="0" algn="just">
              <a:buNone/>
            </a:pPr>
            <a:r>
              <a:rPr lang="pl-PL" sz="1200" dirty="0"/>
              <a:t>                                                                                                                       </a:t>
            </a:r>
          </a:p>
        </p:txBody>
      </p:sp>
      <p:sp>
        <p:nvSpPr>
          <p:cNvPr id="6" name="Strzałka: w dół 5">
            <a:extLst>
              <a:ext uri="{FF2B5EF4-FFF2-40B4-BE49-F238E27FC236}">
                <a16:creationId xmlns:a16="http://schemas.microsoft.com/office/drawing/2014/main" id="{4B82E699-5903-3742-14B4-46B83443E631}"/>
              </a:ext>
            </a:extLst>
          </p:cNvPr>
          <p:cNvSpPr/>
          <p:nvPr/>
        </p:nvSpPr>
        <p:spPr>
          <a:xfrm>
            <a:off x="6096000" y="2110596"/>
            <a:ext cx="86264"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0" name="Łącznik prosty ze strzałką 9">
            <a:extLst>
              <a:ext uri="{FF2B5EF4-FFF2-40B4-BE49-F238E27FC236}">
                <a16:creationId xmlns:a16="http://schemas.microsoft.com/office/drawing/2014/main" id="{91A50AC0-9A59-ABD2-FAE8-84CBB21942D4}"/>
              </a:ext>
            </a:extLst>
          </p:cNvPr>
          <p:cNvCxnSpPr/>
          <p:nvPr/>
        </p:nvCxnSpPr>
        <p:spPr>
          <a:xfrm flipH="1">
            <a:off x="3111260" y="2547668"/>
            <a:ext cx="586597"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6CF66EC2-6398-0A94-E603-D7A9384DEACC}"/>
              </a:ext>
            </a:extLst>
          </p:cNvPr>
          <p:cNvCxnSpPr/>
          <p:nvPr/>
        </p:nvCxnSpPr>
        <p:spPr>
          <a:xfrm>
            <a:off x="8327366" y="2530415"/>
            <a:ext cx="626853"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trzałka: w dół 17">
            <a:extLst>
              <a:ext uri="{FF2B5EF4-FFF2-40B4-BE49-F238E27FC236}">
                <a16:creationId xmlns:a16="http://schemas.microsoft.com/office/drawing/2014/main" id="{DD60DD00-00D2-BF70-84A0-2DF450B6DF61}"/>
              </a:ext>
            </a:extLst>
          </p:cNvPr>
          <p:cNvSpPr/>
          <p:nvPr/>
        </p:nvSpPr>
        <p:spPr>
          <a:xfrm>
            <a:off x="2788918" y="2927230"/>
            <a:ext cx="45719" cy="143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Strzałka: w dół 22">
            <a:extLst>
              <a:ext uri="{FF2B5EF4-FFF2-40B4-BE49-F238E27FC236}">
                <a16:creationId xmlns:a16="http://schemas.microsoft.com/office/drawing/2014/main" id="{ED980014-C950-63F2-91BD-9C0DA2B02EF1}"/>
              </a:ext>
            </a:extLst>
          </p:cNvPr>
          <p:cNvSpPr/>
          <p:nvPr/>
        </p:nvSpPr>
        <p:spPr>
          <a:xfrm>
            <a:off x="2799986" y="3384430"/>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Strzałka: w dół 23">
            <a:extLst>
              <a:ext uri="{FF2B5EF4-FFF2-40B4-BE49-F238E27FC236}">
                <a16:creationId xmlns:a16="http://schemas.microsoft.com/office/drawing/2014/main" id="{6BB4E3F0-A691-7F95-1E91-3798CC078A8C}"/>
              </a:ext>
            </a:extLst>
          </p:cNvPr>
          <p:cNvSpPr/>
          <p:nvPr/>
        </p:nvSpPr>
        <p:spPr>
          <a:xfrm>
            <a:off x="2781575" y="420466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Strzałka: w dół 24">
            <a:extLst>
              <a:ext uri="{FF2B5EF4-FFF2-40B4-BE49-F238E27FC236}">
                <a16:creationId xmlns:a16="http://schemas.microsoft.com/office/drawing/2014/main" id="{EE970743-A79F-406E-213A-9BEA2FB02DA2}"/>
              </a:ext>
            </a:extLst>
          </p:cNvPr>
          <p:cNvSpPr/>
          <p:nvPr/>
        </p:nvSpPr>
        <p:spPr>
          <a:xfrm>
            <a:off x="2781575" y="4654667"/>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Strzałka: w dół 25">
            <a:extLst>
              <a:ext uri="{FF2B5EF4-FFF2-40B4-BE49-F238E27FC236}">
                <a16:creationId xmlns:a16="http://schemas.microsoft.com/office/drawing/2014/main" id="{69C905B5-1862-9FF9-8F40-FC408E206EB4}"/>
              </a:ext>
            </a:extLst>
          </p:cNvPr>
          <p:cNvSpPr/>
          <p:nvPr/>
        </p:nvSpPr>
        <p:spPr>
          <a:xfrm>
            <a:off x="2770941" y="512984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a:extLst>
              <a:ext uri="{FF2B5EF4-FFF2-40B4-BE49-F238E27FC236}">
                <a16:creationId xmlns:a16="http://schemas.microsoft.com/office/drawing/2014/main" id="{B9332478-79DD-8CD4-35CA-2569A42BD1A7}"/>
              </a:ext>
            </a:extLst>
          </p:cNvPr>
          <p:cNvSpPr/>
          <p:nvPr/>
        </p:nvSpPr>
        <p:spPr>
          <a:xfrm>
            <a:off x="2775244" y="5522343"/>
            <a:ext cx="45719" cy="201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Strzałka: w dół 27">
            <a:extLst>
              <a:ext uri="{FF2B5EF4-FFF2-40B4-BE49-F238E27FC236}">
                <a16:creationId xmlns:a16="http://schemas.microsoft.com/office/drawing/2014/main" id="{04A0EA30-BF8F-8451-1B2E-76655D6EA541}"/>
              </a:ext>
            </a:extLst>
          </p:cNvPr>
          <p:cNvSpPr/>
          <p:nvPr/>
        </p:nvSpPr>
        <p:spPr>
          <a:xfrm>
            <a:off x="2788918" y="5952226"/>
            <a:ext cx="45719" cy="189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982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6D5C7-0E56-9437-17C7-151DCEB7F4BE}"/>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151E813-1684-0962-41BE-7DBA31BEC020}"/>
              </a:ext>
            </a:extLst>
          </p:cNvPr>
          <p:cNvSpPr>
            <a:spLocks noGrp="1"/>
          </p:cNvSpPr>
          <p:nvPr>
            <p:ph idx="1"/>
          </p:nvPr>
        </p:nvSpPr>
        <p:spPr/>
        <p:txBody>
          <a:bodyPr>
            <a:normAutofit/>
          </a:bodyPr>
          <a:lstStyle/>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Prezydent </a:t>
            </a:r>
            <a:r>
              <a:rPr kumimoji="0" lang="pl-PL" sz="1600" b="0" i="0" u="none" strike="noStrike" kern="1200" cap="none" spc="0" normalizeH="0" baseline="0" noProof="0" dirty="0">
                <a:ln>
                  <a:noFill/>
                </a:ln>
                <a:solidFill>
                  <a:srgbClr val="564B3C"/>
                </a:solidFill>
                <a:effectLst/>
                <a:uLnTx/>
                <a:uFillTx/>
                <a:latin typeface="Century Gothic"/>
                <a:ea typeface="+mn-ea"/>
                <a:cs typeface="+mn-cs"/>
              </a:rPr>
              <a:t>mianuje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zawiadomienie ministra właściwego ds. zagranicznych państwa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przyjmującego o mianowaniu szefa misji</a:t>
            </a:r>
            <a:endParaRPr lang="pl-PL" sz="1600" dirty="0"/>
          </a:p>
        </p:txBody>
      </p:sp>
      <p:sp>
        <p:nvSpPr>
          <p:cNvPr id="4" name="Strzałka: w dół 3">
            <a:extLst>
              <a:ext uri="{FF2B5EF4-FFF2-40B4-BE49-F238E27FC236}">
                <a16:creationId xmlns:a16="http://schemas.microsoft.com/office/drawing/2014/main" id="{B0465185-D81A-DC05-11ED-09BE9AF4A230}"/>
              </a:ext>
            </a:extLst>
          </p:cNvPr>
          <p:cNvSpPr/>
          <p:nvPr/>
        </p:nvSpPr>
        <p:spPr>
          <a:xfrm>
            <a:off x="6096000" y="214510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485338C5-A85A-8DD2-17EA-393C22DAE71B}"/>
              </a:ext>
            </a:extLst>
          </p:cNvPr>
          <p:cNvSpPr/>
          <p:nvPr/>
        </p:nvSpPr>
        <p:spPr>
          <a:xfrm>
            <a:off x="4669766" y="3278038"/>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EF2984E-92D3-F29B-9284-2E36F6ADBEDD}"/>
              </a:ext>
            </a:extLst>
          </p:cNvPr>
          <p:cNvSpPr/>
          <p:nvPr/>
        </p:nvSpPr>
        <p:spPr>
          <a:xfrm>
            <a:off x="4669766" y="3853132"/>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87393083-4F11-1294-15E1-716BDE5B651C}"/>
              </a:ext>
            </a:extLst>
          </p:cNvPr>
          <p:cNvSpPr/>
          <p:nvPr/>
        </p:nvSpPr>
        <p:spPr>
          <a:xfrm>
            <a:off x="4669766" y="4428227"/>
            <a:ext cx="45719" cy="253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a:extLst>
              <a:ext uri="{FF2B5EF4-FFF2-40B4-BE49-F238E27FC236}">
                <a16:creationId xmlns:a16="http://schemas.microsoft.com/office/drawing/2014/main" id="{3DB343DF-8DD7-9341-624F-4EAC19D813AD}"/>
              </a:ext>
            </a:extLst>
          </p:cNvPr>
          <p:cNvCxnSpPr>
            <a:cxnSpLocks/>
          </p:cNvCxnSpPr>
          <p:nvPr/>
        </p:nvCxnSpPr>
        <p:spPr>
          <a:xfrm flipH="1">
            <a:off x="4980317" y="2674189"/>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42A9516D-7F39-018C-259F-6F90967E3043}"/>
              </a:ext>
            </a:extLst>
          </p:cNvPr>
          <p:cNvCxnSpPr/>
          <p:nvPr/>
        </p:nvCxnSpPr>
        <p:spPr>
          <a:xfrm>
            <a:off x="7297947" y="2651185"/>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zakres kognicji ETPC</a:t>
            </a:r>
          </a:p>
          <a:p>
            <a:pPr algn="just">
              <a:buFont typeface="Wingdings" panose="05000000000000000000" pitchFamily="2" charset="2"/>
              <a:buChar char="Ø"/>
            </a:pPr>
            <a:r>
              <a:rPr lang="pl-PL" sz="1600" dirty="0"/>
              <a:t>rozstrzyganie skarg państw-stron Konwencji na inne państwo-stronę zarzucających naruszenie postanowień EKPC</a:t>
            </a:r>
          </a:p>
          <a:p>
            <a:pPr algn="just">
              <a:buFont typeface="Wingdings" panose="05000000000000000000" pitchFamily="2" charset="2"/>
              <a:buChar char="Ø"/>
            </a:pPr>
            <a:r>
              <a:rPr lang="pl-PL" sz="1600" dirty="0"/>
              <a:t>rozstrzyganie skarg indywidualnych</a:t>
            </a:r>
          </a:p>
          <a:p>
            <a:pPr algn="just">
              <a:buFont typeface="Wingdings" panose="05000000000000000000" pitchFamily="2" charset="2"/>
              <a:buChar char="Ø"/>
            </a:pPr>
            <a:r>
              <a:rPr lang="pl-PL" sz="1600" dirty="0"/>
              <a:t>wydawanie opinii doradczych na wniosek Komitetu Ministrów RE – opinie mogą dotyczyć wykładni EKPC i Protokołów dodatkowych; opinie nie mogą dotyczyć treści i zakresu praw i wolności określonych w EKPC i protokołach, ani też jakichkolwiek innych zagadnień, które ETPC lub Komitet Ministrów RE mogłyby rozpatrywać w wyniku postępowania podjętego na podstawie postanowień Konwencji; opinie doradcze zawierają uzasadnienie</a:t>
            </a:r>
          </a:p>
          <a:p>
            <a:pPr algn="just">
              <a:buFont typeface="Wingdings" panose="05000000000000000000" pitchFamily="2" charset="2"/>
              <a:buChar char="Ø"/>
            </a:pPr>
            <a:r>
              <a:rPr lang="pl-PL" sz="1600" dirty="0"/>
              <a:t> na podstawie Protokołu nr 16 </a:t>
            </a:r>
            <a:r>
              <a:rPr lang="pl-PL" sz="1600"/>
              <a:t>z dnia </a:t>
            </a:r>
            <a:r>
              <a:rPr lang="pl-PL" sz="1600" dirty="0"/>
              <a:t>2 października 2013 r., najwyższe sądy i trybunały mogą zwracać się do ETPC z wnioskiem o opinię doradczą w istotnych kwestiach dotyczących interpretacji lub stosowania praw i wolności zawartych w Konwencji i jej protokołach; wystąpienie z wnioskiem o wydanie opinii jest możliwe wyłącznie w związku ze sprawą toczącą się przed danym sądem lub trybunałem; sąd lub trybunał składający wniosek powinien go uzasadnić oraz przedstawić istotne elementy podstawy prawnej i stanu faktycznego sprawy</a:t>
            </a:r>
          </a:p>
          <a:p>
            <a:pPr marL="114300" indent="0" algn="just">
              <a:buNone/>
            </a:pPr>
            <a:r>
              <a:rPr lang="pl-PL" sz="1600" dirty="0"/>
              <a:t>*RP nie jest związana Protokołem nr 16 (został on ratyfikowany tylko przez 14 państw RE)</a:t>
            </a:r>
          </a:p>
        </p:txBody>
      </p:sp>
    </p:spTree>
    <p:extLst>
      <p:ext uri="{BB962C8B-B14F-4D97-AF65-F5344CB8AC3E}">
        <p14:creationId xmlns:p14="http://schemas.microsoft.com/office/powerpoint/2010/main" val="24930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28749"/>
          </a:xfrm>
        </p:spPr>
        <p:txBody>
          <a:bodyPr>
            <a:normAutofit/>
          </a:bodyPr>
          <a:lstStyle/>
          <a:p>
            <a:pPr marL="114300" indent="0">
              <a:buNone/>
            </a:pPr>
            <a:r>
              <a:rPr lang="pl-PL" sz="1600" dirty="0"/>
              <a:t>Warunki dopuszczalności skargi do ETPC</a:t>
            </a:r>
          </a:p>
          <a:p>
            <a:pPr>
              <a:buFont typeface="Wingdings" panose="05000000000000000000" pitchFamily="2" charset="2"/>
              <a:buChar char="Ø"/>
            </a:pPr>
            <a:r>
              <a:rPr lang="pl-PL" sz="1600" b="1" dirty="0"/>
              <a:t>wymogi formalne</a:t>
            </a:r>
          </a:p>
          <a:p>
            <a:pPr>
              <a:buFont typeface="Wingdings" panose="05000000000000000000" pitchFamily="2" charset="2"/>
              <a:buChar char="§"/>
            </a:pPr>
            <a:r>
              <a:rPr lang="pl-PL" sz="1600" dirty="0"/>
              <a:t>skarga składana jest w formie pisemnej</a:t>
            </a:r>
          </a:p>
          <a:p>
            <a:pPr>
              <a:buFont typeface="Wingdings" panose="05000000000000000000" pitchFamily="2" charset="2"/>
              <a:buChar char="§"/>
            </a:pPr>
            <a:r>
              <a:rPr lang="pl-PL" sz="1600" dirty="0"/>
              <a:t>skarga nie może być anonimowa</a:t>
            </a:r>
          </a:p>
          <a:p>
            <a:pPr algn="just">
              <a:buFont typeface="Wingdings" panose="05000000000000000000" pitchFamily="2" charset="2"/>
              <a:buChar char="§"/>
            </a:pPr>
            <a:r>
              <a:rPr lang="pl-PL" sz="1600" dirty="0"/>
              <a:t>skarga może być złożona w terminie 6 miesięcy od daty podjęcia ostatecznego rozstrzygnięcia w państwie (po wyczerpaniu wszystkich środków odwoławczych przewidzianych prawem wewnętrznym)</a:t>
            </a:r>
          </a:p>
          <a:p>
            <a:pPr marL="114300" indent="0" algn="just">
              <a:buNone/>
            </a:pPr>
            <a:r>
              <a:rPr lang="pl-PL" sz="1600" b="1" dirty="0"/>
              <a:t>!od 1 lutego 2022 r. – </a:t>
            </a:r>
            <a:r>
              <a:rPr lang="pl-PL" sz="1600" dirty="0"/>
              <a:t>jeżeli ostateczne rozstrzygnięcie zapadło począwszy od 1 lutego 2022 r. – </a:t>
            </a:r>
            <a:r>
              <a:rPr lang="pl-PL" sz="1600" b="1" dirty="0"/>
              <a:t>termin do wniesienia skargi wynosi 4 miesiące od daty podjęcia ostatecznego rozstrzygnięcia</a:t>
            </a:r>
            <a:endParaRPr lang="pl-PL" sz="1600" dirty="0"/>
          </a:p>
          <a:p>
            <a:pPr algn="just">
              <a:buFont typeface="Wingdings" panose="05000000000000000000" pitchFamily="2" charset="2"/>
              <a:buChar char="§"/>
            </a:pPr>
            <a:r>
              <a:rPr lang="pl-PL" sz="1600" dirty="0"/>
              <a:t>skarga nie jest co do istoty identyczna ze sprawą już rozpatrzoną przez Trybunał lub ze sprawą, która została poddana innej międzynarodowej procedurze dochodzenia lub rozstrzygnięcia, i skarga nie zawiera nowych, istotnych informacji</a:t>
            </a:r>
          </a:p>
          <a:p>
            <a:pPr algn="just">
              <a:buFont typeface="Wingdings" panose="05000000000000000000" pitchFamily="2" charset="2"/>
              <a:buChar char="§"/>
            </a:pPr>
            <a:r>
              <a:rPr lang="pl-PL" sz="1600" dirty="0"/>
              <a:t>skarga nie może być nie do pogodzenia z postanowieniami Konwencji lub jej protokołów, nie może być  w sposób oczywisty nieuzasadniona lub stanowić nadużycia prawa do skargi</a:t>
            </a:r>
          </a:p>
          <a:p>
            <a:pPr algn="just">
              <a:buFont typeface="Wingdings" panose="05000000000000000000" pitchFamily="2" charset="2"/>
              <a:buChar char="§"/>
            </a:pPr>
            <a:r>
              <a:rPr lang="pl-PL" sz="1600" dirty="0"/>
              <a:t>skarga jest niedopuszczalna, jeżeli skarżący nie doznał znaczącego uszczerbku, chyba że poszanowanie praw człowieka w rozumieniu Konwencji i jej Protokołów wymaga rozpatrzenia </a:t>
            </a:r>
            <a:r>
              <a:rPr lang="pl-PL" sz="1600"/>
              <a:t>przedmiotu skargi</a:t>
            </a:r>
            <a:endParaRPr lang="pl-PL" sz="1600" dirty="0"/>
          </a:p>
        </p:txBody>
      </p:sp>
    </p:spTree>
    <p:extLst>
      <p:ext uri="{BB962C8B-B14F-4D97-AF65-F5344CB8AC3E}">
        <p14:creationId xmlns:p14="http://schemas.microsoft.com/office/powerpoint/2010/main" val="421208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76331"/>
          </a:xfrm>
        </p:spPr>
        <p:txBody>
          <a:bodyPr>
            <a:normAutofit lnSpcReduction="10000"/>
          </a:bodyPr>
          <a:lstStyle/>
          <a:p>
            <a:pPr marL="114300" indent="0">
              <a:buNone/>
            </a:pPr>
            <a:r>
              <a:rPr lang="pl-PL" sz="1600" dirty="0"/>
              <a:t>Warunki dopuszczalności skargi do ETPC c.d.</a:t>
            </a:r>
          </a:p>
          <a:p>
            <a:pPr>
              <a:buFont typeface="Wingdings" panose="05000000000000000000" pitchFamily="2" charset="2"/>
              <a:buChar char="Ø"/>
            </a:pPr>
            <a:r>
              <a:rPr lang="pl-PL" sz="1600" b="1" dirty="0"/>
              <a:t>wymogi materialne</a:t>
            </a:r>
          </a:p>
          <a:p>
            <a:pPr algn="just">
              <a:buFont typeface="Wingdings" panose="05000000000000000000" pitchFamily="2" charset="2"/>
              <a:buChar char="§"/>
            </a:pPr>
            <a:r>
              <a:rPr lang="pl-PL" sz="1600" b="1" i="1" dirty="0" err="1"/>
              <a:t>ratione</a:t>
            </a:r>
            <a:r>
              <a:rPr lang="pl-PL" sz="1600" b="1" i="1" dirty="0"/>
              <a:t> </a:t>
            </a:r>
            <a:r>
              <a:rPr lang="pl-PL" sz="1600" b="1" i="1" dirty="0" err="1"/>
              <a:t>personae</a:t>
            </a:r>
            <a:r>
              <a:rPr lang="pl-PL" sz="1600" b="1" dirty="0"/>
              <a:t> </a:t>
            </a:r>
            <a:r>
              <a:rPr lang="pl-PL" sz="1600" dirty="0"/>
              <a:t>(właściwość podmiotowa) </a:t>
            </a:r>
          </a:p>
          <a:p>
            <a:pPr marL="114300" indent="0" algn="just">
              <a:buNone/>
            </a:pPr>
            <a:r>
              <a:rPr lang="pl-PL" sz="1600" dirty="0"/>
              <a:t>skargę może wnieść każda osoba, organizacja pozarządowa lub grupa jednostek, która uważa, że stała się ofiarą naruszenia przez państwo-stronę EKPC praw zawartych w Konwencji lub jej protokołach; brak zdolności do czynności prawnych (np. małoletni) nie stanowi przeszkody do wniesienia skargi; legitymacja do wniesienia skargi nie przysługuje organizacjom o charakterze rządowym ani jednostkom samorządowym; skargę musi złożyć bezpośrednio pokrzywdzony lub osoba blisko z nim związana; wyjątkowo dopuszczalne są skargi potencjalnie pokrzywdzonego; brak możliwości złożenia skargi w cudzym imieniu; skargę wnosi się na państwo</a:t>
            </a:r>
          </a:p>
          <a:p>
            <a:pPr algn="just">
              <a:buFont typeface="Wingdings" panose="05000000000000000000" pitchFamily="2" charset="2"/>
              <a:buChar char="§"/>
            </a:pPr>
            <a:r>
              <a:rPr lang="pl-PL" sz="1600" b="1" i="1" dirty="0" err="1"/>
              <a:t>ratione</a:t>
            </a:r>
            <a:r>
              <a:rPr lang="pl-PL" sz="1600" b="1" i="1" dirty="0"/>
              <a:t> </a:t>
            </a:r>
            <a:r>
              <a:rPr lang="pl-PL" sz="1600" b="1" i="1" dirty="0" err="1"/>
              <a:t>materiae</a:t>
            </a:r>
            <a:r>
              <a:rPr lang="pl-PL" sz="1600" b="1" dirty="0"/>
              <a:t> </a:t>
            </a:r>
            <a:r>
              <a:rPr lang="pl-PL" sz="1600" dirty="0"/>
              <a:t>(właściwość rzeczowa) </a:t>
            </a:r>
          </a:p>
          <a:p>
            <a:pPr marL="114300" indent="0" algn="just">
              <a:buNone/>
            </a:pPr>
            <a:r>
              <a:rPr lang="pl-PL" sz="1600" dirty="0"/>
              <a:t>skarga musi dotyczyć postanowień EKPC lub jej protokołów, o ile państwo, którego skarga dotyczy, jest nimi związane; ETPC nie może badać </a:t>
            </a:r>
            <a:r>
              <a:rPr lang="pl-PL" sz="1600" i="1" dirty="0"/>
              <a:t>in </a:t>
            </a:r>
            <a:r>
              <a:rPr lang="pl-PL" sz="1600" i="1" dirty="0" err="1"/>
              <a:t>abstracto</a:t>
            </a:r>
            <a:r>
              <a:rPr lang="pl-PL" sz="1600" i="1" dirty="0"/>
              <a:t> </a:t>
            </a:r>
            <a:r>
              <a:rPr lang="pl-PL" sz="1600" dirty="0"/>
              <a:t>zgodności prawa wewnętrznego z EKPC </a:t>
            </a:r>
          </a:p>
          <a:p>
            <a:pPr algn="just">
              <a:buFont typeface="Wingdings" panose="05000000000000000000" pitchFamily="2" charset="2"/>
              <a:buChar char="§"/>
            </a:pPr>
            <a:r>
              <a:rPr lang="pl-PL" sz="1600" b="1" i="1" dirty="0" err="1"/>
              <a:t>ratione</a:t>
            </a:r>
            <a:r>
              <a:rPr lang="pl-PL" sz="1600" b="1" i="1" dirty="0"/>
              <a:t> temporis </a:t>
            </a:r>
            <a:r>
              <a:rPr lang="pl-PL" sz="1600" dirty="0"/>
              <a:t>(właściwość czasowa)</a:t>
            </a:r>
          </a:p>
          <a:p>
            <a:pPr marL="114300" indent="0" algn="just">
              <a:buNone/>
            </a:pPr>
            <a:r>
              <a:rPr lang="pl-PL" sz="1600" dirty="0"/>
              <a:t>skarga musi dotyczyć zdarzeń, które miały miejsce po dniu wejścia w życie EKPC w stosunku do danego państwa; wyjątek – tzw. naruszenie ciągłe, czyli takie, które nastąpiło wprawdzie przed wejściem w życie EKPC, ale nadal trwa</a:t>
            </a:r>
            <a:endParaRPr lang="pl-PL" sz="1600" i="1" dirty="0"/>
          </a:p>
          <a:p>
            <a:pPr marL="114300" indent="0">
              <a:buNone/>
            </a:pPr>
            <a:r>
              <a:rPr lang="pl-PL" sz="1600" dirty="0"/>
              <a:t>*retroakcja i retrospekcja</a:t>
            </a:r>
          </a:p>
          <a:p>
            <a:pPr marL="114300" indent="0">
              <a:buNone/>
            </a:pPr>
            <a:endParaRPr lang="pl-PL" sz="1600" dirty="0"/>
          </a:p>
        </p:txBody>
      </p:sp>
    </p:spTree>
    <p:extLst>
      <p:ext uri="{BB962C8B-B14F-4D97-AF65-F5344CB8AC3E}">
        <p14:creationId xmlns:p14="http://schemas.microsoft.com/office/powerpoint/2010/main" val="321281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974354"/>
          </a:xfrm>
        </p:spPr>
        <p:txBody>
          <a:bodyPr>
            <a:normAutofit/>
          </a:bodyPr>
          <a:lstStyle/>
          <a:p>
            <a:pPr marL="114300" indent="0" algn="ctr">
              <a:buNone/>
            </a:pPr>
            <a:r>
              <a:rPr lang="pl-PL" sz="1600" dirty="0"/>
              <a:t>skarga do ETPC</a:t>
            </a:r>
          </a:p>
          <a:p>
            <a:pPr marL="114300" indent="0" algn="ctr">
              <a:buNone/>
            </a:pPr>
            <a:endParaRPr lang="pl-PL" sz="1600" dirty="0"/>
          </a:p>
          <a:p>
            <a:pPr marL="114300" indent="0" algn="ctr">
              <a:buNone/>
            </a:pPr>
            <a:r>
              <a:rPr lang="pl-PL" sz="1600" dirty="0"/>
              <a:t>Kancelaria ETPC</a:t>
            </a:r>
          </a:p>
          <a:p>
            <a:pPr marL="114300" indent="0" algn="ctr">
              <a:buNone/>
            </a:pPr>
            <a:r>
              <a:rPr lang="pl-PL" sz="1600" dirty="0"/>
              <a:t>rejestracja skargi</a:t>
            </a:r>
          </a:p>
          <a:p>
            <a:pPr marL="114300" indent="0" algn="ctr">
              <a:buNone/>
            </a:pPr>
            <a:endParaRPr lang="pl-PL" sz="1600" dirty="0"/>
          </a:p>
          <a:p>
            <a:pPr marL="114300" indent="0" algn="ctr">
              <a:buNone/>
            </a:pPr>
            <a:r>
              <a:rPr lang="pl-PL" sz="1600" dirty="0"/>
              <a:t>Komitet</a:t>
            </a:r>
          </a:p>
          <a:p>
            <a:pPr marL="114300" indent="0" algn="ctr">
              <a:buNone/>
            </a:pPr>
            <a:r>
              <a:rPr lang="pl-PL" sz="1600" dirty="0"/>
              <a:t>sędziowie decydują o dopuszczalności skargi</a:t>
            </a:r>
          </a:p>
          <a:p>
            <a:pPr marL="114300" indent="0" algn="ctr">
              <a:buNone/>
            </a:pPr>
            <a:endParaRPr lang="pl-PL" sz="1600" dirty="0"/>
          </a:p>
          <a:p>
            <a:pPr marL="114300" indent="0" algn="just">
              <a:buNone/>
            </a:pPr>
            <a:r>
              <a:rPr lang="pl-PL" sz="1600" dirty="0"/>
              <a:t>                                  skarga dopuszczalna                                         skarga niedopuszczalna</a:t>
            </a:r>
          </a:p>
          <a:p>
            <a:pPr marL="114300" indent="0" algn="just">
              <a:buNone/>
            </a:pPr>
            <a:endParaRPr lang="pl-PL" sz="1600" dirty="0"/>
          </a:p>
          <a:p>
            <a:pPr marL="114300" indent="0" algn="just">
              <a:buNone/>
            </a:pPr>
            <a:r>
              <a:rPr lang="pl-PL" sz="1600" dirty="0"/>
              <a:t>                                            Izba ETPC</a:t>
            </a:r>
          </a:p>
          <a:p>
            <a:pPr marL="114300" indent="0" algn="just">
              <a:buNone/>
            </a:pPr>
            <a:r>
              <a:rPr lang="pl-PL" sz="1600" dirty="0"/>
              <a:t>                                                albo</a:t>
            </a:r>
          </a:p>
          <a:p>
            <a:pPr marL="114300" indent="0" algn="just">
              <a:buNone/>
            </a:pPr>
            <a:r>
              <a:rPr lang="pl-PL" sz="1600" dirty="0"/>
              <a:t>                                          Wielka Izba</a:t>
            </a:r>
          </a:p>
          <a:p>
            <a:pPr algn="just">
              <a:buFont typeface="Wingdings" panose="05000000000000000000" pitchFamily="2" charset="2"/>
              <a:buChar char="§"/>
            </a:pPr>
            <a:r>
              <a:rPr lang="pl-PL" sz="1400" dirty="0"/>
              <a:t>jeśli w sprawie pojawia się poważne zagadnienie dotyczące</a:t>
            </a:r>
          </a:p>
          <a:p>
            <a:pPr marL="114300" indent="0" algn="just">
              <a:buNone/>
            </a:pPr>
            <a:r>
              <a:rPr lang="pl-PL" sz="1400" dirty="0"/>
              <a:t>interpretacji EKPC lub Protokołów</a:t>
            </a:r>
          </a:p>
          <a:p>
            <a:pPr algn="just">
              <a:buFont typeface="Wingdings" panose="05000000000000000000" pitchFamily="2" charset="2"/>
              <a:buChar char="§"/>
            </a:pPr>
            <a:r>
              <a:rPr lang="pl-PL" sz="1400" dirty="0"/>
              <a:t>jeżeli rozstrzygnięcie takiego zagadnienia może doprowadzić</a:t>
            </a:r>
          </a:p>
          <a:p>
            <a:pPr marL="114300" indent="0" algn="just">
              <a:buNone/>
            </a:pPr>
            <a:r>
              <a:rPr lang="pl-PL" sz="1400" dirty="0"/>
              <a:t>do sprzeczności z wyrokiem wydanym wcześniej przez ETPC</a:t>
            </a:r>
          </a:p>
        </p:txBody>
      </p:sp>
      <p:sp>
        <p:nvSpPr>
          <p:cNvPr id="4" name="Strzałka: w dół 3">
            <a:extLst>
              <a:ext uri="{FF2B5EF4-FFF2-40B4-BE49-F238E27FC236}">
                <a16:creationId xmlns:a16="http://schemas.microsoft.com/office/drawing/2014/main" id="{8F3E08FC-7016-0055-C874-67A9F36E2DA6}"/>
              </a:ext>
            </a:extLst>
          </p:cNvPr>
          <p:cNvSpPr/>
          <p:nvPr/>
        </p:nvSpPr>
        <p:spPr>
          <a:xfrm>
            <a:off x="6022227" y="2085065"/>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CE9E7794-5558-05A1-11E5-CEF03507065F}"/>
              </a:ext>
            </a:extLst>
          </p:cNvPr>
          <p:cNvSpPr/>
          <p:nvPr/>
        </p:nvSpPr>
        <p:spPr>
          <a:xfrm>
            <a:off x="6022227" y="2958696"/>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C391D7EA-B3B0-BDAD-CCCA-B3854EDFFB68}"/>
              </a:ext>
            </a:extLst>
          </p:cNvPr>
          <p:cNvCxnSpPr/>
          <p:nvPr/>
        </p:nvCxnSpPr>
        <p:spPr>
          <a:xfrm flipH="1">
            <a:off x="4327383" y="3855623"/>
            <a:ext cx="576597"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99AFB738-B4FC-2321-0A4F-09744455DDF4}"/>
              </a:ext>
            </a:extLst>
          </p:cNvPr>
          <p:cNvCxnSpPr/>
          <p:nvPr/>
        </p:nvCxnSpPr>
        <p:spPr>
          <a:xfrm>
            <a:off x="7600586" y="3855623"/>
            <a:ext cx="489233"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36365ED8-B0EF-3CA8-EDD1-D98E67136E29}"/>
              </a:ext>
            </a:extLst>
          </p:cNvPr>
          <p:cNvSpPr/>
          <p:nvPr/>
        </p:nvSpPr>
        <p:spPr>
          <a:xfrm>
            <a:off x="3634303" y="4420571"/>
            <a:ext cx="45719" cy="192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959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11277"/>
          </a:xfrm>
          <a:noFill/>
        </p:spPr>
        <p:txBody>
          <a:bodyPr>
            <a:normAutofit/>
          </a:bodyPr>
          <a:lstStyle/>
          <a:p>
            <a:pPr marL="114300" indent="0" algn="ctr">
              <a:buNone/>
            </a:pPr>
            <a:r>
              <a:rPr lang="pl-PL" sz="1600" dirty="0"/>
              <a:t>Izba</a:t>
            </a:r>
          </a:p>
          <a:p>
            <a:pPr algn="ctr">
              <a:buFont typeface="Wingdings" panose="05000000000000000000" pitchFamily="2" charset="2"/>
              <a:buChar char="§"/>
            </a:pPr>
            <a:r>
              <a:rPr lang="pl-PL" sz="1600" dirty="0"/>
              <a:t>próba polubownego załatwienia sprawy</a:t>
            </a:r>
          </a:p>
          <a:p>
            <a:pPr algn="ctr">
              <a:buFont typeface="Wingdings" panose="05000000000000000000" pitchFamily="2" charset="2"/>
              <a:buChar char="§"/>
            </a:pPr>
            <a:r>
              <a:rPr lang="pl-PL" sz="1600" dirty="0"/>
              <a:t>brak porozumienia – postępowanie przed Izbą</a:t>
            </a:r>
          </a:p>
          <a:p>
            <a:pPr algn="ctr">
              <a:buFont typeface="Wingdings" panose="05000000000000000000" pitchFamily="2" charset="2"/>
              <a:buChar char="§"/>
            </a:pPr>
            <a:endParaRPr lang="pl-PL" sz="1600" dirty="0"/>
          </a:p>
          <a:p>
            <a:pPr marL="114300" indent="0" algn="ctr">
              <a:buNone/>
            </a:pPr>
            <a:r>
              <a:rPr lang="pl-PL" sz="1600" dirty="0"/>
              <a:t>wyrok rozstrzygający sprawę</a:t>
            </a:r>
          </a:p>
          <a:p>
            <a:pPr marL="114300" indent="0" algn="ctr">
              <a:buNone/>
            </a:pPr>
            <a:r>
              <a:rPr lang="pl-PL" sz="1600" dirty="0"/>
              <a:t>ma charakter ostateczny</a:t>
            </a:r>
          </a:p>
          <a:p>
            <a:pPr marL="114300" indent="0" algn="ctr">
              <a:buNone/>
            </a:pPr>
            <a:endParaRPr lang="pl-PL" sz="1600" dirty="0"/>
          </a:p>
          <a:p>
            <a:pPr marL="114300" indent="0" algn="ctr">
              <a:buNone/>
            </a:pPr>
            <a:endParaRPr lang="pl-PL" sz="1600" dirty="0"/>
          </a:p>
          <a:p>
            <a:pPr marL="114300" indent="0" algn="ctr">
              <a:buNone/>
            </a:pPr>
            <a:r>
              <a:rPr lang="pl-PL" sz="1600" dirty="0"/>
              <a:t>w ciągu 3 miesięcy od daty wydania wyroku przez Izbę każda ze stron może, </a:t>
            </a:r>
          </a:p>
          <a:p>
            <a:pPr marL="114300" indent="0" algn="ctr">
              <a:buNone/>
            </a:pPr>
            <a:r>
              <a:rPr lang="pl-PL" sz="1600" dirty="0"/>
              <a:t>w wyjątkowych przypadkach,</a:t>
            </a:r>
          </a:p>
          <a:p>
            <a:pPr marL="114300" indent="0" algn="ctr">
              <a:buNone/>
            </a:pPr>
            <a:r>
              <a:rPr lang="pl-PL" sz="1600" dirty="0"/>
              <a:t>wnioskować o przekazanie sprawy do Wielkiej Izby</a:t>
            </a:r>
          </a:p>
          <a:p>
            <a:pPr marL="114300" indent="0" algn="ctr">
              <a:buNone/>
            </a:pPr>
            <a:endParaRPr lang="pl-PL" sz="1600" dirty="0"/>
          </a:p>
          <a:p>
            <a:pPr marL="114300" indent="0" algn="ctr">
              <a:buNone/>
            </a:pPr>
            <a:r>
              <a:rPr lang="pl-PL" sz="1600" dirty="0"/>
              <a:t>zespół 5 sędziów Wielkiej Izby przyjmuje wniosek, jeżeli sprawa ujawnia poważne zagadnienie dotyczące interpretacji lub stosowania EKPC i protokołów lub poważną kwestię o znaczeniu ogólnym</a:t>
            </a:r>
          </a:p>
          <a:p>
            <a:pPr marL="114300" indent="0" algn="ctr">
              <a:buNone/>
            </a:pPr>
            <a:endParaRPr lang="pl-PL" sz="1600" dirty="0"/>
          </a:p>
          <a:p>
            <a:pPr marL="114300" indent="0" algn="ctr">
              <a:buNone/>
            </a:pPr>
            <a:r>
              <a:rPr lang="pl-PL" sz="1600" dirty="0"/>
              <a:t>wyrok Wielkiej Izby</a:t>
            </a:r>
          </a:p>
          <a:p>
            <a:pPr marL="114300" indent="0" algn="ctr">
              <a:buNone/>
            </a:pPr>
            <a:endParaRPr lang="pl-PL" sz="1600" dirty="0"/>
          </a:p>
        </p:txBody>
      </p:sp>
      <p:sp>
        <p:nvSpPr>
          <p:cNvPr id="4" name="Strzałka: w dół 3">
            <a:extLst>
              <a:ext uri="{FF2B5EF4-FFF2-40B4-BE49-F238E27FC236}">
                <a16:creationId xmlns:a16="http://schemas.microsoft.com/office/drawing/2014/main" id="{442193A7-D5DA-5B52-1146-889354F23D13}"/>
              </a:ext>
            </a:extLst>
          </p:cNvPr>
          <p:cNvSpPr/>
          <p:nvPr/>
        </p:nvSpPr>
        <p:spPr>
          <a:xfrm>
            <a:off x="6150359" y="2731552"/>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1084E94-B887-6F84-9970-4F9E658BEA99}"/>
              </a:ext>
            </a:extLst>
          </p:cNvPr>
          <p:cNvSpPr/>
          <p:nvPr/>
        </p:nvSpPr>
        <p:spPr>
          <a:xfrm>
            <a:off x="6125855" y="3542270"/>
            <a:ext cx="140987" cy="552145"/>
          </a:xfrm>
          <a:prstGeom prst="downArrow">
            <a:avLst/>
          </a:prstGeom>
          <a:pattFill prst="narHorz">
            <a:fgClr>
              <a:schemeClr val="accent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C4FE120A-FB3D-27A9-37E5-E3C6E07D5866}"/>
              </a:ext>
            </a:extLst>
          </p:cNvPr>
          <p:cNvSpPr/>
          <p:nvPr/>
        </p:nvSpPr>
        <p:spPr>
          <a:xfrm>
            <a:off x="6173218" y="5008815"/>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84FB49B0-5A4F-88C4-1872-BF7A117F2C04}"/>
              </a:ext>
            </a:extLst>
          </p:cNvPr>
          <p:cNvSpPr/>
          <p:nvPr/>
        </p:nvSpPr>
        <p:spPr>
          <a:xfrm>
            <a:off x="6196078" y="5806731"/>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4764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ETPC może</a:t>
            </a:r>
            <a:r>
              <a:rPr lang="pl-PL" sz="1600" dirty="0"/>
              <a:t>:</a:t>
            </a:r>
          </a:p>
          <a:p>
            <a:pPr>
              <a:buFont typeface="Wingdings" panose="05000000000000000000" pitchFamily="2" charset="2"/>
              <a:buChar char="Ø"/>
            </a:pPr>
            <a:r>
              <a:rPr lang="pl-PL" sz="1600" dirty="0"/>
              <a:t>stwierdzić naruszenie prawa</a:t>
            </a:r>
          </a:p>
          <a:p>
            <a:pPr>
              <a:buFont typeface="Wingdings" panose="05000000000000000000" pitchFamily="2" charset="2"/>
              <a:buChar char="Ø"/>
            </a:pPr>
            <a:r>
              <a:rPr lang="pl-PL" sz="1600" dirty="0"/>
              <a:t>zasądzić zadośćuczynienie dla skarżącego</a:t>
            </a:r>
          </a:p>
          <a:p>
            <a:pPr>
              <a:buFont typeface="Wingdings" panose="05000000000000000000" pitchFamily="2" charset="2"/>
              <a:buChar char="Ø"/>
            </a:pPr>
            <a:r>
              <a:rPr lang="pl-PL" sz="1600" dirty="0"/>
              <a:t>orzec o kosztach postępowania</a:t>
            </a:r>
          </a:p>
          <a:p>
            <a:pPr marL="114300" indent="0">
              <a:buNone/>
            </a:pPr>
            <a:endParaRPr lang="pl-PL" sz="1600" dirty="0"/>
          </a:p>
          <a:p>
            <a:pPr marL="114300" indent="0">
              <a:buNone/>
            </a:pPr>
            <a:endParaRPr lang="pl-PL" sz="1600" dirty="0"/>
          </a:p>
          <a:p>
            <a:pPr marL="114300" indent="0">
              <a:buNone/>
            </a:pPr>
            <a:r>
              <a:rPr lang="pl-PL" sz="1600" dirty="0"/>
              <a:t>Nad wykonaniem wyroku czuwa Komitet Ministrów RE.</a:t>
            </a:r>
          </a:p>
          <a:p>
            <a:pPr marL="114300" indent="0">
              <a:buNone/>
            </a:pPr>
            <a:endParaRPr lang="pl-PL" sz="1600" dirty="0"/>
          </a:p>
          <a:p>
            <a:pPr marL="114300" indent="0">
              <a:buNone/>
            </a:pPr>
            <a:r>
              <a:rPr lang="pl-PL" sz="1600" dirty="0"/>
              <a:t>RE nie posiada środków umożliwiających egzekucję orzeczenia ETPC.</a:t>
            </a:r>
          </a:p>
        </p:txBody>
      </p:sp>
    </p:spTree>
    <p:extLst>
      <p:ext uri="{BB962C8B-B14F-4D97-AF65-F5344CB8AC3E}">
        <p14:creationId xmlns:p14="http://schemas.microsoft.com/office/powerpoint/2010/main" val="122227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b="1" dirty="0"/>
              <a:t>Europejska Karta Społeczna </a:t>
            </a:r>
            <a:r>
              <a:rPr lang="pl-PL" sz="1600" dirty="0"/>
              <a:t>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dirty="0"/>
              <a:t>Komitet Niezależnych Ekspertów (zwany Europejskim Komitetem Praw Społecznych)</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988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3231</Words>
  <Application>Microsoft Office PowerPoint</Application>
  <PresentationFormat>Panoramiczny</PresentationFormat>
  <Paragraphs>291</Paragraphs>
  <Slides>28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28</vt:i4>
      </vt:variant>
    </vt:vector>
  </HeadingPairs>
  <TitlesOfParts>
    <vt:vector size="33"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2024-06-06T14:07:37Z</dcterms:created>
  <dcterms:modified xsi:type="dcterms:W3CDTF">2024-06-06T14:08:22Z</dcterms:modified>
</cp:coreProperties>
</file>