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77" r:id="rId3"/>
    <p:sldId id="258" r:id="rId4"/>
    <p:sldId id="274" r:id="rId5"/>
    <p:sldId id="275" r:id="rId6"/>
    <p:sldId id="303" r:id="rId7"/>
    <p:sldId id="259" r:id="rId8"/>
    <p:sldId id="266" r:id="rId9"/>
    <p:sldId id="299" r:id="rId10"/>
    <p:sldId id="300" r:id="rId11"/>
    <p:sldId id="301" r:id="rId12"/>
    <p:sldId id="267" r:id="rId13"/>
    <p:sldId id="296" r:id="rId14"/>
    <p:sldId id="268" r:id="rId15"/>
    <p:sldId id="269" r:id="rId16"/>
    <p:sldId id="297" r:id="rId17"/>
    <p:sldId id="270" r:id="rId18"/>
    <p:sldId id="271" r:id="rId19"/>
    <p:sldId id="272" r:id="rId20"/>
    <p:sldId id="273" r:id="rId21"/>
    <p:sldId id="260" r:id="rId22"/>
    <p:sldId id="280" r:id="rId23"/>
    <p:sldId id="291" r:id="rId24"/>
    <p:sldId id="281" r:id="rId25"/>
    <p:sldId id="292" r:id="rId26"/>
    <p:sldId id="282" r:id="rId27"/>
    <p:sldId id="293" r:id="rId28"/>
    <p:sldId id="283" r:id="rId29"/>
    <p:sldId id="294" r:id="rId30"/>
    <p:sldId id="284" r:id="rId31"/>
    <p:sldId id="295" r:id="rId32"/>
    <p:sldId id="302" r:id="rId33"/>
    <p:sldId id="285" r:id="rId34"/>
    <p:sldId id="287" r:id="rId35"/>
    <p:sldId id="264" r:id="rId36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E9E0-209A-4B2F-8C08-33943362A61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523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26C37-5C97-4455-9C81-E32D987DAC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211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26C37-5C97-4455-9C81-E32D987DAC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95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26C37-5C97-4455-9C81-E32D987DAC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292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26C37-5C97-4455-9C81-E32D987DAC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99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26C37-5C97-4455-9C81-E32D987DAC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709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265B2-CC5A-4952-907E-822226590BD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34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1F2BD-F13B-4AA2-B3AF-131AFD3AF2D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651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41C9-926C-4CB8-A3FC-C30E3CB90A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119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CC223-496B-4281-8E56-7E3FBFF266D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324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5BC04-BABB-40A0-A314-E6C2DBC9F13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925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6BC78-A24E-4671-B0CB-7E606A90FCB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304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57267-5BB5-4E9B-BEB7-405B69701E3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718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74685-1D32-4C71-B940-3643813C84C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837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03DD3-4D34-4814-B90A-7F7AB90A223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91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5624B-DE2E-48DD-92E0-82E1D101C82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131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A151-D98B-4F6E-8B3E-175FD8333DD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361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8C26C37-5C97-4455-9C81-E32D987DAC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586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57/palgrave.jibs.849013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fstede-insights.com/product/compare-countri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5601" y="1844824"/>
            <a:ext cx="5826719" cy="1646302"/>
          </a:xfrm>
        </p:spPr>
        <p:txBody>
          <a:bodyPr/>
          <a:lstStyle/>
          <a:p>
            <a:pPr eaLnBrk="1" hangingPunct="1"/>
            <a:r>
              <a:rPr lang="pl-PL" altLang="pl-PL" sz="4800" b="1" dirty="0"/>
              <a:t>Uwarunkowania </a:t>
            </a:r>
            <a:r>
              <a:rPr lang="pl-PL" altLang="pl-PL" sz="4800" b="1" dirty="0" smtClean="0"/>
              <a:t>kulturowe inwestycji </a:t>
            </a:r>
            <a:r>
              <a:rPr lang="pl-PL" altLang="pl-PL" sz="4800" b="1" dirty="0"/>
              <a:t>międzynarodowych</a:t>
            </a:r>
            <a:r>
              <a:rPr lang="pl-PL" altLang="pl-PL" sz="4800" dirty="0"/>
              <a:t>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92" y="248320"/>
            <a:ext cx="8147914" cy="1421939"/>
          </a:xfrm>
        </p:spPr>
        <p:txBody>
          <a:bodyPr>
            <a:normAutofit/>
          </a:bodyPr>
          <a:lstStyle/>
          <a:p>
            <a:r>
              <a:rPr lang="pl-PL" b="1" dirty="0" smtClean="0"/>
              <a:t>Mitsubishi </a:t>
            </a:r>
            <a:r>
              <a:rPr lang="pl-PL" b="1" dirty="0" err="1" smtClean="0"/>
              <a:t>Pajero</a:t>
            </a:r>
            <a:r>
              <a:rPr lang="pl-PL" b="1" dirty="0" smtClean="0"/>
              <a:t> – brzmi dobrze? </a:t>
            </a:r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623392" y="1517859"/>
            <a:ext cx="9937104" cy="5079493"/>
          </a:xfrm>
        </p:spPr>
        <p:txBody>
          <a:bodyPr>
            <a:normAutofit/>
          </a:bodyPr>
          <a:lstStyle/>
          <a:p>
            <a:r>
              <a:rPr lang="pl-PL" sz="2600" dirty="0"/>
              <a:t>w krajach </a:t>
            </a:r>
            <a:r>
              <a:rPr lang="pl-PL" sz="2600" dirty="0" err="1"/>
              <a:t>hiszpańskojęzynych</a:t>
            </a:r>
            <a:r>
              <a:rPr lang="pl-PL" sz="2600" dirty="0"/>
              <a:t> </a:t>
            </a:r>
            <a:br>
              <a:rPr lang="pl-PL" sz="2600" dirty="0"/>
            </a:br>
            <a:r>
              <a:rPr lang="pl-PL" sz="2600" dirty="0"/>
              <a:t>(głownie Ameryka Łacińska) </a:t>
            </a:r>
            <a:br>
              <a:rPr lang="pl-PL" sz="2600" dirty="0"/>
            </a:br>
            <a:r>
              <a:rPr lang="pl-PL" sz="2600" dirty="0"/>
              <a:t>znane jako </a:t>
            </a:r>
            <a:r>
              <a:rPr lang="pl-PL" sz="3000" b="1" dirty="0"/>
              <a:t>Montero</a:t>
            </a:r>
          </a:p>
          <a:p>
            <a:endParaRPr lang="pl-PL" sz="2800" b="1" dirty="0"/>
          </a:p>
          <a:p>
            <a:endParaRPr lang="pl-PL" sz="2800" b="1" dirty="0"/>
          </a:p>
          <a:p>
            <a:r>
              <a:rPr lang="en-GB" sz="2800" b="1" dirty="0"/>
              <a:t>Mazda </a:t>
            </a:r>
            <a:r>
              <a:rPr lang="en-GB" sz="2800" b="1" dirty="0" err="1"/>
              <a:t>LaPuta</a:t>
            </a:r>
            <a:r>
              <a:rPr lang="pl-PL" sz="2800" b="1" dirty="0"/>
              <a:t> …</a:t>
            </a:r>
          </a:p>
          <a:p>
            <a:r>
              <a:rPr lang="en-GB" sz="2800" b="1" dirty="0"/>
              <a:t>Honda </a:t>
            </a:r>
            <a:r>
              <a:rPr lang="en-GB" sz="2800" b="1" dirty="0" err="1"/>
              <a:t>Fitta</a:t>
            </a:r>
            <a:r>
              <a:rPr lang="pl-PL" sz="2800" b="1" dirty="0"/>
              <a:t>, </a:t>
            </a:r>
            <a:r>
              <a:rPr lang="pl-PL" sz="2800" dirty="0"/>
              <a:t>w UK, Skandynawii i innych krajach poza USA, sprzedawana jako </a:t>
            </a:r>
            <a:r>
              <a:rPr lang="pl-PL" sz="2800" b="1" dirty="0"/>
              <a:t>Jazz </a:t>
            </a:r>
            <a:endParaRPr lang="en-GB" sz="2800" b="1" dirty="0"/>
          </a:p>
          <a:p>
            <a:endParaRPr lang="en-GB" sz="2800" b="1" dirty="0"/>
          </a:p>
          <a:p>
            <a:endParaRPr lang="pl-PL" sz="2800" b="1" dirty="0"/>
          </a:p>
          <a:p>
            <a:endParaRPr lang="en-US" dirty="0"/>
          </a:p>
        </p:txBody>
      </p:sp>
      <p:sp>
        <p:nvSpPr>
          <p:cNvPr id="4" name="AutoShape 2" descr="Znalezione obrazy dla zapytania Pajero"/>
          <p:cNvSpPr>
            <a:spLocks noChangeAspect="1" noChangeArrowheads="1"/>
          </p:cNvSpPr>
          <p:nvPr/>
        </p:nvSpPr>
        <p:spPr bwMode="auto">
          <a:xfrm>
            <a:off x="1679576" y="-1608138"/>
            <a:ext cx="54578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Znalezione obrazy dla zapytania Pajero"/>
          <p:cNvSpPr>
            <a:spLocks noChangeAspect="1" noChangeArrowheads="1"/>
          </p:cNvSpPr>
          <p:nvPr/>
        </p:nvSpPr>
        <p:spPr bwMode="auto">
          <a:xfrm>
            <a:off x="1831976" y="-1455738"/>
            <a:ext cx="54578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709" y="1670259"/>
            <a:ext cx="4359751" cy="26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Pułapki języka angielskiego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412776"/>
            <a:ext cx="3888432" cy="5071868"/>
          </a:xfrm>
        </p:spPr>
      </p:pic>
      <p:sp>
        <p:nvSpPr>
          <p:cNvPr id="5" name="pole tekstowe 4"/>
          <p:cNvSpPr txBox="1"/>
          <p:nvPr/>
        </p:nvSpPr>
        <p:spPr>
          <a:xfrm>
            <a:off x="840841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Bonerowski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w Krakowie – pierwotnie: The Boner </a:t>
            </a:r>
            <a:r>
              <a:rPr lang="pl-PL" dirty="0" err="1" smtClean="0"/>
              <a:t>Palace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0"/>
            <a:ext cx="4732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 dirty="0"/>
              <a:t>Religia</a:t>
            </a:r>
            <a:r>
              <a:rPr lang="pl-PL" altLang="pl-PL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3238" y="1930400"/>
            <a:ext cx="9733242" cy="4306912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Wpływa na system wartości i postaw w społeczeństwie</a:t>
            </a:r>
          </a:p>
          <a:p>
            <a:pPr eaLnBrk="1" hangingPunct="1"/>
            <a:r>
              <a:rPr lang="pl-PL" altLang="pl-PL" sz="3200" dirty="0"/>
              <a:t>Organizacja pracy – święta religijne </a:t>
            </a:r>
          </a:p>
          <a:p>
            <a:pPr eaLnBrk="1" hangingPunct="1"/>
            <a:r>
              <a:rPr lang="pl-PL" altLang="pl-PL" sz="3200" dirty="0"/>
              <a:t>Rola kobiet w biznesie </a:t>
            </a:r>
          </a:p>
          <a:p>
            <a:pPr eaLnBrk="1" hangingPunct="1"/>
            <a:r>
              <a:rPr lang="pl-PL" altLang="pl-PL" sz="3200" dirty="0"/>
              <a:t>Marketing – rodzaje </a:t>
            </a:r>
            <a:r>
              <a:rPr lang="pl-PL" altLang="pl-PL" sz="3200" dirty="0" smtClean="0"/>
              <a:t>produktów (spożywcze, alkoholowe) </a:t>
            </a:r>
            <a:endParaRPr lang="pl-PL" altLang="pl-PL" sz="3200" dirty="0"/>
          </a:p>
          <a:p>
            <a:pPr eaLnBrk="1" hangingPunct="1"/>
            <a:r>
              <a:rPr lang="pl-PL" altLang="pl-PL" sz="3200" dirty="0"/>
              <a:t>Etyka pracy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65"/>
            <a:ext cx="10291565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-33808"/>
            <a:ext cx="6347714" cy="1320800"/>
          </a:xfrm>
        </p:spPr>
        <p:txBody>
          <a:bodyPr/>
          <a:lstStyle/>
          <a:p>
            <a:r>
              <a:rPr lang="pl-PL" dirty="0" smtClean="0"/>
              <a:t>Religie na świecie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476672"/>
            <a:ext cx="6347713" cy="1320800"/>
          </a:xfrm>
        </p:spPr>
        <p:txBody>
          <a:bodyPr/>
          <a:lstStyle/>
          <a:p>
            <a:pPr eaLnBrk="1" hangingPunct="1"/>
            <a:r>
              <a:rPr lang="pl-PL" altLang="pl-PL" sz="4000" b="1" dirty="0"/>
              <a:t>Wartości i postawy</a:t>
            </a:r>
            <a:r>
              <a:rPr lang="pl-PL" altLang="pl-PL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797472"/>
            <a:ext cx="9163082" cy="419653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Przekonania i normy przyjmowane przez członków społeczności </a:t>
            </a:r>
          </a:p>
          <a:p>
            <a:pPr eaLnBrk="1" hangingPunct="1"/>
            <a:r>
              <a:rPr lang="pl-PL" altLang="pl-PL" sz="3200" dirty="0"/>
              <a:t>Postawy – wybory związane z wartościami </a:t>
            </a:r>
          </a:p>
          <a:p>
            <a:pPr eaLnBrk="1" hangingPunct="1"/>
            <a:r>
              <a:rPr lang="pl-PL" altLang="pl-PL" sz="3200" dirty="0"/>
              <a:t>Planowanie, podejmowanie decyzji, wdrażanie strategii, ocena pracowników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Zwyczaje i tradycje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556792"/>
            <a:ext cx="9793087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Sposób prowadzenia negocjacji </a:t>
            </a:r>
          </a:p>
          <a:p>
            <a:pPr lvl="1" eaLnBrk="1" hangingPunct="1"/>
            <a:r>
              <a:rPr lang="pl-PL" altLang="pl-PL" sz="2800" dirty="0"/>
              <a:t>Rozumienie innych sposobów myślenia</a:t>
            </a:r>
          </a:p>
          <a:p>
            <a:pPr lvl="1" eaLnBrk="1" hangingPunct="1"/>
            <a:r>
              <a:rPr lang="pl-PL" altLang="pl-PL" sz="2800" dirty="0"/>
              <a:t>Niewystarczająca wiedza o kraju i jego zwyczajach </a:t>
            </a:r>
          </a:p>
          <a:p>
            <a:pPr lvl="1" eaLnBrk="1" hangingPunct="1"/>
            <a:r>
              <a:rPr lang="pl-PL" altLang="pl-PL" sz="2800" dirty="0"/>
              <a:t>Niezrozumienie reguł prowadzenia negocjacji </a:t>
            </a:r>
          </a:p>
          <a:p>
            <a:pPr lvl="1" eaLnBrk="1" hangingPunct="1"/>
            <a:r>
              <a:rPr lang="pl-PL" altLang="pl-PL" sz="2800" dirty="0"/>
              <a:t>Niezrozumienie znaczenia relacji osobistych i procesów podejmowania decyzji </a:t>
            </a:r>
          </a:p>
          <a:p>
            <a:pPr lvl="1" eaLnBrk="1" hangingPunct="1"/>
            <a:r>
              <a:rPr lang="pl-PL" altLang="pl-PL" sz="2800" dirty="0"/>
              <a:t>Nieodpowiednie zaplanowanie czasu na negocjacje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810897"/>
              </p:ext>
            </p:extLst>
          </p:nvPr>
        </p:nvGraphicFramePr>
        <p:xfrm>
          <a:off x="623392" y="22103"/>
          <a:ext cx="8928991" cy="683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108">
                  <a:extLst>
                    <a:ext uri="{9D8B030D-6E8A-4147-A177-3AD203B41FA5}">
                      <a16:colId xmlns:a16="http://schemas.microsoft.com/office/drawing/2014/main" val="2859961533"/>
                    </a:ext>
                  </a:extLst>
                </a:gridCol>
                <a:gridCol w="2060217">
                  <a:extLst>
                    <a:ext uri="{9D8B030D-6E8A-4147-A177-3AD203B41FA5}">
                      <a16:colId xmlns:a16="http://schemas.microsoft.com/office/drawing/2014/main" val="1104280723"/>
                    </a:ext>
                  </a:extLst>
                </a:gridCol>
                <a:gridCol w="1590195">
                  <a:extLst>
                    <a:ext uri="{9D8B030D-6E8A-4147-A177-3AD203B41FA5}">
                      <a16:colId xmlns:a16="http://schemas.microsoft.com/office/drawing/2014/main" val="295644394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49905307"/>
                    </a:ext>
                  </a:extLst>
                </a:gridCol>
                <a:gridCol w="1473522">
                  <a:extLst>
                    <a:ext uri="{9D8B030D-6E8A-4147-A177-3AD203B41FA5}">
                      <a16:colId xmlns:a16="http://schemas.microsoft.com/office/drawing/2014/main" val="490837525"/>
                    </a:ext>
                  </a:extLst>
                </a:gridCol>
                <a:gridCol w="1334789">
                  <a:extLst>
                    <a:ext uri="{9D8B030D-6E8A-4147-A177-3AD203B41FA5}">
                      <a16:colId xmlns:a16="http://schemas.microsoft.com/office/drawing/2014/main" val="594741839"/>
                    </a:ext>
                  </a:extLst>
                </a:gridCol>
              </a:tblGrid>
              <a:tr h="395734">
                <a:tc gridSpan="6"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FFFF"/>
                          </a:solidFill>
                        </a:rPr>
                        <a:t>Kiedy i jakie prezenty, upominki?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6455"/>
                  </a:ext>
                </a:extLst>
              </a:tr>
              <a:tr h="683048"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r>
                        <a:rPr lang="pl-PL" baseline="0" dirty="0" smtClean="0"/>
                        <a:t> </a:t>
                      </a:r>
                    </a:p>
                    <a:p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Nie</a:t>
                      </a:r>
                      <a:r>
                        <a:rPr lang="pl-P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Chiny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Indie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Japonia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Meksyk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Arabia Saudyjska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37379"/>
                  </a:ext>
                </a:extLst>
              </a:tr>
              <a:tr h="1398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Chiński Nowy Rok (styczeń</a:t>
                      </a:r>
                      <a:r>
                        <a:rPr lang="pl-PL" sz="1600" baseline="0" dirty="0" smtClean="0"/>
                        <a:t> lub luty)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Festiwal </a:t>
                      </a:r>
                      <a:r>
                        <a:rPr lang="pl-PL" sz="1600" dirty="0" err="1" smtClean="0"/>
                        <a:t>Hindu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Diwali</a:t>
                      </a:r>
                      <a:r>
                        <a:rPr lang="pl-PL" sz="1600" baseline="0" dirty="0" smtClean="0"/>
                        <a:t> (październik</a:t>
                      </a:r>
                      <a:r>
                        <a:rPr lang="pl-PL" sz="1600" baseline="0" dirty="0" smtClean="0"/>
                        <a:t>/</a:t>
                      </a:r>
                    </a:p>
                    <a:p>
                      <a:r>
                        <a:rPr lang="pl-PL" sz="1600" baseline="0" dirty="0" smtClean="0"/>
                        <a:t>listopad</a:t>
                      </a:r>
                      <a:r>
                        <a:rPr lang="pl-PL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/>
                        <a:t>Oseibo</a:t>
                      </a:r>
                      <a:r>
                        <a:rPr lang="pl-PL" sz="1600" dirty="0" smtClean="0"/>
                        <a:t> </a:t>
                      </a:r>
                    </a:p>
                    <a:p>
                      <a:r>
                        <a:rPr lang="pl-PL" sz="1600" dirty="0" smtClean="0"/>
                        <a:t>(1 Stycznia)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Święta Bożego Narodzenia</a:t>
                      </a:r>
                      <a:r>
                        <a:rPr lang="pl-PL" sz="1600" dirty="0" smtClean="0"/>
                        <a:t>/</a:t>
                      </a:r>
                    </a:p>
                    <a:p>
                      <a:r>
                        <a:rPr lang="pl-PL" sz="1600" dirty="0" smtClean="0"/>
                        <a:t>Nowy </a:t>
                      </a:r>
                      <a:r>
                        <a:rPr lang="pl-PL" sz="1600" dirty="0" smtClean="0"/>
                        <a:t>Rok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Id al-</a:t>
                      </a:r>
                      <a:r>
                        <a:rPr lang="pl-PL" sz="1600" dirty="0" err="1" smtClean="0"/>
                        <a:t>Fitr</a:t>
                      </a:r>
                      <a:endParaRPr lang="pl-PL" sz="1600" dirty="0" smtClean="0"/>
                    </a:p>
                    <a:p>
                      <a:r>
                        <a:rPr lang="pl-PL" sz="1600" dirty="0" smtClean="0"/>
                        <a:t>(grudzień/</a:t>
                      </a:r>
                    </a:p>
                    <a:p>
                      <a:r>
                        <a:rPr lang="pl-PL" sz="1600" dirty="0" smtClean="0"/>
                        <a:t>styczeń)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85411"/>
                  </a:ext>
                </a:extLst>
              </a:tr>
              <a:tr h="21792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Skromne upominki, np. </a:t>
                      </a:r>
                      <a:r>
                        <a:rPr lang="pl-PL" sz="1600" dirty="0" err="1" smtClean="0"/>
                        <a:t>coffee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table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books</a:t>
                      </a:r>
                      <a:r>
                        <a:rPr lang="pl-PL" sz="1600" dirty="0" smtClean="0"/>
                        <a:t> (albumy), krawaty, pióra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Słodycze, orzechy i owoce;</a:t>
                      </a:r>
                      <a:r>
                        <a:rPr lang="pl-PL" sz="1600" baseline="0" dirty="0" smtClean="0"/>
                        <a:t> rzeźby słonia, świeczniki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/>
                        <a:t>Whiskey</a:t>
                      </a:r>
                      <a:r>
                        <a:rPr lang="pl-PL" sz="1600" dirty="0" smtClean="0"/>
                        <a:t>, brandy, okrągłe owoce (np. melony), </a:t>
                      </a:r>
                      <a:r>
                        <a:rPr lang="pl-PL" sz="1600" dirty="0" err="1" smtClean="0"/>
                        <a:t>Americana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Zegary stojące/na biurko, eleganckie pióra, złote zapalniczki</a:t>
                      </a:r>
                      <a:r>
                        <a:rPr lang="pl-PL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Eleganckie kompasy (do wyznaczania kierunku modlitwy); kaszmir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33308"/>
                  </a:ext>
                </a:extLst>
              </a:tr>
              <a:tr h="2179247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Nie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Zegarki, cokolwiek z Tajwanu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Przedmioty ze skóry;</a:t>
                      </a:r>
                      <a:r>
                        <a:rPr lang="pl-PL" sz="1600" baseline="0" dirty="0" smtClean="0">
                          <a:solidFill>
                            <a:srgbClr val="FF0000"/>
                          </a:solidFill>
                        </a:rPr>
                        <a:t> Wizerunki węża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Zestawy przedmiotów po 4 lub 9 sztuk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Przedmioty ze srebra; Przedmioty z logo; kosze jedzenia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err="1" smtClean="0">
                          <a:solidFill>
                            <a:srgbClr val="FF0000"/>
                          </a:solidFill>
                        </a:rPr>
                        <a:t>WieprzowinaPrzedmioty</a:t>
                      </a:r>
                      <a:r>
                        <a:rPr lang="pl-PL" sz="1500" dirty="0" smtClean="0">
                          <a:solidFill>
                            <a:srgbClr val="FF0000"/>
                          </a:solidFill>
                        </a:rPr>
                        <a:t> ze s</a:t>
                      </a:r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kóry</a:t>
                      </a:r>
                      <a:r>
                        <a:rPr lang="pl-PL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świńskiej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1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Kultura materialna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556792"/>
            <a:ext cx="9811154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Infrastruktura </a:t>
            </a:r>
          </a:p>
          <a:p>
            <a:pPr lvl="1" eaLnBrk="1" hangingPunct="1"/>
            <a:r>
              <a:rPr lang="pl-PL" altLang="pl-PL" sz="2800" dirty="0"/>
              <a:t>Gospodarcza: transport, energia, komunikacja </a:t>
            </a:r>
          </a:p>
          <a:p>
            <a:pPr lvl="1" eaLnBrk="1" hangingPunct="1"/>
            <a:r>
              <a:rPr lang="pl-PL" altLang="pl-PL" sz="2800" dirty="0"/>
              <a:t>Społeczna: mieszkalnictwo, opieka zdrowotna i edukacja </a:t>
            </a:r>
          </a:p>
          <a:p>
            <a:pPr lvl="1" eaLnBrk="1" hangingPunct="1"/>
            <a:r>
              <a:rPr lang="pl-PL" altLang="pl-PL" sz="2800" dirty="0"/>
              <a:t>Finansowa i rynkowa: system ‘wspierania’ i </a:t>
            </a:r>
            <a:r>
              <a:rPr lang="pl-PL" altLang="pl-PL" sz="2800" dirty="0" err="1"/>
              <a:t>i</a:t>
            </a:r>
            <a:r>
              <a:rPr lang="pl-PL" altLang="pl-PL" sz="2800" dirty="0"/>
              <a:t> obsługi biznesu, banki, firmy doradcze</a:t>
            </a:r>
          </a:p>
          <a:p>
            <a:pPr eaLnBrk="1" hangingPunct="1"/>
            <a:r>
              <a:rPr lang="pl-PL" altLang="pl-PL" sz="3200" dirty="0"/>
              <a:t>Industrializacja kraju </a:t>
            </a:r>
          </a:p>
          <a:p>
            <a:pPr eaLnBrk="1" hangingPunct="1"/>
            <a:r>
              <a:rPr lang="pl-PL" altLang="pl-PL" sz="3200" dirty="0"/>
              <a:t>Postęp technologiczny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Estetyka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772816"/>
            <a:ext cx="8596668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Znaczenie kolorów</a:t>
            </a:r>
          </a:p>
          <a:p>
            <a:pPr eaLnBrk="1" hangingPunct="1"/>
            <a:r>
              <a:rPr lang="pl-PL" altLang="pl-PL" sz="3200" dirty="0"/>
              <a:t>Gusty</a:t>
            </a:r>
          </a:p>
          <a:p>
            <a:pPr eaLnBrk="1" hangingPunct="1"/>
            <a:r>
              <a:rPr lang="pl-PL" altLang="pl-PL" sz="3200" dirty="0"/>
              <a:t>Znaczenie znaków </a:t>
            </a:r>
          </a:p>
          <a:p>
            <a:pPr eaLnBrk="1" hangingPunct="1"/>
            <a:r>
              <a:rPr lang="pl-PL" altLang="pl-PL" sz="3200" dirty="0"/>
              <a:t>Estetyka przestrzeni publicznych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Edukacja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700809"/>
            <a:ext cx="8506594" cy="434055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Poziom wykształcenia społeczeństwa</a:t>
            </a:r>
          </a:p>
          <a:p>
            <a:pPr eaLnBrk="1" hangingPunct="1"/>
            <a:r>
              <a:rPr lang="pl-PL" altLang="pl-PL" sz="3200" dirty="0"/>
              <a:t>Profile kształcenia </a:t>
            </a:r>
          </a:p>
          <a:p>
            <a:pPr eaLnBrk="1" hangingPunct="1"/>
            <a:r>
              <a:rPr lang="pl-PL" altLang="pl-PL" sz="3200" dirty="0"/>
              <a:t>Dostosowanie produktów do poziomu mieszkańców</a:t>
            </a:r>
          </a:p>
          <a:p>
            <a:pPr eaLnBrk="1" hangingPunct="1"/>
            <a:r>
              <a:rPr lang="pl-PL" altLang="pl-PL" sz="3200" dirty="0"/>
              <a:t>Wykwalifikowana kadra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Literatura</a:t>
            </a:r>
            <a:endParaRPr lang="en-US" altLang="pl-PL" dirty="0" smtClean="0"/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767408" y="1412777"/>
            <a:ext cx="9073007" cy="4628588"/>
          </a:xfrm>
        </p:spPr>
        <p:txBody>
          <a:bodyPr>
            <a:normAutofit/>
          </a:bodyPr>
          <a:lstStyle/>
          <a:p>
            <a:r>
              <a:rPr lang="pl-PL" dirty="0"/>
              <a:t>Kostro, E. Zagadnienia kulturowe w ekonomii, Gospodarka Narodowa nr 3/2009 </a:t>
            </a:r>
            <a:endParaRPr lang="pl-PL" dirty="0" smtClean="0"/>
          </a:p>
          <a:p>
            <a:r>
              <a:rPr lang="pl-PL" altLang="pl-PL" i="1" dirty="0" smtClean="0"/>
              <a:t>M. </a:t>
            </a:r>
            <a:r>
              <a:rPr lang="pl-PL" altLang="pl-PL" i="1" dirty="0" err="1" smtClean="0"/>
              <a:t>Czinkota</a:t>
            </a:r>
            <a:r>
              <a:rPr lang="pl-PL" altLang="pl-PL" i="1" dirty="0" smtClean="0"/>
              <a:t> i in. </a:t>
            </a:r>
            <a:r>
              <a:rPr lang="en-US" altLang="pl-PL" i="1" dirty="0" smtClean="0"/>
              <a:t>International Business. European Edition, Wiley. Part 1, Chapter 3: Culture </a:t>
            </a:r>
            <a:endParaRPr lang="pl-PL" altLang="pl-PL" i="1" dirty="0" smtClean="0"/>
          </a:p>
          <a:p>
            <a:pPr lvl="0"/>
            <a:r>
              <a:rPr lang="en-US" dirty="0"/>
              <a:t>Pankaj </a:t>
            </a:r>
            <a:r>
              <a:rPr lang="en-US" dirty="0" err="1"/>
              <a:t>Ghemawat</a:t>
            </a:r>
            <a:r>
              <a:rPr lang="en-US" dirty="0"/>
              <a:t>. </a:t>
            </a:r>
            <a:r>
              <a:rPr lang="en-US" i="1" dirty="0"/>
              <a:t>Differences across countries: The CAGE Distance Framework</a:t>
            </a:r>
            <a:r>
              <a:rPr lang="en-US" dirty="0"/>
              <a:t>. Harvard Business Press School </a:t>
            </a:r>
          </a:p>
          <a:p>
            <a:r>
              <a:rPr lang="en-US" dirty="0"/>
              <a:t>O'Grady, S., Lane, H. The Psychic Distance Paradox. </a:t>
            </a:r>
            <a:r>
              <a:rPr lang="en-US" i="1" dirty="0"/>
              <a:t>J </a:t>
            </a:r>
            <a:r>
              <a:rPr lang="en-US" i="1" dirty="0" err="1"/>
              <a:t>Int</a:t>
            </a:r>
            <a:r>
              <a:rPr lang="en-US" i="1" dirty="0"/>
              <a:t> Bus Stud</a:t>
            </a:r>
            <a:r>
              <a:rPr lang="en-US" dirty="0"/>
              <a:t> </a:t>
            </a:r>
            <a:r>
              <a:rPr lang="en-US" b="1" dirty="0"/>
              <a:t>27, </a:t>
            </a:r>
            <a:r>
              <a:rPr lang="en-US" dirty="0"/>
              <a:t>309–333 (1996).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doi.org/10.1057/palgrave.jibs.8490137</a:t>
            </a:r>
            <a:endParaRPr lang="pl-PL" dirty="0" smtClean="0"/>
          </a:p>
          <a:p>
            <a:r>
              <a:rPr lang="pl-PL" altLang="pl-PL" dirty="0" err="1" smtClean="0"/>
              <a:t>Ghemawat</a:t>
            </a:r>
            <a:r>
              <a:rPr lang="pl-PL" altLang="pl-PL" dirty="0" smtClean="0"/>
              <a:t>, P. </a:t>
            </a:r>
            <a:r>
              <a:rPr lang="pl-PL" altLang="pl-PL" dirty="0" err="1" smtClean="0"/>
              <a:t>Distance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still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matters</a:t>
            </a:r>
            <a:r>
              <a:rPr lang="pl-PL" altLang="pl-PL" dirty="0" smtClean="0"/>
              <a:t>. The hard </a:t>
            </a:r>
            <a:r>
              <a:rPr lang="pl-PL" altLang="pl-PL" dirty="0" err="1" smtClean="0"/>
              <a:t>reality</a:t>
            </a:r>
            <a:r>
              <a:rPr lang="pl-PL" altLang="pl-PL" dirty="0" smtClean="0"/>
              <a:t> of Global </a:t>
            </a:r>
            <a:r>
              <a:rPr lang="pl-PL" altLang="pl-PL" dirty="0" err="1" smtClean="0"/>
              <a:t>expansions</a:t>
            </a:r>
            <a:r>
              <a:rPr lang="pl-PL" altLang="pl-PL" dirty="0" smtClean="0"/>
              <a:t>, Harvard Business </a:t>
            </a:r>
            <a:r>
              <a:rPr lang="pl-PL" altLang="pl-PL" dirty="0" err="1" smtClean="0"/>
              <a:t>Review</a:t>
            </a:r>
            <a:r>
              <a:rPr lang="pl-PL" altLang="pl-PL" dirty="0" smtClean="0"/>
              <a:t>, </a:t>
            </a:r>
            <a:r>
              <a:rPr lang="pl-PL" altLang="pl-PL" dirty="0" err="1" smtClean="0"/>
              <a:t>September</a:t>
            </a:r>
            <a:r>
              <a:rPr lang="pl-PL" altLang="pl-PL" dirty="0" smtClean="0"/>
              <a:t> 2001 </a:t>
            </a:r>
          </a:p>
          <a:p>
            <a:endParaRPr lang="en-US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Instytucje społeczne</a:t>
            </a:r>
            <a:r>
              <a:rPr lang="pl-PL" altLang="pl-PL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700809"/>
            <a:ext cx="8596668" cy="434055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Rodzina – jej wielkość, znaczenie </a:t>
            </a:r>
          </a:p>
          <a:p>
            <a:pPr eaLnBrk="1" hangingPunct="1"/>
            <a:r>
              <a:rPr lang="pl-PL" altLang="pl-PL" sz="3200" dirty="0"/>
              <a:t>Stratyfikacja społeczna (podziały klasowe) </a:t>
            </a:r>
          </a:p>
          <a:p>
            <a:pPr eaLnBrk="1" hangingPunct="1"/>
            <a:r>
              <a:rPr lang="pl-PL" altLang="pl-PL" sz="3200" dirty="0"/>
              <a:t>Grupy odniesienia (rodzina, współpracownicy</a:t>
            </a:r>
          </a:p>
          <a:p>
            <a:pPr eaLnBrk="1" hangingPunct="1"/>
            <a:r>
              <a:rPr lang="pl-PL" altLang="pl-PL" sz="3200" dirty="0"/>
              <a:t>Znaczenie formalnych i nieformalnych relacji w biznesie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Kultura a sukces w biznesie</a:t>
            </a:r>
            <a:r>
              <a:rPr lang="pl-PL" altLang="pl-PL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700809"/>
            <a:ext cx="8596668" cy="434055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/>
              <a:t>Zrozumienie lokalnej kultury </a:t>
            </a:r>
          </a:p>
          <a:p>
            <a:pPr eaLnBrk="1" hangingPunct="1"/>
            <a:r>
              <a:rPr lang="pl-PL" altLang="pl-PL" sz="2800" dirty="0"/>
              <a:t>Budowanie relacji </a:t>
            </a:r>
          </a:p>
          <a:p>
            <a:pPr eaLnBrk="1" hangingPunct="1"/>
            <a:r>
              <a:rPr lang="pl-PL" altLang="pl-PL" sz="2800" dirty="0"/>
              <a:t>Zatrudnianie ‘miejscowych’ i szukanie porozumienia </a:t>
            </a:r>
          </a:p>
          <a:p>
            <a:pPr eaLnBrk="1" hangingPunct="1"/>
            <a:r>
              <a:rPr lang="pl-PL" altLang="pl-PL" sz="2800" dirty="0"/>
              <a:t>Dostosowanie produktów i procesów do rynku lokalnego</a:t>
            </a:r>
          </a:p>
          <a:p>
            <a:pPr eaLnBrk="1" hangingPunct="1"/>
            <a:r>
              <a:rPr lang="pl-PL" altLang="pl-PL" sz="2800" dirty="0"/>
              <a:t>Koordynacja na poziomie regionów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432" y="101537"/>
            <a:ext cx="8077200" cy="914400"/>
          </a:xfrm>
        </p:spPr>
        <p:txBody>
          <a:bodyPr/>
          <a:lstStyle/>
          <a:p>
            <a:r>
              <a:rPr lang="pl-PL" b="1" dirty="0" smtClean="0"/>
              <a:t>Kultura i jej aspekty</a:t>
            </a:r>
            <a:endParaRPr lang="en-US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911424" y="980728"/>
            <a:ext cx="9361039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err="1" smtClean="0"/>
              <a:t>Geert</a:t>
            </a:r>
            <a:r>
              <a:rPr lang="pl-PL" dirty="0" smtClean="0"/>
              <a:t> </a:t>
            </a:r>
            <a:r>
              <a:rPr lang="pl-PL" dirty="0" err="1" smtClean="0"/>
              <a:t>Hofstede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https://www.hofstede-insights.com/product/compare-countries/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400" b="1" dirty="0"/>
              <a:t>Power Distance Index (PDI)</a:t>
            </a:r>
            <a:r>
              <a:rPr lang="pl-PL" sz="2400" b="1" dirty="0"/>
              <a:t> / Stosunek do władzy i hierarchii, </a:t>
            </a:r>
            <a:r>
              <a:rPr lang="pl-PL" sz="2400" b="1" dirty="0" err="1"/>
              <a:t>egalitarym</a:t>
            </a:r>
            <a:r>
              <a:rPr lang="pl-PL" sz="2400" b="1" dirty="0"/>
              <a:t> </a:t>
            </a:r>
            <a:endParaRPr lang="en-US" sz="2400" b="1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Stopień, w jakim mniej wpływowi członkowie społeczności akceptują nierówny podział władzy. </a:t>
            </a:r>
          </a:p>
          <a:p>
            <a:pPr marL="0" indent="0">
              <a:buNone/>
            </a:pPr>
            <a:r>
              <a:rPr lang="pl-PL" sz="2000" dirty="0"/>
              <a:t>Społeczeństwa o wysokim poziomie PDI akceptują hierarchiczny porządek, w którym każdy ma swoje miejsce i nie kwestionuje go.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Społeczeństwa o niskim poziomie PD ludzie dążą do wyrównania podziału władzy i oczekują usprawiedliwienia / wyjaśnienia (np. kompetencje) w przypadku nierówności. </a:t>
            </a:r>
          </a:p>
          <a:p>
            <a:pPr marL="0" indent="0">
              <a:buNone/>
            </a:pPr>
            <a:endParaRPr lang="pl-PL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000999" cy="1320800"/>
          </a:xfrm>
        </p:spPr>
        <p:txBody>
          <a:bodyPr>
            <a:normAutofit/>
          </a:bodyPr>
          <a:lstStyle/>
          <a:p>
            <a:r>
              <a:rPr lang="en-US" dirty="0" err="1"/>
              <a:t>Dystans</a:t>
            </a:r>
            <a:r>
              <a:rPr lang="en-US" dirty="0"/>
              <a:t> </a:t>
            </a:r>
            <a:r>
              <a:rPr lang="en-US" dirty="0" err="1" smtClean="0"/>
              <a:t>władzy</a:t>
            </a:r>
            <a:r>
              <a:rPr lang="pl-PL" dirty="0" smtClean="0"/>
              <a:t> </a:t>
            </a:r>
            <a:r>
              <a:rPr lang="pl-PL" sz="2700" dirty="0"/>
              <a:t>(Kostro, E. Zagadnienia kulturowe w ekonomii, Gospodarka Narodowa nr 3/2009) </a:t>
            </a:r>
            <a:endParaRPr lang="en-US" sz="27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97605"/>
              </p:ext>
            </p:extLst>
          </p:nvPr>
        </p:nvGraphicFramePr>
        <p:xfrm>
          <a:off x="623392" y="1581448"/>
          <a:ext cx="8784976" cy="460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14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Mały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dystans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władzy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Duży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dystans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władzy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8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nierówności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społeczne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są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redukowane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dążenie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decentralizacji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wszyscy powinni mieć równe prawa,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styl kierowania opiera się na konsultacjach,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zwierzchnicy i podwładni są od siebie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zależni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hierarchia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wynika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 odgrywania swoich ról, które są ustalone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wyłącznie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powodów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pragmatycznych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nierówności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społeczne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są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zasadnione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pożądane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centralizacja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sprawującym władzę należą się przywileje,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paternalistyczny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autokratyczny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styl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kierowania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podwładni są zależni od przełożonych,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hierarchia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odzwierciedleniem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podstawowych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nierówności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między osobami na dolnych i na górnych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szczeblach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drabiny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Kultura i jej aspekty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7408" y="1484784"/>
            <a:ext cx="9145015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err="1"/>
              <a:t>Individualism</a:t>
            </a:r>
            <a:r>
              <a:rPr lang="pl-PL" sz="2400" b="1" dirty="0"/>
              <a:t> versus </a:t>
            </a:r>
            <a:r>
              <a:rPr lang="pl-PL" sz="2400" b="1" dirty="0" err="1"/>
              <a:t>Collectivism</a:t>
            </a:r>
            <a:r>
              <a:rPr lang="pl-PL" sz="2400" b="1" dirty="0"/>
              <a:t> (IDV)  Indywidualizm vs. kolektywizm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Indywidualizm rozumiany jako preferowanie luźnych więzi społecznych, poleganie na sobie i najbliższej rodzinie.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Kolektywizm, czyli kultura w której istotne są mocne więzi społecznej, funkcjonowanie w grupie, wzajemne wsparcie w zamian za lojalność. </a:t>
            </a:r>
          </a:p>
          <a:p>
            <a:pPr marL="0" indent="0">
              <a:buNone/>
            </a:pPr>
            <a:r>
              <a:rPr lang="pl-PL" sz="2000" dirty="0"/>
              <a:t>Przynależność do określnej kultury zależy od tego, jak członkowie społeczności definiują własny obraz, jako „ja” czy „my”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9217024" cy="1320800"/>
          </a:xfrm>
        </p:spPr>
        <p:txBody>
          <a:bodyPr>
            <a:normAutofit/>
          </a:bodyPr>
          <a:lstStyle/>
          <a:p>
            <a:r>
              <a:rPr lang="pl-PL" sz="2800" dirty="0"/>
              <a:t>Indywidualizm – kolektywizm </a:t>
            </a:r>
            <a:r>
              <a:rPr lang="pl-PL" sz="2000" dirty="0"/>
              <a:t>(Kostro, E. Zagadnienia kulturowe w ekonomii, Gospodarka Narodowa nr 3/2009) </a:t>
            </a:r>
            <a:endParaRPr lang="en-US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58532"/>
              </p:ext>
            </p:extLst>
          </p:nvPr>
        </p:nvGraphicFramePr>
        <p:xfrm>
          <a:off x="911424" y="1581448"/>
          <a:ext cx="853244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992"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Indywidualizm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Kolektywizm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każdy człowiek jest niezależną jednostką, która zajmuje się sama sobą i swoją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najbliższą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rodziną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źródłem tożsamości człowieka jest on sam,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relacje między pracodawcą a pracownikiem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są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kontraktem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przynoszącym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obopólne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korzyści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decyzje dotyczące zatrudnienia i awansu są unormowane prawem i zależą od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umiejętności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oraz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osiągnięć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pracownika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kierowania opiera się na  zarządzaniu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jednostkami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samorealizacja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najważniejszym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celem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każdej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jednostki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gospodarka opiera się na interesach jednostki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ludzie są częścią grupy, która daje im ochronę i poczucie bezpieczeństwa w zamian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lojalność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tożsamość ludziom nadają grupy, do jakich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należą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relacje między pracodawcą a pracownikiem mają charakter moralny i przypominają więzi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rodzinne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decyzje dotyczące zatrudnienia i awansu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zależą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przynależności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grupowej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pracowników, a nie od jego indywidualnych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wysiłków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styl kierowania opiera się na zarządzaniu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grupą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społeczeństwie najważniejsza jest harmonia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gospodarka opiera się na interesach z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biorowych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3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8077200" cy="914400"/>
          </a:xfrm>
        </p:spPr>
        <p:txBody>
          <a:bodyPr/>
          <a:lstStyle/>
          <a:p>
            <a:r>
              <a:rPr lang="pl-PL" dirty="0"/>
              <a:t>Kultura i jej aspekty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5440" y="1268760"/>
            <a:ext cx="950505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/>
              <a:t>Masculinity</a:t>
            </a:r>
            <a:r>
              <a:rPr lang="pl-PL" sz="2800" dirty="0"/>
              <a:t> versus </a:t>
            </a:r>
            <a:r>
              <a:rPr lang="pl-PL" sz="2800" dirty="0" err="1"/>
              <a:t>Femininity</a:t>
            </a:r>
            <a:r>
              <a:rPr lang="pl-PL" sz="2800" dirty="0"/>
              <a:t> (MAS) / Męskość vs. Kobiecość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Męskość jako wymiar kultury oznacza preferowanie przez społeczeństwo osiągnięć, wyzwań, walki, asertywności, materialnych oznak sukcesu, konkurowania. </a:t>
            </a:r>
          </a:p>
          <a:p>
            <a:pPr marL="0" indent="0">
              <a:buNone/>
            </a:pPr>
            <a:r>
              <a:rPr lang="pl-PL" sz="2000" dirty="0"/>
              <a:t>Kobiecość, rozumiana jest w tym kontekście jako preferowanie współpracy, umiarkowania, troski o słabszych, dbałości o jakość życia. Społeczeństwo jako całość jest bardziej zorientowane na porozumienie i kompromis. </a:t>
            </a:r>
          </a:p>
          <a:p>
            <a:pPr marL="0" indent="0">
              <a:buNone/>
            </a:pPr>
            <a:r>
              <a:rPr lang="pl-PL" sz="2000" dirty="0"/>
              <a:t>W biznesie MAS bywa określane jako „twarde kontra łagodne” kultury </a:t>
            </a:r>
          </a:p>
        </p:txBody>
      </p:sp>
    </p:spTree>
    <p:extLst>
      <p:ext uri="{BB962C8B-B14F-4D97-AF65-F5344CB8AC3E}">
        <p14:creationId xmlns:p14="http://schemas.microsoft.com/office/powerpoint/2010/main" val="29258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8496944" cy="1320800"/>
          </a:xfrm>
        </p:spPr>
        <p:txBody>
          <a:bodyPr>
            <a:normAutofit/>
          </a:bodyPr>
          <a:lstStyle/>
          <a:p>
            <a:r>
              <a:rPr lang="pl-PL" sz="2800" dirty="0"/>
              <a:t>Męskość – kobiecość </a:t>
            </a:r>
            <a:r>
              <a:rPr lang="pl-PL" sz="2000" dirty="0"/>
              <a:t>(Kostro, E. Zagadnienia kulturowe w ekonomii, Gospodarka Narodowa nr 3/2009) </a:t>
            </a:r>
            <a:endParaRPr lang="en-US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048866"/>
              </p:ext>
            </p:extLst>
          </p:nvPr>
        </p:nvGraphicFramePr>
        <p:xfrm>
          <a:off x="623392" y="1484784"/>
          <a:ext cx="9289032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97"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Męskość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Kobiecość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77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najwyżej cenione są: siła, sukcesy materialne,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pieniądze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postęp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sympatia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silnych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wsparcie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zasługują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najlepsi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żyje się po to, aby pracować,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ważna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sprawiedliwość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współzawodnictwo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osiągnięcia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konflikty są rozwiązywane przez konfrontację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siły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ideałem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społeczeństwo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wydajności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priorytetem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wzrost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gospodarczy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podstawową wartością jest troska o innych oraz tworzenie przyjaznych relacji między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ludźmi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sympatia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słabych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wsparcie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zasługują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potrzebujący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pracuje się po to, aby żyć,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ważna jest równość, solidarność i jakość życia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zawodowego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konflikty są rozwiązywane na drodze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kompromisu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ideałem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społeczeństwo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socjalne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priorytetem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ochrona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środowiska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aturalnego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5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Kultura i jej aspekty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7408" y="1556792"/>
            <a:ext cx="928903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err="1"/>
              <a:t>Uncertainty</a:t>
            </a:r>
            <a:r>
              <a:rPr lang="pl-PL" sz="2400" dirty="0"/>
              <a:t> </a:t>
            </a:r>
            <a:r>
              <a:rPr lang="pl-PL" sz="2400" dirty="0" err="1"/>
              <a:t>Avoidance</a:t>
            </a:r>
            <a:r>
              <a:rPr lang="pl-PL" sz="2400" dirty="0"/>
              <a:t> Index (UAI) / Unikanie niepewności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Wymiar kultury oznaczający stopień dyskomfortu wśród społeczeństwa, wynikającego z niepewności i niejasności, w jaki sposób społeczeństwo radzi sobie z niepewnością przyszłości, czy próbuje ją kontrolować, czy przyjmuje spokojnie. </a:t>
            </a:r>
          </a:p>
          <a:p>
            <a:pPr marL="0" indent="0">
              <a:buNone/>
            </a:pPr>
            <a:r>
              <a:rPr lang="pl-PL" sz="2000" dirty="0"/>
              <a:t>Kraje, w których poziom UAI jest wysoki, mają rygorystyczne kodeksy postępowania, wierzeń, nie akceptują nietypowych </a:t>
            </a:r>
            <a:r>
              <a:rPr lang="pl-PL" sz="2000" dirty="0" err="1"/>
              <a:t>zachowań</a:t>
            </a:r>
            <a:r>
              <a:rPr lang="pl-PL" sz="2000" dirty="0"/>
              <a:t> i pomysłów. </a:t>
            </a:r>
          </a:p>
          <a:p>
            <a:pPr marL="0" indent="0">
              <a:buNone/>
            </a:pPr>
            <a:r>
              <a:rPr lang="pl-PL" sz="2000" dirty="0"/>
              <a:t>Niski poziom UAI jest wyznacznikiem społeczności o bardziej swobodnej, otwartej postawie, w której doświadczenie, praktyka, znaczy więcej niż  zasady i reguły. </a:t>
            </a:r>
          </a:p>
        </p:txBody>
      </p:sp>
    </p:spTree>
    <p:extLst>
      <p:ext uri="{BB962C8B-B14F-4D97-AF65-F5344CB8AC3E}">
        <p14:creationId xmlns:p14="http://schemas.microsoft.com/office/powerpoint/2010/main" val="35324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8064896" cy="1320800"/>
          </a:xfrm>
        </p:spPr>
        <p:txBody>
          <a:bodyPr>
            <a:normAutofit/>
          </a:bodyPr>
          <a:lstStyle/>
          <a:p>
            <a:r>
              <a:rPr lang="pl-PL" sz="2800" dirty="0"/>
              <a:t>Unikanie niepewności </a:t>
            </a:r>
            <a:r>
              <a:rPr lang="pl-PL" sz="2000" dirty="0"/>
              <a:t>(Kostro, E. Zagadnienia kulturowe w ekonomii, Gospodarka Narodowa nr 3/2009) </a:t>
            </a:r>
            <a:endParaRPr lang="en-US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414378"/>
              </p:ext>
            </p:extLst>
          </p:nvPr>
        </p:nvGraphicFramePr>
        <p:xfrm>
          <a:off x="695400" y="1268760"/>
          <a:ext cx="950505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28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Mały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stopień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unikania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niepewności</a:t>
                      </a:r>
                      <a:r>
                        <a:rPr lang="pl-PL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Duży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stopień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unikania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niepewności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2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niepewność jest naturalną częścią życia, które należy przyjmować takim, jakie jest,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znaczy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ciekawe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praw i przepisów powinna być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ograniczona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niezbędnego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minimum,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pozytywny stosunek do bezczynności, ciężka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koniecznością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precyzja i punktualność wymagają wysiłku,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akceptacja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odmiennych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pomysłów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działań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innowacji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wiara w zdrowy rozsądek i siłę uogólnień,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pozytywny stosunek obywateli do instytucji p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aństwowych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niepewność jest zagrożeniem, z którym należy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walczyć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znaczy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niebezpieczne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wiele szczegółowych praw i przepisów, które starają się ująć precyzyjnie wszystkie sytuacje,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silna potrzeba bycia zajętym, ciężka praca jest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wewnętrzną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potrzebą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skłonność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precyzji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punktualności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brak tolerancji dla odmiennych </a:t>
                      </a:r>
                      <a:r>
                        <a:rPr lang="pl-PL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zachowań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poglądów, niechęć do wprowadzania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innowacji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wiara w specjalistów i ekspertów,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negatywny stosunek obywateli do instytucji p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aństwowych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6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/>
              <a:t>Międzynarodowe otoczenie biznesu</a:t>
            </a:r>
            <a:r>
              <a:rPr lang="pl-PL" altLang="pl-PL" sz="4000" b="1"/>
              <a:t> </a:t>
            </a:r>
            <a:r>
              <a:rPr lang="pl-PL" altLang="pl-PL" sz="4000"/>
              <a:t> </a:t>
            </a:r>
            <a:endParaRPr lang="en-US" altLang="pl-PL" sz="40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350"/>
            <a:ext cx="7056438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01" y="279400"/>
            <a:ext cx="8426898" cy="1320800"/>
          </a:xfrm>
        </p:spPr>
        <p:txBody>
          <a:bodyPr/>
          <a:lstStyle/>
          <a:p>
            <a:r>
              <a:rPr lang="pl-PL" dirty="0"/>
              <a:t>Kultura i jej aspekty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9416" y="1052736"/>
            <a:ext cx="9505056" cy="5688632"/>
          </a:xfrm>
        </p:spPr>
        <p:txBody>
          <a:bodyPr>
            <a:normAutofit/>
          </a:bodyPr>
          <a:lstStyle/>
          <a:p>
            <a:r>
              <a:rPr lang="pl-PL" sz="2600" dirty="0" err="1"/>
              <a:t>Long</a:t>
            </a:r>
            <a:r>
              <a:rPr lang="pl-PL" sz="2600" dirty="0"/>
              <a:t> Term </a:t>
            </a:r>
            <a:r>
              <a:rPr lang="pl-PL" sz="2600" dirty="0" err="1"/>
              <a:t>Orientation</a:t>
            </a:r>
            <a:r>
              <a:rPr lang="pl-PL" sz="2600" dirty="0"/>
              <a:t> versus </a:t>
            </a:r>
            <a:r>
              <a:rPr lang="pl-PL" sz="2600" dirty="0" err="1"/>
              <a:t>Short</a:t>
            </a:r>
            <a:r>
              <a:rPr lang="pl-PL" sz="2600" dirty="0"/>
              <a:t> Term </a:t>
            </a:r>
            <a:r>
              <a:rPr lang="pl-PL" sz="2600" dirty="0" err="1"/>
              <a:t>Normative</a:t>
            </a:r>
            <a:r>
              <a:rPr lang="pl-PL" sz="2600" dirty="0"/>
              <a:t> </a:t>
            </a:r>
            <a:r>
              <a:rPr lang="pl-PL" sz="2600" dirty="0" err="1"/>
              <a:t>Orientation</a:t>
            </a:r>
            <a:r>
              <a:rPr lang="pl-PL" sz="2600" dirty="0"/>
              <a:t> (LTO) / Orientacja Długoterminowa vs. Krótkoterminowe wartościowanie </a:t>
            </a:r>
          </a:p>
          <a:p>
            <a:pPr marL="0" indent="0">
              <a:buNone/>
            </a:pPr>
            <a:r>
              <a:rPr lang="pl-PL" sz="1600" dirty="0"/>
              <a:t>Sposób na traktowanie przeszłości społeczeństwa i wyzwań współczesności i przyszłości. </a:t>
            </a:r>
          </a:p>
          <a:p>
            <a:pPr marL="0" indent="0">
              <a:buNone/>
            </a:pPr>
            <a:r>
              <a:rPr lang="pl-PL" sz="1600" dirty="0"/>
              <a:t>Społeczności o niskim wskaźniku LTO preferują orientacja na historyczne tradycje i niechętny stosunek do zmian. </a:t>
            </a:r>
          </a:p>
          <a:p>
            <a:pPr marL="0" indent="0">
              <a:buNone/>
            </a:pPr>
            <a:r>
              <a:rPr lang="pl-PL" sz="1600" dirty="0"/>
              <a:t>Wysoki wskaźnik LTO oznacza społeczności, promujące wysiłki w nowoczesnej edukacji i zapobiegliwość względem przyszłości, jako sposób na przygotowanie się do wyzwań. </a:t>
            </a:r>
          </a:p>
          <a:p>
            <a:pPr marL="0" indent="0">
              <a:buNone/>
            </a:pPr>
            <a:r>
              <a:rPr lang="pl-PL" sz="1600" dirty="0"/>
              <a:t>W kontekście biznesowym, ten wymiar to krótkoterminowy wartościujące vs. </a:t>
            </a:r>
            <a:r>
              <a:rPr lang="pl-PL" sz="1600" dirty="0" smtClean="0"/>
              <a:t>pragmatyczne</a:t>
            </a:r>
            <a:r>
              <a:rPr lang="pl-PL" sz="1600" dirty="0"/>
              <a:t>, długoterminowe podejście.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8568952" cy="1320800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Orientacja Długoterminowa vs. Krótkoterminowe wartościowanie </a:t>
            </a:r>
            <a:br>
              <a:rPr lang="pl-PL" sz="2800" dirty="0"/>
            </a:br>
            <a:r>
              <a:rPr lang="pl-PL" sz="2000" dirty="0"/>
              <a:t>(Kostro, E. Zagadnienia kulturowe w ekonomii, Gospodarka Narodowa nr 3/2009) </a:t>
            </a:r>
            <a:endParaRPr lang="en-US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436796"/>
              </p:ext>
            </p:extLst>
          </p:nvPr>
        </p:nvGraphicFramePr>
        <p:xfrm>
          <a:off x="767408" y="1628800"/>
          <a:ext cx="928903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04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Orientacja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krótkoterminowa</a:t>
                      </a:r>
                      <a:r>
                        <a:rPr lang="pl-PL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Orientacja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długoterminowa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poszanowanie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tradycji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poszanowanie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społecznych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zobowiązań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niezależnie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ponoszonych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kosztów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zapobiegliwości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chęć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dorównania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innym, nawet kosztem sporych wydatków, oczekiwanie, że działania przyniosą szybkie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rezultaty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niski poziom oszczędności i ograniczone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fundusze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inwestycje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adaptacja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tradycji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współczesności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ograniczone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poszanowanie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społecznych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zobowiązań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zapobiegliwość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oszczędne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korzystanie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posiadanych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środków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cierpliwość w czekaniu na odległe w czasie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wyniki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wysoki poziom oszczędności i duże  fundusze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inwestycje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Kultura i jej aspekty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72816"/>
            <a:ext cx="9019066" cy="4292747"/>
          </a:xfrm>
        </p:spPr>
        <p:txBody>
          <a:bodyPr/>
          <a:lstStyle/>
          <a:p>
            <a:r>
              <a:rPr lang="pl-PL" sz="3200" dirty="0" err="1"/>
              <a:t>Indulgence</a:t>
            </a:r>
            <a:r>
              <a:rPr lang="pl-PL" sz="3200" dirty="0"/>
              <a:t> versus </a:t>
            </a:r>
            <a:r>
              <a:rPr lang="pl-PL" sz="3200" dirty="0" err="1"/>
              <a:t>Restraint</a:t>
            </a:r>
            <a:r>
              <a:rPr lang="pl-PL" sz="3200" dirty="0"/>
              <a:t> (IND) /Wyrozumiałość vs. Powściągliwość </a:t>
            </a:r>
          </a:p>
          <a:p>
            <a:pPr marL="0" indent="0">
              <a:buNone/>
            </a:pPr>
            <a:r>
              <a:rPr lang="pl-PL" dirty="0"/>
              <a:t>Pobłażanie oznacza społeczność akceptującą swobodne zaspokajanie podstawowych i naturalnych ludzkich potrzeb i odnosi się też do cieszenia życiem, akceptowania rozrywek. </a:t>
            </a:r>
          </a:p>
          <a:p>
            <a:pPr marL="0" indent="0">
              <a:buNone/>
            </a:pPr>
            <a:r>
              <a:rPr lang="pl-PL" dirty="0"/>
              <a:t>Powściągliwość jest wyznacznikiem społeczeństwa, które nakazuje ograniczanie się, nie akceptuje swobody w realizowaniu potrzeb i reguluje ich zaspokajania poprzez ścisłe normy społeczne. </a:t>
            </a:r>
            <a:r>
              <a:rPr lang="en-US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37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8208912" cy="1224136"/>
          </a:xfrm>
        </p:spPr>
        <p:txBody>
          <a:bodyPr/>
          <a:lstStyle/>
          <a:p>
            <a:r>
              <a:rPr lang="pl-PL" sz="3200" dirty="0"/>
              <a:t>Porównanie kultur</a:t>
            </a:r>
            <a:endParaRPr lang="en-US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052736"/>
            <a:ext cx="9073008" cy="57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2656"/>
            <a:ext cx="917626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26988"/>
            <a:ext cx="9144000" cy="719138"/>
          </a:xfrm>
        </p:spPr>
        <p:txBody>
          <a:bodyPr/>
          <a:lstStyle/>
          <a:p>
            <a:pPr eaLnBrk="1" hangingPunct="1"/>
            <a:r>
              <a:rPr lang="pl-PL" altLang="pl-PL" sz="3200" b="1"/>
              <a:t>Segmentacja krajów - 4 wymiary kultury</a:t>
            </a:r>
            <a:endParaRPr lang="pl-PL" altLang="pl-PL" sz="3200"/>
          </a:p>
        </p:txBody>
      </p:sp>
      <p:graphicFrame>
        <p:nvGraphicFramePr>
          <p:cNvPr id="32864" name="Group 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54545732"/>
              </p:ext>
            </p:extLst>
          </p:nvPr>
        </p:nvGraphicFramePr>
        <p:xfrm>
          <a:off x="1524001" y="765175"/>
          <a:ext cx="9109075" cy="5791200"/>
        </p:xfrm>
        <a:graphic>
          <a:graphicData uri="http://schemas.openxmlformats.org/drawingml/2006/table">
            <a:tbl>
              <a:tblPr/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Liczba ludności (w mln)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Równość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Unikanie niepewności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Indywidualizm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Męskość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Konsekwencje marketingowe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Klaster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Dania, Szwecja, Finlandia, Holandia, Norwegia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Wysoka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Niski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Wysoki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Niski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Duże potrzeby nowych zróżnicowanych produktów, wysokie uznanie dla firm i produktów environmentally friendly i odpowiedzialnych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Klaster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Belgia, Francja, Grecja, Portugalia, Hiszpania, Turcja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Średnia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mocne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różnie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Niski-średni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status i prestiż, małe ryzyko zakupu i używania, funkcjonalność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Klaster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Austria, Niemcy, Szwajcaria, Włochy, Wielka Brytania, Irlandia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wysoka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średni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Średnio-wysoki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Produkty wysokiej jakości, sukces, potrzeba nowości, różnorodności, przyjemności, niechęć do ryzyka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Kultura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772817"/>
            <a:ext cx="9307098" cy="4268546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/>
              <a:t>Zintegrowany system wzorców </a:t>
            </a:r>
            <a:r>
              <a:rPr lang="pl-PL" altLang="pl-PL" sz="2800" dirty="0" err="1"/>
              <a:t>zachowań</a:t>
            </a:r>
            <a:r>
              <a:rPr lang="pl-PL" altLang="pl-PL" sz="2800" dirty="0"/>
              <a:t>, charakterystyczny dla członków określonej społeczności</a:t>
            </a:r>
          </a:p>
          <a:p>
            <a:pPr lvl="1" eaLnBrk="1" hangingPunct="1"/>
            <a:r>
              <a:rPr lang="pl-PL" altLang="pl-PL" sz="2400" dirty="0"/>
              <a:t>To zwyczaje, język, elementy kultury materialnej, postawy, wartości </a:t>
            </a:r>
          </a:p>
          <a:p>
            <a:pPr eaLnBrk="1" hangingPunct="1"/>
            <a:endParaRPr lang="pl-PL" altLang="pl-PL" sz="2800" dirty="0"/>
          </a:p>
          <a:p>
            <a:pPr eaLnBrk="1" hangingPunct="1"/>
            <a:r>
              <a:rPr lang="pl-PL" altLang="pl-PL" sz="2800" dirty="0"/>
              <a:t>Proces akulturacji – dostosowania i adaptowania do innej kultury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Kultura a biznes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700809"/>
            <a:ext cx="9433048" cy="434055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/>
              <a:t>Rozróżnienie między kulturami typu:</a:t>
            </a:r>
          </a:p>
          <a:p>
            <a:pPr lvl="1" eaLnBrk="1" hangingPunct="1"/>
            <a:r>
              <a:rPr lang="pl-PL" altLang="pl-PL" sz="2800" i="1" dirty="0" err="1"/>
              <a:t>low-context</a:t>
            </a:r>
            <a:r>
              <a:rPr lang="pl-PL" altLang="pl-PL" sz="2800" dirty="0"/>
              <a:t>, jasne, </a:t>
            </a:r>
            <a:r>
              <a:rPr lang="pl-PL" altLang="pl-PL" sz="2800" dirty="0" smtClean="0"/>
              <a:t>bezpośrednie </a:t>
            </a:r>
            <a:r>
              <a:rPr lang="pl-PL" altLang="pl-PL" sz="2800" dirty="0"/>
              <a:t>komunikowanie, przekaz werbalny, kontekst przekazu mniej istotny </a:t>
            </a:r>
          </a:p>
          <a:p>
            <a:pPr lvl="1" eaLnBrk="1" hangingPunct="1"/>
            <a:endParaRPr lang="pl-PL" altLang="pl-PL" sz="2800" i="1" dirty="0"/>
          </a:p>
          <a:p>
            <a:pPr lvl="1" eaLnBrk="1" hangingPunct="1"/>
            <a:r>
              <a:rPr lang="pl-PL" altLang="pl-PL" sz="2800" i="1" dirty="0"/>
              <a:t>high-</a:t>
            </a:r>
            <a:r>
              <a:rPr lang="pl-PL" altLang="pl-PL" sz="2800" i="1" dirty="0" err="1"/>
              <a:t>context</a:t>
            </a:r>
            <a:r>
              <a:rPr lang="pl-PL" altLang="pl-PL" sz="2800" dirty="0"/>
              <a:t>, komunikat równie ważny jak jego kontekst, przekaz niewerbalny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0"/>
            <a:ext cx="11062189" cy="68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332656"/>
            <a:ext cx="7299325" cy="974725"/>
          </a:xfrm>
        </p:spPr>
        <p:txBody>
          <a:bodyPr/>
          <a:lstStyle/>
          <a:p>
            <a:pPr eaLnBrk="1" hangingPunct="1"/>
            <a:r>
              <a:rPr lang="pl-PL" altLang="pl-PL" sz="4000" b="1" dirty="0"/>
              <a:t>Kultura</a:t>
            </a:r>
            <a:r>
              <a:rPr lang="pl-PL" altLang="pl-PL" b="1" dirty="0" smtClean="0"/>
              <a:t> </a:t>
            </a:r>
            <a:r>
              <a:rPr lang="pl-PL" altLang="pl-PL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323583"/>
            <a:ext cx="9649072" cy="51125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pl-PL" altLang="pl-PL" sz="2400" dirty="0"/>
              <a:t>Składowe kultury</a:t>
            </a:r>
            <a:r>
              <a:rPr lang="en-US" altLang="pl-PL" sz="2400" dirty="0"/>
              <a:t>:</a:t>
            </a:r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 smtClean="0"/>
              <a:t>język </a:t>
            </a:r>
            <a:r>
              <a:rPr lang="pl-PL" altLang="pl-PL" sz="2400" dirty="0"/>
              <a:t>werbalny i niewerbalny </a:t>
            </a:r>
            <a:r>
              <a:rPr lang="en-US" altLang="pl-PL" sz="2400" dirty="0"/>
              <a:t> </a:t>
            </a:r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/>
              <a:t>religia</a:t>
            </a:r>
            <a:endParaRPr lang="en-US" altLang="pl-PL" sz="2400" dirty="0"/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/>
              <a:t>system wartości i postaw </a:t>
            </a:r>
            <a:endParaRPr lang="en-US" altLang="pl-PL" sz="2400" dirty="0"/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 smtClean="0"/>
              <a:t>zwyczaje </a:t>
            </a:r>
            <a:r>
              <a:rPr lang="pl-PL" altLang="pl-PL" sz="2400" dirty="0"/>
              <a:t>i tradycje </a:t>
            </a:r>
            <a:endParaRPr lang="en-US" altLang="pl-PL" sz="2400" dirty="0"/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 smtClean="0"/>
              <a:t>składowe </a:t>
            </a:r>
            <a:r>
              <a:rPr lang="pl-PL" altLang="pl-PL" sz="2400" dirty="0"/>
              <a:t>materialne: gospodarcze, społeczne, finansowe, marketing, infrastruktura</a:t>
            </a:r>
            <a:endParaRPr lang="en-US" altLang="pl-PL" sz="2400" dirty="0"/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 smtClean="0"/>
              <a:t>estetyka </a:t>
            </a:r>
            <a:endParaRPr lang="en-US" altLang="pl-PL" sz="2400" dirty="0"/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 smtClean="0"/>
              <a:t>edukacja </a:t>
            </a:r>
            <a:endParaRPr lang="en-US" altLang="pl-PL" sz="2400" dirty="0"/>
          </a:p>
          <a:p>
            <a:pPr eaLnBrk="1" hangingPunct="1">
              <a:lnSpc>
                <a:spcPct val="105000"/>
              </a:lnSpc>
            </a:pPr>
            <a:r>
              <a:rPr lang="pl-PL" altLang="pl-PL" sz="2400" dirty="0" smtClean="0"/>
              <a:t>Instytucje społeczne</a:t>
            </a:r>
            <a:r>
              <a:rPr lang="pl-PL" altLang="pl-PL" sz="2400" dirty="0"/>
              <a:t>: rodzina, podziały społeczne i klasowe, grupy odniesienia</a:t>
            </a:r>
            <a:endParaRPr lang="en-US" altLang="pl-P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Język</a:t>
            </a:r>
            <a:r>
              <a:rPr lang="pl-PL" altLang="pl-PL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556792"/>
            <a:ext cx="9433047" cy="49685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3200" dirty="0"/>
              <a:t>Język werbalny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800" dirty="0"/>
              <a:t>Gromadzenie i ocena informacji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800" dirty="0"/>
              <a:t>Dostęp do społeczności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800" dirty="0"/>
              <a:t>Prowadzenie firmy, komunikacja z pracownikami i klientami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800" dirty="0"/>
              <a:t>Zrozumienie kultury, kontekstu działalności </a:t>
            </a:r>
          </a:p>
          <a:p>
            <a:pPr eaLnBrk="1" hangingPunct="1">
              <a:lnSpc>
                <a:spcPct val="90000"/>
              </a:lnSpc>
            </a:pPr>
            <a:endParaRPr lang="pl-PL" altLang="pl-PL" sz="3200" dirty="0"/>
          </a:p>
          <a:p>
            <a:pPr eaLnBrk="1" hangingPunct="1">
              <a:lnSpc>
                <a:spcPct val="90000"/>
              </a:lnSpc>
            </a:pPr>
            <a:r>
              <a:rPr lang="pl-PL" altLang="pl-PL" sz="3200" dirty="0"/>
              <a:t>Język niewerbalny – mowa ciała, ton, głos, dystans fizyczny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01" y="116632"/>
            <a:ext cx="9218636" cy="1800200"/>
          </a:xfrm>
        </p:spPr>
        <p:txBody>
          <a:bodyPr>
            <a:normAutofit/>
          </a:bodyPr>
          <a:lstStyle/>
          <a:p>
            <a:r>
              <a:rPr lang="pl-PL" dirty="0" smtClean="0"/>
              <a:t>Tragikomiczne błędy językowe – tłumaczenie sloganu bez uwzględnienia slangowego, kolokwialnego kontekstu … </a:t>
            </a:r>
            <a:endParaRPr lang="en-US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5" y="2348880"/>
            <a:ext cx="8394903" cy="4176464"/>
          </a:xfrm>
        </p:spPr>
      </p:pic>
    </p:spTree>
    <p:extLst>
      <p:ext uri="{BB962C8B-B14F-4D97-AF65-F5344CB8AC3E}">
        <p14:creationId xmlns:p14="http://schemas.microsoft.com/office/powerpoint/2010/main" val="33834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721</TotalTime>
  <Words>1907</Words>
  <Application>Microsoft Office PowerPoint</Application>
  <PresentationFormat>Panoramiczny</PresentationFormat>
  <Paragraphs>275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Tahoma</vt:lpstr>
      <vt:lpstr>Trebuchet MS</vt:lpstr>
      <vt:lpstr>Wingdings</vt:lpstr>
      <vt:lpstr>Wingdings 3</vt:lpstr>
      <vt:lpstr>Faseta</vt:lpstr>
      <vt:lpstr>Uwarunkowania kulturowe inwestycji międzynarodowych </vt:lpstr>
      <vt:lpstr>Literatura</vt:lpstr>
      <vt:lpstr>Międzynarodowe otoczenie biznesu  </vt:lpstr>
      <vt:lpstr>Kultura</vt:lpstr>
      <vt:lpstr>Kultura a biznes</vt:lpstr>
      <vt:lpstr>Prezentacja programu PowerPoint</vt:lpstr>
      <vt:lpstr>Kultura  </vt:lpstr>
      <vt:lpstr>Język </vt:lpstr>
      <vt:lpstr>Tragikomiczne błędy językowe – tłumaczenie sloganu bez uwzględnienia slangowego, kolokwialnego kontekstu … </vt:lpstr>
      <vt:lpstr>Mitsubishi Pajero – brzmi dobrze? </vt:lpstr>
      <vt:lpstr>Pułapki języka angielskiego </vt:lpstr>
      <vt:lpstr>Religia </vt:lpstr>
      <vt:lpstr>Religie na świecie </vt:lpstr>
      <vt:lpstr>Wartości i postawy </vt:lpstr>
      <vt:lpstr>Zwyczaje i tradycje</vt:lpstr>
      <vt:lpstr>Prezentacja programu PowerPoint</vt:lpstr>
      <vt:lpstr>Kultura materialna</vt:lpstr>
      <vt:lpstr>Estetyka</vt:lpstr>
      <vt:lpstr>Edukacja</vt:lpstr>
      <vt:lpstr>Instytucje społeczne </vt:lpstr>
      <vt:lpstr>Kultura a sukces w biznesie </vt:lpstr>
      <vt:lpstr>Kultura i jej aspekty</vt:lpstr>
      <vt:lpstr>Dystans władzy (Kostro, E. Zagadnienia kulturowe w ekonomii, Gospodarka Narodowa nr 3/2009) </vt:lpstr>
      <vt:lpstr>Kultura i jej aspekty</vt:lpstr>
      <vt:lpstr>Indywidualizm – kolektywizm (Kostro, E. Zagadnienia kulturowe w ekonomii, Gospodarka Narodowa nr 3/2009) </vt:lpstr>
      <vt:lpstr>Kultura i jej aspekty</vt:lpstr>
      <vt:lpstr>Męskość – kobiecość (Kostro, E. Zagadnienia kulturowe w ekonomii, Gospodarka Narodowa nr 3/2009) </vt:lpstr>
      <vt:lpstr>Kultura i jej aspekty</vt:lpstr>
      <vt:lpstr>Unikanie niepewności (Kostro, E. Zagadnienia kulturowe w ekonomii, Gospodarka Narodowa nr 3/2009) </vt:lpstr>
      <vt:lpstr>Kultura i jej aspekty</vt:lpstr>
      <vt:lpstr>Orientacja Długoterminowa vs. Krótkoterminowe wartościowanie  (Kostro, E. Zagadnienia kulturowe w ekonomii, Gospodarka Narodowa nr 3/2009) </vt:lpstr>
      <vt:lpstr>Kultura i jej aspekty</vt:lpstr>
      <vt:lpstr>Porównanie kultur</vt:lpstr>
      <vt:lpstr>Prezentacja programu PowerPoint</vt:lpstr>
      <vt:lpstr>Segmentacja krajów - 4 wymiary kultury</vt:lpstr>
    </vt:vector>
  </TitlesOfParts>
  <Company>UEK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Małgorzata Zięba</dc:creator>
  <cp:lastModifiedBy>user</cp:lastModifiedBy>
  <cp:revision>74</cp:revision>
  <dcterms:created xsi:type="dcterms:W3CDTF">2014-02-24T23:39:56Z</dcterms:created>
  <dcterms:modified xsi:type="dcterms:W3CDTF">2023-03-03T20:26:23Z</dcterms:modified>
</cp:coreProperties>
</file>