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51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8" r:id="rId12"/>
    <p:sldId id="360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79" r:id="rId21"/>
    <p:sldId id="380" r:id="rId22"/>
    <p:sldId id="381" r:id="rId23"/>
    <p:sldId id="382" r:id="rId24"/>
    <p:sldId id="383" r:id="rId2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43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30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95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9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0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459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7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10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61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98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759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50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Ćwiczenia 13-EPPRS-1223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2A373E-8DC7-4F9F-A840-1F502524F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FF12EB-5AB6-45D1-9339-90CF1D65C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sposoby ograniczania praw człowieka przez państwa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limitacja</a:t>
            </a:r>
          </a:p>
          <a:p>
            <a:pPr marL="114300" indent="0" algn="just">
              <a:buNone/>
            </a:pPr>
            <a:r>
              <a:rPr lang="pl-PL" sz="1600" dirty="0"/>
              <a:t>ograniczenie zakresu stosowania prawa </a:t>
            </a:r>
          </a:p>
          <a:p>
            <a:pPr marL="114300" indent="0" algn="just">
              <a:buNone/>
            </a:pPr>
            <a:r>
              <a:rPr lang="pl-PL" sz="1600" b="1" dirty="0"/>
              <a:t>tzw. klauzule </a:t>
            </a:r>
            <a:r>
              <a:rPr lang="pl-PL" sz="1600" b="1" dirty="0" err="1"/>
              <a:t>limitacyjne</a:t>
            </a:r>
            <a:r>
              <a:rPr lang="pl-PL" sz="1600" b="1" dirty="0"/>
              <a:t> </a:t>
            </a:r>
            <a:r>
              <a:rPr lang="pl-PL" sz="1600" dirty="0"/>
              <a:t>– szczególne przesłanki pozwalające na ograniczenie danego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przesłanki substancjalne 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wartości, których ochrona uzasadnia wprowadzenie ograniczenia</a:t>
            </a:r>
          </a:p>
          <a:p>
            <a:pPr marL="114300" indent="0" algn="just">
              <a:buNone/>
            </a:pPr>
            <a:r>
              <a:rPr lang="pl-PL" sz="1600" dirty="0"/>
              <a:t>np. bezpieczeństwo państwowe, bezpieczeństwo publiczne, dobrobyt gospodarczy kraju, ochrona porządku i zapobieganie przestępstwom, ochrona zdrowia i moralności, ochrona praw i wolności innych osób, konieczność zapobieżenia ujawnieniu informacji niejawnych, zagwarantowanie powagi i bezstronności władzy sądowej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przesłanki proceduralne 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wymogi dotyczące rangi aktu, w którym są wprowadzane ograniczenia, czasu, na jaki ograniczenia są wprowadzane, poddanie ograniczeń kontroli sądowej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zastrzeżenia do umowy międzynarodowej kreującej dane prawo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451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72C1ED-27FA-4151-8B53-C46E69D9B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CF0F6-2B8C-4E5C-91CB-B67C05306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576155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osobiste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dotyczą ochrony najbardziej podstawowych dóbr każdej jednostki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reguły przysługują one wszystkim jednostkom niezależnie od ich przynależności państwowej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polityczne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obejmują prawa i wolności dotyczące sfery życia publicznego jednostki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zęść z nich może być zastrzeżona dla obywateli.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ekonomiczne, socjalne i kulturalne 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 obrębie tej grupy występują trzy podgrupy: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ekonomiczne (gospodarcze) –  prawa i wolności dotyczące bezpośrednio ekonomicznej egzystencji jednostki.</a:t>
            </a:r>
            <a:endParaRPr lang="pl-PL" sz="1600" dirty="0"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socjalne – służą zapewnieniu właściwych społecznych, socjalnych warunków rozwoju jednostki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kulturalne – gwarantują zaspokojenie potrzeb kulturalnych człowieka i stwarzają warunki do jego duchowego rozwoju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cs typeface="Times New Roman" panose="02020603050405020304" pitchFamily="18" charset="0"/>
              </a:rPr>
              <a:t>ich realizacja w dużej mierze zależy od możliwości danego państwa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45557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A8E85B-9780-482D-A979-DF3792C84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E67101-5FDF-454C-819F-21267CBEE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generacje praw człowieka</a:t>
            </a:r>
          </a:p>
          <a:p>
            <a:pPr marL="114300" indent="0">
              <a:buNone/>
            </a:pPr>
            <a:r>
              <a:rPr lang="pl-PL" sz="1600" b="1" dirty="0"/>
              <a:t>I generacja </a:t>
            </a:r>
          </a:p>
          <a:p>
            <a:pPr marL="114300" indent="0">
              <a:buNone/>
            </a:pPr>
            <a:r>
              <a:rPr lang="pl-PL" sz="1600" dirty="0"/>
              <a:t>prawa obywatelskie i polityczne sformułowane w końcu XVIII w.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II generacja</a:t>
            </a:r>
          </a:p>
          <a:p>
            <a:pPr marL="114300" indent="0">
              <a:buNone/>
            </a:pPr>
            <a:r>
              <a:rPr lang="pl-PL" sz="1600" dirty="0"/>
              <a:t>prawa gospodarcze, społeczne i kulturalne, które kształtowały się w XIX i XX w.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III generacja</a:t>
            </a:r>
          </a:p>
          <a:p>
            <a:pPr marL="114300" indent="0">
              <a:buNone/>
            </a:pPr>
            <a:r>
              <a:rPr lang="pl-PL" sz="1600" dirty="0"/>
              <a:t>„prawa solidarnościowe” lub „prawa grupowe”, czyli prawa narodów wobec wspólnoty międzynarodowej np. prawo do samostanowienia, prawo do rozwoju, prawo do odpowiedniego środowiska naturalnego </a:t>
            </a:r>
          </a:p>
        </p:txBody>
      </p:sp>
    </p:spTree>
    <p:extLst>
      <p:ext uri="{BB962C8B-B14F-4D97-AF65-F5344CB8AC3E}">
        <p14:creationId xmlns:p14="http://schemas.microsoft.com/office/powerpoint/2010/main" val="234454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A1C522-C767-44A8-9899-C5CF731AE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B8B577-5BCA-4ED4-A7AF-FE554438C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0699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Gospodarczych, Społecznych i Kulturalnych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 – </a:t>
            </a:r>
            <a:r>
              <a:rPr lang="pl-PL" sz="1600" dirty="0"/>
              <a:t>prawo narodów do samostanowienia oraz określenia swojego statusu politycznego i rozwoju gospodarczego, społecznego i kulturalnego, prawo narodów do korzystania z bogactw naturalnych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 – </a:t>
            </a:r>
            <a:r>
              <a:rPr lang="pl-PL" sz="1600" dirty="0"/>
              <a:t>zobowiązanie państw-stron Paktu do realizacji jego postanowień, w miarę możliwości państw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III – </a:t>
            </a:r>
            <a:r>
              <a:rPr lang="pl-PL" sz="1600" dirty="0"/>
              <a:t>prawa gospodarcze, społeczne i kulturalne: prawo do pracy, prawo do korzystnych i sprawiedliwych warunków pracy, prawo do bezpieczeństwa i higieny pracy, prawo do urlopu, możliwość awansu, prawo do odpowiedniego wynagrodzenia, prawo do tworzenia i przystępowania do związków zawodowych, prawo do strajku, prawo do zabezpieczenia społecznego, ochrona rodziny, ochrona dzieci, prawo do odpowiedniego poziomu życia, prawo do ochrony zdrowia fizycznego i psychicznego, prawo do nauki (w tym do bezpłatnego nauczania podstawowego), prawo do udziału w życiu kulturalnym, prawo do korzystania z postępu naukowego, prawo do ochrony interesów moralnych i materialnych, wynikających z wszelkiej twórczości naukowej, literackiej lub artystycznej, której dana osoba jest autorem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IV – </a:t>
            </a:r>
            <a:r>
              <a:rPr lang="pl-PL" sz="1600" dirty="0"/>
              <a:t>mechanizm kontroli realizacji postanowień </a:t>
            </a:r>
            <a:r>
              <a:rPr lang="pl-PL" sz="1600" dirty="0" err="1"/>
              <a:t>MPPGSiK</a:t>
            </a:r>
            <a:r>
              <a:rPr lang="pl-PL" sz="1600" dirty="0"/>
              <a:t> przez zobowiązanie państw-stron Paktu do składania sprawozdań Sekretarzowi Generalnemu ONZ oraz Radzie Gospodarczej i Społecznej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</a:t>
            </a:r>
            <a:r>
              <a:rPr lang="pl-PL" sz="1600" b="1" dirty="0"/>
              <a:t>część V – </a:t>
            </a:r>
            <a:r>
              <a:rPr lang="pl-PL" sz="1600" dirty="0"/>
              <a:t>postanowienia końcowe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69737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0C0ABA-99DB-44E6-A736-4571B771B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65A446-07F0-4D3E-B708-EAEBA6A58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89739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Międzynarodowy Pakt Praw Gospodarczych, Społecznych i Kulturalnych c.d.</a:t>
            </a:r>
          </a:p>
          <a:p>
            <a:pPr marL="114300" indent="0">
              <a:buNone/>
            </a:pPr>
            <a:r>
              <a:rPr lang="pl-PL" sz="1600" b="1" dirty="0"/>
              <a:t>Komitet Praw Gospodarczych, Społecznych i Kulturalnych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rozpatruje sprawozdania z postępów realizacji Paktu – teoretycznie państwa-strony Paktu powinny składać sprawozdania co 5 lat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rozpatruje skargi indywidualne na naruszenie praw objętych Paktem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skarga indywidualna</a:t>
            </a:r>
          </a:p>
          <a:p>
            <a:pPr marL="114300" indent="0" algn="ctr">
              <a:buNone/>
            </a:pPr>
            <a:r>
              <a:rPr lang="pl-PL" sz="1600" dirty="0"/>
              <a:t>wnoszona, gdy jednostka lub grupa jednostek uzna, że doszło do naruszenia ich praw wynikających z Paktu</a:t>
            </a:r>
          </a:p>
          <a:p>
            <a:pPr marL="114300" indent="0" algn="ctr">
              <a:buNone/>
            </a:pPr>
            <a:r>
              <a:rPr lang="pl-PL" sz="1600" dirty="0"/>
              <a:t>warunki wniesienia – analogiczne do wymogów związanych z wniesieniem skargi do Komitetu Praw Człowieka, dodatkowo: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termin do wniesienia skargi – w ciągu roku od chwili wyczerpania krajowych środków prawnych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skarżący musi wykazać, że poniósł wyraźny uszczerbek w wyniku nieprzestrzegania przez państwo postanowień </a:t>
            </a:r>
            <a:r>
              <a:rPr lang="pl-PL" sz="1600" dirty="0" err="1"/>
              <a:t>PPGSiK</a:t>
            </a:r>
            <a:endParaRPr lang="pl-PL" sz="1600" dirty="0"/>
          </a:p>
          <a:p>
            <a:pPr algn="ctr">
              <a:buFont typeface="Wingdings" panose="05000000000000000000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badanie dokumentów przez Komitet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wydanie niewiążącej opinii w sprawie naruszenia Paktu i zobowiązanie państwa do informowania o podjętych działaniach</a:t>
            </a:r>
          </a:p>
          <a:p>
            <a:pPr marL="114300" indent="0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A7E54404-2011-45DF-9472-C491CD92C956}"/>
              </a:ext>
            </a:extLst>
          </p:cNvPr>
          <p:cNvSpPr/>
          <p:nvPr/>
        </p:nvSpPr>
        <p:spPr>
          <a:xfrm>
            <a:off x="6110378" y="5207479"/>
            <a:ext cx="74762" cy="149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D7423884-2344-476A-847E-07D69EC160D2}"/>
              </a:ext>
            </a:extLst>
          </p:cNvPr>
          <p:cNvSpPr/>
          <p:nvPr/>
        </p:nvSpPr>
        <p:spPr>
          <a:xfrm>
            <a:off x="6136258" y="5673308"/>
            <a:ext cx="74762" cy="149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965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168433-0C51-4694-8869-A04B51AB6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B95AE3-821A-4CCD-93FC-D491E707C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Rada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celem jej działania jest wspieranie powszechnego poszanowania i ochrony praw człowieka oraz podstawowych wolności w równy i uczciwy sposób dla wszystkich ludzi, bez względu na jakiekolwiek kryteria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analizuje przypadki naruszenia praw człowieka, również te najpoważniejsze i powtarzające się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zalecenia dotyczące przestrzegania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zbiór zasad funkcjonowania Rady obejmuje: uniwersalny przegląd okresowy służący ocenie stanu przestrzegania praw człowieka w danym państwie, któremu towarzyszą deklaracje państwa co do poprawy przestrzegania określonych praw, procedura skargowa, w ramach której jednostki lub grupy osób mogą składać skargi do Rady  </a:t>
            </a:r>
          </a:p>
        </p:txBody>
      </p:sp>
    </p:spTree>
    <p:extLst>
      <p:ext uri="{BB962C8B-B14F-4D97-AF65-F5344CB8AC3E}">
        <p14:creationId xmlns:p14="http://schemas.microsoft.com/office/powerpoint/2010/main" val="165461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1CB4A1-FD16-4100-A227-85A98DF03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18555E-3B49-4D7D-A7E2-8A74F9A58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Wysoki Komisarz ONZ ds.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zadanie – promowanie międzynarodowej współpracy, wzmocnienie procesu wdrażania zobowiązań w sferze praw człowieka, zapobieganie i reagowanie na poważne naruszenia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jego działalność wspomaga Urząd Wysokiego Komisarza ds.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53810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1EBF02-CB02-D8FA-47DF-E35CE9C00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2F6716-AA04-B557-6870-0DD1569E9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76331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wyspecjalizowane instytucje ONZ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Przeciwko Torturom – powołany na mocy art. 17 Konwencji w sprawie zakazu stosowania tortur oraz innego okrutnego, nieludzkiego lub poniżającego traktowania albo karania z dnia 10 grudnia 1984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Eliminacji Wszelkich Form Dyskryminacji Rasowej – powołany na mocy art. 8 Konwencji w sprawie likwidacji wszelkich form dyskryminacji rasowej z dnia 7 marca 1966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Likwidacji Dyskryminacji Kobiet – powołany na mocy art. 17 Konwencji w sprawie likwidacji wszelkich form dyskryminacji kobiet z dnia 18 grudnia 1979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Ochrony Praw Pracowników Migrujących i Członków ich Rodzin – powołany na mocy art. 77 Konwencji o ochronie praw pracowników migrujących oraz członków ich rodzin z dnia 18 grudnia 1990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Praw Dziecka – powołany na mocy art. 43 Konwencji o prawach dziecka z dnia 20 listopada 1989r.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Praw Osób Niepełnosprawnych – powołany na podstawie art. 34 Konwencji o prawach osób niepełnosprawnych z dnia 13 grudnia 2006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Wymuszonych Zaginięć – powołany na podstawie art. 26-36 Międzynarodowej Konwencji w sprawie ochrony wszystkich osób przed wymuszonym zaginięciem</a:t>
            </a:r>
          </a:p>
          <a:p>
            <a:pPr marL="114300" indent="0" algn="just">
              <a:buNone/>
            </a:pPr>
            <a:r>
              <a:rPr lang="pl-PL" sz="1400" dirty="0"/>
              <a:t>*wymuszone zaginięcie – zatrzymanie, aresztowanie, uprowadzenie lub jakakolwiek inna forma pozbawienia wolności, dokonane przez przedstawicieli Państwa albo przez osoby lub grupy osób działające z upoważnieniem, pomocą lub milczącą zgodą Państwa, po którym następuje odmowa przyznania faktu pozbawienia wolności lub ukrywanie losów bądź miejsca pobytu takiej osoby, co powoduje, że znajduje się ona poza ochroną prawa </a:t>
            </a:r>
          </a:p>
        </p:txBody>
      </p:sp>
    </p:spTree>
    <p:extLst>
      <p:ext uri="{BB962C8B-B14F-4D97-AF65-F5344CB8AC3E}">
        <p14:creationId xmlns:p14="http://schemas.microsoft.com/office/powerpoint/2010/main" val="310952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D6FEE3-BBF4-647E-C28E-72C2A6338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2FB8DD-8913-6E09-E464-180807468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Podstawa powstania Rady Europy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Statut Londyński z dnia 5 maja 1949 r.; podpisany przez 10 państw (Belgię, Danię, Francję, Holandię, Irlandię, Luksemburg, Norwegię, Szwecję, Wielką Brytanię i Włochy)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Nabycie członkostwa Rady Europy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zaproszenie przez Komitet Ministrów 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uznanie zasady praworządności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poszanowanie praw człowieka i podstawowych wolności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przystąpienie do Europejskiej Konwencji Praw Człowieka (EKPC)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*RP jest członkiem RE od dnia 26 listopada 1991 r.</a:t>
            </a:r>
          </a:p>
        </p:txBody>
      </p:sp>
    </p:spTree>
    <p:extLst>
      <p:ext uri="{BB962C8B-B14F-4D97-AF65-F5344CB8AC3E}">
        <p14:creationId xmlns:p14="http://schemas.microsoft.com/office/powerpoint/2010/main" val="400597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1A5AED-66A4-C221-2606-A24E0FD85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21D948-E315-2577-36F0-18684B1FB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 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Komitet Ministrów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Zgromadzenie Parlamentarne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organ pozastatutowy RE w dziedzinie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Komisarz Praw Człowieka 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kadencja Komisarza – 6 lat</a:t>
            </a:r>
          </a:p>
          <a:p>
            <a:pPr marL="114300" indent="0">
              <a:buNone/>
            </a:pPr>
            <a:r>
              <a:rPr lang="pl-PL" sz="1600" dirty="0"/>
              <a:t>*aktualnie – od 1 kwietnia 2024 r. Michael </a:t>
            </a:r>
            <a:r>
              <a:rPr lang="pl-PL" sz="1600" dirty="0" err="1"/>
              <a:t>O'Flaherty</a:t>
            </a: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zadania Komisarza: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promocja edukacji na rzecz praw człowieka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wspieranie działań zmierzających do przestrzegania praw człowieka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wskazywanie braków państw w dziedzinie zapewnienia ochrony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232873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E8E9AA-E4A1-49FF-8EB4-10315C649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472321-A580-4343-931C-1285592D7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cechy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powszechny charakter </a:t>
            </a:r>
            <a:r>
              <a:rPr lang="pl-PL" sz="1600" dirty="0"/>
              <a:t>– przysługują każdemu człowiekowi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przyrodzony charakter </a:t>
            </a:r>
            <a:r>
              <a:rPr lang="pl-PL" sz="1600" dirty="0"/>
              <a:t>– przysługują każdej jednostce od momentu urodzenia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niezbywalny charakter </a:t>
            </a:r>
            <a:r>
              <a:rPr lang="pl-PL" sz="1600" dirty="0"/>
              <a:t>– nie można się ich zrzec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niepodzielny charakter </a:t>
            </a:r>
            <a:r>
              <a:rPr lang="pl-PL" sz="1600" dirty="0"/>
              <a:t>– wszystkie prawa człowieka stanowią integralną całość i są od siebie współzależne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wynikają z przyrodzonej godności ludzkiej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obowiązują przede wszystkim w relacjach wertykalnych, </a:t>
            </a:r>
            <a:r>
              <a:rPr lang="pl-PL" sz="1600" dirty="0"/>
              <a:t>tj. w relacjach państwo-jednostka</a:t>
            </a:r>
          </a:p>
        </p:txBody>
      </p:sp>
    </p:spTree>
    <p:extLst>
      <p:ext uri="{BB962C8B-B14F-4D97-AF65-F5344CB8AC3E}">
        <p14:creationId xmlns:p14="http://schemas.microsoft.com/office/powerpoint/2010/main" val="13231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9FF7C2-D2A5-7863-E383-77EB56C8C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36FA2E-64F7-65C4-6D01-8CF4F4618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główne umowy w ramach 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ochronie praw człowieka  i podstawowych wolności podpisana dnia 4 listopada 1950 r. wraz z protokołami dodatkowymi (16 protokołów)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Europejska Karta Społeczna z Turynu, podpisana dnia 18 października 1961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zapobieganiu torturom oraz nieludzkiemu lub poniżającemu traktowaniu albo karaniu z dnia 26 listopada 1987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wykonywaniu praw dzieci z dnia 25 stycznia 1999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Konwencja ramowa o ochronie mniejszości narodowych z dnia 10 listopada 1994 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Konwencja o ochronie praw człowieka i godności istoty ludzkiej w odniesieniu do zastosowań biologii i medycyny, tzw. Konwencja o prawach człowieka i biomedycynie z Oviedo, z dnia 4 kwietnia 1997 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obywatelstwie z dnia 6 listopada 1997 r.</a:t>
            </a:r>
          </a:p>
        </p:txBody>
      </p:sp>
    </p:spTree>
    <p:extLst>
      <p:ext uri="{BB962C8B-B14F-4D97-AF65-F5344CB8AC3E}">
        <p14:creationId xmlns:p14="http://schemas.microsoft.com/office/powerpoint/2010/main" val="3543922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D8D885-A5DA-3E4F-1CF3-85ABCC7B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A1C0BE-80D1-B5CE-7F06-B58FD421C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4443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EKPC – katalog praw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życia (art. 2)</a:t>
            </a:r>
          </a:p>
          <a:p>
            <a:pPr marL="114300" indent="0" algn="just">
              <a:buNone/>
            </a:pPr>
            <a:r>
              <a:rPr lang="pl-PL" sz="1600" dirty="0"/>
              <a:t>6 Protokół dodatkowy z dnia 28 kwietnia 1983 r. zakazuje stosowania kary śmierci, za wyjątkiem okresu wojny i bezpośredniego zagrożenia wojną (RP jest stroną od 1 listopada 2000 r.)</a:t>
            </a:r>
          </a:p>
          <a:p>
            <a:pPr marL="114300" indent="0" algn="just">
              <a:buNone/>
            </a:pPr>
            <a:r>
              <a:rPr lang="pl-PL" sz="1600" dirty="0"/>
              <a:t>13 Protokół dodatkowy z dnia 3 maja 2002 r. całkowicie zakazuje kary śmierci (RP jest stroną od 1 września 2014 r.)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tortur, nieludzkiego lub poniżającego traktowania albo karania (art. 3)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niewolnictwa i pracy przymusowej (art. 4)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wolności i bezpieczeństwa osobistego (art. 5)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rzetelnego procesu sądowego (art. 6)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karania bez podstawy prawnej (art. 7)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poszanowania życia prywatnego i rodzinnego (art. 8)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wolność myśli, sumienia i wyznania (art. 9)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wolność wyrażania opinii (art. 10)</a:t>
            </a:r>
          </a:p>
        </p:txBody>
      </p:sp>
    </p:spTree>
    <p:extLst>
      <p:ext uri="{BB962C8B-B14F-4D97-AF65-F5344CB8AC3E}">
        <p14:creationId xmlns:p14="http://schemas.microsoft.com/office/powerpoint/2010/main" val="306917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EKPC – katalog praw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wolność zgromadzania się i stowarzyszania się (art. 11)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do zawarcia małżeństwa (art. 12)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do skutecznego środka odwoławczego (art. 13)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zakaz dyskryminacji (art. 14)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ograniczenie działalności politycznej cudzoziemców (art. 16)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6322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93804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Protokoły dodatkowe do EKPC - obowiązujące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Protokół nr 1 z dnia 20 marca 1952 r. – gwarancje ochrony własności, prawo do nauki, prawo do wolnych wyborów, obowiązuje w RP od 10 października 1994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4 z dnia 16 września 1963 r. – zakaz pozbawiania wolności za długi, prawo do swobodnego poruszania się, zakaz wydalania obywateli, zakaz zbiorowego wydalania cudzoziemców, obowiązuje w RP od 10 października 1994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6 z dnia 28 kwietnia 1983 r. – zniesienie kary śmierci, dopuszczenie stosowania kary śmierci w czasie wojny lub w okresie bezpośredniego zagrożenia wojną, obowiązuje w RP od 1 listopada 2000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7 z dnia 22 listopada 1984 r. – gwarancje proceduralne dotyczące wydalania cudzoziemców, prawo do odwołania się w sprawach karnych, odszkodowanie za bezprawne skazanie, zakaz ponownego sądzenia lub karania, równość małżonków, obowiązuje w RP od 1 marca 2003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12 z dnia 4 listopada 2000 r. – ogólny zakaz dyskryminacji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13 z dnia 3 maja 2002 r. – zniesienie kary śmierci, zakaz uchylania stosowania zobowiązań dotyczących zniesienia kary śmierci i składania zastrzeżeń, obowiązuje w RP od 1 września 2014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 Protokół 16 z dnia 2 października 2013 r. – zmiany w procedurze postępowania przed ETPC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Protokoły nr 2, nr 3, nr 5 i nr 8 były częścią integralną EKPC, postanowienia nimi dodane lub zmienione zostały zastąpione przez postanowienia Protokołu nr 11, który wszedł w życie 1 listopada 1998 r.; z dniem wejścia w życie Protokołu nr 11 utraciły moc obowiązującą postanowienia protokołu nr 9 </a:t>
            </a:r>
          </a:p>
        </p:txBody>
      </p:sp>
    </p:spTree>
    <p:extLst>
      <p:ext uri="{BB962C8B-B14F-4D97-AF65-F5344CB8AC3E}">
        <p14:creationId xmlns:p14="http://schemas.microsoft.com/office/powerpoint/2010/main" val="4019227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5204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Europejski Trybunał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zreformowany na mocy Protokołu nr 11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 wejścia w życie Protokołu nr 11 funkcjonowała także Europejska Komisja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liczba sędziów odpowiada ilości stron EKPC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kandydatów na urząd sędziego (w liczbie 3) zgłaszają państwa strony EKPC; kandydaci w dniu zgłaszania powinni mieć mniej niż 65 lat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sędziów wybiera Zgromadzenie Parlamentarne RE większością głosów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sędziowie powinni być ludźmi o najwyższym poziomie moralnym, posiadać kwalifikacje do sprawowania wysokiego urzędu sędziowskiego albo być prawnikami o uznanej kompetencji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sędziowie zasiadają w Trybunale we własnym imieniu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okresie sprawowania urzędu sędziowie nie mogą brać udziału w żadnej działalności, która nie da się pogodzić z niezawisłością, bezstronnością oraz z wymaganiami piastowania urzędu w pełnym wymiarze czasu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kadencja sędziów trwa 9 lat; obowiązuje zakaz reelekcji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sędziowie sprawują swój urząd do czasu ich zastąpienia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sędzia może być odwołany wyłącznie w drodze decyzji pozostałych sędziów podjętej większością 2/3 głosów, jeżeli stwierdzą, że sędzia przestał spełniać wymagania do zajmowania urzędu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kadencja sędziów upływa z chwilą osiągnięcia przez nich wieku 70 lat</a:t>
            </a:r>
          </a:p>
        </p:txBody>
      </p:sp>
    </p:spTree>
    <p:extLst>
      <p:ext uri="{BB962C8B-B14F-4D97-AF65-F5344CB8AC3E}">
        <p14:creationId xmlns:p14="http://schemas.microsoft.com/office/powerpoint/2010/main" val="312212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E209AF-F36A-4251-A9FF-7B243A3CE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207CD0-2F70-4478-B727-DEE417475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pl-PL" sz="16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godność osobowa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traktowana jako kategoria aksjologiczno-ontyczna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godność jest w tym ujęciu wartością wrodzoną, trwałą, niezbywalną i równocześnie zobowiązującą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godność przysługuje każdemu człowiekowi właśnie z racji bycia człowiekiem i nie wymaga uprzedniego zdobycia, ani też człowiek nie może jej utracić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44112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F23926-04BB-473A-9D5D-933442EA7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53B0BD-E1E5-400D-B28E-22FCC4F1E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układy obowiązywania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horyzontalny (poziomy)</a:t>
            </a:r>
          </a:p>
          <a:p>
            <a:pPr marL="114300" indent="0" algn="just">
              <a:buNone/>
            </a:pPr>
            <a:r>
              <a:rPr lang="pl-PL" sz="1600" dirty="0"/>
              <a:t> prawa człowieka znajdują zastosowanie pomiędzy równorzędnymi podmiotami </a:t>
            </a:r>
          </a:p>
          <a:p>
            <a:pPr marL="114300" indent="0" algn="just">
              <a:buNone/>
            </a:pPr>
            <a:r>
              <a:rPr lang="pl-PL" sz="1600" dirty="0"/>
              <a:t>osoba fizyczna - osoba fizyczna          państwo - państwo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wertykalny (pionowy) </a:t>
            </a:r>
          </a:p>
          <a:p>
            <a:pPr marL="114300" indent="0" algn="just">
              <a:buNone/>
            </a:pPr>
            <a:r>
              <a:rPr lang="pl-PL" sz="1600" dirty="0"/>
              <a:t>prawa człowieka znajdują zastosowanie w relacjach nierównorzędnych podmiotów</a:t>
            </a:r>
          </a:p>
          <a:p>
            <a:pPr marL="114300" indent="0" algn="just">
              <a:buNone/>
            </a:pPr>
            <a:r>
              <a:rPr lang="pl-PL" sz="1600" dirty="0"/>
              <a:t>osoba fizyczna – państwo posiadające zwierzchnictwo terytorialne i personalne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zasadniczo</a:t>
            </a:r>
          </a:p>
          <a:p>
            <a:pPr marL="114300" indent="0" algn="just">
              <a:buNone/>
            </a:pPr>
            <a:r>
              <a:rPr lang="pl-PL" sz="1600" dirty="0"/>
              <a:t>prawa człowieka obowiązują w układzie wertykalnym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wyjątkowo</a:t>
            </a:r>
          </a:p>
          <a:p>
            <a:pPr marL="114300" indent="0" algn="just">
              <a:buNone/>
            </a:pPr>
            <a:r>
              <a:rPr lang="pl-PL" sz="1600" dirty="0"/>
              <a:t>niektóre prawa człowieka obowiązują zarówno w układzie wertykalnym, jak i horyzontalnym np. prawo do poszanowania godności </a:t>
            </a:r>
          </a:p>
        </p:txBody>
      </p:sp>
    </p:spTree>
    <p:extLst>
      <p:ext uri="{BB962C8B-B14F-4D97-AF65-F5344CB8AC3E}">
        <p14:creationId xmlns:p14="http://schemas.microsoft.com/office/powerpoint/2010/main" val="51249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E7D963-5895-4F2A-BC8C-A932AE86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707E8E-53C1-40F1-9953-2F891460A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wolności – prawa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wolności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</a:rPr>
              <a:t>aspekt pozytywny - wolność kształtowania swojego postępowania według własnego uznania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</a:rPr>
              <a:t>aspekt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 negatywny - wolność od zewnętrznej ingerencji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prawa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możliwość 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żądania podjęcia określonego działania na rzecz jednostki ze strony określonej instytucji publicznej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zobowiązują państwo do aktywnego działania na rzecz zapewnienia określonego dobra</a:t>
            </a:r>
          </a:p>
        </p:txBody>
      </p:sp>
    </p:spTree>
    <p:extLst>
      <p:ext uri="{BB962C8B-B14F-4D97-AF65-F5344CB8AC3E}">
        <p14:creationId xmlns:p14="http://schemas.microsoft.com/office/powerpoint/2010/main" val="252476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CE4EA8-3482-413D-BEB0-5AADB2491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FFE172-BED6-4421-A5C7-831CCA2CA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prawa materialne – prawa proceduralne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prawa materialne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</a:rPr>
              <a:t>wyznaczają więzi prawne między jednostką a państwem i innymi podmiotami, zapewniając jej ochronę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prawa proceduralne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</a:rPr>
              <a:t>umożliwiają uruchomienie procedur zmierzających do wyegzekwowania danego prawa materialnego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89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1DCF94-BC7C-4A9E-B7E0-18A897E5E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AFA52A-ECE0-4AEB-8C8D-4DB6FC724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zasadniczo</a:t>
            </a:r>
          </a:p>
          <a:p>
            <a:pPr marL="114300" indent="0">
              <a:buNone/>
            </a:pPr>
            <a:r>
              <a:rPr lang="pl-PL" sz="1600" dirty="0"/>
              <a:t>państwa mogą w zakresie niezbędnym wprowadzać konieczne ograniczenia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wyjątek</a:t>
            </a:r>
          </a:p>
          <a:p>
            <a:pPr marL="114300" indent="0">
              <a:buNone/>
            </a:pPr>
            <a:r>
              <a:rPr lang="pl-PL" sz="1600" dirty="0"/>
              <a:t>prawa absolutne </a:t>
            </a:r>
          </a:p>
          <a:p>
            <a:pPr marL="114300" indent="0">
              <a:buNone/>
            </a:pPr>
            <a:r>
              <a:rPr lang="pl-PL" sz="1600" dirty="0"/>
              <a:t>prawa, które nigdy i w żadnych okolicznościach nie mogą być ograniczone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58379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411A31-C3DB-4E0F-BF1F-20CC6D794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40D6BB-A31E-435C-9981-E88783BEF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sposoby ograniczania praw człowieka przez państwa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derogacja </a:t>
            </a:r>
          </a:p>
          <a:p>
            <a:pPr marL="114300" indent="0" algn="just">
              <a:buNone/>
            </a:pPr>
            <a:r>
              <a:rPr lang="pl-PL" sz="1600" dirty="0"/>
              <a:t>czasowe uchylenie przez państwo wykonywania określonych zobowiązań z zakresu praw człowieka bez wypowiadania całości umowy międzynarodowej, w której dane prawo jest przewidziane</a:t>
            </a:r>
          </a:p>
          <a:p>
            <a:pPr marL="114300" indent="0" algn="just">
              <a:buNone/>
            </a:pPr>
            <a:r>
              <a:rPr lang="pl-PL" sz="1600" b="1" dirty="0"/>
              <a:t>prawa </a:t>
            </a:r>
            <a:r>
              <a:rPr lang="pl-PL" sz="1600" b="1" dirty="0" err="1"/>
              <a:t>niederogowalne</a:t>
            </a:r>
            <a:r>
              <a:rPr lang="pl-PL" sz="1600" b="1" dirty="0"/>
              <a:t> </a:t>
            </a:r>
            <a:r>
              <a:rPr lang="pl-PL" sz="1600" dirty="0"/>
              <a:t>(prawa absolutne)</a:t>
            </a:r>
          </a:p>
          <a:p>
            <a:pPr marL="114300" indent="0" algn="just">
              <a:buNone/>
            </a:pPr>
            <a:r>
              <a:rPr lang="pl-PL" sz="1600" dirty="0"/>
              <a:t>w systemie EKPC np. prawo do życia, zakaz tortur, nieludzkiego lub poniżającego traktowania i karania, zakaz niewolnictwa i poddaństwa, zakaz karania bez podstawy prawnej</a:t>
            </a:r>
          </a:p>
          <a:p>
            <a:pPr marL="114300" indent="0" algn="just">
              <a:buNone/>
            </a:pPr>
            <a:r>
              <a:rPr lang="pl-PL" sz="1600" dirty="0"/>
              <a:t>w systemie </a:t>
            </a:r>
            <a:r>
              <a:rPr lang="pl-PL" sz="1600" dirty="0" err="1"/>
              <a:t>MPPOiP</a:t>
            </a:r>
            <a:r>
              <a:rPr lang="pl-PL" sz="1600" dirty="0"/>
              <a:t> dodatkowo np. zakaz pozbawiania wolności za długi umowne, zakaz uchylania zasady </a:t>
            </a:r>
            <a:r>
              <a:rPr lang="pl-PL" sz="1600" i="1" dirty="0" err="1"/>
              <a:t>nullum</a:t>
            </a:r>
            <a:r>
              <a:rPr lang="pl-PL" sz="1600" i="1" dirty="0"/>
              <a:t> </a:t>
            </a:r>
            <a:r>
              <a:rPr lang="pl-PL" sz="1600" i="1" dirty="0" err="1"/>
              <a:t>crimen</a:t>
            </a:r>
            <a:r>
              <a:rPr lang="pl-PL" sz="1600" i="1" dirty="0"/>
              <a:t> sine lege</a:t>
            </a:r>
            <a:r>
              <a:rPr lang="pl-PL" sz="1600" dirty="0"/>
              <a:t>, prawo do uznania podmiotowości prawnej, prawo do wolności myśli, sumienia i religii</a:t>
            </a:r>
          </a:p>
        </p:txBody>
      </p:sp>
    </p:spTree>
    <p:extLst>
      <p:ext uri="{BB962C8B-B14F-4D97-AF65-F5344CB8AC3E}">
        <p14:creationId xmlns:p14="http://schemas.microsoft.com/office/powerpoint/2010/main" val="72550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6B5E9A-D2F2-4858-B010-E0D9DC7D7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8F1634-E95A-4D26-8A91-0B3F6282D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derogacja zobowiązań jest dopuszczalna (wg EKPC):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stanie wojny lub innego niebezpieczeństwa publicznego zagrażającego życiu narodu</a:t>
            </a:r>
          </a:p>
          <a:p>
            <a:pPr marL="114300" indent="0" algn="just">
              <a:buNone/>
            </a:pPr>
            <a:r>
              <a:rPr lang="pl-PL" sz="1400" dirty="0"/>
              <a:t>stan ten zachodzi, gdy: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niebezpieczeństwo jest aktualne i poważne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skutki niebezpieczeństwa dotyczą całego społeczeństwa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zagrożone jest zorganizowane życie społeczności państwowej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kryzys lub niebezpieczeństwo są wyjątkowe, tzn. normalne środki lub ograniczenia są całkowicie niewystarczające do utrzymania bezpieczeństwa publicznego, porządku i zdrowia ludności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podjęte przez państwo środki uchylające stosowanie zobowiązań muszą ściśle odpowiadać wymogom sytuacji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środki te nie mogą być sprzeczne z innymi zobowiązaniami wynikającymi z prawa międzynarodowego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derogacja nie może dotyczyć praw </a:t>
            </a:r>
            <a:r>
              <a:rPr lang="pl-PL" sz="1600" dirty="0" err="1"/>
              <a:t>niederogowalnych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dokonujące derogacji jest zobowiązane poinformować wyczerpująco Sekretarza Generalnego RE o środkach, jakie podjęło, powodach ich zastosowania, a także kiedy podjęte środki przestaną działać, a derogowane zobowiązania znów będą stosowane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środki uchylające zobowiązania nie mogą pociągać za sobą dyskryminacji wyłącznie z powodu rasy, koloru skóry, płci, języka, religii lub pochodzenia społecznego 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1948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2653</Words>
  <Application>Microsoft Office PowerPoint</Application>
  <PresentationFormat>Panoramiczny</PresentationFormat>
  <Paragraphs>241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30" baseType="lpstr">
      <vt:lpstr>Arial</vt:lpstr>
      <vt:lpstr>Book Antiqua</vt:lpstr>
      <vt:lpstr>Century Gothic</vt:lpstr>
      <vt:lpstr>Times New Roman</vt:lpstr>
      <vt:lpstr>Wingdings</vt:lpstr>
      <vt:lpstr>Apteka</vt:lpstr>
      <vt:lpstr>Prawo międzynarodowe publiczne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międzynarodowe publiczne</dc:title>
  <dc:creator>Anna Surówka</dc:creator>
  <cp:lastModifiedBy>Anna Surówka</cp:lastModifiedBy>
  <cp:revision>1</cp:revision>
  <dcterms:created xsi:type="dcterms:W3CDTF">2024-05-26T19:15:02Z</dcterms:created>
  <dcterms:modified xsi:type="dcterms:W3CDTF">2024-05-26T19:15:32Z</dcterms:modified>
</cp:coreProperties>
</file>