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14" r:id="rId2"/>
    <p:sldId id="281" r:id="rId3"/>
    <p:sldId id="282" r:id="rId4"/>
    <p:sldId id="290" r:id="rId5"/>
    <p:sldId id="283" r:id="rId6"/>
    <p:sldId id="291" r:id="rId7"/>
    <p:sldId id="284" r:id="rId8"/>
    <p:sldId id="287" r:id="rId9"/>
    <p:sldId id="292" r:id="rId10"/>
    <p:sldId id="288" r:id="rId11"/>
    <p:sldId id="294" r:id="rId12"/>
    <p:sldId id="293" r:id="rId13"/>
    <p:sldId id="289" r:id="rId14"/>
    <p:sldId id="296" r:id="rId15"/>
    <p:sldId id="295" r:id="rId16"/>
    <p:sldId id="299" r:id="rId17"/>
    <p:sldId id="300" r:id="rId18"/>
    <p:sldId id="298" r:id="rId19"/>
    <p:sldId id="301" r:id="rId20"/>
    <p:sldId id="303" r:id="rId21"/>
    <p:sldId id="323" r:id="rId22"/>
    <p:sldId id="308" r:id="rId23"/>
    <p:sldId id="304" r:id="rId24"/>
    <p:sldId id="305" r:id="rId25"/>
    <p:sldId id="302" r:id="rId26"/>
    <p:sldId id="306" r:id="rId27"/>
    <p:sldId id="307" r:id="rId28"/>
    <p:sldId id="297" r:id="rId29"/>
    <p:sldId id="310" r:id="rId30"/>
    <p:sldId id="311" r:id="rId31"/>
    <p:sldId id="309" r:id="rId32"/>
    <p:sldId id="312" r:id="rId33"/>
    <p:sldId id="313" r:id="rId34"/>
    <p:sldId id="316" r:id="rId35"/>
    <p:sldId id="318" r:id="rId36"/>
    <p:sldId id="317" r:id="rId37"/>
    <p:sldId id="320" r:id="rId38"/>
    <p:sldId id="321" r:id="rId39"/>
    <p:sldId id="322" r:id="rId40"/>
    <p:sldId id="324" r:id="rId41"/>
    <p:sldId id="328" r:id="rId42"/>
    <p:sldId id="325" r:id="rId43"/>
    <p:sldId id="326" r:id="rId44"/>
    <p:sldId id="327" r:id="rId45"/>
    <p:sldId id="329" r:id="rId46"/>
    <p:sldId id="330" r:id="rId47"/>
    <p:sldId id="331" r:id="rId48"/>
    <p:sldId id="333" r:id="rId49"/>
    <p:sldId id="332" r:id="rId50"/>
    <p:sldId id="334" r:id="rId51"/>
    <p:sldId id="335" r:id="rId52"/>
    <p:sldId id="336" r:id="rId53"/>
    <p:sldId id="337" r:id="rId54"/>
    <p:sldId id="338" r:id="rId55"/>
    <p:sldId id="339" r:id="rId56"/>
    <p:sldId id="341" r:id="rId57"/>
    <p:sldId id="340" r:id="rId58"/>
    <p:sldId id="342" r:id="rId59"/>
    <p:sldId id="343" r:id="rId60"/>
    <p:sldId id="344" r:id="rId61"/>
    <p:sldId id="345" r:id="rId62"/>
    <p:sldId id="346" r:id="rId63"/>
    <p:sldId id="348" r:id="rId64"/>
    <p:sldId id="347" r:id="rId65"/>
    <p:sldId id="34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505B6-831D-4F88-B78F-3EE1237DBEBD}" type="datetimeFigureOut">
              <a:rPr lang="en-US" smtClean="0"/>
              <a:t>11/9/2020</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E425B-AAEB-4F64-84F0-395633188CD4}" type="slidenum">
              <a:rPr lang="en-US" smtClean="0"/>
              <a:t>‹#›</a:t>
            </a:fld>
            <a:endParaRPr lang="en-US"/>
          </a:p>
        </p:txBody>
      </p:sp>
    </p:spTree>
    <p:extLst>
      <p:ext uri="{BB962C8B-B14F-4D97-AF65-F5344CB8AC3E}">
        <p14:creationId xmlns:p14="http://schemas.microsoft.com/office/powerpoint/2010/main" val="36201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p:cNvSpPr>
            <a:spLocks noGrp="1"/>
          </p:cNvSpPr>
          <p:nvPr>
            <p:ph type="dt" sz="half" idx="10"/>
          </p:nvPr>
        </p:nvSpPr>
        <p:spPr/>
        <p:txBody>
          <a:bodyPr/>
          <a:lstStyle/>
          <a:p>
            <a:fld id="{3CDB3455-C12E-4910-8994-E8A893218BB4}" type="datetime1">
              <a:rPr lang="en-US" smtClean="0"/>
              <a:t>11/9/2020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21879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AC3F93E6-2189-441E-BDD6-021AB8403BB4}" type="datetime1">
              <a:rPr lang="en-US" smtClean="0"/>
              <a:t>11/9/2020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78253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14C323DA-DA03-44F8-B7DB-0FEEFED3FD88}" type="datetime1">
              <a:rPr lang="en-US" smtClean="0"/>
              <a:t>11/9/2020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357681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fld id="{7903FA5C-0591-42D8-B22A-05A8A7B5C976}" type="datetime1">
              <a:rPr lang="en-US" smtClean="0"/>
              <a:t>11/9/2020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173420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4A42A3AB-A240-424A-8558-726A66C8462B}" type="datetime1">
              <a:rPr lang="en-US" smtClean="0"/>
              <a:t>11/9/2020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8432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fld id="{D41A5922-2D0B-4988-BC19-22532B1FA111}" type="datetime1">
              <a:rPr lang="en-US" smtClean="0"/>
              <a:t>11/9/2020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35054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fld id="{105F78F9-D442-435B-AAFF-5ECA7E26D6F5}" type="datetime1">
              <a:rPr lang="en-US" smtClean="0"/>
              <a:t>11/9/2020</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402159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fld id="{C05E8B31-E816-4DC0-8B46-ABA2C39CF022}" type="datetime1">
              <a:rPr lang="en-US" smtClean="0"/>
              <a:t>11/9/2020</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307031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8527A4E-2488-4C0A-915C-42E19E1B114B}" type="datetime1">
              <a:rPr lang="en-US" smtClean="0"/>
              <a:t>11/9/2020</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60048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912504-36E2-4B59-9A25-3F775611F29C}" type="datetime1">
              <a:rPr lang="en-US" smtClean="0"/>
              <a:t>11/9/2020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268421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68B2CE7-6048-40B9-B3EB-8405F6BB34B5}" type="datetime1">
              <a:rPr lang="en-US" smtClean="0"/>
              <a:t>11/9/2020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F373211D-BCB1-4994-B36E-0ADE14A5E9AF}" type="slidenum">
              <a:rPr lang="en-US" smtClean="0"/>
              <a:t>‹#›</a:t>
            </a:fld>
            <a:endParaRPr lang="en-US"/>
          </a:p>
        </p:txBody>
      </p:sp>
    </p:spTree>
    <p:extLst>
      <p:ext uri="{BB962C8B-B14F-4D97-AF65-F5344CB8AC3E}">
        <p14:creationId xmlns:p14="http://schemas.microsoft.com/office/powerpoint/2010/main" val="159866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A93B4-FD3A-4E71-B073-5D622B5326FB}" type="datetime1">
              <a:rPr lang="en-US" smtClean="0"/>
              <a:t>11/9/2020</a:t>
            </a:fld>
            <a:endParaRPr lang="en-US"/>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3211D-BCB1-4994-B36E-0ADE14A5E9AF}" type="slidenum">
              <a:rPr lang="en-US" smtClean="0"/>
              <a:t>‹#›</a:t>
            </a:fld>
            <a:endParaRPr lang="en-US"/>
          </a:p>
        </p:txBody>
      </p:sp>
    </p:spTree>
    <p:extLst>
      <p:ext uri="{BB962C8B-B14F-4D97-AF65-F5344CB8AC3E}">
        <p14:creationId xmlns:p14="http://schemas.microsoft.com/office/powerpoint/2010/main" val="402864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Modele zysku</a:t>
            </a:r>
            <a:endParaRPr lang="en-US" dirty="0"/>
          </a:p>
        </p:txBody>
      </p:sp>
      <p:sp>
        <p:nvSpPr>
          <p:cNvPr id="5" name="Symbol zastępczy tekstu 4"/>
          <p:cNvSpPr>
            <a:spLocks noGrp="1"/>
          </p:cNvSpPr>
          <p:nvPr>
            <p:ph type="body" idx="1"/>
          </p:nvPr>
        </p:nvSpPr>
        <p:spPr/>
        <p:txBody>
          <a:bodyPr/>
          <a:lstStyle/>
          <a:p>
            <a:r>
              <a:rPr lang="pl-PL" dirty="0"/>
              <a:t>Adrian </a:t>
            </a:r>
            <a:r>
              <a:rPr lang="pl-PL" dirty="0" err="1"/>
              <a:t>Slywotzky</a:t>
            </a:r>
            <a:r>
              <a:rPr lang="pl-PL" dirty="0"/>
              <a:t> The Art Of </a:t>
            </a:r>
            <a:r>
              <a:rPr lang="pl-PL" dirty="0" err="1"/>
              <a:t>Profitability</a:t>
            </a:r>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a:t>
            </a:fld>
            <a:endParaRPr lang="en-US"/>
          </a:p>
        </p:txBody>
      </p:sp>
    </p:spTree>
    <p:extLst>
      <p:ext uri="{BB962C8B-B14F-4D97-AF65-F5344CB8AC3E}">
        <p14:creationId xmlns:p14="http://schemas.microsoft.com/office/powerpoint/2010/main" val="74349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centralki (</a:t>
            </a:r>
            <a:r>
              <a:rPr lang="pl-PL" dirty="0" err="1"/>
              <a:t>switchboard</a:t>
            </a:r>
            <a:r>
              <a:rPr lang="pl-PL" dirty="0"/>
              <a:t> profit) </a:t>
            </a:r>
            <a:endParaRPr lang="en-US" dirty="0"/>
          </a:p>
        </p:txBody>
      </p:sp>
      <p:sp>
        <p:nvSpPr>
          <p:cNvPr id="3" name="Symbol zastępczy zawartości 2"/>
          <p:cNvSpPr>
            <a:spLocks noGrp="1"/>
          </p:cNvSpPr>
          <p:nvPr>
            <p:ph idx="1"/>
          </p:nvPr>
        </p:nvSpPr>
        <p:spPr>
          <a:xfrm>
            <a:off x="838200" y="1825624"/>
            <a:ext cx="10515600" cy="4630039"/>
          </a:xfrm>
        </p:spPr>
        <p:txBody>
          <a:bodyPr>
            <a:normAutofit fontScale="85000" lnSpcReduction="20000"/>
          </a:bodyPr>
          <a:lstStyle/>
          <a:p>
            <a:r>
              <a:rPr lang="pl-PL" dirty="0"/>
              <a:t>Produkcje telewizyjne mają ograniczone środki na realizację seriali, więc aby dostać kontrakt producenci muszą stworzyć sami atrakcyjną paczkę składającą się z aktorów, dobrego scenariusza (</a:t>
            </a:r>
            <a:r>
              <a:rPr lang="pl-PL" dirty="0" err="1"/>
              <a:t>screenwriterów</a:t>
            </a:r>
            <a:r>
              <a:rPr lang="pl-PL" dirty="0"/>
              <a:t>), scenarzystów oraz reżysera, którzy zwykle pochodzą z różnych agencji i zbiera się ich w paczkę na potrzeby danego kontraktu</a:t>
            </a:r>
          </a:p>
          <a:p>
            <a:r>
              <a:rPr lang="pl-PL" dirty="0"/>
              <a:t>Aby studia filmowe chciały współpracować z takim producentem/agentem, trzeba kontrolować od 15% do 20% rynku, czyli współpracować z 15% - 20% studiów filmowych (być ich agentem), wtedy pozostałe też będą korzystały z usług takiego agenta, bo ma silną pozycję</a:t>
            </a:r>
          </a:p>
          <a:p>
            <a:r>
              <a:rPr lang="pl-PL" dirty="0"/>
              <a:t>To daje silną pozycję negocjacyjną z telewizją, dającą możliwość wynegocjowania nie 12 mln USD za kontrakt, ale 15 mln USD. Premia agenta z 0.5 mln USD dzięki takiemu podejściu rośnie do 1.5 mln USD</a:t>
            </a:r>
          </a:p>
          <a:p>
            <a:r>
              <a:rPr lang="pl-PL" dirty="0"/>
              <a:t>W momencie kiedy agent reprezentuje 200 – 300 aktorów szanse na dobranie aktora do roli gwałtownie rosną</a:t>
            </a:r>
          </a:p>
          <a:p>
            <a:r>
              <a:rPr lang="pl-PL" dirty="0"/>
              <a:t>Rentowność rośnie około 7 razy jak się to wszystko zbierze razem</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10</a:t>
            </a:fld>
            <a:endParaRPr lang="en-US" dirty="0"/>
          </a:p>
        </p:txBody>
      </p:sp>
    </p:spTree>
    <p:extLst>
      <p:ext uri="{BB962C8B-B14F-4D97-AF65-F5344CB8AC3E}">
        <p14:creationId xmlns:p14="http://schemas.microsoft.com/office/powerpoint/2010/main" val="386271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centralki</a:t>
            </a:r>
            <a:endParaRPr lang="en-US" dirty="0"/>
          </a:p>
        </p:txBody>
      </p:sp>
      <p:sp>
        <p:nvSpPr>
          <p:cNvPr id="3" name="Symbol zastępczy zawartości 2"/>
          <p:cNvSpPr>
            <a:spLocks noGrp="1"/>
          </p:cNvSpPr>
          <p:nvPr>
            <p:ph idx="1"/>
          </p:nvPr>
        </p:nvSpPr>
        <p:spPr/>
        <p:txBody>
          <a:bodyPr>
            <a:normAutofit/>
          </a:bodyPr>
          <a:lstStyle/>
          <a:p>
            <a:r>
              <a:rPr lang="pl-PL" dirty="0"/>
              <a:t>Podobny efekt można uzyskać ze sprzedaży sprzętu telekomunikacyjnego, kiedy oferuje się produkty różnych producentów, konsultantów, oraz dobiera oprogramowanie,</a:t>
            </a:r>
          </a:p>
          <a:p>
            <a:endParaRPr lang="pl-PL" dirty="0"/>
          </a:p>
          <a:p>
            <a:endParaRPr lang="pl-PL" dirty="0"/>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11</a:t>
            </a:fld>
            <a:endParaRPr lang="en-US"/>
          </a:p>
        </p:txBody>
      </p:sp>
    </p:spTree>
    <p:extLst>
      <p:ext uri="{BB962C8B-B14F-4D97-AF65-F5344CB8AC3E}">
        <p14:creationId xmlns:p14="http://schemas.microsoft.com/office/powerpoint/2010/main" val="142629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12</a:t>
            </a:fld>
            <a:endParaRPr lang="en-US"/>
          </a:p>
        </p:txBody>
      </p:sp>
      <p:pic>
        <p:nvPicPr>
          <p:cNvPr id="5" name="Obraz 4"/>
          <p:cNvPicPr>
            <a:picLocks noChangeAspect="1"/>
          </p:cNvPicPr>
          <p:nvPr/>
        </p:nvPicPr>
        <p:blipFill rotWithShape="1">
          <a:blip r:embed="rId2"/>
          <a:srcRect l="38780" t="40833" r="36371" b="21605"/>
          <a:stretch/>
        </p:blipFill>
        <p:spPr>
          <a:xfrm>
            <a:off x="2203704" y="722376"/>
            <a:ext cx="6483096" cy="5225768"/>
          </a:xfrm>
          <a:prstGeom prst="rect">
            <a:avLst/>
          </a:prstGeom>
        </p:spPr>
      </p:pic>
    </p:spTree>
    <p:extLst>
      <p:ext uri="{BB962C8B-B14F-4D97-AF65-F5344CB8AC3E}">
        <p14:creationId xmlns:p14="http://schemas.microsoft.com/office/powerpoint/2010/main" val="282366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czasowy (Intel, </a:t>
            </a:r>
            <a:r>
              <a:rPr lang="pl-PL" dirty="0" err="1"/>
              <a:t>Waterstone</a:t>
            </a:r>
            <a:r>
              <a:rPr lang="pl-PL" dirty="0"/>
              <a:t> </a:t>
            </a:r>
            <a:r>
              <a:rPr lang="pl-PL" dirty="0" err="1"/>
              <a:t>Brothers</a:t>
            </a:r>
            <a:r>
              <a:rPr lang="pl-PL" dirty="0"/>
              <a:t>)</a:t>
            </a:r>
            <a:endParaRPr lang="en-US" dirty="0"/>
          </a:p>
        </p:txBody>
      </p:sp>
      <p:sp>
        <p:nvSpPr>
          <p:cNvPr id="3" name="Symbol zastępczy zawartości 2"/>
          <p:cNvSpPr>
            <a:spLocks noGrp="1"/>
          </p:cNvSpPr>
          <p:nvPr>
            <p:ph idx="1"/>
          </p:nvPr>
        </p:nvSpPr>
        <p:spPr/>
        <p:txBody>
          <a:bodyPr>
            <a:normAutofit fontScale="85000" lnSpcReduction="20000"/>
          </a:bodyPr>
          <a:lstStyle/>
          <a:p>
            <a:r>
              <a:rPr lang="pl-PL" dirty="0"/>
              <a:t>Intel ma 2-3 lat na wykorzystanie premii na swoich innowacjach, </a:t>
            </a:r>
            <a:r>
              <a:rPr lang="pl-PL" dirty="0" err="1"/>
              <a:t>Waterstone</a:t>
            </a:r>
            <a:r>
              <a:rPr lang="pl-PL" dirty="0"/>
              <a:t> </a:t>
            </a:r>
            <a:r>
              <a:rPr lang="pl-PL" dirty="0" err="1"/>
              <a:t>Brothers</a:t>
            </a:r>
            <a:r>
              <a:rPr lang="pl-PL" dirty="0"/>
              <a:t> (bank) około 6 – 9 miesięcy zanim pojawią się naśladowcy i premia za bycie liderem zniknie,</a:t>
            </a:r>
          </a:p>
          <a:p>
            <a:r>
              <a:rPr lang="pl-PL" dirty="0"/>
              <a:t>Bank miał mało czasu na wykorzystanie premii za innowację, więc 2 miesiące przed sprzedażą produktu wysyłali wiadomości do klientów informując o produkcie, a tydzień przed premierą dzwonili do klientów i mówili, że w poniedziałek ich produkt będzie już dostępny; w czwartek tygodnia przed premierą robili szkolenia dla wszystkich pracowników tego banku (aż do piątku rano), do piątku wieczorem musieli odpowiedzieć na wszystkie pytania szkolonych pracowników</a:t>
            </a:r>
          </a:p>
          <a:p>
            <a:r>
              <a:rPr lang="pl-PL" dirty="0"/>
              <a:t>Klienci zaczynali dzwonić w poniedziałek rano, do końca tygodnia mieli 50 telefonów, w ciągu 2 tygodni około 100 (na 200 klientów zainteresowanych produktem)</a:t>
            </a:r>
          </a:p>
          <a:p>
            <a:r>
              <a:rPr lang="pl-PL" dirty="0"/>
              <a:t>Dzięki systemowi błyskawicznej dyfuzji zamiast 30 mln obrotu i 15 mln zysku na sprzedaży bank miał 100 mln obrotu i 70 mln zysku na sprzedaży</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13</a:t>
            </a:fld>
            <a:endParaRPr lang="en-US"/>
          </a:p>
        </p:txBody>
      </p:sp>
    </p:spTree>
    <p:extLst>
      <p:ext uri="{BB962C8B-B14F-4D97-AF65-F5344CB8AC3E}">
        <p14:creationId xmlns:p14="http://schemas.microsoft.com/office/powerpoint/2010/main" val="362339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czasowy (Intel, </a:t>
            </a:r>
            <a:r>
              <a:rPr lang="pl-PL" dirty="0" err="1"/>
              <a:t>Waterstone</a:t>
            </a:r>
            <a:r>
              <a:rPr lang="pl-PL" dirty="0"/>
              <a:t> </a:t>
            </a:r>
            <a:r>
              <a:rPr lang="pl-PL" dirty="0" err="1"/>
              <a:t>Brothers</a:t>
            </a:r>
            <a:r>
              <a:rPr lang="pl-PL" dirty="0"/>
              <a:t>)</a:t>
            </a:r>
            <a:endParaRPr lang="en-US" dirty="0"/>
          </a:p>
        </p:txBody>
      </p:sp>
      <p:sp>
        <p:nvSpPr>
          <p:cNvPr id="3" name="Symbol zastępczy zawartości 2"/>
          <p:cNvSpPr>
            <a:spLocks noGrp="1"/>
          </p:cNvSpPr>
          <p:nvPr>
            <p:ph idx="1"/>
          </p:nvPr>
        </p:nvSpPr>
        <p:spPr/>
        <p:txBody>
          <a:bodyPr>
            <a:normAutofit fontScale="92500" lnSpcReduction="20000"/>
          </a:bodyPr>
          <a:lstStyle/>
          <a:p>
            <a:r>
              <a:rPr lang="pl-PL" dirty="0"/>
              <a:t>To, co decyduje o wygranej lub przegranej to opanowanie niezbędnej harówki, aby genialny pomysł wdrożyć w życie</a:t>
            </a:r>
          </a:p>
          <a:p>
            <a:r>
              <a:rPr lang="pl-PL" dirty="0"/>
              <a:t>Proces tworzenia zwykle zaczyna się od kreatywnego pomysłu, potem trzeba zastanowić się czy jest on warty realizacji z biznesowego punktu widzenia. To jest bardzo prosty krok. </a:t>
            </a:r>
          </a:p>
          <a:p>
            <a:r>
              <a:rPr lang="pl-PL" dirty="0"/>
              <a:t>Potem przychodzi harówka – redukcja tego pomysłu do praktyki. Wtedy ludzie potrzebują presji i zachęty, bo wiele razy wszystko upada i trzeba ludzi wyciągać z </a:t>
            </a:r>
            <a:r>
              <a:rPr lang="pl-PL" dirty="0" err="1"/>
              <a:t>doła</a:t>
            </a:r>
            <a:r>
              <a:rPr lang="pl-PL" dirty="0"/>
              <a:t> psychicznego. Harówka to przekształcenie idei w produkty, które można wyprodukować. Wtedy używa się faksu, telefonu, wtedy są spotkania między ludźmi znającymi technikę i starszymi menedżerami. To wtedy jako członek zarządu pokazujesz, że jesteś zainteresowany nowymi produktami i całym procesem rozwoju produktu, tak samo jak sprzedażą, jakością, czy kosztami sprzedaży.</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14</a:t>
            </a:fld>
            <a:endParaRPr lang="en-US"/>
          </a:p>
        </p:txBody>
      </p:sp>
    </p:spTree>
    <p:extLst>
      <p:ext uri="{BB962C8B-B14F-4D97-AF65-F5344CB8AC3E}">
        <p14:creationId xmlns:p14="http://schemas.microsoft.com/office/powerpoint/2010/main" val="400196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15</a:t>
            </a:fld>
            <a:endParaRPr lang="en-US"/>
          </a:p>
        </p:txBody>
      </p:sp>
      <p:pic>
        <p:nvPicPr>
          <p:cNvPr id="5" name="Obraz 4"/>
          <p:cNvPicPr>
            <a:picLocks noChangeAspect="1"/>
          </p:cNvPicPr>
          <p:nvPr/>
        </p:nvPicPr>
        <p:blipFill rotWithShape="1">
          <a:blip r:embed="rId2"/>
          <a:srcRect l="34725" t="39693" r="36400" b="20354"/>
          <a:stretch/>
        </p:blipFill>
        <p:spPr>
          <a:xfrm>
            <a:off x="1572768" y="365125"/>
            <a:ext cx="8174736" cy="6008962"/>
          </a:xfrm>
          <a:prstGeom prst="rect">
            <a:avLst/>
          </a:prstGeom>
        </p:spPr>
      </p:pic>
    </p:spTree>
    <p:extLst>
      <p:ext uri="{BB962C8B-B14F-4D97-AF65-F5344CB8AC3E}">
        <p14:creationId xmlns:p14="http://schemas.microsoft.com/office/powerpoint/2010/main" val="239550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jakościowy</a:t>
            </a:r>
            <a:endParaRPr lang="en-US" dirty="0"/>
          </a:p>
        </p:txBody>
      </p:sp>
      <p:sp>
        <p:nvSpPr>
          <p:cNvPr id="3" name="Symbol zastępczy zawartości 2"/>
          <p:cNvSpPr>
            <a:spLocks noGrp="1"/>
          </p:cNvSpPr>
          <p:nvPr>
            <p:ph idx="1"/>
          </p:nvPr>
        </p:nvSpPr>
        <p:spPr/>
        <p:txBody>
          <a:bodyPr/>
          <a:lstStyle/>
          <a:p>
            <a:r>
              <a:rPr lang="pl-PL" dirty="0"/>
              <a:t>Produkcja wymaga 27 etapów. Usunięcie problemów na etapie 1 i 2 rozwiązuje ogromną ilość problemów na etapach 8, 9, 10 i kolejnych.</a:t>
            </a:r>
          </a:p>
          <a:p>
            <a:r>
              <a:rPr lang="pl-PL" dirty="0"/>
              <a:t>Warto sprawdzać i analizować proces produkcyjny, bo często rozwiązanie problemów we wczesnych fazach zaoszczędza duże koszty.</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16</a:t>
            </a:fld>
            <a:endParaRPr lang="en-US"/>
          </a:p>
        </p:txBody>
      </p:sp>
    </p:spTree>
    <p:extLst>
      <p:ext uri="{BB962C8B-B14F-4D97-AF65-F5344CB8AC3E}">
        <p14:creationId xmlns:p14="http://schemas.microsoft.com/office/powerpoint/2010/main" val="243760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8016" y="365125"/>
            <a:ext cx="12063984" cy="860171"/>
          </a:xfrm>
        </p:spPr>
        <p:txBody>
          <a:bodyPr>
            <a:normAutofit fontScale="90000"/>
          </a:bodyPr>
          <a:lstStyle/>
          <a:p>
            <a:r>
              <a:rPr lang="pl-PL" dirty="0"/>
              <a:t>Model moralności sił naziemnych (Field Force morale)</a:t>
            </a:r>
            <a:endParaRPr lang="en-US" dirty="0"/>
          </a:p>
        </p:txBody>
      </p:sp>
      <p:sp>
        <p:nvSpPr>
          <p:cNvPr id="3" name="Symbol zastępczy zawartości 2"/>
          <p:cNvSpPr>
            <a:spLocks noGrp="1"/>
          </p:cNvSpPr>
          <p:nvPr>
            <p:ph idx="1"/>
          </p:nvPr>
        </p:nvSpPr>
        <p:spPr/>
        <p:txBody>
          <a:bodyPr/>
          <a:lstStyle/>
          <a:p>
            <a:r>
              <a:rPr lang="pl-PL" dirty="0"/>
              <a:t>Metoda została zastosowana do sprzedawców produktów medycznych w USA,</a:t>
            </a:r>
          </a:p>
          <a:p>
            <a:r>
              <a:rPr lang="pl-PL" dirty="0"/>
              <a:t>Zwolniono osoby niekompetentne, a pozostałe przeszły użyteczne szkolenia oraz zwiększono zmienną część wynagrodzenia do 50% co motywowało i silnie nagradzało najlepszych, a karało najgorszych,</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17</a:t>
            </a:fld>
            <a:endParaRPr lang="en-US"/>
          </a:p>
        </p:txBody>
      </p:sp>
    </p:spTree>
    <p:extLst>
      <p:ext uri="{BB962C8B-B14F-4D97-AF65-F5344CB8AC3E}">
        <p14:creationId xmlns:p14="http://schemas.microsoft.com/office/powerpoint/2010/main" val="165530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690688"/>
            <a:ext cx="10515600" cy="5030787"/>
          </a:xfrm>
        </p:spPr>
        <p:txBody>
          <a:bodyPr>
            <a:normAutofit fontScale="77500" lnSpcReduction="20000"/>
          </a:bodyPr>
          <a:lstStyle/>
          <a:p>
            <a:r>
              <a:rPr lang="pl-PL" dirty="0"/>
              <a:t>Niektóre firmy prowadzą prace badawcze, ale są one niezorganizowane, chaotyczne, często opóźnione, instytucja traci czas na mnóstwo różnych projektów, nowe produkty pojawiały się nie w zaplanowanym czasie, ale dużo później, co utrudniało promocję,</a:t>
            </a:r>
          </a:p>
          <a:p>
            <a:r>
              <a:rPr lang="pl-PL" dirty="0"/>
              <a:t>Badania rozwojowe generalnie są </a:t>
            </a:r>
            <a:r>
              <a:rPr lang="pl-PL" dirty="0" err="1"/>
              <a:t>antyzyskowe</a:t>
            </a:r>
            <a:r>
              <a:rPr lang="pl-PL" dirty="0"/>
              <a:t>, ponieważ nie każdy projekt okaże się hitem, a zatem projekty zawsze pochłaniają koszty, a nie zawsze wygenerują zyski, produkt może się okazać dobry, ale za drogi, albo zysk będzie za mały w stosunku do poniesionych nakładów,</a:t>
            </a:r>
          </a:p>
          <a:p>
            <a:r>
              <a:rPr lang="pl-PL" dirty="0"/>
              <a:t>Nowy dyrektor najpierw zaczął ustanawiać swoją pozycję – zmieniał terminy spotkań, skład spotkań, żądał raportów, zmieniał miejsca spotkań, w końcu o nic nie musiał prosić dwa razy,</a:t>
            </a:r>
          </a:p>
          <a:p>
            <a:r>
              <a:rPr lang="pl-PL" dirty="0"/>
              <a:t>Potem zaczął szukać odpowiedzi poza firmą – rozmawiając z </a:t>
            </a:r>
            <a:r>
              <a:rPr lang="pl-PL" dirty="0" err="1"/>
              <a:t>reprezentami</a:t>
            </a:r>
            <a:r>
              <a:rPr lang="pl-PL" dirty="0"/>
              <a:t> handlowymi, klientami, doradcami klientów, oraz doradcami.</a:t>
            </a:r>
          </a:p>
          <a:p>
            <a:r>
              <a:rPr lang="pl-PL" dirty="0"/>
              <a:t>Okazało się, że zyski firmy zależą od kilku produktów – przebojów, ale mało tymi produktami zajmowały się prace badawcze tego przedsiębiorstwa. Dlatego przeglądnięto wszystkie realizowane projekty i te, które nie miały wartości, popadły w zapomnienie. Potencjalne kolejne hity otrzymały ogromne środki, czas, pracowników, dyskusję, doradztwo. Zajmowano się nimi także poza pracą, rozmawiano na korytarzach.</a:t>
            </a:r>
          </a:p>
          <a:p>
            <a:r>
              <a:rPr lang="pl-PL" dirty="0"/>
              <a:t>W końcu deadline i </a:t>
            </a:r>
            <a:r>
              <a:rPr lang="pl-PL" dirty="0" err="1"/>
              <a:t>milestones</a:t>
            </a:r>
            <a:r>
              <a:rPr lang="pl-PL" dirty="0"/>
              <a:t> zaczęły mieć znaczenie w firmie. </a:t>
            </a:r>
          </a:p>
          <a:p>
            <a:endParaRPr lang="pl-PL" dirty="0"/>
          </a:p>
          <a:p>
            <a:endParaRPr lang="pl-PL" dirty="0"/>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18</a:t>
            </a:fld>
            <a:endParaRPr lang="en-US"/>
          </a:p>
        </p:txBody>
      </p:sp>
      <p:sp>
        <p:nvSpPr>
          <p:cNvPr id="6" name="Tytuł 1"/>
          <p:cNvSpPr txBox="1">
            <a:spLocks/>
          </p:cNvSpPr>
          <p:nvPr/>
        </p:nvSpPr>
        <p:spPr>
          <a:xfrm>
            <a:off x="365760" y="255397"/>
            <a:ext cx="10988040" cy="9058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4000" dirty="0"/>
              <a:t>Model produkty-hity (</a:t>
            </a:r>
            <a:r>
              <a:rPr lang="pl-PL" sz="4000" dirty="0" err="1"/>
              <a:t>blockbuster</a:t>
            </a:r>
            <a:r>
              <a:rPr lang="pl-PL" sz="4000" dirty="0"/>
              <a:t> profit, </a:t>
            </a:r>
            <a:r>
              <a:rPr lang="pl-PL" sz="4000" dirty="0" err="1"/>
              <a:t>Agri-Chem</a:t>
            </a:r>
            <a:r>
              <a:rPr lang="pl-PL" sz="4000" dirty="0"/>
              <a:t>)</a:t>
            </a:r>
            <a:endParaRPr lang="en-US" sz="4000" dirty="0"/>
          </a:p>
        </p:txBody>
      </p:sp>
    </p:spTree>
    <p:extLst>
      <p:ext uri="{BB962C8B-B14F-4D97-AF65-F5344CB8AC3E}">
        <p14:creationId xmlns:p14="http://schemas.microsoft.com/office/powerpoint/2010/main" val="289732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1161288"/>
            <a:ext cx="10515600" cy="5330951"/>
          </a:xfrm>
        </p:spPr>
        <p:txBody>
          <a:bodyPr>
            <a:normAutofit fontScale="85000" lnSpcReduction="10000"/>
          </a:bodyPr>
          <a:lstStyle/>
          <a:p>
            <a:r>
              <a:rPr lang="pl-PL" dirty="0"/>
              <a:t>Pytania jakie zaczęto zadawać były następujące:</a:t>
            </a:r>
          </a:p>
          <a:p>
            <a:r>
              <a:rPr lang="pl-PL" dirty="0"/>
              <a:t>Jak możemy zwiększyć wykonalność dużych projektów?</a:t>
            </a:r>
          </a:p>
          <a:p>
            <a:r>
              <a:rPr lang="pl-PL" dirty="0"/>
              <a:t>Jak możemy przyspieszyć realizację dużych projektów?</a:t>
            </a:r>
          </a:p>
          <a:p>
            <a:r>
              <a:rPr lang="pl-PL" dirty="0"/>
              <a:t>Czy możemy pewne czynności wykonywać równolegle?</a:t>
            </a:r>
          </a:p>
          <a:p>
            <a:r>
              <a:rPr lang="pl-PL" dirty="0"/>
              <a:t>Czy możemy wykonać więcej badań, aby poprawić ich pozycjonowanie na rynku?</a:t>
            </a:r>
          </a:p>
          <a:p>
            <a:r>
              <a:rPr lang="pl-PL" dirty="0"/>
              <a:t>Co można jeszcze zrobić aby te duże projekty okazały się przebojami na rynku?</a:t>
            </a:r>
          </a:p>
          <a:p>
            <a:pPr marL="0" indent="0">
              <a:buNone/>
            </a:pPr>
            <a:r>
              <a:rPr lang="pl-PL" dirty="0"/>
              <a:t>Jednak to jeszcze nie wyeliminowało ryzyka na wielkich projektach. One nadal mogły okazać się porażkami. </a:t>
            </a:r>
          </a:p>
          <a:p>
            <a:r>
              <a:rPr lang="pl-PL" dirty="0"/>
              <a:t>Kolejnym krokiem była analiza i przygotowanie do certyfikacji produktów przez komisje rządowe, co robiono poprzez opinie ekspertów, doradców, zewnętrznych badaczy, oraz szukanie kolejnych wielkich projektów, które powinni zacząć prowadzić. </a:t>
            </a:r>
          </a:p>
          <a:p>
            <a:r>
              <a:rPr lang="pl-PL" dirty="0"/>
              <a:t>Analizowano też wydatki, aby nie wydawać pieniędzy niepotrzebnie, ale także aby nie narażać powodzenia wielkich projektów. </a:t>
            </a:r>
          </a:p>
          <a:p>
            <a:pPr marL="0" indent="0">
              <a:buNone/>
            </a:pPr>
            <a:endParaRPr lang="pl-PL" dirty="0"/>
          </a:p>
          <a:p>
            <a:endParaRPr lang="pl-PL" dirty="0"/>
          </a:p>
          <a:p>
            <a:endParaRPr lang="pl-PL" dirty="0"/>
          </a:p>
          <a:p>
            <a:endParaRPr lang="pl-PL" dirty="0"/>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19</a:t>
            </a:fld>
            <a:endParaRPr lang="en-US"/>
          </a:p>
        </p:txBody>
      </p:sp>
      <p:sp>
        <p:nvSpPr>
          <p:cNvPr id="6" name="Tytuł 1"/>
          <p:cNvSpPr txBox="1">
            <a:spLocks/>
          </p:cNvSpPr>
          <p:nvPr/>
        </p:nvSpPr>
        <p:spPr>
          <a:xfrm>
            <a:off x="365760" y="255397"/>
            <a:ext cx="10988040" cy="9058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4000" dirty="0"/>
              <a:t>Model produkty-hity (</a:t>
            </a:r>
            <a:r>
              <a:rPr lang="pl-PL" sz="4000" dirty="0" err="1"/>
              <a:t>blockbuster</a:t>
            </a:r>
            <a:r>
              <a:rPr lang="pl-PL" sz="4000" dirty="0"/>
              <a:t> profit, </a:t>
            </a:r>
            <a:r>
              <a:rPr lang="pl-PL" sz="4000" dirty="0" err="1"/>
              <a:t>Agri-Chem</a:t>
            </a:r>
            <a:r>
              <a:rPr lang="pl-PL" sz="4000" dirty="0"/>
              <a:t>)</a:t>
            </a:r>
            <a:endParaRPr lang="en-US" sz="4000" dirty="0"/>
          </a:p>
        </p:txBody>
      </p:sp>
    </p:spTree>
    <p:extLst>
      <p:ext uri="{BB962C8B-B14F-4D97-AF65-F5344CB8AC3E}">
        <p14:creationId xmlns:p14="http://schemas.microsoft.com/office/powerpoint/2010/main" val="105187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indywidualnych rozwiązań dla klientów (</a:t>
            </a:r>
            <a:r>
              <a:rPr lang="pl-PL" dirty="0" err="1"/>
              <a:t>FanTech</a:t>
            </a:r>
            <a:r>
              <a:rPr lang="pl-PL" dirty="0"/>
              <a:t>)</a:t>
            </a:r>
            <a:endParaRPr lang="en-US" dirty="0"/>
          </a:p>
        </p:txBody>
      </p:sp>
      <p:sp>
        <p:nvSpPr>
          <p:cNvPr id="3" name="Symbol zastępczy zawartości 2"/>
          <p:cNvSpPr>
            <a:spLocks noGrp="1"/>
          </p:cNvSpPr>
          <p:nvPr>
            <p:ph idx="1"/>
          </p:nvPr>
        </p:nvSpPr>
        <p:spPr/>
        <p:txBody>
          <a:bodyPr>
            <a:normAutofit fontScale="92500" lnSpcReduction="10000"/>
          </a:bodyPr>
          <a:lstStyle/>
          <a:p>
            <a:r>
              <a:rPr lang="pl-PL" dirty="0"/>
              <a:t>nakierowanie na pozyskiwanie klientów, każdego roku pozyskanie i utrzymanie określonej liczby firm - klientów – nie za dużej, aby zrozumieć ich potrzeby, aktywne ich wyszukiwanie, zdefiniowanie profilu, wysłanie tam pracowników na 2 – 3 miesiące, aby się nauczyli wszystkiego o tej firmie – ich systemów, na czym takiemu klientowi zależy, potem jak już klient korzysta z usług, poświęcenie ogromnej ilości czasu na poprawne zintegrowanie systemów, potem już tylko jeden pracownik może obsługiwać firmę, bo systemy są zintegrowane (informatyczne, księgowe) nawet część 1 etatu wystarcza potem do obsługi klienta, duża wydajność pracy pracowników. </a:t>
            </a:r>
            <a:r>
              <a:rPr lang="pl-PL" b="1" dirty="0"/>
              <a:t>Zainwestuj czas i energię w zrozumienie i nauczenie się wszystkiego o swoich klienta. Wtedy użyj wiedzy, aby stworzyć rozwiązania dedykowane konkretnie dla nich. Będziesz ponosić straty w którym okresie, ale zarobisz dużo w długim okresie</a:t>
            </a:r>
            <a:r>
              <a:rPr lang="pl-PL" dirty="0"/>
              <a:t>. </a:t>
            </a:r>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a:t>
            </a:fld>
            <a:endParaRPr lang="en-US"/>
          </a:p>
        </p:txBody>
      </p:sp>
    </p:spTree>
    <p:extLst>
      <p:ext uri="{BB962C8B-B14F-4D97-AF65-F5344CB8AC3E}">
        <p14:creationId xmlns:p14="http://schemas.microsoft.com/office/powerpoint/2010/main" val="125831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5760" y="255397"/>
            <a:ext cx="10988040" cy="905891"/>
          </a:xfrm>
        </p:spPr>
        <p:txBody>
          <a:bodyPr>
            <a:normAutofit/>
          </a:bodyPr>
          <a:lstStyle/>
          <a:p>
            <a:r>
              <a:rPr lang="pl-PL" sz="4000" dirty="0"/>
              <a:t>Model produkty-hity (</a:t>
            </a:r>
            <a:r>
              <a:rPr lang="pl-PL" sz="4000" dirty="0" err="1"/>
              <a:t>blockbuster</a:t>
            </a:r>
            <a:r>
              <a:rPr lang="pl-PL" sz="4000" dirty="0"/>
              <a:t> profit, </a:t>
            </a:r>
            <a:r>
              <a:rPr lang="pl-PL" sz="4000" dirty="0" err="1"/>
              <a:t>Agri-Chem</a:t>
            </a:r>
            <a:r>
              <a:rPr lang="pl-PL" sz="4000" dirty="0"/>
              <a:t>)</a:t>
            </a:r>
            <a:endParaRPr lang="en-US" sz="4000" dirty="0"/>
          </a:p>
        </p:txBody>
      </p:sp>
      <p:sp>
        <p:nvSpPr>
          <p:cNvPr id="3" name="Symbol zastępczy zawartości 2"/>
          <p:cNvSpPr>
            <a:spLocks noGrp="1"/>
          </p:cNvSpPr>
          <p:nvPr>
            <p:ph idx="1"/>
          </p:nvPr>
        </p:nvSpPr>
        <p:spPr>
          <a:xfrm>
            <a:off x="838200" y="1161288"/>
            <a:ext cx="10515600" cy="5560187"/>
          </a:xfrm>
        </p:spPr>
        <p:txBody>
          <a:bodyPr>
            <a:normAutofit fontScale="77500" lnSpcReduction="20000"/>
          </a:bodyPr>
          <a:lstStyle/>
          <a:p>
            <a:r>
              <a:rPr lang="pl-PL" dirty="0"/>
              <a:t>Kiedy po 4 latach reforma systemu badań przyniosła skutki i pojawiły się pierwsze produkty, nie każdy okazał się sukcesem, bo konkurenci weszli wcześniej na rynek z podobnymi produktami</a:t>
            </a:r>
          </a:p>
          <a:p>
            <a:r>
              <a:rPr lang="pl-PL" dirty="0"/>
              <a:t>Firma wtedy wycofała się z reklamowania produktów, na których nie miała szansy zarobić z powodu wyprzedzenia przez konkurentów i skierowała środki reklamowe na 2 wyspecjalizowane segmenty rynku na których walczyli o udział w rynku,</a:t>
            </a:r>
          </a:p>
          <a:p>
            <a:r>
              <a:rPr lang="pl-PL" dirty="0"/>
              <a:t>Piąty produkt okazał się hitem a zyski z niego przekierowano z powrotem na badania, aby stworzyć kolejne hity produktowe, nad niektórymi produktami pracowano już od 3 lat,</a:t>
            </a:r>
          </a:p>
          <a:p>
            <a:r>
              <a:rPr lang="pl-PL" dirty="0"/>
              <a:t>Firma polegała w dużym stopniu na firmach badawczych zewnętrznych, aby zaoszczędzić na kosztach stałych</a:t>
            </a:r>
          </a:p>
          <a:p>
            <a:r>
              <a:rPr lang="pl-PL" dirty="0"/>
              <a:t>Nastawienie na produkty-hity było podniesieniem bardzo wysoko poprzeczki i zmuszeniem pracowników albo do odejścia albo do wiary, że są w stanie te cele osiągnąć,</a:t>
            </a:r>
          </a:p>
          <a:p>
            <a:r>
              <a:rPr lang="pl-PL" dirty="0"/>
              <a:t>Firma opracowała portfolio 15 przyszłych produktów, które chcieliby w przyszłości sprzedawać na swoich rynkach (w oparciu o badania w jakim kierunku idzie rynek, technologia i produkty). Firma miała projekty tylko dla 7 z tych produktów, ale w drodze wykupu licencji i odkryć wewnętrznych ostatecznie pracowano nad wszystkimi 15. </a:t>
            </a:r>
          </a:p>
          <a:p>
            <a:r>
              <a:rPr lang="pl-PL" dirty="0"/>
              <a:t>Każdy z tych 15 projektów miał jeden produkt wiodący oraz 1 albo 2 produkty awaryjne, które byłyby sprzedawane, gdyby zawiódł produkt główny.</a:t>
            </a:r>
          </a:p>
          <a:p>
            <a:endParaRPr lang="pl-PL" dirty="0"/>
          </a:p>
          <a:p>
            <a:pPr marL="0" indent="0">
              <a:buNone/>
            </a:pPr>
            <a:endParaRPr lang="pl-PL" dirty="0"/>
          </a:p>
          <a:p>
            <a:endParaRPr lang="pl-PL" dirty="0"/>
          </a:p>
          <a:p>
            <a:endParaRPr lang="pl-PL" dirty="0"/>
          </a:p>
          <a:p>
            <a:endParaRPr lang="pl-PL" dirty="0"/>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20</a:t>
            </a:fld>
            <a:endParaRPr lang="en-US"/>
          </a:p>
        </p:txBody>
      </p:sp>
    </p:spTree>
    <p:extLst>
      <p:ext uri="{BB962C8B-B14F-4D97-AF65-F5344CB8AC3E}">
        <p14:creationId xmlns:p14="http://schemas.microsoft.com/office/powerpoint/2010/main" val="256229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5760" y="255397"/>
            <a:ext cx="10988040" cy="905891"/>
          </a:xfrm>
        </p:spPr>
        <p:txBody>
          <a:bodyPr>
            <a:normAutofit/>
          </a:bodyPr>
          <a:lstStyle/>
          <a:p>
            <a:r>
              <a:rPr lang="pl-PL" sz="4000" dirty="0"/>
              <a:t>Model produkty-hity (</a:t>
            </a:r>
            <a:r>
              <a:rPr lang="pl-PL" sz="4000" dirty="0" err="1"/>
              <a:t>blockbuster</a:t>
            </a:r>
            <a:r>
              <a:rPr lang="pl-PL" sz="4000" dirty="0"/>
              <a:t> profit, </a:t>
            </a:r>
            <a:r>
              <a:rPr lang="pl-PL" sz="4000" dirty="0" err="1"/>
              <a:t>Agri-Chem</a:t>
            </a:r>
            <a:r>
              <a:rPr lang="pl-PL" sz="4000" dirty="0"/>
              <a:t>)</a:t>
            </a:r>
            <a:endParaRPr lang="en-US" sz="4000" dirty="0"/>
          </a:p>
        </p:txBody>
      </p:sp>
      <p:sp>
        <p:nvSpPr>
          <p:cNvPr id="3" name="Symbol zastępczy zawartości 2"/>
          <p:cNvSpPr>
            <a:spLocks noGrp="1"/>
          </p:cNvSpPr>
          <p:nvPr>
            <p:ph idx="1"/>
          </p:nvPr>
        </p:nvSpPr>
        <p:spPr>
          <a:xfrm>
            <a:off x="838200" y="1161288"/>
            <a:ext cx="10515600" cy="5560187"/>
          </a:xfrm>
        </p:spPr>
        <p:txBody>
          <a:bodyPr>
            <a:normAutofit/>
          </a:bodyPr>
          <a:lstStyle/>
          <a:p>
            <a:r>
              <a:rPr lang="pl-PL" dirty="0"/>
              <a:t>Produkcje filmowe, </a:t>
            </a:r>
          </a:p>
          <a:p>
            <a:r>
              <a:rPr lang="pl-PL" dirty="0"/>
              <a:t>Leki,</a:t>
            </a:r>
          </a:p>
          <a:p>
            <a:r>
              <a:rPr lang="pl-PL" dirty="0"/>
              <a:t>Książki – bestsellery,</a:t>
            </a:r>
          </a:p>
          <a:p>
            <a:r>
              <a:rPr lang="pl-PL" dirty="0"/>
              <a:t>Muzyka pop (gwiazdy muzyki pop).</a:t>
            </a:r>
          </a:p>
          <a:p>
            <a:r>
              <a:rPr lang="pl-PL" dirty="0"/>
              <a:t>Albo koszty rozwoju produktu są bardzo wysokie, co powoduje że produktu musi być hitem, aby się opłacał, albo popyt jest silnie wrażliwy na reklamę i wtedy potrzeba bardzo intensywnej i dobrze dopasowanej promocji i marketingu.</a:t>
            </a:r>
          </a:p>
          <a:p>
            <a:r>
              <a:rPr lang="pl-PL" dirty="0"/>
              <a:t>Koszty rozwoju wysokie -&gt; leki, filmy,</a:t>
            </a:r>
          </a:p>
          <a:p>
            <a:r>
              <a:rPr lang="pl-PL" dirty="0"/>
              <a:t>Kosztowna reklama -&gt; książki, muzyka.</a:t>
            </a:r>
          </a:p>
          <a:p>
            <a:endParaRPr lang="pl-PL" dirty="0"/>
          </a:p>
          <a:p>
            <a:pPr marL="0" indent="0">
              <a:buNone/>
            </a:pPr>
            <a:endParaRPr lang="pl-PL" dirty="0"/>
          </a:p>
          <a:p>
            <a:endParaRPr lang="pl-PL" dirty="0"/>
          </a:p>
          <a:p>
            <a:endParaRPr lang="pl-PL" dirty="0"/>
          </a:p>
          <a:p>
            <a:endParaRPr lang="pl-PL" dirty="0"/>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21</a:t>
            </a:fld>
            <a:endParaRPr lang="en-US"/>
          </a:p>
        </p:txBody>
      </p:sp>
    </p:spTree>
    <p:extLst>
      <p:ext uri="{BB962C8B-B14F-4D97-AF65-F5344CB8AC3E}">
        <p14:creationId xmlns:p14="http://schemas.microsoft.com/office/powerpoint/2010/main" val="2232123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8816" y="1027906"/>
            <a:ext cx="5801784" cy="4351338"/>
          </a:xfrm>
        </p:spPr>
      </p:pic>
      <p:sp>
        <p:nvSpPr>
          <p:cNvPr id="4" name="Symbol zastępczy numeru slajdu 3"/>
          <p:cNvSpPr>
            <a:spLocks noGrp="1"/>
          </p:cNvSpPr>
          <p:nvPr>
            <p:ph type="sldNum" sz="quarter" idx="12"/>
          </p:nvPr>
        </p:nvSpPr>
        <p:spPr/>
        <p:txBody>
          <a:bodyPr/>
          <a:lstStyle/>
          <a:p>
            <a:fld id="{F373211D-BCB1-4994-B36E-0ADE14A5E9AF}" type="slidenum">
              <a:rPr lang="en-US" smtClean="0"/>
              <a:t>22</a:t>
            </a:fld>
            <a:endParaRPr lang="en-US"/>
          </a:p>
        </p:txBody>
      </p:sp>
    </p:spTree>
    <p:extLst>
      <p:ext uri="{BB962C8B-B14F-4D97-AF65-F5344CB8AC3E}">
        <p14:creationId xmlns:p14="http://schemas.microsoft.com/office/powerpoint/2010/main" val="234009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01117"/>
            <a:ext cx="10515600" cy="640715"/>
          </a:xfrm>
        </p:spPr>
        <p:txBody>
          <a:bodyPr>
            <a:normAutofit fontScale="90000"/>
          </a:bodyPr>
          <a:lstStyle/>
          <a:p>
            <a:pPr algn="ctr"/>
            <a:r>
              <a:rPr lang="pl-PL" dirty="0"/>
              <a:t>Model mnożników zysku (Honda)</a:t>
            </a:r>
            <a:endParaRPr lang="en-US" dirty="0"/>
          </a:p>
        </p:txBody>
      </p:sp>
      <p:sp>
        <p:nvSpPr>
          <p:cNvPr id="3" name="Symbol zastępczy zawartości 2"/>
          <p:cNvSpPr>
            <a:spLocks noGrp="1"/>
          </p:cNvSpPr>
          <p:nvPr>
            <p:ph idx="1"/>
          </p:nvPr>
        </p:nvSpPr>
        <p:spPr>
          <a:xfrm>
            <a:off x="298704" y="1094104"/>
            <a:ext cx="11625072" cy="5262245"/>
          </a:xfrm>
        </p:spPr>
        <p:txBody>
          <a:bodyPr/>
          <a:lstStyle/>
          <a:p>
            <a:r>
              <a:rPr lang="pl-PL" dirty="0"/>
              <a:t>Idea modelu mnożników zysku polega na tym, że wykorzystuje się to, co firma potrafi robić dobrze i robi się na tym wielokrotnie pieniądze,</a:t>
            </a:r>
          </a:p>
          <a:p>
            <a:r>
              <a:rPr lang="pl-PL" dirty="0"/>
              <a:t>Honda umie robić silniki i wykorzystuje tę umiejętność produkując: samochody, motocykle, silniki do motorówek i łodzi, kosiarki do trawy, silniki produkcyjne,</a:t>
            </a:r>
          </a:p>
          <a:p>
            <a:r>
              <a:rPr lang="pl-PL" dirty="0"/>
              <a:t>Bierze się jeden pomysł i wielokrotnie sprzedaje – oszczędza się na kosztach badań i rozwoju produktów, zwiększone są także na sukces takich produktów, poprawione są także szanse sukcesu jeżeli badania dotyczą rozwijania dobrze sprzedających się produktów (wokoło nich są badania),</a:t>
            </a:r>
          </a:p>
          <a:p>
            <a:r>
              <a:rPr lang="pl-PL" dirty="0"/>
              <a:t>Produkty nie są takie same sprzedawane w różnych okolicznościach, lecz stanowią modyfikacje wiodącego produktu,</a:t>
            </a:r>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23</a:t>
            </a:fld>
            <a:endParaRPr lang="en-US"/>
          </a:p>
        </p:txBody>
      </p:sp>
    </p:spTree>
    <p:extLst>
      <p:ext uri="{BB962C8B-B14F-4D97-AF65-F5344CB8AC3E}">
        <p14:creationId xmlns:p14="http://schemas.microsoft.com/office/powerpoint/2010/main" val="261286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24</a:t>
            </a:fld>
            <a:endParaRPr lang="en-US"/>
          </a:p>
        </p:txBody>
      </p:sp>
      <p:pic>
        <p:nvPicPr>
          <p:cNvPr id="5" name="Obraz 4"/>
          <p:cNvPicPr>
            <a:picLocks noChangeAspect="1"/>
          </p:cNvPicPr>
          <p:nvPr/>
        </p:nvPicPr>
        <p:blipFill rotWithShape="1">
          <a:blip r:embed="rId2"/>
          <a:srcRect l="33150" t="36870" r="37450" b="23741"/>
          <a:stretch/>
        </p:blipFill>
        <p:spPr>
          <a:xfrm>
            <a:off x="2231136" y="676655"/>
            <a:ext cx="7223760" cy="5141401"/>
          </a:xfrm>
          <a:prstGeom prst="rect">
            <a:avLst/>
          </a:prstGeom>
        </p:spPr>
      </p:pic>
    </p:spTree>
    <p:extLst>
      <p:ext uri="{BB962C8B-B14F-4D97-AF65-F5344CB8AC3E}">
        <p14:creationId xmlns:p14="http://schemas.microsoft.com/office/powerpoint/2010/main" val="14165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przedsiębiorczości (</a:t>
            </a:r>
            <a:r>
              <a:rPr lang="pl-PL" dirty="0" err="1"/>
              <a:t>Delmore</a:t>
            </a:r>
            <a:r>
              <a:rPr lang="pl-PL" dirty="0"/>
              <a:t>)</a:t>
            </a:r>
            <a:endParaRPr lang="en-US" dirty="0"/>
          </a:p>
        </p:txBody>
      </p:sp>
      <p:sp>
        <p:nvSpPr>
          <p:cNvPr id="3" name="Symbol zastępczy zawartości 2"/>
          <p:cNvSpPr>
            <a:spLocks noGrp="1"/>
          </p:cNvSpPr>
          <p:nvPr>
            <p:ph idx="1"/>
          </p:nvPr>
        </p:nvSpPr>
        <p:spPr/>
        <p:txBody>
          <a:bodyPr>
            <a:normAutofit fontScale="77500" lnSpcReduction="20000"/>
          </a:bodyPr>
          <a:lstStyle/>
          <a:p>
            <a:r>
              <a:rPr lang="pl-PL" dirty="0"/>
              <a:t>Szukanie wszędzie oszczędności graniczące ze skąpstwem,</a:t>
            </a:r>
          </a:p>
          <a:p>
            <a:r>
              <a:rPr lang="pl-PL" dirty="0"/>
              <a:t>Unikanie podróży, jeżeli można coś załatwić telefonem,</a:t>
            </a:r>
          </a:p>
          <a:p>
            <a:r>
              <a:rPr lang="pl-PL" dirty="0"/>
              <a:t>Oszczędzanie czasu pracowników, aby mogli wykonywać inne czynności, </a:t>
            </a:r>
          </a:p>
          <a:p>
            <a:r>
              <a:rPr lang="pl-PL" dirty="0"/>
              <a:t>Pracowanie od wczesnego rana do późnego wieczora, </a:t>
            </a:r>
          </a:p>
          <a:p>
            <a:r>
              <a:rPr lang="pl-PL" dirty="0"/>
              <a:t>Skoncentrowanie na klientach, redukcji kosztów i jak sprzedawać więcej, oczekiwanie kreatywności od pracowników,</a:t>
            </a:r>
          </a:p>
          <a:p>
            <a:r>
              <a:rPr lang="pl-PL" dirty="0"/>
              <a:t>Bardzo wysoko postawione oczekiwania wobec pracowników (cele jak powyżej),</a:t>
            </a:r>
          </a:p>
          <a:p>
            <a:r>
              <a:rPr lang="pl-PL" dirty="0"/>
              <a:t>Twarde negocjowanie cen z dostawcami, </a:t>
            </a:r>
          </a:p>
          <a:p>
            <a:r>
              <a:rPr lang="pl-PL" dirty="0"/>
              <a:t>Kontrolowanie nawet najmniejszych wydatków, opóźnianie wydatków kapitałowych, </a:t>
            </a:r>
          </a:p>
          <a:p>
            <a:r>
              <a:rPr lang="pl-PL" dirty="0"/>
              <a:t>Konkursy kto będzie najlepszym pracownikiem,</a:t>
            </a:r>
          </a:p>
          <a:p>
            <a:r>
              <a:rPr lang="pl-PL" dirty="0"/>
              <a:t>Przyjęcia aby celebrować najlepszych pracowników,</a:t>
            </a:r>
          </a:p>
          <a:p>
            <a:r>
              <a:rPr lang="pl-PL" dirty="0"/>
              <a:t>Kopiowanie pomysłów i rozwiązań od konkurentów (baczne obserwowanie ich).</a:t>
            </a:r>
          </a:p>
          <a:p>
            <a:endParaRPr lang="pl-PL"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25</a:t>
            </a:fld>
            <a:endParaRPr lang="en-US"/>
          </a:p>
        </p:txBody>
      </p:sp>
    </p:spTree>
    <p:extLst>
      <p:ext uri="{BB962C8B-B14F-4D97-AF65-F5344CB8AC3E}">
        <p14:creationId xmlns:p14="http://schemas.microsoft.com/office/powerpoint/2010/main" val="270191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przedsiębiorczości (</a:t>
            </a:r>
            <a:r>
              <a:rPr lang="pl-PL" dirty="0" err="1"/>
              <a:t>Delmore</a:t>
            </a:r>
            <a:r>
              <a:rPr lang="pl-PL" dirty="0"/>
              <a:t>, Cyrus </a:t>
            </a:r>
            <a:r>
              <a:rPr lang="pl-PL" dirty="0" err="1"/>
              <a:t>Delahanty</a:t>
            </a:r>
            <a:r>
              <a:rPr lang="pl-PL" dirty="0"/>
              <a:t>)</a:t>
            </a:r>
            <a:endParaRPr lang="en-US" dirty="0"/>
          </a:p>
        </p:txBody>
      </p:sp>
      <p:sp>
        <p:nvSpPr>
          <p:cNvPr id="3" name="Symbol zastępczy zawartości 2"/>
          <p:cNvSpPr>
            <a:spLocks noGrp="1"/>
          </p:cNvSpPr>
          <p:nvPr>
            <p:ph idx="1"/>
          </p:nvPr>
        </p:nvSpPr>
        <p:spPr/>
        <p:txBody>
          <a:bodyPr>
            <a:normAutofit/>
          </a:bodyPr>
          <a:lstStyle/>
          <a:p>
            <a:r>
              <a:rPr lang="pl-PL" dirty="0"/>
              <a:t>Działał w latach 1880 – 1890,</a:t>
            </a:r>
          </a:p>
          <a:p>
            <a:r>
              <a:rPr lang="pl-PL" dirty="0"/>
              <a:t>Naprawiał rowery, budował daszki do kominów, produkował drut kolczasty, potem lampy acetylenowe, zderzaki do samochodów, inne części samochodowe, </a:t>
            </a:r>
          </a:p>
          <a:p>
            <a:r>
              <a:rPr lang="pl-PL" dirty="0"/>
              <a:t>W 1925 został głównym dostawcą Forda, </a:t>
            </a:r>
          </a:p>
          <a:p>
            <a:endParaRPr lang="pl-PL" dirty="0"/>
          </a:p>
          <a:p>
            <a:endParaRPr lang="pl-PL"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26</a:t>
            </a:fld>
            <a:endParaRPr lang="en-US"/>
          </a:p>
        </p:txBody>
      </p:sp>
    </p:spTree>
    <p:extLst>
      <p:ext uri="{BB962C8B-B14F-4D97-AF65-F5344CB8AC3E}">
        <p14:creationId xmlns:p14="http://schemas.microsoft.com/office/powerpoint/2010/main" val="3441729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27</a:t>
            </a:fld>
            <a:endParaRPr lang="en-US"/>
          </a:p>
        </p:txBody>
      </p:sp>
      <p:pic>
        <p:nvPicPr>
          <p:cNvPr id="6" name="Obraz 5"/>
          <p:cNvPicPr>
            <a:picLocks noChangeAspect="1"/>
          </p:cNvPicPr>
          <p:nvPr/>
        </p:nvPicPr>
        <p:blipFill>
          <a:blip r:embed="rId2"/>
          <a:stretch>
            <a:fillRect/>
          </a:stretch>
        </p:blipFill>
        <p:spPr>
          <a:xfrm>
            <a:off x="2942463" y="605790"/>
            <a:ext cx="4972050" cy="4914900"/>
          </a:xfrm>
          <a:prstGeom prst="rect">
            <a:avLst/>
          </a:prstGeom>
        </p:spPr>
      </p:pic>
    </p:spTree>
    <p:extLst>
      <p:ext uri="{BB962C8B-B14F-4D97-AF65-F5344CB8AC3E}">
        <p14:creationId xmlns:p14="http://schemas.microsoft.com/office/powerpoint/2010/main" val="1533313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specjalistyczny (EDS systemy </a:t>
            </a:r>
            <a:r>
              <a:rPr lang="pl-PL" dirty="0" err="1"/>
              <a:t>inform</a:t>
            </a:r>
            <a:r>
              <a:rPr lang="pl-PL" dirty="0"/>
              <a:t>, </a:t>
            </a:r>
            <a:r>
              <a:rPr lang="pl-PL" dirty="0" err="1"/>
              <a:t>Wallace</a:t>
            </a:r>
            <a:r>
              <a:rPr lang="pl-PL" dirty="0"/>
              <a:t> - telekomunikacja)</a:t>
            </a:r>
            <a:endParaRPr lang="en-US" dirty="0"/>
          </a:p>
        </p:txBody>
      </p:sp>
      <p:sp>
        <p:nvSpPr>
          <p:cNvPr id="3" name="Symbol zastępczy zawartości 2"/>
          <p:cNvSpPr>
            <a:spLocks noGrp="1"/>
          </p:cNvSpPr>
          <p:nvPr>
            <p:ph idx="1"/>
          </p:nvPr>
        </p:nvSpPr>
        <p:spPr/>
        <p:txBody>
          <a:bodyPr>
            <a:normAutofit fontScale="92500" lnSpcReduction="10000"/>
          </a:bodyPr>
          <a:lstStyle/>
          <a:p>
            <a:r>
              <a:rPr lang="pl-PL" dirty="0"/>
              <a:t>Uczenie się zasad działalności w kolejnej branży, ale po kolei, na przykład najpierw ochrona zdrowia, potem pieczenie chleba, albo produkcja czegoś, trzeba nauczyć się tego znakomicie zanim się przejdzie do kolejnej działalności, </a:t>
            </a:r>
          </a:p>
          <a:p>
            <a:r>
              <a:rPr lang="pl-PL" dirty="0"/>
              <a:t>Nauczenie się danej działalności to między innymi: poznanie procesów klientów, znajomość kosztów klientów jak i własnych kosztów dostarczania usług czy produktów,</a:t>
            </a:r>
          </a:p>
          <a:p>
            <a:r>
              <a:rPr lang="pl-PL" dirty="0"/>
              <a:t>Znajomość ta jest szczegółowa: koszty danego dostawcy, banku, szpitala, jaka jest konstrukcja umów, gdzie można ugrać najwięcej wartości dodanej</a:t>
            </a:r>
          </a:p>
          <a:p>
            <a:r>
              <a:rPr lang="pl-PL" dirty="0"/>
              <a:t>Premia za znajomość klienta do 10 </a:t>
            </a:r>
            <a:r>
              <a:rPr lang="pl-PL" dirty="0" err="1"/>
              <a:t>pp</a:t>
            </a:r>
            <a:r>
              <a:rPr lang="pl-PL" dirty="0"/>
              <a:t> wyższa rentowność, premia cenowa 5 – 7 pp.</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28</a:t>
            </a:fld>
            <a:endParaRPr lang="en-US"/>
          </a:p>
        </p:txBody>
      </p:sp>
    </p:spTree>
    <p:extLst>
      <p:ext uri="{BB962C8B-B14F-4D97-AF65-F5344CB8AC3E}">
        <p14:creationId xmlns:p14="http://schemas.microsoft.com/office/powerpoint/2010/main" val="180318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dirty="0"/>
              <a:t>Model specjalistyczny (EDS systemy </a:t>
            </a:r>
            <a:r>
              <a:rPr lang="pl-PL" sz="3600" dirty="0" err="1"/>
              <a:t>inform</a:t>
            </a:r>
            <a:r>
              <a:rPr lang="pl-PL" sz="3600" dirty="0"/>
              <a:t>, </a:t>
            </a:r>
            <a:r>
              <a:rPr lang="pl-PL" sz="3600" dirty="0" err="1"/>
              <a:t>Wallace</a:t>
            </a:r>
            <a:r>
              <a:rPr lang="pl-PL" sz="3600" dirty="0"/>
              <a:t> – telekomunikacja, Global </a:t>
            </a:r>
            <a:r>
              <a:rPr lang="pl-PL" sz="3600" dirty="0" err="1"/>
              <a:t>Accountant</a:t>
            </a:r>
            <a:r>
              <a:rPr lang="pl-PL" sz="3600" dirty="0"/>
              <a:t> Management, ABB)</a:t>
            </a:r>
            <a:endParaRPr lang="en-US" sz="3600" dirty="0"/>
          </a:p>
        </p:txBody>
      </p:sp>
      <p:sp>
        <p:nvSpPr>
          <p:cNvPr id="3" name="Symbol zastępczy zawartości 2"/>
          <p:cNvSpPr>
            <a:spLocks noGrp="1"/>
          </p:cNvSpPr>
          <p:nvPr>
            <p:ph idx="1"/>
          </p:nvPr>
        </p:nvSpPr>
        <p:spPr/>
        <p:txBody>
          <a:bodyPr>
            <a:normAutofit fontScale="92500" lnSpcReduction="10000"/>
          </a:bodyPr>
          <a:lstStyle/>
          <a:p>
            <a:r>
              <a:rPr lang="pl-PL" dirty="0"/>
              <a:t>Dzięki specjalizacji skraca się cykl sprzedażowy, co daje lepszą efektywność i większe wykorzystanie zainwestowanych środków, </a:t>
            </a:r>
          </a:p>
          <a:p>
            <a:r>
              <a:rPr lang="pl-PL" dirty="0"/>
              <a:t>Lepsza znajomość cen i kosztów pozwala na lepsze ustalanie cen sprzedażowych, </a:t>
            </a:r>
          </a:p>
          <a:p>
            <a:r>
              <a:rPr lang="pl-PL" dirty="0"/>
              <a:t>Nigdy nie odmawiają klientowi, lecz robią rzetelną wycenę ile coś będzie kosztować, </a:t>
            </a:r>
          </a:p>
          <a:p>
            <a:r>
              <a:rPr lang="pl-PL" dirty="0"/>
              <a:t>Jeżeli się opracuje swoje rozwiązania w danej branży, posiada się know-how, to można je sprzedawać wiele, wiele razy, co pozwala długookresowo zwiększyć zyski o 60 – 80%,</a:t>
            </a:r>
          </a:p>
          <a:p>
            <a:r>
              <a:rPr lang="pl-PL" dirty="0"/>
              <a:t>Taki model mogą stosować prawnicy, kardiolodzy, inżynierowie, firmy medyczne, profesorowie, sprzedawcy, firmy budowlane</a:t>
            </a:r>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29</a:t>
            </a:fld>
            <a:endParaRPr lang="en-US"/>
          </a:p>
        </p:txBody>
      </p:sp>
    </p:spTree>
    <p:extLst>
      <p:ext uri="{BB962C8B-B14F-4D97-AF65-F5344CB8AC3E}">
        <p14:creationId xmlns:p14="http://schemas.microsoft.com/office/powerpoint/2010/main" val="270068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indywidualnych rozwiązań dla klientów</a:t>
            </a:r>
            <a:endParaRPr lang="en-US" dirty="0"/>
          </a:p>
        </p:txBody>
      </p:sp>
      <p:sp>
        <p:nvSpPr>
          <p:cNvPr id="3" name="Symbol zastępczy zawartości 2"/>
          <p:cNvSpPr>
            <a:spLocks noGrp="1"/>
          </p:cNvSpPr>
          <p:nvPr>
            <p:ph idx="1"/>
          </p:nvPr>
        </p:nvSpPr>
        <p:spPr/>
        <p:txBody>
          <a:bodyPr/>
          <a:lstStyle/>
          <a:p>
            <a:r>
              <a:rPr lang="pl-PL" dirty="0"/>
              <a:t>Przy sprzedaży sprzętu komputerowego czy telekomunikacyjnego oprócz sprzętu warto oferować instalację u klienta i obsługę, ponieważ często mniejsi klienci potrzebują z tym pomocy, często również dodatkowo poproszą o pomoc z uproszczeniem systemów jakie są u nich – zarówno rozwiązań sprzętowych (ulepszyć te systemy) jak i programistycznych jakie są zainstalowane na tych komputerach (a być może poproszą o poradę jak te systemy zmienić albo wymienić) – w ten sposób buduje się wieloletnią więź z klientami i poszerza ofertę.</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3</a:t>
            </a:fld>
            <a:endParaRPr lang="en-US"/>
          </a:p>
        </p:txBody>
      </p:sp>
    </p:spTree>
    <p:extLst>
      <p:ext uri="{BB962C8B-B14F-4D97-AF65-F5344CB8AC3E}">
        <p14:creationId xmlns:p14="http://schemas.microsoft.com/office/powerpoint/2010/main" val="2924088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dirty="0"/>
              <a:t>Model specjalistyczny (EDS systemy </a:t>
            </a:r>
            <a:r>
              <a:rPr lang="pl-PL" sz="3600" dirty="0" err="1"/>
              <a:t>inform</a:t>
            </a:r>
            <a:r>
              <a:rPr lang="pl-PL" sz="3600" dirty="0"/>
              <a:t>, </a:t>
            </a:r>
            <a:r>
              <a:rPr lang="pl-PL" sz="3600" dirty="0" err="1"/>
              <a:t>Wallace</a:t>
            </a:r>
            <a:r>
              <a:rPr lang="pl-PL" sz="3600" dirty="0"/>
              <a:t> – telekomunikacja, Global </a:t>
            </a:r>
            <a:r>
              <a:rPr lang="pl-PL" sz="3600" dirty="0" err="1"/>
              <a:t>Accountant</a:t>
            </a:r>
            <a:r>
              <a:rPr lang="pl-PL" sz="3600" dirty="0"/>
              <a:t> Management, ABB)</a:t>
            </a:r>
            <a:endParaRPr lang="en-US" sz="3600" dirty="0"/>
          </a:p>
        </p:txBody>
      </p:sp>
      <p:sp>
        <p:nvSpPr>
          <p:cNvPr id="3" name="Symbol zastępczy zawartości 2"/>
          <p:cNvSpPr>
            <a:spLocks noGrp="1"/>
          </p:cNvSpPr>
          <p:nvPr>
            <p:ph idx="1"/>
          </p:nvPr>
        </p:nvSpPr>
        <p:spPr/>
        <p:txBody>
          <a:bodyPr>
            <a:normAutofit lnSpcReduction="10000"/>
          </a:bodyPr>
          <a:lstStyle/>
          <a:p>
            <a:r>
              <a:rPr lang="pl-PL" dirty="0"/>
              <a:t>Niższe koszty dzięki lepszej wiedzy, </a:t>
            </a:r>
          </a:p>
          <a:p>
            <a:r>
              <a:rPr lang="pl-PL" dirty="0"/>
              <a:t>Lepsze ceny dzięki dobrej reputacji, </a:t>
            </a:r>
          </a:p>
          <a:p>
            <a:r>
              <a:rPr lang="pl-PL" dirty="0"/>
              <a:t>Lepsze ceny dzięki sprawnemu i efektywnemu procesowi kosztorysowania (ustalania kosztów, a zatem i ceny),</a:t>
            </a:r>
          </a:p>
          <a:p>
            <a:r>
              <a:rPr lang="pl-PL" dirty="0"/>
              <a:t>Krótszy cykl sprzedażowy,</a:t>
            </a:r>
          </a:p>
          <a:p>
            <a:r>
              <a:rPr lang="pl-PL" dirty="0"/>
              <a:t>Gwałtowna i wszechstronna penetracja rynku z powodu efektu spirali,</a:t>
            </a:r>
          </a:p>
          <a:p>
            <a:r>
              <a:rPr lang="pl-PL" dirty="0"/>
              <a:t>Zysk wodospadowy (kolejne zwiększenia następujące po sobie) dzięki powielaniu rozwiązań opracowanych dzięki posiadanej wiedzy które mają wysoką wartość dodaną i wysoką marżę zysku</a:t>
            </a:r>
          </a:p>
          <a:p>
            <a:r>
              <a:rPr lang="pl-PL" dirty="0"/>
              <a:t>Różnica sięga 15 </a:t>
            </a:r>
            <a:r>
              <a:rPr lang="pl-PL" dirty="0" err="1"/>
              <a:t>p.p</a:t>
            </a:r>
            <a:r>
              <a:rPr lang="pl-PL" dirty="0"/>
              <a:t>. marży zysku na sprzedaży</a:t>
            </a:r>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30</a:t>
            </a:fld>
            <a:endParaRPr lang="en-US"/>
          </a:p>
        </p:txBody>
      </p:sp>
    </p:spTree>
    <p:extLst>
      <p:ext uri="{BB962C8B-B14F-4D97-AF65-F5344CB8AC3E}">
        <p14:creationId xmlns:p14="http://schemas.microsoft.com/office/powerpoint/2010/main" val="195689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31</a:t>
            </a:fld>
            <a:endParaRPr lang="en-US"/>
          </a:p>
        </p:txBody>
      </p:sp>
      <p:pic>
        <p:nvPicPr>
          <p:cNvPr id="5" name="Obraz 4"/>
          <p:cNvPicPr>
            <a:picLocks noChangeAspect="1"/>
          </p:cNvPicPr>
          <p:nvPr/>
        </p:nvPicPr>
        <p:blipFill rotWithShape="1">
          <a:blip r:embed="rId2"/>
          <a:srcRect l="35100" t="34753" r="33399" b="19788"/>
          <a:stretch/>
        </p:blipFill>
        <p:spPr>
          <a:xfrm>
            <a:off x="2377440" y="941832"/>
            <a:ext cx="6044184" cy="4633874"/>
          </a:xfrm>
          <a:prstGeom prst="rect">
            <a:avLst/>
          </a:prstGeom>
        </p:spPr>
      </p:pic>
    </p:spTree>
    <p:extLst>
      <p:ext uri="{BB962C8B-B14F-4D97-AF65-F5344CB8AC3E}">
        <p14:creationId xmlns:p14="http://schemas.microsoft.com/office/powerpoint/2010/main" val="162042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zainstalowanej bazy (</a:t>
            </a:r>
            <a:r>
              <a:rPr lang="pl-PL" dirty="0" err="1"/>
              <a:t>Installed</a:t>
            </a:r>
            <a:r>
              <a:rPr lang="pl-PL" dirty="0"/>
              <a:t> Base Profit)</a:t>
            </a:r>
            <a:endParaRPr lang="en-US" dirty="0"/>
          </a:p>
        </p:txBody>
      </p:sp>
      <p:sp>
        <p:nvSpPr>
          <p:cNvPr id="3" name="Symbol zastępczy zawartości 2"/>
          <p:cNvSpPr>
            <a:spLocks noGrp="1"/>
          </p:cNvSpPr>
          <p:nvPr>
            <p:ph idx="1"/>
          </p:nvPr>
        </p:nvSpPr>
        <p:spPr>
          <a:xfrm>
            <a:off x="838200" y="1825624"/>
            <a:ext cx="10515600" cy="4602607"/>
          </a:xfrm>
        </p:spPr>
        <p:txBody>
          <a:bodyPr>
            <a:normAutofit fontScale="85000" lnSpcReduction="20000"/>
          </a:bodyPr>
          <a:lstStyle/>
          <a:p>
            <a:r>
              <a:rPr lang="pl-PL" dirty="0"/>
              <a:t>Jeżeli klient kupi sprzęt u danego dostawcy, to jest skazany na kupowanie potem zapasów, części zamiennych u tego samego dostawcy,</a:t>
            </a:r>
          </a:p>
          <a:p>
            <a:r>
              <a:rPr lang="pl-PL" dirty="0"/>
              <a:t>Dlatego marża zysku na samym sprzęcie jest minimalna, natomiast marża zysku na częściach zamiennych i zapasach jest wysoka, na przykład 2% i 15%,</a:t>
            </a:r>
          </a:p>
          <a:p>
            <a:r>
              <a:rPr lang="pl-PL" dirty="0"/>
              <a:t>Jednakże jeżeli ceny części i zapasów są za wysokie, to klient mimo wszystko się przeniesie do konkurencji, </a:t>
            </a:r>
          </a:p>
          <a:p>
            <a:r>
              <a:rPr lang="pl-PL" dirty="0"/>
              <a:t>Oprócz tego warunki sprzedaży mogą być dużym utrudnieniem dla klienta: tylko zakupy hurtowe albo w określonej ilości, wcześniejsze powiadomienie, manipulacje cenowe aby wymusić większe zakupy i zwiększenie zużycia,</a:t>
            </a:r>
          </a:p>
          <a:p>
            <a:r>
              <a:rPr lang="pl-PL" dirty="0"/>
              <a:t>Filtry powietrza, klimatyzacja, kominy i kominki, piecyki, drzwi i okna jeżeli są z siatkami i innymi elementami, które się zużywają, samochody (duże części zamienne typu skrzynia biegów można kupić tylko albo używane albo nowe oryginalne od producenta), </a:t>
            </a:r>
          </a:p>
          <a:p>
            <a:r>
              <a:rPr lang="pl-PL" dirty="0"/>
              <a:t>To klienci ostatecznie ustalają ile są gotowi zapłacić za części zamienne i zapasy, trzeba ich poznać i wiedzieć.</a:t>
            </a:r>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32</a:t>
            </a:fld>
            <a:endParaRPr lang="en-US"/>
          </a:p>
        </p:txBody>
      </p:sp>
    </p:spTree>
    <p:extLst>
      <p:ext uri="{BB962C8B-B14F-4D97-AF65-F5344CB8AC3E}">
        <p14:creationId xmlns:p14="http://schemas.microsoft.com/office/powerpoint/2010/main" val="136523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33</a:t>
            </a:fld>
            <a:endParaRPr lang="en-US"/>
          </a:p>
        </p:txBody>
      </p:sp>
      <p:pic>
        <p:nvPicPr>
          <p:cNvPr id="5" name="Obraz 4"/>
          <p:cNvPicPr>
            <a:picLocks noChangeAspect="1"/>
          </p:cNvPicPr>
          <p:nvPr/>
        </p:nvPicPr>
        <p:blipFill rotWithShape="1">
          <a:blip r:embed="rId2"/>
          <a:srcRect l="36375" t="34471" r="40000" b="25717"/>
          <a:stretch/>
        </p:blipFill>
        <p:spPr>
          <a:xfrm>
            <a:off x="2578608" y="722375"/>
            <a:ext cx="5843016" cy="5230891"/>
          </a:xfrm>
          <a:prstGeom prst="rect">
            <a:avLst/>
          </a:prstGeom>
        </p:spPr>
      </p:pic>
    </p:spTree>
    <p:extLst>
      <p:ext uri="{BB962C8B-B14F-4D97-AF65-F5344CB8AC3E}">
        <p14:creationId xmlns:p14="http://schemas.microsoft.com/office/powerpoint/2010/main" val="302094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zysku na byciu standardem rynkowym (de Facto standard profit, Microsoft)</a:t>
            </a:r>
            <a:endParaRPr lang="en-US" dirty="0"/>
          </a:p>
        </p:txBody>
      </p:sp>
      <p:sp>
        <p:nvSpPr>
          <p:cNvPr id="3" name="Symbol zastępczy zawartości 2"/>
          <p:cNvSpPr>
            <a:spLocks noGrp="1"/>
          </p:cNvSpPr>
          <p:nvPr>
            <p:ph idx="1"/>
          </p:nvPr>
        </p:nvSpPr>
        <p:spPr/>
        <p:txBody>
          <a:bodyPr/>
          <a:lstStyle/>
          <a:p>
            <a:r>
              <a:rPr lang="pl-PL" dirty="0"/>
              <a:t>Produkty Microsoft są standardem na rynku, używa ich tak wielu klientów, że wymuszają oni na innych firmach przejście na te same produkty, aby móc obsługiwać tych klientów, na przykład firma księgowa jest zmuszona używać Ms Excel, ponieważ jej klienci używają tego programu,</a:t>
            </a:r>
          </a:p>
          <a:p>
            <a:r>
              <a:rPr lang="pl-PL" dirty="0"/>
              <a:t>Pozwala to oszczędzać na kosztach marketingu bo reklamę i wręcz wymuszenie zakupu robią za Microsoft jego klienci,</a:t>
            </a:r>
          </a:p>
          <a:p>
            <a:r>
              <a:rPr lang="pl-PL" dirty="0"/>
              <a:t>Dotyczy to około 20% sprzedaży na której koszty marketingu można obniżyć z poziomu 20% - 30% wartości sprzedaży do niemalże zera,</a:t>
            </a:r>
          </a:p>
          <a:p>
            <a:r>
              <a:rPr lang="pl-PL" dirty="0"/>
              <a:t>Taki monopol ma tendencję do utrzymywania się przez 20 – 30 lat.</a:t>
            </a:r>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34</a:t>
            </a:fld>
            <a:endParaRPr lang="en-US"/>
          </a:p>
        </p:txBody>
      </p:sp>
    </p:spTree>
    <p:extLst>
      <p:ext uri="{BB962C8B-B14F-4D97-AF65-F5344CB8AC3E}">
        <p14:creationId xmlns:p14="http://schemas.microsoft.com/office/powerpoint/2010/main" val="3148305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0601" y="2646458"/>
            <a:ext cx="8314516" cy="1779238"/>
          </a:xfrm>
        </p:spPr>
      </p:pic>
      <p:sp>
        <p:nvSpPr>
          <p:cNvPr id="4" name="Symbol zastępczy numeru slajdu 3"/>
          <p:cNvSpPr>
            <a:spLocks noGrp="1"/>
          </p:cNvSpPr>
          <p:nvPr>
            <p:ph type="sldNum" sz="quarter" idx="12"/>
          </p:nvPr>
        </p:nvSpPr>
        <p:spPr/>
        <p:txBody>
          <a:bodyPr/>
          <a:lstStyle/>
          <a:p>
            <a:fld id="{F373211D-BCB1-4994-B36E-0ADE14A5E9AF}" type="slidenum">
              <a:rPr lang="en-US" smtClean="0"/>
              <a:t>35</a:t>
            </a:fld>
            <a:endParaRPr lang="en-US"/>
          </a:p>
        </p:txBody>
      </p:sp>
    </p:spTree>
    <p:extLst>
      <p:ext uri="{BB962C8B-B14F-4D97-AF65-F5344CB8AC3E}">
        <p14:creationId xmlns:p14="http://schemas.microsoft.com/office/powerpoint/2010/main" val="305549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zysku opartego na sile marki (Toyota)</a:t>
            </a:r>
            <a:endParaRPr lang="en-US" dirty="0"/>
          </a:p>
        </p:txBody>
      </p:sp>
      <p:sp>
        <p:nvSpPr>
          <p:cNvPr id="3" name="Symbol zastępczy zawartości 2"/>
          <p:cNvSpPr>
            <a:spLocks noGrp="1"/>
          </p:cNvSpPr>
          <p:nvPr>
            <p:ph idx="1"/>
          </p:nvPr>
        </p:nvSpPr>
        <p:spPr/>
        <p:txBody>
          <a:bodyPr>
            <a:normAutofit lnSpcReduction="10000"/>
          </a:bodyPr>
          <a:lstStyle/>
          <a:p>
            <a:r>
              <a:rPr lang="pl-PL" dirty="0"/>
              <a:t>Siła marki powoduje, że dwa identyczne produkty często mają zupełnie inną cenę,</a:t>
            </a:r>
          </a:p>
          <a:p>
            <a:r>
              <a:rPr lang="pl-PL" dirty="0"/>
              <a:t>W tej samej fabryce produkowano tablice rejestracyjne sprzedawane przez Toyotę oraz General Motors, różnica w cenie była znacząca (Toyota była droższa),</a:t>
            </a:r>
          </a:p>
          <a:p>
            <a:r>
              <a:rPr lang="pl-PL" dirty="0"/>
              <a:t>Częste przy sprzęcie komputerowym, np. zasilaczach, także w przemyśle medycznym</a:t>
            </a:r>
          </a:p>
          <a:p>
            <a:r>
              <a:rPr lang="pl-PL" dirty="0"/>
              <a:t>Spółki, które reklamowały się także w czasie kryzysu szybciej odzyskiwały rynek po jego zakończeniu niż spółki, które cięły koszty w czasie kryzysu, ale czasami spółki wydające mniej i tak wygrywały dzięki sprytniejszemu i mądrzejszemu zainwestowaniu pieniędzy.</a:t>
            </a:r>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36</a:t>
            </a:fld>
            <a:endParaRPr lang="en-US"/>
          </a:p>
        </p:txBody>
      </p:sp>
    </p:spTree>
    <p:extLst>
      <p:ext uri="{BB962C8B-B14F-4D97-AF65-F5344CB8AC3E}">
        <p14:creationId xmlns:p14="http://schemas.microsoft.com/office/powerpoint/2010/main" val="160919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37</a:t>
            </a:fld>
            <a:endParaRPr lang="en-US"/>
          </a:p>
        </p:txBody>
      </p:sp>
      <p:pic>
        <p:nvPicPr>
          <p:cNvPr id="5" name="Obraz 4"/>
          <p:cNvPicPr>
            <a:picLocks noChangeAspect="1"/>
          </p:cNvPicPr>
          <p:nvPr/>
        </p:nvPicPr>
        <p:blipFill rotWithShape="1">
          <a:blip r:embed="rId2"/>
          <a:srcRect l="28800" t="40542" r="30325" b="19929"/>
          <a:stretch/>
        </p:blipFill>
        <p:spPr>
          <a:xfrm>
            <a:off x="1929384" y="1207008"/>
            <a:ext cx="8311896" cy="4270332"/>
          </a:xfrm>
          <a:prstGeom prst="rect">
            <a:avLst/>
          </a:prstGeom>
        </p:spPr>
      </p:pic>
    </p:spTree>
    <p:extLst>
      <p:ext uri="{BB962C8B-B14F-4D97-AF65-F5344CB8AC3E}">
        <p14:creationId xmlns:p14="http://schemas.microsoft.com/office/powerpoint/2010/main" val="135618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Model oparty na specjalizacji produktu (</a:t>
            </a:r>
            <a:r>
              <a:rPr lang="pl-PL" dirty="0" err="1"/>
              <a:t>speciality</a:t>
            </a:r>
            <a:r>
              <a:rPr lang="pl-PL" dirty="0"/>
              <a:t> </a:t>
            </a:r>
            <a:r>
              <a:rPr lang="pl-PL" dirty="0" err="1"/>
              <a:t>product</a:t>
            </a:r>
            <a:r>
              <a:rPr lang="pl-PL" dirty="0"/>
              <a:t> profit, środki ochrony roślin)</a:t>
            </a:r>
            <a:endParaRPr lang="en-US" dirty="0"/>
          </a:p>
        </p:txBody>
      </p:sp>
      <p:sp>
        <p:nvSpPr>
          <p:cNvPr id="3" name="Symbol zastępczy zawartości 2"/>
          <p:cNvSpPr>
            <a:spLocks noGrp="1"/>
          </p:cNvSpPr>
          <p:nvPr>
            <p:ph idx="1"/>
          </p:nvPr>
        </p:nvSpPr>
        <p:spPr>
          <a:xfrm>
            <a:off x="838200" y="1825624"/>
            <a:ext cx="10515600" cy="4748911"/>
          </a:xfrm>
        </p:spPr>
        <p:txBody>
          <a:bodyPr>
            <a:normAutofit fontScale="85000" lnSpcReduction="20000"/>
          </a:bodyPr>
          <a:lstStyle/>
          <a:p>
            <a:r>
              <a:rPr lang="pl-PL" dirty="0"/>
              <a:t>Wyspecjalizowane produkty wymagające wieloletnich badań muszą być bardzo rentowne, aby się zwracały. Mają one za to bardzo wysoką rentowność, w odróżnieniu od zwykłych produktów. System działa wtedy, kiedy firma ma dużo nowych odkryć i nowych wyspecjalizowanych produktów. </a:t>
            </a:r>
          </a:p>
          <a:p>
            <a:r>
              <a:rPr lang="pl-PL" dirty="0"/>
              <a:t>Wymagają stworzenia portfela projektów, które powinny się kończyć w różnych okresach czasu, aby zapełniać luki po produktach, które przestały być wysoce rentowne, </a:t>
            </a:r>
          </a:p>
          <a:p>
            <a:r>
              <a:rPr lang="pl-PL" dirty="0"/>
              <a:t>Wymaga to zarządzania portfelem projektów aby wykluczać/zamykać projekty, które w pewnym momencie okazują się być nierentowne. Liderzy projektów, którzy potrafią udowodnić, że projekt należy zamknąć powinni być nagradzani kolejnymi za to, że umieją realnie i rzetelnie oceniać sytuację. </a:t>
            </a:r>
          </a:p>
          <a:p>
            <a:r>
              <a:rPr lang="pl-PL" dirty="0"/>
              <a:t>Dzięki temu środki można przekierować na dobre projekty. </a:t>
            </a:r>
          </a:p>
          <a:p>
            <a:r>
              <a:rPr lang="pl-PL" dirty="0"/>
              <a:t>Zarządzanie portfelem projektów oznacza również dywersyfikację ryzyka, czyli najbardziej ryzykowne projekty realizowane we współpracy z innymi firmami, zlecanie projektów na zewnątrz, a nawet kupowanie części projektów od innych firm. </a:t>
            </a:r>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38</a:t>
            </a:fld>
            <a:endParaRPr lang="en-US"/>
          </a:p>
        </p:txBody>
      </p:sp>
    </p:spTree>
    <p:extLst>
      <p:ext uri="{BB962C8B-B14F-4D97-AF65-F5344CB8AC3E}">
        <p14:creationId xmlns:p14="http://schemas.microsoft.com/office/powerpoint/2010/main" val="2966425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39</a:t>
            </a:fld>
            <a:endParaRPr lang="en-US"/>
          </a:p>
        </p:txBody>
      </p:sp>
      <p:pic>
        <p:nvPicPr>
          <p:cNvPr id="5" name="Obraz 4"/>
          <p:cNvPicPr>
            <a:picLocks noChangeAspect="1"/>
          </p:cNvPicPr>
          <p:nvPr/>
        </p:nvPicPr>
        <p:blipFill rotWithShape="1">
          <a:blip r:embed="rId2"/>
          <a:srcRect l="29850" t="33624" r="35725" b="10329"/>
          <a:stretch/>
        </p:blipFill>
        <p:spPr>
          <a:xfrm>
            <a:off x="2531683" y="795528"/>
            <a:ext cx="6078917" cy="5257800"/>
          </a:xfrm>
          <a:prstGeom prst="rect">
            <a:avLst/>
          </a:prstGeom>
        </p:spPr>
      </p:pic>
    </p:spTree>
    <p:extLst>
      <p:ext uri="{BB962C8B-B14F-4D97-AF65-F5344CB8AC3E}">
        <p14:creationId xmlns:p14="http://schemas.microsoft.com/office/powerpoint/2010/main" val="364080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4</a:t>
            </a:fld>
            <a:endParaRPr lang="en-US"/>
          </a:p>
        </p:txBody>
      </p:sp>
      <p:pic>
        <p:nvPicPr>
          <p:cNvPr id="5" name="Obraz 4"/>
          <p:cNvPicPr>
            <a:picLocks noChangeAspect="1"/>
          </p:cNvPicPr>
          <p:nvPr/>
        </p:nvPicPr>
        <p:blipFill rotWithShape="1">
          <a:blip r:embed="rId2"/>
          <a:srcRect l="37650" t="44070" r="39100" b="23601"/>
          <a:stretch/>
        </p:blipFill>
        <p:spPr>
          <a:xfrm>
            <a:off x="2112264" y="607124"/>
            <a:ext cx="7443216" cy="5498376"/>
          </a:xfrm>
          <a:prstGeom prst="rect">
            <a:avLst/>
          </a:prstGeom>
        </p:spPr>
      </p:pic>
    </p:spTree>
    <p:extLst>
      <p:ext uri="{BB962C8B-B14F-4D97-AF65-F5344CB8AC3E}">
        <p14:creationId xmlns:p14="http://schemas.microsoft.com/office/powerpoint/2010/main" val="3592663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lokalnego przywództwa (</a:t>
            </a:r>
            <a:r>
              <a:rPr lang="pl-PL" dirty="0" err="1"/>
              <a:t>local</a:t>
            </a:r>
            <a:r>
              <a:rPr lang="pl-PL" dirty="0"/>
              <a:t> </a:t>
            </a:r>
            <a:r>
              <a:rPr lang="pl-PL" dirty="0" err="1"/>
              <a:t>leadership</a:t>
            </a:r>
            <a:r>
              <a:rPr lang="pl-PL" dirty="0"/>
              <a:t> profit, </a:t>
            </a:r>
            <a:r>
              <a:rPr lang="pl-PL" dirty="0" err="1"/>
              <a:t>Starbucks</a:t>
            </a:r>
            <a:r>
              <a:rPr lang="pl-PL" dirty="0"/>
              <a:t>, </a:t>
            </a:r>
            <a:r>
              <a:rPr lang="pl-PL" dirty="0" err="1"/>
              <a:t>Walmart</a:t>
            </a:r>
            <a:r>
              <a:rPr lang="pl-PL" dirty="0"/>
              <a:t>)</a:t>
            </a:r>
            <a:endParaRPr lang="en-US" dirty="0"/>
          </a:p>
        </p:txBody>
      </p:sp>
      <p:sp>
        <p:nvSpPr>
          <p:cNvPr id="3" name="Symbol zastępczy zawartości 2"/>
          <p:cNvSpPr>
            <a:spLocks noGrp="1"/>
          </p:cNvSpPr>
          <p:nvPr>
            <p:ph idx="1"/>
          </p:nvPr>
        </p:nvSpPr>
        <p:spPr>
          <a:xfrm>
            <a:off x="838200" y="1825624"/>
            <a:ext cx="10515600" cy="4785487"/>
          </a:xfrm>
        </p:spPr>
        <p:txBody>
          <a:bodyPr>
            <a:normAutofit fontScale="70000" lnSpcReduction="20000"/>
          </a:bodyPr>
          <a:lstStyle/>
          <a:p>
            <a:r>
              <a:rPr lang="pl-PL" dirty="0"/>
              <a:t>Miasto po mieście wypełnianie jednego miasta lokalami </a:t>
            </a:r>
            <a:r>
              <a:rPr lang="pl-PL" dirty="0" err="1"/>
              <a:t>Starbucks</a:t>
            </a:r>
            <a:r>
              <a:rPr lang="pl-PL" dirty="0"/>
              <a:t>, aż nastąpi pełne nasycenie, dopiero wtedy przechodzenie do kolejnego miasta, </a:t>
            </a:r>
          </a:p>
          <a:p>
            <a:r>
              <a:rPr lang="pl-PL" dirty="0"/>
              <a:t>Dużo lokali oznacza tańsze zakupy u dostawców o około 2 </a:t>
            </a:r>
            <a:r>
              <a:rPr lang="pl-PL" dirty="0" err="1"/>
              <a:t>p.p</a:t>
            </a:r>
            <a:r>
              <a:rPr lang="pl-PL" dirty="0"/>
              <a:t>. marży zysku, </a:t>
            </a:r>
          </a:p>
          <a:p>
            <a:r>
              <a:rPr lang="pl-PL" dirty="0"/>
              <a:t>Skupienie się na jednym mieście oznacza prawdopodobieństwo znalezienia najlepszych lokali (najlepsza lokalizacja i dobry koszt wynajmu) co pozwala podnieść sprzedaż o około 3 procent,</a:t>
            </a:r>
          </a:p>
          <a:p>
            <a:r>
              <a:rPr lang="pl-PL" dirty="0"/>
              <a:t>Rozpoznawalność w mieście oznacza niższe koszty marketingu oraz niższe koszty rekrutacji,</a:t>
            </a:r>
          </a:p>
          <a:p>
            <a:r>
              <a:rPr lang="pl-PL" dirty="0"/>
              <a:t>Każdy punkt to jeden billboard mniej, który trzeba wynająć, bo można użyć punktu do reklamy sieci – kolejny wzrost sprzedaży o jeden procent,</a:t>
            </a:r>
          </a:p>
          <a:p>
            <a:r>
              <a:rPr lang="pl-PL" dirty="0"/>
              <a:t>Dzięki dobrej lokalizacji ceny są wyższe co daje 2 – 3 procent wyższą marżę zysku,</a:t>
            </a:r>
          </a:p>
          <a:p>
            <a:r>
              <a:rPr lang="pl-PL" dirty="0"/>
              <a:t>W efekcie daje to dodatkowe 5-10% marży zysku na sprzedaży.</a:t>
            </a:r>
          </a:p>
          <a:p>
            <a:r>
              <a:rPr lang="pl-PL" dirty="0"/>
              <a:t>Miasto po mieście, region po regionie albo kraj po kraju.</a:t>
            </a:r>
          </a:p>
          <a:p>
            <a:r>
              <a:rPr lang="pl-PL" dirty="0"/>
              <a:t>Strategia obniża marżę zysku konkurencji o 2 – 3 </a:t>
            </a:r>
            <a:r>
              <a:rPr lang="pl-PL" dirty="0" err="1"/>
              <a:t>p.p</a:t>
            </a:r>
            <a:r>
              <a:rPr lang="pl-PL" dirty="0"/>
              <a:t>., często oznacza to jej spadek do zera.</a:t>
            </a:r>
          </a:p>
          <a:p>
            <a:r>
              <a:rPr lang="pl-PL" dirty="0"/>
              <a:t>Elastyczność cenowa wielu produktów lidera jest stała i niska, np. kawa w </a:t>
            </a:r>
            <a:r>
              <a:rPr lang="pl-PL" dirty="0" err="1"/>
              <a:t>Starbucks</a:t>
            </a:r>
            <a:r>
              <a:rPr lang="pl-PL" dirty="0"/>
              <a:t> kosztuje 2-3 dolarów mimo, że koszty surowców są bardzo niskie.</a:t>
            </a:r>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40</a:t>
            </a:fld>
            <a:endParaRPr lang="en-US"/>
          </a:p>
        </p:txBody>
      </p:sp>
    </p:spTree>
    <p:extLst>
      <p:ext uri="{BB962C8B-B14F-4D97-AF65-F5344CB8AC3E}">
        <p14:creationId xmlns:p14="http://schemas.microsoft.com/office/powerpoint/2010/main" val="1853583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lokalnego przywództwa (</a:t>
            </a:r>
            <a:r>
              <a:rPr lang="pl-PL" dirty="0" err="1"/>
              <a:t>local</a:t>
            </a:r>
            <a:r>
              <a:rPr lang="pl-PL" dirty="0"/>
              <a:t> </a:t>
            </a:r>
            <a:r>
              <a:rPr lang="pl-PL" dirty="0" err="1"/>
              <a:t>leadership</a:t>
            </a:r>
            <a:r>
              <a:rPr lang="pl-PL" dirty="0"/>
              <a:t> profit, </a:t>
            </a:r>
            <a:r>
              <a:rPr lang="pl-PL" dirty="0" err="1"/>
              <a:t>Starbucks</a:t>
            </a:r>
            <a:r>
              <a:rPr lang="pl-PL" dirty="0"/>
              <a:t>, </a:t>
            </a:r>
            <a:r>
              <a:rPr lang="pl-PL" dirty="0" err="1"/>
              <a:t>Walmart</a:t>
            </a:r>
            <a:r>
              <a:rPr lang="pl-PL" dirty="0"/>
              <a:t>)</a:t>
            </a:r>
            <a:endParaRPr lang="en-US" dirty="0"/>
          </a:p>
        </p:txBody>
      </p:sp>
      <p:sp>
        <p:nvSpPr>
          <p:cNvPr id="3" name="Symbol zastępczy zawartości 2"/>
          <p:cNvSpPr>
            <a:spLocks noGrp="1"/>
          </p:cNvSpPr>
          <p:nvPr>
            <p:ph idx="1"/>
          </p:nvPr>
        </p:nvSpPr>
        <p:spPr>
          <a:xfrm>
            <a:off x="838200" y="1825624"/>
            <a:ext cx="10515600" cy="4785487"/>
          </a:xfrm>
        </p:spPr>
        <p:txBody>
          <a:bodyPr>
            <a:normAutofit/>
          </a:bodyPr>
          <a:lstStyle/>
          <a:p>
            <a:r>
              <a:rPr lang="pl-PL" dirty="0"/>
              <a:t>Ekspansja </a:t>
            </a:r>
            <a:r>
              <a:rPr lang="pl-PL" dirty="0" err="1"/>
              <a:t>Starbucka</a:t>
            </a:r>
            <a:r>
              <a:rPr lang="pl-PL" dirty="0"/>
              <a:t> czy </a:t>
            </a:r>
            <a:r>
              <a:rPr lang="pl-PL" dirty="0" err="1"/>
              <a:t>Walmarta</a:t>
            </a:r>
            <a:r>
              <a:rPr lang="pl-PL" dirty="0"/>
              <a:t> była możliwa właśnie dzięki lokalnej saturacji rynku, bo pozwalało uzyskać odpowiednią rentowność, aby otwierać kolejne sklepy,</a:t>
            </a:r>
          </a:p>
          <a:p>
            <a:r>
              <a:rPr lang="pl-PL" dirty="0"/>
              <a:t>Większość lokalnych firm nie ma dość zysku, aby poszerzać obszar działania,</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41</a:t>
            </a:fld>
            <a:endParaRPr lang="en-US"/>
          </a:p>
        </p:txBody>
      </p:sp>
    </p:spTree>
    <p:extLst>
      <p:ext uri="{BB962C8B-B14F-4D97-AF65-F5344CB8AC3E}">
        <p14:creationId xmlns:p14="http://schemas.microsoft.com/office/powerpoint/2010/main" val="4070455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42</a:t>
            </a:fld>
            <a:endParaRPr lang="en-US"/>
          </a:p>
        </p:txBody>
      </p:sp>
      <p:pic>
        <p:nvPicPr>
          <p:cNvPr id="5" name="Obraz 4"/>
          <p:cNvPicPr>
            <a:picLocks noChangeAspect="1"/>
          </p:cNvPicPr>
          <p:nvPr/>
        </p:nvPicPr>
        <p:blipFill rotWithShape="1">
          <a:blip r:embed="rId2"/>
          <a:srcRect l="32025" t="24164" r="38275" b="22047"/>
          <a:stretch/>
        </p:blipFill>
        <p:spPr>
          <a:xfrm>
            <a:off x="2301240" y="365125"/>
            <a:ext cx="6309360" cy="6070369"/>
          </a:xfrm>
          <a:prstGeom prst="rect">
            <a:avLst/>
          </a:prstGeom>
        </p:spPr>
      </p:pic>
    </p:spTree>
    <p:extLst>
      <p:ext uri="{BB962C8B-B14F-4D97-AF65-F5344CB8AC3E}">
        <p14:creationId xmlns:p14="http://schemas.microsoft.com/office/powerpoint/2010/main" val="2191251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43</a:t>
            </a:fld>
            <a:endParaRPr lang="en-US"/>
          </a:p>
        </p:txBody>
      </p:sp>
      <p:pic>
        <p:nvPicPr>
          <p:cNvPr id="5" name="Obraz 4"/>
          <p:cNvPicPr>
            <a:picLocks noChangeAspect="1"/>
          </p:cNvPicPr>
          <p:nvPr/>
        </p:nvPicPr>
        <p:blipFill rotWithShape="1">
          <a:blip r:embed="rId2"/>
          <a:srcRect l="39750" t="24447" r="39400" b="18941"/>
          <a:stretch/>
        </p:blipFill>
        <p:spPr>
          <a:xfrm>
            <a:off x="3803904" y="365125"/>
            <a:ext cx="4215384" cy="6080464"/>
          </a:xfrm>
          <a:prstGeom prst="rect">
            <a:avLst/>
          </a:prstGeom>
        </p:spPr>
      </p:pic>
    </p:spTree>
    <p:extLst>
      <p:ext uri="{BB962C8B-B14F-4D97-AF65-F5344CB8AC3E}">
        <p14:creationId xmlns:p14="http://schemas.microsoft.com/office/powerpoint/2010/main" val="198468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skali transakcji (</a:t>
            </a:r>
            <a:r>
              <a:rPr lang="pl-PL" dirty="0" err="1"/>
              <a:t>Transaction</a:t>
            </a:r>
            <a:r>
              <a:rPr lang="pl-PL" dirty="0"/>
              <a:t> </a:t>
            </a:r>
            <a:r>
              <a:rPr lang="pl-PL" dirty="0" err="1"/>
              <a:t>Scale</a:t>
            </a:r>
            <a:r>
              <a:rPr lang="pl-PL" dirty="0"/>
              <a:t> Profit)</a:t>
            </a:r>
            <a:endParaRPr lang="en-US" dirty="0"/>
          </a:p>
        </p:txBody>
      </p:sp>
      <p:sp>
        <p:nvSpPr>
          <p:cNvPr id="3" name="Symbol zastępczy zawartości 2"/>
          <p:cNvSpPr>
            <a:spLocks noGrp="1"/>
          </p:cNvSpPr>
          <p:nvPr>
            <p:ph idx="1"/>
          </p:nvPr>
        </p:nvSpPr>
        <p:spPr/>
        <p:txBody>
          <a:bodyPr>
            <a:normAutofit fontScale="92500" lnSpcReduction="20000"/>
          </a:bodyPr>
          <a:lstStyle/>
          <a:p>
            <a:r>
              <a:rPr lang="pl-PL" dirty="0"/>
              <a:t>Większe transakcje to większy zysk, bo wraz ze wzrostem ilości sprzedawanych jednostek produktu przychód na jednostkę rośnie szybciej niż koszt na jednostkę,</a:t>
            </a:r>
          </a:p>
          <a:p>
            <a:r>
              <a:rPr lang="pl-PL" dirty="0"/>
              <a:t>Firmy transportowe, firmy brokerskie, nieruchomości, podróże lotnicze, bankowość inwestycyjna, reklama,</a:t>
            </a:r>
          </a:p>
          <a:p>
            <a:r>
              <a:rPr lang="pl-PL" dirty="0"/>
              <a:t>Taki model oznacza rezygnację ze współpracy z małymi klientami, aby skupić się tylko na dużych klientach, </a:t>
            </a:r>
          </a:p>
          <a:p>
            <a:r>
              <a:rPr lang="pl-PL" dirty="0"/>
              <a:t>Wymaga podjęcia ryzyka, dużych umiejętności, uporu i wytrwałości, rozwijania referencji – aby jedna duża firma polecała nasz biznes kolejnej, koncentracji – zwykle terminy są krótkie, pracuje się dzień i noc,</a:t>
            </a:r>
          </a:p>
          <a:p>
            <a:r>
              <a:rPr lang="pl-PL" dirty="0"/>
              <a:t>Trzeba dobrze poznać potrzeby takich dużych klientów, ale kilka transakcji w roku może dać większy zysk niż kilkaset małych (np. nieruchomości).</a:t>
            </a:r>
          </a:p>
          <a:p>
            <a:endParaRPr lang="pl-PL" dirty="0"/>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44</a:t>
            </a:fld>
            <a:endParaRPr lang="en-US"/>
          </a:p>
        </p:txBody>
      </p:sp>
    </p:spTree>
    <p:extLst>
      <p:ext uri="{BB962C8B-B14F-4D97-AF65-F5344CB8AC3E}">
        <p14:creationId xmlns:p14="http://schemas.microsoft.com/office/powerpoint/2010/main" val="716809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45</a:t>
            </a:fld>
            <a:endParaRPr lang="en-US"/>
          </a:p>
        </p:txBody>
      </p:sp>
      <p:pic>
        <p:nvPicPr>
          <p:cNvPr id="5" name="Obraz 4"/>
          <p:cNvPicPr>
            <a:picLocks noChangeAspect="1"/>
          </p:cNvPicPr>
          <p:nvPr/>
        </p:nvPicPr>
        <p:blipFill rotWithShape="1">
          <a:blip r:embed="rId2"/>
          <a:srcRect l="35475" t="33764" r="37825" b="15976"/>
          <a:stretch/>
        </p:blipFill>
        <p:spPr>
          <a:xfrm>
            <a:off x="2450592" y="357251"/>
            <a:ext cx="6364224" cy="6364224"/>
          </a:xfrm>
          <a:prstGeom prst="rect">
            <a:avLst/>
          </a:prstGeom>
        </p:spPr>
      </p:pic>
    </p:spTree>
    <p:extLst>
      <p:ext uri="{BB962C8B-B14F-4D97-AF65-F5344CB8AC3E}">
        <p14:creationId xmlns:p14="http://schemas.microsoft.com/office/powerpoint/2010/main" val="1580605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46253"/>
            <a:ext cx="10619232" cy="585851"/>
          </a:xfrm>
        </p:spPr>
        <p:txBody>
          <a:bodyPr>
            <a:normAutofit fontScale="90000"/>
          </a:bodyPr>
          <a:lstStyle/>
          <a:p>
            <a:r>
              <a:rPr lang="pl-PL" dirty="0"/>
              <a:t>Model łańcucha wartości</a:t>
            </a:r>
            <a:endParaRPr lang="en-US" dirty="0"/>
          </a:p>
        </p:txBody>
      </p:sp>
      <p:sp>
        <p:nvSpPr>
          <p:cNvPr id="3" name="Symbol zastępczy zawartości 2"/>
          <p:cNvSpPr>
            <a:spLocks noGrp="1"/>
          </p:cNvSpPr>
          <p:nvPr>
            <p:ph idx="1"/>
          </p:nvPr>
        </p:nvSpPr>
        <p:spPr>
          <a:xfrm>
            <a:off x="838200" y="1033272"/>
            <a:ext cx="10515600" cy="5143691"/>
          </a:xfrm>
        </p:spPr>
        <p:txBody>
          <a:bodyPr>
            <a:normAutofit fontScale="92500"/>
          </a:bodyPr>
          <a:lstStyle/>
          <a:p>
            <a:r>
              <a:rPr lang="pl-PL" dirty="0"/>
              <a:t>https://hbr.org/1991/07/the-computerless-computer-company</a:t>
            </a:r>
          </a:p>
          <a:p>
            <a:r>
              <a:rPr lang="pl-PL" dirty="0"/>
              <a:t>W łańcuchach wartości (tworzenie produktu od surowców aż do końcowego produktu)  wartość jest pochodną rzadkości. Jeżeli coś nie jest rzadkie, to nie generuje wysokiego zysku. </a:t>
            </a:r>
          </a:p>
          <a:p>
            <a:r>
              <a:rPr lang="pl-PL" dirty="0"/>
              <a:t>Obecnie sprzęt komputerowy jest potężniejszy niż potrzeby użytkowników i dlatego ograniczają oni wydatki na ten cel. Ale nie dotyczy to oprogramowania ani projektowania nowych procesorów, systemów operacyjnych, interfejsów użytkownika, baz danych.</a:t>
            </a:r>
          </a:p>
          <a:p>
            <a:r>
              <a:rPr lang="pl-PL" dirty="0"/>
              <a:t>Microsoft jest firmą komputerową, liderem na rynku systemów operacyjnych i jest podstawowym źródłem obliczeń dla klientów. Dlatego jest firmą komputerową, a nie </a:t>
            </a:r>
            <a:r>
              <a:rPr lang="pl-PL" dirty="0" err="1"/>
              <a:t>softwaerową</a:t>
            </a:r>
            <a:r>
              <a:rPr lang="pl-PL" dirty="0"/>
              <a:t>, chociaż nie produkuje komputerów. Obrót roczny Microsoft to 126 mld USD, (budżet Polski ok. 400 mld PLN = 100 mld USD), kapitalizacja 753 mld USD.</a:t>
            </a:r>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46</a:t>
            </a:fld>
            <a:endParaRPr lang="en-US"/>
          </a:p>
        </p:txBody>
      </p:sp>
    </p:spTree>
    <p:extLst>
      <p:ext uri="{BB962C8B-B14F-4D97-AF65-F5344CB8AC3E}">
        <p14:creationId xmlns:p14="http://schemas.microsoft.com/office/powerpoint/2010/main" val="480641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46253"/>
            <a:ext cx="10619232" cy="585851"/>
          </a:xfrm>
        </p:spPr>
        <p:txBody>
          <a:bodyPr>
            <a:normAutofit fontScale="90000"/>
          </a:bodyPr>
          <a:lstStyle/>
          <a:p>
            <a:r>
              <a:rPr lang="pl-PL" dirty="0"/>
              <a:t>Model łańcucha wartości</a:t>
            </a:r>
            <a:endParaRPr lang="en-US" dirty="0"/>
          </a:p>
        </p:txBody>
      </p:sp>
      <p:sp>
        <p:nvSpPr>
          <p:cNvPr id="3" name="Symbol zastępczy zawartości 2"/>
          <p:cNvSpPr>
            <a:spLocks noGrp="1"/>
          </p:cNvSpPr>
          <p:nvPr>
            <p:ph idx="1"/>
          </p:nvPr>
        </p:nvSpPr>
        <p:spPr>
          <a:xfrm>
            <a:off x="838200" y="1033272"/>
            <a:ext cx="10515600" cy="5143691"/>
          </a:xfrm>
        </p:spPr>
        <p:txBody>
          <a:bodyPr>
            <a:normAutofit fontScale="92500" lnSpcReduction="10000"/>
          </a:bodyPr>
          <a:lstStyle/>
          <a:p>
            <a:r>
              <a:rPr lang="pl-PL" dirty="0"/>
              <a:t>https://hbr.org/1991/07/the-computerless-computer-company</a:t>
            </a:r>
          </a:p>
          <a:p>
            <a:r>
              <a:rPr lang="pl-PL" dirty="0"/>
              <a:t>Mentor Graphics dostarcza bardzo zaawansowanego oprogramowania graficznego ale to też firma komputerowa, a nie tylko </a:t>
            </a:r>
            <a:r>
              <a:rPr lang="pl-PL" dirty="0" err="1"/>
              <a:t>softwaerowa</a:t>
            </a:r>
            <a:r>
              <a:rPr lang="pl-PL" dirty="0"/>
              <a:t> chociaż nie produkuje komputerów. </a:t>
            </a:r>
          </a:p>
          <a:p>
            <a:r>
              <a:rPr lang="pl-PL" dirty="0"/>
              <a:t>To samo jest z Hewlett-Packard, który dostarcza stacje robocze, projektuje układy scalone oraz systemy elektroniczne. </a:t>
            </a:r>
          </a:p>
          <a:p>
            <a:r>
              <a:rPr lang="pl-PL" dirty="0"/>
              <a:t>Firmy te nie produkują (już) komputerów, ale dyktują jaką te komputery będą miały budowę, jak będą projektowane, jak się ich będzie używało. </a:t>
            </a:r>
          </a:p>
          <a:p>
            <a:r>
              <a:rPr lang="pl-PL" dirty="0"/>
              <a:t>Apple produkuje komputery, ma oprogramowanie tylko na ich własne komputery, kiedyś wydawało się, że przegrywają rywalizację, obecnie jest to najbardziej wartościowa spółka na świecie (974 mld USD).</a:t>
            </a:r>
          </a:p>
          <a:p>
            <a:r>
              <a:rPr lang="pl-PL" dirty="0"/>
              <a:t>Zysk się robi na byciu centralnym i unikalnym ogniwem w łańcuchu wartości, kiedy nie można firmy ominąć przy produkcji czy sprzedaży.</a:t>
            </a:r>
          </a:p>
          <a:p>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47</a:t>
            </a:fld>
            <a:endParaRPr lang="en-US"/>
          </a:p>
        </p:txBody>
      </p:sp>
    </p:spTree>
    <p:extLst>
      <p:ext uri="{BB962C8B-B14F-4D97-AF65-F5344CB8AC3E}">
        <p14:creationId xmlns:p14="http://schemas.microsoft.com/office/powerpoint/2010/main" val="2606238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4872" y="365125"/>
            <a:ext cx="6355080" cy="6280607"/>
          </a:xfrm>
        </p:spPr>
      </p:pic>
      <p:sp>
        <p:nvSpPr>
          <p:cNvPr id="4" name="Symbol zastępczy numeru slajdu 3"/>
          <p:cNvSpPr>
            <a:spLocks noGrp="1"/>
          </p:cNvSpPr>
          <p:nvPr>
            <p:ph type="sldNum" sz="quarter" idx="12"/>
          </p:nvPr>
        </p:nvSpPr>
        <p:spPr/>
        <p:txBody>
          <a:bodyPr/>
          <a:lstStyle/>
          <a:p>
            <a:fld id="{F373211D-BCB1-4994-B36E-0ADE14A5E9AF}" type="slidenum">
              <a:rPr lang="en-US" smtClean="0"/>
              <a:t>48</a:t>
            </a:fld>
            <a:endParaRPr lang="en-US"/>
          </a:p>
        </p:txBody>
      </p:sp>
    </p:spTree>
    <p:extLst>
      <p:ext uri="{BB962C8B-B14F-4D97-AF65-F5344CB8AC3E}">
        <p14:creationId xmlns:p14="http://schemas.microsoft.com/office/powerpoint/2010/main" val="3741494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cykliczny (Toyota, Universal Chemicals)</a:t>
            </a:r>
            <a:endParaRPr lang="en-US" dirty="0"/>
          </a:p>
        </p:txBody>
      </p:sp>
      <p:sp>
        <p:nvSpPr>
          <p:cNvPr id="3" name="Symbol zastępczy zawartości 2"/>
          <p:cNvSpPr>
            <a:spLocks noGrp="1"/>
          </p:cNvSpPr>
          <p:nvPr>
            <p:ph idx="1"/>
          </p:nvPr>
        </p:nvSpPr>
        <p:spPr/>
        <p:txBody>
          <a:bodyPr>
            <a:normAutofit lnSpcReduction="10000"/>
          </a:bodyPr>
          <a:lstStyle/>
          <a:p>
            <a:pPr algn="just"/>
            <a:r>
              <a:rPr lang="pl-PL" dirty="0"/>
              <a:t>Bardzo wiele działalności ma charakter cykliczny i w dołku cyklicznym ponosi straty na sprzedaży, bo koszty stałe rozkładają się na małą liczbę produktów,</a:t>
            </a:r>
          </a:p>
          <a:p>
            <a:pPr algn="just"/>
            <a:r>
              <a:rPr lang="pl-PL" dirty="0"/>
              <a:t>Toyota stara się obniżyć koszty stałe, aby osiągać </a:t>
            </a:r>
            <a:r>
              <a:rPr lang="pl-PL" dirty="0" err="1"/>
              <a:t>break</a:t>
            </a:r>
            <a:r>
              <a:rPr lang="pl-PL" dirty="0"/>
              <a:t> </a:t>
            </a:r>
            <a:r>
              <a:rPr lang="pl-PL" dirty="0" err="1"/>
              <a:t>even</a:t>
            </a:r>
            <a:r>
              <a:rPr lang="pl-PL" dirty="0"/>
              <a:t> point tam, gdzie inne firmy ponoszą już straty, a realizować zyski tam, gdzie inne firmy dopiero osiągają próg rentowności,</a:t>
            </a:r>
          </a:p>
          <a:p>
            <a:pPr algn="just"/>
            <a:r>
              <a:rPr lang="pl-PL" dirty="0"/>
              <a:t>Ustalanie cen wymaga znajomości mocy wytwórczych firmy, aktywności klientów, dużej znajomości branży. Cenę się podnosi na kilka kwartałów, a potem obniża. Malutka nadwyżka nad ceną rynkową, oto co przelicza się na ogromne zyski.</a:t>
            </a:r>
          </a:p>
          <a:p>
            <a:pPr algn="just"/>
            <a:r>
              <a:rPr lang="pl-PL" dirty="0"/>
              <a:t>Nie chodzi o produkcję, tylko o arbitraż.</a:t>
            </a:r>
          </a:p>
          <a:p>
            <a:pPr algn="just"/>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49</a:t>
            </a:fld>
            <a:endParaRPr lang="en-US"/>
          </a:p>
        </p:txBody>
      </p:sp>
    </p:spTree>
    <p:extLst>
      <p:ext uri="{BB962C8B-B14F-4D97-AF65-F5344CB8AC3E}">
        <p14:creationId xmlns:p14="http://schemas.microsoft.com/office/powerpoint/2010/main" val="53598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piramidy (Mattel, Barbie)</a:t>
            </a:r>
            <a:endParaRPr lang="en-US" dirty="0"/>
          </a:p>
        </p:txBody>
      </p:sp>
      <p:sp>
        <p:nvSpPr>
          <p:cNvPr id="3" name="Symbol zastępczy zawartości 2"/>
          <p:cNvSpPr>
            <a:spLocks noGrp="1"/>
          </p:cNvSpPr>
          <p:nvPr>
            <p:ph idx="1"/>
          </p:nvPr>
        </p:nvSpPr>
        <p:spPr>
          <a:xfrm>
            <a:off x="838200" y="1600200"/>
            <a:ext cx="10515600" cy="4873751"/>
          </a:xfrm>
        </p:spPr>
        <p:txBody>
          <a:bodyPr>
            <a:normAutofit fontScale="77500" lnSpcReduction="20000"/>
          </a:bodyPr>
          <a:lstStyle/>
          <a:p>
            <a:r>
              <a:rPr lang="pl-PL" dirty="0"/>
              <a:t>Kiedy pojawiają się naśladowcy/konkurenci, wtedy oprócz „normalnych” produktów zaczyna się produkcję wyrobów które przypominają jakością naśladowców po obniżonej cenie – nie ma na tym prawie żadnego zysku, ale się nie pozwala konkurentom na wejście na rynek</a:t>
            </a:r>
          </a:p>
          <a:p>
            <a:r>
              <a:rPr lang="pl-PL" dirty="0"/>
              <a:t>Klienci zaczynający od tych tanich produktów powoli zaczną kupować także droższe produkty, ale ważne, aby od początku byli wierni jednej marce (lalki, akcesoria, dodatki, itd.)</a:t>
            </a:r>
          </a:p>
          <a:p>
            <a:r>
              <a:rPr lang="pl-PL" dirty="0"/>
              <a:t>Szeroka oferta cenowa produktów – od bardzo tanich po bardzo drogie, designerskie, klienci z wiekiem będą zarabiali coraz więcej i starsi klienci kupią te designerskie produkty</a:t>
            </a:r>
          </a:p>
          <a:p>
            <a:r>
              <a:rPr lang="pl-PL" dirty="0"/>
              <a:t>W ten sposób powstaje piramida oferty produktowej z najdroższymi i najbardziej rentownymi produktami na samej górze</a:t>
            </a:r>
          </a:p>
          <a:p>
            <a:r>
              <a:rPr lang="pl-PL" dirty="0"/>
              <a:t>Oprócz zabawek piramidy produktowe występują w produkcji samochodów (tanie samochody, droższe, super drogie), paliwa, telefony komórkowe, karty kredytowe, markowe zegarki</a:t>
            </a:r>
          </a:p>
          <a:p>
            <a:r>
              <a:rPr lang="pl-PL" dirty="0"/>
              <a:t>Częstym błędem jest brak odpowiedniej reklamy najdroższych produktów</a:t>
            </a:r>
          </a:p>
          <a:p>
            <a:r>
              <a:rPr lang="pl-PL" dirty="0"/>
              <a:t>Warunkiem sukcesu jest to, że klienci także tworzą piramidę (co do dochodów)</a:t>
            </a:r>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5</a:t>
            </a:fld>
            <a:endParaRPr lang="en-US"/>
          </a:p>
        </p:txBody>
      </p:sp>
    </p:spTree>
    <p:extLst>
      <p:ext uri="{BB962C8B-B14F-4D97-AF65-F5344CB8AC3E}">
        <p14:creationId xmlns:p14="http://schemas.microsoft.com/office/powerpoint/2010/main" val="2539278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50</a:t>
            </a:fld>
            <a:endParaRPr lang="en-US"/>
          </a:p>
        </p:txBody>
      </p:sp>
      <p:pic>
        <p:nvPicPr>
          <p:cNvPr id="5" name="Obraz 4"/>
          <p:cNvPicPr>
            <a:picLocks noChangeAspect="1"/>
          </p:cNvPicPr>
          <p:nvPr/>
        </p:nvPicPr>
        <p:blipFill rotWithShape="1">
          <a:blip r:embed="rId2"/>
          <a:srcRect l="32175" t="37859" r="33100" b="17671"/>
          <a:stretch/>
        </p:blipFill>
        <p:spPr>
          <a:xfrm>
            <a:off x="0" y="0"/>
            <a:ext cx="4999765" cy="3401568"/>
          </a:xfrm>
          <a:prstGeom prst="rect">
            <a:avLst/>
          </a:prstGeom>
        </p:spPr>
      </p:pic>
      <p:pic>
        <p:nvPicPr>
          <p:cNvPr id="6" name="Obraz 5"/>
          <p:cNvPicPr>
            <a:picLocks noChangeAspect="1"/>
          </p:cNvPicPr>
          <p:nvPr/>
        </p:nvPicPr>
        <p:blipFill rotWithShape="1">
          <a:blip r:embed="rId3"/>
          <a:srcRect l="35047" t="47459" r="40382" b="13645"/>
          <a:stretch/>
        </p:blipFill>
        <p:spPr>
          <a:xfrm>
            <a:off x="6116716" y="-787"/>
            <a:ext cx="4022512" cy="3382949"/>
          </a:xfrm>
          <a:prstGeom prst="rect">
            <a:avLst/>
          </a:prstGeom>
        </p:spPr>
      </p:pic>
      <p:pic>
        <p:nvPicPr>
          <p:cNvPr id="7" name="Obraz 6"/>
          <p:cNvPicPr>
            <a:picLocks noChangeAspect="1"/>
          </p:cNvPicPr>
          <p:nvPr/>
        </p:nvPicPr>
        <p:blipFill rotWithShape="1">
          <a:blip r:embed="rId4"/>
          <a:srcRect l="31125" t="37435" r="38950" b="22047"/>
          <a:stretch/>
        </p:blipFill>
        <p:spPr>
          <a:xfrm>
            <a:off x="83341" y="3154815"/>
            <a:ext cx="4916424" cy="3536375"/>
          </a:xfrm>
          <a:prstGeom prst="rect">
            <a:avLst/>
          </a:prstGeom>
        </p:spPr>
      </p:pic>
      <p:pic>
        <p:nvPicPr>
          <p:cNvPr id="8" name="Obraz 7"/>
          <p:cNvPicPr>
            <a:picLocks noChangeAspect="1"/>
          </p:cNvPicPr>
          <p:nvPr/>
        </p:nvPicPr>
        <p:blipFill rotWithShape="1">
          <a:blip r:embed="rId5"/>
          <a:srcRect l="35250" t="33906" r="33850" b="21765"/>
          <a:stretch/>
        </p:blipFill>
        <p:spPr>
          <a:xfrm>
            <a:off x="5963892" y="3382949"/>
            <a:ext cx="4328160" cy="3298646"/>
          </a:xfrm>
          <a:prstGeom prst="rect">
            <a:avLst/>
          </a:prstGeom>
        </p:spPr>
      </p:pic>
    </p:spTree>
    <p:extLst>
      <p:ext uri="{BB962C8B-B14F-4D97-AF65-F5344CB8AC3E}">
        <p14:creationId xmlns:p14="http://schemas.microsoft.com/office/powerpoint/2010/main" val="1683464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51</a:t>
            </a:fld>
            <a:endParaRPr lang="en-US"/>
          </a:p>
        </p:txBody>
      </p:sp>
      <p:pic>
        <p:nvPicPr>
          <p:cNvPr id="5" name="Obraz 4"/>
          <p:cNvPicPr>
            <a:picLocks noChangeAspect="1"/>
          </p:cNvPicPr>
          <p:nvPr/>
        </p:nvPicPr>
        <p:blipFill rotWithShape="1">
          <a:blip r:embed="rId2"/>
          <a:srcRect l="33825" t="49012" r="38575" b="12588"/>
          <a:stretch/>
        </p:blipFill>
        <p:spPr>
          <a:xfrm>
            <a:off x="82296" y="1690688"/>
            <a:ext cx="4169126" cy="3081528"/>
          </a:xfrm>
          <a:prstGeom prst="rect">
            <a:avLst/>
          </a:prstGeom>
        </p:spPr>
      </p:pic>
      <p:pic>
        <p:nvPicPr>
          <p:cNvPr id="6" name="Obraz 5"/>
          <p:cNvPicPr>
            <a:picLocks noChangeAspect="1"/>
          </p:cNvPicPr>
          <p:nvPr/>
        </p:nvPicPr>
        <p:blipFill rotWithShape="1">
          <a:blip r:embed="rId3"/>
          <a:srcRect l="34125" t="53953" r="36550" b="4541"/>
          <a:stretch/>
        </p:blipFill>
        <p:spPr>
          <a:xfrm>
            <a:off x="4251422" y="1646238"/>
            <a:ext cx="3922776" cy="2949607"/>
          </a:xfrm>
          <a:prstGeom prst="rect">
            <a:avLst/>
          </a:prstGeom>
        </p:spPr>
      </p:pic>
      <p:pic>
        <p:nvPicPr>
          <p:cNvPr id="7" name="Obraz 6"/>
          <p:cNvPicPr>
            <a:picLocks noChangeAspect="1"/>
          </p:cNvPicPr>
          <p:nvPr/>
        </p:nvPicPr>
        <p:blipFill rotWithShape="1">
          <a:blip r:embed="rId4"/>
          <a:srcRect l="34125" t="37435" r="35125" b="17388"/>
          <a:stretch/>
        </p:blipFill>
        <p:spPr>
          <a:xfrm>
            <a:off x="7818568" y="1768412"/>
            <a:ext cx="3749040" cy="2926080"/>
          </a:xfrm>
          <a:prstGeom prst="rect">
            <a:avLst/>
          </a:prstGeom>
        </p:spPr>
      </p:pic>
    </p:spTree>
    <p:extLst>
      <p:ext uri="{BB962C8B-B14F-4D97-AF65-F5344CB8AC3E}">
        <p14:creationId xmlns:p14="http://schemas.microsoft.com/office/powerpoint/2010/main" val="2537342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Model kluczowych pracowników (Apple, Google)</a:t>
            </a:r>
            <a:endParaRPr lang="en-US" dirty="0"/>
          </a:p>
        </p:txBody>
      </p:sp>
      <p:sp>
        <p:nvSpPr>
          <p:cNvPr id="3" name="Symbol zastępczy zawartości 2"/>
          <p:cNvSpPr>
            <a:spLocks noGrp="1"/>
          </p:cNvSpPr>
          <p:nvPr>
            <p:ph idx="1"/>
          </p:nvPr>
        </p:nvSpPr>
        <p:spPr/>
        <p:txBody>
          <a:bodyPr/>
          <a:lstStyle/>
          <a:p>
            <a:r>
              <a:rPr lang="pl-PL" dirty="0"/>
              <a:t>W niektórych przedsiębiorstwach sercem ich rentowności są zdolni pracownicy,</a:t>
            </a:r>
          </a:p>
          <a:p>
            <a:r>
              <a:rPr lang="pl-PL" dirty="0"/>
              <a:t>To dzięki nim firmy te są warte miliony, albo miliardy (kapitalizacja Apple 265 mld USD, kapitalizacja Google – konglomeratu </a:t>
            </a:r>
            <a:r>
              <a:rPr lang="pl-PL" dirty="0" err="1"/>
              <a:t>Alphabet</a:t>
            </a:r>
            <a:r>
              <a:rPr lang="pl-PL" dirty="0"/>
              <a:t> to 739 mld USD),</a:t>
            </a:r>
          </a:p>
          <a:p>
            <a:r>
              <a:rPr lang="pl-PL" dirty="0"/>
              <a:t>Często firmę opuszczają najcenniejsi pracownicy tworzący ogromne zyski nie ucząc następców (czasami potrzeba kilku następców razem, aby jako zespół byli w stanie być równie skuteczni co ich poprzednik).</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52</a:t>
            </a:fld>
            <a:endParaRPr lang="en-US"/>
          </a:p>
        </p:txBody>
      </p:sp>
    </p:spTree>
    <p:extLst>
      <p:ext uri="{BB962C8B-B14F-4D97-AF65-F5344CB8AC3E}">
        <p14:creationId xmlns:p14="http://schemas.microsoft.com/office/powerpoint/2010/main" val="3333132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53</a:t>
            </a:fld>
            <a:endParaRPr lang="en-US"/>
          </a:p>
        </p:txBody>
      </p:sp>
      <p:pic>
        <p:nvPicPr>
          <p:cNvPr id="5" name="Obraz 4"/>
          <p:cNvPicPr>
            <a:picLocks noChangeAspect="1"/>
          </p:cNvPicPr>
          <p:nvPr/>
        </p:nvPicPr>
        <p:blipFill rotWithShape="1">
          <a:blip r:embed="rId2"/>
          <a:srcRect l="36600" t="35190" r="34975" b="28245"/>
          <a:stretch/>
        </p:blipFill>
        <p:spPr>
          <a:xfrm>
            <a:off x="996695" y="1755647"/>
            <a:ext cx="4818889" cy="3293121"/>
          </a:xfrm>
          <a:prstGeom prst="rect">
            <a:avLst/>
          </a:prstGeom>
        </p:spPr>
      </p:pic>
      <p:pic>
        <p:nvPicPr>
          <p:cNvPr id="6" name="Obraz 5"/>
          <p:cNvPicPr>
            <a:picLocks noChangeAspect="1"/>
          </p:cNvPicPr>
          <p:nvPr/>
        </p:nvPicPr>
        <p:blipFill rotWithShape="1">
          <a:blip r:embed="rId3"/>
          <a:srcRect l="36449" t="38424" r="35725" b="24729"/>
          <a:stretch/>
        </p:blipFill>
        <p:spPr>
          <a:xfrm>
            <a:off x="6254496" y="1825625"/>
            <a:ext cx="4882896" cy="3435137"/>
          </a:xfrm>
          <a:prstGeom prst="rect">
            <a:avLst/>
          </a:prstGeom>
        </p:spPr>
      </p:pic>
    </p:spTree>
    <p:extLst>
      <p:ext uri="{BB962C8B-B14F-4D97-AF65-F5344CB8AC3E}">
        <p14:creationId xmlns:p14="http://schemas.microsoft.com/office/powerpoint/2010/main" val="2452529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677291"/>
          </a:xfrm>
        </p:spPr>
        <p:txBody>
          <a:bodyPr>
            <a:normAutofit fontScale="90000"/>
          </a:bodyPr>
          <a:lstStyle/>
          <a:p>
            <a:r>
              <a:rPr lang="pl-PL" dirty="0"/>
              <a:t>Model zysku posprzedażowego</a:t>
            </a:r>
            <a:endParaRPr lang="en-US" dirty="0"/>
          </a:p>
        </p:txBody>
      </p:sp>
      <p:sp>
        <p:nvSpPr>
          <p:cNvPr id="3" name="Symbol zastępczy zawartości 2"/>
          <p:cNvSpPr>
            <a:spLocks noGrp="1"/>
          </p:cNvSpPr>
          <p:nvPr>
            <p:ph idx="1"/>
          </p:nvPr>
        </p:nvSpPr>
        <p:spPr>
          <a:xfrm>
            <a:off x="262128" y="677290"/>
            <a:ext cx="11588496" cy="5679059"/>
          </a:xfrm>
        </p:spPr>
        <p:txBody>
          <a:bodyPr/>
          <a:lstStyle/>
          <a:p>
            <a:r>
              <a:rPr lang="pl-PL" dirty="0"/>
              <a:t>Produkty są sprzedawane wtedy, kiedy wykazują dużą wrażliwość cenową, to jest drogi sprzęt, ceny są wysokie, klienci szukają okazji. Zysków na takiej sprzedaży nie ma. </a:t>
            </a:r>
          </a:p>
          <a:p>
            <a:r>
              <a:rPr lang="pl-PL" dirty="0"/>
              <a:t>Ale zakup np. windy powoduje konieczność wykupienia serwisu tej windy.</a:t>
            </a:r>
          </a:p>
          <a:p>
            <a:r>
              <a:rPr lang="pl-PL" dirty="0"/>
              <a:t>Zakup kserografu powoduje konieczność jego serwisowania. </a:t>
            </a:r>
          </a:p>
          <a:p>
            <a:r>
              <a:rPr lang="pl-PL" dirty="0"/>
              <a:t>Samochód powoduje konieczność wykupienia ubezpieczenia.</a:t>
            </a:r>
          </a:p>
          <a:p>
            <a:r>
              <a:rPr lang="pl-PL" dirty="0"/>
              <a:t>Komputer oznacza zakupy oprogramowania.</a:t>
            </a:r>
          </a:p>
          <a:p>
            <a:r>
              <a:rPr lang="pl-PL" dirty="0"/>
              <a:t>Tych produktów posprzedażowych nie dostarcza producent sprzętu (nie jest to model zainstalowanej bazy) tylko inne przedsiębiorstwa.</a:t>
            </a:r>
          </a:p>
          <a:p>
            <a:r>
              <a:rPr lang="pl-PL" dirty="0"/>
              <a:t>Dotyczy to także napraw samochodów i części zamiennych.</a:t>
            </a:r>
          </a:p>
          <a:p>
            <a:r>
              <a:rPr lang="pl-PL" dirty="0"/>
              <a:t>Mają one niską elastyczność cenową, wyższą marżę, możliwość tworzenia długookresowych związków z klientami.</a:t>
            </a:r>
          </a:p>
        </p:txBody>
      </p:sp>
      <p:sp>
        <p:nvSpPr>
          <p:cNvPr id="4" name="Symbol zastępczy numeru slajdu 3"/>
          <p:cNvSpPr>
            <a:spLocks noGrp="1"/>
          </p:cNvSpPr>
          <p:nvPr>
            <p:ph type="sldNum" sz="quarter" idx="12"/>
          </p:nvPr>
        </p:nvSpPr>
        <p:spPr/>
        <p:txBody>
          <a:bodyPr/>
          <a:lstStyle/>
          <a:p>
            <a:fld id="{F373211D-BCB1-4994-B36E-0ADE14A5E9AF}" type="slidenum">
              <a:rPr lang="en-US" smtClean="0"/>
              <a:t>54</a:t>
            </a:fld>
            <a:endParaRPr lang="en-US"/>
          </a:p>
        </p:txBody>
      </p:sp>
    </p:spTree>
    <p:extLst>
      <p:ext uri="{BB962C8B-B14F-4D97-AF65-F5344CB8AC3E}">
        <p14:creationId xmlns:p14="http://schemas.microsoft.com/office/powerpoint/2010/main" val="3816115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677291"/>
          </a:xfrm>
        </p:spPr>
        <p:txBody>
          <a:bodyPr>
            <a:normAutofit fontScale="90000"/>
          </a:bodyPr>
          <a:lstStyle/>
          <a:p>
            <a:r>
              <a:rPr lang="pl-PL" dirty="0"/>
              <a:t>Model zysku posprzedażowego</a:t>
            </a:r>
            <a:endParaRPr lang="en-US" dirty="0"/>
          </a:p>
        </p:txBody>
      </p:sp>
      <p:sp>
        <p:nvSpPr>
          <p:cNvPr id="3" name="Symbol zastępczy zawartości 2"/>
          <p:cNvSpPr>
            <a:spLocks noGrp="1"/>
          </p:cNvSpPr>
          <p:nvPr>
            <p:ph idx="1"/>
          </p:nvPr>
        </p:nvSpPr>
        <p:spPr>
          <a:xfrm>
            <a:off x="262128" y="677290"/>
            <a:ext cx="11588496" cy="5679059"/>
          </a:xfrm>
        </p:spPr>
        <p:txBody>
          <a:bodyPr/>
          <a:lstStyle/>
          <a:p>
            <a:r>
              <a:rPr lang="pl-PL" dirty="0"/>
              <a:t>Oferta posprzedażowa to zupełnie inna działalność niż pierwotny produkt. </a:t>
            </a:r>
          </a:p>
          <a:p>
            <a:r>
              <a:rPr lang="pl-PL" dirty="0"/>
              <a:t>Wymaga innych ludzi, innych umiejętności, innych systemów, innych baz danych.</a:t>
            </a:r>
          </a:p>
          <a:p>
            <a:r>
              <a:rPr lang="pl-PL" dirty="0"/>
              <a:t>Mniej jest tutaj też satysfakcji, mniej sławy, mniejsza widoczność biznesu,</a:t>
            </a:r>
          </a:p>
          <a:p>
            <a:r>
              <a:rPr lang="pl-PL" dirty="0"/>
              <a:t>Ale to jest bardzo rentowna działalność,</a:t>
            </a:r>
          </a:p>
          <a:p>
            <a:r>
              <a:rPr lang="pl-PL" dirty="0"/>
              <a:t>Zwykle w firmie produkującej bazowy sprzęt za sukces produktu odpowiada tylko kilku ludzi, gdyby ich było więcej i gdyby ich wynagrodzenie zależało od rentowności produktu, łatwiej by było producentom sprzętu zaoferować odpowiednie produkty i usługi posprzedażowe,</a:t>
            </a:r>
          </a:p>
          <a:p>
            <a:r>
              <a:rPr lang="pl-PL" dirty="0"/>
              <a:t>Zwykle jednak taką ofertę mają przedsiębiorcy (jednoosobowi) oraz małe firmy,</a:t>
            </a:r>
          </a:p>
          <a:p>
            <a:endParaRPr lang="pl-PL"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55</a:t>
            </a:fld>
            <a:endParaRPr lang="en-US"/>
          </a:p>
        </p:txBody>
      </p:sp>
    </p:spTree>
    <p:extLst>
      <p:ext uri="{BB962C8B-B14F-4D97-AF65-F5344CB8AC3E}">
        <p14:creationId xmlns:p14="http://schemas.microsoft.com/office/powerpoint/2010/main" val="3388411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1771" y="1027906"/>
            <a:ext cx="4351338" cy="4351338"/>
          </a:xfrm>
        </p:spPr>
      </p:pic>
      <p:sp>
        <p:nvSpPr>
          <p:cNvPr id="4" name="Symbol zastępczy numeru slajdu 3"/>
          <p:cNvSpPr>
            <a:spLocks noGrp="1"/>
          </p:cNvSpPr>
          <p:nvPr>
            <p:ph type="sldNum" sz="quarter" idx="12"/>
          </p:nvPr>
        </p:nvSpPr>
        <p:spPr/>
        <p:txBody>
          <a:bodyPr/>
          <a:lstStyle/>
          <a:p>
            <a:fld id="{F373211D-BCB1-4994-B36E-0ADE14A5E9AF}" type="slidenum">
              <a:rPr lang="en-US" smtClean="0"/>
              <a:t>56</a:t>
            </a:fld>
            <a:endParaRPr lang="en-US"/>
          </a:p>
        </p:txBody>
      </p:sp>
    </p:spTree>
    <p:extLst>
      <p:ext uri="{BB962C8B-B14F-4D97-AF65-F5344CB8AC3E}">
        <p14:creationId xmlns:p14="http://schemas.microsoft.com/office/powerpoint/2010/main" val="3815584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0"/>
            <a:ext cx="10515600" cy="476123"/>
          </a:xfrm>
        </p:spPr>
        <p:txBody>
          <a:bodyPr>
            <a:normAutofit fontScale="90000"/>
          </a:bodyPr>
          <a:lstStyle/>
          <a:p>
            <a:pPr algn="ctr"/>
            <a:r>
              <a:rPr lang="pl-PL" dirty="0"/>
              <a:t>Model nowego produktu</a:t>
            </a:r>
            <a:endParaRPr lang="en-US" dirty="0"/>
          </a:p>
        </p:txBody>
      </p:sp>
      <p:sp>
        <p:nvSpPr>
          <p:cNvPr id="3" name="Symbol zastępczy zawartości 2"/>
          <p:cNvSpPr>
            <a:spLocks noGrp="1"/>
          </p:cNvSpPr>
          <p:nvPr>
            <p:ph idx="1"/>
          </p:nvPr>
        </p:nvSpPr>
        <p:spPr>
          <a:xfrm>
            <a:off x="0" y="746632"/>
            <a:ext cx="12192000" cy="6111368"/>
          </a:xfrm>
        </p:spPr>
        <p:txBody>
          <a:bodyPr>
            <a:normAutofit/>
          </a:bodyPr>
          <a:lstStyle/>
          <a:p>
            <a:r>
              <a:rPr lang="pl-PL" dirty="0"/>
              <a:t>Kiedy firma zaczyna sprzedawać nowy produkt może udać się wywołać gorączkę zakupową, na przykład na </a:t>
            </a:r>
            <a:r>
              <a:rPr lang="pl-PL" dirty="0" err="1"/>
              <a:t>Iphone</a:t>
            </a:r>
            <a:r>
              <a:rPr lang="pl-PL" dirty="0"/>
              <a:t>, wtedy marże zysku są ogromne,</a:t>
            </a:r>
          </a:p>
          <a:p>
            <a:r>
              <a:rPr lang="pl-PL" dirty="0"/>
              <a:t>Całkowity zysk zarobiony przez wszystkich graczy rynkowych najpierw rośnie, potem osiąga maksimum, a potem spada (na daną jednostkę czasu)</a:t>
            </a:r>
          </a:p>
          <a:p>
            <a:r>
              <a:rPr lang="pl-PL" dirty="0"/>
              <a:t>Radia, telewizory, walkmany, kamery, desktopy, laptopy, serwery,</a:t>
            </a:r>
          </a:p>
          <a:p>
            <a:r>
              <a:rPr lang="pl-PL" dirty="0"/>
              <a:t>Sedany, </a:t>
            </a:r>
            <a:r>
              <a:rPr lang="pl-PL" dirty="0" err="1"/>
              <a:t>miniwany</a:t>
            </a:r>
            <a:r>
              <a:rPr lang="pl-PL" dirty="0"/>
              <a:t>, pojazdy sportowe, </a:t>
            </a:r>
          </a:p>
          <a:p>
            <a:r>
              <a:rPr lang="pl-PL" dirty="0"/>
              <a:t>Faksy, drukarki, drukarko-kopiarki, </a:t>
            </a:r>
          </a:p>
          <a:p>
            <a:r>
              <a:rPr lang="pl-PL" dirty="0"/>
              <a:t>Na początku trendu nawet słabi producenci będą realizowali zyski jeżeli zdążą zaoferować odpowiedni produkt, </a:t>
            </a:r>
          </a:p>
          <a:p>
            <a:r>
              <a:rPr lang="pl-PL" dirty="0"/>
              <a:t>Należy przeinwestować trzy razy w produkt na początku jego życia, kiedy marże są ogromne i </a:t>
            </a:r>
            <a:r>
              <a:rPr lang="pl-PL" dirty="0" err="1"/>
              <a:t>niedoinwestować</a:t>
            </a:r>
            <a:r>
              <a:rPr lang="pl-PL" dirty="0"/>
              <a:t> trzy razy kiedy marże są niskie, należy zmniejszać inwestowanie w produkt na rok przed największym szczytem sprzedaży</a:t>
            </a:r>
          </a:p>
          <a:p>
            <a:r>
              <a:rPr lang="pl-PL" dirty="0"/>
              <a:t>Ważne jest też odrzucanie złych klientów i umiejętność przewidzenia kolejnej fali</a:t>
            </a:r>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57</a:t>
            </a:fld>
            <a:endParaRPr lang="en-US"/>
          </a:p>
        </p:txBody>
      </p:sp>
    </p:spTree>
    <p:extLst>
      <p:ext uri="{BB962C8B-B14F-4D97-AF65-F5344CB8AC3E}">
        <p14:creationId xmlns:p14="http://schemas.microsoft.com/office/powerpoint/2010/main" val="1292980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58</a:t>
            </a:fld>
            <a:endParaRPr lang="en-US"/>
          </a:p>
        </p:txBody>
      </p:sp>
      <p:pic>
        <p:nvPicPr>
          <p:cNvPr id="5" name="Obraz 4"/>
          <p:cNvPicPr>
            <a:picLocks noChangeAspect="1"/>
          </p:cNvPicPr>
          <p:nvPr/>
        </p:nvPicPr>
        <p:blipFill rotWithShape="1">
          <a:blip r:embed="rId2"/>
          <a:srcRect l="36300" t="28978" r="37225" b="25139"/>
          <a:stretch/>
        </p:blipFill>
        <p:spPr>
          <a:xfrm>
            <a:off x="670560" y="1292890"/>
            <a:ext cx="4864608" cy="4478748"/>
          </a:xfrm>
          <a:prstGeom prst="rect">
            <a:avLst/>
          </a:prstGeom>
        </p:spPr>
      </p:pic>
      <p:pic>
        <p:nvPicPr>
          <p:cNvPr id="6" name="Obraz 5"/>
          <p:cNvPicPr>
            <a:picLocks noChangeAspect="1"/>
          </p:cNvPicPr>
          <p:nvPr/>
        </p:nvPicPr>
        <p:blipFill rotWithShape="1">
          <a:blip r:embed="rId3"/>
          <a:srcRect l="35475" t="38155" r="34600" b="17375"/>
          <a:stretch/>
        </p:blipFill>
        <p:spPr>
          <a:xfrm>
            <a:off x="6096000" y="1390643"/>
            <a:ext cx="5425440" cy="4283243"/>
          </a:xfrm>
          <a:prstGeom prst="rect">
            <a:avLst/>
          </a:prstGeom>
        </p:spPr>
      </p:pic>
    </p:spTree>
    <p:extLst>
      <p:ext uri="{BB962C8B-B14F-4D97-AF65-F5344CB8AC3E}">
        <p14:creationId xmlns:p14="http://schemas.microsoft.com/office/powerpoint/2010/main" val="1225335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Porównanie zysku czasowego, zysku nowego produktu oraz zysku wyspecjalizowanego produktu</a:t>
            </a:r>
            <a:endParaRPr lang="en-US"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279572098"/>
              </p:ext>
            </p:extLst>
          </p:nvPr>
        </p:nvGraphicFramePr>
        <p:xfrm>
          <a:off x="700278" y="2213769"/>
          <a:ext cx="10653522" cy="3079750"/>
        </p:xfrm>
        <a:graphic>
          <a:graphicData uri="http://schemas.openxmlformats.org/drawingml/2006/table">
            <a:tbl>
              <a:tblPr>
                <a:tableStyleId>{5C22544A-7EE6-4342-B048-85BDC9FD1C3A}</a:tableStyleId>
              </a:tblPr>
              <a:tblGrid>
                <a:gridCol w="1357137">
                  <a:extLst>
                    <a:ext uri="{9D8B030D-6E8A-4147-A177-3AD203B41FA5}">
                      <a16:colId xmlns:a16="http://schemas.microsoft.com/office/drawing/2014/main" val="20000"/>
                    </a:ext>
                  </a:extLst>
                </a:gridCol>
                <a:gridCol w="2601178">
                  <a:extLst>
                    <a:ext uri="{9D8B030D-6E8A-4147-A177-3AD203B41FA5}">
                      <a16:colId xmlns:a16="http://schemas.microsoft.com/office/drawing/2014/main" val="20001"/>
                    </a:ext>
                  </a:extLst>
                </a:gridCol>
                <a:gridCol w="2691654">
                  <a:extLst>
                    <a:ext uri="{9D8B030D-6E8A-4147-A177-3AD203B41FA5}">
                      <a16:colId xmlns:a16="http://schemas.microsoft.com/office/drawing/2014/main" val="20002"/>
                    </a:ext>
                  </a:extLst>
                </a:gridCol>
                <a:gridCol w="4003553">
                  <a:extLst>
                    <a:ext uri="{9D8B030D-6E8A-4147-A177-3AD203B41FA5}">
                      <a16:colId xmlns:a16="http://schemas.microsoft.com/office/drawing/2014/main" val="20003"/>
                    </a:ext>
                  </a:extLst>
                </a:gridCol>
              </a:tblGrid>
              <a:tr h="184150">
                <a:tc>
                  <a:txBody>
                    <a:bodyPr/>
                    <a:lstStyle/>
                    <a:p>
                      <a:pPr algn="l" fontAlgn="b"/>
                      <a:r>
                        <a:rPr lang="en-US" sz="2000" u="none" strike="noStrike">
                          <a:effectLst/>
                        </a:rPr>
                        <a:t>opis</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Model zysku czasowego</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model nowego produktu</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model wyspecjalizowanego produktu</a:t>
                      </a:r>
                      <a:endParaRPr lang="en-US" sz="2000" b="0" i="0" u="none" strike="noStrike">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0"/>
                  </a:ext>
                </a:extLst>
              </a:tr>
              <a:tr h="184150">
                <a:tc>
                  <a:txBody>
                    <a:bodyPr/>
                    <a:lstStyle/>
                    <a:p>
                      <a:pPr algn="l" fontAlgn="b"/>
                      <a:r>
                        <a:rPr lang="en-US" sz="2000" u="none" strike="noStrike">
                          <a:effectLst/>
                        </a:rPr>
                        <a:t>cykl</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24 miesiące</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60 miesięcy</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120 miesięcy</a:t>
                      </a:r>
                      <a:endParaRPr lang="en-US" sz="2000" b="0" i="0" u="none" strike="noStrike">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1"/>
                  </a:ext>
                </a:extLst>
              </a:tr>
              <a:tr h="184150">
                <a:tc>
                  <a:txBody>
                    <a:bodyPr/>
                    <a:lstStyle/>
                    <a:p>
                      <a:pPr algn="l" fontAlgn="b"/>
                      <a:r>
                        <a:rPr lang="en-US" sz="2000" u="none" strike="noStrike">
                          <a:effectLst/>
                        </a:rPr>
                        <a:t>umiejętność</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szybkość</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przenoszenie zasobów</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wybór</a:t>
                      </a:r>
                      <a:endParaRPr lang="en-US" sz="2000" b="0" i="0" u="none" strike="noStrike">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2"/>
                  </a:ext>
                </a:extLst>
              </a:tr>
              <a:tr h="717550">
                <a:tc>
                  <a:txBody>
                    <a:bodyPr/>
                    <a:lstStyle/>
                    <a:p>
                      <a:pPr algn="l" fontAlgn="b"/>
                      <a:r>
                        <a:rPr lang="en-US" sz="2000" u="none" strike="noStrike">
                          <a:effectLst/>
                        </a:rPr>
                        <a:t>motto</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pl-PL" sz="2000" u="none" strike="noStrike">
                          <a:effectLst/>
                        </a:rPr>
                        <a:t>Jak widzisz konkurentów w tylnym lusterku, przyspiesz</a:t>
                      </a:r>
                      <a:endParaRPr lang="pl-PL"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pl-PL" sz="2000" u="none" strike="noStrike">
                          <a:effectLst/>
                        </a:rPr>
                        <a:t>jako pierwszy zejdź z fali, ale złap kolejną</a:t>
                      </a:r>
                      <a:endParaRPr lang="pl-PL"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pl-PL" sz="2000" u="none" strike="noStrike">
                          <a:effectLst/>
                        </a:rPr>
                        <a:t>znajdź najlepsze nowe produkty - tam gdzie nie ma konkurencji, są potrzeby klientów i masz możliwości techniczne, aby wytworzyć produkt</a:t>
                      </a:r>
                      <a:endParaRPr lang="pl-PL" sz="2000" b="0" i="0" u="none" strike="noStrike">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3"/>
                  </a:ext>
                </a:extLst>
              </a:tr>
              <a:tr h="539750">
                <a:tc>
                  <a:txBody>
                    <a:bodyPr/>
                    <a:lstStyle/>
                    <a:p>
                      <a:pPr algn="l" fontAlgn="b"/>
                      <a:r>
                        <a:rPr lang="en-US" sz="2000" u="none" strike="noStrike">
                          <a:effectLst/>
                        </a:rPr>
                        <a:t>przykłady</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pl-PL" sz="2000" u="none" strike="noStrike">
                          <a:effectLst/>
                        </a:rPr>
                        <a:t>czipsy, elektronika konsumencja, instrumenty finansowe</a:t>
                      </a:r>
                      <a:endParaRPr lang="pl-PL"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a:effectLst/>
                        </a:rPr>
                        <a:t>samochody, kopiarki</a:t>
                      </a:r>
                      <a:endParaRPr lang="en-US" sz="2000" b="0" i="0" u="none" strike="noStrike">
                        <a:solidFill>
                          <a:srgbClr val="000000"/>
                        </a:solidFill>
                        <a:effectLst/>
                        <a:latin typeface="Times New Roman" panose="02020603050405020304" pitchFamily="18" charset="0"/>
                      </a:endParaRPr>
                    </a:p>
                  </a:txBody>
                  <a:tcPr marL="6350" marR="6350" marT="6350" marB="0" anchor="b"/>
                </a:tc>
                <a:tc>
                  <a:txBody>
                    <a:bodyPr/>
                    <a:lstStyle/>
                    <a:p>
                      <a:pPr algn="ctr" fontAlgn="b"/>
                      <a:r>
                        <a:rPr lang="en-US" sz="2000" u="none" strike="noStrike" dirty="0" err="1">
                          <a:effectLst/>
                        </a:rPr>
                        <a:t>wyspecjalizowane</a:t>
                      </a:r>
                      <a:r>
                        <a:rPr lang="en-US" sz="2000" u="none" strike="noStrike" dirty="0">
                          <a:effectLst/>
                        </a:rPr>
                        <a:t> </a:t>
                      </a:r>
                      <a:r>
                        <a:rPr lang="en-US" sz="2000" u="none" strike="noStrike" dirty="0" err="1">
                          <a:effectLst/>
                        </a:rPr>
                        <a:t>produkty</a:t>
                      </a:r>
                      <a:r>
                        <a:rPr lang="en-US" sz="2000" u="none" strike="noStrike" dirty="0">
                          <a:effectLst/>
                        </a:rPr>
                        <a:t> </a:t>
                      </a:r>
                      <a:r>
                        <a:rPr lang="en-US" sz="2000" u="none" strike="noStrike" dirty="0" err="1">
                          <a:effectLst/>
                        </a:rPr>
                        <a:t>chemiczne</a:t>
                      </a:r>
                      <a:r>
                        <a:rPr lang="en-US" sz="2000" u="none" strike="noStrike" dirty="0">
                          <a:effectLst/>
                        </a:rPr>
                        <a:t>, </a:t>
                      </a:r>
                      <a:r>
                        <a:rPr lang="en-US" sz="2000" u="none" strike="noStrike" dirty="0" err="1">
                          <a:effectLst/>
                        </a:rPr>
                        <a:t>lekarstwa</a:t>
                      </a:r>
                      <a:endParaRPr lang="en-US" sz="2000" b="0"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4"/>
                  </a:ext>
                </a:extLst>
              </a:tr>
            </a:tbl>
          </a:graphicData>
        </a:graphic>
      </p:graphicFrame>
      <p:sp>
        <p:nvSpPr>
          <p:cNvPr id="4" name="Symbol zastępczy numeru slajdu 3"/>
          <p:cNvSpPr>
            <a:spLocks noGrp="1"/>
          </p:cNvSpPr>
          <p:nvPr>
            <p:ph type="sldNum" sz="quarter" idx="12"/>
          </p:nvPr>
        </p:nvSpPr>
        <p:spPr/>
        <p:txBody>
          <a:bodyPr/>
          <a:lstStyle/>
          <a:p>
            <a:fld id="{F373211D-BCB1-4994-B36E-0ADE14A5E9AF}" type="slidenum">
              <a:rPr lang="en-US" smtClean="0"/>
              <a:t>59</a:t>
            </a:fld>
            <a:endParaRPr lang="en-US"/>
          </a:p>
        </p:txBody>
      </p:sp>
    </p:spTree>
    <p:extLst>
      <p:ext uri="{BB962C8B-B14F-4D97-AF65-F5344CB8AC3E}">
        <p14:creationId xmlns:p14="http://schemas.microsoft.com/office/powerpoint/2010/main" val="257438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6</a:t>
            </a:fld>
            <a:endParaRPr lang="en-US"/>
          </a:p>
        </p:txBody>
      </p:sp>
      <p:pic>
        <p:nvPicPr>
          <p:cNvPr id="5" name="Obraz 4"/>
          <p:cNvPicPr>
            <a:picLocks noChangeAspect="1"/>
          </p:cNvPicPr>
          <p:nvPr/>
        </p:nvPicPr>
        <p:blipFill rotWithShape="1">
          <a:blip r:embed="rId2"/>
          <a:srcRect l="39975" t="36870" r="41500" b="34188"/>
          <a:stretch/>
        </p:blipFill>
        <p:spPr>
          <a:xfrm>
            <a:off x="2465832" y="365125"/>
            <a:ext cx="6144768" cy="5099909"/>
          </a:xfrm>
          <a:prstGeom prst="rect">
            <a:avLst/>
          </a:prstGeom>
        </p:spPr>
      </p:pic>
    </p:spTree>
    <p:extLst>
      <p:ext uri="{BB962C8B-B14F-4D97-AF65-F5344CB8AC3E}">
        <p14:creationId xmlns:p14="http://schemas.microsoft.com/office/powerpoint/2010/main" val="2318772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6760" y="259143"/>
            <a:ext cx="10515600" cy="536385"/>
          </a:xfrm>
        </p:spPr>
        <p:txBody>
          <a:bodyPr>
            <a:normAutofit fontScale="90000"/>
          </a:bodyPr>
          <a:lstStyle/>
          <a:p>
            <a:pPr algn="ctr"/>
            <a:r>
              <a:rPr lang="pl-PL" dirty="0"/>
              <a:t>Model </a:t>
            </a:r>
            <a:r>
              <a:rPr lang="pl-PL" b="1" dirty="0"/>
              <a:t>relatywnego</a:t>
            </a:r>
            <a:r>
              <a:rPr lang="pl-PL" dirty="0"/>
              <a:t> udziału w rynku (GM, IBM, GE)</a:t>
            </a:r>
            <a:endParaRPr lang="en-US" dirty="0"/>
          </a:p>
        </p:txBody>
      </p:sp>
      <p:sp>
        <p:nvSpPr>
          <p:cNvPr id="3" name="Symbol zastępczy zawartości 2"/>
          <p:cNvSpPr>
            <a:spLocks noGrp="1"/>
          </p:cNvSpPr>
          <p:nvPr>
            <p:ph idx="1"/>
          </p:nvPr>
        </p:nvSpPr>
        <p:spPr>
          <a:xfrm>
            <a:off x="527304" y="993520"/>
            <a:ext cx="11241024" cy="5169535"/>
          </a:xfrm>
        </p:spPr>
        <p:txBody>
          <a:bodyPr/>
          <a:lstStyle/>
          <a:p>
            <a:r>
              <a:rPr lang="pl-PL" dirty="0"/>
              <a:t>Wysoki udział w rynku nie tylko daje ekonomie skali i zakresu, ale także niższe ceny u dostawców (od 30 do 70%), niższe nakłady reklamowe na osobę czy na jednostkę produktu, lider rynkowi zwabi największe talenty, aby pracowały dla niego, największe możliwości w zakresie badań rozwojowych (największy budżet), także szanse na zatrudnienie najlepszych menedżerów,</a:t>
            </a:r>
          </a:p>
          <a:p>
            <a:r>
              <a:rPr lang="pl-PL" dirty="0"/>
              <a:t>Lider rynkowy ponosi też najmniejsze ryzyko, ma najmniejszą zmienność sprzedaży, a zatem i zysków,</a:t>
            </a:r>
          </a:p>
          <a:p>
            <a:r>
              <a:rPr lang="pl-PL" dirty="0"/>
              <a:t>Lider także dyktuje standardy dla całej branży,</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60</a:t>
            </a:fld>
            <a:endParaRPr lang="en-US"/>
          </a:p>
        </p:txBody>
      </p:sp>
    </p:spTree>
    <p:extLst>
      <p:ext uri="{BB962C8B-B14F-4D97-AF65-F5344CB8AC3E}">
        <p14:creationId xmlns:p14="http://schemas.microsoft.com/office/powerpoint/2010/main" val="1356039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61</a:t>
            </a:fld>
            <a:endParaRPr lang="en-US"/>
          </a:p>
        </p:txBody>
      </p:sp>
      <p:pic>
        <p:nvPicPr>
          <p:cNvPr id="5" name="Obraz 4"/>
          <p:cNvPicPr>
            <a:picLocks noChangeAspect="1"/>
          </p:cNvPicPr>
          <p:nvPr/>
        </p:nvPicPr>
        <p:blipFill rotWithShape="1">
          <a:blip r:embed="rId2"/>
          <a:srcRect l="33525" t="48588" r="34825" b="7506"/>
          <a:stretch/>
        </p:blipFill>
        <p:spPr>
          <a:xfrm>
            <a:off x="1810512" y="682260"/>
            <a:ext cx="7699248" cy="5674090"/>
          </a:xfrm>
          <a:prstGeom prst="rect">
            <a:avLst/>
          </a:prstGeom>
        </p:spPr>
      </p:pic>
    </p:spTree>
    <p:extLst>
      <p:ext uri="{BB962C8B-B14F-4D97-AF65-F5344CB8AC3E}">
        <p14:creationId xmlns:p14="http://schemas.microsoft.com/office/powerpoint/2010/main" val="4168468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krzywej doświadczenia (uczenia się, Nucor, Dell, Wal-Mart, Home-Depot)</a:t>
            </a:r>
            <a:endParaRPr lang="en-US" dirty="0"/>
          </a:p>
        </p:txBody>
      </p:sp>
      <p:sp>
        <p:nvSpPr>
          <p:cNvPr id="3" name="Symbol zastępczy zawartości 2"/>
          <p:cNvSpPr>
            <a:spLocks noGrp="1"/>
          </p:cNvSpPr>
          <p:nvPr>
            <p:ph idx="1"/>
          </p:nvPr>
        </p:nvSpPr>
        <p:spPr/>
        <p:txBody>
          <a:bodyPr>
            <a:normAutofit fontScale="92500" lnSpcReduction="20000"/>
          </a:bodyPr>
          <a:lstStyle/>
          <a:p>
            <a:r>
              <a:rPr lang="pl-PL" dirty="0"/>
              <a:t>Uczenie się klientów, przejmowanie upadających konkurentów, uczenie się technologii i kontaktów z dostawcami co obniża koszty surowców i energii,</a:t>
            </a:r>
          </a:p>
          <a:p>
            <a:r>
              <a:rPr lang="pl-PL" dirty="0"/>
              <a:t>Rynek może nie rosnąć, ale rentowność i tak rośnie, </a:t>
            </a:r>
          </a:p>
          <a:p>
            <a:r>
              <a:rPr lang="pl-PL" dirty="0"/>
              <a:t>Wdrożenie kwartalnej kontroli kosztów, zarządzania projektami (krótko, średnio i długoterminowe),</a:t>
            </a:r>
          </a:p>
          <a:p>
            <a:r>
              <a:rPr lang="pl-PL" dirty="0"/>
              <a:t>Ale od czasu do czasu zmieniają się preferencje klientów, produkty, a za tym idzie konieczność zmiany modelu zysku i konieczność przeprojektowania działalności biznesowej pod te zmiany,</a:t>
            </a:r>
          </a:p>
          <a:p>
            <a:r>
              <a:rPr lang="pl-PL" dirty="0"/>
              <a:t>Ale im lepiej się znało dotychczasowy model, tym łatwiej go zmienić (migracja wartości).</a:t>
            </a:r>
          </a:p>
          <a:p>
            <a:r>
              <a:rPr lang="pl-PL" dirty="0"/>
              <a:t>Koncentrując się na uczeniu się (np. kosztów) nie można jednak przestać widzieć inne rzeczy, jak na przykład zmiany w przemyśle. Ktoś nas może też zastąpić (</a:t>
            </a:r>
            <a:r>
              <a:rPr lang="pl-PL" dirty="0" err="1"/>
              <a:t>aluminion</a:t>
            </a:r>
            <a:r>
              <a:rPr lang="pl-PL" dirty="0"/>
              <a:t> zastępuje stal, puszki butelki, itd.).</a:t>
            </a:r>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62</a:t>
            </a:fld>
            <a:endParaRPr lang="en-US"/>
          </a:p>
        </p:txBody>
      </p:sp>
    </p:spTree>
    <p:extLst>
      <p:ext uri="{BB962C8B-B14F-4D97-AF65-F5344CB8AC3E}">
        <p14:creationId xmlns:p14="http://schemas.microsoft.com/office/powerpoint/2010/main" val="3928664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0744" y="1027906"/>
            <a:ext cx="6527007" cy="4351338"/>
          </a:xfrm>
        </p:spPr>
      </p:pic>
      <p:sp>
        <p:nvSpPr>
          <p:cNvPr id="4" name="Symbol zastępczy numeru slajdu 3"/>
          <p:cNvSpPr>
            <a:spLocks noGrp="1"/>
          </p:cNvSpPr>
          <p:nvPr>
            <p:ph type="sldNum" sz="quarter" idx="12"/>
          </p:nvPr>
        </p:nvSpPr>
        <p:spPr/>
        <p:txBody>
          <a:bodyPr/>
          <a:lstStyle/>
          <a:p>
            <a:fld id="{F373211D-BCB1-4994-B36E-0ADE14A5E9AF}" type="slidenum">
              <a:rPr lang="en-US" smtClean="0"/>
              <a:t>63</a:t>
            </a:fld>
            <a:endParaRPr lang="en-US"/>
          </a:p>
        </p:txBody>
      </p:sp>
    </p:spTree>
    <p:extLst>
      <p:ext uri="{BB962C8B-B14F-4D97-AF65-F5344CB8AC3E}">
        <p14:creationId xmlns:p14="http://schemas.microsoft.com/office/powerpoint/2010/main" val="1469513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niskich kosztów (taniego biznesu)</a:t>
            </a:r>
            <a:endParaRPr lang="en-US" dirty="0"/>
          </a:p>
        </p:txBody>
      </p:sp>
      <p:sp>
        <p:nvSpPr>
          <p:cNvPr id="3" name="Symbol zastępczy zawartości 2"/>
          <p:cNvSpPr>
            <a:spLocks noGrp="1"/>
          </p:cNvSpPr>
          <p:nvPr>
            <p:ph idx="1"/>
          </p:nvPr>
        </p:nvSpPr>
        <p:spPr/>
        <p:txBody>
          <a:bodyPr/>
          <a:lstStyle/>
          <a:p>
            <a:r>
              <a:rPr lang="pl-PL" dirty="0"/>
              <a:t>Tak długo jak mamy koszty niższe od konkurencji, biznes jest opłacalny, </a:t>
            </a:r>
          </a:p>
          <a:p>
            <a:r>
              <a:rPr lang="pl-PL" dirty="0"/>
              <a:t>Trzeba przewidywać zmiany produktów i ruchy konkurentów i </a:t>
            </a:r>
            <a:r>
              <a:rPr lang="pl-PL" dirty="0" err="1"/>
              <a:t>działac</a:t>
            </a:r>
            <a:r>
              <a:rPr lang="pl-PL" dirty="0"/>
              <a:t> prewencyjnie dostosowując się do zmian na rynku, </a:t>
            </a:r>
          </a:p>
          <a:p>
            <a:r>
              <a:rPr lang="pl-PL" dirty="0"/>
              <a:t>Często firmy mają dwie części – </a:t>
            </a:r>
            <a:r>
              <a:rPr lang="pl-PL" dirty="0" err="1"/>
              <a:t>niskokosztową</a:t>
            </a:r>
            <a:r>
              <a:rPr lang="pl-PL" dirty="0"/>
              <a:t> oraz zwykły poziom kosztów.</a:t>
            </a:r>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64</a:t>
            </a:fld>
            <a:endParaRPr lang="en-US"/>
          </a:p>
        </p:txBody>
      </p:sp>
    </p:spTree>
    <p:extLst>
      <p:ext uri="{BB962C8B-B14F-4D97-AF65-F5344CB8AC3E}">
        <p14:creationId xmlns:p14="http://schemas.microsoft.com/office/powerpoint/2010/main" val="4116442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zysku cyfrowego (Digital Profit)</a:t>
            </a:r>
            <a:endParaRPr lang="en-US" dirty="0"/>
          </a:p>
        </p:txBody>
      </p:sp>
      <p:sp>
        <p:nvSpPr>
          <p:cNvPr id="3" name="Symbol zastępczy zawartości 2"/>
          <p:cNvSpPr>
            <a:spLocks noGrp="1"/>
          </p:cNvSpPr>
          <p:nvPr>
            <p:ph idx="1"/>
          </p:nvPr>
        </p:nvSpPr>
        <p:spPr/>
        <p:txBody>
          <a:bodyPr>
            <a:normAutofit lnSpcReduction="10000"/>
          </a:bodyPr>
          <a:lstStyle/>
          <a:p>
            <a:r>
              <a:rPr lang="pl-PL" dirty="0"/>
              <a:t>Bycie „cyfrowym” dodaje 10 </a:t>
            </a:r>
            <a:r>
              <a:rPr lang="pl-PL" dirty="0" err="1"/>
              <a:t>p.p</a:t>
            </a:r>
            <a:r>
              <a:rPr lang="pl-PL" dirty="0"/>
              <a:t>. do rentowności na sprzedaży brutto,</a:t>
            </a:r>
          </a:p>
          <a:p>
            <a:r>
              <a:rPr lang="pl-PL" dirty="0"/>
              <a:t>Produktywność może wzrosnąć do 10 razy,</a:t>
            </a:r>
          </a:p>
          <a:p>
            <a:r>
              <a:rPr lang="pl-PL" dirty="0"/>
              <a:t>Rotacja zapasów Della wzrosła z 6 do 60 (Dell online konfigurator),</a:t>
            </a:r>
          </a:p>
          <a:p>
            <a:r>
              <a:rPr lang="pl-PL" dirty="0"/>
              <a:t>Oracle – koszt obsługi 1 zlecenia klienta z 350 USD do 20 USD,</a:t>
            </a:r>
          </a:p>
          <a:p>
            <a:r>
              <a:rPr lang="pl-PL" dirty="0"/>
              <a:t>Klienci lubią samodzielnie projektować swoje produkty, danie im takiej możliwości zwiększa sprzedaż,</a:t>
            </a:r>
          </a:p>
          <a:p>
            <a:r>
              <a:rPr lang="pl-PL" dirty="0"/>
              <a:t>Fora dyskusyjne gdzie klienci sami odpowiadają na swoje pytania,</a:t>
            </a:r>
          </a:p>
          <a:p>
            <a:r>
              <a:rPr lang="pl-PL" dirty="0"/>
              <a:t>Natychmiastowa informacja o sprzedaży, zapasach, klientach,</a:t>
            </a:r>
          </a:p>
          <a:p>
            <a:r>
              <a:rPr lang="pl-PL" dirty="0"/>
              <a:t>Informacja jest zawsze aktualna i prawdziwa, </a:t>
            </a:r>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65</a:t>
            </a:fld>
            <a:endParaRPr lang="en-US"/>
          </a:p>
        </p:txBody>
      </p:sp>
    </p:spTree>
    <p:extLst>
      <p:ext uri="{BB962C8B-B14F-4D97-AF65-F5344CB8AC3E}">
        <p14:creationId xmlns:p14="http://schemas.microsoft.com/office/powerpoint/2010/main" val="211045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Model wielokomponentowy (Coca Cola)</a:t>
            </a:r>
            <a:endParaRPr lang="en-US" dirty="0"/>
          </a:p>
        </p:txBody>
      </p:sp>
      <p:sp>
        <p:nvSpPr>
          <p:cNvPr id="3" name="Symbol zastępczy zawartości 2"/>
          <p:cNvSpPr>
            <a:spLocks noGrp="1"/>
          </p:cNvSpPr>
          <p:nvPr>
            <p:ph idx="1"/>
          </p:nvPr>
        </p:nvSpPr>
        <p:spPr/>
        <p:txBody>
          <a:bodyPr>
            <a:normAutofit fontScale="92500" lnSpcReduction="20000"/>
          </a:bodyPr>
          <a:lstStyle/>
          <a:p>
            <a:r>
              <a:rPr lang="pl-PL" dirty="0"/>
              <a:t>Wiele przedsiębiorstw składa się z różnych części o różnej rentowności, często ta rentowność jest zmienna – raz wysoka, raz niska, a raz przeciętna,</a:t>
            </a:r>
          </a:p>
          <a:p>
            <a:r>
              <a:rPr lang="pl-PL" dirty="0"/>
              <a:t>Na przykład Coca Cola sprzedaje napoje z automatów, w sklepach, w restauracjach, w pubach i cena dokładnie tego samego produktu jest drastycznie inna jeżeli przeliczyć ją na litr napoju,</a:t>
            </a:r>
          </a:p>
          <a:p>
            <a:r>
              <a:rPr lang="pl-PL" dirty="0"/>
              <a:t>Strategia bazuje na różnej elastyczności cenowej różnych grup klientów (w różnych sytuacjach czy też różni klienci mają inną elastyczność cenową),</a:t>
            </a:r>
          </a:p>
          <a:p>
            <a:r>
              <a:rPr lang="pl-PL" dirty="0"/>
              <a:t>Często ten sam klient kupuje Coca Colę w różnych punktach cenowych w zależności od sytuacji</a:t>
            </a:r>
          </a:p>
          <a:p>
            <a:r>
              <a:rPr lang="pl-PL" dirty="0"/>
              <a:t>Ten sam produkt, ale wiele różnych działalności (maszyny </a:t>
            </a:r>
            <a:r>
              <a:rPr lang="pl-PL" dirty="0" err="1"/>
              <a:t>wendingowe</a:t>
            </a:r>
            <a:r>
              <a:rPr lang="pl-PL" dirty="0"/>
              <a:t>, sprzedaż przez puby i restauracje, sprzedaż w sklepach)</a:t>
            </a:r>
          </a:p>
          <a:p>
            <a:r>
              <a:rPr lang="pl-PL" dirty="0"/>
              <a:t>Ten sam klient zachowuje się inaczej w różnych sytuacjach, w różnych sytuacjach ma różną wrażliwość cenową. </a:t>
            </a:r>
          </a:p>
          <a:p>
            <a:pPr marL="0" indent="0">
              <a:buNone/>
            </a:pPr>
            <a:endParaRPr lang="pl-PL" dirty="0"/>
          </a:p>
          <a:p>
            <a:endParaRPr lang="pl-PL" dirty="0"/>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7</a:t>
            </a:fld>
            <a:endParaRPr lang="en-US"/>
          </a:p>
        </p:txBody>
      </p:sp>
    </p:spTree>
    <p:extLst>
      <p:ext uri="{BB962C8B-B14F-4D97-AF65-F5344CB8AC3E}">
        <p14:creationId xmlns:p14="http://schemas.microsoft.com/office/powerpoint/2010/main" val="98751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3464" y="365125"/>
            <a:ext cx="11070336" cy="851027"/>
          </a:xfrm>
        </p:spPr>
        <p:txBody>
          <a:bodyPr/>
          <a:lstStyle/>
          <a:p>
            <a:pPr algn="ctr"/>
            <a:r>
              <a:rPr lang="pl-PL" dirty="0"/>
              <a:t>Model wielokomponentowy (hotel, księgarnia)</a:t>
            </a:r>
            <a:endParaRPr lang="en-US" dirty="0"/>
          </a:p>
        </p:txBody>
      </p:sp>
      <p:sp>
        <p:nvSpPr>
          <p:cNvPr id="3" name="Symbol zastępczy zawartości 2"/>
          <p:cNvSpPr>
            <a:spLocks noGrp="1"/>
          </p:cNvSpPr>
          <p:nvPr>
            <p:ph idx="1"/>
          </p:nvPr>
        </p:nvSpPr>
        <p:spPr>
          <a:xfrm>
            <a:off x="838200" y="1825624"/>
            <a:ext cx="10515600" cy="4776343"/>
          </a:xfrm>
        </p:spPr>
        <p:txBody>
          <a:bodyPr>
            <a:normAutofit fontScale="85000" lnSpcReduction="20000"/>
          </a:bodyPr>
          <a:lstStyle/>
          <a:p>
            <a:r>
              <a:rPr lang="pl-PL" dirty="0"/>
              <a:t>Wiele różnych komponentów: pokój dla jednej osoby na jedną noc, inny produkt to </a:t>
            </a:r>
            <a:r>
              <a:rPr lang="pl-PL" dirty="0" err="1"/>
              <a:t>jednodzienne</a:t>
            </a:r>
            <a:r>
              <a:rPr lang="pl-PL" dirty="0"/>
              <a:t> seminarium dla 20 osób, albo trzydniowa konwencja (konferencja) dla tysiąca osób, pokoje są te same ale używane w zupełnie inny sposób, z różną marżą zysku,</a:t>
            </a:r>
          </a:p>
          <a:p>
            <a:r>
              <a:rPr lang="pl-PL" dirty="0"/>
              <a:t>W księgarni sprzedaje się te same książki, ale są klienci indywidualni, są różne grupy czytelników (np. komiksy), sprzedaż przez stronę internetową, zakupy robione przez przedsiębiorstwa i instytucje</a:t>
            </a:r>
          </a:p>
          <a:p>
            <a:r>
              <a:rPr lang="pl-PL" dirty="0"/>
              <a:t>Czyli trzeba szukać nowych grup klientów lub nowych sytuacji kiedy chcieliby oni kupić dany produkt – na przykład księgarnia może dzwonić do korporacji i proponować interesujące dla nich książki, aby rozwinąć segment sprzedaży dla korporacji, potem szukanie lokalnych grup czytelników (szkoły), każda grupa klientów z tych opisanych to inny rodzaj działalności, inaczej kupują książki, trzeba dać im taką możliwość</a:t>
            </a:r>
          </a:p>
          <a:p>
            <a:r>
              <a:rPr lang="pl-PL" dirty="0"/>
              <a:t>Nie trzeba inwestować w nowe aktywa (albo bardzo niewiele) tylko zacząć poszukiwać aktywnie tych różnych komponentów zysku</a:t>
            </a:r>
          </a:p>
          <a:p>
            <a:r>
              <a:rPr lang="pl-PL" dirty="0"/>
              <a:t>Tzw. </a:t>
            </a:r>
            <a:r>
              <a:rPr lang="pl-PL" dirty="0" err="1"/>
              <a:t>outbound</a:t>
            </a:r>
            <a:r>
              <a:rPr lang="pl-PL" dirty="0"/>
              <a:t> model (rozszerzona sprzedaż o nowe rodzaje komponentów)</a:t>
            </a:r>
          </a:p>
          <a:p>
            <a:endParaRPr lang="pl-PL" dirty="0"/>
          </a:p>
          <a:p>
            <a:endParaRPr lang="en-US" dirty="0"/>
          </a:p>
        </p:txBody>
      </p:sp>
      <p:sp>
        <p:nvSpPr>
          <p:cNvPr id="4" name="Symbol zastępczy numeru slajdu 3"/>
          <p:cNvSpPr>
            <a:spLocks noGrp="1"/>
          </p:cNvSpPr>
          <p:nvPr>
            <p:ph type="sldNum" sz="quarter" idx="12"/>
          </p:nvPr>
        </p:nvSpPr>
        <p:spPr/>
        <p:txBody>
          <a:bodyPr/>
          <a:lstStyle/>
          <a:p>
            <a:fld id="{F373211D-BCB1-4994-B36E-0ADE14A5E9AF}" type="slidenum">
              <a:rPr lang="en-US" smtClean="0"/>
              <a:t>8</a:t>
            </a:fld>
            <a:endParaRPr lang="en-US"/>
          </a:p>
        </p:txBody>
      </p:sp>
    </p:spTree>
    <p:extLst>
      <p:ext uri="{BB962C8B-B14F-4D97-AF65-F5344CB8AC3E}">
        <p14:creationId xmlns:p14="http://schemas.microsoft.com/office/powerpoint/2010/main" val="331122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sp>
        <p:nvSpPr>
          <p:cNvPr id="4" name="Symbol zastępczy numeru slajdu 3"/>
          <p:cNvSpPr>
            <a:spLocks noGrp="1"/>
          </p:cNvSpPr>
          <p:nvPr>
            <p:ph type="sldNum" sz="quarter" idx="12"/>
          </p:nvPr>
        </p:nvSpPr>
        <p:spPr/>
        <p:txBody>
          <a:bodyPr/>
          <a:lstStyle/>
          <a:p>
            <a:fld id="{F373211D-BCB1-4994-B36E-0ADE14A5E9AF}" type="slidenum">
              <a:rPr lang="en-US" smtClean="0"/>
              <a:t>9</a:t>
            </a:fld>
            <a:endParaRPr lang="en-US"/>
          </a:p>
        </p:txBody>
      </p:sp>
      <p:pic>
        <p:nvPicPr>
          <p:cNvPr id="5" name="Obraz 4"/>
          <p:cNvPicPr>
            <a:picLocks noChangeAspect="1"/>
          </p:cNvPicPr>
          <p:nvPr/>
        </p:nvPicPr>
        <p:blipFill rotWithShape="1">
          <a:blip r:embed="rId2"/>
          <a:srcRect l="35700" t="31365" r="41800" b="32494"/>
          <a:stretch/>
        </p:blipFill>
        <p:spPr>
          <a:xfrm>
            <a:off x="2273808" y="609950"/>
            <a:ext cx="6336792" cy="5407396"/>
          </a:xfrm>
          <a:prstGeom prst="rect">
            <a:avLst/>
          </a:prstGeom>
        </p:spPr>
      </p:pic>
    </p:spTree>
    <p:extLst>
      <p:ext uri="{BB962C8B-B14F-4D97-AF65-F5344CB8AC3E}">
        <p14:creationId xmlns:p14="http://schemas.microsoft.com/office/powerpoint/2010/main" val="138983227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10270</TotalTime>
  <Words>4898</Words>
  <Application>Microsoft Office PowerPoint</Application>
  <PresentationFormat>Panoramiczny</PresentationFormat>
  <Paragraphs>370</Paragraphs>
  <Slides>65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65</vt:i4>
      </vt:variant>
    </vt:vector>
  </HeadingPairs>
  <TitlesOfParts>
    <vt:vector size="70" baseType="lpstr">
      <vt:lpstr>Arial</vt:lpstr>
      <vt:lpstr>Calibri</vt:lpstr>
      <vt:lpstr>Calibri Light</vt:lpstr>
      <vt:lpstr>Times New Roman</vt:lpstr>
      <vt:lpstr>Motyw pakietu Office</vt:lpstr>
      <vt:lpstr>Modele zysku</vt:lpstr>
      <vt:lpstr>Model indywidualnych rozwiązań dla klientów (FanTech)</vt:lpstr>
      <vt:lpstr>Model indywidualnych rozwiązań dla klientów</vt:lpstr>
      <vt:lpstr>Prezentacja programu PowerPoint</vt:lpstr>
      <vt:lpstr>Model piramidy (Mattel, Barbie)</vt:lpstr>
      <vt:lpstr>Prezentacja programu PowerPoint</vt:lpstr>
      <vt:lpstr>Model wielokomponentowy (Coca Cola)</vt:lpstr>
      <vt:lpstr>Model wielokomponentowy (hotel, księgarnia)</vt:lpstr>
      <vt:lpstr>Prezentacja programu PowerPoint</vt:lpstr>
      <vt:lpstr>Model centralki (switchboard profit) </vt:lpstr>
      <vt:lpstr>Model centralki</vt:lpstr>
      <vt:lpstr>Prezentacja programu PowerPoint</vt:lpstr>
      <vt:lpstr>Model czasowy (Intel, Waterstone Brothers)</vt:lpstr>
      <vt:lpstr>Model czasowy (Intel, Waterstone Brothers)</vt:lpstr>
      <vt:lpstr>Prezentacja programu PowerPoint</vt:lpstr>
      <vt:lpstr>Model jakościowy</vt:lpstr>
      <vt:lpstr>Model moralności sił naziemnych (Field Force morale)</vt:lpstr>
      <vt:lpstr>Prezentacja programu PowerPoint</vt:lpstr>
      <vt:lpstr>Prezentacja programu PowerPoint</vt:lpstr>
      <vt:lpstr>Model produkty-hity (blockbuster profit, Agri-Chem)</vt:lpstr>
      <vt:lpstr>Model produkty-hity (blockbuster profit, Agri-Chem)</vt:lpstr>
      <vt:lpstr>Prezentacja programu PowerPoint</vt:lpstr>
      <vt:lpstr>Model mnożników zysku (Honda)</vt:lpstr>
      <vt:lpstr>Prezentacja programu PowerPoint</vt:lpstr>
      <vt:lpstr>Model przedsiębiorczości (Delmore)</vt:lpstr>
      <vt:lpstr>Model przedsiębiorczości (Delmore, Cyrus Delahanty)</vt:lpstr>
      <vt:lpstr>Prezentacja programu PowerPoint</vt:lpstr>
      <vt:lpstr>Model specjalistyczny (EDS systemy inform, Wallace - telekomunikacja)</vt:lpstr>
      <vt:lpstr>Model specjalistyczny (EDS systemy inform, Wallace – telekomunikacja, Global Accountant Management, ABB)</vt:lpstr>
      <vt:lpstr>Model specjalistyczny (EDS systemy inform, Wallace – telekomunikacja, Global Accountant Management, ABB)</vt:lpstr>
      <vt:lpstr>Prezentacja programu PowerPoint</vt:lpstr>
      <vt:lpstr>Model zainstalowanej bazy (Installed Base Profit)</vt:lpstr>
      <vt:lpstr>Prezentacja programu PowerPoint</vt:lpstr>
      <vt:lpstr>Model zysku na byciu standardem rynkowym (de Facto standard profit, Microsoft)</vt:lpstr>
      <vt:lpstr>Prezentacja programu PowerPoint</vt:lpstr>
      <vt:lpstr>Model zysku opartego na sile marki (Toyota)</vt:lpstr>
      <vt:lpstr>Prezentacja programu PowerPoint</vt:lpstr>
      <vt:lpstr>Model oparty na specjalizacji produktu (speciality product profit, środki ochrony roślin)</vt:lpstr>
      <vt:lpstr>Prezentacja programu PowerPoint</vt:lpstr>
      <vt:lpstr>Model lokalnego przywództwa (local leadership profit, Starbucks, Walmart)</vt:lpstr>
      <vt:lpstr>Model lokalnego przywództwa (local leadership profit, Starbucks, Walmart)</vt:lpstr>
      <vt:lpstr>Prezentacja programu PowerPoint</vt:lpstr>
      <vt:lpstr>Prezentacja programu PowerPoint</vt:lpstr>
      <vt:lpstr>Model skali transakcji (Transaction Scale Profit)</vt:lpstr>
      <vt:lpstr>Prezentacja programu PowerPoint</vt:lpstr>
      <vt:lpstr>Model łańcucha wartości</vt:lpstr>
      <vt:lpstr>Model łańcucha wartości</vt:lpstr>
      <vt:lpstr>Prezentacja programu PowerPoint</vt:lpstr>
      <vt:lpstr>Model cykliczny (Toyota, Universal Chemicals)</vt:lpstr>
      <vt:lpstr>Prezentacja programu PowerPoint</vt:lpstr>
      <vt:lpstr>Prezentacja programu PowerPoint</vt:lpstr>
      <vt:lpstr>Model kluczowych pracowników (Apple, Google)</vt:lpstr>
      <vt:lpstr>Prezentacja programu PowerPoint</vt:lpstr>
      <vt:lpstr>Model zysku posprzedażowego</vt:lpstr>
      <vt:lpstr>Model zysku posprzedażowego</vt:lpstr>
      <vt:lpstr>Prezentacja programu PowerPoint</vt:lpstr>
      <vt:lpstr>Model nowego produktu</vt:lpstr>
      <vt:lpstr>Prezentacja programu PowerPoint</vt:lpstr>
      <vt:lpstr>Porównanie zysku czasowego, zysku nowego produktu oraz zysku wyspecjalizowanego produktu</vt:lpstr>
      <vt:lpstr>Model relatywnego udziału w rynku (GM, IBM, GE)</vt:lpstr>
      <vt:lpstr>Prezentacja programu PowerPoint</vt:lpstr>
      <vt:lpstr>Model krzywej doświadczenia (uczenia się, Nucor, Dell, Wal-Mart, Home-Depot)</vt:lpstr>
      <vt:lpstr>Prezentacja programu PowerPoint</vt:lpstr>
      <vt:lpstr>Model niskich kosztów (taniego biznesu)</vt:lpstr>
      <vt:lpstr>Model zysku cyfrowego (Digital Profit)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Wyrobek</dc:creator>
  <cp:lastModifiedBy>Joanna Wyrobek</cp:lastModifiedBy>
  <cp:revision>353</cp:revision>
  <dcterms:created xsi:type="dcterms:W3CDTF">2019-10-06T15:27:23Z</dcterms:created>
  <dcterms:modified xsi:type="dcterms:W3CDTF">2020-11-09T15:01:57Z</dcterms:modified>
</cp:coreProperties>
</file>