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8" r:id="rId3"/>
    <p:sldId id="307" r:id="rId4"/>
    <p:sldId id="308" r:id="rId5"/>
    <p:sldId id="309" r:id="rId6"/>
    <p:sldId id="310" r:id="rId7"/>
    <p:sldId id="311" r:id="rId8"/>
    <p:sldId id="312" r:id="rId9"/>
    <p:sldId id="302" r:id="rId10"/>
    <p:sldId id="303" r:id="rId11"/>
    <p:sldId id="304" r:id="rId12"/>
    <p:sldId id="263" r:id="rId13"/>
    <p:sldId id="264" r:id="rId14"/>
    <p:sldId id="265" r:id="rId15"/>
    <p:sldId id="565" r:id="rId16"/>
    <p:sldId id="566" r:id="rId17"/>
    <p:sldId id="567" r:id="rId18"/>
    <p:sldId id="558" r:id="rId19"/>
    <p:sldId id="270" r:id="rId20"/>
    <p:sldId id="271" r:id="rId21"/>
    <p:sldId id="289" r:id="rId22"/>
    <p:sldId id="290" r:id="rId23"/>
    <p:sldId id="313" r:id="rId24"/>
    <p:sldId id="314" r:id="rId25"/>
    <p:sldId id="315" r:id="rId26"/>
    <p:sldId id="316" r:id="rId27"/>
    <p:sldId id="317" r:id="rId28"/>
    <p:sldId id="318" r:id="rId29"/>
    <p:sldId id="319" r:id="rId30"/>
    <p:sldId id="320" r:id="rId31"/>
    <p:sldId id="321" r:id="rId32"/>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6" autoAdjust="0"/>
    <p:restoredTop sz="94660"/>
  </p:normalViewPr>
  <p:slideViewPr>
    <p:cSldViewPr snapToGrid="0">
      <p:cViewPr varScale="1">
        <p:scale>
          <a:sx n="85" d="100"/>
          <a:sy n="85" d="100"/>
        </p:scale>
        <p:origin x="90"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6F280F0-2A1F-419B-A7D7-EA0CC46FF453}"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pl-PL"/>
        </a:p>
      </dgm:t>
    </dgm:pt>
    <dgm:pt modelId="{DDAE2671-3D74-4CE8-90A1-85D7C4E3047A}">
      <dgm:prSet phldrT="[Tekst]"/>
      <dgm:spPr/>
      <dgm:t>
        <a:bodyPr/>
        <a:lstStyle/>
        <a:p>
          <a:r>
            <a:rPr lang="pl-PL"/>
            <a:t>zasada trójpodziału władzy</a:t>
          </a:r>
        </a:p>
      </dgm:t>
    </dgm:pt>
    <dgm:pt modelId="{A9768D2F-B216-4834-859A-F32B2BF05793}" type="parTrans" cxnId="{7E58DF94-11F2-4C2E-B8A2-57BEB60F56F8}">
      <dgm:prSet/>
      <dgm:spPr/>
      <dgm:t>
        <a:bodyPr/>
        <a:lstStyle/>
        <a:p>
          <a:endParaRPr lang="pl-PL"/>
        </a:p>
      </dgm:t>
    </dgm:pt>
    <dgm:pt modelId="{F4ED7997-F5D8-4841-8522-DD19B7D8992F}" type="sibTrans" cxnId="{7E58DF94-11F2-4C2E-B8A2-57BEB60F56F8}">
      <dgm:prSet/>
      <dgm:spPr/>
      <dgm:t>
        <a:bodyPr/>
        <a:lstStyle/>
        <a:p>
          <a:endParaRPr lang="pl-PL"/>
        </a:p>
      </dgm:t>
    </dgm:pt>
    <dgm:pt modelId="{7AF6DBDF-7179-40F0-B126-28A804249CCD}">
      <dgm:prSet phldrT="[Tekst]"/>
      <dgm:spPr/>
      <dgm:t>
        <a:bodyPr/>
        <a:lstStyle/>
        <a:p>
          <a:r>
            <a:rPr lang="pl-PL"/>
            <a:t>separacja władz</a:t>
          </a:r>
        </a:p>
      </dgm:t>
    </dgm:pt>
    <dgm:pt modelId="{A8C54AC9-F933-461C-A157-4ACCD230BA9F}" type="parTrans" cxnId="{22605D58-9CF7-46A3-9EB0-6D69D3468A3B}">
      <dgm:prSet/>
      <dgm:spPr/>
      <dgm:t>
        <a:bodyPr/>
        <a:lstStyle/>
        <a:p>
          <a:endParaRPr lang="pl-PL"/>
        </a:p>
      </dgm:t>
    </dgm:pt>
    <dgm:pt modelId="{D98D5C7D-4F69-48DD-A481-EC9406B02CC5}" type="sibTrans" cxnId="{22605D58-9CF7-46A3-9EB0-6D69D3468A3B}">
      <dgm:prSet/>
      <dgm:spPr/>
      <dgm:t>
        <a:bodyPr/>
        <a:lstStyle/>
        <a:p>
          <a:endParaRPr lang="pl-PL"/>
        </a:p>
      </dgm:t>
    </dgm:pt>
    <dgm:pt modelId="{65E3C5FE-1D86-4F42-91C7-E1F1420CF5C2}">
      <dgm:prSet phldrT="[Tekst]"/>
      <dgm:spPr/>
      <dgm:t>
        <a:bodyPr/>
        <a:lstStyle/>
        <a:p>
          <a:r>
            <a:rPr lang="pl-PL"/>
            <a:t>model prezydencki</a:t>
          </a:r>
        </a:p>
      </dgm:t>
    </dgm:pt>
    <dgm:pt modelId="{A02065F4-328B-4AC5-979E-7CE50E3179A1}" type="parTrans" cxnId="{E45E7CB9-2BFE-4BFA-BDD1-3947CE0FF845}">
      <dgm:prSet/>
      <dgm:spPr/>
      <dgm:t>
        <a:bodyPr/>
        <a:lstStyle/>
        <a:p>
          <a:endParaRPr lang="pl-PL"/>
        </a:p>
      </dgm:t>
    </dgm:pt>
    <dgm:pt modelId="{81DE1247-0075-468C-A0EB-76A060113AEF}" type="sibTrans" cxnId="{E45E7CB9-2BFE-4BFA-BDD1-3947CE0FF845}">
      <dgm:prSet/>
      <dgm:spPr/>
      <dgm:t>
        <a:bodyPr/>
        <a:lstStyle/>
        <a:p>
          <a:endParaRPr lang="pl-PL"/>
        </a:p>
      </dgm:t>
    </dgm:pt>
    <dgm:pt modelId="{E278A698-CF21-4262-8FD2-00273B6DE330}">
      <dgm:prSet phldrT="[Tekst]"/>
      <dgm:spPr/>
      <dgm:t>
        <a:bodyPr/>
        <a:lstStyle/>
        <a:p>
          <a:r>
            <a:rPr lang="pl-PL"/>
            <a:t>model dyrektorialny</a:t>
          </a:r>
        </a:p>
      </dgm:t>
    </dgm:pt>
    <dgm:pt modelId="{A50368B8-5B8E-43D7-A9F4-C6843A33A19B}" type="parTrans" cxnId="{CFF95384-4C98-4187-AD91-99DFF601E926}">
      <dgm:prSet/>
      <dgm:spPr/>
      <dgm:t>
        <a:bodyPr/>
        <a:lstStyle/>
        <a:p>
          <a:endParaRPr lang="pl-PL"/>
        </a:p>
      </dgm:t>
    </dgm:pt>
    <dgm:pt modelId="{B884C0C6-CC02-4217-B552-814CDF2DFB23}" type="sibTrans" cxnId="{CFF95384-4C98-4187-AD91-99DFF601E926}">
      <dgm:prSet/>
      <dgm:spPr/>
      <dgm:t>
        <a:bodyPr/>
        <a:lstStyle/>
        <a:p>
          <a:endParaRPr lang="pl-PL"/>
        </a:p>
      </dgm:t>
    </dgm:pt>
    <dgm:pt modelId="{17B7CEA8-75B2-4497-AFEC-CEB268385473}">
      <dgm:prSet phldrT="[Tekst]"/>
      <dgm:spPr/>
      <dgm:t>
        <a:bodyPr/>
        <a:lstStyle/>
        <a:p>
          <a:r>
            <a:rPr lang="pl-PL"/>
            <a:t>współdziałanie władz</a:t>
          </a:r>
        </a:p>
      </dgm:t>
    </dgm:pt>
    <dgm:pt modelId="{6B98A68E-8A79-48B4-888D-6CFE2276CA44}" type="parTrans" cxnId="{2E33D437-553E-41CF-95D2-7689E0C6F004}">
      <dgm:prSet/>
      <dgm:spPr/>
      <dgm:t>
        <a:bodyPr/>
        <a:lstStyle/>
        <a:p>
          <a:endParaRPr lang="pl-PL"/>
        </a:p>
      </dgm:t>
    </dgm:pt>
    <dgm:pt modelId="{D47BF90A-9185-4976-B5C4-7FCAB8EE11D1}" type="sibTrans" cxnId="{2E33D437-553E-41CF-95D2-7689E0C6F004}">
      <dgm:prSet/>
      <dgm:spPr/>
      <dgm:t>
        <a:bodyPr/>
        <a:lstStyle/>
        <a:p>
          <a:endParaRPr lang="pl-PL"/>
        </a:p>
      </dgm:t>
    </dgm:pt>
    <dgm:pt modelId="{95000983-923B-4760-8C32-95C49BDA131F}">
      <dgm:prSet phldrT="[Tekst]"/>
      <dgm:spPr/>
      <dgm:t>
        <a:bodyPr/>
        <a:lstStyle/>
        <a:p>
          <a:r>
            <a:rPr lang="pl-PL"/>
            <a:t>model parlamentarny</a:t>
          </a:r>
        </a:p>
      </dgm:t>
    </dgm:pt>
    <dgm:pt modelId="{64113DE8-BAEE-4A99-B9A7-6732A69F72FD}" type="parTrans" cxnId="{7A082A2C-DED6-4B67-9996-C180B551E609}">
      <dgm:prSet/>
      <dgm:spPr/>
      <dgm:t>
        <a:bodyPr/>
        <a:lstStyle/>
        <a:p>
          <a:endParaRPr lang="pl-PL"/>
        </a:p>
      </dgm:t>
    </dgm:pt>
    <dgm:pt modelId="{926716D5-D122-4A5D-A030-6CA81D096BC1}" type="sibTrans" cxnId="{7A082A2C-DED6-4B67-9996-C180B551E609}">
      <dgm:prSet/>
      <dgm:spPr/>
      <dgm:t>
        <a:bodyPr/>
        <a:lstStyle/>
        <a:p>
          <a:endParaRPr lang="pl-PL"/>
        </a:p>
      </dgm:t>
    </dgm:pt>
    <dgm:pt modelId="{6A94980D-5D43-4E7C-86B8-3F9036BC2399}">
      <dgm:prSet phldrT="[Tekst]"/>
      <dgm:spPr/>
      <dgm:t>
        <a:bodyPr/>
        <a:lstStyle/>
        <a:p>
          <a:r>
            <a:rPr lang="pl-PL"/>
            <a:t>model arbitrażu prezydenckiego</a:t>
          </a:r>
        </a:p>
      </dgm:t>
    </dgm:pt>
    <dgm:pt modelId="{511FC8A7-EF23-484A-893F-A855E2718A58}" type="parTrans" cxnId="{5DEB3181-053C-4554-95CB-7B8E0A54B3B1}">
      <dgm:prSet/>
      <dgm:spPr/>
      <dgm:t>
        <a:bodyPr/>
        <a:lstStyle/>
        <a:p>
          <a:endParaRPr lang="pl-PL"/>
        </a:p>
      </dgm:t>
    </dgm:pt>
    <dgm:pt modelId="{FBB650DF-2980-48A7-A2DE-C1F6DF3D1B85}" type="sibTrans" cxnId="{5DEB3181-053C-4554-95CB-7B8E0A54B3B1}">
      <dgm:prSet/>
      <dgm:spPr/>
      <dgm:t>
        <a:bodyPr/>
        <a:lstStyle/>
        <a:p>
          <a:endParaRPr lang="pl-PL"/>
        </a:p>
      </dgm:t>
    </dgm:pt>
    <dgm:pt modelId="{5598B17C-CA76-4649-B824-DD3B90E9DFB2}">
      <dgm:prSet phldrT="[Tekst]"/>
      <dgm:spPr/>
      <dgm:t>
        <a:bodyPr/>
        <a:lstStyle/>
        <a:p>
          <a:r>
            <a:rPr lang="pl-PL"/>
            <a:t>model kanclerski</a:t>
          </a:r>
        </a:p>
      </dgm:t>
    </dgm:pt>
    <dgm:pt modelId="{8B5B7D1D-DF2B-4151-A5D7-2B5EB2EB3643}" type="parTrans" cxnId="{C0CC6F35-8825-4D60-8B7C-61343A70F94C}">
      <dgm:prSet/>
      <dgm:spPr/>
      <dgm:t>
        <a:bodyPr/>
        <a:lstStyle/>
        <a:p>
          <a:endParaRPr lang="pl-PL"/>
        </a:p>
      </dgm:t>
    </dgm:pt>
    <dgm:pt modelId="{8CC42726-D69B-40A5-B318-FEFB99678196}" type="sibTrans" cxnId="{C0CC6F35-8825-4D60-8B7C-61343A70F94C}">
      <dgm:prSet/>
      <dgm:spPr/>
      <dgm:t>
        <a:bodyPr/>
        <a:lstStyle/>
        <a:p>
          <a:endParaRPr lang="pl-PL"/>
        </a:p>
      </dgm:t>
    </dgm:pt>
    <dgm:pt modelId="{78EB9C6F-7E6E-4535-99EC-1836A87F0659}" type="pres">
      <dgm:prSet presAssocID="{46F280F0-2A1F-419B-A7D7-EA0CC46FF453}" presName="hierChild1" presStyleCnt="0">
        <dgm:presLayoutVars>
          <dgm:chPref val="1"/>
          <dgm:dir/>
          <dgm:animOne val="branch"/>
          <dgm:animLvl val="lvl"/>
          <dgm:resizeHandles/>
        </dgm:presLayoutVars>
      </dgm:prSet>
      <dgm:spPr/>
    </dgm:pt>
    <dgm:pt modelId="{264484C0-7434-40BC-92C3-7EEB51776803}" type="pres">
      <dgm:prSet presAssocID="{DDAE2671-3D74-4CE8-90A1-85D7C4E3047A}" presName="hierRoot1" presStyleCnt="0"/>
      <dgm:spPr/>
    </dgm:pt>
    <dgm:pt modelId="{34485771-FF93-43A9-BB80-929548C40F2E}" type="pres">
      <dgm:prSet presAssocID="{DDAE2671-3D74-4CE8-90A1-85D7C4E3047A}" presName="composite" presStyleCnt="0"/>
      <dgm:spPr/>
    </dgm:pt>
    <dgm:pt modelId="{FEADE074-9752-41B7-81A6-0F297F090F0A}" type="pres">
      <dgm:prSet presAssocID="{DDAE2671-3D74-4CE8-90A1-85D7C4E3047A}" presName="background" presStyleLbl="node0" presStyleIdx="0" presStyleCnt="1"/>
      <dgm:spPr/>
    </dgm:pt>
    <dgm:pt modelId="{872B4F2C-043D-4852-A439-C469D7D22E4D}" type="pres">
      <dgm:prSet presAssocID="{DDAE2671-3D74-4CE8-90A1-85D7C4E3047A}" presName="text" presStyleLbl="fgAcc0" presStyleIdx="0" presStyleCnt="1">
        <dgm:presLayoutVars>
          <dgm:chPref val="3"/>
        </dgm:presLayoutVars>
      </dgm:prSet>
      <dgm:spPr/>
    </dgm:pt>
    <dgm:pt modelId="{6F9B5114-C9CB-4DBA-BCE1-9430925E00B4}" type="pres">
      <dgm:prSet presAssocID="{DDAE2671-3D74-4CE8-90A1-85D7C4E3047A}" presName="hierChild2" presStyleCnt="0"/>
      <dgm:spPr/>
    </dgm:pt>
    <dgm:pt modelId="{9F869B11-B92B-4FB8-834F-A650954ED4BB}" type="pres">
      <dgm:prSet presAssocID="{A8C54AC9-F933-461C-A157-4ACCD230BA9F}" presName="Name10" presStyleLbl="parChTrans1D2" presStyleIdx="0" presStyleCnt="2"/>
      <dgm:spPr/>
    </dgm:pt>
    <dgm:pt modelId="{74120E19-613C-480B-877B-66D0A4F2D6A9}" type="pres">
      <dgm:prSet presAssocID="{7AF6DBDF-7179-40F0-B126-28A804249CCD}" presName="hierRoot2" presStyleCnt="0"/>
      <dgm:spPr/>
    </dgm:pt>
    <dgm:pt modelId="{9A98676E-B1FC-4366-9ECC-86DAA5A94DFF}" type="pres">
      <dgm:prSet presAssocID="{7AF6DBDF-7179-40F0-B126-28A804249CCD}" presName="composite2" presStyleCnt="0"/>
      <dgm:spPr/>
    </dgm:pt>
    <dgm:pt modelId="{0965B196-038D-48DA-B910-0448F4CDB8F8}" type="pres">
      <dgm:prSet presAssocID="{7AF6DBDF-7179-40F0-B126-28A804249CCD}" presName="background2" presStyleLbl="node2" presStyleIdx="0" presStyleCnt="2"/>
      <dgm:spPr/>
    </dgm:pt>
    <dgm:pt modelId="{A14A8E22-B51D-4D3B-B886-85BC4535B1A8}" type="pres">
      <dgm:prSet presAssocID="{7AF6DBDF-7179-40F0-B126-28A804249CCD}" presName="text2" presStyleLbl="fgAcc2" presStyleIdx="0" presStyleCnt="2">
        <dgm:presLayoutVars>
          <dgm:chPref val="3"/>
        </dgm:presLayoutVars>
      </dgm:prSet>
      <dgm:spPr/>
    </dgm:pt>
    <dgm:pt modelId="{6BA5B0D7-AEC8-4CFF-B9C4-822AC06A9F5C}" type="pres">
      <dgm:prSet presAssocID="{7AF6DBDF-7179-40F0-B126-28A804249CCD}" presName="hierChild3" presStyleCnt="0"/>
      <dgm:spPr/>
    </dgm:pt>
    <dgm:pt modelId="{0CCCC712-AF21-44F2-82DE-BAD47D399F9A}" type="pres">
      <dgm:prSet presAssocID="{A02065F4-328B-4AC5-979E-7CE50E3179A1}" presName="Name17" presStyleLbl="parChTrans1D3" presStyleIdx="0" presStyleCnt="5"/>
      <dgm:spPr/>
    </dgm:pt>
    <dgm:pt modelId="{B0FDACCB-1674-472A-A523-EEE5DD42AF7D}" type="pres">
      <dgm:prSet presAssocID="{65E3C5FE-1D86-4F42-91C7-E1F1420CF5C2}" presName="hierRoot3" presStyleCnt="0"/>
      <dgm:spPr/>
    </dgm:pt>
    <dgm:pt modelId="{8A48D36C-8554-48F9-AEA1-3D4F5EC46249}" type="pres">
      <dgm:prSet presAssocID="{65E3C5FE-1D86-4F42-91C7-E1F1420CF5C2}" presName="composite3" presStyleCnt="0"/>
      <dgm:spPr/>
    </dgm:pt>
    <dgm:pt modelId="{5BA95A5D-238E-4CC8-9DA4-98CF3E07C324}" type="pres">
      <dgm:prSet presAssocID="{65E3C5FE-1D86-4F42-91C7-E1F1420CF5C2}" presName="background3" presStyleLbl="node3" presStyleIdx="0" presStyleCnt="5"/>
      <dgm:spPr/>
    </dgm:pt>
    <dgm:pt modelId="{570DA929-D824-48D0-8FC9-917655CA472C}" type="pres">
      <dgm:prSet presAssocID="{65E3C5FE-1D86-4F42-91C7-E1F1420CF5C2}" presName="text3" presStyleLbl="fgAcc3" presStyleIdx="0" presStyleCnt="5">
        <dgm:presLayoutVars>
          <dgm:chPref val="3"/>
        </dgm:presLayoutVars>
      </dgm:prSet>
      <dgm:spPr/>
    </dgm:pt>
    <dgm:pt modelId="{4620E4C0-8088-4C49-B821-EEC6C1FFCBAE}" type="pres">
      <dgm:prSet presAssocID="{65E3C5FE-1D86-4F42-91C7-E1F1420CF5C2}" presName="hierChild4" presStyleCnt="0"/>
      <dgm:spPr/>
    </dgm:pt>
    <dgm:pt modelId="{C68EDE55-6210-4F4D-AA8F-69B9F3EE9167}" type="pres">
      <dgm:prSet presAssocID="{A50368B8-5B8E-43D7-A9F4-C6843A33A19B}" presName="Name17" presStyleLbl="parChTrans1D3" presStyleIdx="1" presStyleCnt="5"/>
      <dgm:spPr/>
    </dgm:pt>
    <dgm:pt modelId="{8C9FAA5A-4179-4036-B16A-B732288C7FD8}" type="pres">
      <dgm:prSet presAssocID="{E278A698-CF21-4262-8FD2-00273B6DE330}" presName="hierRoot3" presStyleCnt="0"/>
      <dgm:spPr/>
    </dgm:pt>
    <dgm:pt modelId="{E8B00676-9EA5-44F2-9E72-8EAB20D576EF}" type="pres">
      <dgm:prSet presAssocID="{E278A698-CF21-4262-8FD2-00273B6DE330}" presName="composite3" presStyleCnt="0"/>
      <dgm:spPr/>
    </dgm:pt>
    <dgm:pt modelId="{B94E3FEC-6ECA-4017-8050-529B04C30302}" type="pres">
      <dgm:prSet presAssocID="{E278A698-CF21-4262-8FD2-00273B6DE330}" presName="background3" presStyleLbl="node3" presStyleIdx="1" presStyleCnt="5"/>
      <dgm:spPr/>
    </dgm:pt>
    <dgm:pt modelId="{6ED8F56E-5F82-4727-9296-8DF4BECC117F}" type="pres">
      <dgm:prSet presAssocID="{E278A698-CF21-4262-8FD2-00273B6DE330}" presName="text3" presStyleLbl="fgAcc3" presStyleIdx="1" presStyleCnt="5">
        <dgm:presLayoutVars>
          <dgm:chPref val="3"/>
        </dgm:presLayoutVars>
      </dgm:prSet>
      <dgm:spPr/>
    </dgm:pt>
    <dgm:pt modelId="{93598972-CB78-4558-949D-6F5D1F57520A}" type="pres">
      <dgm:prSet presAssocID="{E278A698-CF21-4262-8FD2-00273B6DE330}" presName="hierChild4" presStyleCnt="0"/>
      <dgm:spPr/>
    </dgm:pt>
    <dgm:pt modelId="{86C88707-40E3-4B60-B652-F6E7C57BDA99}" type="pres">
      <dgm:prSet presAssocID="{6B98A68E-8A79-48B4-888D-6CFE2276CA44}" presName="Name10" presStyleLbl="parChTrans1D2" presStyleIdx="1" presStyleCnt="2"/>
      <dgm:spPr/>
    </dgm:pt>
    <dgm:pt modelId="{E085D4C5-FF45-413D-960E-3A202CDD7FD3}" type="pres">
      <dgm:prSet presAssocID="{17B7CEA8-75B2-4497-AFEC-CEB268385473}" presName="hierRoot2" presStyleCnt="0"/>
      <dgm:spPr/>
    </dgm:pt>
    <dgm:pt modelId="{560ADA99-CA6E-4505-B6B3-03B7ACA78FD1}" type="pres">
      <dgm:prSet presAssocID="{17B7CEA8-75B2-4497-AFEC-CEB268385473}" presName="composite2" presStyleCnt="0"/>
      <dgm:spPr/>
    </dgm:pt>
    <dgm:pt modelId="{DF4F367E-5613-4ADB-B701-214514D87DD7}" type="pres">
      <dgm:prSet presAssocID="{17B7CEA8-75B2-4497-AFEC-CEB268385473}" presName="background2" presStyleLbl="node2" presStyleIdx="1" presStyleCnt="2"/>
      <dgm:spPr/>
    </dgm:pt>
    <dgm:pt modelId="{F18DFC73-3518-4596-BC1D-523DDBD6EB4F}" type="pres">
      <dgm:prSet presAssocID="{17B7CEA8-75B2-4497-AFEC-CEB268385473}" presName="text2" presStyleLbl="fgAcc2" presStyleIdx="1" presStyleCnt="2">
        <dgm:presLayoutVars>
          <dgm:chPref val="3"/>
        </dgm:presLayoutVars>
      </dgm:prSet>
      <dgm:spPr/>
    </dgm:pt>
    <dgm:pt modelId="{405CC8A1-88AE-4464-B87E-7D332A4FA429}" type="pres">
      <dgm:prSet presAssocID="{17B7CEA8-75B2-4497-AFEC-CEB268385473}" presName="hierChild3" presStyleCnt="0"/>
      <dgm:spPr/>
    </dgm:pt>
    <dgm:pt modelId="{5956E1CC-B2A0-4754-8F06-1FE589359EA3}" type="pres">
      <dgm:prSet presAssocID="{64113DE8-BAEE-4A99-B9A7-6732A69F72FD}" presName="Name17" presStyleLbl="parChTrans1D3" presStyleIdx="2" presStyleCnt="5"/>
      <dgm:spPr/>
    </dgm:pt>
    <dgm:pt modelId="{8335EEDA-18E2-4971-B40F-BF03B8AF4D0A}" type="pres">
      <dgm:prSet presAssocID="{95000983-923B-4760-8C32-95C49BDA131F}" presName="hierRoot3" presStyleCnt="0"/>
      <dgm:spPr/>
    </dgm:pt>
    <dgm:pt modelId="{7567AFD1-7CC0-4FB1-885E-2DAB9CEAB4B0}" type="pres">
      <dgm:prSet presAssocID="{95000983-923B-4760-8C32-95C49BDA131F}" presName="composite3" presStyleCnt="0"/>
      <dgm:spPr/>
    </dgm:pt>
    <dgm:pt modelId="{154A4267-895B-409E-8E32-94667BFD2947}" type="pres">
      <dgm:prSet presAssocID="{95000983-923B-4760-8C32-95C49BDA131F}" presName="background3" presStyleLbl="node3" presStyleIdx="2" presStyleCnt="5"/>
      <dgm:spPr/>
    </dgm:pt>
    <dgm:pt modelId="{E83D3DFA-32DF-4FE0-B406-9CBD2F6E9349}" type="pres">
      <dgm:prSet presAssocID="{95000983-923B-4760-8C32-95C49BDA131F}" presName="text3" presStyleLbl="fgAcc3" presStyleIdx="2" presStyleCnt="5">
        <dgm:presLayoutVars>
          <dgm:chPref val="3"/>
        </dgm:presLayoutVars>
      </dgm:prSet>
      <dgm:spPr/>
    </dgm:pt>
    <dgm:pt modelId="{C534C5E2-6CCA-4528-85D9-0D0FD798D251}" type="pres">
      <dgm:prSet presAssocID="{95000983-923B-4760-8C32-95C49BDA131F}" presName="hierChild4" presStyleCnt="0"/>
      <dgm:spPr/>
    </dgm:pt>
    <dgm:pt modelId="{CB5A51DB-E25F-4346-BC60-128A6BAC6FB0}" type="pres">
      <dgm:prSet presAssocID="{511FC8A7-EF23-484A-893F-A855E2718A58}" presName="Name17" presStyleLbl="parChTrans1D3" presStyleIdx="3" presStyleCnt="5"/>
      <dgm:spPr/>
    </dgm:pt>
    <dgm:pt modelId="{6C3557D6-8180-4BBA-AE9A-5A3A95D77E5C}" type="pres">
      <dgm:prSet presAssocID="{6A94980D-5D43-4E7C-86B8-3F9036BC2399}" presName="hierRoot3" presStyleCnt="0"/>
      <dgm:spPr/>
    </dgm:pt>
    <dgm:pt modelId="{3C22C114-8819-491B-A32A-637CE1D11CCB}" type="pres">
      <dgm:prSet presAssocID="{6A94980D-5D43-4E7C-86B8-3F9036BC2399}" presName="composite3" presStyleCnt="0"/>
      <dgm:spPr/>
    </dgm:pt>
    <dgm:pt modelId="{54CFD44B-A279-44BF-A5EE-495FA0660A33}" type="pres">
      <dgm:prSet presAssocID="{6A94980D-5D43-4E7C-86B8-3F9036BC2399}" presName="background3" presStyleLbl="node3" presStyleIdx="3" presStyleCnt="5"/>
      <dgm:spPr/>
    </dgm:pt>
    <dgm:pt modelId="{9B0C4253-44E8-47EB-9A4F-2941128A791F}" type="pres">
      <dgm:prSet presAssocID="{6A94980D-5D43-4E7C-86B8-3F9036BC2399}" presName="text3" presStyleLbl="fgAcc3" presStyleIdx="3" presStyleCnt="5">
        <dgm:presLayoutVars>
          <dgm:chPref val="3"/>
        </dgm:presLayoutVars>
      </dgm:prSet>
      <dgm:spPr/>
    </dgm:pt>
    <dgm:pt modelId="{91C7437D-2E98-4153-8AC2-1C91886B5E42}" type="pres">
      <dgm:prSet presAssocID="{6A94980D-5D43-4E7C-86B8-3F9036BC2399}" presName="hierChild4" presStyleCnt="0"/>
      <dgm:spPr/>
    </dgm:pt>
    <dgm:pt modelId="{2B678DD1-B2CB-4AD0-9E05-6AE4C3FEF4C1}" type="pres">
      <dgm:prSet presAssocID="{8B5B7D1D-DF2B-4151-A5D7-2B5EB2EB3643}" presName="Name17" presStyleLbl="parChTrans1D3" presStyleIdx="4" presStyleCnt="5"/>
      <dgm:spPr/>
    </dgm:pt>
    <dgm:pt modelId="{DC9A474F-7521-46DE-A8CA-54E1954E6663}" type="pres">
      <dgm:prSet presAssocID="{5598B17C-CA76-4649-B824-DD3B90E9DFB2}" presName="hierRoot3" presStyleCnt="0"/>
      <dgm:spPr/>
    </dgm:pt>
    <dgm:pt modelId="{0938DD1C-7298-48A8-B9E6-BCBDAD54DC57}" type="pres">
      <dgm:prSet presAssocID="{5598B17C-CA76-4649-B824-DD3B90E9DFB2}" presName="composite3" presStyleCnt="0"/>
      <dgm:spPr/>
    </dgm:pt>
    <dgm:pt modelId="{40A98F23-952B-4655-805F-37E9CD0BA597}" type="pres">
      <dgm:prSet presAssocID="{5598B17C-CA76-4649-B824-DD3B90E9DFB2}" presName="background3" presStyleLbl="node3" presStyleIdx="4" presStyleCnt="5"/>
      <dgm:spPr/>
    </dgm:pt>
    <dgm:pt modelId="{2AA529AB-0F0A-4170-B083-3DB90D4A45C4}" type="pres">
      <dgm:prSet presAssocID="{5598B17C-CA76-4649-B824-DD3B90E9DFB2}" presName="text3" presStyleLbl="fgAcc3" presStyleIdx="4" presStyleCnt="5">
        <dgm:presLayoutVars>
          <dgm:chPref val="3"/>
        </dgm:presLayoutVars>
      </dgm:prSet>
      <dgm:spPr/>
    </dgm:pt>
    <dgm:pt modelId="{BAE2F76B-0250-41C9-BCBD-B1B2BF0DA377}" type="pres">
      <dgm:prSet presAssocID="{5598B17C-CA76-4649-B824-DD3B90E9DFB2}" presName="hierChild4" presStyleCnt="0"/>
      <dgm:spPr/>
    </dgm:pt>
  </dgm:ptLst>
  <dgm:cxnLst>
    <dgm:cxn modelId="{C93A0B0D-1F99-40A1-87FA-EE0FE252D1D2}" type="presOf" srcId="{46F280F0-2A1F-419B-A7D7-EA0CC46FF453}" destId="{78EB9C6F-7E6E-4535-99EC-1836A87F0659}" srcOrd="0" destOrd="0" presId="urn:microsoft.com/office/officeart/2005/8/layout/hierarchy1"/>
    <dgm:cxn modelId="{6BA9D213-88E9-4E71-9F5F-4FCFB58CEC50}" type="presOf" srcId="{64113DE8-BAEE-4A99-B9A7-6732A69F72FD}" destId="{5956E1CC-B2A0-4754-8F06-1FE589359EA3}" srcOrd="0" destOrd="0" presId="urn:microsoft.com/office/officeart/2005/8/layout/hierarchy1"/>
    <dgm:cxn modelId="{2125EF25-D010-400D-9F88-680E95C3E823}" type="presOf" srcId="{17B7CEA8-75B2-4497-AFEC-CEB268385473}" destId="{F18DFC73-3518-4596-BC1D-523DDBD6EB4F}" srcOrd="0" destOrd="0" presId="urn:microsoft.com/office/officeart/2005/8/layout/hierarchy1"/>
    <dgm:cxn modelId="{7A082A2C-DED6-4B67-9996-C180B551E609}" srcId="{17B7CEA8-75B2-4497-AFEC-CEB268385473}" destId="{95000983-923B-4760-8C32-95C49BDA131F}" srcOrd="0" destOrd="0" parTransId="{64113DE8-BAEE-4A99-B9A7-6732A69F72FD}" sibTransId="{926716D5-D122-4A5D-A030-6CA81D096BC1}"/>
    <dgm:cxn modelId="{C0CC6F35-8825-4D60-8B7C-61343A70F94C}" srcId="{17B7CEA8-75B2-4497-AFEC-CEB268385473}" destId="{5598B17C-CA76-4649-B824-DD3B90E9DFB2}" srcOrd="2" destOrd="0" parTransId="{8B5B7D1D-DF2B-4151-A5D7-2B5EB2EB3643}" sibTransId="{8CC42726-D69B-40A5-B318-FEFB99678196}"/>
    <dgm:cxn modelId="{2E33D437-553E-41CF-95D2-7689E0C6F004}" srcId="{DDAE2671-3D74-4CE8-90A1-85D7C4E3047A}" destId="{17B7CEA8-75B2-4497-AFEC-CEB268385473}" srcOrd="1" destOrd="0" parTransId="{6B98A68E-8A79-48B4-888D-6CFE2276CA44}" sibTransId="{D47BF90A-9185-4976-B5C4-7FCAB8EE11D1}"/>
    <dgm:cxn modelId="{957E2E45-36AB-4D90-8730-22ACC887C084}" type="presOf" srcId="{6B98A68E-8A79-48B4-888D-6CFE2276CA44}" destId="{86C88707-40E3-4B60-B652-F6E7C57BDA99}" srcOrd="0" destOrd="0" presId="urn:microsoft.com/office/officeart/2005/8/layout/hierarchy1"/>
    <dgm:cxn modelId="{B72AE669-E58E-4C5F-ABA1-5D052780D6EB}" type="presOf" srcId="{A02065F4-328B-4AC5-979E-7CE50E3179A1}" destId="{0CCCC712-AF21-44F2-82DE-BAD47D399F9A}" srcOrd="0" destOrd="0" presId="urn:microsoft.com/office/officeart/2005/8/layout/hierarchy1"/>
    <dgm:cxn modelId="{20FE064A-7C0B-4FDA-B56E-BDAE0791802A}" type="presOf" srcId="{DDAE2671-3D74-4CE8-90A1-85D7C4E3047A}" destId="{872B4F2C-043D-4852-A439-C469D7D22E4D}" srcOrd="0" destOrd="0" presId="urn:microsoft.com/office/officeart/2005/8/layout/hierarchy1"/>
    <dgm:cxn modelId="{91D1A274-C89E-4493-818B-0E1BD3427F33}" type="presOf" srcId="{5598B17C-CA76-4649-B824-DD3B90E9DFB2}" destId="{2AA529AB-0F0A-4170-B083-3DB90D4A45C4}" srcOrd="0" destOrd="0" presId="urn:microsoft.com/office/officeart/2005/8/layout/hierarchy1"/>
    <dgm:cxn modelId="{22605D58-9CF7-46A3-9EB0-6D69D3468A3B}" srcId="{DDAE2671-3D74-4CE8-90A1-85D7C4E3047A}" destId="{7AF6DBDF-7179-40F0-B126-28A804249CCD}" srcOrd="0" destOrd="0" parTransId="{A8C54AC9-F933-461C-A157-4ACCD230BA9F}" sibTransId="{D98D5C7D-4F69-48DD-A481-EC9406B02CC5}"/>
    <dgm:cxn modelId="{5DEB3181-053C-4554-95CB-7B8E0A54B3B1}" srcId="{17B7CEA8-75B2-4497-AFEC-CEB268385473}" destId="{6A94980D-5D43-4E7C-86B8-3F9036BC2399}" srcOrd="1" destOrd="0" parTransId="{511FC8A7-EF23-484A-893F-A855E2718A58}" sibTransId="{FBB650DF-2980-48A7-A2DE-C1F6DF3D1B85}"/>
    <dgm:cxn modelId="{CFF95384-4C98-4187-AD91-99DFF601E926}" srcId="{7AF6DBDF-7179-40F0-B126-28A804249CCD}" destId="{E278A698-CF21-4262-8FD2-00273B6DE330}" srcOrd="1" destOrd="0" parTransId="{A50368B8-5B8E-43D7-A9F4-C6843A33A19B}" sibTransId="{B884C0C6-CC02-4217-B552-814CDF2DFB23}"/>
    <dgm:cxn modelId="{7E58DF94-11F2-4C2E-B8A2-57BEB60F56F8}" srcId="{46F280F0-2A1F-419B-A7D7-EA0CC46FF453}" destId="{DDAE2671-3D74-4CE8-90A1-85D7C4E3047A}" srcOrd="0" destOrd="0" parTransId="{A9768D2F-B216-4834-859A-F32B2BF05793}" sibTransId="{F4ED7997-F5D8-4841-8522-DD19B7D8992F}"/>
    <dgm:cxn modelId="{BDE1DCA6-FCD5-4C55-9D84-5A6F0C372E16}" type="presOf" srcId="{511FC8A7-EF23-484A-893F-A855E2718A58}" destId="{CB5A51DB-E25F-4346-BC60-128A6BAC6FB0}" srcOrd="0" destOrd="0" presId="urn:microsoft.com/office/officeart/2005/8/layout/hierarchy1"/>
    <dgm:cxn modelId="{F4BF61AE-53F6-48ED-893C-9BAE88480F61}" type="presOf" srcId="{7AF6DBDF-7179-40F0-B126-28A804249CCD}" destId="{A14A8E22-B51D-4D3B-B886-85BC4535B1A8}" srcOrd="0" destOrd="0" presId="urn:microsoft.com/office/officeart/2005/8/layout/hierarchy1"/>
    <dgm:cxn modelId="{997016B1-C09E-4DF7-BD0B-009392BD3553}" type="presOf" srcId="{8B5B7D1D-DF2B-4151-A5D7-2B5EB2EB3643}" destId="{2B678DD1-B2CB-4AD0-9E05-6AE4C3FEF4C1}" srcOrd="0" destOrd="0" presId="urn:microsoft.com/office/officeart/2005/8/layout/hierarchy1"/>
    <dgm:cxn modelId="{78CB0AB5-93CB-4D88-9D89-7B147C2CBC5E}" type="presOf" srcId="{E278A698-CF21-4262-8FD2-00273B6DE330}" destId="{6ED8F56E-5F82-4727-9296-8DF4BECC117F}" srcOrd="0" destOrd="0" presId="urn:microsoft.com/office/officeart/2005/8/layout/hierarchy1"/>
    <dgm:cxn modelId="{E45E7CB9-2BFE-4BFA-BDD1-3947CE0FF845}" srcId="{7AF6DBDF-7179-40F0-B126-28A804249CCD}" destId="{65E3C5FE-1D86-4F42-91C7-E1F1420CF5C2}" srcOrd="0" destOrd="0" parTransId="{A02065F4-328B-4AC5-979E-7CE50E3179A1}" sibTransId="{81DE1247-0075-468C-A0EB-76A060113AEF}"/>
    <dgm:cxn modelId="{A1267EC2-95F5-475E-96A3-48A7E7410BD8}" type="presOf" srcId="{A50368B8-5B8E-43D7-A9F4-C6843A33A19B}" destId="{C68EDE55-6210-4F4D-AA8F-69B9F3EE9167}" srcOrd="0" destOrd="0" presId="urn:microsoft.com/office/officeart/2005/8/layout/hierarchy1"/>
    <dgm:cxn modelId="{892E00C9-183B-42A7-83C2-3B1BD17CC626}" type="presOf" srcId="{A8C54AC9-F933-461C-A157-4ACCD230BA9F}" destId="{9F869B11-B92B-4FB8-834F-A650954ED4BB}" srcOrd="0" destOrd="0" presId="urn:microsoft.com/office/officeart/2005/8/layout/hierarchy1"/>
    <dgm:cxn modelId="{C56EEBCB-0FF0-40BE-8BAC-8E10DE3B2F41}" type="presOf" srcId="{6A94980D-5D43-4E7C-86B8-3F9036BC2399}" destId="{9B0C4253-44E8-47EB-9A4F-2941128A791F}" srcOrd="0" destOrd="0" presId="urn:microsoft.com/office/officeart/2005/8/layout/hierarchy1"/>
    <dgm:cxn modelId="{922016DB-27A9-494A-B155-0C2BADE5EF9F}" type="presOf" srcId="{65E3C5FE-1D86-4F42-91C7-E1F1420CF5C2}" destId="{570DA929-D824-48D0-8FC9-917655CA472C}" srcOrd="0" destOrd="0" presId="urn:microsoft.com/office/officeart/2005/8/layout/hierarchy1"/>
    <dgm:cxn modelId="{811B06ED-BBA7-4028-8C63-BCC23B741B3B}" type="presOf" srcId="{95000983-923B-4760-8C32-95C49BDA131F}" destId="{E83D3DFA-32DF-4FE0-B406-9CBD2F6E9349}" srcOrd="0" destOrd="0" presId="urn:microsoft.com/office/officeart/2005/8/layout/hierarchy1"/>
    <dgm:cxn modelId="{4BE686AD-95FB-48B8-B7C0-F27881BD88F3}" type="presParOf" srcId="{78EB9C6F-7E6E-4535-99EC-1836A87F0659}" destId="{264484C0-7434-40BC-92C3-7EEB51776803}" srcOrd="0" destOrd="0" presId="urn:microsoft.com/office/officeart/2005/8/layout/hierarchy1"/>
    <dgm:cxn modelId="{4C27479E-5595-4481-855E-1D00F7D2DBF5}" type="presParOf" srcId="{264484C0-7434-40BC-92C3-7EEB51776803}" destId="{34485771-FF93-43A9-BB80-929548C40F2E}" srcOrd="0" destOrd="0" presId="urn:microsoft.com/office/officeart/2005/8/layout/hierarchy1"/>
    <dgm:cxn modelId="{B26F2CFD-4DBE-43A1-8B8A-7E584810BAF8}" type="presParOf" srcId="{34485771-FF93-43A9-BB80-929548C40F2E}" destId="{FEADE074-9752-41B7-81A6-0F297F090F0A}" srcOrd="0" destOrd="0" presId="urn:microsoft.com/office/officeart/2005/8/layout/hierarchy1"/>
    <dgm:cxn modelId="{5F948B18-9AA3-402D-9F6F-192E779B5287}" type="presParOf" srcId="{34485771-FF93-43A9-BB80-929548C40F2E}" destId="{872B4F2C-043D-4852-A439-C469D7D22E4D}" srcOrd="1" destOrd="0" presId="urn:microsoft.com/office/officeart/2005/8/layout/hierarchy1"/>
    <dgm:cxn modelId="{4B0A25B6-6DCA-410C-ABD1-AB8BF6D82DC1}" type="presParOf" srcId="{264484C0-7434-40BC-92C3-7EEB51776803}" destId="{6F9B5114-C9CB-4DBA-BCE1-9430925E00B4}" srcOrd="1" destOrd="0" presId="urn:microsoft.com/office/officeart/2005/8/layout/hierarchy1"/>
    <dgm:cxn modelId="{0F2CE344-32A0-4E2B-ACFE-DD24FA9D3AFE}" type="presParOf" srcId="{6F9B5114-C9CB-4DBA-BCE1-9430925E00B4}" destId="{9F869B11-B92B-4FB8-834F-A650954ED4BB}" srcOrd="0" destOrd="0" presId="urn:microsoft.com/office/officeart/2005/8/layout/hierarchy1"/>
    <dgm:cxn modelId="{2ED75F11-8F6C-4F05-AD20-A9822BCF33B8}" type="presParOf" srcId="{6F9B5114-C9CB-4DBA-BCE1-9430925E00B4}" destId="{74120E19-613C-480B-877B-66D0A4F2D6A9}" srcOrd="1" destOrd="0" presId="urn:microsoft.com/office/officeart/2005/8/layout/hierarchy1"/>
    <dgm:cxn modelId="{2A10F659-B84A-469C-B08E-8AB31F44533A}" type="presParOf" srcId="{74120E19-613C-480B-877B-66D0A4F2D6A9}" destId="{9A98676E-B1FC-4366-9ECC-86DAA5A94DFF}" srcOrd="0" destOrd="0" presId="urn:microsoft.com/office/officeart/2005/8/layout/hierarchy1"/>
    <dgm:cxn modelId="{2C71501C-0B6F-4DCA-AD83-9C9F8A8366D1}" type="presParOf" srcId="{9A98676E-B1FC-4366-9ECC-86DAA5A94DFF}" destId="{0965B196-038D-48DA-B910-0448F4CDB8F8}" srcOrd="0" destOrd="0" presId="urn:microsoft.com/office/officeart/2005/8/layout/hierarchy1"/>
    <dgm:cxn modelId="{3A4AF34B-3531-41A4-8627-B2E2AD6AAADC}" type="presParOf" srcId="{9A98676E-B1FC-4366-9ECC-86DAA5A94DFF}" destId="{A14A8E22-B51D-4D3B-B886-85BC4535B1A8}" srcOrd="1" destOrd="0" presId="urn:microsoft.com/office/officeart/2005/8/layout/hierarchy1"/>
    <dgm:cxn modelId="{CA5F6E79-2813-4203-99AF-CF4DE9840659}" type="presParOf" srcId="{74120E19-613C-480B-877B-66D0A4F2D6A9}" destId="{6BA5B0D7-AEC8-4CFF-B9C4-822AC06A9F5C}" srcOrd="1" destOrd="0" presId="urn:microsoft.com/office/officeart/2005/8/layout/hierarchy1"/>
    <dgm:cxn modelId="{E7710F2F-CDE8-4C92-BE98-07A0208FFEC8}" type="presParOf" srcId="{6BA5B0D7-AEC8-4CFF-B9C4-822AC06A9F5C}" destId="{0CCCC712-AF21-44F2-82DE-BAD47D399F9A}" srcOrd="0" destOrd="0" presId="urn:microsoft.com/office/officeart/2005/8/layout/hierarchy1"/>
    <dgm:cxn modelId="{FBB51246-E4C9-4E6C-9F8E-F582823DDE50}" type="presParOf" srcId="{6BA5B0D7-AEC8-4CFF-B9C4-822AC06A9F5C}" destId="{B0FDACCB-1674-472A-A523-EEE5DD42AF7D}" srcOrd="1" destOrd="0" presId="urn:microsoft.com/office/officeart/2005/8/layout/hierarchy1"/>
    <dgm:cxn modelId="{9B40FA8C-F044-4972-8357-12163B78F34F}" type="presParOf" srcId="{B0FDACCB-1674-472A-A523-EEE5DD42AF7D}" destId="{8A48D36C-8554-48F9-AEA1-3D4F5EC46249}" srcOrd="0" destOrd="0" presId="urn:microsoft.com/office/officeart/2005/8/layout/hierarchy1"/>
    <dgm:cxn modelId="{D52EDB13-C7ED-4E02-A8C0-375FC5CC67A2}" type="presParOf" srcId="{8A48D36C-8554-48F9-AEA1-3D4F5EC46249}" destId="{5BA95A5D-238E-4CC8-9DA4-98CF3E07C324}" srcOrd="0" destOrd="0" presId="urn:microsoft.com/office/officeart/2005/8/layout/hierarchy1"/>
    <dgm:cxn modelId="{ABCBCB0D-A555-4B37-8445-9D9B7A1C6270}" type="presParOf" srcId="{8A48D36C-8554-48F9-AEA1-3D4F5EC46249}" destId="{570DA929-D824-48D0-8FC9-917655CA472C}" srcOrd="1" destOrd="0" presId="urn:microsoft.com/office/officeart/2005/8/layout/hierarchy1"/>
    <dgm:cxn modelId="{B3113FC3-A77A-4AE1-A94A-20CEED5B56C5}" type="presParOf" srcId="{B0FDACCB-1674-472A-A523-EEE5DD42AF7D}" destId="{4620E4C0-8088-4C49-B821-EEC6C1FFCBAE}" srcOrd="1" destOrd="0" presId="urn:microsoft.com/office/officeart/2005/8/layout/hierarchy1"/>
    <dgm:cxn modelId="{4AB942BB-8E85-46EB-9D8C-F2D263B2A9E9}" type="presParOf" srcId="{6BA5B0D7-AEC8-4CFF-B9C4-822AC06A9F5C}" destId="{C68EDE55-6210-4F4D-AA8F-69B9F3EE9167}" srcOrd="2" destOrd="0" presId="urn:microsoft.com/office/officeart/2005/8/layout/hierarchy1"/>
    <dgm:cxn modelId="{2FFB1C0A-D173-4F0A-A5E1-E3E6A09992E3}" type="presParOf" srcId="{6BA5B0D7-AEC8-4CFF-B9C4-822AC06A9F5C}" destId="{8C9FAA5A-4179-4036-B16A-B732288C7FD8}" srcOrd="3" destOrd="0" presId="urn:microsoft.com/office/officeart/2005/8/layout/hierarchy1"/>
    <dgm:cxn modelId="{1896139F-D5A2-4C4A-BB50-5B6E2400EB25}" type="presParOf" srcId="{8C9FAA5A-4179-4036-B16A-B732288C7FD8}" destId="{E8B00676-9EA5-44F2-9E72-8EAB20D576EF}" srcOrd="0" destOrd="0" presId="urn:microsoft.com/office/officeart/2005/8/layout/hierarchy1"/>
    <dgm:cxn modelId="{9ADC3525-E005-4502-BEFE-8D795DAFF6CA}" type="presParOf" srcId="{E8B00676-9EA5-44F2-9E72-8EAB20D576EF}" destId="{B94E3FEC-6ECA-4017-8050-529B04C30302}" srcOrd="0" destOrd="0" presId="urn:microsoft.com/office/officeart/2005/8/layout/hierarchy1"/>
    <dgm:cxn modelId="{C3FFBC7A-CBC8-4812-87D6-2646BEB0E5E5}" type="presParOf" srcId="{E8B00676-9EA5-44F2-9E72-8EAB20D576EF}" destId="{6ED8F56E-5F82-4727-9296-8DF4BECC117F}" srcOrd="1" destOrd="0" presId="urn:microsoft.com/office/officeart/2005/8/layout/hierarchy1"/>
    <dgm:cxn modelId="{945BA8A4-3D1F-41B2-9B91-397D63542149}" type="presParOf" srcId="{8C9FAA5A-4179-4036-B16A-B732288C7FD8}" destId="{93598972-CB78-4558-949D-6F5D1F57520A}" srcOrd="1" destOrd="0" presId="urn:microsoft.com/office/officeart/2005/8/layout/hierarchy1"/>
    <dgm:cxn modelId="{F9D7F8D8-1C64-46E7-B5EA-27F6012B667A}" type="presParOf" srcId="{6F9B5114-C9CB-4DBA-BCE1-9430925E00B4}" destId="{86C88707-40E3-4B60-B652-F6E7C57BDA99}" srcOrd="2" destOrd="0" presId="urn:microsoft.com/office/officeart/2005/8/layout/hierarchy1"/>
    <dgm:cxn modelId="{706DD760-02A5-4AF5-A1C1-A4E80E9D969B}" type="presParOf" srcId="{6F9B5114-C9CB-4DBA-BCE1-9430925E00B4}" destId="{E085D4C5-FF45-413D-960E-3A202CDD7FD3}" srcOrd="3" destOrd="0" presId="urn:microsoft.com/office/officeart/2005/8/layout/hierarchy1"/>
    <dgm:cxn modelId="{E1775A31-0DBD-478D-9439-B3D75622ADA4}" type="presParOf" srcId="{E085D4C5-FF45-413D-960E-3A202CDD7FD3}" destId="{560ADA99-CA6E-4505-B6B3-03B7ACA78FD1}" srcOrd="0" destOrd="0" presId="urn:microsoft.com/office/officeart/2005/8/layout/hierarchy1"/>
    <dgm:cxn modelId="{44637068-FBDA-4620-A830-7B8467A93748}" type="presParOf" srcId="{560ADA99-CA6E-4505-B6B3-03B7ACA78FD1}" destId="{DF4F367E-5613-4ADB-B701-214514D87DD7}" srcOrd="0" destOrd="0" presId="urn:microsoft.com/office/officeart/2005/8/layout/hierarchy1"/>
    <dgm:cxn modelId="{01228B96-3B11-4E94-B0F2-4EAEC70E19E8}" type="presParOf" srcId="{560ADA99-CA6E-4505-B6B3-03B7ACA78FD1}" destId="{F18DFC73-3518-4596-BC1D-523DDBD6EB4F}" srcOrd="1" destOrd="0" presId="urn:microsoft.com/office/officeart/2005/8/layout/hierarchy1"/>
    <dgm:cxn modelId="{88EE7A94-F530-43A6-80B8-05365F9D6937}" type="presParOf" srcId="{E085D4C5-FF45-413D-960E-3A202CDD7FD3}" destId="{405CC8A1-88AE-4464-B87E-7D332A4FA429}" srcOrd="1" destOrd="0" presId="urn:microsoft.com/office/officeart/2005/8/layout/hierarchy1"/>
    <dgm:cxn modelId="{2200F721-E6D1-4361-86F3-C2C7E131E6B2}" type="presParOf" srcId="{405CC8A1-88AE-4464-B87E-7D332A4FA429}" destId="{5956E1CC-B2A0-4754-8F06-1FE589359EA3}" srcOrd="0" destOrd="0" presId="urn:microsoft.com/office/officeart/2005/8/layout/hierarchy1"/>
    <dgm:cxn modelId="{650A62E5-DF82-42F1-8627-479B8FD11C45}" type="presParOf" srcId="{405CC8A1-88AE-4464-B87E-7D332A4FA429}" destId="{8335EEDA-18E2-4971-B40F-BF03B8AF4D0A}" srcOrd="1" destOrd="0" presId="urn:microsoft.com/office/officeart/2005/8/layout/hierarchy1"/>
    <dgm:cxn modelId="{359F2446-93CE-4A43-8CFC-A69439C8C9AE}" type="presParOf" srcId="{8335EEDA-18E2-4971-B40F-BF03B8AF4D0A}" destId="{7567AFD1-7CC0-4FB1-885E-2DAB9CEAB4B0}" srcOrd="0" destOrd="0" presId="urn:microsoft.com/office/officeart/2005/8/layout/hierarchy1"/>
    <dgm:cxn modelId="{14163588-EA0A-49BD-868F-102598C3A7D2}" type="presParOf" srcId="{7567AFD1-7CC0-4FB1-885E-2DAB9CEAB4B0}" destId="{154A4267-895B-409E-8E32-94667BFD2947}" srcOrd="0" destOrd="0" presId="urn:microsoft.com/office/officeart/2005/8/layout/hierarchy1"/>
    <dgm:cxn modelId="{2C4AC615-C6D5-4DE9-A5BA-985722FA9233}" type="presParOf" srcId="{7567AFD1-7CC0-4FB1-885E-2DAB9CEAB4B0}" destId="{E83D3DFA-32DF-4FE0-B406-9CBD2F6E9349}" srcOrd="1" destOrd="0" presId="urn:microsoft.com/office/officeart/2005/8/layout/hierarchy1"/>
    <dgm:cxn modelId="{94D08467-8A0A-40E3-BBAA-9300FD152A62}" type="presParOf" srcId="{8335EEDA-18E2-4971-B40F-BF03B8AF4D0A}" destId="{C534C5E2-6CCA-4528-85D9-0D0FD798D251}" srcOrd="1" destOrd="0" presId="urn:microsoft.com/office/officeart/2005/8/layout/hierarchy1"/>
    <dgm:cxn modelId="{E390ADEC-2BA5-46AE-BD64-8BF6E3778FF4}" type="presParOf" srcId="{405CC8A1-88AE-4464-B87E-7D332A4FA429}" destId="{CB5A51DB-E25F-4346-BC60-128A6BAC6FB0}" srcOrd="2" destOrd="0" presId="urn:microsoft.com/office/officeart/2005/8/layout/hierarchy1"/>
    <dgm:cxn modelId="{B66FB050-8DDE-4693-93FA-7B67CC16C93B}" type="presParOf" srcId="{405CC8A1-88AE-4464-B87E-7D332A4FA429}" destId="{6C3557D6-8180-4BBA-AE9A-5A3A95D77E5C}" srcOrd="3" destOrd="0" presId="urn:microsoft.com/office/officeart/2005/8/layout/hierarchy1"/>
    <dgm:cxn modelId="{13B81CB8-EF5D-43AB-8FD8-E1FA919ABDBF}" type="presParOf" srcId="{6C3557D6-8180-4BBA-AE9A-5A3A95D77E5C}" destId="{3C22C114-8819-491B-A32A-637CE1D11CCB}" srcOrd="0" destOrd="0" presId="urn:microsoft.com/office/officeart/2005/8/layout/hierarchy1"/>
    <dgm:cxn modelId="{F1A7FE8A-EE2F-4914-B445-0A7CD4D66556}" type="presParOf" srcId="{3C22C114-8819-491B-A32A-637CE1D11CCB}" destId="{54CFD44B-A279-44BF-A5EE-495FA0660A33}" srcOrd="0" destOrd="0" presId="urn:microsoft.com/office/officeart/2005/8/layout/hierarchy1"/>
    <dgm:cxn modelId="{DE01CE88-360F-418A-B362-27C3B6B8D479}" type="presParOf" srcId="{3C22C114-8819-491B-A32A-637CE1D11CCB}" destId="{9B0C4253-44E8-47EB-9A4F-2941128A791F}" srcOrd="1" destOrd="0" presId="urn:microsoft.com/office/officeart/2005/8/layout/hierarchy1"/>
    <dgm:cxn modelId="{530462A0-4EFD-4F30-AB74-E6C28029921F}" type="presParOf" srcId="{6C3557D6-8180-4BBA-AE9A-5A3A95D77E5C}" destId="{91C7437D-2E98-4153-8AC2-1C91886B5E42}" srcOrd="1" destOrd="0" presId="urn:microsoft.com/office/officeart/2005/8/layout/hierarchy1"/>
    <dgm:cxn modelId="{57217C24-9047-4748-8C04-4FA70D783DD6}" type="presParOf" srcId="{405CC8A1-88AE-4464-B87E-7D332A4FA429}" destId="{2B678DD1-B2CB-4AD0-9E05-6AE4C3FEF4C1}" srcOrd="4" destOrd="0" presId="urn:microsoft.com/office/officeart/2005/8/layout/hierarchy1"/>
    <dgm:cxn modelId="{B461DA9E-82CA-475C-898D-5F40E7348A25}" type="presParOf" srcId="{405CC8A1-88AE-4464-B87E-7D332A4FA429}" destId="{DC9A474F-7521-46DE-A8CA-54E1954E6663}" srcOrd="5" destOrd="0" presId="urn:microsoft.com/office/officeart/2005/8/layout/hierarchy1"/>
    <dgm:cxn modelId="{DE331F28-A94C-456D-8301-E1C15F73DEE4}" type="presParOf" srcId="{DC9A474F-7521-46DE-A8CA-54E1954E6663}" destId="{0938DD1C-7298-48A8-B9E6-BCBDAD54DC57}" srcOrd="0" destOrd="0" presId="urn:microsoft.com/office/officeart/2005/8/layout/hierarchy1"/>
    <dgm:cxn modelId="{03FC6C34-AD28-48C0-A8B0-1F4FF318C543}" type="presParOf" srcId="{0938DD1C-7298-48A8-B9E6-BCBDAD54DC57}" destId="{40A98F23-952B-4655-805F-37E9CD0BA597}" srcOrd="0" destOrd="0" presId="urn:microsoft.com/office/officeart/2005/8/layout/hierarchy1"/>
    <dgm:cxn modelId="{B883C421-9F9C-4EBE-8DF1-B833793E2A3F}" type="presParOf" srcId="{0938DD1C-7298-48A8-B9E6-BCBDAD54DC57}" destId="{2AA529AB-0F0A-4170-B083-3DB90D4A45C4}" srcOrd="1" destOrd="0" presId="urn:microsoft.com/office/officeart/2005/8/layout/hierarchy1"/>
    <dgm:cxn modelId="{879FC64B-156B-4357-9E2C-D1AB19FD40D5}" type="presParOf" srcId="{DC9A474F-7521-46DE-A8CA-54E1954E6663}" destId="{BAE2F76B-0250-41C9-BCBD-B1B2BF0DA37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678DD1-B2CB-4AD0-9E05-6AE4C3FEF4C1}">
      <dsp:nvSpPr>
        <dsp:cNvPr id="0" name=""/>
        <dsp:cNvSpPr/>
      </dsp:nvSpPr>
      <dsp:spPr>
        <a:xfrm>
          <a:off x="5713906" y="2899669"/>
          <a:ext cx="1675254" cy="398634"/>
        </a:xfrm>
        <a:custGeom>
          <a:avLst/>
          <a:gdLst/>
          <a:ahLst/>
          <a:cxnLst/>
          <a:rect l="0" t="0" r="0" b="0"/>
          <a:pathLst>
            <a:path>
              <a:moveTo>
                <a:pt x="0" y="0"/>
              </a:moveTo>
              <a:lnTo>
                <a:pt x="0" y="271657"/>
              </a:lnTo>
              <a:lnTo>
                <a:pt x="1675254" y="271657"/>
              </a:lnTo>
              <a:lnTo>
                <a:pt x="1675254" y="39863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B5A51DB-E25F-4346-BC60-128A6BAC6FB0}">
      <dsp:nvSpPr>
        <dsp:cNvPr id="0" name=""/>
        <dsp:cNvSpPr/>
      </dsp:nvSpPr>
      <dsp:spPr>
        <a:xfrm>
          <a:off x="5668186" y="2899669"/>
          <a:ext cx="91440" cy="398634"/>
        </a:xfrm>
        <a:custGeom>
          <a:avLst/>
          <a:gdLst/>
          <a:ahLst/>
          <a:cxnLst/>
          <a:rect l="0" t="0" r="0" b="0"/>
          <a:pathLst>
            <a:path>
              <a:moveTo>
                <a:pt x="45720" y="0"/>
              </a:moveTo>
              <a:lnTo>
                <a:pt x="45720" y="39863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956E1CC-B2A0-4754-8F06-1FE589359EA3}">
      <dsp:nvSpPr>
        <dsp:cNvPr id="0" name=""/>
        <dsp:cNvSpPr/>
      </dsp:nvSpPr>
      <dsp:spPr>
        <a:xfrm>
          <a:off x="4038652" y="2899669"/>
          <a:ext cx="1675254" cy="398634"/>
        </a:xfrm>
        <a:custGeom>
          <a:avLst/>
          <a:gdLst/>
          <a:ahLst/>
          <a:cxnLst/>
          <a:rect l="0" t="0" r="0" b="0"/>
          <a:pathLst>
            <a:path>
              <a:moveTo>
                <a:pt x="1675254" y="0"/>
              </a:moveTo>
              <a:lnTo>
                <a:pt x="1675254" y="271657"/>
              </a:lnTo>
              <a:lnTo>
                <a:pt x="0" y="271657"/>
              </a:lnTo>
              <a:lnTo>
                <a:pt x="0" y="39863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6C88707-40E3-4B60-B652-F6E7C57BDA99}">
      <dsp:nvSpPr>
        <dsp:cNvPr id="0" name=""/>
        <dsp:cNvSpPr/>
      </dsp:nvSpPr>
      <dsp:spPr>
        <a:xfrm>
          <a:off x="3619838" y="1630664"/>
          <a:ext cx="2094067" cy="398634"/>
        </a:xfrm>
        <a:custGeom>
          <a:avLst/>
          <a:gdLst/>
          <a:ahLst/>
          <a:cxnLst/>
          <a:rect l="0" t="0" r="0" b="0"/>
          <a:pathLst>
            <a:path>
              <a:moveTo>
                <a:pt x="0" y="0"/>
              </a:moveTo>
              <a:lnTo>
                <a:pt x="0" y="271657"/>
              </a:lnTo>
              <a:lnTo>
                <a:pt x="2094067" y="271657"/>
              </a:lnTo>
              <a:lnTo>
                <a:pt x="2094067" y="39863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68EDE55-6210-4F4D-AA8F-69B9F3EE9167}">
      <dsp:nvSpPr>
        <dsp:cNvPr id="0" name=""/>
        <dsp:cNvSpPr/>
      </dsp:nvSpPr>
      <dsp:spPr>
        <a:xfrm>
          <a:off x="1525771" y="2899669"/>
          <a:ext cx="837627" cy="398634"/>
        </a:xfrm>
        <a:custGeom>
          <a:avLst/>
          <a:gdLst/>
          <a:ahLst/>
          <a:cxnLst/>
          <a:rect l="0" t="0" r="0" b="0"/>
          <a:pathLst>
            <a:path>
              <a:moveTo>
                <a:pt x="0" y="0"/>
              </a:moveTo>
              <a:lnTo>
                <a:pt x="0" y="271657"/>
              </a:lnTo>
              <a:lnTo>
                <a:pt x="837627" y="271657"/>
              </a:lnTo>
              <a:lnTo>
                <a:pt x="837627" y="39863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CCCC712-AF21-44F2-82DE-BAD47D399F9A}">
      <dsp:nvSpPr>
        <dsp:cNvPr id="0" name=""/>
        <dsp:cNvSpPr/>
      </dsp:nvSpPr>
      <dsp:spPr>
        <a:xfrm>
          <a:off x="688144" y="2899669"/>
          <a:ext cx="837627" cy="398634"/>
        </a:xfrm>
        <a:custGeom>
          <a:avLst/>
          <a:gdLst/>
          <a:ahLst/>
          <a:cxnLst/>
          <a:rect l="0" t="0" r="0" b="0"/>
          <a:pathLst>
            <a:path>
              <a:moveTo>
                <a:pt x="837627" y="0"/>
              </a:moveTo>
              <a:lnTo>
                <a:pt x="837627" y="271657"/>
              </a:lnTo>
              <a:lnTo>
                <a:pt x="0" y="271657"/>
              </a:lnTo>
              <a:lnTo>
                <a:pt x="0" y="39863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F869B11-B92B-4FB8-834F-A650954ED4BB}">
      <dsp:nvSpPr>
        <dsp:cNvPr id="0" name=""/>
        <dsp:cNvSpPr/>
      </dsp:nvSpPr>
      <dsp:spPr>
        <a:xfrm>
          <a:off x="1525771" y="1630664"/>
          <a:ext cx="2094067" cy="398634"/>
        </a:xfrm>
        <a:custGeom>
          <a:avLst/>
          <a:gdLst/>
          <a:ahLst/>
          <a:cxnLst/>
          <a:rect l="0" t="0" r="0" b="0"/>
          <a:pathLst>
            <a:path>
              <a:moveTo>
                <a:pt x="2094067" y="0"/>
              </a:moveTo>
              <a:lnTo>
                <a:pt x="2094067" y="271657"/>
              </a:lnTo>
              <a:lnTo>
                <a:pt x="0" y="271657"/>
              </a:lnTo>
              <a:lnTo>
                <a:pt x="0" y="39863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EADE074-9752-41B7-81A6-0F297F090F0A}">
      <dsp:nvSpPr>
        <dsp:cNvPr id="0" name=""/>
        <dsp:cNvSpPr/>
      </dsp:nvSpPr>
      <dsp:spPr>
        <a:xfrm>
          <a:off x="2934507" y="760294"/>
          <a:ext cx="1370662" cy="8703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72B4F2C-043D-4852-A439-C469D7D22E4D}">
      <dsp:nvSpPr>
        <dsp:cNvPr id="0" name=""/>
        <dsp:cNvSpPr/>
      </dsp:nvSpPr>
      <dsp:spPr>
        <a:xfrm>
          <a:off x="3086803" y="904975"/>
          <a:ext cx="1370662" cy="8703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zasada trójpodziału władzy</a:t>
          </a:r>
        </a:p>
      </dsp:txBody>
      <dsp:txXfrm>
        <a:off x="3112295" y="930467"/>
        <a:ext cx="1319678" cy="819386"/>
      </dsp:txXfrm>
    </dsp:sp>
    <dsp:sp modelId="{0965B196-038D-48DA-B910-0448F4CDB8F8}">
      <dsp:nvSpPr>
        <dsp:cNvPr id="0" name=""/>
        <dsp:cNvSpPr/>
      </dsp:nvSpPr>
      <dsp:spPr>
        <a:xfrm>
          <a:off x="840439" y="2029299"/>
          <a:ext cx="1370662" cy="8703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14A8E22-B51D-4D3B-B886-85BC4535B1A8}">
      <dsp:nvSpPr>
        <dsp:cNvPr id="0" name=""/>
        <dsp:cNvSpPr/>
      </dsp:nvSpPr>
      <dsp:spPr>
        <a:xfrm>
          <a:off x="992735" y="2173980"/>
          <a:ext cx="1370662" cy="8703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separacja władz</a:t>
          </a:r>
        </a:p>
      </dsp:txBody>
      <dsp:txXfrm>
        <a:off x="1018227" y="2199472"/>
        <a:ext cx="1319678" cy="819386"/>
      </dsp:txXfrm>
    </dsp:sp>
    <dsp:sp modelId="{5BA95A5D-238E-4CC8-9DA4-98CF3E07C324}">
      <dsp:nvSpPr>
        <dsp:cNvPr id="0" name=""/>
        <dsp:cNvSpPr/>
      </dsp:nvSpPr>
      <dsp:spPr>
        <a:xfrm>
          <a:off x="2812" y="3298304"/>
          <a:ext cx="1370662" cy="8703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70DA929-D824-48D0-8FC9-917655CA472C}">
      <dsp:nvSpPr>
        <dsp:cNvPr id="0" name=""/>
        <dsp:cNvSpPr/>
      </dsp:nvSpPr>
      <dsp:spPr>
        <a:xfrm>
          <a:off x="155108" y="3442985"/>
          <a:ext cx="1370662" cy="8703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model prezydencki</a:t>
          </a:r>
        </a:p>
      </dsp:txBody>
      <dsp:txXfrm>
        <a:off x="180600" y="3468477"/>
        <a:ext cx="1319678" cy="819386"/>
      </dsp:txXfrm>
    </dsp:sp>
    <dsp:sp modelId="{B94E3FEC-6ECA-4017-8050-529B04C30302}">
      <dsp:nvSpPr>
        <dsp:cNvPr id="0" name=""/>
        <dsp:cNvSpPr/>
      </dsp:nvSpPr>
      <dsp:spPr>
        <a:xfrm>
          <a:off x="1678066" y="3298304"/>
          <a:ext cx="1370662" cy="8703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ED8F56E-5F82-4727-9296-8DF4BECC117F}">
      <dsp:nvSpPr>
        <dsp:cNvPr id="0" name=""/>
        <dsp:cNvSpPr/>
      </dsp:nvSpPr>
      <dsp:spPr>
        <a:xfrm>
          <a:off x="1830362" y="3442985"/>
          <a:ext cx="1370662" cy="8703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model dyrektorialny</a:t>
          </a:r>
        </a:p>
      </dsp:txBody>
      <dsp:txXfrm>
        <a:off x="1855854" y="3468477"/>
        <a:ext cx="1319678" cy="819386"/>
      </dsp:txXfrm>
    </dsp:sp>
    <dsp:sp modelId="{DF4F367E-5613-4ADB-B701-214514D87DD7}">
      <dsp:nvSpPr>
        <dsp:cNvPr id="0" name=""/>
        <dsp:cNvSpPr/>
      </dsp:nvSpPr>
      <dsp:spPr>
        <a:xfrm>
          <a:off x="5028574" y="2029299"/>
          <a:ext cx="1370662" cy="8703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18DFC73-3518-4596-BC1D-523DDBD6EB4F}">
      <dsp:nvSpPr>
        <dsp:cNvPr id="0" name=""/>
        <dsp:cNvSpPr/>
      </dsp:nvSpPr>
      <dsp:spPr>
        <a:xfrm>
          <a:off x="5180870" y="2173980"/>
          <a:ext cx="1370662" cy="8703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współdziałanie władz</a:t>
          </a:r>
        </a:p>
      </dsp:txBody>
      <dsp:txXfrm>
        <a:off x="5206362" y="2199472"/>
        <a:ext cx="1319678" cy="819386"/>
      </dsp:txXfrm>
    </dsp:sp>
    <dsp:sp modelId="{154A4267-895B-409E-8E32-94667BFD2947}">
      <dsp:nvSpPr>
        <dsp:cNvPr id="0" name=""/>
        <dsp:cNvSpPr/>
      </dsp:nvSpPr>
      <dsp:spPr>
        <a:xfrm>
          <a:off x="3353320" y="3298304"/>
          <a:ext cx="1370662" cy="8703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83D3DFA-32DF-4FE0-B406-9CBD2F6E9349}">
      <dsp:nvSpPr>
        <dsp:cNvPr id="0" name=""/>
        <dsp:cNvSpPr/>
      </dsp:nvSpPr>
      <dsp:spPr>
        <a:xfrm>
          <a:off x="3505616" y="3442985"/>
          <a:ext cx="1370662" cy="8703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model parlamentarny</a:t>
          </a:r>
        </a:p>
      </dsp:txBody>
      <dsp:txXfrm>
        <a:off x="3531108" y="3468477"/>
        <a:ext cx="1319678" cy="819386"/>
      </dsp:txXfrm>
    </dsp:sp>
    <dsp:sp modelId="{54CFD44B-A279-44BF-A5EE-495FA0660A33}">
      <dsp:nvSpPr>
        <dsp:cNvPr id="0" name=""/>
        <dsp:cNvSpPr/>
      </dsp:nvSpPr>
      <dsp:spPr>
        <a:xfrm>
          <a:off x="5028574" y="3298304"/>
          <a:ext cx="1370662" cy="8703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B0C4253-44E8-47EB-9A4F-2941128A791F}">
      <dsp:nvSpPr>
        <dsp:cNvPr id="0" name=""/>
        <dsp:cNvSpPr/>
      </dsp:nvSpPr>
      <dsp:spPr>
        <a:xfrm>
          <a:off x="5180870" y="3442985"/>
          <a:ext cx="1370662" cy="8703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model arbitrażu prezydenckiego</a:t>
          </a:r>
        </a:p>
      </dsp:txBody>
      <dsp:txXfrm>
        <a:off x="5206362" y="3468477"/>
        <a:ext cx="1319678" cy="819386"/>
      </dsp:txXfrm>
    </dsp:sp>
    <dsp:sp modelId="{40A98F23-952B-4655-805F-37E9CD0BA597}">
      <dsp:nvSpPr>
        <dsp:cNvPr id="0" name=""/>
        <dsp:cNvSpPr/>
      </dsp:nvSpPr>
      <dsp:spPr>
        <a:xfrm>
          <a:off x="6703828" y="3298304"/>
          <a:ext cx="1370662" cy="8703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AA529AB-0F0A-4170-B083-3DB90D4A45C4}">
      <dsp:nvSpPr>
        <dsp:cNvPr id="0" name=""/>
        <dsp:cNvSpPr/>
      </dsp:nvSpPr>
      <dsp:spPr>
        <a:xfrm>
          <a:off x="6856124" y="3442985"/>
          <a:ext cx="1370662" cy="8703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model kanclerski</a:t>
          </a:r>
        </a:p>
      </dsp:txBody>
      <dsp:txXfrm>
        <a:off x="6881616" y="3468477"/>
        <a:ext cx="1319678" cy="81938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9" name="Rectangle 8"/>
          <p:cNvSpPr/>
          <p:nvPr/>
        </p:nvSpPr>
        <p:spPr>
          <a:xfrm>
            <a:off x="460587" y="2942602"/>
            <a:ext cx="9530575"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096869" y="2944634"/>
            <a:ext cx="1587131"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3" name="Rectangle 12"/>
          <p:cNvSpPr/>
          <p:nvPr/>
        </p:nvSpPr>
        <p:spPr>
          <a:xfrm>
            <a:off x="10283619" y="3136658"/>
            <a:ext cx="1213632"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4" name="Rectangle 13"/>
          <p:cNvSpPr/>
          <p:nvPr/>
        </p:nvSpPr>
        <p:spPr>
          <a:xfrm>
            <a:off x="593978" y="3055622"/>
            <a:ext cx="926379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Slide Number Placeholder 5"/>
          <p:cNvSpPr>
            <a:spLocks noGrp="1"/>
          </p:cNvSpPr>
          <p:nvPr>
            <p:ph type="sldNum" sz="quarter" idx="12"/>
          </p:nvPr>
        </p:nvSpPr>
        <p:spPr>
          <a:xfrm>
            <a:off x="10382435" y="4625268"/>
            <a:ext cx="1016000" cy="457200"/>
          </a:xfrm>
        </p:spPr>
        <p:txBody>
          <a:bodyPr/>
          <a:lstStyle>
            <a:lvl1pPr algn="ctr">
              <a:defRPr sz="2800">
                <a:solidFill>
                  <a:schemeClr val="accent1">
                    <a:lumMod val="50000"/>
                  </a:schemeClr>
                </a:solidFill>
              </a:defRPr>
            </a:lvl1pPr>
          </a:lstStyle>
          <a:p>
            <a:fld id="{ACA700A2-3A05-4F43-91E4-42A94F70C0A5}" type="slidenum">
              <a:rPr lang="pl-PL" smtClean="0">
                <a:solidFill>
                  <a:srgbClr val="93A299">
                    <a:lumMod val="50000"/>
                  </a:srgbClr>
                </a:solidFill>
              </a:rPr>
              <a:pPr/>
              <a:t>‹#›</a:t>
            </a:fld>
            <a:endParaRPr lang="pl-PL">
              <a:solidFill>
                <a:srgbClr val="93A299">
                  <a:lumMod val="50000"/>
                </a:srgbClr>
              </a:solidFill>
            </a:endParaRPr>
          </a:p>
        </p:txBody>
      </p:sp>
      <p:sp>
        <p:nvSpPr>
          <p:cNvPr id="11" name="Rectangle 10"/>
          <p:cNvSpPr/>
          <p:nvPr/>
        </p:nvSpPr>
        <p:spPr>
          <a:xfrm>
            <a:off x="722429" y="4559277"/>
            <a:ext cx="9006888"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718628" y="3139440"/>
            <a:ext cx="9014491"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Subtitle 2"/>
          <p:cNvSpPr>
            <a:spLocks noGrp="1"/>
          </p:cNvSpPr>
          <p:nvPr>
            <p:ph type="subTitle" idx="1"/>
          </p:nvPr>
        </p:nvSpPr>
        <p:spPr>
          <a:xfrm>
            <a:off x="857073" y="4648200"/>
            <a:ext cx="87376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2" name="Title 1"/>
          <p:cNvSpPr>
            <a:spLocks noGrp="1"/>
          </p:cNvSpPr>
          <p:nvPr>
            <p:ph type="ctrTitle"/>
          </p:nvPr>
        </p:nvSpPr>
        <p:spPr>
          <a:xfrm>
            <a:off x="806273" y="3227034"/>
            <a:ext cx="8839200" cy="1219201"/>
          </a:xfrm>
        </p:spPr>
        <p:txBody>
          <a:bodyPr anchor="b" anchorCtr="0">
            <a:noAutofit/>
          </a:bodyPr>
          <a:lstStyle>
            <a:lvl1pPr>
              <a:defRPr sz="4000">
                <a:solidFill>
                  <a:schemeClr val="accent1">
                    <a:lumMod val="50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30655342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021685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9148936" y="228600"/>
            <a:ext cx="247904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 name="Rectangle 7"/>
          <p:cNvSpPr/>
          <p:nvPr/>
        </p:nvSpPr>
        <p:spPr>
          <a:xfrm>
            <a:off x="9273634" y="351410"/>
            <a:ext cx="2229647"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Vertical Title 1"/>
          <p:cNvSpPr>
            <a:spLocks noGrp="1"/>
          </p:cNvSpPr>
          <p:nvPr>
            <p:ph type="title" orient="vert"/>
          </p:nvPr>
        </p:nvSpPr>
        <p:spPr>
          <a:xfrm>
            <a:off x="9398103" y="395428"/>
            <a:ext cx="1980708" cy="578898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09600" y="381000"/>
            <a:ext cx="8229600" cy="579120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0670483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p:txBody>
          <a:bodyPr/>
          <a:lstStyle/>
          <a:p>
            <a:fld id="{72889B70-222A-4868-B9CF-98206BFEDC84}" type="datetimeFigureOut">
              <a:rPr lang="pl-PL" smtClean="0"/>
              <a:pPr/>
              <a:t>25.10.2024</a:t>
            </a:fld>
            <a:endParaRPr lang="pl-PL"/>
          </a:p>
        </p:txBody>
      </p:sp>
      <p:sp>
        <p:nvSpPr>
          <p:cNvPr id="5" name="Footer Placeholder 4"/>
          <p:cNvSpPr>
            <a:spLocks noGrp="1"/>
          </p:cNvSpPr>
          <p:nvPr>
            <p:ph type="ftr" sz="quarter" idx="11"/>
          </p:nvPr>
        </p:nvSpPr>
        <p:spPr/>
        <p:txBody>
          <a:bodyPr/>
          <a:lstStyle/>
          <a:p>
            <a:endParaRPr lang="pl-PL"/>
          </a:p>
        </p:txBody>
      </p:sp>
      <p:sp>
        <p:nvSpPr>
          <p:cNvPr id="9" name="Rectangle 8"/>
          <p:cNvSpPr/>
          <p:nvPr/>
        </p:nvSpPr>
        <p:spPr>
          <a:xfrm>
            <a:off x="460587" y="2942602"/>
            <a:ext cx="9530575"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10096869" y="2944634"/>
            <a:ext cx="1587131"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Rectangle 12"/>
          <p:cNvSpPr/>
          <p:nvPr/>
        </p:nvSpPr>
        <p:spPr>
          <a:xfrm>
            <a:off x="10283619" y="3136658"/>
            <a:ext cx="1213632"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Rectangle 13"/>
          <p:cNvSpPr/>
          <p:nvPr/>
        </p:nvSpPr>
        <p:spPr>
          <a:xfrm>
            <a:off x="593978" y="3055622"/>
            <a:ext cx="926379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0382435" y="4625268"/>
            <a:ext cx="1016000" cy="457200"/>
          </a:xfrm>
        </p:spPr>
        <p:txBody>
          <a:bodyPr/>
          <a:lstStyle>
            <a:lvl1pPr algn="ctr">
              <a:defRPr sz="2800">
                <a:solidFill>
                  <a:schemeClr val="accent1">
                    <a:lumMod val="50000"/>
                  </a:schemeClr>
                </a:solidFill>
              </a:defRPr>
            </a:lvl1pPr>
          </a:lstStyle>
          <a:p>
            <a:fld id="{ACA700A2-3A05-4F43-91E4-42A94F70C0A5}" type="slidenum">
              <a:rPr lang="pl-PL" smtClean="0"/>
              <a:pPr/>
              <a:t>‹#›</a:t>
            </a:fld>
            <a:endParaRPr lang="pl-PL"/>
          </a:p>
        </p:txBody>
      </p:sp>
      <p:sp>
        <p:nvSpPr>
          <p:cNvPr id="11" name="Rectangle 10"/>
          <p:cNvSpPr/>
          <p:nvPr/>
        </p:nvSpPr>
        <p:spPr>
          <a:xfrm>
            <a:off x="722429" y="4559277"/>
            <a:ext cx="9006888"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718628" y="3139440"/>
            <a:ext cx="9014491"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Subtitle 2"/>
          <p:cNvSpPr>
            <a:spLocks noGrp="1"/>
          </p:cNvSpPr>
          <p:nvPr>
            <p:ph type="subTitle" idx="1"/>
          </p:nvPr>
        </p:nvSpPr>
        <p:spPr>
          <a:xfrm>
            <a:off x="857073" y="4648200"/>
            <a:ext cx="87376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2" name="Title 1"/>
          <p:cNvSpPr>
            <a:spLocks noGrp="1"/>
          </p:cNvSpPr>
          <p:nvPr>
            <p:ph type="ctrTitle"/>
          </p:nvPr>
        </p:nvSpPr>
        <p:spPr>
          <a:xfrm>
            <a:off x="806273" y="3227034"/>
            <a:ext cx="8839200" cy="1219201"/>
          </a:xfrm>
        </p:spPr>
        <p:txBody>
          <a:bodyPr anchor="b" anchorCtr="0">
            <a:noAutofit/>
          </a:bodyPr>
          <a:lstStyle>
            <a:lvl1pPr>
              <a:defRPr sz="4000">
                <a:solidFill>
                  <a:schemeClr val="accent1">
                    <a:lumMod val="50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9540558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pPr/>
              <a:t>25.10.2024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25127673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p:txBody>
          <a:bodyPr/>
          <a:lstStyle/>
          <a:p>
            <a:fld id="{72889B70-222A-4868-B9CF-98206BFEDC84}" type="datetimeFigureOut">
              <a:rPr lang="pl-PL" smtClean="0"/>
              <a:pPr/>
              <a:t>25.10.2024</a:t>
            </a:fld>
            <a:endParaRPr lang="pl-PL"/>
          </a:p>
        </p:txBody>
      </p:sp>
      <p:sp>
        <p:nvSpPr>
          <p:cNvPr id="13" name="Rectangle 12"/>
          <p:cNvSpPr/>
          <p:nvPr/>
        </p:nvSpPr>
        <p:spPr>
          <a:xfrm>
            <a:off x="602635" y="2946400"/>
            <a:ext cx="11020213"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Rectangle 15"/>
          <p:cNvSpPr/>
          <p:nvPr/>
        </p:nvSpPr>
        <p:spPr>
          <a:xfrm>
            <a:off x="756875" y="3048000"/>
            <a:ext cx="1071173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
        <p:nvSpPr>
          <p:cNvPr id="2" name="Title 1"/>
          <p:cNvSpPr>
            <a:spLocks noGrp="1"/>
          </p:cNvSpPr>
          <p:nvPr>
            <p:ph type="title"/>
          </p:nvPr>
        </p:nvSpPr>
        <p:spPr>
          <a:xfrm>
            <a:off x="981941" y="3200400"/>
            <a:ext cx="102616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pl-PL"/>
              <a:t>Kliknij, aby edytować styl</a:t>
            </a:r>
            <a:endParaRPr lang="en-US" dirty="0"/>
          </a:p>
        </p:txBody>
      </p:sp>
      <p:sp>
        <p:nvSpPr>
          <p:cNvPr id="15" name="Rectangle 14"/>
          <p:cNvSpPr/>
          <p:nvPr/>
        </p:nvSpPr>
        <p:spPr>
          <a:xfrm>
            <a:off x="900661" y="4541521"/>
            <a:ext cx="1042416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idx="1"/>
          </p:nvPr>
        </p:nvSpPr>
        <p:spPr>
          <a:xfrm>
            <a:off x="981941" y="4607511"/>
            <a:ext cx="102616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14" name="Rectangle 13"/>
          <p:cNvSpPr/>
          <p:nvPr/>
        </p:nvSpPr>
        <p:spPr>
          <a:xfrm>
            <a:off x="901010" y="3124200"/>
            <a:ext cx="10423465"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42335938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p>
            <a:r>
              <a:rPr lang="pl-PL"/>
              <a:t>Kliknij, aby edytować styl</a:t>
            </a:r>
            <a:endParaRPr lang="en-US"/>
          </a:p>
        </p:txBody>
      </p:sp>
      <p:sp>
        <p:nvSpPr>
          <p:cNvPr id="3" name="Content Placeholder 2"/>
          <p:cNvSpPr>
            <a:spLocks noGrp="1"/>
          </p:cNvSpPr>
          <p:nvPr>
            <p:ph sz="half" idx="1"/>
          </p:nvPr>
        </p:nvSpPr>
        <p:spPr>
          <a:xfrm>
            <a:off x="568171"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97600"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pPr/>
              <a:t>25.10.2024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19114377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568171" y="1722438"/>
            <a:ext cx="5386917"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568171" y="2438400"/>
            <a:ext cx="5386917"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93368" y="1722438"/>
            <a:ext cx="5389033"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93368" y="2438400"/>
            <a:ext cx="5389033"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72889B70-222A-4868-B9CF-98206BFEDC84}" type="datetimeFigureOut">
              <a:rPr lang="pl-PL" smtClean="0"/>
              <a:pPr/>
              <a:t>25.10.2024</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9426308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72889B70-222A-4868-B9CF-98206BFEDC84}" type="datetimeFigureOut">
              <a:rPr lang="pl-PL" smtClean="0"/>
              <a:pPr/>
              <a:t>25.10.2024</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29620431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11" name="Rounded Rectangle 10"/>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Date Placeholder 1"/>
          <p:cNvSpPr>
            <a:spLocks noGrp="1"/>
          </p:cNvSpPr>
          <p:nvPr>
            <p:ph type="dt" sz="half" idx="10"/>
          </p:nvPr>
        </p:nvSpPr>
        <p:spPr/>
        <p:txBody>
          <a:bodyPr/>
          <a:lstStyle/>
          <a:p>
            <a:fld id="{72889B70-222A-4868-B9CF-98206BFEDC84}" type="datetimeFigureOut">
              <a:rPr lang="pl-PL" smtClean="0"/>
              <a:pPr/>
              <a:t>25.10.2024</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3056901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12" name="Rounded Rectangle 11"/>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Content Placeholder 2"/>
          <p:cNvSpPr>
            <a:spLocks noGrp="1"/>
          </p:cNvSpPr>
          <p:nvPr>
            <p:ph idx="1"/>
          </p:nvPr>
        </p:nvSpPr>
        <p:spPr>
          <a:xfrm>
            <a:off x="5181600" y="685800"/>
            <a:ext cx="6096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pPr/>
              <a:t>25.10.2024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ACA700A2-3A05-4F43-91E4-42A94F70C0A5}" type="slidenum">
              <a:rPr lang="pl-PL" smtClean="0"/>
              <a:pPr/>
              <a:t>‹#›</a:t>
            </a:fld>
            <a:endParaRPr lang="pl-PL"/>
          </a:p>
        </p:txBody>
      </p:sp>
      <p:sp>
        <p:nvSpPr>
          <p:cNvPr id="8" name="Rectangle 7"/>
          <p:cNvSpPr/>
          <p:nvPr/>
        </p:nvSpPr>
        <p:spPr>
          <a:xfrm>
            <a:off x="746712" y="1505712"/>
            <a:ext cx="3622088"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902254" y="1642472"/>
            <a:ext cx="331100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Text Placeholder 3"/>
          <p:cNvSpPr>
            <a:spLocks noGrp="1"/>
          </p:cNvSpPr>
          <p:nvPr>
            <p:ph type="body" sz="half" idx="2"/>
          </p:nvPr>
        </p:nvSpPr>
        <p:spPr>
          <a:xfrm>
            <a:off x="1025334" y="2971800"/>
            <a:ext cx="306484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025334" y="1734312"/>
            <a:ext cx="3064845" cy="1191620"/>
          </a:xfrm>
        </p:spPr>
        <p:txBody>
          <a:bodyPr anchor="b">
            <a:normAutofit/>
          </a:bodyPr>
          <a:lstStyle>
            <a:lvl1pPr algn="l">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66502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41023950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9" name="Rounded Rectangle 8"/>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Picture Placeholder 2"/>
          <p:cNvSpPr>
            <a:spLocks noGrp="1"/>
          </p:cNvSpPr>
          <p:nvPr>
            <p:ph type="pic" idx="1"/>
          </p:nvPr>
        </p:nvSpPr>
        <p:spPr>
          <a:xfrm>
            <a:off x="914400" y="621437"/>
            <a:ext cx="103632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pPr/>
              <a:t>25.10.2024</a:t>
            </a:fld>
            <a:endParaRPr lang="pl-PL"/>
          </a:p>
        </p:txBody>
      </p:sp>
      <p:sp>
        <p:nvSpPr>
          <p:cNvPr id="7" name="Slide Number Placeholder 6"/>
          <p:cNvSpPr>
            <a:spLocks noGrp="1"/>
          </p:cNvSpPr>
          <p:nvPr>
            <p:ph type="sldNum" sz="quarter" idx="12"/>
          </p:nvPr>
        </p:nvSpPr>
        <p:spPr/>
        <p:txBody>
          <a:bodyPr/>
          <a:lstStyle/>
          <a:p>
            <a:fld id="{ACA700A2-3A05-4F43-91E4-42A94F70C0A5}" type="slidenum">
              <a:rPr lang="pl-PL" smtClean="0"/>
              <a:pPr/>
              <a:t>‹#›</a:t>
            </a:fld>
            <a:endParaRPr lang="pl-PL"/>
          </a:p>
        </p:txBody>
      </p:sp>
      <p:sp>
        <p:nvSpPr>
          <p:cNvPr id="10" name="Rectangle 9"/>
          <p:cNvSpPr/>
          <p:nvPr/>
        </p:nvSpPr>
        <p:spPr>
          <a:xfrm>
            <a:off x="914400" y="4953000"/>
            <a:ext cx="103632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1016000" y="5029200"/>
            <a:ext cx="10134353"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Footer Placeholder 5"/>
          <p:cNvSpPr>
            <a:spLocks noGrp="1"/>
          </p:cNvSpPr>
          <p:nvPr>
            <p:ph type="ftr" sz="quarter" idx="11"/>
          </p:nvPr>
        </p:nvSpPr>
        <p:spPr/>
        <p:txBody>
          <a:bodyPr/>
          <a:lstStyle/>
          <a:p>
            <a:endParaRPr lang="pl-PL"/>
          </a:p>
        </p:txBody>
      </p:sp>
      <p:sp>
        <p:nvSpPr>
          <p:cNvPr id="13" name="Rectangle 12"/>
          <p:cNvSpPr/>
          <p:nvPr/>
        </p:nvSpPr>
        <p:spPr>
          <a:xfrm>
            <a:off x="1219200" y="5638800"/>
            <a:ext cx="9771352"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ectangle 10"/>
          <p:cNvSpPr/>
          <p:nvPr/>
        </p:nvSpPr>
        <p:spPr>
          <a:xfrm>
            <a:off x="807452" y="5074920"/>
            <a:ext cx="10594848"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Text Placeholder 3"/>
          <p:cNvSpPr>
            <a:spLocks noGrp="1"/>
          </p:cNvSpPr>
          <p:nvPr>
            <p:ph type="body" sz="half" idx="2"/>
          </p:nvPr>
        </p:nvSpPr>
        <p:spPr>
          <a:xfrm>
            <a:off x="1275052" y="5656557"/>
            <a:ext cx="9659648"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219200" y="5105401"/>
            <a:ext cx="9771352" cy="523043"/>
          </a:xfrm>
        </p:spPr>
        <p:txBody>
          <a:bodyPr anchor="ctr" anchorCtr="0"/>
          <a:lstStyle>
            <a:lvl1pPr algn="ctr">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12170961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pPr/>
              <a:t>25.10.2024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39967198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9148936" y="228600"/>
            <a:ext cx="247904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9273634" y="351410"/>
            <a:ext cx="2229647"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p:cNvSpPr>
            <a:spLocks noGrp="1"/>
          </p:cNvSpPr>
          <p:nvPr>
            <p:ph type="title" orient="vert"/>
          </p:nvPr>
        </p:nvSpPr>
        <p:spPr>
          <a:xfrm>
            <a:off x="9398103" y="395428"/>
            <a:ext cx="1980708" cy="578898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09600" y="381000"/>
            <a:ext cx="8229600" cy="579120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2889B70-222A-4868-B9CF-98206BFEDC84}" type="datetimeFigureOut">
              <a:rPr lang="pl-PL" smtClean="0"/>
              <a:pPr/>
              <a:t>25.10.2024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1304539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13" name="Rectangle 12"/>
          <p:cNvSpPr/>
          <p:nvPr/>
        </p:nvSpPr>
        <p:spPr>
          <a:xfrm>
            <a:off x="602635" y="2946400"/>
            <a:ext cx="11020213"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6" name="Rectangle 15"/>
          <p:cNvSpPr/>
          <p:nvPr/>
        </p:nvSpPr>
        <p:spPr>
          <a:xfrm>
            <a:off x="756875" y="3048000"/>
            <a:ext cx="1071173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2" name="Title 1"/>
          <p:cNvSpPr>
            <a:spLocks noGrp="1"/>
          </p:cNvSpPr>
          <p:nvPr>
            <p:ph type="title"/>
          </p:nvPr>
        </p:nvSpPr>
        <p:spPr>
          <a:xfrm>
            <a:off x="981941" y="3200400"/>
            <a:ext cx="102616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pl-PL"/>
              <a:t>Kliknij, aby edytować styl</a:t>
            </a:r>
            <a:endParaRPr lang="en-US" dirty="0"/>
          </a:p>
        </p:txBody>
      </p:sp>
      <p:sp>
        <p:nvSpPr>
          <p:cNvPr id="15" name="Rectangle 14"/>
          <p:cNvSpPr/>
          <p:nvPr/>
        </p:nvSpPr>
        <p:spPr>
          <a:xfrm>
            <a:off x="900661" y="4541521"/>
            <a:ext cx="1042416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981941" y="4607511"/>
            <a:ext cx="102616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14" name="Rectangle 13"/>
          <p:cNvSpPr/>
          <p:nvPr/>
        </p:nvSpPr>
        <p:spPr>
          <a:xfrm>
            <a:off x="901010" y="3124200"/>
            <a:ext cx="10423465"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Tree>
    <p:extLst>
      <p:ext uri="{BB962C8B-B14F-4D97-AF65-F5344CB8AC3E}">
        <p14:creationId xmlns:p14="http://schemas.microsoft.com/office/powerpoint/2010/main" val="1902099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p>
            <a:r>
              <a:rPr lang="pl-PL"/>
              <a:t>Kliknij, aby edytować styl</a:t>
            </a:r>
            <a:endParaRPr lang="en-US"/>
          </a:p>
        </p:txBody>
      </p:sp>
      <p:sp>
        <p:nvSpPr>
          <p:cNvPr id="3" name="Content Placeholder 2"/>
          <p:cNvSpPr>
            <a:spLocks noGrp="1"/>
          </p:cNvSpPr>
          <p:nvPr>
            <p:ph sz="half" idx="1"/>
          </p:nvPr>
        </p:nvSpPr>
        <p:spPr>
          <a:xfrm>
            <a:off x="568171"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97600"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2370114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568171" y="1722438"/>
            <a:ext cx="5386917"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568171" y="2438400"/>
            <a:ext cx="5386917"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93368" y="1722438"/>
            <a:ext cx="5389033"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93368" y="2438400"/>
            <a:ext cx="5389033"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8" name="Footer Placeholder 7"/>
          <p:cNvSpPr>
            <a:spLocks noGrp="1"/>
          </p:cNvSpPr>
          <p:nvPr>
            <p:ph type="ftr" sz="quarter" idx="11"/>
          </p:nvPr>
        </p:nvSpPr>
        <p:spPr/>
        <p:txBody>
          <a:bodyPr/>
          <a:lstStyle/>
          <a:p>
            <a:endParaRPr lang="pl-PL">
              <a:solidFill>
                <a:srgbClr val="564B3C"/>
              </a:solidFill>
            </a:endParaRPr>
          </a:p>
        </p:txBody>
      </p:sp>
      <p:sp>
        <p:nvSpPr>
          <p:cNvPr id="9" name="Slide Number Placeholder 8"/>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320768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4" name="Footer Placeholder 3"/>
          <p:cNvSpPr>
            <a:spLocks noGrp="1"/>
          </p:cNvSpPr>
          <p:nvPr>
            <p:ph type="ftr" sz="quarter" idx="11"/>
          </p:nvPr>
        </p:nvSpPr>
        <p:spPr/>
        <p:txBody>
          <a:bodyPr/>
          <a:lstStyle/>
          <a:p>
            <a:endParaRPr lang="pl-PL">
              <a:solidFill>
                <a:srgbClr val="564B3C"/>
              </a:solidFill>
            </a:endParaRPr>
          </a:p>
        </p:txBody>
      </p:sp>
      <p:sp>
        <p:nvSpPr>
          <p:cNvPr id="5" name="Slide Number Placeholder 4"/>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2038922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1" name="Rounded Rectangle 10"/>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Date Placeholder 1"/>
          <p:cNvSpPr>
            <a:spLocks noGrp="1"/>
          </p:cNvSpPr>
          <p:nvPr>
            <p:ph type="dt" sz="half" idx="10"/>
          </p:nvPr>
        </p:nvSpPr>
        <p:spPr/>
        <p:txBody>
          <a:body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3" name="Footer Placeholder 2"/>
          <p:cNvSpPr>
            <a:spLocks noGrp="1"/>
          </p:cNvSpPr>
          <p:nvPr>
            <p:ph type="ftr" sz="quarter" idx="11"/>
          </p:nvPr>
        </p:nvSpPr>
        <p:spPr/>
        <p:txBody>
          <a:bodyPr/>
          <a:lstStyle/>
          <a:p>
            <a:endParaRPr lang="pl-PL">
              <a:solidFill>
                <a:srgbClr val="564B3C"/>
              </a:solidFill>
            </a:endParaRPr>
          </a:p>
        </p:txBody>
      </p:sp>
      <p:sp>
        <p:nvSpPr>
          <p:cNvPr id="4" name="Slide Number Placeholder 3"/>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0369210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2" name="Rounded Rectangle 11"/>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Content Placeholder 2"/>
          <p:cNvSpPr>
            <a:spLocks noGrp="1"/>
          </p:cNvSpPr>
          <p:nvPr>
            <p:ph idx="1"/>
          </p:nvPr>
        </p:nvSpPr>
        <p:spPr>
          <a:xfrm>
            <a:off x="5181600" y="685800"/>
            <a:ext cx="6096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8" name="Rectangle 7"/>
          <p:cNvSpPr/>
          <p:nvPr/>
        </p:nvSpPr>
        <p:spPr>
          <a:xfrm>
            <a:off x="746712" y="1505712"/>
            <a:ext cx="3622088"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902254" y="1642472"/>
            <a:ext cx="331100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025334" y="2971800"/>
            <a:ext cx="306484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025334" y="1734312"/>
            <a:ext cx="3064845" cy="1191620"/>
          </a:xfrm>
        </p:spPr>
        <p:txBody>
          <a:bodyPr anchor="b">
            <a:normAutofit/>
          </a:bodyPr>
          <a:lstStyle>
            <a:lvl1pPr algn="l">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4021446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9" name="Rounded Rectangle 8"/>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Picture Placeholder 2"/>
          <p:cNvSpPr>
            <a:spLocks noGrp="1"/>
          </p:cNvSpPr>
          <p:nvPr>
            <p:ph type="pic" idx="1"/>
          </p:nvPr>
        </p:nvSpPr>
        <p:spPr>
          <a:xfrm>
            <a:off x="914400" y="621437"/>
            <a:ext cx="103632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10" name="Rectangle 9"/>
          <p:cNvSpPr/>
          <p:nvPr/>
        </p:nvSpPr>
        <p:spPr>
          <a:xfrm>
            <a:off x="914400" y="4953000"/>
            <a:ext cx="103632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16000" y="5029200"/>
            <a:ext cx="10134353"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13" name="Rectangle 12"/>
          <p:cNvSpPr/>
          <p:nvPr/>
        </p:nvSpPr>
        <p:spPr>
          <a:xfrm>
            <a:off x="1219200" y="5638800"/>
            <a:ext cx="9771352"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 name="Rectangle 10"/>
          <p:cNvSpPr/>
          <p:nvPr/>
        </p:nvSpPr>
        <p:spPr>
          <a:xfrm>
            <a:off x="807452" y="5074920"/>
            <a:ext cx="10594848"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275052" y="5656557"/>
            <a:ext cx="9659648"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219200" y="5105401"/>
            <a:ext cx="9771352" cy="523043"/>
          </a:xfrm>
        </p:spPr>
        <p:txBody>
          <a:bodyPr anchor="ctr" anchorCtr="0"/>
          <a:lstStyle>
            <a:lvl1pPr algn="ctr">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4054124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7" name="Rounded Rectangle 6"/>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609600" y="1752601"/>
            <a:ext cx="10972800" cy="43735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pl-PL">
              <a:solidFill>
                <a:srgbClr val="564B3C"/>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ACA700A2-3A05-4F43-91E4-42A94F70C0A5}" type="slidenum">
              <a:rPr lang="pl-PL" smtClean="0">
                <a:solidFill>
                  <a:srgbClr val="564B3C"/>
                </a:solidFill>
              </a:rPr>
              <a:pPr/>
              <a:t>‹#›</a:t>
            </a:fld>
            <a:endParaRPr lang="pl-PL">
              <a:solidFill>
                <a:srgbClr val="564B3C"/>
              </a:solidFill>
            </a:endParaRPr>
          </a:p>
        </p:txBody>
      </p:sp>
      <p:sp>
        <p:nvSpPr>
          <p:cNvPr id="9" name="Rectangle 8"/>
          <p:cNvSpPr/>
          <p:nvPr/>
        </p:nvSpPr>
        <p:spPr>
          <a:xfrm>
            <a:off x="365760" y="278166"/>
            <a:ext cx="114604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497151" y="372862"/>
            <a:ext cx="11174027"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Placeholder 1"/>
          <p:cNvSpPr>
            <a:spLocks noGrp="1"/>
          </p:cNvSpPr>
          <p:nvPr>
            <p:ph type="title"/>
          </p:nvPr>
        </p:nvSpPr>
        <p:spPr>
          <a:xfrm>
            <a:off x="568171" y="408373"/>
            <a:ext cx="11014229" cy="1039427"/>
          </a:xfrm>
          <a:prstGeom prst="rect">
            <a:avLst/>
          </a:prstGeom>
        </p:spPr>
        <p:txBody>
          <a:bodyPr vert="horz" lIns="91440" tIns="45720" rIns="91440" bIns="45720" rtlCol="0" anchor="ctr">
            <a:normAutofit/>
          </a:bodyPr>
          <a:lstStyle/>
          <a:p>
            <a:r>
              <a:rPr lang="pl-PL"/>
              <a:t>Kliknij, aby edytować styl</a:t>
            </a:r>
            <a:endParaRPr lang="en-US" dirty="0"/>
          </a:p>
        </p:txBody>
      </p:sp>
    </p:spTree>
    <p:extLst>
      <p:ext uri="{BB962C8B-B14F-4D97-AF65-F5344CB8AC3E}">
        <p14:creationId xmlns:p14="http://schemas.microsoft.com/office/powerpoint/2010/main" val="10697512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7" name="Rounded Rectangle 6"/>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idx="1"/>
          </p:nvPr>
        </p:nvSpPr>
        <p:spPr>
          <a:xfrm>
            <a:off x="609600" y="1752601"/>
            <a:ext cx="10972800" cy="43735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72889B70-222A-4868-B9CF-98206BFEDC84}" type="datetimeFigureOut">
              <a:rPr lang="pl-PL" smtClean="0"/>
              <a:pPr/>
              <a:t>25.10.2024</a:t>
            </a:fld>
            <a:endParaRPr lang="pl-PL"/>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pl-PL"/>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ACA700A2-3A05-4F43-91E4-42A94F70C0A5}" type="slidenum">
              <a:rPr lang="pl-PL" smtClean="0"/>
              <a:pPr/>
              <a:t>‹#›</a:t>
            </a:fld>
            <a:endParaRPr lang="pl-PL"/>
          </a:p>
        </p:txBody>
      </p:sp>
      <p:sp>
        <p:nvSpPr>
          <p:cNvPr id="9" name="Rectangle 8"/>
          <p:cNvSpPr/>
          <p:nvPr/>
        </p:nvSpPr>
        <p:spPr>
          <a:xfrm>
            <a:off x="365760" y="278166"/>
            <a:ext cx="114604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497151" y="372862"/>
            <a:ext cx="11174027"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568171" y="408373"/>
            <a:ext cx="11014229" cy="1039427"/>
          </a:xfrm>
          <a:prstGeom prst="rect">
            <a:avLst/>
          </a:prstGeom>
        </p:spPr>
        <p:txBody>
          <a:bodyPr vert="horz" lIns="91440" tIns="45720" rIns="91440" bIns="45720" rtlCol="0" anchor="ctr">
            <a:normAutofit/>
          </a:bodyPr>
          <a:lstStyle/>
          <a:p>
            <a:r>
              <a:rPr lang="pl-PL"/>
              <a:t>Kliknij, aby edytować styl</a:t>
            </a:r>
            <a:endParaRPr lang="en-US" dirty="0"/>
          </a:p>
        </p:txBody>
      </p:sp>
    </p:spTree>
    <p:extLst>
      <p:ext uri="{BB962C8B-B14F-4D97-AF65-F5344CB8AC3E}">
        <p14:creationId xmlns:p14="http://schemas.microsoft.com/office/powerpoint/2010/main" val="231259117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normAutofit fontScale="70000" lnSpcReduction="20000"/>
          </a:bodyPr>
          <a:lstStyle/>
          <a:p>
            <a:r>
              <a:rPr lang="pl-PL" dirty="0"/>
              <a:t>Wykład 3</a:t>
            </a:r>
          </a:p>
          <a:p>
            <a:r>
              <a:rPr lang="pl-PL" dirty="0"/>
              <a:t>EEEKS1-1121, EEEKS1-1122, EEEKS1-1123 </a:t>
            </a:r>
          </a:p>
        </p:txBody>
      </p:sp>
      <p:sp>
        <p:nvSpPr>
          <p:cNvPr id="2" name="Tytuł 1"/>
          <p:cNvSpPr>
            <a:spLocks noGrp="1"/>
          </p:cNvSpPr>
          <p:nvPr>
            <p:ph type="ctrTitle"/>
          </p:nvPr>
        </p:nvSpPr>
        <p:spPr/>
        <p:txBody>
          <a:bodyPr/>
          <a:lstStyle/>
          <a:p>
            <a:r>
              <a:rPr lang="pl-PL"/>
              <a:t>Encyklopedia </a:t>
            </a:r>
            <a:r>
              <a:rPr lang="pl-PL" dirty="0"/>
              <a:t>prawa</a:t>
            </a:r>
          </a:p>
        </p:txBody>
      </p:sp>
    </p:spTree>
    <p:extLst>
      <p:ext uri="{BB962C8B-B14F-4D97-AF65-F5344CB8AC3E}">
        <p14:creationId xmlns:p14="http://schemas.microsoft.com/office/powerpoint/2010/main" val="2950316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Obywatelska inicjatywa ustawodawcza</a:t>
            </a:r>
          </a:p>
        </p:txBody>
      </p:sp>
      <p:sp>
        <p:nvSpPr>
          <p:cNvPr id="3" name="Symbol zastępczy zawartości 2"/>
          <p:cNvSpPr>
            <a:spLocks noGrp="1"/>
          </p:cNvSpPr>
          <p:nvPr>
            <p:ph idx="1"/>
          </p:nvPr>
        </p:nvSpPr>
        <p:spPr>
          <a:xfrm>
            <a:off x="568171" y="1628800"/>
            <a:ext cx="11097356" cy="4608512"/>
          </a:xfrm>
        </p:spPr>
        <p:txBody>
          <a:bodyPr>
            <a:normAutofit/>
          </a:bodyPr>
          <a:lstStyle/>
          <a:p>
            <a:pPr marL="114300" indent="0">
              <a:buNone/>
            </a:pPr>
            <a:r>
              <a:rPr lang="pl-PL" sz="1600" b="1" dirty="0"/>
              <a:t>Uprawnieni </a:t>
            </a:r>
          </a:p>
          <a:p>
            <a:pPr marL="114300" indent="0">
              <a:buNone/>
            </a:pPr>
            <a:r>
              <a:rPr lang="pl-PL" sz="1600" dirty="0"/>
              <a:t>grupa co najmniej 100 tys. obywateli RP posiadających prawo wybierania do Sejmu</a:t>
            </a:r>
          </a:p>
          <a:p>
            <a:pPr marL="114300" indent="0">
              <a:buNone/>
            </a:pPr>
            <a:endParaRPr lang="pl-PL" sz="1600" b="1" dirty="0"/>
          </a:p>
          <a:p>
            <a:pPr marL="114300" indent="0" algn="just">
              <a:buNone/>
            </a:pPr>
            <a:r>
              <a:rPr lang="pl-PL" sz="1600" b="1" dirty="0"/>
              <a:t>Brak inicjatywy </a:t>
            </a:r>
          </a:p>
          <a:p>
            <a:pPr marL="114300" indent="0" algn="just">
              <a:buNone/>
            </a:pPr>
            <a:r>
              <a:rPr lang="pl-PL" sz="1600" dirty="0"/>
              <a:t>w sprawach zastrzeżonych dla innych organów – zmiana Konstytucji, budżet, prowizorium budżetowe, gwarancje finansowe Skarbu Państwa, dług publiczny, wyrażenie zgody na ratyfikację umowy międzynarodowej, stosunek RP do jakiegoś kościoła/związku wyznaniowego</a:t>
            </a:r>
          </a:p>
          <a:p>
            <a:pPr marL="114300" indent="0" algn="just">
              <a:buNone/>
            </a:pPr>
            <a:endParaRPr lang="pl-PL" sz="1600" b="1" dirty="0"/>
          </a:p>
          <a:p>
            <a:pPr marL="114300" indent="0" algn="just">
              <a:buNone/>
            </a:pPr>
            <a:r>
              <a:rPr lang="pl-PL" sz="1600" b="1" dirty="0"/>
              <a:t>Komitet inicjatywy ustawodawczej:</a:t>
            </a:r>
          </a:p>
          <a:p>
            <a:pPr algn="just">
              <a:buFont typeface="Wingdings" pitchFamily="2" charset="2"/>
              <a:buChar char="Ø"/>
            </a:pPr>
            <a:r>
              <a:rPr lang="pl-PL" sz="1600" dirty="0"/>
              <a:t>może założyć grupa co najmniej 15 obywateli RP posiadających prawo wybierania do Sejmu</a:t>
            </a:r>
          </a:p>
          <a:p>
            <a:pPr algn="just">
              <a:buFont typeface="Wingdings" pitchFamily="2" charset="2"/>
              <a:buChar char="Ø"/>
            </a:pPr>
            <a:r>
              <a:rPr lang="pl-PL" sz="1600" dirty="0"/>
              <a:t>musi napisać projekt ustawy z uzasadnieniem, zebrać co najmniej 1000 podpisów poparcia i zgłosić fakt powstania komitetu do Marszałka Sejmu</a:t>
            </a:r>
          </a:p>
          <a:p>
            <a:pPr algn="just">
              <a:buFont typeface="Wingdings" pitchFamily="2" charset="2"/>
              <a:buChar char="Ø"/>
            </a:pPr>
            <a:r>
              <a:rPr lang="pl-PL" sz="1600" dirty="0"/>
              <a:t>Marszałek Sejmu wydaje postanowienie o przyjęciu zawiadomienia o powstaniu komitetu inicjatywy ustawodawczej – z tą chwilą komitet nabywa osobowość prawną i ma 3 miesiące na zebranie podpisów brakujących do 100 tys.</a:t>
            </a:r>
          </a:p>
        </p:txBody>
      </p:sp>
    </p:spTree>
    <p:extLst>
      <p:ext uri="{BB962C8B-B14F-4D97-AF65-F5344CB8AC3E}">
        <p14:creationId xmlns:p14="http://schemas.microsoft.com/office/powerpoint/2010/main" val="3930195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72356"/>
          </a:xfrm>
        </p:spPr>
        <p:txBody>
          <a:bodyPr>
            <a:normAutofit/>
          </a:bodyPr>
          <a:lstStyle/>
          <a:p>
            <a:r>
              <a:rPr lang="pl-PL" sz="2000" dirty="0"/>
              <a:t>Zasada państwa jako dobra wspólnego – art. 1</a:t>
            </a:r>
          </a:p>
        </p:txBody>
      </p:sp>
      <p:sp>
        <p:nvSpPr>
          <p:cNvPr id="3" name="Symbol zastępczy zawartości 2"/>
          <p:cNvSpPr>
            <a:spLocks noGrp="1"/>
          </p:cNvSpPr>
          <p:nvPr>
            <p:ph idx="1"/>
          </p:nvPr>
        </p:nvSpPr>
        <p:spPr>
          <a:xfrm>
            <a:off x="681644" y="1628801"/>
            <a:ext cx="10712334" cy="4497363"/>
          </a:xfrm>
        </p:spPr>
        <p:txBody>
          <a:bodyPr>
            <a:normAutofit/>
          </a:bodyPr>
          <a:lstStyle/>
          <a:p>
            <a:pPr marL="114300" indent="0" algn="just">
              <a:buNone/>
            </a:pPr>
            <a:r>
              <a:rPr lang="pl-PL" sz="1600" dirty="0"/>
              <a:t>Nakazuje państwu traktować obywatela z odpowiednim szacunkiem i gwarantować jego wolności i prawa</a:t>
            </a:r>
          </a:p>
          <a:p>
            <a:pPr marL="114300" indent="0" algn="just">
              <a:buNone/>
            </a:pPr>
            <a:endParaRPr lang="pl-PL" sz="1600" dirty="0"/>
          </a:p>
          <a:p>
            <a:pPr marL="114300" indent="0" algn="just">
              <a:buNone/>
            </a:pPr>
            <a:r>
              <a:rPr lang="pl-PL" sz="1600" dirty="0"/>
              <a:t>Wzywa obywatela, by traktował państwo jako dobro wspólne i wypełniał swoje obowiązki</a:t>
            </a:r>
          </a:p>
          <a:p>
            <a:pPr marL="114300" indent="0" algn="just">
              <a:buNone/>
            </a:pPr>
            <a:endParaRPr lang="pl-PL" sz="1600" dirty="0"/>
          </a:p>
          <a:p>
            <a:pPr marL="114300" indent="0" algn="just">
              <a:buNone/>
            </a:pPr>
            <a:r>
              <a:rPr lang="pl-PL" sz="1600" dirty="0"/>
              <a:t>Konsekwencje zasady:</a:t>
            </a:r>
          </a:p>
          <a:p>
            <a:pPr algn="just">
              <a:buFont typeface="Wingdings" pitchFamily="2" charset="2"/>
              <a:buChar char="Ø"/>
            </a:pPr>
            <a:r>
              <a:rPr lang="pl-PL" sz="1600" dirty="0"/>
              <a:t>zakaz dyskryminacji czy uprzywilejowywania </a:t>
            </a:r>
          </a:p>
          <a:p>
            <a:pPr algn="just">
              <a:buFont typeface="Wingdings" pitchFamily="2" charset="2"/>
              <a:buChar char="Ø"/>
            </a:pPr>
            <a:r>
              <a:rPr lang="pl-PL" sz="1600" dirty="0"/>
              <a:t>zakaz wykluczenia ze wspólnoty obywatelskiej</a:t>
            </a:r>
          </a:p>
          <a:p>
            <a:pPr algn="just">
              <a:buFont typeface="Wingdings" pitchFamily="2" charset="2"/>
              <a:buChar char="Ø"/>
            </a:pPr>
            <a:r>
              <a:rPr lang="pl-PL" sz="1600" dirty="0"/>
              <a:t>równość i pełnia praw obywateli</a:t>
            </a:r>
          </a:p>
          <a:p>
            <a:pPr algn="just">
              <a:buFont typeface="Wingdings" pitchFamily="2" charset="2"/>
              <a:buChar char="Ø"/>
            </a:pPr>
            <a:r>
              <a:rPr lang="pl-PL" sz="1600" dirty="0"/>
              <a:t>gwarantowanie równych praw dla mniejszości</a:t>
            </a:r>
          </a:p>
          <a:p>
            <a:pPr algn="just">
              <a:buFont typeface="Wingdings" pitchFamily="2" charset="2"/>
              <a:buChar char="Ø"/>
            </a:pPr>
            <a:r>
              <a:rPr lang="pl-PL" sz="1600" dirty="0"/>
              <a:t>zakaz przyznawania władzy w państwie jedynie wybranej grupie obywateli</a:t>
            </a:r>
          </a:p>
        </p:txBody>
      </p:sp>
    </p:spTree>
    <p:extLst>
      <p:ext uri="{BB962C8B-B14F-4D97-AF65-F5344CB8AC3E}">
        <p14:creationId xmlns:p14="http://schemas.microsoft.com/office/powerpoint/2010/main" val="1676520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4"/>
            <a:ext cx="8260672" cy="572355"/>
          </a:xfrm>
        </p:spPr>
        <p:txBody>
          <a:bodyPr>
            <a:normAutofit fontScale="90000"/>
          </a:bodyPr>
          <a:lstStyle/>
          <a:p>
            <a:r>
              <a:rPr lang="pl-PL" sz="2000" dirty="0"/>
              <a:t>Zasada bezstronności światopoglądowej państwa – art. 25</a:t>
            </a:r>
          </a:p>
        </p:txBody>
      </p:sp>
      <p:sp>
        <p:nvSpPr>
          <p:cNvPr id="3" name="Symbol zastępczy zawartości 2"/>
          <p:cNvSpPr>
            <a:spLocks noGrp="1"/>
          </p:cNvSpPr>
          <p:nvPr>
            <p:ph idx="1"/>
          </p:nvPr>
        </p:nvSpPr>
        <p:spPr>
          <a:xfrm>
            <a:off x="570807" y="1628801"/>
            <a:ext cx="11028218" cy="4497363"/>
          </a:xfrm>
        </p:spPr>
        <p:txBody>
          <a:bodyPr>
            <a:normAutofit/>
          </a:bodyPr>
          <a:lstStyle/>
          <a:p>
            <a:pPr marL="114300" indent="0">
              <a:buNone/>
            </a:pPr>
            <a:r>
              <a:rPr lang="pl-PL" sz="1600" dirty="0"/>
              <a:t>Neutralność otwarta</a:t>
            </a:r>
          </a:p>
          <a:p>
            <a:pPr marL="114300" indent="0">
              <a:buNone/>
            </a:pPr>
            <a:endParaRPr lang="pl-PL" sz="1600" dirty="0"/>
          </a:p>
          <a:p>
            <a:pPr marL="114300" indent="0">
              <a:buNone/>
            </a:pPr>
            <a:r>
              <a:rPr lang="pl-PL" sz="1600" dirty="0"/>
              <a:t>Neutralność zamknięta</a:t>
            </a:r>
          </a:p>
          <a:p>
            <a:pPr marL="114300" indent="0">
              <a:buNone/>
            </a:pPr>
            <a:endParaRPr lang="pl-PL" sz="1600" dirty="0"/>
          </a:p>
          <a:p>
            <a:pPr marL="114300" indent="0">
              <a:buNone/>
            </a:pPr>
            <a:r>
              <a:rPr lang="pl-PL" sz="1600" dirty="0"/>
              <a:t>Aspekt podmiotowy - obowiązek zachowania bezstronności adresowany jest do władz publicznych</a:t>
            </a:r>
          </a:p>
          <a:p>
            <a:pPr marL="114300" indent="0">
              <a:buNone/>
            </a:pPr>
            <a:endParaRPr lang="pl-PL" sz="1600" dirty="0"/>
          </a:p>
          <a:p>
            <a:pPr marL="114300" indent="0">
              <a:buNone/>
            </a:pPr>
            <a:r>
              <a:rPr lang="pl-PL" sz="1600" dirty="0"/>
              <a:t>Aspekt przedmiotowy – obowiązek zachowania bezstronności odnosi się do spraw przekonań religijnych, światopoglądowych, filozoficznych</a:t>
            </a:r>
          </a:p>
          <a:p>
            <a:pPr marL="114300" indent="0">
              <a:buNone/>
            </a:pPr>
            <a:endParaRPr lang="pl-PL" sz="1600" dirty="0"/>
          </a:p>
          <a:p>
            <a:pPr marL="114300" indent="0">
              <a:buNone/>
            </a:pPr>
            <a:r>
              <a:rPr lang="pl-PL" sz="1600" dirty="0"/>
              <a:t>Treścią zasady jest zakaz ingerencji władz publicznych w sferę religijną i światopoglądową, a także w działalność kościołów i związków wyznaniowych</a:t>
            </a:r>
          </a:p>
          <a:p>
            <a:pPr marL="114300" indent="0">
              <a:buNone/>
            </a:pPr>
            <a:endParaRPr lang="pl-PL" sz="1600" dirty="0"/>
          </a:p>
          <a:p>
            <a:pPr marL="114300" indent="0">
              <a:buNone/>
            </a:pPr>
            <a:r>
              <a:rPr lang="pl-PL" sz="1600" dirty="0"/>
              <a:t>Sposoby regulowania relacji państwo-kościół/związek wyznaniowy</a:t>
            </a:r>
          </a:p>
        </p:txBody>
      </p:sp>
    </p:spTree>
    <p:extLst>
      <p:ext uri="{BB962C8B-B14F-4D97-AF65-F5344CB8AC3E}">
        <p14:creationId xmlns:p14="http://schemas.microsoft.com/office/powerpoint/2010/main" val="2196152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00348"/>
          </a:xfrm>
        </p:spPr>
        <p:txBody>
          <a:bodyPr>
            <a:normAutofit/>
          </a:bodyPr>
          <a:lstStyle/>
          <a:p>
            <a:r>
              <a:rPr lang="pl-PL" sz="2000" dirty="0"/>
              <a:t>Zasada demokratycznego państwa prawnego – art. 2</a:t>
            </a:r>
          </a:p>
        </p:txBody>
      </p:sp>
      <p:sp>
        <p:nvSpPr>
          <p:cNvPr id="3" name="Symbol zastępczy zawartości 2"/>
          <p:cNvSpPr>
            <a:spLocks noGrp="1"/>
          </p:cNvSpPr>
          <p:nvPr>
            <p:ph idx="1"/>
          </p:nvPr>
        </p:nvSpPr>
        <p:spPr>
          <a:xfrm>
            <a:off x="543097" y="1556792"/>
            <a:ext cx="11116887" cy="4968552"/>
          </a:xfrm>
        </p:spPr>
        <p:txBody>
          <a:bodyPr>
            <a:normAutofit/>
          </a:bodyPr>
          <a:lstStyle/>
          <a:p>
            <a:pPr marL="114300" indent="0">
              <a:buNone/>
            </a:pPr>
            <a:r>
              <a:rPr lang="pl-PL" sz="1600" dirty="0"/>
              <a:t>Aspekt formalny – państwo, w którym prawo jest przestrzegane przez wszystkich adresatów norm prawnych – cała działalność państwa opiera się na prawie</a:t>
            </a:r>
          </a:p>
          <a:p>
            <a:pPr marL="114300" indent="0">
              <a:buNone/>
            </a:pPr>
            <a:endParaRPr lang="pl-PL" sz="1600" dirty="0"/>
          </a:p>
          <a:p>
            <a:pPr marL="114300" indent="0" algn="just">
              <a:buNone/>
            </a:pPr>
            <a:r>
              <a:rPr lang="pl-PL" sz="1600" dirty="0"/>
              <a:t>Aspekt materialny – działalność państwa i jego organów opiera się na wartościach, takich jak np. sprawiedliwość, wolność, równość, demokratyzm</a:t>
            </a:r>
          </a:p>
          <a:p>
            <a:pPr marL="114300" indent="0" algn="just">
              <a:buNone/>
            </a:pPr>
            <a:endParaRPr lang="pl-PL" sz="1600" dirty="0"/>
          </a:p>
          <a:p>
            <a:pPr marL="114300" indent="0" algn="just">
              <a:buNone/>
            </a:pPr>
            <a:r>
              <a:rPr lang="pl-PL" sz="1600" dirty="0"/>
              <a:t>Zasady charakteryzujące demokratyczne państwo prawne:</a:t>
            </a:r>
          </a:p>
          <a:p>
            <a:pPr algn="just">
              <a:buFont typeface="Wingdings" pitchFamily="2" charset="2"/>
              <a:buChar char="§"/>
            </a:pPr>
            <a:r>
              <a:rPr lang="pl-PL" sz="1600" dirty="0"/>
              <a:t>zasada suwerenności Narodu</a:t>
            </a:r>
          </a:p>
          <a:p>
            <a:pPr algn="just">
              <a:buFont typeface="Wingdings" pitchFamily="2" charset="2"/>
              <a:buChar char="§"/>
            </a:pPr>
            <a:r>
              <a:rPr lang="pl-PL" sz="1600" dirty="0"/>
              <a:t>zasada wolności i równości wobec prawa</a:t>
            </a:r>
          </a:p>
          <a:p>
            <a:pPr algn="just">
              <a:buFont typeface="Wingdings" pitchFamily="2" charset="2"/>
              <a:buChar char="§"/>
            </a:pPr>
            <a:r>
              <a:rPr lang="pl-PL" sz="1600" dirty="0"/>
              <a:t>zasada konstytucjonalizmu</a:t>
            </a:r>
          </a:p>
          <a:p>
            <a:pPr algn="just">
              <a:buFont typeface="Wingdings" pitchFamily="2" charset="2"/>
              <a:buChar char="§"/>
            </a:pPr>
            <a:r>
              <a:rPr lang="pl-PL" sz="1600" dirty="0"/>
              <a:t>zasada podziału władz</a:t>
            </a:r>
          </a:p>
          <a:p>
            <a:pPr algn="just">
              <a:buFont typeface="Wingdings" pitchFamily="2" charset="2"/>
              <a:buChar char="§"/>
            </a:pPr>
            <a:r>
              <a:rPr lang="pl-PL" sz="1600" dirty="0"/>
              <a:t>zasada legalizmu</a:t>
            </a:r>
          </a:p>
          <a:p>
            <a:pPr algn="just">
              <a:buFont typeface="Wingdings" pitchFamily="2" charset="2"/>
              <a:buChar char="§"/>
            </a:pPr>
            <a:r>
              <a:rPr lang="pl-PL" sz="1600" dirty="0"/>
              <a:t>prawo do sądu</a:t>
            </a:r>
          </a:p>
          <a:p>
            <a:pPr algn="just">
              <a:buFont typeface="Wingdings" pitchFamily="2" charset="2"/>
              <a:buChar char="§"/>
            </a:pPr>
            <a:r>
              <a:rPr lang="pl-PL" sz="1600" dirty="0"/>
              <a:t>zasada odpowiedzialności państwa za błędne działania</a:t>
            </a:r>
          </a:p>
          <a:p>
            <a:pPr algn="just">
              <a:buFont typeface="Wingdings" pitchFamily="2" charset="2"/>
              <a:buChar char="§"/>
            </a:pPr>
            <a:r>
              <a:rPr lang="pl-PL" sz="1600" dirty="0"/>
              <a:t>zakaz podejmowania działań ponad potrzebę – tzw. zasada proporcjonalności</a:t>
            </a:r>
          </a:p>
          <a:p>
            <a:pPr algn="just">
              <a:buFont typeface="Wingdings" pitchFamily="2" charset="2"/>
              <a:buChar char="§"/>
            </a:pPr>
            <a:r>
              <a:rPr lang="pl-PL" sz="1600" dirty="0"/>
              <a:t>istnienie instytucji samorządowych  </a:t>
            </a:r>
          </a:p>
        </p:txBody>
      </p:sp>
    </p:spTree>
    <p:extLst>
      <p:ext uri="{BB962C8B-B14F-4D97-AF65-F5344CB8AC3E}">
        <p14:creationId xmlns:p14="http://schemas.microsoft.com/office/powerpoint/2010/main" val="2207546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72356"/>
          </a:xfrm>
        </p:spPr>
        <p:txBody>
          <a:bodyPr>
            <a:normAutofit fontScale="90000"/>
          </a:bodyPr>
          <a:lstStyle/>
          <a:p>
            <a:r>
              <a:rPr lang="pl-PL" sz="2000" dirty="0"/>
              <a:t>Zasada demokratycznego państwa prawnego – art. 2 c.d.</a:t>
            </a:r>
          </a:p>
        </p:txBody>
      </p:sp>
      <p:sp>
        <p:nvSpPr>
          <p:cNvPr id="3" name="Symbol zastępczy zawartości 2"/>
          <p:cNvSpPr>
            <a:spLocks noGrp="1"/>
          </p:cNvSpPr>
          <p:nvPr>
            <p:ph idx="1"/>
          </p:nvPr>
        </p:nvSpPr>
        <p:spPr>
          <a:xfrm>
            <a:off x="532015" y="1700809"/>
            <a:ext cx="11139054" cy="4425355"/>
          </a:xfrm>
        </p:spPr>
        <p:txBody>
          <a:bodyPr>
            <a:normAutofit/>
          </a:bodyPr>
          <a:lstStyle/>
          <a:p>
            <a:pPr marL="114300" indent="0">
              <a:buNone/>
            </a:pPr>
            <a:r>
              <a:rPr lang="pl-PL" sz="1600" dirty="0"/>
              <a:t>Zasady wywodzone z zasady demokratycznego państwa prawnego:</a:t>
            </a:r>
          </a:p>
          <a:p>
            <a:pPr>
              <a:buFont typeface="Wingdings" pitchFamily="2" charset="2"/>
              <a:buChar char="Ø"/>
            </a:pPr>
            <a:r>
              <a:rPr lang="pl-PL" sz="1600" dirty="0"/>
              <a:t>zasada zaufania obywateli do państwa i stanowionego przez nie prawa</a:t>
            </a:r>
          </a:p>
          <a:p>
            <a:pPr>
              <a:buFont typeface="Wingdings" pitchFamily="2" charset="2"/>
              <a:buChar char="Ø"/>
            </a:pPr>
            <a:r>
              <a:rPr lang="pl-PL" sz="1600" dirty="0"/>
              <a:t>zasada ochrony praw nabytych</a:t>
            </a:r>
          </a:p>
          <a:p>
            <a:pPr>
              <a:buFont typeface="Wingdings" pitchFamily="2" charset="2"/>
              <a:buChar char="Ø"/>
            </a:pPr>
            <a:r>
              <a:rPr lang="pl-PL" sz="1600" dirty="0"/>
              <a:t>zasada niedziałania prawa wstecz</a:t>
            </a:r>
          </a:p>
          <a:p>
            <a:pPr>
              <a:buFont typeface="Wingdings" pitchFamily="2" charset="2"/>
              <a:buChar char="Ø"/>
            </a:pPr>
            <a:r>
              <a:rPr lang="pl-PL" sz="1600" dirty="0"/>
              <a:t>zasada dostatecznej określoności</a:t>
            </a:r>
          </a:p>
          <a:p>
            <a:pPr>
              <a:buFont typeface="Wingdings" pitchFamily="2" charset="2"/>
              <a:buChar char="Ø"/>
            </a:pPr>
            <a:r>
              <a:rPr lang="pl-PL" sz="1600" dirty="0"/>
              <a:t>zakaz stanowienia aktów normatywnych niezgodnych z aktami wyższego rzędu</a:t>
            </a:r>
          </a:p>
          <a:p>
            <a:pPr>
              <a:buFont typeface="Wingdings" pitchFamily="2" charset="2"/>
              <a:buChar char="Ø"/>
            </a:pPr>
            <a:r>
              <a:rPr lang="pl-PL" sz="1600" dirty="0"/>
              <a:t>zasada „dochowania ustawowego trybu” uchwalania ustaw</a:t>
            </a:r>
          </a:p>
          <a:p>
            <a:pPr>
              <a:buFont typeface="Wingdings" pitchFamily="2" charset="2"/>
              <a:buChar char="Ø"/>
            </a:pPr>
            <a:r>
              <a:rPr lang="pl-PL" sz="1600" dirty="0"/>
              <a:t>zasada domniemania niewinności</a:t>
            </a:r>
          </a:p>
          <a:p>
            <a:pPr>
              <a:buFont typeface="Wingdings" pitchFamily="2" charset="2"/>
              <a:buChar char="Ø"/>
            </a:pPr>
            <a:r>
              <a:rPr lang="pl-PL" sz="1600" dirty="0"/>
              <a:t>zasada sprawiedliwości społecznej</a:t>
            </a:r>
          </a:p>
          <a:p>
            <a:pPr>
              <a:buFont typeface="Wingdings" pitchFamily="2" charset="2"/>
              <a:buChar char="Ø"/>
            </a:pPr>
            <a:r>
              <a:rPr lang="pl-PL" sz="1600" dirty="0"/>
              <a:t>zasada proporcjonalności</a:t>
            </a:r>
          </a:p>
          <a:p>
            <a:pPr>
              <a:buFont typeface="Wingdings" pitchFamily="2" charset="2"/>
              <a:buChar char="Ø"/>
            </a:pPr>
            <a:r>
              <a:rPr lang="pl-PL" sz="1600" dirty="0"/>
              <a:t>zasada praworządności w aspekcie formalnym </a:t>
            </a:r>
          </a:p>
        </p:txBody>
      </p:sp>
    </p:spTree>
    <p:extLst>
      <p:ext uri="{BB962C8B-B14F-4D97-AF65-F5344CB8AC3E}">
        <p14:creationId xmlns:p14="http://schemas.microsoft.com/office/powerpoint/2010/main" val="2445057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644364"/>
          </a:xfrm>
        </p:spPr>
        <p:txBody>
          <a:bodyPr>
            <a:normAutofit/>
          </a:bodyPr>
          <a:lstStyle/>
          <a:p>
            <a:r>
              <a:rPr lang="pl-PL" sz="2000" dirty="0"/>
              <a:t>* Zasada rządów prawa – </a:t>
            </a:r>
            <a:r>
              <a:rPr lang="pl-PL" sz="2000" dirty="0" err="1"/>
              <a:t>Rule</a:t>
            </a:r>
            <a:r>
              <a:rPr lang="pl-PL" sz="2000" dirty="0"/>
              <a:t> of law (np. USA)</a:t>
            </a:r>
          </a:p>
        </p:txBody>
      </p:sp>
      <p:sp>
        <p:nvSpPr>
          <p:cNvPr id="3" name="Symbol zastępczy zawartości 2"/>
          <p:cNvSpPr>
            <a:spLocks noGrp="1"/>
          </p:cNvSpPr>
          <p:nvPr>
            <p:ph idx="1"/>
          </p:nvPr>
        </p:nvSpPr>
        <p:spPr>
          <a:xfrm>
            <a:off x="908858" y="1988841"/>
            <a:ext cx="10485120" cy="4137323"/>
          </a:xfrm>
        </p:spPr>
        <p:txBody>
          <a:bodyPr>
            <a:normAutofit/>
          </a:bodyPr>
          <a:lstStyle/>
          <a:p>
            <a:pPr marL="114300" indent="0">
              <a:buNone/>
            </a:pPr>
            <a:r>
              <a:rPr lang="pl-PL" sz="2000" dirty="0"/>
              <a:t>System stabilnych i przewidywalnych norm prawnych</a:t>
            </a:r>
          </a:p>
          <a:p>
            <a:pPr marL="114300" indent="0">
              <a:buNone/>
            </a:pPr>
            <a:endParaRPr lang="pl-PL" sz="2000" dirty="0"/>
          </a:p>
          <a:p>
            <a:pPr marL="114300" indent="0">
              <a:buNone/>
            </a:pPr>
            <a:r>
              <a:rPr lang="pl-PL" sz="2000" dirty="0"/>
              <a:t>Równość wszystkich wobec prawa</a:t>
            </a:r>
          </a:p>
          <a:p>
            <a:pPr marL="114300" indent="0">
              <a:buNone/>
            </a:pPr>
            <a:endParaRPr lang="pl-PL" sz="2000" dirty="0"/>
          </a:p>
          <a:p>
            <a:pPr marL="114300" indent="0">
              <a:buNone/>
            </a:pPr>
            <a:r>
              <a:rPr lang="pl-PL" sz="2000" dirty="0"/>
              <a:t>Upoważnienie dla sędziów do prawotwórstwa w ramach konstytucji</a:t>
            </a:r>
          </a:p>
          <a:p>
            <a:pPr marL="114300" indent="0">
              <a:buNone/>
            </a:pPr>
            <a:endParaRPr lang="pl-PL" sz="1600" dirty="0"/>
          </a:p>
          <a:p>
            <a:pPr marL="114300" indent="0">
              <a:buNone/>
            </a:pPr>
            <a:endParaRPr lang="pl-PL" sz="1600" dirty="0"/>
          </a:p>
        </p:txBody>
      </p:sp>
    </p:spTree>
    <p:extLst>
      <p:ext uri="{BB962C8B-B14F-4D97-AF65-F5344CB8AC3E}">
        <p14:creationId xmlns:p14="http://schemas.microsoft.com/office/powerpoint/2010/main" val="2343306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4"/>
            <a:ext cx="8260672" cy="500347"/>
          </a:xfrm>
        </p:spPr>
        <p:txBody>
          <a:bodyPr>
            <a:normAutofit/>
          </a:bodyPr>
          <a:lstStyle/>
          <a:p>
            <a:r>
              <a:rPr lang="pl-PL" sz="2000" dirty="0"/>
              <a:t>Zasada sprawiedliwości społecznej – art. 2 in fine</a:t>
            </a:r>
          </a:p>
        </p:txBody>
      </p:sp>
      <p:sp>
        <p:nvSpPr>
          <p:cNvPr id="3" name="Symbol zastępczy zawartości 2"/>
          <p:cNvSpPr>
            <a:spLocks noGrp="1"/>
          </p:cNvSpPr>
          <p:nvPr>
            <p:ph idx="1"/>
          </p:nvPr>
        </p:nvSpPr>
        <p:spPr>
          <a:xfrm>
            <a:off x="570807" y="1700809"/>
            <a:ext cx="11089178" cy="4425355"/>
          </a:xfrm>
        </p:spPr>
        <p:txBody>
          <a:bodyPr>
            <a:normAutofit/>
          </a:bodyPr>
          <a:lstStyle/>
          <a:p>
            <a:pPr marL="114300" indent="0" algn="just">
              <a:buNone/>
            </a:pPr>
            <a:r>
              <a:rPr lang="pl-PL" sz="1600" dirty="0"/>
              <a:t>Dążenie do zachowania równowagi w stosunkach społecznych i powstrzymywanie się od kreowania nieusprawiedliwionych, niepopartych obiektywnymi wymogami i kryteriami przywilejów dla wybranych grup obywateli – wyrok TK z dnia 21 marca 2001 r., sygn. K 24/00</a:t>
            </a:r>
          </a:p>
          <a:p>
            <a:pPr marL="114300" indent="0" algn="just">
              <a:buNone/>
            </a:pPr>
            <a:endParaRPr lang="pl-PL" sz="1600" dirty="0"/>
          </a:p>
          <a:p>
            <a:pPr marL="114300" indent="0" algn="just">
              <a:buNone/>
            </a:pPr>
            <a:endParaRPr lang="pl-PL" sz="1600" dirty="0"/>
          </a:p>
          <a:p>
            <a:pPr marL="114300" indent="0" algn="just">
              <a:buNone/>
            </a:pPr>
            <a:r>
              <a:rPr lang="pl-PL" sz="1600" dirty="0"/>
              <a:t>Zasada sprawiedliwości społecznej mieści w sobie:</a:t>
            </a:r>
          </a:p>
          <a:p>
            <a:pPr algn="just">
              <a:buFont typeface="Wingdings" pitchFamily="2" charset="2"/>
              <a:buChar char="Ø"/>
            </a:pPr>
            <a:r>
              <a:rPr lang="pl-PL" sz="1600" dirty="0"/>
              <a:t>zakaz arbitralności</a:t>
            </a:r>
          </a:p>
          <a:p>
            <a:pPr algn="just">
              <a:buFont typeface="Wingdings" pitchFamily="2" charset="2"/>
              <a:buChar char="Ø"/>
            </a:pPr>
            <a:r>
              <a:rPr lang="pl-PL" sz="1600" dirty="0"/>
              <a:t>zasadę proporcjonalności</a:t>
            </a:r>
          </a:p>
          <a:p>
            <a:pPr algn="just">
              <a:buFont typeface="Wingdings" pitchFamily="2" charset="2"/>
              <a:buChar char="Ø"/>
            </a:pPr>
            <a:r>
              <a:rPr lang="pl-PL" sz="1600" dirty="0"/>
              <a:t>imperatyw solidarności</a:t>
            </a:r>
          </a:p>
        </p:txBody>
      </p:sp>
    </p:spTree>
    <p:extLst>
      <p:ext uri="{BB962C8B-B14F-4D97-AF65-F5344CB8AC3E}">
        <p14:creationId xmlns:p14="http://schemas.microsoft.com/office/powerpoint/2010/main" val="1181469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00348"/>
          </a:xfrm>
        </p:spPr>
        <p:txBody>
          <a:bodyPr>
            <a:normAutofit/>
          </a:bodyPr>
          <a:lstStyle/>
          <a:p>
            <a:r>
              <a:rPr lang="pl-PL" sz="2000" dirty="0"/>
              <a:t>Zasada państwa republikańskiego</a:t>
            </a:r>
          </a:p>
        </p:txBody>
      </p:sp>
      <p:sp>
        <p:nvSpPr>
          <p:cNvPr id="3" name="Symbol zastępczy zawartości 2"/>
          <p:cNvSpPr>
            <a:spLocks noGrp="1"/>
          </p:cNvSpPr>
          <p:nvPr>
            <p:ph idx="1"/>
          </p:nvPr>
        </p:nvSpPr>
        <p:spPr>
          <a:xfrm>
            <a:off x="487679" y="1916833"/>
            <a:ext cx="11050385" cy="4209331"/>
          </a:xfrm>
        </p:spPr>
        <p:txBody>
          <a:bodyPr>
            <a:normAutofit/>
          </a:bodyPr>
          <a:lstStyle/>
          <a:p>
            <a:pPr marL="114300" indent="0" algn="just">
              <a:buNone/>
            </a:pPr>
            <a:endParaRPr lang="pl-PL" sz="2000" dirty="0"/>
          </a:p>
          <a:p>
            <a:pPr marL="114300" indent="0" algn="just">
              <a:buNone/>
            </a:pPr>
            <a:endParaRPr lang="pl-PL" sz="2000" dirty="0"/>
          </a:p>
          <a:p>
            <a:pPr marL="114300" indent="0" algn="just">
              <a:buNone/>
            </a:pPr>
            <a:r>
              <a:rPr lang="pl-PL" sz="2000" dirty="0"/>
              <a:t>Niepisana zasada polskiego prawa konstytucyjnego</a:t>
            </a:r>
          </a:p>
          <a:p>
            <a:pPr marL="114300" indent="0" algn="just">
              <a:buNone/>
            </a:pPr>
            <a:endParaRPr lang="pl-PL" sz="2000" dirty="0"/>
          </a:p>
          <a:p>
            <a:pPr marL="114300" indent="0" algn="just">
              <a:buNone/>
            </a:pPr>
            <a:r>
              <a:rPr lang="pl-PL" sz="2000" dirty="0"/>
              <a:t>Wyklucza jakąkolwiek władzę dziedziczną lub dożywotnią w państwie</a:t>
            </a:r>
          </a:p>
          <a:p>
            <a:pPr marL="114300" indent="0" algn="just">
              <a:buNone/>
            </a:pPr>
            <a:endParaRPr lang="pl-PL" sz="2000" dirty="0"/>
          </a:p>
          <a:p>
            <a:pPr marL="114300" indent="0" algn="just">
              <a:buNone/>
            </a:pPr>
            <a:r>
              <a:rPr lang="pl-PL" sz="2000" dirty="0"/>
              <a:t>Wybory są podstawową formą kreacji organów państwowych</a:t>
            </a:r>
          </a:p>
        </p:txBody>
      </p:sp>
    </p:spTree>
    <p:extLst>
      <p:ext uri="{BB962C8B-B14F-4D97-AF65-F5344CB8AC3E}">
        <p14:creationId xmlns:p14="http://schemas.microsoft.com/office/powerpoint/2010/main" val="3065957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00348"/>
          </a:xfrm>
        </p:spPr>
        <p:txBody>
          <a:bodyPr>
            <a:normAutofit/>
          </a:bodyPr>
          <a:lstStyle/>
          <a:p>
            <a:r>
              <a:rPr lang="pl-PL" sz="2000" dirty="0"/>
              <a:t>Zasada państwa jednolitego (unitarnego) – art. 3</a:t>
            </a:r>
          </a:p>
        </p:txBody>
      </p:sp>
      <p:sp>
        <p:nvSpPr>
          <p:cNvPr id="3" name="Symbol zastępczy zawartości 2"/>
          <p:cNvSpPr>
            <a:spLocks noGrp="1"/>
          </p:cNvSpPr>
          <p:nvPr>
            <p:ph idx="1"/>
          </p:nvPr>
        </p:nvSpPr>
        <p:spPr>
          <a:xfrm>
            <a:off x="487679" y="1628800"/>
            <a:ext cx="11188931" cy="4608512"/>
          </a:xfrm>
        </p:spPr>
        <p:txBody>
          <a:bodyPr>
            <a:normAutofit/>
          </a:bodyPr>
          <a:lstStyle/>
          <a:p>
            <a:pPr marL="114300" indent="0">
              <a:buNone/>
            </a:pPr>
            <a:r>
              <a:rPr lang="pl-PL" sz="2000" dirty="0"/>
              <a:t>Integralność organizacji władzy publicznej</a:t>
            </a:r>
          </a:p>
          <a:p>
            <a:pPr marL="114300" indent="0">
              <a:buNone/>
            </a:pPr>
            <a:endParaRPr lang="pl-PL" sz="2000" dirty="0"/>
          </a:p>
          <a:p>
            <a:pPr marL="114300" indent="0">
              <a:buNone/>
            </a:pPr>
            <a:r>
              <a:rPr lang="pl-PL" sz="2000" dirty="0"/>
              <a:t>Integralność statusu prawnego ludności</a:t>
            </a:r>
          </a:p>
          <a:p>
            <a:pPr marL="114300" indent="0">
              <a:buNone/>
            </a:pPr>
            <a:endParaRPr lang="pl-PL" sz="2000" dirty="0"/>
          </a:p>
          <a:p>
            <a:pPr marL="114300" indent="0">
              <a:buNone/>
            </a:pPr>
            <a:r>
              <a:rPr lang="pl-PL" sz="2000" dirty="0"/>
              <a:t>Integralność terytorium</a:t>
            </a:r>
          </a:p>
          <a:p>
            <a:pPr marL="114300" indent="0">
              <a:buNone/>
            </a:pPr>
            <a:endParaRPr lang="pl-PL" sz="2000" dirty="0"/>
          </a:p>
          <a:p>
            <a:pPr marL="114300" indent="0" algn="just">
              <a:buNone/>
            </a:pPr>
            <a:r>
              <a:rPr lang="pl-PL" sz="2000" dirty="0"/>
              <a:t>Podział terytorialny w RP musi zachodzić w ramach państwa jednolitego</a:t>
            </a:r>
          </a:p>
          <a:p>
            <a:pPr marL="114300" indent="0" algn="just">
              <a:buNone/>
            </a:pPr>
            <a:endParaRPr lang="pl-PL" sz="2000" dirty="0"/>
          </a:p>
          <a:p>
            <a:pPr marL="114300" indent="0" algn="just">
              <a:buNone/>
            </a:pPr>
            <a:r>
              <a:rPr lang="pl-PL" sz="2000" dirty="0"/>
              <a:t>Przykłady państw złożonych:</a:t>
            </a:r>
          </a:p>
          <a:p>
            <a:pPr algn="just">
              <a:buFont typeface="Wingdings" pitchFamily="2" charset="2"/>
              <a:buChar char="Ø"/>
            </a:pPr>
            <a:r>
              <a:rPr lang="pl-PL" sz="2000" dirty="0"/>
              <a:t>federacja</a:t>
            </a:r>
          </a:p>
          <a:p>
            <a:pPr algn="just">
              <a:buFont typeface="Wingdings" pitchFamily="2" charset="2"/>
              <a:buChar char="Ø"/>
            </a:pPr>
            <a:r>
              <a:rPr lang="pl-PL" sz="2000" dirty="0"/>
              <a:t>konfederacja </a:t>
            </a:r>
          </a:p>
        </p:txBody>
      </p:sp>
    </p:spTree>
    <p:extLst>
      <p:ext uri="{BB962C8B-B14F-4D97-AF65-F5344CB8AC3E}">
        <p14:creationId xmlns:p14="http://schemas.microsoft.com/office/powerpoint/2010/main" val="1694533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00348"/>
          </a:xfrm>
        </p:spPr>
        <p:txBody>
          <a:bodyPr>
            <a:normAutofit/>
          </a:bodyPr>
          <a:lstStyle/>
          <a:p>
            <a:r>
              <a:rPr lang="pl-PL" sz="2000" dirty="0"/>
              <a:t>Zasada społecznej gospodarki rynkowej – art. 20</a:t>
            </a:r>
          </a:p>
        </p:txBody>
      </p:sp>
      <p:sp>
        <p:nvSpPr>
          <p:cNvPr id="3" name="Symbol zastępczy zawartości 2"/>
          <p:cNvSpPr>
            <a:spLocks noGrp="1"/>
          </p:cNvSpPr>
          <p:nvPr>
            <p:ph idx="1"/>
          </p:nvPr>
        </p:nvSpPr>
        <p:spPr>
          <a:xfrm>
            <a:off x="465513" y="1628801"/>
            <a:ext cx="11288683" cy="4497363"/>
          </a:xfrm>
        </p:spPr>
        <p:txBody>
          <a:bodyPr>
            <a:normAutofit/>
          </a:bodyPr>
          <a:lstStyle/>
          <a:p>
            <a:pPr marL="114300" indent="0">
              <a:buNone/>
            </a:pPr>
            <a:r>
              <a:rPr lang="pl-PL" sz="2000" dirty="0"/>
              <a:t>Społeczną gospodarkę rynkową cechuje:</a:t>
            </a:r>
          </a:p>
          <a:p>
            <a:pPr>
              <a:buFont typeface="Wingdings" pitchFamily="2" charset="2"/>
              <a:buChar char="Ø"/>
            </a:pPr>
            <a:r>
              <a:rPr lang="pl-PL" sz="2000" dirty="0"/>
              <a:t>funkcjonowanie praw rynku</a:t>
            </a:r>
          </a:p>
          <a:p>
            <a:pPr>
              <a:buFont typeface="Wingdings" pitchFamily="2" charset="2"/>
              <a:buChar char="Ø"/>
            </a:pPr>
            <a:r>
              <a:rPr lang="pl-PL" sz="2000" dirty="0"/>
              <a:t>społeczność gospodarki – możliwość korygowania praw rynku przez państwo w celu uzyskania realizacji określonych potrzeb</a:t>
            </a:r>
          </a:p>
          <a:p>
            <a:pPr>
              <a:buFont typeface="Wingdings" pitchFamily="2" charset="2"/>
              <a:buChar char="Ø"/>
            </a:pPr>
            <a:r>
              <a:rPr lang="pl-PL" sz="2000" dirty="0"/>
              <a:t>wolność działalności gospodarczej</a:t>
            </a:r>
          </a:p>
          <a:p>
            <a:pPr>
              <a:buFont typeface="Wingdings" pitchFamily="2" charset="2"/>
              <a:buChar char="Ø"/>
            </a:pPr>
            <a:r>
              <a:rPr lang="pl-PL" sz="2000" dirty="0"/>
              <a:t>prywatna własność</a:t>
            </a:r>
          </a:p>
          <a:p>
            <a:pPr>
              <a:buFont typeface="Wingdings" pitchFamily="2" charset="2"/>
              <a:buChar char="Ø"/>
            </a:pPr>
            <a:r>
              <a:rPr lang="pl-PL" sz="2000" dirty="0"/>
              <a:t>solidarność, dialog i współpraca partnerów społecznych</a:t>
            </a:r>
          </a:p>
          <a:p>
            <a:pPr>
              <a:buFont typeface="Wingdings" pitchFamily="2" charset="2"/>
              <a:buChar char="Ø"/>
            </a:pPr>
            <a:endParaRPr lang="pl-PL" sz="2000" dirty="0"/>
          </a:p>
          <a:p>
            <a:pPr marL="114300" indent="0" algn="just">
              <a:buNone/>
            </a:pPr>
            <a:r>
              <a:rPr lang="pl-PL" sz="2000" dirty="0"/>
              <a:t>Rada Dialogu Społecznego, wojewódzkie rady dialogu społecznego</a:t>
            </a:r>
          </a:p>
        </p:txBody>
      </p:sp>
    </p:spTree>
    <p:extLst>
      <p:ext uri="{BB962C8B-B14F-4D97-AF65-F5344CB8AC3E}">
        <p14:creationId xmlns:p14="http://schemas.microsoft.com/office/powerpoint/2010/main" val="431054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Wybory do organów stanowiących jednostek samorządu terytorialnego c.d.</a:t>
            </a:r>
          </a:p>
        </p:txBody>
      </p:sp>
      <p:sp>
        <p:nvSpPr>
          <p:cNvPr id="3" name="Symbol zastępczy zawartości 2"/>
          <p:cNvSpPr>
            <a:spLocks noGrp="1"/>
          </p:cNvSpPr>
          <p:nvPr>
            <p:ph idx="1"/>
          </p:nvPr>
        </p:nvSpPr>
        <p:spPr/>
        <p:txBody>
          <a:bodyPr>
            <a:normAutofit/>
          </a:bodyPr>
          <a:lstStyle/>
          <a:p>
            <a:pPr marL="114300" indent="0">
              <a:buNone/>
            </a:pPr>
            <a:r>
              <a:rPr lang="pl-PL" sz="1600" b="1" dirty="0"/>
              <a:t>Rada powiatu</a:t>
            </a:r>
          </a:p>
          <a:p>
            <a:pPr marL="114300" indent="0" algn="just">
              <a:buNone/>
            </a:pPr>
            <a:r>
              <a:rPr lang="pl-PL" sz="1600" b="1" dirty="0"/>
              <a:t>Zasady prawa wyborczego: </a:t>
            </a:r>
            <a:r>
              <a:rPr lang="pl-PL" sz="1600" dirty="0"/>
              <a:t>wolne, powszechne, bezpośrednie, równe, głosowanie tajne, proporcjonalne</a:t>
            </a:r>
          </a:p>
          <a:p>
            <a:pPr marL="114300" indent="0">
              <a:buNone/>
            </a:pPr>
            <a:endParaRPr lang="pl-PL" sz="1600" b="1" dirty="0"/>
          </a:p>
          <a:p>
            <a:pPr marL="114300" indent="0">
              <a:buNone/>
            </a:pPr>
            <a:r>
              <a:rPr lang="pl-PL" sz="1600" b="1" dirty="0"/>
              <a:t> Organy właściwe do przeprowadzenia wyborów:</a:t>
            </a:r>
          </a:p>
          <a:p>
            <a:pPr marL="114300" indent="0">
              <a:buNone/>
            </a:pPr>
            <a:r>
              <a:rPr lang="pl-PL" sz="1600" dirty="0"/>
              <a:t>Powiatowa komisja wyborcza</a:t>
            </a:r>
          </a:p>
          <a:p>
            <a:pPr marL="114300" indent="0">
              <a:buNone/>
            </a:pPr>
            <a:r>
              <a:rPr lang="pl-PL" sz="1600" dirty="0"/>
              <a:t>Obwodowe komisje wyborcze</a:t>
            </a:r>
          </a:p>
          <a:p>
            <a:pPr marL="114300" indent="0">
              <a:buNone/>
            </a:pPr>
            <a:endParaRPr lang="pl-PL" sz="1600" b="1" dirty="0"/>
          </a:p>
          <a:p>
            <a:pPr marL="114300" indent="0">
              <a:buNone/>
            </a:pPr>
            <a:r>
              <a:rPr lang="pl-PL" sz="1600" b="1" dirty="0"/>
              <a:t>Możliwość zgłaszania kandydatów na radnych:</a:t>
            </a:r>
          </a:p>
          <a:p>
            <a:pPr>
              <a:buFont typeface="Wingdings" pitchFamily="2" charset="2"/>
              <a:buChar char="Ø"/>
            </a:pPr>
            <a:r>
              <a:rPr lang="pl-PL" sz="1600" dirty="0"/>
              <a:t>Komitet wyborczy partii politycznej</a:t>
            </a:r>
          </a:p>
          <a:p>
            <a:pPr>
              <a:buFont typeface="Wingdings" pitchFamily="2" charset="2"/>
              <a:buChar char="Ø"/>
            </a:pPr>
            <a:r>
              <a:rPr lang="pl-PL" sz="1600" dirty="0"/>
              <a:t>Koalicyjny komitet wyborczy</a:t>
            </a:r>
          </a:p>
          <a:p>
            <a:pPr>
              <a:buFont typeface="Wingdings" pitchFamily="2" charset="2"/>
              <a:buChar char="Ø"/>
            </a:pPr>
            <a:r>
              <a:rPr lang="pl-PL" sz="1600" dirty="0"/>
              <a:t>Komitet wyborczy organizacji</a:t>
            </a:r>
          </a:p>
          <a:p>
            <a:pPr>
              <a:buFont typeface="Wingdings" pitchFamily="2" charset="2"/>
              <a:buChar char="Ø"/>
            </a:pPr>
            <a:r>
              <a:rPr lang="pl-PL" sz="1600" dirty="0"/>
              <a:t>Komitet wyborczy wyborców</a:t>
            </a:r>
          </a:p>
          <a:p>
            <a:pPr marL="114300" indent="0" algn="just">
              <a:buNone/>
            </a:pPr>
            <a:endParaRPr lang="pl-PL" sz="1600" b="1" dirty="0"/>
          </a:p>
          <a:p>
            <a:pPr marL="114300" indent="0">
              <a:buNone/>
            </a:pPr>
            <a:endParaRPr lang="pl-PL" sz="1600" b="1" dirty="0"/>
          </a:p>
        </p:txBody>
      </p:sp>
    </p:spTree>
    <p:extLst>
      <p:ext uri="{BB962C8B-B14F-4D97-AF65-F5344CB8AC3E}">
        <p14:creationId xmlns:p14="http://schemas.microsoft.com/office/powerpoint/2010/main" val="2134912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72356"/>
          </a:xfrm>
        </p:spPr>
        <p:txBody>
          <a:bodyPr>
            <a:normAutofit/>
          </a:bodyPr>
          <a:lstStyle/>
          <a:p>
            <a:r>
              <a:rPr lang="pl-PL" sz="2000" dirty="0"/>
              <a:t>Zasada trójpodziału władzy – art. 10</a:t>
            </a:r>
          </a:p>
        </p:txBody>
      </p:sp>
      <p:sp>
        <p:nvSpPr>
          <p:cNvPr id="3" name="Symbol zastępczy zawartości 2"/>
          <p:cNvSpPr>
            <a:spLocks noGrp="1"/>
          </p:cNvSpPr>
          <p:nvPr>
            <p:ph idx="1"/>
          </p:nvPr>
        </p:nvSpPr>
        <p:spPr>
          <a:xfrm>
            <a:off x="809105" y="1723505"/>
            <a:ext cx="10795462" cy="4402659"/>
          </a:xfrm>
        </p:spPr>
        <p:txBody>
          <a:bodyPr>
            <a:normAutofit/>
          </a:bodyPr>
          <a:lstStyle/>
          <a:p>
            <a:pPr marL="114300" indent="0">
              <a:buNone/>
            </a:pPr>
            <a:r>
              <a:rPr lang="pl-PL" sz="1600" dirty="0"/>
              <a:t>Aspekt funkcjonalny – działalność państwa obejmuje trzy różne sfery działania (różne funkcje)</a:t>
            </a:r>
          </a:p>
          <a:p>
            <a:pPr>
              <a:buFont typeface="Wingdings" pitchFamily="2" charset="2"/>
              <a:buChar char="§"/>
            </a:pPr>
            <a:r>
              <a:rPr lang="pl-PL" sz="1600" dirty="0"/>
              <a:t>prawodawstwo </a:t>
            </a:r>
          </a:p>
          <a:p>
            <a:pPr>
              <a:buFont typeface="Wingdings" pitchFamily="2" charset="2"/>
              <a:buChar char="§"/>
            </a:pPr>
            <a:r>
              <a:rPr lang="pl-PL" sz="1600" dirty="0"/>
              <a:t>wykonawstwo</a:t>
            </a:r>
          </a:p>
          <a:p>
            <a:pPr>
              <a:buFont typeface="Wingdings" pitchFamily="2" charset="2"/>
              <a:buChar char="§"/>
            </a:pPr>
            <a:r>
              <a:rPr lang="pl-PL" sz="1600" dirty="0"/>
              <a:t>sądownictwo</a:t>
            </a:r>
          </a:p>
          <a:p>
            <a:pPr marL="114300" indent="0">
              <a:buNone/>
            </a:pPr>
            <a:endParaRPr lang="pl-PL" sz="1600" dirty="0"/>
          </a:p>
          <a:p>
            <a:pPr marL="114300" indent="0" algn="just">
              <a:buNone/>
            </a:pPr>
            <a:r>
              <a:rPr lang="pl-PL" sz="1600" dirty="0"/>
              <a:t>Aspekt organiczny – trzy funkcje państwowe są przyporządkowane różnym organom</a:t>
            </a:r>
          </a:p>
          <a:p>
            <a:pPr algn="just">
              <a:buFont typeface="Wingdings" pitchFamily="2" charset="2"/>
              <a:buChar char="§"/>
            </a:pPr>
            <a:r>
              <a:rPr lang="pl-PL" sz="1600" dirty="0"/>
              <a:t>prawodawstwo – parlament</a:t>
            </a:r>
          </a:p>
          <a:p>
            <a:pPr algn="just">
              <a:buFont typeface="Wingdings" pitchFamily="2" charset="2"/>
              <a:buChar char="§"/>
            </a:pPr>
            <a:r>
              <a:rPr lang="pl-PL" sz="1600" dirty="0"/>
              <a:t>wykonawstwo – rząd i podległe mu organy </a:t>
            </a:r>
          </a:p>
          <a:p>
            <a:pPr algn="just">
              <a:buFont typeface="Wingdings" pitchFamily="2" charset="2"/>
              <a:buChar char="§"/>
            </a:pPr>
            <a:r>
              <a:rPr lang="pl-PL" sz="1600" dirty="0"/>
              <a:t>sądownictwo – sądy powszechne, szczególne, konstytucyjne</a:t>
            </a:r>
          </a:p>
          <a:p>
            <a:pPr marL="114300" indent="0" algn="just">
              <a:buNone/>
            </a:pPr>
            <a:endParaRPr lang="pl-PL" sz="1600" dirty="0"/>
          </a:p>
          <a:p>
            <a:pPr marL="114300" indent="0" algn="just">
              <a:buNone/>
            </a:pPr>
            <a:r>
              <a:rPr lang="pl-PL" sz="1600" dirty="0"/>
              <a:t>Aspekt personalny – osoba piastująca stanowisko w organie jednej władzy nie powinna piastować stanowiska w organie należącym do innej władzy – tzw. zasada </a:t>
            </a:r>
            <a:r>
              <a:rPr lang="pl-PL" sz="1600" dirty="0" err="1"/>
              <a:t>incompatibilitas</a:t>
            </a:r>
            <a:r>
              <a:rPr lang="pl-PL" sz="1600" dirty="0"/>
              <a:t> </a:t>
            </a:r>
          </a:p>
        </p:txBody>
      </p:sp>
    </p:spTree>
    <p:extLst>
      <p:ext uri="{BB962C8B-B14F-4D97-AF65-F5344CB8AC3E}">
        <p14:creationId xmlns:p14="http://schemas.microsoft.com/office/powerpoint/2010/main" val="1249357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72356"/>
          </a:xfrm>
        </p:spPr>
        <p:txBody>
          <a:bodyPr>
            <a:normAutofit/>
          </a:bodyPr>
          <a:lstStyle/>
          <a:p>
            <a:r>
              <a:rPr lang="pl-PL" sz="2000" dirty="0"/>
              <a:t>Zasada trójpodziału władzy – art. 10 c.d.</a:t>
            </a:r>
          </a:p>
        </p:txBody>
      </p:sp>
      <p:graphicFrame>
        <p:nvGraphicFramePr>
          <p:cNvPr id="4" name="Symbol zastępczy zawartości 3"/>
          <p:cNvGraphicFramePr>
            <a:graphicFrameLocks noGrp="1"/>
          </p:cNvGraphicFramePr>
          <p:nvPr>
            <p:ph idx="1"/>
          </p:nvPr>
        </p:nvGraphicFramePr>
        <p:xfrm>
          <a:off x="1981200" y="1052513"/>
          <a:ext cx="8229600" cy="50736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419860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2"/>
            <a:ext cx="8260672" cy="1148420"/>
          </a:xfrm>
        </p:spPr>
        <p:txBody>
          <a:bodyPr>
            <a:normAutofit/>
          </a:bodyPr>
          <a:lstStyle/>
          <a:p>
            <a:r>
              <a:rPr lang="pl-PL" sz="2000" dirty="0"/>
              <a:t>Władza ustawodawcza</a:t>
            </a:r>
            <a:br>
              <a:rPr lang="pl-PL" sz="2000" dirty="0"/>
            </a:br>
            <a:r>
              <a:rPr lang="pl-PL" sz="2000" dirty="0"/>
              <a:t>Sejm i senat</a:t>
            </a:r>
          </a:p>
        </p:txBody>
      </p:sp>
      <p:sp>
        <p:nvSpPr>
          <p:cNvPr id="3" name="Symbol zastępczy zawartości 2"/>
          <p:cNvSpPr>
            <a:spLocks noGrp="1"/>
          </p:cNvSpPr>
          <p:nvPr>
            <p:ph idx="1"/>
          </p:nvPr>
        </p:nvSpPr>
        <p:spPr>
          <a:xfrm>
            <a:off x="576349" y="1628800"/>
            <a:ext cx="11083636" cy="4824536"/>
          </a:xfrm>
        </p:spPr>
        <p:txBody>
          <a:bodyPr>
            <a:normAutofit/>
          </a:bodyPr>
          <a:lstStyle/>
          <a:p>
            <a:pPr marL="114300" indent="0">
              <a:buNone/>
            </a:pPr>
            <a:r>
              <a:rPr lang="pl-PL" sz="1600" b="1" dirty="0"/>
              <a:t>Zasady funkcjonowania</a:t>
            </a:r>
          </a:p>
          <a:p>
            <a:pPr>
              <a:buFont typeface="Wingdings" pitchFamily="2" charset="2"/>
              <a:buChar char="Ø"/>
            </a:pPr>
            <a:r>
              <a:rPr lang="pl-PL" sz="1600" b="1" dirty="0"/>
              <a:t>zasada permanencji</a:t>
            </a:r>
          </a:p>
          <a:p>
            <a:pPr>
              <a:buFont typeface="Wingdings" pitchFamily="2" charset="2"/>
              <a:buChar char="Ø"/>
            </a:pPr>
            <a:r>
              <a:rPr lang="pl-PL" sz="1600" b="1" dirty="0"/>
              <a:t>zasada sesyjności</a:t>
            </a:r>
          </a:p>
          <a:p>
            <a:pPr>
              <a:buFont typeface="Wingdings" pitchFamily="2" charset="2"/>
              <a:buChar char="Ø"/>
            </a:pPr>
            <a:r>
              <a:rPr lang="pl-PL" sz="1600" b="1" dirty="0"/>
              <a:t>zasada dyskontynuacji</a:t>
            </a:r>
          </a:p>
          <a:p>
            <a:pPr marL="114300" indent="0">
              <a:buNone/>
            </a:pPr>
            <a:endParaRPr lang="pl-PL" sz="1600" b="1" dirty="0"/>
          </a:p>
          <a:p>
            <a:pPr marL="114300" indent="0">
              <a:buNone/>
            </a:pPr>
            <a:r>
              <a:rPr lang="pl-PL" sz="1600" b="1" dirty="0"/>
              <a:t>Wyjątki od zasady dyskontynuacji:</a:t>
            </a:r>
          </a:p>
          <a:p>
            <a:pPr>
              <a:buFont typeface="Wingdings" pitchFamily="2" charset="2"/>
              <a:buChar char="Ø"/>
            </a:pPr>
            <a:r>
              <a:rPr lang="pl-PL" sz="1600" dirty="0"/>
              <a:t>obywatelski projekt ustawy</a:t>
            </a:r>
          </a:p>
          <a:p>
            <a:pPr>
              <a:buFont typeface="Wingdings" pitchFamily="2" charset="2"/>
              <a:buChar char="Ø"/>
            </a:pPr>
            <a:r>
              <a:rPr lang="pl-PL" sz="1600" dirty="0"/>
              <a:t>rozpatrzenie sprawozdania sejmowej komisji śledczej</a:t>
            </a:r>
          </a:p>
          <a:p>
            <a:pPr algn="just">
              <a:buFont typeface="Wingdings" pitchFamily="2" charset="2"/>
              <a:buChar char="Ø"/>
            </a:pPr>
            <a:r>
              <a:rPr lang="pl-PL" sz="1600" dirty="0"/>
              <a:t>rozpatrywanie spraw związanych z pracami Unii Europejskiej przedłożonych przez Radę Ministrów</a:t>
            </a:r>
          </a:p>
          <a:p>
            <a:pPr algn="just">
              <a:buFont typeface="Wingdings" pitchFamily="2" charset="2"/>
              <a:buChar char="Ø"/>
            </a:pPr>
            <a:r>
              <a:rPr lang="pl-PL" sz="1600" dirty="0"/>
              <a:t>rozparzenie petycji</a:t>
            </a:r>
          </a:p>
          <a:p>
            <a:pPr algn="just">
              <a:buFont typeface="Wingdings" pitchFamily="2" charset="2"/>
              <a:buChar char="Ø"/>
            </a:pPr>
            <a:r>
              <a:rPr lang="pl-PL" sz="1600" dirty="0"/>
              <a:t>rozpatrzenie wniosku w sprawie pociągnięcia do odpowiedzialności przed Trybunałem Stanu</a:t>
            </a:r>
          </a:p>
          <a:p>
            <a:pPr algn="just">
              <a:buFont typeface="Wingdings" pitchFamily="2" charset="2"/>
              <a:buChar char="Ø"/>
            </a:pPr>
            <a:r>
              <a:rPr lang="pl-PL" sz="1600" dirty="0"/>
              <a:t>rozpatrzenie wniosku w sprawie wyrażenia zgody na pociągnięcie do odpowiedzialności za czyn wchodzący w zakres wykonywania mandatu naruszający dobra osób trzecich</a:t>
            </a:r>
          </a:p>
        </p:txBody>
      </p:sp>
    </p:spTree>
    <p:extLst>
      <p:ext uri="{BB962C8B-B14F-4D97-AF65-F5344CB8AC3E}">
        <p14:creationId xmlns:p14="http://schemas.microsoft.com/office/powerpoint/2010/main" val="1810241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p>
        </p:txBody>
      </p:sp>
      <p:sp>
        <p:nvSpPr>
          <p:cNvPr id="3" name="Symbol zastępczy zawartości 2"/>
          <p:cNvSpPr>
            <a:spLocks noGrp="1"/>
          </p:cNvSpPr>
          <p:nvPr>
            <p:ph idx="1"/>
          </p:nvPr>
        </p:nvSpPr>
        <p:spPr>
          <a:xfrm>
            <a:off x="568171" y="1751214"/>
            <a:ext cx="11357822" cy="4774129"/>
          </a:xfrm>
        </p:spPr>
        <p:txBody>
          <a:bodyPr>
            <a:normAutofit/>
          </a:bodyPr>
          <a:lstStyle/>
          <a:p>
            <a:pPr marL="114300" indent="0">
              <a:buNone/>
            </a:pPr>
            <a:r>
              <a:rPr lang="pl-PL" sz="1600" b="1" dirty="0"/>
              <a:t>Status parlamentarzysty</a:t>
            </a:r>
          </a:p>
          <a:p>
            <a:pPr marL="114300" indent="0">
              <a:buNone/>
            </a:pPr>
            <a:endParaRPr lang="pl-PL" sz="1600" b="1" dirty="0"/>
          </a:p>
          <a:p>
            <a:pPr marL="114300" indent="0" algn="just">
              <a:buNone/>
            </a:pPr>
            <a:r>
              <a:rPr lang="pl-PL" sz="1600" b="1" dirty="0"/>
              <a:t>Zasada niepołączalności mandatu</a:t>
            </a:r>
            <a:r>
              <a:rPr lang="pl-PL" sz="1600" dirty="0"/>
              <a:t> np. z urzędem Prezydenta RP, mandatem radnego, urzędem wójta (burmistrza, prezydenta miasta), urzędem Rzecznika Praw Obywatelskich, Rzecznika Praw Dziecka, Prezesa Najwyższej Izby Kontroli, Prezesa Urzędu Ochrony Danych Osobowych, Prezesa Narodowego Banku Polskiego, członka Rady Polityki Pieniężnej, członka Krajowej Rady Radiofonii i Telewizji, z funkcją ambasadora, z urzędem sędziego, prokuratora, zatrudnieniem w Kancelarii Sejmu, Kancelarii Senatu, Kancelarii Prezydenta RP, z zatrudnieniem w administracji rządowej, pozostawaniem w czynnej służbie wojskowej, byciem funkcjonariuszem policji lub służb ochrony państwa</a:t>
            </a:r>
            <a:endParaRPr lang="pl-PL" sz="1600" b="1" dirty="0"/>
          </a:p>
          <a:p>
            <a:pPr marL="114300" indent="0">
              <a:buNone/>
            </a:pPr>
            <a:endParaRPr lang="pl-PL" sz="1600" b="1" dirty="0"/>
          </a:p>
          <a:p>
            <a:pPr marL="114300" indent="0" algn="just">
              <a:buNone/>
            </a:pPr>
            <a:r>
              <a:rPr lang="pl-PL" sz="1600" b="1" dirty="0"/>
              <a:t>Możliwość łączenia mandatu</a:t>
            </a:r>
            <a:r>
              <a:rPr lang="pl-PL" sz="1600" dirty="0"/>
              <a:t> – z funkcją Prezesa Rady Ministrów, ministra, sekretarza stanu</a:t>
            </a:r>
            <a:endParaRPr lang="pl-PL" sz="1600" b="1" dirty="0"/>
          </a:p>
          <a:p>
            <a:pPr marL="114300" indent="0">
              <a:buNone/>
            </a:pPr>
            <a:endParaRPr lang="pl-PL" sz="1600" b="1" dirty="0"/>
          </a:p>
          <a:p>
            <a:pPr marL="114300" indent="0">
              <a:buNone/>
            </a:pPr>
            <a:r>
              <a:rPr lang="pl-PL" sz="1600" b="1" dirty="0"/>
              <a:t>Mandat wolny </a:t>
            </a:r>
            <a:r>
              <a:rPr lang="pl-PL" sz="1600" dirty="0"/>
              <a:t>– brak związania instrukcjami  wyborców</a:t>
            </a:r>
            <a:endParaRPr lang="pl-PL" sz="1600" b="1" dirty="0"/>
          </a:p>
          <a:p>
            <a:pPr marL="114300" indent="0">
              <a:buNone/>
            </a:pPr>
            <a:r>
              <a:rPr lang="pl-PL" sz="1600" b="1" dirty="0"/>
              <a:t>Mandat związany</a:t>
            </a:r>
            <a:r>
              <a:rPr lang="pl-PL" sz="1600" dirty="0"/>
              <a:t>- związanie instrukcjami wyborców</a:t>
            </a:r>
          </a:p>
          <a:p>
            <a:pPr marL="114300" indent="0">
              <a:buNone/>
            </a:pPr>
            <a:endParaRPr lang="pl-PL" sz="1600" b="1" dirty="0"/>
          </a:p>
        </p:txBody>
      </p:sp>
    </p:spTree>
    <p:extLst>
      <p:ext uri="{BB962C8B-B14F-4D97-AF65-F5344CB8AC3E}">
        <p14:creationId xmlns:p14="http://schemas.microsoft.com/office/powerpoint/2010/main" val="3254235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p>
        </p:txBody>
      </p:sp>
      <p:sp>
        <p:nvSpPr>
          <p:cNvPr id="3" name="Symbol zastępczy zawartości 2"/>
          <p:cNvSpPr>
            <a:spLocks noGrp="1"/>
          </p:cNvSpPr>
          <p:nvPr>
            <p:ph idx="1"/>
          </p:nvPr>
        </p:nvSpPr>
        <p:spPr>
          <a:xfrm>
            <a:off x="526473" y="1712422"/>
            <a:ext cx="11272058" cy="4884930"/>
          </a:xfrm>
        </p:spPr>
        <p:txBody>
          <a:bodyPr>
            <a:normAutofit/>
          </a:bodyPr>
          <a:lstStyle/>
          <a:p>
            <a:pPr marL="114300" indent="0">
              <a:buNone/>
            </a:pPr>
            <a:r>
              <a:rPr lang="pl-PL" sz="1600" b="1" dirty="0"/>
              <a:t>Gwarancje wolnego wykonywania mandatu</a:t>
            </a:r>
          </a:p>
          <a:p>
            <a:pPr>
              <a:buFont typeface="Wingdings" pitchFamily="2" charset="2"/>
              <a:buChar char="Ø"/>
            </a:pPr>
            <a:r>
              <a:rPr lang="pl-PL" sz="1600" b="1" dirty="0"/>
              <a:t>immunitet </a:t>
            </a:r>
          </a:p>
          <a:p>
            <a:pPr marL="114300" indent="0" algn="just">
              <a:buNone/>
            </a:pPr>
            <a:r>
              <a:rPr lang="pl-PL" sz="1600" b="1" dirty="0"/>
              <a:t>Immunitet formalny </a:t>
            </a:r>
            <a:r>
              <a:rPr lang="pl-PL" sz="1600" dirty="0"/>
              <a:t>– chroni od ogłoszenia wyników wyborów do końca kadencji Sejmu; chroni przed odpowiedzialnością karną (stanowi przeszkodę w prowadzeniu postępowania karnego); wyrażenie zgody na ponoszenie odpowiedzialności – izba, której parlamentarzysta jest członkiem, lub sam parlamentarzysta</a:t>
            </a:r>
            <a:endParaRPr lang="pl-PL" sz="1600" b="1" dirty="0"/>
          </a:p>
          <a:p>
            <a:pPr marL="114300" indent="0" algn="just">
              <a:buNone/>
            </a:pPr>
            <a:r>
              <a:rPr lang="pl-PL" sz="1600" b="1" dirty="0"/>
              <a:t>Immunitet materialny</a:t>
            </a:r>
            <a:r>
              <a:rPr lang="pl-PL" sz="1600" dirty="0"/>
              <a:t> – chroni od złożenia ślubowania (od rozpoczęcia wykonywania mandatu) do śmieci; chroni przed odpowiedzialnością za czyny wchodzące w zakres wykonywania mandatu; wyłącza ponoszenie odpowiedzialności; za czyny wchodzące w zakres wykonywania mandatu – tylko odpowiedzialność regulaminowa</a:t>
            </a:r>
            <a:endParaRPr lang="pl-PL" sz="1600" b="1" dirty="0"/>
          </a:p>
          <a:p>
            <a:pPr marL="114300" indent="0" algn="just">
              <a:buNone/>
            </a:pPr>
            <a:r>
              <a:rPr lang="pl-PL" sz="1600" b="1" dirty="0"/>
              <a:t>Immunitet formalny chroniący przed odpowiedzialnością za czyny wchodzące w zakres wykonywania mandatu naruszające dobra osób trzecich </a:t>
            </a:r>
            <a:r>
              <a:rPr lang="pl-PL" sz="1600" dirty="0"/>
              <a:t>– chroni od złożenia ślubowania (od rozpoczęcia wykonywania mandatu) do śmieci; chroni przed odpowiedzialnością za czyny wchodzące w zakres wykonywania mandatu naruszające dobra osób trzecich; zgodę na ponoszenie przez parlamentarzystę odpowiedzialności może wyrazić tylko izba, której parlamentarzysta jest członkiem </a:t>
            </a:r>
            <a:endParaRPr lang="pl-PL" sz="1600" b="1" dirty="0"/>
          </a:p>
        </p:txBody>
      </p:sp>
    </p:spTree>
    <p:extLst>
      <p:ext uri="{BB962C8B-B14F-4D97-AF65-F5344CB8AC3E}">
        <p14:creationId xmlns:p14="http://schemas.microsoft.com/office/powerpoint/2010/main" val="3126911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p>
        </p:txBody>
      </p:sp>
      <p:sp>
        <p:nvSpPr>
          <p:cNvPr id="3" name="Symbol zastępczy zawartości 2"/>
          <p:cNvSpPr>
            <a:spLocks noGrp="1"/>
          </p:cNvSpPr>
          <p:nvPr>
            <p:ph idx="1"/>
          </p:nvPr>
        </p:nvSpPr>
        <p:spPr>
          <a:xfrm>
            <a:off x="515389" y="1628801"/>
            <a:ext cx="11305309" cy="4497363"/>
          </a:xfrm>
        </p:spPr>
        <p:txBody>
          <a:bodyPr>
            <a:normAutofit/>
          </a:bodyPr>
          <a:lstStyle/>
          <a:p>
            <a:pPr marL="114300" indent="0">
              <a:buNone/>
            </a:pPr>
            <a:r>
              <a:rPr lang="pl-PL" sz="1600" b="1" dirty="0"/>
              <a:t>wyrażenie zgody na ponoszenie odpowiedzialności</a:t>
            </a:r>
          </a:p>
          <a:p>
            <a:pPr marL="114300" indent="0" algn="just">
              <a:buNone/>
            </a:pPr>
            <a:r>
              <a:rPr lang="pl-PL" sz="1600" b="1" dirty="0"/>
              <a:t>Posłowie - Sejm</a:t>
            </a:r>
            <a:r>
              <a:rPr lang="pl-PL" sz="1600" dirty="0"/>
              <a:t> w drodze uchwały podejmowanej bezwzględną większością głosów ustawowej liczby posłów</a:t>
            </a:r>
          </a:p>
          <a:p>
            <a:pPr marL="114300" indent="0" algn="just">
              <a:buNone/>
            </a:pPr>
            <a:r>
              <a:rPr lang="pl-PL" sz="1600" b="1" dirty="0"/>
              <a:t>Senatorowie – Senat </a:t>
            </a:r>
            <a:r>
              <a:rPr lang="pl-PL" sz="1600" dirty="0"/>
              <a:t>w drodze uchwały podejmowanej bezwzględną większością głosów ustawowej liczby senatorów</a:t>
            </a:r>
          </a:p>
          <a:p>
            <a:pPr marL="114300" indent="0" algn="just">
              <a:buNone/>
            </a:pPr>
            <a:r>
              <a:rPr lang="pl-PL" sz="1600" dirty="0"/>
              <a:t> </a:t>
            </a:r>
            <a:endParaRPr lang="pl-PL" sz="1600" b="1" dirty="0"/>
          </a:p>
          <a:p>
            <a:pPr algn="just">
              <a:buFont typeface="Wingdings" pitchFamily="2" charset="2"/>
              <a:buChar char="Ø"/>
            </a:pPr>
            <a:r>
              <a:rPr lang="pl-PL" sz="1600" b="1" dirty="0"/>
              <a:t>ochrona przed pozbawieniem wolności – </a:t>
            </a:r>
            <a:r>
              <a:rPr lang="pl-PL" sz="1600" dirty="0"/>
              <a:t>posłowie/senatorowie nie mogą zostać zatrzymani ani aresztowani bez zgody Sejmu/Senatu, z wyjątkiem ujęcia ich na gorącym uczynku przestępstwa, gdy ich zatrzymanie jest niezbędne do zabezpieczenia prawidłowego toku postępowania</a:t>
            </a:r>
          </a:p>
          <a:p>
            <a:pPr marL="114300" indent="0" algn="just">
              <a:buNone/>
            </a:pPr>
            <a:r>
              <a:rPr lang="pl-PL" sz="1600" b="1" dirty="0"/>
              <a:t>Wyrażenie zgody na zatrzymanie/aresztowanie</a:t>
            </a:r>
          </a:p>
          <a:p>
            <a:pPr marL="114300" indent="0" algn="just">
              <a:buNone/>
            </a:pPr>
            <a:r>
              <a:rPr lang="pl-PL" sz="1600" b="1" dirty="0"/>
              <a:t>Posłowie - Sejm</a:t>
            </a:r>
            <a:r>
              <a:rPr lang="pl-PL" sz="1600" dirty="0"/>
              <a:t> w drodze uchwały podejmowanej bezwzględną większością głosów ustawowej liczby posłów</a:t>
            </a:r>
          </a:p>
          <a:p>
            <a:pPr marL="114300" indent="0" algn="just">
              <a:buNone/>
            </a:pPr>
            <a:r>
              <a:rPr lang="pl-PL" sz="1600" b="1" dirty="0"/>
              <a:t>Senatorowie – Senat </a:t>
            </a:r>
            <a:r>
              <a:rPr lang="pl-PL" sz="1600" dirty="0"/>
              <a:t>w drodze uchwały podejmowanej bezwzględną większością głosów ustawowej liczby senatorów</a:t>
            </a:r>
          </a:p>
          <a:p>
            <a:pPr marL="114300" indent="0" algn="just">
              <a:buNone/>
            </a:pPr>
            <a:endParaRPr lang="pl-PL" sz="1600" b="1" dirty="0"/>
          </a:p>
          <a:p>
            <a:pPr marL="114300" indent="0">
              <a:buNone/>
            </a:pPr>
            <a:endParaRPr lang="pl-PL" sz="1600" dirty="0"/>
          </a:p>
        </p:txBody>
      </p:sp>
    </p:spTree>
    <p:extLst>
      <p:ext uri="{BB962C8B-B14F-4D97-AF65-F5344CB8AC3E}">
        <p14:creationId xmlns:p14="http://schemas.microsoft.com/office/powerpoint/2010/main" val="874610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p>
        </p:txBody>
      </p:sp>
      <p:sp>
        <p:nvSpPr>
          <p:cNvPr id="3" name="Symbol zastępczy zawartości 2"/>
          <p:cNvSpPr>
            <a:spLocks noGrp="1"/>
          </p:cNvSpPr>
          <p:nvPr>
            <p:ph idx="1"/>
          </p:nvPr>
        </p:nvSpPr>
        <p:spPr/>
        <p:txBody>
          <a:bodyPr>
            <a:normAutofit/>
          </a:bodyPr>
          <a:lstStyle/>
          <a:p>
            <a:pPr>
              <a:buFont typeface="Wingdings" pitchFamily="2" charset="2"/>
              <a:buChar char="Ø"/>
            </a:pPr>
            <a:r>
              <a:rPr lang="pl-PL" sz="1600" b="1" dirty="0"/>
              <a:t>gwarancje finansowe</a:t>
            </a:r>
          </a:p>
          <a:p>
            <a:pPr marL="114300" indent="0" algn="just">
              <a:buNone/>
            </a:pPr>
            <a:r>
              <a:rPr lang="pl-PL" sz="1600" b="1" dirty="0"/>
              <a:t>uposażenie </a:t>
            </a:r>
            <a:r>
              <a:rPr lang="pl-PL" sz="1600" dirty="0"/>
              <a:t>– zastępuje wynagrodzenie za pracę; podlega opodatkowaniu i oskładkowaniu; wynosi 80% wynagrodzenia podsekretarza stanu</a:t>
            </a:r>
            <a:endParaRPr lang="pl-PL" sz="1600" b="1" dirty="0"/>
          </a:p>
          <a:p>
            <a:pPr marL="114300" indent="0" algn="just">
              <a:buNone/>
            </a:pPr>
            <a:r>
              <a:rPr lang="pl-PL" sz="1600" b="1" dirty="0"/>
              <a:t>dieta parlamentarna </a:t>
            </a:r>
            <a:r>
              <a:rPr lang="pl-PL" sz="1600" dirty="0"/>
              <a:t>– służy pokryciu kosztów wykonywania mandatu na terenie kraju; jest nieopodatkowana, nieoskładkowana, wolna od zajęcia komorniczego; odpowiada 25% wynagrodzenia podsekretarza stanu</a:t>
            </a:r>
            <a:endParaRPr lang="pl-PL" sz="1600" b="1" dirty="0"/>
          </a:p>
          <a:p>
            <a:pPr marL="114300" indent="0" algn="just">
              <a:buNone/>
            </a:pPr>
            <a:r>
              <a:rPr lang="pl-PL" sz="1600" b="1" dirty="0"/>
              <a:t>ryczałt na prowadzenie biura </a:t>
            </a:r>
            <a:r>
              <a:rPr lang="pl-PL" sz="1600" dirty="0"/>
              <a:t>– pokrycie kosztów funkcjonowania biura poselskiego/senatorskiego</a:t>
            </a:r>
          </a:p>
          <a:p>
            <a:pPr marL="114300" indent="0" algn="just">
              <a:buNone/>
            </a:pPr>
            <a:endParaRPr lang="pl-PL" sz="1600" b="1" dirty="0"/>
          </a:p>
          <a:p>
            <a:pPr algn="just">
              <a:buFont typeface="Wingdings" pitchFamily="2" charset="2"/>
              <a:buChar char="Ø"/>
            </a:pPr>
            <a:r>
              <a:rPr lang="pl-PL" sz="1600" b="1" dirty="0"/>
              <a:t>urlop bezpłatny</a:t>
            </a:r>
          </a:p>
          <a:p>
            <a:pPr algn="just">
              <a:buFont typeface="Wingdings" pitchFamily="2" charset="2"/>
              <a:buChar char="Ø"/>
            </a:pPr>
            <a:r>
              <a:rPr lang="pl-PL" sz="1600" b="1" dirty="0"/>
              <a:t>zakaz prowadzenia działalności gospodarczej z czerpaniem korzyści z majątku Skarbu Państwa lub mienia komunalnego</a:t>
            </a:r>
          </a:p>
          <a:p>
            <a:pPr>
              <a:buFont typeface="Wingdings" pitchFamily="2" charset="2"/>
              <a:buChar char="Ø"/>
            </a:pPr>
            <a:endParaRPr lang="pl-PL" sz="1600" b="1" dirty="0"/>
          </a:p>
          <a:p>
            <a:pPr marL="114300" indent="0">
              <a:buNone/>
            </a:pPr>
            <a:endParaRPr lang="pl-PL" sz="1600" dirty="0"/>
          </a:p>
        </p:txBody>
      </p:sp>
    </p:spTree>
    <p:extLst>
      <p:ext uri="{BB962C8B-B14F-4D97-AF65-F5344CB8AC3E}">
        <p14:creationId xmlns:p14="http://schemas.microsoft.com/office/powerpoint/2010/main" val="3528331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p>
        </p:txBody>
      </p:sp>
      <p:sp>
        <p:nvSpPr>
          <p:cNvPr id="3" name="Symbol zastępczy zawartości 2"/>
          <p:cNvSpPr>
            <a:spLocks noGrp="1"/>
          </p:cNvSpPr>
          <p:nvPr>
            <p:ph idx="1"/>
          </p:nvPr>
        </p:nvSpPr>
        <p:spPr>
          <a:xfrm>
            <a:off x="687185" y="1723505"/>
            <a:ext cx="11067011" cy="4402659"/>
          </a:xfrm>
        </p:spPr>
        <p:txBody>
          <a:bodyPr>
            <a:normAutofit/>
          </a:bodyPr>
          <a:lstStyle/>
          <a:p>
            <a:pPr marL="114300" indent="0">
              <a:buNone/>
            </a:pPr>
            <a:r>
              <a:rPr lang="pl-PL" sz="1600" b="1" dirty="0"/>
              <a:t>Prawa i obowiązki parlamentarzystów:</a:t>
            </a:r>
          </a:p>
          <a:p>
            <a:pPr algn="just">
              <a:buFont typeface="Wingdings" pitchFamily="2" charset="2"/>
              <a:buChar char="Ø"/>
            </a:pPr>
            <a:r>
              <a:rPr lang="pl-PL" sz="1600" dirty="0"/>
              <a:t>obecność i czynny udział w pracach izby oraz jej organów, do których parlamentarzysta został wybrany</a:t>
            </a:r>
          </a:p>
          <a:p>
            <a:pPr algn="just">
              <a:buFont typeface="Wingdings" pitchFamily="2" charset="2"/>
              <a:buChar char="Ø"/>
            </a:pPr>
            <a:r>
              <a:rPr lang="pl-PL" sz="1600" dirty="0"/>
              <a:t>przyjmowanie opinii, wniosków i postulatów wyborców, spotkania z wyborcami</a:t>
            </a:r>
          </a:p>
          <a:p>
            <a:pPr algn="just">
              <a:buFont typeface="Wingdings" pitchFamily="2" charset="2"/>
              <a:buChar char="Ø"/>
            </a:pPr>
            <a:r>
              <a:rPr lang="pl-PL" sz="1600" dirty="0"/>
              <a:t>uczestniczenie w sesjach organów samorządu terytorialnego w okręgu, w którym parlamentarzysta został wybrany lub ma biuro</a:t>
            </a:r>
          </a:p>
          <a:p>
            <a:pPr algn="just">
              <a:buFont typeface="Wingdings" pitchFamily="2" charset="2"/>
              <a:buChar char="Ø"/>
            </a:pPr>
            <a:r>
              <a:rPr lang="pl-PL" sz="1600" dirty="0"/>
              <a:t>prawo do interwencji – możliwość zwrócenia się do organów administracji publicznej, organów organizacji społecznej o załatwienie sprawy w imieniu własnym lub wyborcy</a:t>
            </a:r>
          </a:p>
          <a:p>
            <a:pPr algn="just">
              <a:buFont typeface="Wingdings" pitchFamily="2" charset="2"/>
              <a:buChar char="Ø"/>
            </a:pPr>
            <a:r>
              <a:rPr lang="pl-PL" sz="1600" dirty="0"/>
              <a:t>urlop od wykonywania obowiązków parlamentarnych</a:t>
            </a:r>
          </a:p>
          <a:p>
            <a:pPr algn="just">
              <a:buFont typeface="Wingdings" pitchFamily="2" charset="2"/>
              <a:buChar char="Ø"/>
            </a:pPr>
            <a:r>
              <a:rPr lang="pl-PL" sz="1600" dirty="0"/>
              <a:t>składanie oświadczeń majątkowych oraz o uzyskanych w trakcie kadencji korzyściach</a:t>
            </a:r>
          </a:p>
          <a:p>
            <a:pPr algn="just">
              <a:buFont typeface="Wingdings" pitchFamily="2" charset="2"/>
              <a:buChar char="Ø"/>
            </a:pPr>
            <a:r>
              <a:rPr lang="pl-PL" sz="1600" dirty="0"/>
              <a:t>obowiązek zgłaszania podjęcia dodatkowego zajęcia</a:t>
            </a:r>
          </a:p>
        </p:txBody>
      </p:sp>
    </p:spTree>
    <p:extLst>
      <p:ext uri="{BB962C8B-B14F-4D97-AF65-F5344CB8AC3E}">
        <p14:creationId xmlns:p14="http://schemas.microsoft.com/office/powerpoint/2010/main" val="1974067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organy sejmu</a:t>
            </a:r>
          </a:p>
        </p:txBody>
      </p:sp>
      <p:sp>
        <p:nvSpPr>
          <p:cNvPr id="3" name="Symbol zastępczy zawartości 2"/>
          <p:cNvSpPr>
            <a:spLocks noGrp="1"/>
          </p:cNvSpPr>
          <p:nvPr>
            <p:ph idx="1"/>
          </p:nvPr>
        </p:nvSpPr>
        <p:spPr>
          <a:xfrm>
            <a:off x="737062" y="1756756"/>
            <a:ext cx="10845338" cy="4369408"/>
          </a:xfrm>
        </p:spPr>
        <p:txBody>
          <a:bodyPr>
            <a:normAutofit/>
          </a:bodyPr>
          <a:lstStyle/>
          <a:p>
            <a:pPr marL="114300" indent="0">
              <a:buNone/>
            </a:pPr>
            <a:r>
              <a:rPr lang="pl-PL" sz="1600" b="1" dirty="0"/>
              <a:t>Marszałek Sejmu</a:t>
            </a:r>
          </a:p>
          <a:p>
            <a:pPr marL="114300" indent="0" algn="just">
              <a:buNone/>
            </a:pPr>
            <a:r>
              <a:rPr lang="pl-PL" sz="1600" dirty="0"/>
              <a:t>wybierany na pierwszym posiedzeniu Sejmu w drodze uchwały podejmowanej bezwzględną większością głosów. </a:t>
            </a:r>
          </a:p>
          <a:p>
            <a:pPr marL="114300" indent="0" algn="just">
              <a:buNone/>
            </a:pPr>
            <a:endParaRPr lang="pl-PL" sz="1600" dirty="0"/>
          </a:p>
          <a:p>
            <a:pPr marL="114300" indent="0" algn="just">
              <a:buNone/>
            </a:pPr>
            <a:r>
              <a:rPr lang="pl-PL" sz="1600" b="1" dirty="0"/>
              <a:t>Uprawnienia: </a:t>
            </a:r>
            <a:r>
              <a:rPr lang="pl-PL" sz="1600" dirty="0"/>
              <a:t>zastępowanie Prezydenta RP w razie opróżnienia urzędu lub przejściowej niemożności wykonywania przez niego obowiązków, kierowanie pracami Sejmu, reprezentowanie Sejmu na zewnątrz, nadawanie biegu inicjatywom ustawodawczym i uchwałodawczym, przewodniczenie posiedzeniom Sejmu, uprawnienia w zakresie odpowiedzialności regulaminowej posłów, możliwość składania wniosków do Trybunału Konstytucyjnego, zgłaszanie kandydatów np. na RPO, RPD, PUODO, Prezesa NIK, powoływanie wiceprezesów Najwyższej Izby Kontroli oraz członków Kolegium Najwyższej Izby Kontroli, przewodniczenie posiedzeniom Zgromadzenia Narodowego, powoływanie i odwoływanie Szefa Kancelarii Sejmu</a:t>
            </a:r>
          </a:p>
        </p:txBody>
      </p:sp>
    </p:spTree>
    <p:extLst>
      <p:ext uri="{BB962C8B-B14F-4D97-AF65-F5344CB8AC3E}">
        <p14:creationId xmlns:p14="http://schemas.microsoft.com/office/powerpoint/2010/main" val="1056201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organy sejmu</a:t>
            </a:r>
          </a:p>
        </p:txBody>
      </p:sp>
      <p:sp>
        <p:nvSpPr>
          <p:cNvPr id="3" name="Symbol zastępczy zawartości 2"/>
          <p:cNvSpPr>
            <a:spLocks noGrp="1"/>
          </p:cNvSpPr>
          <p:nvPr>
            <p:ph idx="1"/>
          </p:nvPr>
        </p:nvSpPr>
        <p:spPr/>
        <p:txBody>
          <a:bodyPr>
            <a:normAutofit/>
          </a:bodyPr>
          <a:lstStyle/>
          <a:p>
            <a:pPr marL="114300" indent="0">
              <a:buNone/>
            </a:pPr>
            <a:r>
              <a:rPr lang="pl-PL" sz="1600" b="1" dirty="0"/>
              <a:t>Prezydium Sejmu</a:t>
            </a:r>
          </a:p>
          <a:p>
            <a:pPr marL="114300" indent="0">
              <a:buNone/>
            </a:pPr>
            <a:r>
              <a:rPr lang="pl-PL" sz="1600" b="1" dirty="0"/>
              <a:t>Skład:</a:t>
            </a:r>
            <a:r>
              <a:rPr lang="pl-PL" sz="1600" dirty="0"/>
              <a:t> Marszałek Sejmu i wicemarszałkowie Sejmu</a:t>
            </a:r>
          </a:p>
          <a:p>
            <a:pPr marL="114300" indent="0" algn="just">
              <a:buNone/>
            </a:pPr>
            <a:r>
              <a:rPr lang="pl-PL" sz="1600" b="1" dirty="0"/>
              <a:t>Uprawnienia:</a:t>
            </a:r>
            <a:r>
              <a:rPr lang="pl-PL" sz="1600" dirty="0"/>
              <a:t> ustalanie tygodni posiedzeń, ustalanie planu prac Sejmu, dokonywanie wykładni Regulaminu Sejmu, ustalanie zasad doradztwa naukowego na rzecz Sejmu, zapewnianie współpracy między komisjami sejmowymi, uprawnienia w zakresie odpowiedzialności regulaminowej posłów, zgłaszanie kandydatów na sędziów Trybunału Konstytucyjnego, inicjatywa uchwałodawcza</a:t>
            </a:r>
          </a:p>
          <a:p>
            <a:pPr marL="114300" indent="0" algn="just">
              <a:buNone/>
            </a:pPr>
            <a:endParaRPr lang="pl-PL" sz="1600" dirty="0"/>
          </a:p>
          <a:p>
            <a:pPr marL="114300" indent="0">
              <a:buNone/>
            </a:pPr>
            <a:r>
              <a:rPr lang="pl-PL" sz="1600" b="1" dirty="0"/>
              <a:t>Konwent Seniorów </a:t>
            </a:r>
          </a:p>
          <a:p>
            <a:pPr marL="114300" indent="0" algn="just">
              <a:buNone/>
            </a:pPr>
            <a:r>
              <a:rPr lang="pl-PL" sz="1600" b="1" dirty="0"/>
              <a:t>Skład: </a:t>
            </a:r>
            <a:r>
              <a:rPr lang="pl-PL" sz="1600" dirty="0"/>
              <a:t>Marszałek Sejmu, wicemarszałkowie Sejmu, przewodniczący lub wiceprzewodniczący klubów poselskich, kół parlamentarnych reprezentujących w dniu rozpoczęcia kadencji Sejmu osobną listę</a:t>
            </a:r>
          </a:p>
          <a:p>
            <a:pPr marL="114300" indent="0" algn="just">
              <a:buNone/>
            </a:pPr>
            <a:r>
              <a:rPr lang="pl-PL" sz="1600" b="1" dirty="0"/>
              <a:t>Uprawnienia: </a:t>
            </a:r>
            <a:r>
              <a:rPr lang="pl-PL" sz="1600" dirty="0"/>
              <a:t>zapewnia współdziałanie klubów i kół poselskich, opiniowanie projektów planów prac Sejmu, projektów porządku dziennego obrad, inne sprawy przekazane przez Marszałka lub Prezydium Sejmu</a:t>
            </a:r>
            <a:endParaRPr lang="pl-PL" sz="1600" b="1" dirty="0"/>
          </a:p>
          <a:p>
            <a:pPr marL="114300" indent="0">
              <a:buNone/>
            </a:pPr>
            <a:endParaRPr lang="pl-PL" sz="1600" dirty="0"/>
          </a:p>
        </p:txBody>
      </p:sp>
    </p:spTree>
    <p:extLst>
      <p:ext uri="{BB962C8B-B14F-4D97-AF65-F5344CB8AC3E}">
        <p14:creationId xmlns:p14="http://schemas.microsoft.com/office/powerpoint/2010/main" val="4054515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Wybory do organów stanowiących jednostek samorządu terytorialnego </a:t>
            </a:r>
            <a:r>
              <a:rPr lang="pl-PL" sz="2000" dirty="0" err="1"/>
              <a:t>c.d</a:t>
            </a:r>
            <a:endParaRPr lang="pl-PL" sz="2000" dirty="0"/>
          </a:p>
        </p:txBody>
      </p:sp>
      <p:sp>
        <p:nvSpPr>
          <p:cNvPr id="3" name="Symbol zastępczy zawartości 2"/>
          <p:cNvSpPr>
            <a:spLocks noGrp="1"/>
          </p:cNvSpPr>
          <p:nvPr>
            <p:ph idx="1"/>
          </p:nvPr>
        </p:nvSpPr>
        <p:spPr/>
        <p:txBody>
          <a:bodyPr>
            <a:normAutofit/>
          </a:bodyPr>
          <a:lstStyle/>
          <a:p>
            <a:pPr marL="114300" indent="0" algn="just">
              <a:buNone/>
            </a:pPr>
            <a:r>
              <a:rPr lang="pl-PL" sz="1600" b="1" dirty="0"/>
              <a:t>Czynne prawo wyborcze </a:t>
            </a:r>
            <a:r>
              <a:rPr lang="pl-PL" sz="1600" dirty="0"/>
              <a:t>– obywatele RP, którzy najpóźniej w dniu głosowania ukończyli 18 r.ż., nieubezwłasnowolnieni, niepozbawieni praw publicznych, zamieszkujący stale na obszarze tego powiatu</a:t>
            </a:r>
            <a:endParaRPr lang="pl-PL" sz="1600" b="1" dirty="0"/>
          </a:p>
          <a:p>
            <a:pPr marL="114300" indent="0" algn="just">
              <a:buNone/>
            </a:pPr>
            <a:r>
              <a:rPr lang="pl-PL" sz="1600" b="1" dirty="0"/>
              <a:t>Bierne prawo wyborcze </a:t>
            </a:r>
            <a:r>
              <a:rPr lang="pl-PL" sz="1600" dirty="0"/>
              <a:t>– osoby posiadające czynne prawo wyborcze, nieskazane prawomocnie na karę pozbawienia wolności za przestępstwo umyślne</a:t>
            </a:r>
          </a:p>
          <a:p>
            <a:pPr marL="114300" indent="0" algn="just">
              <a:buNone/>
            </a:pPr>
            <a:endParaRPr lang="pl-PL" sz="1600" b="1" dirty="0"/>
          </a:p>
          <a:p>
            <a:pPr marL="114300" indent="0" algn="just">
              <a:buNone/>
            </a:pPr>
            <a:r>
              <a:rPr lang="pl-PL" sz="1600" b="1" dirty="0"/>
              <a:t>Próg wyborczy – </a:t>
            </a:r>
            <a:r>
              <a:rPr lang="pl-PL" sz="1600" dirty="0"/>
              <a:t>5% ważnie oddanych głosów w skali powiatu</a:t>
            </a:r>
          </a:p>
          <a:p>
            <a:pPr marL="114300" indent="0" algn="just">
              <a:buNone/>
            </a:pPr>
            <a:endParaRPr lang="pl-PL" sz="1600" dirty="0"/>
          </a:p>
          <a:p>
            <a:pPr marL="114300" indent="0" algn="just">
              <a:buNone/>
            </a:pPr>
            <a:r>
              <a:rPr lang="pl-PL" sz="1600" b="1" dirty="0"/>
              <a:t>Rozdzielenie mandatów – </a:t>
            </a:r>
            <a:r>
              <a:rPr lang="pl-PL" sz="1600" dirty="0"/>
              <a:t>metoda </a:t>
            </a:r>
            <a:r>
              <a:rPr lang="pl-PL" sz="1600" dirty="0" err="1"/>
              <a:t>d’Hondt’a</a:t>
            </a:r>
            <a:endParaRPr lang="pl-PL" sz="1600" dirty="0"/>
          </a:p>
          <a:p>
            <a:pPr marL="114300" indent="0" algn="just">
              <a:buNone/>
            </a:pPr>
            <a:endParaRPr lang="pl-PL" sz="1600" dirty="0"/>
          </a:p>
          <a:p>
            <a:pPr marL="114300" indent="0" algn="just">
              <a:buNone/>
            </a:pPr>
            <a:r>
              <a:rPr lang="pl-PL" sz="1600" dirty="0"/>
              <a:t>W okręgu wybiera się  3-10 radnych </a:t>
            </a:r>
          </a:p>
          <a:p>
            <a:pPr marL="114300" indent="0" algn="just">
              <a:buNone/>
            </a:pPr>
            <a:endParaRPr lang="pl-PL" sz="1600" b="1" dirty="0"/>
          </a:p>
          <a:p>
            <a:pPr marL="114300" indent="0">
              <a:buNone/>
            </a:pPr>
            <a:endParaRPr lang="pl-PL" sz="1600" dirty="0"/>
          </a:p>
          <a:p>
            <a:pPr marL="114300" indent="0">
              <a:buNone/>
            </a:pPr>
            <a:endParaRPr lang="pl-PL" sz="1600" dirty="0"/>
          </a:p>
        </p:txBody>
      </p:sp>
    </p:spTree>
    <p:extLst>
      <p:ext uri="{BB962C8B-B14F-4D97-AF65-F5344CB8AC3E}">
        <p14:creationId xmlns:p14="http://schemas.microsoft.com/office/powerpoint/2010/main" val="1033762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organy sejmu</a:t>
            </a:r>
          </a:p>
        </p:txBody>
      </p:sp>
      <p:sp>
        <p:nvSpPr>
          <p:cNvPr id="3" name="Symbol zastępczy zawartości 2"/>
          <p:cNvSpPr>
            <a:spLocks noGrp="1"/>
          </p:cNvSpPr>
          <p:nvPr>
            <p:ph idx="1"/>
          </p:nvPr>
        </p:nvSpPr>
        <p:spPr/>
        <p:txBody>
          <a:bodyPr>
            <a:normAutofit/>
          </a:bodyPr>
          <a:lstStyle/>
          <a:p>
            <a:pPr marL="114300" indent="0">
              <a:buNone/>
            </a:pPr>
            <a:r>
              <a:rPr lang="pl-PL" sz="1600" b="1" dirty="0"/>
              <a:t>Komisje sejmowe</a:t>
            </a:r>
          </a:p>
          <a:p>
            <a:pPr>
              <a:buFont typeface="Wingdings" pitchFamily="2" charset="2"/>
              <a:buChar char="Ø"/>
            </a:pPr>
            <a:r>
              <a:rPr lang="pl-PL" sz="1600" b="1" dirty="0"/>
              <a:t>stałe</a:t>
            </a:r>
          </a:p>
          <a:p>
            <a:pPr>
              <a:buFont typeface="Wingdings" pitchFamily="2" charset="2"/>
              <a:buChar char="Ø"/>
            </a:pPr>
            <a:r>
              <a:rPr lang="pl-PL" sz="1600" b="1" dirty="0"/>
              <a:t>nadzwyczajne</a:t>
            </a:r>
          </a:p>
          <a:p>
            <a:pPr marL="114300" indent="0">
              <a:buNone/>
            </a:pPr>
            <a:endParaRPr lang="pl-PL" sz="1600" b="1" dirty="0"/>
          </a:p>
          <a:p>
            <a:pPr>
              <a:buFont typeface="Wingdings" pitchFamily="2" charset="2"/>
              <a:buChar char="Ø"/>
            </a:pPr>
            <a:r>
              <a:rPr lang="pl-PL" sz="1600" b="1" dirty="0"/>
              <a:t>resortowe</a:t>
            </a:r>
          </a:p>
          <a:p>
            <a:pPr>
              <a:buFont typeface="Wingdings" pitchFamily="2" charset="2"/>
              <a:buChar char="Ø"/>
            </a:pPr>
            <a:r>
              <a:rPr lang="pl-PL" sz="1600" b="1" dirty="0" err="1"/>
              <a:t>pozaresortowe</a:t>
            </a:r>
            <a:endParaRPr lang="pl-PL" sz="1600" b="1" dirty="0"/>
          </a:p>
          <a:p>
            <a:pPr marL="114300" indent="0">
              <a:buNone/>
            </a:pPr>
            <a:endParaRPr lang="pl-PL" sz="1600" dirty="0"/>
          </a:p>
          <a:p>
            <a:pPr marL="114300" indent="0">
              <a:buNone/>
            </a:pPr>
            <a:r>
              <a:rPr lang="pl-PL" sz="1600" b="1" dirty="0"/>
              <a:t>Komisja śledcza</a:t>
            </a:r>
          </a:p>
          <a:p>
            <a:pPr marL="114300" indent="0">
              <a:buNone/>
            </a:pPr>
            <a:endParaRPr lang="pl-PL" sz="1600" dirty="0"/>
          </a:p>
          <a:p>
            <a:pPr marL="114300" indent="0" algn="just">
              <a:buNone/>
            </a:pPr>
            <a:r>
              <a:rPr lang="pl-PL" sz="1600" dirty="0"/>
              <a:t>Pracami komisji kieruje prezydium komisji: przewodniczący i zastępcy przewodniczącego komisji</a:t>
            </a:r>
          </a:p>
        </p:txBody>
      </p:sp>
    </p:spTree>
    <p:extLst>
      <p:ext uri="{BB962C8B-B14F-4D97-AF65-F5344CB8AC3E}">
        <p14:creationId xmlns:p14="http://schemas.microsoft.com/office/powerpoint/2010/main" val="26220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Wybory do organów stanowiących jednostek samorządu terytorialnego </a:t>
            </a:r>
            <a:r>
              <a:rPr lang="pl-PL" sz="2000" dirty="0" err="1"/>
              <a:t>c.d</a:t>
            </a:r>
            <a:endParaRPr lang="pl-PL" sz="2000" dirty="0"/>
          </a:p>
        </p:txBody>
      </p:sp>
      <p:sp>
        <p:nvSpPr>
          <p:cNvPr id="3" name="Symbol zastępczy zawartości 2"/>
          <p:cNvSpPr>
            <a:spLocks noGrp="1"/>
          </p:cNvSpPr>
          <p:nvPr>
            <p:ph idx="1"/>
          </p:nvPr>
        </p:nvSpPr>
        <p:spPr/>
        <p:txBody>
          <a:bodyPr>
            <a:normAutofit/>
          </a:bodyPr>
          <a:lstStyle/>
          <a:p>
            <a:pPr marL="114300" indent="0">
              <a:buNone/>
            </a:pPr>
            <a:r>
              <a:rPr lang="pl-PL" sz="1600" b="1" dirty="0"/>
              <a:t>Sejmik województwa </a:t>
            </a:r>
          </a:p>
          <a:p>
            <a:pPr marL="114300" indent="0" algn="just">
              <a:buNone/>
            </a:pPr>
            <a:r>
              <a:rPr lang="pl-PL" sz="1600" b="1" dirty="0"/>
              <a:t>Zasady prawa wyborczego: </a:t>
            </a:r>
            <a:r>
              <a:rPr lang="pl-PL" sz="1600" dirty="0"/>
              <a:t>wolne, powszechne, bezpośrednie, równe, głosowanie tajne, proporcjonalne</a:t>
            </a:r>
          </a:p>
          <a:p>
            <a:pPr marL="114300" indent="0">
              <a:buNone/>
            </a:pPr>
            <a:endParaRPr lang="pl-PL" sz="1600" b="1" dirty="0"/>
          </a:p>
          <a:p>
            <a:pPr marL="114300" indent="0">
              <a:buNone/>
            </a:pPr>
            <a:r>
              <a:rPr lang="pl-PL" sz="1600" b="1" dirty="0"/>
              <a:t> Organy właściwe do przeprowadzenia wyborów:</a:t>
            </a:r>
          </a:p>
          <a:p>
            <a:pPr marL="114300" indent="0">
              <a:buNone/>
            </a:pPr>
            <a:r>
              <a:rPr lang="pl-PL" sz="1600" dirty="0"/>
              <a:t>Wojewódzka komisja wyborcza</a:t>
            </a:r>
          </a:p>
          <a:p>
            <a:pPr marL="114300" indent="0">
              <a:buNone/>
            </a:pPr>
            <a:r>
              <a:rPr lang="pl-PL" sz="1600" dirty="0"/>
              <a:t>Powiatowe komisje wyborcze</a:t>
            </a:r>
          </a:p>
          <a:p>
            <a:pPr marL="114300" indent="0">
              <a:buNone/>
            </a:pPr>
            <a:r>
              <a:rPr lang="pl-PL" sz="1600" dirty="0"/>
              <a:t>Obwodowe komisje wyborcze</a:t>
            </a:r>
          </a:p>
          <a:p>
            <a:pPr marL="114300" indent="0">
              <a:buNone/>
            </a:pPr>
            <a:endParaRPr lang="pl-PL" sz="1600" b="1" dirty="0"/>
          </a:p>
          <a:p>
            <a:pPr marL="114300" indent="0">
              <a:buNone/>
            </a:pPr>
            <a:r>
              <a:rPr lang="pl-PL" sz="1600" b="1" dirty="0"/>
              <a:t>Możliwość zgłaszania kandydatów na radnych:</a:t>
            </a:r>
          </a:p>
          <a:p>
            <a:pPr>
              <a:buFont typeface="Wingdings" pitchFamily="2" charset="2"/>
              <a:buChar char="Ø"/>
            </a:pPr>
            <a:r>
              <a:rPr lang="pl-PL" sz="1600" dirty="0"/>
              <a:t>Komitet wyborczy partii politycznej</a:t>
            </a:r>
          </a:p>
          <a:p>
            <a:pPr>
              <a:buFont typeface="Wingdings" pitchFamily="2" charset="2"/>
              <a:buChar char="Ø"/>
            </a:pPr>
            <a:r>
              <a:rPr lang="pl-PL" sz="1600" dirty="0"/>
              <a:t>Koalicyjny komitet wyborczy</a:t>
            </a:r>
          </a:p>
          <a:p>
            <a:pPr>
              <a:buFont typeface="Wingdings" pitchFamily="2" charset="2"/>
              <a:buChar char="Ø"/>
            </a:pPr>
            <a:r>
              <a:rPr lang="pl-PL" sz="1600" dirty="0"/>
              <a:t>Komitet wyborczy organizacji</a:t>
            </a:r>
          </a:p>
          <a:p>
            <a:pPr algn="just">
              <a:buFont typeface="Wingdings" pitchFamily="2" charset="2"/>
              <a:buChar char="Ø"/>
            </a:pPr>
            <a:r>
              <a:rPr lang="pl-PL" sz="1600" dirty="0"/>
              <a:t>Komitet wyborczy wyborców</a:t>
            </a:r>
          </a:p>
          <a:p>
            <a:pPr marL="114300" indent="0">
              <a:buNone/>
            </a:pPr>
            <a:endParaRPr lang="pl-PL" sz="1600" dirty="0"/>
          </a:p>
        </p:txBody>
      </p:sp>
    </p:spTree>
    <p:extLst>
      <p:ext uri="{BB962C8B-B14F-4D97-AF65-F5344CB8AC3E}">
        <p14:creationId xmlns:p14="http://schemas.microsoft.com/office/powerpoint/2010/main" val="745454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Wybory do organów stanowiących jednostek samorządu terytorialnego </a:t>
            </a:r>
            <a:r>
              <a:rPr lang="pl-PL" sz="2000" dirty="0" err="1"/>
              <a:t>c.d</a:t>
            </a:r>
            <a:endParaRPr lang="pl-PL" sz="2000" dirty="0"/>
          </a:p>
        </p:txBody>
      </p:sp>
      <p:sp>
        <p:nvSpPr>
          <p:cNvPr id="3" name="Symbol zastępczy zawartości 2"/>
          <p:cNvSpPr>
            <a:spLocks noGrp="1"/>
          </p:cNvSpPr>
          <p:nvPr>
            <p:ph idx="1"/>
          </p:nvPr>
        </p:nvSpPr>
        <p:spPr>
          <a:xfrm>
            <a:off x="326967" y="1752600"/>
            <a:ext cx="11610109" cy="4844752"/>
          </a:xfrm>
        </p:spPr>
        <p:txBody>
          <a:bodyPr>
            <a:normAutofit/>
          </a:bodyPr>
          <a:lstStyle/>
          <a:p>
            <a:pPr marL="114300" indent="0" algn="just">
              <a:buNone/>
            </a:pPr>
            <a:r>
              <a:rPr lang="pl-PL" sz="1600" b="1" dirty="0"/>
              <a:t>Czynne prawo wyborcze </a:t>
            </a:r>
            <a:r>
              <a:rPr lang="pl-PL" sz="1600" dirty="0"/>
              <a:t>– obywatele RP, którzy najpóźniej w dniu głosowania ukończyli 18 r.ż., nieubezwłasnowolnieni, niepozbawieni praw publicznych, zamieszkujący stale na obszarze tego województwa</a:t>
            </a:r>
            <a:endParaRPr lang="pl-PL" sz="1600" b="1" dirty="0"/>
          </a:p>
          <a:p>
            <a:pPr marL="114300" indent="0" algn="just">
              <a:buNone/>
            </a:pPr>
            <a:r>
              <a:rPr lang="pl-PL" sz="1600" b="1" dirty="0"/>
              <a:t>Bierne prawo wyborcze </a:t>
            </a:r>
            <a:r>
              <a:rPr lang="pl-PL" sz="1600" dirty="0"/>
              <a:t>– osoby posiadające czynne prawo wyborcze, nieskazane prawomocnie na karę pozbawienia wolności za przestępstwo umyślne</a:t>
            </a:r>
          </a:p>
          <a:p>
            <a:pPr marL="114300" indent="0" algn="just">
              <a:buNone/>
            </a:pPr>
            <a:endParaRPr lang="pl-PL" sz="1600" b="1" dirty="0"/>
          </a:p>
          <a:p>
            <a:pPr marL="114300" indent="0" algn="just">
              <a:buNone/>
            </a:pPr>
            <a:r>
              <a:rPr lang="pl-PL" sz="1600" b="1" dirty="0"/>
              <a:t>Próg wyborczy – </a:t>
            </a:r>
            <a:r>
              <a:rPr lang="pl-PL" sz="1600" dirty="0"/>
              <a:t>5% ważnie oddanych głosów w skali województwa</a:t>
            </a:r>
          </a:p>
          <a:p>
            <a:pPr marL="114300" indent="0" algn="just">
              <a:buNone/>
            </a:pPr>
            <a:endParaRPr lang="pl-PL" sz="1600" dirty="0"/>
          </a:p>
          <a:p>
            <a:pPr marL="114300" indent="0" algn="just">
              <a:buNone/>
            </a:pPr>
            <a:r>
              <a:rPr lang="pl-PL" sz="1600" b="1" dirty="0"/>
              <a:t>Rozdzielenie mandatów – </a:t>
            </a:r>
            <a:r>
              <a:rPr lang="pl-PL" sz="1600" dirty="0"/>
              <a:t>metoda </a:t>
            </a:r>
            <a:r>
              <a:rPr lang="pl-PL" sz="1600" dirty="0" err="1"/>
              <a:t>d’Hondt’a</a:t>
            </a:r>
            <a:endParaRPr lang="pl-PL" sz="1600" dirty="0"/>
          </a:p>
          <a:p>
            <a:pPr marL="114300" indent="0">
              <a:buNone/>
            </a:pPr>
            <a:endParaRPr lang="pl-PL" sz="1600" dirty="0"/>
          </a:p>
          <a:p>
            <a:pPr marL="114300" indent="0">
              <a:buNone/>
            </a:pPr>
            <a:r>
              <a:rPr lang="pl-PL" sz="1600" b="1" dirty="0"/>
              <a:t>Ważność wyborów do organów stanowiących samorządu terytorialnego:</a:t>
            </a:r>
          </a:p>
          <a:p>
            <a:pPr>
              <a:buFont typeface="Wingdings" pitchFamily="2" charset="2"/>
              <a:buChar char="Ø"/>
            </a:pPr>
            <a:r>
              <a:rPr lang="pl-PL" sz="1600" b="1" dirty="0"/>
              <a:t>protest wyborczy – </a:t>
            </a:r>
            <a:r>
              <a:rPr lang="pl-PL" sz="1600" dirty="0"/>
              <a:t>w terminie 14 dni od ogłoszenia wyników wyborów przez komisarza wyborczego; zarzut – popełnienie przestępstwa lub naruszenie prawa na etapie głosowania, liczenia głosów, ustalenia wyników</a:t>
            </a:r>
            <a:endParaRPr lang="pl-PL" sz="1600" b="1" dirty="0"/>
          </a:p>
          <a:p>
            <a:pPr>
              <a:buFont typeface="Wingdings" pitchFamily="2" charset="2"/>
              <a:buChar char="Ø"/>
            </a:pPr>
            <a:r>
              <a:rPr lang="pl-PL" sz="1600" b="1" dirty="0"/>
              <a:t>wnoszony do właściwego Sądu Okręgowego </a:t>
            </a:r>
            <a:r>
              <a:rPr lang="pl-PL" sz="1600" dirty="0"/>
              <a:t>za pośrednictwem właściwego Sądu Rejonowego </a:t>
            </a:r>
          </a:p>
          <a:p>
            <a:pPr>
              <a:buFont typeface="Wingdings" pitchFamily="2" charset="2"/>
              <a:buChar char="Ø"/>
            </a:pPr>
            <a:r>
              <a:rPr lang="pl-PL" sz="1600" b="1" dirty="0"/>
              <a:t>rozpoznanie protestu – </a:t>
            </a:r>
            <a:r>
              <a:rPr lang="pl-PL" sz="1600" dirty="0"/>
              <a:t>Sąd Okręgowy w ciągu 30 dni po upływie terminu do wniesienia protestów</a:t>
            </a:r>
            <a:endParaRPr lang="pl-PL" sz="1600" b="1" dirty="0"/>
          </a:p>
          <a:p>
            <a:pPr marL="114300" indent="0" algn="just">
              <a:buNone/>
            </a:pPr>
            <a:endParaRPr lang="pl-PL" sz="1600" b="1" dirty="0"/>
          </a:p>
          <a:p>
            <a:pPr marL="114300" indent="0">
              <a:buNone/>
            </a:pPr>
            <a:endParaRPr lang="pl-PL" sz="1600" dirty="0"/>
          </a:p>
        </p:txBody>
      </p:sp>
    </p:spTree>
    <p:extLst>
      <p:ext uri="{BB962C8B-B14F-4D97-AF65-F5344CB8AC3E}">
        <p14:creationId xmlns:p14="http://schemas.microsoft.com/office/powerpoint/2010/main" val="1911318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Wybory wójta, burmistrza i prezydenta miasta</a:t>
            </a:r>
          </a:p>
        </p:txBody>
      </p:sp>
      <p:sp>
        <p:nvSpPr>
          <p:cNvPr id="3" name="Symbol zastępczy zawartości 2"/>
          <p:cNvSpPr>
            <a:spLocks noGrp="1"/>
          </p:cNvSpPr>
          <p:nvPr>
            <p:ph idx="1"/>
          </p:nvPr>
        </p:nvSpPr>
        <p:spPr/>
        <p:txBody>
          <a:bodyPr>
            <a:normAutofit/>
          </a:bodyPr>
          <a:lstStyle/>
          <a:p>
            <a:pPr marL="114300" indent="0" algn="just">
              <a:buNone/>
            </a:pPr>
            <a:r>
              <a:rPr lang="pl-PL" sz="1600" b="1" dirty="0"/>
              <a:t>Zasady prawa wyborczego: </a:t>
            </a:r>
            <a:r>
              <a:rPr lang="pl-PL" sz="1600" dirty="0"/>
              <a:t>wolne, powszechne, bezpośrednie, równe, głosowanie tajne, większościowe</a:t>
            </a:r>
          </a:p>
          <a:p>
            <a:pPr marL="114300" indent="0">
              <a:buNone/>
            </a:pPr>
            <a:endParaRPr lang="pl-PL" sz="1600" b="1" dirty="0"/>
          </a:p>
          <a:p>
            <a:pPr marL="114300" indent="0">
              <a:buNone/>
            </a:pPr>
            <a:r>
              <a:rPr lang="pl-PL" sz="1600" b="1" dirty="0"/>
              <a:t> Organy właściwe do przeprowadzenia wyborów:</a:t>
            </a:r>
          </a:p>
          <a:p>
            <a:pPr marL="114300" indent="0">
              <a:buNone/>
            </a:pPr>
            <a:r>
              <a:rPr lang="pl-PL" sz="1600" dirty="0"/>
              <a:t>Gminna komisja wyborcza</a:t>
            </a:r>
          </a:p>
          <a:p>
            <a:pPr marL="114300" indent="0">
              <a:buNone/>
            </a:pPr>
            <a:r>
              <a:rPr lang="pl-PL" sz="1600" dirty="0"/>
              <a:t>Obwodowe komisje wyborcze</a:t>
            </a:r>
          </a:p>
          <a:p>
            <a:pPr marL="114300" indent="0">
              <a:buNone/>
            </a:pPr>
            <a:endParaRPr lang="pl-PL" sz="1600" b="1" dirty="0"/>
          </a:p>
          <a:p>
            <a:pPr marL="114300" indent="0">
              <a:buNone/>
            </a:pPr>
            <a:r>
              <a:rPr lang="pl-PL" sz="1600" b="1" dirty="0"/>
              <a:t>Możliwość zgłaszania kandydatów na wójta, burmistrza i prezydenta miasta:</a:t>
            </a:r>
          </a:p>
          <a:p>
            <a:pPr>
              <a:buFont typeface="Wingdings" pitchFamily="2" charset="2"/>
              <a:buChar char="Ø"/>
            </a:pPr>
            <a:r>
              <a:rPr lang="pl-PL" sz="1600" dirty="0"/>
              <a:t>Komitet wyborczy partii politycznej</a:t>
            </a:r>
          </a:p>
          <a:p>
            <a:pPr>
              <a:buFont typeface="Wingdings" pitchFamily="2" charset="2"/>
              <a:buChar char="Ø"/>
            </a:pPr>
            <a:r>
              <a:rPr lang="pl-PL" sz="1600" dirty="0"/>
              <a:t>Koalicyjny komitet wyborczy</a:t>
            </a:r>
          </a:p>
          <a:p>
            <a:pPr>
              <a:buFont typeface="Wingdings" pitchFamily="2" charset="2"/>
              <a:buChar char="Ø"/>
            </a:pPr>
            <a:r>
              <a:rPr lang="pl-PL" sz="1600" dirty="0"/>
              <a:t>Komitet wyborczy organizacji</a:t>
            </a:r>
          </a:p>
          <a:p>
            <a:pPr algn="just">
              <a:buFont typeface="Wingdings" pitchFamily="2" charset="2"/>
              <a:buChar char="Ø"/>
            </a:pPr>
            <a:r>
              <a:rPr lang="pl-PL" sz="1600" dirty="0"/>
              <a:t>Komitet wyborczy wyborców</a:t>
            </a:r>
          </a:p>
          <a:p>
            <a:pPr marL="114300" indent="0">
              <a:buNone/>
            </a:pPr>
            <a:endParaRPr lang="pl-PL" sz="1600" dirty="0"/>
          </a:p>
        </p:txBody>
      </p:sp>
    </p:spTree>
    <p:extLst>
      <p:ext uri="{BB962C8B-B14F-4D97-AF65-F5344CB8AC3E}">
        <p14:creationId xmlns:p14="http://schemas.microsoft.com/office/powerpoint/2010/main" val="3859928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19536" y="332657"/>
            <a:ext cx="8260672" cy="1039427"/>
          </a:xfrm>
        </p:spPr>
        <p:txBody>
          <a:bodyPr>
            <a:normAutofit/>
          </a:bodyPr>
          <a:lstStyle/>
          <a:p>
            <a:r>
              <a:rPr lang="pl-PL" sz="2000" dirty="0"/>
              <a:t>Wybory wójta, burmistrza i prezydenta miasta c.d.</a:t>
            </a:r>
          </a:p>
        </p:txBody>
      </p:sp>
      <p:sp>
        <p:nvSpPr>
          <p:cNvPr id="3" name="Symbol zastępczy zawartości 2"/>
          <p:cNvSpPr>
            <a:spLocks noGrp="1"/>
          </p:cNvSpPr>
          <p:nvPr>
            <p:ph idx="1"/>
          </p:nvPr>
        </p:nvSpPr>
        <p:spPr>
          <a:xfrm>
            <a:off x="404553" y="1752600"/>
            <a:ext cx="11355185" cy="4628728"/>
          </a:xfrm>
        </p:spPr>
        <p:txBody>
          <a:bodyPr>
            <a:normAutofit/>
          </a:bodyPr>
          <a:lstStyle/>
          <a:p>
            <a:pPr marL="114300" indent="0" algn="just">
              <a:buNone/>
            </a:pPr>
            <a:r>
              <a:rPr lang="pl-PL" sz="1600" b="1" dirty="0"/>
              <a:t>Czynne prawo wyborcze </a:t>
            </a:r>
            <a:r>
              <a:rPr lang="pl-PL" sz="1600" dirty="0"/>
              <a:t>– obywatele RP oraz obywatele Unii Europejskiej i Zjednoczonego Królestwa Wielkiej Brytanii i Irlandii Północnej niebędący obywatelami polskimi, którzy najpóźniej w dniu głosowania ukończyli 18 r.ż., nieubezwłasnowolnieni, niepozbawieni praw publicznych, zamieszkujący stale na obszarze gminy</a:t>
            </a:r>
            <a:endParaRPr lang="pl-PL" sz="1600" b="1" dirty="0"/>
          </a:p>
          <a:p>
            <a:pPr marL="114300" indent="0" algn="just">
              <a:buNone/>
            </a:pPr>
            <a:r>
              <a:rPr lang="pl-PL" sz="1600" b="1" dirty="0"/>
              <a:t>Bierne prawo wyborcze </a:t>
            </a:r>
            <a:r>
              <a:rPr lang="pl-PL" sz="1600" dirty="0"/>
              <a:t>– obywatele RP posiadający czynne prawo wyborcze, którzy najpóźniej w dniu głosowania ukończyli 25 r.ż., z tym że kandydaci nie muszą stale zamieszkiwać na obszarze gminy, z której kandydują, nieskazani prawomocnie za przestępstwo umyśle ścigane z oskarżenia publicznego</a:t>
            </a:r>
          </a:p>
          <a:p>
            <a:pPr marL="114300" indent="0" algn="just">
              <a:buNone/>
            </a:pPr>
            <a:r>
              <a:rPr lang="pl-PL" sz="1600" dirty="0"/>
              <a:t>* Nie ma prawa wybieralności osoba, która uprzednio została dwukrotnie wybrana na wójta w danej gminie (przepis obowiązuje od wyborów, które odbyły się w 2018 r.)</a:t>
            </a:r>
          </a:p>
          <a:p>
            <a:pPr marL="114300" indent="0" algn="just">
              <a:buNone/>
            </a:pPr>
            <a:endParaRPr lang="pl-PL" sz="1600" dirty="0"/>
          </a:p>
          <a:p>
            <a:pPr marL="114300" indent="0" algn="just">
              <a:buNone/>
            </a:pPr>
            <a:r>
              <a:rPr lang="pl-PL" sz="1600" b="1" dirty="0"/>
              <a:t>Rozdzielenie urzędu – </a:t>
            </a:r>
            <a:r>
              <a:rPr lang="pl-PL" sz="1600" dirty="0"/>
              <a:t>system większości bezwzględnej</a:t>
            </a:r>
          </a:p>
          <a:p>
            <a:pPr marL="114300" indent="0">
              <a:buNone/>
            </a:pPr>
            <a:endParaRPr lang="pl-PL" sz="1600" dirty="0"/>
          </a:p>
          <a:p>
            <a:pPr marL="114300" indent="0">
              <a:buNone/>
            </a:pPr>
            <a:r>
              <a:rPr lang="pl-PL" sz="1600" b="1" dirty="0"/>
              <a:t>Ważność wyborów wójta, burmistrza i prezydenta miasta:</a:t>
            </a:r>
          </a:p>
          <a:p>
            <a:pPr algn="just">
              <a:buFont typeface="Wingdings" pitchFamily="2" charset="2"/>
              <a:buChar char="Ø"/>
            </a:pPr>
            <a:r>
              <a:rPr lang="pl-PL" sz="1600" b="1" dirty="0"/>
              <a:t>protest wyborczy – </a:t>
            </a:r>
            <a:r>
              <a:rPr lang="pl-PL" sz="1600" dirty="0"/>
              <a:t>w terminie 14 dni od ogłoszenia wyników wyborów przez komisarza wyborczego; zarzut – popełnienie przestępstwa lub naruszenie prawa na etapie głosowania, liczenia głosów, ustalenia wyników</a:t>
            </a:r>
            <a:endParaRPr lang="pl-PL" sz="1600" b="1" dirty="0"/>
          </a:p>
          <a:p>
            <a:pPr>
              <a:buFont typeface="Wingdings" pitchFamily="2" charset="2"/>
              <a:buChar char="Ø"/>
            </a:pPr>
            <a:r>
              <a:rPr lang="pl-PL" sz="1600" b="1" dirty="0"/>
              <a:t>wnoszony do właściwego Sądu Okręgowego </a:t>
            </a:r>
            <a:r>
              <a:rPr lang="pl-PL" sz="1600" dirty="0"/>
              <a:t>za pośrednictwem właściwego Sądu Rejonowego </a:t>
            </a:r>
          </a:p>
          <a:p>
            <a:pPr>
              <a:buFont typeface="Wingdings" pitchFamily="2" charset="2"/>
              <a:buChar char="Ø"/>
            </a:pPr>
            <a:r>
              <a:rPr lang="pl-PL" sz="1600" b="1" dirty="0"/>
              <a:t>rozpoznanie protestu – </a:t>
            </a:r>
            <a:r>
              <a:rPr lang="pl-PL" sz="1600" dirty="0"/>
              <a:t>Sąd Okręgowy w ciągu 30 dni po upływie terminu do wniesienia protestów</a:t>
            </a:r>
            <a:endParaRPr lang="pl-PL" sz="1600" b="1" dirty="0"/>
          </a:p>
          <a:p>
            <a:pPr marL="114300" indent="0">
              <a:buNone/>
            </a:pPr>
            <a:endParaRPr lang="pl-PL" sz="1600" dirty="0"/>
          </a:p>
        </p:txBody>
      </p:sp>
    </p:spTree>
    <p:extLst>
      <p:ext uri="{BB962C8B-B14F-4D97-AF65-F5344CB8AC3E}">
        <p14:creationId xmlns:p14="http://schemas.microsoft.com/office/powerpoint/2010/main" val="2453881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716372"/>
          </a:xfrm>
        </p:spPr>
        <p:txBody>
          <a:bodyPr>
            <a:normAutofit/>
          </a:bodyPr>
          <a:lstStyle/>
          <a:p>
            <a:r>
              <a:rPr lang="pl-PL" sz="2000" dirty="0"/>
              <a:t>Referendum ogólnokrajowe</a:t>
            </a:r>
          </a:p>
        </p:txBody>
      </p:sp>
      <p:sp>
        <p:nvSpPr>
          <p:cNvPr id="3" name="Symbol zastępczy zawartości 2"/>
          <p:cNvSpPr>
            <a:spLocks noGrp="1"/>
          </p:cNvSpPr>
          <p:nvPr>
            <p:ph idx="1"/>
          </p:nvPr>
        </p:nvSpPr>
        <p:spPr>
          <a:xfrm>
            <a:off x="653935" y="1556793"/>
            <a:ext cx="10856421" cy="4569371"/>
          </a:xfrm>
        </p:spPr>
        <p:txBody>
          <a:bodyPr>
            <a:normAutofit/>
          </a:bodyPr>
          <a:lstStyle/>
          <a:p>
            <a:pPr marL="114300" indent="0">
              <a:buNone/>
            </a:pPr>
            <a:r>
              <a:rPr lang="pl-PL" sz="1600" b="1" dirty="0"/>
              <a:t>Zarządzenie:</a:t>
            </a:r>
          </a:p>
          <a:p>
            <a:pPr algn="just">
              <a:buFont typeface="Wingdings" pitchFamily="2" charset="2"/>
              <a:buChar char="Ø"/>
            </a:pPr>
            <a:r>
              <a:rPr lang="pl-PL" sz="1600" b="1" dirty="0"/>
              <a:t>Sejm </a:t>
            </a:r>
            <a:r>
              <a:rPr lang="pl-PL" sz="1600" dirty="0"/>
              <a:t>– w drodze uchwały podjętej bezwzględną większością głosów w obecności co najmniej połowy ustawowej liczby posłów; inicjatywa przysługuje: Prezydium Sejmu, grupie 69 posłów, komisji sejmowej, Radzie Ministrów, Senatowi, grupie 500 tys. osób uprawnionych do udziału w referendum (obywatelska inicjatywa w sprawie zarządzenia referendum)</a:t>
            </a:r>
            <a:endParaRPr lang="pl-PL" sz="1600" b="1" dirty="0"/>
          </a:p>
          <a:p>
            <a:pPr algn="just">
              <a:buFont typeface="Wingdings" pitchFamily="2" charset="2"/>
              <a:buChar char="Ø"/>
            </a:pPr>
            <a:r>
              <a:rPr lang="pl-PL" sz="1600" b="1" dirty="0"/>
              <a:t>Prezydent RP za zgodą Senatu </a:t>
            </a:r>
            <a:r>
              <a:rPr lang="pl-PL" sz="1600" dirty="0"/>
              <a:t>– Senat wyraża zgodę na zarządzenie referendum przez Prezydenta w terminie 14 dni od przedstawienia wniosku w drodze uchwały podejmowanej bezwzględną większością głosów w obecności co najmniej połowy ustawowej liczby senatorów</a:t>
            </a:r>
            <a:endParaRPr lang="pl-PL" sz="1600" b="1" dirty="0"/>
          </a:p>
          <a:p>
            <a:pPr algn="just">
              <a:buFont typeface="Wingdings" pitchFamily="2" charset="2"/>
              <a:buChar char="Ø"/>
            </a:pPr>
            <a:r>
              <a:rPr lang="pl-PL" sz="1600" b="1" dirty="0"/>
              <a:t>Marszałek Sejmu </a:t>
            </a:r>
            <a:r>
              <a:rPr lang="pl-PL" sz="1600" dirty="0"/>
              <a:t>– referendum zatwierdzające zmianę Konstytucji, jeżeli zmiana dotyczyła rozdziału I, II lub XII; wniosek do Marszałka Sejmu może złożyć Prezydent RP, Senat lub 1/5 ustawowej liczby posłów (92 posłów) w terminie 45 dni od uchwalenia zmiany Konstytucji przez Senat</a:t>
            </a:r>
            <a:endParaRPr lang="pl-PL" sz="1600" b="1" dirty="0"/>
          </a:p>
        </p:txBody>
      </p:sp>
    </p:spTree>
    <p:extLst>
      <p:ext uri="{BB962C8B-B14F-4D97-AF65-F5344CB8AC3E}">
        <p14:creationId xmlns:p14="http://schemas.microsoft.com/office/powerpoint/2010/main" val="2381958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788380"/>
          </a:xfrm>
        </p:spPr>
        <p:txBody>
          <a:bodyPr>
            <a:normAutofit/>
          </a:bodyPr>
          <a:lstStyle/>
          <a:p>
            <a:r>
              <a:rPr lang="pl-PL" sz="2000" dirty="0"/>
              <a:t>Referendum ogólnokrajowe c.d.</a:t>
            </a:r>
          </a:p>
        </p:txBody>
      </p:sp>
      <p:sp>
        <p:nvSpPr>
          <p:cNvPr id="3" name="Symbol zastępczy zawartości 2"/>
          <p:cNvSpPr>
            <a:spLocks noGrp="1"/>
          </p:cNvSpPr>
          <p:nvPr>
            <p:ph idx="1"/>
          </p:nvPr>
        </p:nvSpPr>
        <p:spPr>
          <a:xfrm>
            <a:off x="653935" y="1628801"/>
            <a:ext cx="10861963" cy="4497363"/>
          </a:xfrm>
        </p:spPr>
        <p:txBody>
          <a:bodyPr>
            <a:normAutofit/>
          </a:bodyPr>
          <a:lstStyle/>
          <a:p>
            <a:pPr marL="114300" indent="0">
              <a:buNone/>
            </a:pPr>
            <a:r>
              <a:rPr lang="pl-PL" sz="1600" b="1" dirty="0"/>
              <a:t>Organy właściwe do przeprowadzenia referendum:</a:t>
            </a:r>
          </a:p>
          <a:p>
            <a:pPr marL="114300" indent="0">
              <a:buNone/>
            </a:pPr>
            <a:r>
              <a:rPr lang="pl-PL" sz="1600" dirty="0"/>
              <a:t>Państwowa Komisja Wyborcza</a:t>
            </a:r>
          </a:p>
          <a:p>
            <a:pPr marL="114300" indent="0">
              <a:buNone/>
            </a:pPr>
            <a:r>
              <a:rPr lang="pl-PL" sz="1600" dirty="0"/>
              <a:t>Komisarze wyborczy</a:t>
            </a:r>
          </a:p>
          <a:p>
            <a:pPr marL="114300" indent="0">
              <a:buNone/>
            </a:pPr>
            <a:r>
              <a:rPr lang="pl-PL" sz="1600" dirty="0"/>
              <a:t>Obwodowe komisje ds. referendum</a:t>
            </a:r>
          </a:p>
          <a:p>
            <a:pPr marL="114300" indent="0">
              <a:buNone/>
            </a:pPr>
            <a:endParaRPr lang="pl-PL" sz="1600" dirty="0"/>
          </a:p>
          <a:p>
            <a:pPr marL="114300" indent="0" algn="just">
              <a:buNone/>
            </a:pPr>
            <a:r>
              <a:rPr lang="pl-PL" sz="1600" b="1" dirty="0"/>
              <a:t>Charakter wiążący </a:t>
            </a:r>
            <a:r>
              <a:rPr lang="pl-PL" sz="1600" dirty="0"/>
              <a:t>– jeżeli w referendum wzięła udział ponad połowa uprawnionych do głosowania</a:t>
            </a:r>
          </a:p>
          <a:p>
            <a:pPr marL="114300" indent="0" algn="just">
              <a:buNone/>
            </a:pPr>
            <a:endParaRPr lang="pl-PL" sz="1600" b="1" dirty="0"/>
          </a:p>
          <a:p>
            <a:pPr marL="114300" indent="0">
              <a:buNone/>
            </a:pPr>
            <a:r>
              <a:rPr lang="pl-PL" sz="1600" b="1" dirty="0"/>
              <a:t>Ważność referendum ogólnokrajowego:</a:t>
            </a:r>
          </a:p>
          <a:p>
            <a:pPr algn="just">
              <a:buFont typeface="Wingdings" pitchFamily="2" charset="2"/>
              <a:buChar char="Ø"/>
            </a:pPr>
            <a:r>
              <a:rPr lang="pl-PL" sz="1600" b="1" dirty="0"/>
              <a:t>protest w sprawie ważności referendum – </a:t>
            </a:r>
            <a:r>
              <a:rPr lang="pl-PL" sz="1600" dirty="0"/>
              <a:t>w terminie 7 dni od ogłoszenia wyników referendum przez PKW; zarzut – popełnienie przestępstwa lub naruszenie prawa na etapie głosowania, liczenia głosów, ustalenia wyników referendum</a:t>
            </a:r>
            <a:endParaRPr lang="pl-PL" sz="1600" b="1" dirty="0"/>
          </a:p>
          <a:p>
            <a:pPr>
              <a:buFont typeface="Wingdings" pitchFamily="2" charset="2"/>
              <a:buChar char="Ø"/>
            </a:pPr>
            <a:r>
              <a:rPr lang="pl-PL" sz="1600" b="1" dirty="0"/>
              <a:t>bada Sąd Najwyższy – </a:t>
            </a:r>
            <a:r>
              <a:rPr lang="pl-PL" sz="1600" dirty="0"/>
              <a:t>Izba Kontroli Nadzwyczajnej i Spraw Publicznych</a:t>
            </a:r>
          </a:p>
          <a:p>
            <a:pPr marL="114300" indent="0" algn="just">
              <a:buNone/>
            </a:pPr>
            <a:endParaRPr lang="pl-PL" sz="1600" b="1" dirty="0"/>
          </a:p>
        </p:txBody>
      </p:sp>
    </p:spTree>
    <p:extLst>
      <p:ext uri="{BB962C8B-B14F-4D97-AF65-F5344CB8AC3E}">
        <p14:creationId xmlns:p14="http://schemas.microsoft.com/office/powerpoint/2010/main" val="985542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teka">
  <a:themeElements>
    <a:clrScheme name="Apteka">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tek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teka">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1_Apteka">
  <a:themeElements>
    <a:clrScheme name="Apteka">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tek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teka">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2482</Words>
  <Application>Microsoft Office PowerPoint</Application>
  <PresentationFormat>Panoramiczny</PresentationFormat>
  <Paragraphs>294</Paragraphs>
  <Slides>30</Slides>
  <Notes>0</Notes>
  <HiddenSlides>0</HiddenSlides>
  <MMClips>0</MMClips>
  <ScaleCrop>false</ScaleCrop>
  <HeadingPairs>
    <vt:vector size="6" baseType="variant">
      <vt:variant>
        <vt:lpstr>Używane czcionki</vt:lpstr>
      </vt:variant>
      <vt:variant>
        <vt:i4>4</vt:i4>
      </vt:variant>
      <vt:variant>
        <vt:lpstr>Motyw</vt:lpstr>
      </vt:variant>
      <vt:variant>
        <vt:i4>2</vt:i4>
      </vt:variant>
      <vt:variant>
        <vt:lpstr>Tytuły slajdów</vt:lpstr>
      </vt:variant>
      <vt:variant>
        <vt:i4>30</vt:i4>
      </vt:variant>
    </vt:vector>
  </HeadingPairs>
  <TitlesOfParts>
    <vt:vector size="36" baseType="lpstr">
      <vt:lpstr>Arial</vt:lpstr>
      <vt:lpstr>Book Antiqua</vt:lpstr>
      <vt:lpstr>Century Gothic</vt:lpstr>
      <vt:lpstr>Wingdings</vt:lpstr>
      <vt:lpstr>Apteka</vt:lpstr>
      <vt:lpstr>1_Apteka</vt:lpstr>
      <vt:lpstr>Encyklopedia prawa</vt:lpstr>
      <vt:lpstr>Wybory do organów stanowiących jednostek samorządu terytorialnego c.d.</vt:lpstr>
      <vt:lpstr>Wybory do organów stanowiących jednostek samorządu terytorialnego c.d</vt:lpstr>
      <vt:lpstr>Wybory do organów stanowiących jednostek samorządu terytorialnego c.d</vt:lpstr>
      <vt:lpstr>Wybory do organów stanowiących jednostek samorządu terytorialnego c.d</vt:lpstr>
      <vt:lpstr>Wybory wójta, burmistrza i prezydenta miasta</vt:lpstr>
      <vt:lpstr>Wybory wójta, burmistrza i prezydenta miasta c.d.</vt:lpstr>
      <vt:lpstr>Referendum ogólnokrajowe</vt:lpstr>
      <vt:lpstr>Referendum ogólnokrajowe c.d.</vt:lpstr>
      <vt:lpstr>Obywatelska inicjatywa ustawodawcza</vt:lpstr>
      <vt:lpstr>Zasada państwa jako dobra wspólnego – art. 1</vt:lpstr>
      <vt:lpstr>Zasada bezstronności światopoglądowej państwa – art. 25</vt:lpstr>
      <vt:lpstr>Zasada demokratycznego państwa prawnego – art. 2</vt:lpstr>
      <vt:lpstr>Zasada demokratycznego państwa prawnego – art. 2 c.d.</vt:lpstr>
      <vt:lpstr>* Zasada rządów prawa – Rule of law (np. USA)</vt:lpstr>
      <vt:lpstr>Zasada sprawiedliwości społecznej – art. 2 in fine</vt:lpstr>
      <vt:lpstr>Zasada państwa republikańskiego</vt:lpstr>
      <vt:lpstr>Zasada państwa jednolitego (unitarnego) – art. 3</vt:lpstr>
      <vt:lpstr>Zasada społecznej gospodarki rynkowej – art. 20</vt:lpstr>
      <vt:lpstr>Zasada trójpodziału władzy – art. 10</vt:lpstr>
      <vt:lpstr>Zasada trójpodziału władzy – art. 10 c.d.</vt:lpstr>
      <vt:lpstr>Władza ustawodawcza Sejm i senat</vt:lpstr>
      <vt:lpstr>Władza ustawodawcza c.d.</vt:lpstr>
      <vt:lpstr>Władza ustawodawcza c.d.</vt:lpstr>
      <vt:lpstr>Władza ustawodawcza c.d.</vt:lpstr>
      <vt:lpstr>Władza ustawodawcza c.d.</vt:lpstr>
      <vt:lpstr>Władza ustawodawcza c.d.</vt:lpstr>
      <vt:lpstr>Władza ustawodawcza c.d. organy sejmu</vt:lpstr>
      <vt:lpstr>Władza ustawodawcza c.d. organy sejmu</vt:lpstr>
      <vt:lpstr>Władza ustawodawcza c.d. organy sejmu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Anna Surówka</dc:creator>
  <cp:lastModifiedBy>Anna Surówka</cp:lastModifiedBy>
  <cp:revision>1</cp:revision>
  <dcterms:created xsi:type="dcterms:W3CDTF">2024-10-25T10:49:33Z</dcterms:created>
  <dcterms:modified xsi:type="dcterms:W3CDTF">2024-10-25T10:50:10Z</dcterms:modified>
</cp:coreProperties>
</file>