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3"/>
  </p:notesMasterIdLst>
  <p:sldIdLst>
    <p:sldId id="258" r:id="rId3"/>
    <p:sldId id="549" r:id="rId4"/>
    <p:sldId id="550" r:id="rId5"/>
    <p:sldId id="551" r:id="rId6"/>
    <p:sldId id="511" r:id="rId7"/>
    <p:sldId id="512" r:id="rId8"/>
    <p:sldId id="513" r:id="rId9"/>
    <p:sldId id="514" r:id="rId10"/>
    <p:sldId id="516" r:id="rId11"/>
    <p:sldId id="517" r:id="rId12"/>
    <p:sldId id="518" r:id="rId13"/>
    <p:sldId id="555" r:id="rId14"/>
    <p:sldId id="556" r:id="rId15"/>
    <p:sldId id="521" r:id="rId16"/>
    <p:sldId id="522" r:id="rId17"/>
    <p:sldId id="523" r:id="rId18"/>
    <p:sldId id="524" r:id="rId19"/>
    <p:sldId id="525" r:id="rId20"/>
    <p:sldId id="526" r:id="rId21"/>
    <p:sldId id="527" r:id="rId2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434D7-582F-44AA-8A7B-EC05EE9BDFA5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FFFDA-222E-47B1-98E6-010C68C34D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7287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88C4F-1252-41D0-9139-CCAFEF95706C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4023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3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71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056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025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56887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818682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3580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5848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8869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20851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923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621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617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46344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9127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48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24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888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44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33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04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919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555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22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/>
              <a:t>Wykład 11</a:t>
            </a:r>
            <a:endParaRPr lang="pl-PL" dirty="0"/>
          </a:p>
          <a:p>
            <a:r>
              <a:rPr lang="pl-PL" dirty="0"/>
              <a:t>EEEKS1-1121, EEEKS1-1122, EEEKS1-1123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Encyklopedia </a:t>
            </a:r>
            <a:r>
              <a:rPr lang="pl-PL" dirty="0"/>
              <a:t>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sz="1600" b="1" dirty="0"/>
              <a:t>Termin przedawnienia: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6 lat – </a:t>
            </a:r>
            <a:r>
              <a:rPr lang="pl-PL" sz="1600" b="1" dirty="0"/>
              <a:t>standardowo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3 lata – </a:t>
            </a:r>
            <a:r>
              <a:rPr lang="pl-PL" sz="1600" b="1" dirty="0"/>
              <a:t>świadczenia okresowe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3 lata – </a:t>
            </a:r>
            <a:r>
              <a:rPr lang="pl-PL" sz="1600" b="1" dirty="0"/>
              <a:t>świadczenia związane z prowadzeniem działalności gospodarczej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3 lata – </a:t>
            </a:r>
            <a:r>
              <a:rPr lang="pl-PL" sz="1600" b="1" dirty="0"/>
              <a:t>roszczenia z czynów niedozwolonych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20 lat – </a:t>
            </a:r>
            <a:r>
              <a:rPr lang="pl-PL" sz="1600" b="1" dirty="0"/>
              <a:t>roszczenia z tytułu zbrodni i występku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1 rok – roszczenia z tytułu umowy przewozu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2 lata – roszczenia z tytułu świadczenia usług hotelowych i gastronomicznych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Skutki przedawnienia: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możliwość uchylenia się od spełnienia świadczenia – tylko z inicjatywy dłużnika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świadczenie przekształca się w tzw. świadczenie naturalne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dłużnik może zrzec się zarzutu przedawnienia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 upływie terminu przedawnienia nie można domagać się roszczenia przysługującego przeciwko konsumentowi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</a:t>
            </a:r>
            <a:r>
              <a:rPr lang="pl-PL" sz="1600" b="1" dirty="0"/>
              <a:t>początek biegu przedawnienia </a:t>
            </a:r>
            <a:r>
              <a:rPr lang="pl-PL" sz="1600" dirty="0"/>
              <a:t>– dzień, w którym roszczenie stało się wymagalne</a:t>
            </a:r>
          </a:p>
          <a:p>
            <a:pPr marL="114300" indent="0" algn="just">
              <a:buNone/>
            </a:pPr>
            <a:r>
              <a:rPr lang="pl-PL" sz="1600" dirty="0"/>
              <a:t>*</a:t>
            </a:r>
            <a:r>
              <a:rPr lang="pl-PL" sz="1600" b="1" dirty="0"/>
              <a:t>koniec przedawnienia </a:t>
            </a:r>
            <a:r>
              <a:rPr lang="pl-PL" sz="1600" dirty="0"/>
              <a:t>przypada na ostatni dzień roku kalendarzowego, chyba że termin przedawnienia jest krótszy niż dwa lata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78501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3A97D3-CEC5-8A6C-D4E7-FDFDD9FE12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FFD6C1-884D-CBC8-7240-4E651E6F0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1E9BD2-D3AE-3800-DC48-B742AD3A7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zawieszenie biegu przedawnienia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przez czas trwania władzy rodzicielskiej – roszczenia dzieci-rodzice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przez czas trwania opieki lub kurateli – roszczenia osoby niemające pełnej zdolności do czynności </a:t>
            </a:r>
            <a:r>
              <a:rPr lang="pl-PL" sz="1600" dirty="0" err="1"/>
              <a:t>prawnych-opiekun</a:t>
            </a:r>
            <a:r>
              <a:rPr lang="pl-PL" sz="1600" dirty="0"/>
              <a:t>/kurator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przez czas trwania małżeństwa – roszczenia pomiędzy małżonkami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przez czas trwania przeszkody – jeżeli niemożność dochodzenia roszczenia wynika z siły wyższej, uniemożliwiającej dochodzenie roszczenia przed sądem lub innym organem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przez czas trwania mediacji – roszczenia objęte umową o mediacje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przez czas trwania postępowania pojednawczego – roszczenia objęte zawezwaniem do próby ugodowej 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7461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A8E9B9-521E-8A24-8132-EAD9F7BE55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467DA8-D46B-EE55-07EB-F2EA3EE13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F65788-4282-7ADB-E4EC-28F51152B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przerwanie biegu przedawnienia: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każda czynność przed sądem, innym organem powołanym do rozpoznawania spraw lub egzekwowania roszczeń, sądem polubownym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uznanie roszczenia przez osobę, przeciwko której roszczenia przysługuje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skutki przerwania biegu przedawnienia: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przedawnienie biegnie na nowo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w przypadku przerwania biegu przedawnienia przez czynność przed sądem, innym organem powołanym do rozpoznawania spraw lub egzekwowania roszczeń, sądem polubownym przedawnienie nie biegnie na nowo, dopóki postępowanie nie zostanie zakończone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16379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Rzecz – </a:t>
            </a:r>
            <a:r>
              <a:rPr lang="pl-PL" sz="1600" dirty="0"/>
              <a:t>przedmiot materialny, mający charakter samoistny, tzn. na tyle wyodrębniony, że może samodzielnie występować w obrocie.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Część składowa – </a:t>
            </a:r>
            <a:r>
              <a:rPr lang="pl-PL" sz="1600" dirty="0"/>
              <a:t>wszystko, co nie może być odłączone od rzeczy bez zmiany istoty całej rzeczy lub bez zmiany części składowej. Część składowa rzeczy nie może być odrębnym przedmiotem własności i innych praw rzeczowych, np. klatka schodowa w budynku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Przynależności – </a:t>
            </a:r>
            <a:r>
              <a:rPr lang="pl-PL" sz="1600" dirty="0"/>
              <a:t>rzeczy ruchome potrzebne do korzystania z innej rzeczy (rzeczy głównej) zgodnie z jej przeznaczeniem i pozostające z nią w faktycznym związku odpowiadającym temu celowi, np. kluczyki od samochodu.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15473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Podział rzeczy: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nieruchomości i ruchomości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podzielne i niepodzielne</a:t>
            </a:r>
          </a:p>
          <a:p>
            <a:pPr algn="just">
              <a:buFont typeface="Wingdings" pitchFamily="2" charset="2"/>
              <a:buChar char="Ø"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indywidualnie oznaczone i oznaczone gatunkowo</a:t>
            </a:r>
          </a:p>
          <a:p>
            <a:pPr algn="just">
              <a:buFont typeface="Wingdings" pitchFamily="2" charset="2"/>
              <a:buChar char="Ø"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znajdujące  się w obrocie i wyjęte z obrotu</a:t>
            </a:r>
          </a:p>
          <a:p>
            <a:pPr algn="just">
              <a:buFont typeface="Wingdings" pitchFamily="2" charset="2"/>
              <a:buChar char="Ø"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zużywalne i niezużywalne</a:t>
            </a:r>
          </a:p>
        </p:txBody>
      </p:sp>
    </p:spTree>
    <p:extLst>
      <p:ext uri="{BB962C8B-B14F-4D97-AF65-F5344CB8AC3E}">
        <p14:creationId xmlns:p14="http://schemas.microsoft.com/office/powerpoint/2010/main" val="206959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14647" y="1752600"/>
            <a:ext cx="10767753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Prawo własności – </a:t>
            </a:r>
            <a:r>
              <a:rPr lang="pl-PL" sz="1600" dirty="0"/>
              <a:t>prawo do korzystania i rozporządzania rzeczą.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Roszczenia windykacyjne – </a:t>
            </a:r>
            <a:r>
              <a:rPr lang="pl-PL" sz="1600" dirty="0"/>
              <a:t>przysługują właścicielowi w razie faktycznego pozbawienia go władztwa nad rzeczą. Chronią uprawnienie do posiadania rzeczy.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Roszczenia negatoryjne – </a:t>
            </a:r>
            <a:r>
              <a:rPr lang="pl-PL" sz="1600" dirty="0"/>
              <a:t>przysługują właścicielowi przeciwko osobie, która narusza własność w inny sposób aniżeli pozbawienie właściciela faktycznego władztwa nad rzeczą. Dają możliwość żądania przywrócenia stanu zgodnego z prawem lub zaniechania naruszeń.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Współwłasność: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łączna – </a:t>
            </a:r>
            <a:r>
              <a:rPr lang="pl-PL" sz="1600" dirty="0"/>
              <a:t>nie można określić wielkości udziałów każdego z współwłaścicieli, a każdy z współwłaścicieli ma prawo do całej masy majątkowej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w częściach ułamkowych – </a:t>
            </a:r>
            <a:r>
              <a:rPr lang="pl-PL" sz="1600" dirty="0"/>
              <a:t>każdy z współwłaścicieli posiada udział w rzeczy wspólnej i może bez zgody współwłaścicieli rozporządzać swoim udziałem.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41582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3469" y="1752600"/>
            <a:ext cx="11310851" cy="4772744"/>
          </a:xfrm>
        </p:spPr>
        <p:txBody>
          <a:bodyPr>
            <a:normAutofit fontScale="85000" lnSpcReduction="20000"/>
          </a:bodyPr>
          <a:lstStyle/>
          <a:p>
            <a:pPr marL="114300" indent="0" algn="just">
              <a:buNone/>
            </a:pPr>
            <a:r>
              <a:rPr lang="pl-PL" sz="1600" dirty="0"/>
              <a:t>Nabycie prawa własności: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nabycie pierwotne – </a:t>
            </a:r>
            <a:r>
              <a:rPr lang="pl-PL" sz="1600" dirty="0"/>
              <a:t>nacjonalizacja, wywłaszczenie, zasiedzenie, znalezienie, zawłaszczenie rzeczy niczyjej, połączenie, pomieszanie i przeistoczenie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nabycie wtórne – </a:t>
            </a:r>
            <a:r>
              <a:rPr lang="pl-PL" sz="1600" dirty="0"/>
              <a:t>w drodze umowy (sprzedaż, darowizna, zamiana), dziedziczenie, nabycie majątku przy łączeniu osób prawnych.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Nabycie od osoby nieuprawnionej – ochrona nabywcy w dobrej wierze – nabywca rzeczy od osoby nieuprawnionej uzyskuje własność tej rzeczy z chwilą jej wydania.</a:t>
            </a:r>
          </a:p>
          <a:p>
            <a:pPr marL="114300" indent="0" algn="just">
              <a:buNone/>
            </a:pPr>
            <a:r>
              <a:rPr lang="pl-PL" sz="1600" dirty="0"/>
              <a:t>*ochrona nie dotyczy działania w złej wierze (</a:t>
            </a:r>
            <a:r>
              <a:rPr lang="pl-PL" sz="1600" dirty="0" err="1"/>
              <a:t>actio</a:t>
            </a:r>
            <a:r>
              <a:rPr lang="pl-PL" sz="1600" dirty="0"/>
              <a:t> </a:t>
            </a:r>
            <a:r>
              <a:rPr lang="pl-PL" sz="1600" dirty="0" err="1"/>
              <a:t>pauliana</a:t>
            </a:r>
            <a:r>
              <a:rPr lang="pl-PL" sz="1600" dirty="0"/>
              <a:t>) – gdy dłużnik celowo wyzbywa się majątku, żeby uniemożliwić wierzycielowi odzyskanie długu</a:t>
            </a:r>
          </a:p>
          <a:p>
            <a:pPr marL="114300" indent="0" algn="just">
              <a:buNone/>
            </a:pPr>
            <a:r>
              <a:rPr lang="pl-PL" sz="1600" dirty="0"/>
              <a:t>**jeżeli rzecz została zgubiona, skradziona lub w inny sposób utracona przez właściciela, nabywca może uzyskać własność tej rzeczy po upływie trzech lat</a:t>
            </a:r>
          </a:p>
          <a:p>
            <a:pPr marL="114300" indent="0" algn="just">
              <a:buNone/>
            </a:pPr>
            <a:r>
              <a:rPr lang="pl-PL" sz="1600" dirty="0"/>
              <a:t>***brak ochrony w przypadku nabycia rzeczy wpisanej do krajowego rejestru utraconych dóbr kultury 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Zasiedzenie: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termin zasiedzenia nieruchomości – 20 lat w dobrej wierze/ 30 lat w złej wierze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termin zasiedzenia ruchomości – 3 lata</a:t>
            </a:r>
          </a:p>
          <a:p>
            <a:pPr marL="114300" indent="0" algn="just">
              <a:buNone/>
            </a:pPr>
            <a:r>
              <a:rPr lang="pl-PL" sz="1600" dirty="0"/>
              <a:t>*brak możliwości nabycia w drodze zasiedzenia rzeczy wpisanej do krajowego rejestru utraconych dóbr kultury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Znalezienie – </a:t>
            </a:r>
            <a:r>
              <a:rPr lang="pl-PL" sz="1600" dirty="0"/>
              <a:t>termin do odebrania rzeczy: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1 rok od wezwania do odebrania rzeczy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2 lata bez wezwania do odebrania rzeczy</a:t>
            </a:r>
          </a:p>
          <a:p>
            <a:pPr marL="114300" indent="0" algn="just">
              <a:buNone/>
            </a:pPr>
            <a:r>
              <a:rPr lang="pl-PL" sz="1600" dirty="0"/>
              <a:t>*znaleźne – 10% wartości znalezionego przedmiotu.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35464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42163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Użytkowanie wieczyste – ustanawiane jest na: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40 lat - wyjątkowo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99 lat – zasada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Użytkowanie wieczyste może być ustanowione na gruntach należących do Skarbu Państwa lub należących do jednostek samorządu terytorialnego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Ustanowienie użytkowania wieczystego – forma aktu notarialnego; analogicznie – przedłużenie i przeniesienie użytkowania wieczystego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Sposób korzystania z gruntu przekazanego w użytkowanie wieczyste powinien być określony w umowie</a:t>
            </a:r>
          </a:p>
        </p:txBody>
      </p:sp>
    </p:spTree>
    <p:extLst>
      <p:ext uri="{BB962C8B-B14F-4D97-AF65-F5344CB8AC3E}">
        <p14:creationId xmlns:p14="http://schemas.microsoft.com/office/powerpoint/2010/main" val="407466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Ograniczone prawa rzeczowe: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użytkowanie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zastaw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służebność – </a:t>
            </a:r>
            <a:r>
              <a:rPr lang="pl-PL" sz="1600" dirty="0"/>
              <a:t>osobista (dla osoby na nieruchomości) lub gruntowa (dla nieruchomości na innej nieruchomości), służebność </a:t>
            </a:r>
            <a:r>
              <a:rPr lang="pl-PL" sz="1600" dirty="0" err="1"/>
              <a:t>przesyłu</a:t>
            </a:r>
            <a:r>
              <a:rPr lang="pl-PL" sz="1600" dirty="0"/>
              <a:t> (na rzecz przedsiębiorcy, który zamierza wybudować lub którego własność stanowią urządzenia służące do odprowadzania lub doprowadzania płynów, pary, gazu, energii elektrycznej)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spółdzielcze prawa do lokalu – </a:t>
            </a:r>
            <a:r>
              <a:rPr lang="pl-PL" sz="1600" dirty="0"/>
              <a:t>własnościowe spółdzielcze prawo do lokalu mieszkalnego, spółdzielcze prawo do lokalu użytkowego, prawo do domu jednorodzinnego w spółdzielni mieszkaniowej.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65006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752600"/>
            <a:ext cx="8507288" cy="4916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600" dirty="0"/>
              <a:t>Zawarcie umowy: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oferta </a:t>
            </a:r>
            <a:r>
              <a:rPr lang="pl-PL" sz="1600" dirty="0"/>
              <a:t>– złożenie i przyjęcie oferty</a:t>
            </a:r>
          </a:p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r>
              <a:rPr lang="pl-PL" sz="1600" b="1" dirty="0"/>
              <a:t>    oferent                                     oblat</a:t>
            </a:r>
          </a:p>
          <a:p>
            <a:pPr algn="just">
              <a:buNone/>
            </a:pPr>
            <a:r>
              <a:rPr lang="pl-PL" sz="1600" dirty="0"/>
              <a:t>składa ofertę                       przyjmuje ofertę</a:t>
            </a:r>
          </a:p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r>
              <a:rPr lang="pl-PL" sz="1600" b="1" dirty="0"/>
              <a:t>*</a:t>
            </a:r>
            <a:r>
              <a:rPr lang="pl-PL" sz="1600" dirty="0"/>
              <a:t>art. 71 </a:t>
            </a:r>
            <a:r>
              <a:rPr lang="pl-PL" sz="1600" dirty="0" err="1"/>
              <a:t>kc</a:t>
            </a:r>
            <a:r>
              <a:rPr lang="pl-PL" sz="1600" dirty="0"/>
              <a:t> – ofertą nie są reklamy, cenniki, gazetki promocyjne</a:t>
            </a:r>
          </a:p>
          <a:p>
            <a:pPr algn="just">
              <a:buNone/>
            </a:pPr>
            <a:r>
              <a:rPr lang="pl-PL" sz="1600" b="1" dirty="0"/>
              <a:t>                                                       </a:t>
            </a:r>
            <a:r>
              <a:rPr lang="pl-PL" sz="1600" dirty="0"/>
              <a:t>określony w ofercie</a:t>
            </a:r>
            <a:endParaRPr lang="pl-PL" sz="1600" b="1" dirty="0"/>
          </a:p>
          <a:p>
            <a:pPr algn="just">
              <a:buNone/>
            </a:pPr>
            <a:r>
              <a:rPr lang="pl-PL" sz="1600" b="1" dirty="0"/>
              <a:t>Termin przyjęcia oferty </a:t>
            </a:r>
          </a:p>
          <a:p>
            <a:pPr algn="just">
              <a:buNone/>
            </a:pPr>
            <a:r>
              <a:rPr lang="pl-PL" sz="1600" b="1" dirty="0"/>
              <a:t>                                                       </a:t>
            </a:r>
            <a:r>
              <a:rPr lang="pl-PL" sz="1600" dirty="0"/>
              <a:t>brak wskazania terminu w ofercie</a:t>
            </a:r>
          </a:p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r>
              <a:rPr lang="pl-PL" sz="1600" b="1" dirty="0"/>
              <a:t>                   </a:t>
            </a:r>
            <a:r>
              <a:rPr lang="pl-PL" sz="1600" dirty="0"/>
              <a:t>oferta złożona w obecności                     oferta złożona np. listownie</a:t>
            </a:r>
          </a:p>
          <a:p>
            <a:pPr algn="just">
              <a:buNone/>
            </a:pPr>
            <a:r>
              <a:rPr lang="pl-PL" sz="1600" dirty="0"/>
              <a:t>                    drugiej osoby </a:t>
            </a:r>
          </a:p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r>
              <a:rPr lang="pl-PL" sz="1600" b="1" dirty="0"/>
              <a:t>                   </a:t>
            </a:r>
            <a:r>
              <a:rPr lang="pl-PL" sz="1600" dirty="0"/>
              <a:t>przyjęcie niezwłoczne                             </a:t>
            </a:r>
            <a:r>
              <a:rPr lang="pl-PL" sz="1400" dirty="0"/>
              <a:t>przyjęcie powinno nastąpić </a:t>
            </a:r>
          </a:p>
          <a:p>
            <a:pPr algn="just">
              <a:buNone/>
            </a:pPr>
            <a:r>
              <a:rPr lang="pl-PL" sz="1400" dirty="0"/>
              <a:t>                                                      z uwzględnieniem czasu na dotarcie, zastanowienie, odpowiedź                                                                                   </a:t>
            </a:r>
            <a:endParaRPr lang="pl-PL" sz="1400" b="1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855640" y="2348880"/>
            <a:ext cx="72008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799856" y="2348880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V="1">
            <a:off x="4439816" y="4005064"/>
            <a:ext cx="79208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439816" y="4293096"/>
            <a:ext cx="79208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 flipH="1">
            <a:off x="4655840" y="4725144"/>
            <a:ext cx="86409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7752184" y="4725144"/>
            <a:ext cx="79208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>
            <a:off x="4511824" y="558924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/>
          <p:nvPr/>
        </p:nvCxnSpPr>
        <p:spPr>
          <a:xfrm>
            <a:off x="8472264" y="530120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Księgi wieczyste: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domniemanie prawdziwości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rękojmia wiary publicznej ksiąg wieczystych (ochrona osób działających w zaufaniu do treści księgi)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działy księgi wieczystej: I – opis nieruchomości, II – właściciel, III – prawa rzeczowe obciążające nieruchomość, IV - hipoteka</a:t>
            </a:r>
          </a:p>
        </p:txBody>
      </p:sp>
    </p:spTree>
    <p:extLst>
      <p:ext uri="{BB962C8B-B14F-4D97-AF65-F5344CB8AC3E}">
        <p14:creationId xmlns:p14="http://schemas.microsoft.com/office/powerpoint/2010/main" val="196526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0337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sz="1600" b="1" dirty="0"/>
              <a:t>Oferta w handlu elektronicznym</a:t>
            </a:r>
          </a:p>
          <a:p>
            <a:pPr algn="just">
              <a:buNone/>
            </a:pPr>
            <a:r>
              <a:rPr lang="pl-PL" sz="1600" dirty="0"/>
              <a:t>oferta złożona w postaci elektronicznej wiąże składającego, jeżeli druga strona potwierdzi niezwłocznie jej otrzymanie</a:t>
            </a:r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dirty="0"/>
              <a:t>Obowiązki przedsiębiorcy składającego ofertę w postaci elektronicznej (przed zawarciem umowy) – poinformowanie w sposób jednoznaczny i zrozumiały 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czynnościach technicznych składających się na procedurę zawarcia umowy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skutkach prawnych potwierdzenia przez drugą stronę otrzymania oferty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zasadach i sposobach utrwalania, zabezpieczania i udostępniania przez przedsiębiorcę drugiej stronie treści zawieranej umowy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metodach i środkach technicznych służących wykrywaniu i korygowaniu błędów we wprowadzanych danych, które jest obowiązany udostępnić drugiej stronie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językach, w których umowa może być zawarta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kodeksach etycznych, które stosuje, oraz o ich dostępności w postaci elektronicznej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*zasad tych nie stosuje się do umów zawieranych przy pomocy poczty elektronicznej</a:t>
            </a:r>
          </a:p>
        </p:txBody>
      </p:sp>
    </p:spTree>
    <p:extLst>
      <p:ext uri="{BB962C8B-B14F-4D97-AF65-F5344CB8AC3E}">
        <p14:creationId xmlns:p14="http://schemas.microsoft.com/office/powerpoint/2010/main" val="410012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1600" dirty="0"/>
              <a:t>Zawarcie umowy c.d.: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aukcja i przetarg </a:t>
            </a:r>
            <a:r>
              <a:rPr lang="pl-PL" sz="1600" dirty="0"/>
              <a:t>(art. 70</a:t>
            </a:r>
            <a:r>
              <a:rPr lang="pl-PL" sz="1600" baseline="30000" dirty="0"/>
              <a:t>1</a:t>
            </a:r>
            <a:r>
              <a:rPr lang="pl-PL" sz="1600" dirty="0"/>
              <a:t>-70</a:t>
            </a:r>
            <a:r>
              <a:rPr lang="pl-PL" sz="1600" baseline="30000" dirty="0"/>
              <a:t>5</a:t>
            </a:r>
            <a:r>
              <a:rPr lang="pl-PL" sz="1600" dirty="0"/>
              <a:t> </a:t>
            </a:r>
            <a:r>
              <a:rPr lang="pl-PL" sz="1600" dirty="0" err="1"/>
              <a:t>kc</a:t>
            </a:r>
            <a:r>
              <a:rPr lang="pl-PL" sz="1600" dirty="0"/>
              <a:t>)</a:t>
            </a:r>
          </a:p>
          <a:p>
            <a:pPr>
              <a:buNone/>
            </a:pPr>
            <a:r>
              <a:rPr lang="pl-PL" sz="1600" dirty="0"/>
              <a:t>Etapy:</a:t>
            </a:r>
          </a:p>
          <a:p>
            <a:pPr marL="457200" indent="-342900">
              <a:buFont typeface="+mj-lt"/>
              <a:buAutoNum type="arabicPeriod"/>
            </a:pPr>
            <a:r>
              <a:rPr lang="pl-PL" sz="1600" dirty="0"/>
              <a:t>ogłoszenie aukcji/przetargu</a:t>
            </a:r>
          </a:p>
          <a:p>
            <a:pPr marL="457200" indent="-342900">
              <a:buFont typeface="+mj-lt"/>
              <a:buAutoNum type="arabicPeriod"/>
            </a:pPr>
            <a:r>
              <a:rPr lang="pl-PL" sz="1600" dirty="0"/>
              <a:t>zgłaszanie ofert</a:t>
            </a:r>
          </a:p>
          <a:p>
            <a:pPr marL="457200" indent="-342900">
              <a:buFont typeface="+mj-lt"/>
              <a:buAutoNum type="arabicPeriod"/>
            </a:pPr>
            <a:r>
              <a:rPr lang="pl-PL" sz="1600" dirty="0"/>
              <a:t>przyjęcie oferty</a:t>
            </a:r>
          </a:p>
          <a:p>
            <a:pPr marL="457200" indent="-342900">
              <a:buNone/>
            </a:pPr>
            <a:endParaRPr lang="pl-PL" sz="1600" dirty="0"/>
          </a:p>
          <a:p>
            <a:pPr marL="457200" indent="-342900">
              <a:buNone/>
            </a:pPr>
            <a:r>
              <a:rPr lang="pl-PL" sz="1600" dirty="0"/>
              <a:t>Aukcja:</a:t>
            </a:r>
          </a:p>
          <a:p>
            <a:pPr marL="457200" indent="-342900">
              <a:buFont typeface="Wingdings" pitchFamily="2" charset="2"/>
              <a:buChar char="§"/>
            </a:pPr>
            <a:r>
              <a:rPr lang="pl-PL" sz="1600" dirty="0"/>
              <a:t>ustna lub przy pomocy środków umożliwiających bezpośredni kontakt</a:t>
            </a:r>
          </a:p>
          <a:p>
            <a:pPr marL="457200" indent="-342900">
              <a:buFont typeface="Wingdings" pitchFamily="2" charset="2"/>
              <a:buChar char="§"/>
            </a:pPr>
            <a:r>
              <a:rPr lang="pl-PL" sz="1600" dirty="0"/>
              <a:t>ogłaszający aukcję oczekuje coraz korzystniejszych ofert</a:t>
            </a:r>
          </a:p>
          <a:p>
            <a:pPr marL="457200" indent="-342900" algn="just">
              <a:buFont typeface="Wingdings" pitchFamily="2" charset="2"/>
              <a:buChar char="§"/>
            </a:pPr>
            <a:r>
              <a:rPr lang="pl-PL" sz="1600" dirty="0"/>
              <a:t>do zawarcia umowy dochodzi w chwili wyboru najkorzystniejszej oferty – przez przybicie </a:t>
            </a:r>
          </a:p>
          <a:p>
            <a:pPr>
              <a:buNone/>
            </a:pP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1600" dirty="0"/>
              <a:t>Zawarcie umowy c.d.:</a:t>
            </a:r>
          </a:p>
          <a:p>
            <a:pPr>
              <a:buNone/>
            </a:pPr>
            <a:r>
              <a:rPr lang="pl-PL" sz="1600" dirty="0"/>
              <a:t>Przetarg: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pisemne zgłaszanie ofert w terminie wskazanym w ogłoszeniu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 zamknięciu – wybór oferty najkorzystniejszej albo brak wyboru jakiejkolwiek oferty</a:t>
            </a:r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dirty="0"/>
              <a:t>*wadium – suma pieniędzy wpłacana przez składającego ofertę lub zastaw ustanowiony przez niego, zabezpieczający zawarcie umowy; wadium zwracane jest w przypadku niewybrania oferty</a:t>
            </a:r>
          </a:p>
          <a:p>
            <a:pPr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negocjacje – </a:t>
            </a:r>
            <a:r>
              <a:rPr lang="pl-PL" sz="1600" dirty="0"/>
              <a:t>strony uzgadniają kolejno postanowienia umowy. Do zawarcia umowy dochodzi, gdy strony dojdą do porozumienia we wszystkich sprawach.</a:t>
            </a:r>
            <a:endParaRPr lang="pl-PL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587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pl-PL" sz="1600" dirty="0"/>
          </a:p>
          <a:p>
            <a:pPr>
              <a:buNone/>
            </a:pPr>
            <a:r>
              <a:rPr lang="pl-PL" sz="1600" dirty="0"/>
              <a:t>Forma czynności prawnych – wynika z ustawy lub umowy: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pisemna, dokumentowa, elektroniczna – </a:t>
            </a:r>
            <a:r>
              <a:rPr lang="pl-PL" sz="1600" dirty="0"/>
              <a:t>ad solemnitatem (pod rygorem nieważności), ad probationem (dla celów dowodowych), ad </a:t>
            </a:r>
            <a:r>
              <a:rPr lang="pl-PL" sz="1600" dirty="0" err="1"/>
              <a:t>eventum</a:t>
            </a:r>
            <a:r>
              <a:rPr lang="pl-PL" sz="1600" dirty="0"/>
              <a:t> (dla wywołania pewnych skutków)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pisemna z datą pewną – </a:t>
            </a:r>
            <a:r>
              <a:rPr lang="pl-PL" sz="1600" dirty="0"/>
              <a:t>potwierdzoną notarialnie/przez organ, z chwilą zamieszczenia wzmianki w dokumencie urzędowym, w razie śmierci jednej ze stron podpisanych na dokumencie (od daty śmierci tej osoby), w razie opatrzenia kwalifikowanym elektronicznym znacznikiem czasu dokumentu w postaci elektronicznej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pisemna z urzędowo poświadczonym podpisem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akt notarialny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inna 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*dokument – nośnik informacji umożliwiający zapoznanie się z jej treścią</a:t>
            </a:r>
          </a:p>
          <a:p>
            <a:pPr marL="114300" indent="0" algn="just">
              <a:buNone/>
            </a:pPr>
            <a:r>
              <a:rPr lang="pl-PL" sz="1600" dirty="0"/>
              <a:t>**forma pisemna – dokument obejmujący oświadczenie woli z własnoręcznym podpisem</a:t>
            </a:r>
          </a:p>
          <a:p>
            <a:pPr marL="114300" indent="0" algn="just">
              <a:buNone/>
            </a:pPr>
            <a:r>
              <a:rPr lang="pl-PL" sz="1600" dirty="0"/>
              <a:t>***forma dokumentowa – złożenie oświadczenia woli w postaci dokumentu, w sposób umożliwiający ustalenie osoby składającej oświadczenie</a:t>
            </a:r>
          </a:p>
          <a:p>
            <a:pPr marL="114300" indent="0" algn="just">
              <a:buNone/>
            </a:pPr>
            <a:r>
              <a:rPr lang="pl-PL" sz="1600" dirty="0"/>
              <a:t>****forma elektroniczna – złożenie oświadczenia woli w formie elektronicznej i opatrzenie go kwalifikowanym podpisem elektronicznym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1600" dirty="0"/>
          </a:p>
          <a:p>
            <a:pPr>
              <a:buNone/>
            </a:pPr>
            <a:endParaRPr lang="pl-PL" sz="1600" dirty="0"/>
          </a:p>
          <a:p>
            <a:pPr>
              <a:buNone/>
            </a:pPr>
            <a:endParaRPr lang="pl-PL" sz="1600" dirty="0"/>
          </a:p>
          <a:p>
            <a:pPr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dirty="0"/>
              <a:t>    </a:t>
            </a:r>
            <a:r>
              <a:rPr lang="pl-PL" sz="1600" b="1" dirty="0"/>
              <a:t>Wykładnia oświadczenia woli </a:t>
            </a:r>
            <a:r>
              <a:rPr lang="pl-PL" sz="1600" dirty="0"/>
              <a:t>– musi uwzględniać cel i zamiar dokonania czynności, a nie tylko dosłowne brzmienie oświadczenia.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  <a:br>
              <a:rPr lang="pl-PL" sz="2000" dirty="0"/>
            </a:br>
            <a:r>
              <a:rPr lang="pl-PL" sz="2000" dirty="0"/>
              <a:t>PRZEDSTAWICIELSTWO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600" dirty="0"/>
              <a:t>Przedstawicielstwo ustawowe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pl-PL" sz="1600" dirty="0"/>
              <a:t>rodzice 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opiekun/kurator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sz="1600" dirty="0"/>
              <a:t>Pełnomocnictwo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pl-PL" sz="1600" dirty="0"/>
              <a:t>ogólne – forma pisemna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rodzajowe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szczególne</a:t>
            </a:r>
          </a:p>
          <a:p>
            <a:pPr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dirty="0"/>
              <a:t>mocodawca – musi mieć pełną zdolność do czynności prawnych</a:t>
            </a:r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dirty="0"/>
              <a:t>pełnomocnik – może posiadać ograniczoną zdolność do czynności prawnych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1600" b="1" dirty="0"/>
          </a:p>
          <a:p>
            <a:pPr>
              <a:buNone/>
            </a:pPr>
            <a:endParaRPr lang="pl-PL" sz="1600" b="1" dirty="0"/>
          </a:p>
          <a:p>
            <a:pPr>
              <a:buNone/>
            </a:pPr>
            <a:r>
              <a:rPr lang="pl-PL" sz="1600" b="1" dirty="0"/>
              <a:t>Przedawnienie roszczeń: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żeby dłużnik nie był przez cały czas zagrożony możliwością zgłoszenia roszczenia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 upływie czasu dochodzenie roszczenia mogłoby napotkać na trudności np. dowodowe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jeżeli wierzyciel długo nie dochodzi roszczenia, tzn. nie jest zainteresowany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1511</Words>
  <Application>Microsoft Office PowerPoint</Application>
  <PresentationFormat>Panoramiczny</PresentationFormat>
  <Paragraphs>207</Paragraphs>
  <Slides>20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20</vt:i4>
      </vt:variant>
    </vt:vector>
  </HeadingPairs>
  <TitlesOfParts>
    <vt:vector size="27" baseType="lpstr">
      <vt:lpstr>Aptos</vt:lpstr>
      <vt:lpstr>Arial</vt:lpstr>
      <vt:lpstr>Book Antiqua</vt:lpstr>
      <vt:lpstr>Century Gothic</vt:lpstr>
      <vt:lpstr>Wingdings</vt:lpstr>
      <vt:lpstr>Apteka</vt:lpstr>
      <vt:lpstr>1_Apteka</vt:lpstr>
      <vt:lpstr>Encyklopedia prawa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 PRZEDSTAWICIELSTWO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2024-12-10T18:46:32Z</dcterms:created>
  <dcterms:modified xsi:type="dcterms:W3CDTF">2024-12-10T18:50:20Z</dcterms:modified>
</cp:coreProperties>
</file>