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463" r:id="rId3"/>
    <p:sldId id="385" r:id="rId4"/>
    <p:sldId id="464" r:id="rId5"/>
    <p:sldId id="465" r:id="rId6"/>
    <p:sldId id="476" r:id="rId7"/>
    <p:sldId id="477" r:id="rId8"/>
    <p:sldId id="478" r:id="rId9"/>
    <p:sldId id="479" r:id="rId10"/>
    <p:sldId id="480" r:id="rId11"/>
    <p:sldId id="481" r:id="rId12"/>
    <p:sldId id="482" r:id="rId13"/>
    <p:sldId id="483" r:id="rId14"/>
    <p:sldId id="484" r:id="rId15"/>
    <p:sldId id="485" r:id="rId16"/>
    <p:sldId id="486" r:id="rId17"/>
    <p:sldId id="487" r:id="rId18"/>
    <p:sldId id="488" r:id="rId19"/>
    <p:sldId id="401" r:id="rId20"/>
    <p:sldId id="402" r:id="rId21"/>
    <p:sldId id="403" r:id="rId22"/>
    <p:sldId id="404" r:id="rId2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60"/>
  </p:normalViewPr>
  <p:slideViewPr>
    <p:cSldViewPr snapToGrid="0">
      <p:cViewPr varScale="1">
        <p:scale>
          <a:sx n="77" d="100"/>
          <a:sy n="77" d="100"/>
        </p:scale>
        <p:origin x="408" y="2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06.06.2025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813247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06.06.2025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030686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06.06.2025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351646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06.06.2025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641256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06.06.2025</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119713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06.06.2025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169574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06.06.2025</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533856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06.06.2025</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4017471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06.06.2025</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172624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06.06.2025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178259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06.06.2025</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071205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06.06.2025</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35465242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a:bodyPr>
          <a:lstStyle/>
          <a:p>
            <a:r>
              <a:rPr lang="pl-PL"/>
              <a:t>Ćwiczenia 13-WPPRSM1213</a:t>
            </a:r>
            <a:endParaRPr lang="pl-PL" dirty="0"/>
          </a:p>
          <a:p>
            <a:endParaRPr lang="pl-PL" dirty="0"/>
          </a:p>
        </p:txBody>
      </p:sp>
      <p:sp>
        <p:nvSpPr>
          <p:cNvPr id="2" name="Tytuł 1"/>
          <p:cNvSpPr>
            <a:spLocks noGrp="1"/>
          </p:cNvSpPr>
          <p:nvPr>
            <p:ph type="ctrTitle"/>
          </p:nvPr>
        </p:nvSpPr>
        <p:spPr/>
        <p:txBody>
          <a:bodyPr/>
          <a:lstStyle/>
          <a:p>
            <a:r>
              <a:rPr lang="pl-PL" dirty="0"/>
              <a:t>Prawo międzynarodowe publiczne</a:t>
            </a:r>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9FF7C2-D2A5-7863-E383-77EB56C8C781}"/>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rada </a:t>
            </a:r>
            <a:r>
              <a:rPr lang="pl-PL" sz="2000" dirty="0" err="1"/>
              <a:t>europy</a:t>
            </a:r>
            <a:endParaRPr lang="pl-PL" sz="2000" dirty="0"/>
          </a:p>
        </p:txBody>
      </p:sp>
      <p:sp>
        <p:nvSpPr>
          <p:cNvPr id="3" name="Symbol zastępczy zawartości 2">
            <a:extLst>
              <a:ext uri="{FF2B5EF4-FFF2-40B4-BE49-F238E27FC236}">
                <a16:creationId xmlns:a16="http://schemas.microsoft.com/office/drawing/2014/main" id="{4B36FA2E-64F7-65C4-6D01-8CF4F4618F6D}"/>
              </a:ext>
            </a:extLst>
          </p:cNvPr>
          <p:cNvSpPr>
            <a:spLocks noGrp="1"/>
          </p:cNvSpPr>
          <p:nvPr>
            <p:ph idx="1"/>
          </p:nvPr>
        </p:nvSpPr>
        <p:spPr>
          <a:xfrm>
            <a:off x="609600" y="1752601"/>
            <a:ext cx="10972800" cy="4834574"/>
          </a:xfrm>
        </p:spPr>
        <p:txBody>
          <a:bodyPr>
            <a:normAutofit/>
          </a:bodyPr>
          <a:lstStyle/>
          <a:p>
            <a:pPr marL="114300" indent="0">
              <a:buNone/>
            </a:pPr>
            <a:r>
              <a:rPr lang="pl-PL" sz="1600" b="1" dirty="0"/>
              <a:t>Europejska Karta Społeczna – system skarg</a:t>
            </a:r>
          </a:p>
          <a:p>
            <a:pPr marL="114300" indent="0" algn="ctr">
              <a:buNone/>
            </a:pPr>
            <a:r>
              <a:rPr lang="pl-PL" sz="1600" dirty="0"/>
              <a:t>skarga zbiorowa</a:t>
            </a:r>
          </a:p>
          <a:p>
            <a:pPr marL="114300" indent="0" algn="ctr">
              <a:buNone/>
            </a:pPr>
            <a:r>
              <a:rPr lang="pl-PL" sz="1400" dirty="0"/>
              <a:t>może być wniesiona przez:</a:t>
            </a:r>
          </a:p>
          <a:p>
            <a:pPr algn="ctr">
              <a:buFont typeface="Wingdings" panose="05000000000000000000" pitchFamily="2" charset="2"/>
              <a:buChar char="§"/>
            </a:pPr>
            <a:r>
              <a:rPr lang="pl-PL" sz="1400" dirty="0"/>
              <a:t>międzynarodowe organizacje pracodawców i pracowników</a:t>
            </a:r>
          </a:p>
          <a:p>
            <a:pPr algn="ctr">
              <a:buFont typeface="Wingdings" panose="05000000000000000000" pitchFamily="2" charset="2"/>
              <a:buChar char="§"/>
            </a:pPr>
            <a:r>
              <a:rPr lang="pl-PL" sz="1400" dirty="0"/>
              <a:t>międzynarodowe organizacje pozarządowe, mające status doradczy przy RE</a:t>
            </a:r>
          </a:p>
          <a:p>
            <a:pPr algn="ctr">
              <a:buFont typeface="Wingdings" panose="05000000000000000000" pitchFamily="2" charset="2"/>
              <a:buChar char="§"/>
            </a:pPr>
            <a:r>
              <a:rPr lang="pl-PL" sz="1400" dirty="0"/>
              <a:t>reprezentatywne krajowe organizacje pracodawców i pracowników podlegające jurysdykcji państwa-strony EKS </a:t>
            </a:r>
          </a:p>
          <a:p>
            <a:pPr algn="ctr">
              <a:buFont typeface="Wingdings" panose="05000000000000000000" pitchFamily="2" charset="2"/>
              <a:buChar char="§"/>
            </a:pPr>
            <a:endParaRPr lang="pl-PL" sz="1400" dirty="0"/>
          </a:p>
          <a:p>
            <a:pPr marL="114300" indent="0" algn="ctr">
              <a:buNone/>
            </a:pPr>
            <a:r>
              <a:rPr lang="pl-PL" sz="1600" dirty="0"/>
              <a:t>Europejski Komitet Spraw Społecznych RE</a:t>
            </a:r>
          </a:p>
          <a:p>
            <a:pPr marL="114300" indent="0" algn="ctr">
              <a:buNone/>
            </a:pPr>
            <a:r>
              <a:rPr lang="pl-PL" sz="1400" dirty="0"/>
              <a:t>bada skargę i sporządza sprawozdanie</a:t>
            </a:r>
          </a:p>
          <a:p>
            <a:pPr marL="114300" indent="0" algn="ctr">
              <a:buNone/>
            </a:pPr>
            <a:endParaRPr lang="pl-PL" sz="1400" dirty="0"/>
          </a:p>
          <a:p>
            <a:pPr marL="114300" indent="0" algn="ctr">
              <a:buNone/>
            </a:pPr>
            <a:r>
              <a:rPr lang="pl-PL" sz="1600" dirty="0"/>
              <a:t>sprawozdanie</a:t>
            </a:r>
          </a:p>
          <a:p>
            <a:pPr marL="114300" indent="0" algn="ctr">
              <a:buNone/>
            </a:pPr>
            <a:endParaRPr lang="pl-PL" sz="1600" dirty="0"/>
          </a:p>
          <a:p>
            <a:pPr marL="114300" indent="0" algn="ctr">
              <a:buNone/>
            </a:pPr>
            <a:r>
              <a:rPr lang="pl-PL" sz="1600" dirty="0"/>
              <a:t>Komitet Ministrów RE</a:t>
            </a:r>
          </a:p>
          <a:p>
            <a:pPr algn="ctr">
              <a:buFont typeface="Wingdings" panose="05000000000000000000" pitchFamily="2" charset="2"/>
              <a:buChar char="§"/>
            </a:pPr>
            <a:r>
              <a:rPr lang="pl-PL" sz="1400" dirty="0"/>
              <a:t>przyjmuje rezolucję zwykłą większością głosów</a:t>
            </a:r>
          </a:p>
          <a:p>
            <a:pPr algn="ctr">
              <a:buFont typeface="Wingdings" panose="05000000000000000000" pitchFamily="2" charset="2"/>
              <a:buChar char="§"/>
            </a:pPr>
            <a:r>
              <a:rPr lang="pl-PL" sz="1400" dirty="0"/>
              <a:t>w przypadku stwierdzenia przez Europejski Komitet Spraw Społecznych RE niezadowalającego stosowania EKS, Komitet Ministrów przyjmuje zalecenia dla państwa większością 2/3 oddanych głosów</a:t>
            </a:r>
          </a:p>
        </p:txBody>
      </p:sp>
      <p:sp>
        <p:nvSpPr>
          <p:cNvPr id="5" name="Strzałka: w dół 4">
            <a:extLst>
              <a:ext uri="{FF2B5EF4-FFF2-40B4-BE49-F238E27FC236}">
                <a16:creationId xmlns:a16="http://schemas.microsoft.com/office/drawing/2014/main" id="{F2A0FD9B-D35A-2C5A-7D47-9E0CE3BEEF07}"/>
              </a:ext>
            </a:extLst>
          </p:cNvPr>
          <p:cNvSpPr/>
          <p:nvPr/>
        </p:nvSpPr>
        <p:spPr>
          <a:xfrm>
            <a:off x="6096000" y="3383862"/>
            <a:ext cx="45719" cy="1630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 name="Strzałka: w dół 5">
            <a:extLst>
              <a:ext uri="{FF2B5EF4-FFF2-40B4-BE49-F238E27FC236}">
                <a16:creationId xmlns:a16="http://schemas.microsoft.com/office/drawing/2014/main" id="{534611C5-234A-3DA0-2968-6562B4778BD9}"/>
              </a:ext>
            </a:extLst>
          </p:cNvPr>
          <p:cNvSpPr/>
          <p:nvPr/>
        </p:nvSpPr>
        <p:spPr>
          <a:xfrm>
            <a:off x="6096000" y="4193427"/>
            <a:ext cx="45719" cy="1630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 name="Strzałka: w dół 6">
            <a:extLst>
              <a:ext uri="{FF2B5EF4-FFF2-40B4-BE49-F238E27FC236}">
                <a16:creationId xmlns:a16="http://schemas.microsoft.com/office/drawing/2014/main" id="{567AC1DB-60F3-7B21-2781-A0F3DA3C45F6}"/>
              </a:ext>
            </a:extLst>
          </p:cNvPr>
          <p:cNvSpPr/>
          <p:nvPr/>
        </p:nvSpPr>
        <p:spPr>
          <a:xfrm>
            <a:off x="6096000" y="4735078"/>
            <a:ext cx="45719" cy="1630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148908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9FF7C2-D2A5-7863-E383-77EB56C8C781}"/>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rada </a:t>
            </a:r>
            <a:r>
              <a:rPr lang="pl-PL" sz="2000" dirty="0" err="1"/>
              <a:t>europy</a:t>
            </a:r>
            <a:endParaRPr lang="pl-PL" sz="2000" dirty="0"/>
          </a:p>
        </p:txBody>
      </p:sp>
      <p:sp>
        <p:nvSpPr>
          <p:cNvPr id="3" name="Symbol zastępczy zawartości 2">
            <a:extLst>
              <a:ext uri="{FF2B5EF4-FFF2-40B4-BE49-F238E27FC236}">
                <a16:creationId xmlns:a16="http://schemas.microsoft.com/office/drawing/2014/main" id="{4B36FA2E-64F7-65C4-6D01-8CF4F4618F6D}"/>
              </a:ext>
            </a:extLst>
          </p:cNvPr>
          <p:cNvSpPr>
            <a:spLocks noGrp="1"/>
          </p:cNvSpPr>
          <p:nvPr>
            <p:ph idx="1"/>
          </p:nvPr>
        </p:nvSpPr>
        <p:spPr/>
        <p:txBody>
          <a:bodyPr>
            <a:normAutofit/>
          </a:bodyPr>
          <a:lstStyle/>
          <a:p>
            <a:pPr marL="114300" indent="0" algn="just">
              <a:buNone/>
            </a:pPr>
            <a:r>
              <a:rPr lang="pl-PL" sz="1600" dirty="0"/>
              <a:t>Europejska Konwencja o zapobieganiu torturom oraz nieludzkiemu lub poniżającemu traktowaniu albo karaniu z dnia 26 listopada 1987 r. z protokołami dodatkowymi</a:t>
            </a:r>
          </a:p>
          <a:p>
            <a:pPr algn="just">
              <a:buFont typeface="Wingdings" panose="05000000000000000000" pitchFamily="2" charset="2"/>
              <a:buChar char="Ø"/>
            </a:pPr>
            <a:r>
              <a:rPr lang="pl-PL" sz="1600" dirty="0"/>
              <a:t>utworzenie Europejskiego Komitetu ds. Zapobiegania Torturom oraz Nieludzkiemu lub Poniżającemu Traktowaniu albo Karaniu</a:t>
            </a:r>
          </a:p>
          <a:p>
            <a:pPr algn="just">
              <a:buFont typeface="Wingdings" panose="05000000000000000000" pitchFamily="2" charset="2"/>
              <a:buChar char="Ø"/>
            </a:pPr>
            <a:r>
              <a:rPr lang="pl-PL" sz="1600" dirty="0"/>
              <a:t>Komitet ma badać – poprzez wizytacje – traktowanie osób pozbawionych wolności w państwach-stronach Konwencji w celu wzmocnienia, w razie potrzeby, ich ochrony</a:t>
            </a:r>
          </a:p>
          <a:p>
            <a:pPr algn="just">
              <a:buFont typeface="Wingdings" panose="05000000000000000000" pitchFamily="2" charset="2"/>
              <a:buChar char="Ø"/>
            </a:pPr>
            <a:r>
              <a:rPr lang="pl-PL" sz="1600" dirty="0"/>
              <a:t>Komitet sporządza poufne sprawozdania z wizytacji, mogące zawierać zalecenia dla państwa w celu poprawienia ochrony</a:t>
            </a:r>
          </a:p>
          <a:p>
            <a:pPr algn="just">
              <a:buFont typeface="Wingdings" panose="05000000000000000000" pitchFamily="2" charset="2"/>
              <a:buChar char="Ø"/>
            </a:pPr>
            <a:r>
              <a:rPr lang="pl-PL" sz="1600" dirty="0"/>
              <a:t>jeżeli państwo nie wypełnia zaleceń Komitetu, Komitet może większością 2/3 głosów zadecydować o wydaniu publicznego oświadczenia w sprawie</a:t>
            </a:r>
          </a:p>
        </p:txBody>
      </p:sp>
    </p:spTree>
    <p:extLst>
      <p:ext uri="{BB962C8B-B14F-4D97-AF65-F5344CB8AC3E}">
        <p14:creationId xmlns:p14="http://schemas.microsoft.com/office/powerpoint/2010/main" val="1985120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9FF7C2-D2A5-7863-E383-77EB56C8C781}"/>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rada </a:t>
            </a:r>
            <a:r>
              <a:rPr lang="pl-PL" sz="2000" dirty="0" err="1"/>
              <a:t>europy</a:t>
            </a:r>
            <a:endParaRPr lang="pl-PL" sz="2000" dirty="0"/>
          </a:p>
        </p:txBody>
      </p:sp>
      <p:sp>
        <p:nvSpPr>
          <p:cNvPr id="3" name="Symbol zastępczy zawartości 2">
            <a:extLst>
              <a:ext uri="{FF2B5EF4-FFF2-40B4-BE49-F238E27FC236}">
                <a16:creationId xmlns:a16="http://schemas.microsoft.com/office/drawing/2014/main" id="{4B36FA2E-64F7-65C4-6D01-8CF4F4618F6D}"/>
              </a:ext>
            </a:extLst>
          </p:cNvPr>
          <p:cNvSpPr>
            <a:spLocks noGrp="1"/>
          </p:cNvSpPr>
          <p:nvPr>
            <p:ph idx="1"/>
          </p:nvPr>
        </p:nvSpPr>
        <p:spPr/>
        <p:txBody>
          <a:bodyPr>
            <a:normAutofit/>
          </a:bodyPr>
          <a:lstStyle/>
          <a:p>
            <a:pPr marL="114300" indent="0" algn="just">
              <a:buNone/>
            </a:pPr>
            <a:endParaRPr lang="pl-PL" sz="1600" dirty="0"/>
          </a:p>
          <a:p>
            <a:pPr marL="114300" indent="0" algn="just">
              <a:buNone/>
            </a:pPr>
            <a:r>
              <a:rPr lang="pl-PL" sz="1600" dirty="0"/>
              <a:t>Europejska Konwencja o wykonywaniu praw dzieci z dnia 25 stycznia 1999 r.</a:t>
            </a:r>
          </a:p>
          <a:p>
            <a:pPr algn="just">
              <a:buFont typeface="Wingdings" panose="05000000000000000000" pitchFamily="2" charset="2"/>
              <a:buChar char="Ø"/>
            </a:pPr>
            <a:r>
              <a:rPr lang="pl-PL" sz="1600" dirty="0"/>
              <a:t>dotyczy głównie praw dziecka w aspekcie postępowań sądowych</a:t>
            </a:r>
          </a:p>
          <a:p>
            <a:pPr algn="just">
              <a:buFont typeface="Wingdings" panose="05000000000000000000" pitchFamily="2" charset="2"/>
              <a:buChar char="Ø"/>
            </a:pPr>
            <a:r>
              <a:rPr lang="pl-PL" sz="1600" dirty="0"/>
              <a:t>nad jej realizacją czuwa Stały Komitet</a:t>
            </a:r>
          </a:p>
          <a:p>
            <a:pPr marL="114300" indent="0" algn="just">
              <a:buNone/>
            </a:pPr>
            <a:endParaRPr lang="pl-PL" sz="1600" dirty="0"/>
          </a:p>
          <a:p>
            <a:pPr marL="114300" indent="0" algn="just">
              <a:buNone/>
            </a:pPr>
            <a:r>
              <a:rPr lang="pl-PL" sz="1600" dirty="0"/>
              <a:t>Konwencja ramowa o ochronie mniejszości narodowych z dnia 10 listopada 1994 r</a:t>
            </a:r>
          </a:p>
          <a:p>
            <a:pPr algn="just">
              <a:buFont typeface="Wingdings" panose="05000000000000000000" pitchFamily="2" charset="2"/>
              <a:buChar char="Ø"/>
            </a:pPr>
            <a:r>
              <a:rPr lang="pl-PL" sz="1600" dirty="0"/>
              <a:t>reguluje zasady, którymi winny kierować się państwa w swojej polityce narodowościowej</a:t>
            </a:r>
          </a:p>
          <a:p>
            <a:pPr algn="just">
              <a:buFont typeface="Wingdings" panose="05000000000000000000" pitchFamily="2" charset="2"/>
              <a:buChar char="Ø"/>
            </a:pPr>
            <a:r>
              <a:rPr lang="pl-PL" sz="1600" dirty="0"/>
              <a:t>nad jej realizacją czuwa Komitet Ministrów RE wspomagany przez Komitet Doradczy</a:t>
            </a:r>
          </a:p>
        </p:txBody>
      </p:sp>
    </p:spTree>
    <p:extLst>
      <p:ext uri="{BB962C8B-B14F-4D97-AF65-F5344CB8AC3E}">
        <p14:creationId xmlns:p14="http://schemas.microsoft.com/office/powerpoint/2010/main" val="37303384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unia europejska</a:t>
            </a:r>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p:txBody>
          <a:bodyPr>
            <a:normAutofit/>
          </a:bodyPr>
          <a:lstStyle/>
          <a:p>
            <a:pPr marL="114300" indent="0" algn="just">
              <a:buNone/>
            </a:pPr>
            <a:r>
              <a:rPr lang="pl-PL" sz="1600" dirty="0"/>
              <a:t>koncepcja ochrony praw podstawowych ukształtowała się w orzecznictwie Europejskiego Trybunału Sprawiedliwości</a:t>
            </a:r>
          </a:p>
          <a:p>
            <a:pPr marL="114300" indent="0" algn="just">
              <a:buNone/>
            </a:pPr>
            <a:endParaRPr lang="pl-PL" sz="1600" dirty="0"/>
          </a:p>
          <a:p>
            <a:pPr marL="114300" indent="0" algn="just">
              <a:buNone/>
            </a:pPr>
            <a:r>
              <a:rPr lang="pl-PL" sz="1600" dirty="0"/>
              <a:t>podstawowy dokument </a:t>
            </a:r>
          </a:p>
          <a:p>
            <a:pPr algn="just">
              <a:buFont typeface="Wingdings" panose="05000000000000000000" pitchFamily="2" charset="2"/>
              <a:buChar char="Ø"/>
            </a:pPr>
            <a:r>
              <a:rPr lang="pl-PL" sz="1600" dirty="0"/>
              <a:t>Karta Praw Podstawowych z dnia 7 grudnia 2000 r., podpisana i proklamowana w Nicei</a:t>
            </a:r>
          </a:p>
          <a:p>
            <a:pPr algn="just">
              <a:buFont typeface="Wingdings" panose="05000000000000000000" pitchFamily="2" charset="2"/>
              <a:buChar char="Ø"/>
            </a:pPr>
            <a:r>
              <a:rPr lang="pl-PL" sz="1600" dirty="0"/>
              <a:t>zgodnie z Traktatem Lizbońskim, z dniem 1 grudnia 2009 r. Karta Praw Podstawowych stała się dokumentem prawnie wiążącym o randze równej traktatom europejskim</a:t>
            </a:r>
          </a:p>
        </p:txBody>
      </p:sp>
    </p:spTree>
    <p:extLst>
      <p:ext uri="{BB962C8B-B14F-4D97-AF65-F5344CB8AC3E}">
        <p14:creationId xmlns:p14="http://schemas.microsoft.com/office/powerpoint/2010/main" val="2068260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unia europejska</a:t>
            </a:r>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a:xfrm>
            <a:off x="609600" y="1752601"/>
            <a:ext cx="10972800" cy="4758859"/>
          </a:xfrm>
        </p:spPr>
        <p:txBody>
          <a:bodyPr>
            <a:normAutofit/>
          </a:bodyPr>
          <a:lstStyle/>
          <a:p>
            <a:pPr marL="114300" indent="0">
              <a:buNone/>
            </a:pPr>
            <a:r>
              <a:rPr lang="pl-PL" sz="1600" dirty="0"/>
              <a:t>Karta Praw Podstawowych</a:t>
            </a:r>
          </a:p>
          <a:p>
            <a:pPr>
              <a:buFont typeface="Wingdings" panose="05000000000000000000" pitchFamily="2" charset="2"/>
              <a:buChar char="Ø"/>
            </a:pPr>
            <a:r>
              <a:rPr lang="pl-PL" sz="1600" dirty="0"/>
              <a:t>Rozdział I „Godność” </a:t>
            </a:r>
          </a:p>
          <a:p>
            <a:pPr marL="114300" indent="0" algn="just">
              <a:buNone/>
            </a:pPr>
            <a:r>
              <a:rPr lang="pl-PL" sz="1600" dirty="0"/>
              <a:t>gwarantuje: nienaruszalność godności ludzkiej, prawo do życia, prawo do integralności osoby ludzkiej, zakaz tortur i nieludzkiego lub poniżającego traktowania albo karania, zakaz niewolnictwa i pracy przymusowej</a:t>
            </a:r>
          </a:p>
          <a:p>
            <a:pPr>
              <a:buFont typeface="Wingdings" panose="05000000000000000000" pitchFamily="2" charset="2"/>
              <a:buChar char="Ø"/>
            </a:pPr>
            <a:r>
              <a:rPr lang="pl-PL" sz="1600" dirty="0"/>
              <a:t>Rozdział II „Wolności”</a:t>
            </a:r>
          </a:p>
          <a:p>
            <a:pPr marL="114300" indent="0" algn="just">
              <a:buNone/>
            </a:pPr>
            <a:r>
              <a:rPr lang="pl-PL" sz="1600" dirty="0"/>
              <a:t>gwarantuje: prawo do wolności i bezpieczeństwa osobistego, prawo do poszanowania życia prywatnego i rodzinnego, ochronę danych osobowych, prawo do zawarcia małżeństwa i prawo do założenia rodziny, wolność myśli, sumienia i religii, wolność wypowiedzi i informacji, wolność gromadzenia się i stowarzyszania się, wolność sztuk i nauk, prawo do nauki, wolność wyboru zawodu i prawo do podejmowania pracy, wolność prowadzenia działalności gospodarczej, prawo do własności, prawo do azylu, ochronę w przypadku usunięcia z terytorium państwa, wydalenia lub ekstradycji</a:t>
            </a:r>
          </a:p>
          <a:p>
            <a:pPr>
              <a:buFont typeface="Wingdings" panose="05000000000000000000" pitchFamily="2" charset="2"/>
              <a:buChar char="Ø"/>
            </a:pPr>
            <a:r>
              <a:rPr lang="pl-PL" sz="1600" dirty="0"/>
              <a:t>Rozdział III „Równość”</a:t>
            </a:r>
          </a:p>
          <a:p>
            <a:pPr marL="114300" indent="0" algn="just">
              <a:buNone/>
            </a:pPr>
            <a:r>
              <a:rPr lang="pl-PL" sz="1600" dirty="0"/>
              <a:t>gwarantuje: równość wobec prawa, niedyskryminację, poszanowanie zróżnicowania kulturalnego, religijnego i językowego, równość mężczyzn i kobiet, prawa dziecka, prawa osób w podeszłym wieku, prawo do integracji osób niepełnosprawnych</a:t>
            </a:r>
          </a:p>
          <a:p>
            <a:pPr marL="114300" indent="0">
              <a:buNone/>
            </a:pPr>
            <a:endParaRPr lang="pl-PL" sz="1600" dirty="0"/>
          </a:p>
        </p:txBody>
      </p:sp>
    </p:spTree>
    <p:extLst>
      <p:ext uri="{BB962C8B-B14F-4D97-AF65-F5344CB8AC3E}">
        <p14:creationId xmlns:p14="http://schemas.microsoft.com/office/powerpoint/2010/main" val="4098082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unia europejska</a:t>
            </a:r>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a:xfrm>
            <a:off x="609600" y="1752601"/>
            <a:ext cx="10972800" cy="4799628"/>
          </a:xfrm>
        </p:spPr>
        <p:txBody>
          <a:bodyPr>
            <a:normAutofit/>
          </a:bodyPr>
          <a:lstStyle/>
          <a:p>
            <a:pPr marL="114300" indent="0">
              <a:buNone/>
            </a:pPr>
            <a:r>
              <a:rPr lang="pl-PL" sz="1600" dirty="0"/>
              <a:t>Karta Praw Podstawowych c.d.</a:t>
            </a:r>
          </a:p>
          <a:p>
            <a:pPr algn="just">
              <a:buFont typeface="Wingdings" panose="05000000000000000000" pitchFamily="2" charset="2"/>
              <a:buChar char="Ø"/>
            </a:pPr>
            <a:r>
              <a:rPr lang="pl-PL" sz="1600" dirty="0"/>
              <a:t>Rozdział IV „Solidarność”</a:t>
            </a:r>
          </a:p>
          <a:p>
            <a:pPr marL="114300" indent="0" algn="just">
              <a:buNone/>
            </a:pPr>
            <a:r>
              <a:rPr lang="pl-PL" sz="1600" dirty="0"/>
              <a:t>gwarantuje: prawo pracowników do informacji i konsultacji w ramach przedsiębiorstwa, prawo do rokowań i działań zbiorowych, prawo dostępu do usług wyszukiwania miejsc pracy, ochronę w przypadku nieuzasadnionego zwolnienia z pracy, prawo do należytych i sprawiedliwych warunków pracy, zakaz pracy dzieci i ochronę młodocianych w pracy, ochronę życia rodzinnego i zawodowego, zabezpieczenie społeczne i pomoc społeczną, ochronę zdrowia, ochronę środowiska, ochronę konsumentów</a:t>
            </a:r>
          </a:p>
          <a:p>
            <a:pPr algn="just">
              <a:buFont typeface="Wingdings" panose="05000000000000000000" pitchFamily="2" charset="2"/>
              <a:buChar char="Ø"/>
            </a:pPr>
            <a:r>
              <a:rPr lang="pl-PL" sz="1600" dirty="0"/>
              <a:t>Rozdział V „Prawa obywateli”</a:t>
            </a:r>
          </a:p>
          <a:p>
            <a:pPr marL="114300" indent="0" algn="just">
              <a:buNone/>
            </a:pPr>
            <a:r>
              <a:rPr lang="pl-PL" sz="1600" dirty="0"/>
              <a:t>gwarantuje: prawo do głosowania i kandydowania w wyborach do Parlamentu Europejskiego, prawo głosowania i kandydowania w wyborach lokalnych, prawo do dobrej administracji, prawo do dokumentów, prawo skargi do Rzecznika Praw Obywatelskich UE, prawo petycji do Parlamentu Europejskiego, swobodę przemieszczania się i pobytu na terytorium państw członkowskich UE, prawo do opieki dyplomatycznej i konsularnej za granicami UE</a:t>
            </a:r>
          </a:p>
          <a:p>
            <a:pPr algn="just">
              <a:buFont typeface="Wingdings" panose="05000000000000000000" pitchFamily="2" charset="2"/>
              <a:buChar char="Ø"/>
            </a:pPr>
            <a:r>
              <a:rPr lang="pl-PL" sz="1600" dirty="0"/>
              <a:t>Rozdział VI „Wymiar Sprawiedliwości”</a:t>
            </a:r>
          </a:p>
          <a:p>
            <a:pPr marL="114300" indent="0" algn="just">
              <a:buNone/>
            </a:pPr>
            <a:r>
              <a:rPr lang="pl-PL" sz="1600" dirty="0"/>
              <a:t>gwarantuje: prawo do skutecznego środka prawnego i do sprawiedliwego procesu sądowego, domniemanie niewinności i prawo do obrony, zasadę legalności oraz proporcjonalności czynów zabronionych zagrożonych karą i kar, zasadę </a:t>
            </a:r>
            <a:r>
              <a:rPr lang="pl-PL" sz="1600" i="1" dirty="0" err="1"/>
              <a:t>ne</a:t>
            </a:r>
            <a:r>
              <a:rPr lang="pl-PL" sz="1600" i="1" dirty="0"/>
              <a:t> bis in </a:t>
            </a:r>
            <a:r>
              <a:rPr lang="pl-PL" sz="1600" i="1" dirty="0" err="1"/>
              <a:t>idem</a:t>
            </a:r>
            <a:endParaRPr lang="pl-PL" sz="1600" dirty="0"/>
          </a:p>
          <a:p>
            <a:pPr marL="114300" indent="0">
              <a:buNone/>
            </a:pPr>
            <a:endParaRPr lang="pl-PL" sz="1600" dirty="0"/>
          </a:p>
        </p:txBody>
      </p:sp>
    </p:spTree>
    <p:extLst>
      <p:ext uri="{BB962C8B-B14F-4D97-AF65-F5344CB8AC3E}">
        <p14:creationId xmlns:p14="http://schemas.microsoft.com/office/powerpoint/2010/main" val="1951167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unia europejska</a:t>
            </a:r>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a:xfrm>
            <a:off x="609600" y="1752601"/>
            <a:ext cx="10972800" cy="4863695"/>
          </a:xfrm>
        </p:spPr>
        <p:txBody>
          <a:bodyPr>
            <a:normAutofit/>
          </a:bodyPr>
          <a:lstStyle/>
          <a:p>
            <a:pPr marL="114300" indent="0">
              <a:buNone/>
            </a:pPr>
            <a:r>
              <a:rPr lang="pl-PL" sz="1600" dirty="0"/>
              <a:t>Karta Praw Podstawowych c.d.</a:t>
            </a:r>
          </a:p>
          <a:p>
            <a:pPr>
              <a:buFont typeface="Wingdings" panose="05000000000000000000" pitchFamily="2" charset="2"/>
              <a:buChar char="Ø"/>
            </a:pPr>
            <a:r>
              <a:rPr lang="pl-PL" sz="1600" dirty="0"/>
              <a:t>Rozdział VII „Postanowienia ogólne”</a:t>
            </a:r>
          </a:p>
          <a:p>
            <a:pPr algn="just">
              <a:buFont typeface="Wingdings" panose="05000000000000000000" pitchFamily="2" charset="2"/>
              <a:buChar char="§"/>
            </a:pPr>
            <a:r>
              <a:rPr lang="pl-PL" sz="1600" dirty="0"/>
              <a:t>dotyczy zakresu stosowania KPP – zgodnie z art. 51 KPP – postanowienia Karty mają zastosowanie wyłącznie do instytucji, organów i jednostek organizacyjnych UE oraz do państw członkowskich jedynie w zakresie, w jakim stosują one prawo UE</a:t>
            </a:r>
          </a:p>
          <a:p>
            <a:pPr algn="just">
              <a:buFont typeface="Wingdings" panose="05000000000000000000" pitchFamily="2" charset="2"/>
              <a:buChar char="§"/>
            </a:pPr>
            <a:r>
              <a:rPr lang="pl-PL" sz="1600" dirty="0"/>
              <a:t>zakres praw gwarantowanych – wszelkie </a:t>
            </a:r>
            <a:r>
              <a:rPr lang="pl-PL" sz="1600" b="1" dirty="0"/>
              <a:t>ograniczenia</a:t>
            </a:r>
            <a:r>
              <a:rPr lang="pl-PL" sz="1600" dirty="0"/>
              <a:t> w korzystaniu z praw i wolności przyznanych KPP muszą być </a:t>
            </a:r>
            <a:r>
              <a:rPr lang="pl-PL" sz="1600" b="1" dirty="0"/>
              <a:t>przewidziane ustawą i szanować istotę tych praw i wolności; muszą respektować zasadę proporcjonalności – mogą być wprowadzane wyłącznie wtedy, gdy są konieczne i rzeczywiście realizują cele interesu ogólnego uznane przez UE lub wynikają z potrzeby ochrony praw i wolności innych osób</a:t>
            </a:r>
          </a:p>
          <a:p>
            <a:pPr algn="just">
              <a:buFont typeface="Wingdings" panose="05000000000000000000" pitchFamily="2" charset="2"/>
              <a:buChar char="§"/>
            </a:pPr>
            <a:r>
              <a:rPr lang="pl-PL" sz="1600" dirty="0"/>
              <a:t>poziom ochrony – żadne postanowienie KPP nie może być interpretowane jako ograniczające lub podważające prawa człowieka i podstawowe wolności uznane, we właściwych obszarach zastosowania, przez prawo UE i prawo międzynarodowe oraz umowy międzynarodowe, których UE lub wszystkie państwa członkowskie są stronami, łącznie z EKPC oraz przez konstytucje państw członkowskich</a:t>
            </a:r>
          </a:p>
          <a:p>
            <a:pPr algn="just">
              <a:buFont typeface="Wingdings" panose="05000000000000000000" pitchFamily="2" charset="2"/>
              <a:buChar char="§"/>
            </a:pPr>
            <a:r>
              <a:rPr lang="pl-PL" sz="1600" dirty="0"/>
              <a:t>zakaz nadużycia praw – żadne z postanowień KPP nie może być interpretowane jako przyznające prawo do podejmowania jakichkolwiek działań lub dokonywania jakiegokolwiek aktu zmierzającego do zniweczenia któregokolwiek z praw i którejkolwiek z wolności uznanych w KPP lub ich ograniczenia w większym stopniu, aniżeli jest to w niej przewidziane </a:t>
            </a:r>
          </a:p>
          <a:p>
            <a:pPr marL="114300" indent="0">
              <a:buNone/>
            </a:pPr>
            <a:endParaRPr lang="pl-PL" sz="1600" dirty="0"/>
          </a:p>
        </p:txBody>
      </p:sp>
    </p:spTree>
    <p:extLst>
      <p:ext uri="{BB962C8B-B14F-4D97-AF65-F5344CB8AC3E}">
        <p14:creationId xmlns:p14="http://schemas.microsoft.com/office/powerpoint/2010/main" val="182078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unia europejska</a:t>
            </a:r>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p:txBody>
          <a:bodyPr>
            <a:normAutofit/>
          </a:bodyPr>
          <a:lstStyle/>
          <a:p>
            <a:pPr marL="114300" indent="0">
              <a:buNone/>
            </a:pPr>
            <a:r>
              <a:rPr lang="pl-PL" sz="1600" dirty="0"/>
              <a:t>Protokół nr 9 w sprawie stosowania KPP UE do Polski i Zjednoczonego Królestwa</a:t>
            </a:r>
          </a:p>
          <a:p>
            <a:pPr algn="just">
              <a:buFont typeface="Wingdings" panose="05000000000000000000" pitchFamily="2" charset="2"/>
              <a:buChar char="Ø"/>
            </a:pPr>
            <a:r>
              <a:rPr lang="pl-PL" sz="1600" dirty="0"/>
              <a:t>KPP nie rozszerza zdolności Trybunału Sprawiedliwości ani żadnego sądu lub trybunału obu państw do uznania, że przepisy ustawowe, wykonawcze lub administracyjne, praktyki lub działania administracyjne Polski lub Zjednoczonego Królestwa są niezgodne z podstawowymi prawami, wolnościami i zasadami, które są w niej potwierdzone. W szczególności, w kwestii praw socjalnych (tytuł IV KPP) stwierdzono, że KPP nie tworzy praw, które mogą być dochodzone na drodze sądowej, mających zastosowanie do Polski lub Zjednoczonego Królestwa, z wyjątkiem przypadków, gdy przewidziały one to w prawie krajowym         </a:t>
            </a:r>
          </a:p>
        </p:txBody>
      </p:sp>
    </p:spTree>
    <p:extLst>
      <p:ext uri="{BB962C8B-B14F-4D97-AF65-F5344CB8AC3E}">
        <p14:creationId xmlns:p14="http://schemas.microsoft.com/office/powerpoint/2010/main" val="23037935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Organizacja Bezpieczeństwa i współpracy w </a:t>
            </a:r>
            <a:r>
              <a:rPr lang="pl-PL" sz="2000" dirty="0" err="1"/>
              <a:t>europie</a:t>
            </a:r>
            <a:endParaRPr lang="pl-PL" sz="2000" dirty="0"/>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p:txBody>
          <a:bodyPr>
            <a:normAutofit/>
          </a:bodyPr>
          <a:lstStyle/>
          <a:p>
            <a:pPr algn="just">
              <a:buFont typeface="Wingdings" panose="05000000000000000000" pitchFamily="2" charset="2"/>
              <a:buChar char="Ø"/>
            </a:pPr>
            <a:r>
              <a:rPr lang="pl-PL" sz="1600" dirty="0"/>
              <a:t>Zasada nr 7 zawarta w Akcie Końcowym KBWE z 1975 r. – „poszanowanie praw człowieka oraz podstawowych swobód, w tym wolności myśli, sumienia, wyznania i przekonań”</a:t>
            </a:r>
          </a:p>
          <a:p>
            <a:pPr algn="just">
              <a:buFont typeface="Wingdings" panose="05000000000000000000" pitchFamily="2" charset="2"/>
              <a:buChar char="Ø"/>
            </a:pPr>
            <a:r>
              <a:rPr lang="pl-PL" sz="1600" dirty="0"/>
              <a:t>Biuro ds. Instytucji Demokratycznych i Praw Człowieka (ODIHR)</a:t>
            </a:r>
          </a:p>
          <a:p>
            <a:pPr algn="just">
              <a:buFont typeface="Wingdings" panose="05000000000000000000" pitchFamily="2" charset="2"/>
              <a:buChar char="§"/>
            </a:pPr>
            <a:r>
              <a:rPr lang="pl-PL" sz="1600" dirty="0"/>
              <a:t>monitoruje przestrzeganie praw człowieka w państwach OBWE</a:t>
            </a:r>
          </a:p>
          <a:p>
            <a:pPr algn="just">
              <a:buFont typeface="Wingdings" panose="05000000000000000000" pitchFamily="2" charset="2"/>
              <a:buChar char="§"/>
            </a:pPr>
            <a:r>
              <a:rPr lang="pl-PL" sz="1600" dirty="0"/>
              <a:t>udziela pomocy państwom w promowaniu i ochronie praw człowieka (np. w zakresie zwalczania terroryzmu, handlu ludźmi)</a:t>
            </a:r>
          </a:p>
          <a:p>
            <a:pPr algn="just">
              <a:buFont typeface="Wingdings" panose="05000000000000000000" pitchFamily="2" charset="2"/>
              <a:buChar char="§"/>
            </a:pPr>
            <a:r>
              <a:rPr lang="pl-PL" sz="1600" dirty="0"/>
              <a:t>prowadzi szkolenia i programy edukacyjne związane z problematyką praw człowieka</a:t>
            </a:r>
          </a:p>
        </p:txBody>
      </p:sp>
    </p:spTree>
    <p:extLst>
      <p:ext uri="{BB962C8B-B14F-4D97-AF65-F5344CB8AC3E}">
        <p14:creationId xmlns:p14="http://schemas.microsoft.com/office/powerpoint/2010/main" val="7254171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47FA583-BBF9-7986-DF3D-35D9E067EDD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35CDAAA2-E4CB-E042-4E98-618B4A6ED6A5}"/>
              </a:ext>
            </a:extLst>
          </p:cNvPr>
          <p:cNvSpPr>
            <a:spLocks noGrp="1"/>
          </p:cNvSpPr>
          <p:nvPr>
            <p:ph idx="1"/>
          </p:nvPr>
        </p:nvSpPr>
        <p:spPr/>
        <p:txBody>
          <a:bodyPr>
            <a:normAutofit/>
          </a:bodyPr>
          <a:lstStyle/>
          <a:p>
            <a:pPr marL="114300" indent="0">
              <a:buNone/>
            </a:pPr>
            <a:r>
              <a:rPr lang="pl-PL" sz="1600" dirty="0"/>
              <a:t>źródła prawa dyplomatycznego i konsularnego</a:t>
            </a:r>
          </a:p>
          <a:p>
            <a:pPr algn="just">
              <a:buFont typeface="Wingdings" panose="05000000000000000000" pitchFamily="2" charset="2"/>
              <a:buChar char="Ø"/>
            </a:pPr>
            <a:r>
              <a:rPr lang="pl-PL" sz="1600" dirty="0"/>
              <a:t>Konwencja Wiedeńska o stosunkach dyplomatycznych, podpisana dnia 18 kwietnia 1961 r.</a:t>
            </a:r>
          </a:p>
          <a:p>
            <a:pPr algn="just">
              <a:buFont typeface="Wingdings" panose="05000000000000000000" pitchFamily="2" charset="2"/>
              <a:buChar char="Ø"/>
            </a:pPr>
            <a:r>
              <a:rPr lang="pl-PL" sz="1600" dirty="0"/>
              <a:t>Konwencja o misjach specjalnych, otwarta do podpisu w Nowym Jorku dnia 16 grudnia 1969 r.</a:t>
            </a:r>
          </a:p>
          <a:p>
            <a:pPr algn="just">
              <a:buFont typeface="Wingdings" panose="05000000000000000000" pitchFamily="2" charset="2"/>
              <a:buChar char="Ø"/>
            </a:pPr>
            <a:r>
              <a:rPr lang="pl-PL" sz="1600" dirty="0"/>
              <a:t>Konwencja o zapobieganiu przestępstwom i karaniu sprawców przestępstw przeciwko osobom korzystającym z ochrony międzynarodowej, w tym przeciwko dyplomatom, sporządzona w Nowym Jorku dnia 14 grudnia 1973 r.</a:t>
            </a:r>
          </a:p>
          <a:p>
            <a:pPr algn="just">
              <a:buFont typeface="Wingdings" panose="05000000000000000000" pitchFamily="2" charset="2"/>
              <a:buChar char="Ø"/>
            </a:pPr>
            <a:r>
              <a:rPr lang="pl-PL" sz="1600" dirty="0"/>
              <a:t>Konwencja o bezpieczeństwie personelu Organizacji Narodów Zjednoczonych i personelu współdziałającego, sporządzona w Nowym Jorku dnia 9 grudnia 1994 r.</a:t>
            </a:r>
          </a:p>
          <a:p>
            <a:pPr algn="just">
              <a:buFont typeface="Wingdings" panose="05000000000000000000" pitchFamily="2" charset="2"/>
              <a:buChar char="Ø"/>
            </a:pPr>
            <a:r>
              <a:rPr lang="pl-PL" sz="1600" dirty="0"/>
              <a:t>zasady protokołu i grzeczności międzynarodowej niemające charakteru norm prawa międzynarodowego</a:t>
            </a:r>
          </a:p>
          <a:p>
            <a:pPr algn="just">
              <a:buFont typeface="Wingdings" panose="05000000000000000000" pitchFamily="2" charset="2"/>
              <a:buChar char="Ø"/>
            </a:pPr>
            <a:r>
              <a:rPr lang="pl-PL" sz="1600" dirty="0"/>
              <a:t>normy prawa wewnętrznego</a:t>
            </a:r>
          </a:p>
          <a:p>
            <a:pPr marL="114300" indent="0" algn="just">
              <a:buNone/>
            </a:pPr>
            <a:r>
              <a:rPr lang="pl-PL" sz="1600" dirty="0"/>
              <a:t>w RP – ustawa z dnia 21 stycznia 2021 r. o służbie zagranicznej i ustawa z dnia 25 czerwca 2015 r. Prawo konsularne </a:t>
            </a:r>
          </a:p>
        </p:txBody>
      </p:sp>
    </p:spTree>
    <p:extLst>
      <p:ext uri="{BB962C8B-B14F-4D97-AF65-F5344CB8AC3E}">
        <p14:creationId xmlns:p14="http://schemas.microsoft.com/office/powerpoint/2010/main" val="3535319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Rada Europy</a:t>
            </a:r>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p:txBody>
          <a:bodyPr>
            <a:normAutofit/>
          </a:bodyPr>
          <a:lstStyle/>
          <a:p>
            <a:pPr marL="114300" indent="0">
              <a:buNone/>
            </a:pPr>
            <a:r>
              <a:rPr lang="pl-PL" sz="1600" b="1" dirty="0"/>
              <a:t>Europejski Trybunał Praw Człowieka c.d.</a:t>
            </a:r>
          </a:p>
          <a:p>
            <a:pPr>
              <a:buFont typeface="Wingdings" panose="05000000000000000000" pitchFamily="2" charset="2"/>
              <a:buChar char="Ø"/>
            </a:pPr>
            <a:r>
              <a:rPr lang="pl-PL" sz="1600" dirty="0"/>
              <a:t>Trybunałem kieruje prezes</a:t>
            </a:r>
          </a:p>
          <a:p>
            <a:pPr>
              <a:buFont typeface="Wingdings" panose="05000000000000000000" pitchFamily="2" charset="2"/>
              <a:buChar char="Ø"/>
            </a:pPr>
            <a:r>
              <a:rPr lang="pl-PL" sz="1600" dirty="0"/>
              <a:t>prezesa Trybunału zastępuje 2 wiceprezesów</a:t>
            </a:r>
          </a:p>
          <a:p>
            <a:pPr>
              <a:buFont typeface="Wingdings" panose="05000000000000000000" pitchFamily="2" charset="2"/>
              <a:buChar char="Ø"/>
            </a:pPr>
            <a:r>
              <a:rPr lang="pl-PL" sz="1600" dirty="0"/>
              <a:t>struktura wewnętrzna ETPC:</a:t>
            </a:r>
          </a:p>
          <a:p>
            <a:pPr>
              <a:buFont typeface="Wingdings" panose="05000000000000000000" pitchFamily="2" charset="2"/>
              <a:buChar char="§"/>
            </a:pPr>
            <a:r>
              <a:rPr lang="pl-PL" sz="1600" dirty="0"/>
              <a:t>Zgromadzenie Plenarne Trybunału – załatwia sprawy administracyjne</a:t>
            </a:r>
          </a:p>
          <a:p>
            <a:pPr algn="just">
              <a:buFont typeface="Wingdings" panose="05000000000000000000" pitchFamily="2" charset="2"/>
              <a:buChar char="§"/>
            </a:pPr>
            <a:r>
              <a:rPr lang="pl-PL" sz="1600" dirty="0"/>
              <a:t>Wielka Izba (17 sędziów) – rozpatruje sprawy przekazane przez Izbę Trybunału, sprawy przekazane na wniosek strony złożony ze względu np. na poważne zagadnienie dotyczące interpretacji Konwencji </a:t>
            </a:r>
          </a:p>
          <a:p>
            <a:pPr>
              <a:buFont typeface="Wingdings" panose="05000000000000000000" pitchFamily="2" charset="2"/>
              <a:buChar char="§"/>
            </a:pPr>
            <a:r>
              <a:rPr lang="pl-PL" sz="1600" dirty="0"/>
              <a:t>panel Wielkiej Izby (5 sędziów) – decyduje o przekazaniu na wniosek strony rozpoznania sprawy do Wielkiej Izby</a:t>
            </a:r>
          </a:p>
          <a:p>
            <a:pPr>
              <a:buFont typeface="Wingdings" panose="05000000000000000000" pitchFamily="2" charset="2"/>
              <a:buChar char="§"/>
            </a:pPr>
            <a:r>
              <a:rPr lang="pl-PL" sz="1600" dirty="0"/>
              <a:t>Izba (7 sędziów) – podstawowy skład rozpatrujący skargi</a:t>
            </a:r>
          </a:p>
          <a:p>
            <a:pPr algn="just">
              <a:buFont typeface="Wingdings" panose="05000000000000000000" pitchFamily="2" charset="2"/>
              <a:buChar char="§"/>
            </a:pPr>
            <a:r>
              <a:rPr lang="pl-PL" sz="1600" dirty="0"/>
              <a:t>Komitet (3 sędziów) – rozpatruje skargi merytoryczne, jeżeli zagadnienie tkwiące u podstaw skargi, związane z wykładnią lub stosowaniem Konwencji, jest już przedmiotem ugruntowanego orzecznictwa Trybunału</a:t>
            </a:r>
          </a:p>
          <a:p>
            <a:pPr algn="just">
              <a:buFont typeface="Wingdings" panose="05000000000000000000" pitchFamily="2" charset="2"/>
              <a:buChar char="§"/>
            </a:pPr>
            <a:r>
              <a:rPr lang="pl-PL" sz="1600" dirty="0"/>
              <a:t>sędziowie orzekający jednoosobowo (rozstrzygają jedynie sprawy, w których bez żadnych badań można odrzucić skargę ze względu na jej oczywistą bezzasadność)</a:t>
            </a:r>
          </a:p>
          <a:p>
            <a:pPr marL="114300" indent="0">
              <a:buNone/>
            </a:pPr>
            <a:endParaRPr lang="pl-PL" sz="1600" dirty="0"/>
          </a:p>
        </p:txBody>
      </p:sp>
    </p:spTree>
    <p:extLst>
      <p:ext uri="{BB962C8B-B14F-4D97-AF65-F5344CB8AC3E}">
        <p14:creationId xmlns:p14="http://schemas.microsoft.com/office/powerpoint/2010/main" val="2877597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D493525-A492-DC7A-2E6A-C754C6DA3F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D8957F40-6BE0-F202-D79E-5C6C9348F18E}"/>
              </a:ext>
            </a:extLst>
          </p:cNvPr>
          <p:cNvSpPr>
            <a:spLocks noGrp="1"/>
          </p:cNvSpPr>
          <p:nvPr>
            <p:ph idx="1"/>
          </p:nvPr>
        </p:nvSpPr>
        <p:spPr>
          <a:xfrm>
            <a:off x="609600" y="1752601"/>
            <a:ext cx="10972800" cy="4889739"/>
          </a:xfrm>
        </p:spPr>
        <p:txBody>
          <a:bodyPr>
            <a:normAutofit lnSpcReduction="10000"/>
          </a:bodyPr>
          <a:lstStyle/>
          <a:p>
            <a:pPr marL="114300" indent="0">
              <a:buNone/>
            </a:pPr>
            <a:r>
              <a:rPr lang="pl-PL" sz="1600" dirty="0"/>
              <a:t>ustanowienie stosunków dyplomatycznych</a:t>
            </a:r>
          </a:p>
          <a:p>
            <a:pPr marL="114300" indent="0">
              <a:buNone/>
            </a:pPr>
            <a:r>
              <a:rPr lang="pl-PL" sz="1600" b="1" dirty="0"/>
              <a:t>czynne prawo legacji</a:t>
            </a:r>
          </a:p>
          <a:p>
            <a:pPr marL="114300" indent="0" algn="just">
              <a:buNone/>
            </a:pPr>
            <a:r>
              <a:rPr lang="pl-PL" sz="1600" dirty="0"/>
              <a:t>prawo wysyłania przedstawicieli dyplomatycznych przez państwo</a:t>
            </a:r>
          </a:p>
          <a:p>
            <a:pPr marL="114300" indent="0" algn="just">
              <a:buNone/>
            </a:pPr>
            <a:endParaRPr lang="pl-PL" sz="1600" dirty="0"/>
          </a:p>
          <a:p>
            <a:pPr marL="114300" indent="0" algn="just">
              <a:buNone/>
            </a:pPr>
            <a:r>
              <a:rPr lang="pl-PL" sz="1600" b="1" dirty="0"/>
              <a:t>bierne prawo legacji</a:t>
            </a:r>
          </a:p>
          <a:p>
            <a:pPr marL="114300" indent="0" algn="just">
              <a:buNone/>
            </a:pPr>
            <a:r>
              <a:rPr lang="pl-PL" sz="1600" dirty="0"/>
              <a:t>prawo przyjmowania przedstawicieli dyplomatycznych innych państw</a:t>
            </a:r>
          </a:p>
          <a:p>
            <a:pPr marL="114300" indent="0" algn="just">
              <a:buNone/>
            </a:pPr>
            <a:endParaRPr lang="pl-PL" sz="1600" dirty="0"/>
          </a:p>
          <a:p>
            <a:pPr marL="114300" indent="0" algn="just">
              <a:buNone/>
            </a:pPr>
            <a:r>
              <a:rPr lang="pl-PL" sz="1600" dirty="0"/>
              <a:t>wszystkie państwa posiadają czynne i bierne prawo legacji</a:t>
            </a:r>
          </a:p>
          <a:p>
            <a:pPr marL="114300" indent="0" algn="just">
              <a:buNone/>
            </a:pPr>
            <a:r>
              <a:rPr lang="pl-PL" sz="1600" dirty="0"/>
              <a:t>z czynnego i biernego prawa legacji korzysta także Stolica Apostolska</a:t>
            </a:r>
          </a:p>
          <a:p>
            <a:pPr marL="114300" indent="0" algn="just">
              <a:buNone/>
            </a:pPr>
            <a:endParaRPr lang="pl-PL" sz="1600" dirty="0"/>
          </a:p>
          <a:p>
            <a:pPr marL="114300" indent="0" algn="just">
              <a:buNone/>
            </a:pPr>
            <a:r>
              <a:rPr lang="pl-PL" sz="1600" b="1" dirty="0"/>
              <a:t>nawiązanie stosunków dyplomatycznych</a:t>
            </a:r>
          </a:p>
          <a:p>
            <a:pPr marL="114300" indent="0" algn="just">
              <a:buNone/>
            </a:pPr>
            <a:r>
              <a:rPr lang="pl-PL" sz="1600" dirty="0"/>
              <a:t>zależy od woli i zgody państw</a:t>
            </a:r>
          </a:p>
          <a:p>
            <a:pPr marL="114300" indent="0" algn="just">
              <a:buNone/>
            </a:pPr>
            <a:endParaRPr lang="pl-PL" sz="1600" dirty="0"/>
          </a:p>
          <a:p>
            <a:pPr marL="114300" indent="0" algn="just">
              <a:buNone/>
            </a:pPr>
            <a:r>
              <a:rPr lang="pl-PL" sz="1600" b="1" dirty="0"/>
              <a:t>zerwanie stosunków dyplomatycznych</a:t>
            </a:r>
          </a:p>
          <a:p>
            <a:pPr marL="114300" indent="0" algn="just">
              <a:buNone/>
            </a:pPr>
            <a:r>
              <a:rPr lang="pl-PL" sz="1600" dirty="0"/>
              <a:t>może nastąpić w odpowiedzi na naruszenie praw, interesów lub godności państwa przyjmującego albo w przypadku niezapewnienia misji dyplomatycznej warunków normalnego wykonywania funkcji</a:t>
            </a:r>
          </a:p>
          <a:p>
            <a:pPr marL="114300" indent="0" algn="just">
              <a:buNone/>
            </a:pPr>
            <a:r>
              <a:rPr lang="pl-PL" sz="1600" dirty="0"/>
              <a:t>może nastąpić w wyniku aktu jednostronnego</a:t>
            </a:r>
          </a:p>
        </p:txBody>
      </p:sp>
    </p:spTree>
    <p:extLst>
      <p:ext uri="{BB962C8B-B14F-4D97-AF65-F5344CB8AC3E}">
        <p14:creationId xmlns:p14="http://schemas.microsoft.com/office/powerpoint/2010/main" val="2498632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0A62001-A45F-A77A-6B27-432DFFCD90F1}"/>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7577701E-DB01-4CE6-FF5C-60A3B441FB14}"/>
              </a:ext>
            </a:extLst>
          </p:cNvPr>
          <p:cNvSpPr>
            <a:spLocks noGrp="1"/>
          </p:cNvSpPr>
          <p:nvPr>
            <p:ph idx="1"/>
          </p:nvPr>
        </p:nvSpPr>
        <p:spPr/>
        <p:txBody>
          <a:bodyPr>
            <a:normAutofit/>
          </a:bodyPr>
          <a:lstStyle/>
          <a:p>
            <a:pPr marL="114300" indent="0">
              <a:buNone/>
            </a:pPr>
            <a:r>
              <a:rPr lang="pl-PL" sz="1600" b="1" dirty="0"/>
              <a:t>zasady dotyczące funkcjonowania misji dyplomatycznej w państwie przyjmującym</a:t>
            </a:r>
          </a:p>
          <a:p>
            <a:pPr marL="114300" indent="0">
              <a:buNone/>
            </a:pPr>
            <a:endParaRPr lang="pl-PL" sz="1600" dirty="0"/>
          </a:p>
          <a:p>
            <a:pPr algn="just">
              <a:buFont typeface="Wingdings" panose="05000000000000000000" pitchFamily="2" charset="2"/>
              <a:buChar char="Ø"/>
            </a:pPr>
            <a:r>
              <a:rPr lang="pl-PL" sz="1600" dirty="0"/>
              <a:t>działalność misji dyplomatycznej musi być zgodna z prawem międzynarodowym oraz nie może naruszać prawa państwa przyjmującego</a:t>
            </a:r>
          </a:p>
          <a:p>
            <a:pPr algn="just">
              <a:buFont typeface="Wingdings" panose="05000000000000000000" pitchFamily="2" charset="2"/>
              <a:buChar char="Ø"/>
            </a:pPr>
            <a:endParaRPr lang="pl-PL" sz="1600" dirty="0"/>
          </a:p>
          <a:p>
            <a:pPr algn="just">
              <a:buFont typeface="Wingdings" panose="05000000000000000000" pitchFamily="2" charset="2"/>
              <a:buChar char="Ø"/>
            </a:pPr>
            <a:r>
              <a:rPr lang="pl-PL" sz="1600" dirty="0"/>
              <a:t>działalność misji dyplomatycznej nie może ingerować w sprawy wewnętrzne państwa przyjmującego</a:t>
            </a:r>
          </a:p>
          <a:p>
            <a:pPr algn="just">
              <a:buFont typeface="Wingdings" panose="05000000000000000000" pitchFamily="2" charset="2"/>
              <a:buChar char="Ø"/>
            </a:pPr>
            <a:endParaRPr lang="pl-PL" sz="1600" dirty="0"/>
          </a:p>
          <a:p>
            <a:pPr algn="just">
              <a:buFont typeface="Wingdings" panose="05000000000000000000" pitchFamily="2" charset="2"/>
              <a:buChar char="Ø"/>
            </a:pPr>
            <a:r>
              <a:rPr lang="pl-PL" sz="1600" dirty="0"/>
              <a:t>działalność misji dyplomatycznej nie może szkodzić politycznym, gospodarczym lub innym stosunkom między państwem wysyłającym a państwem przyjmującym</a:t>
            </a:r>
          </a:p>
        </p:txBody>
      </p:sp>
    </p:spTree>
    <p:extLst>
      <p:ext uri="{BB962C8B-B14F-4D97-AF65-F5344CB8AC3E}">
        <p14:creationId xmlns:p14="http://schemas.microsoft.com/office/powerpoint/2010/main" val="2622390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F290A3-3C1C-C76B-3F11-9CB07AF82E72}"/>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594193AE-6384-1CC3-AC1E-6E23577984B1}"/>
              </a:ext>
            </a:extLst>
          </p:cNvPr>
          <p:cNvSpPr>
            <a:spLocks noGrp="1"/>
          </p:cNvSpPr>
          <p:nvPr>
            <p:ph idx="1"/>
          </p:nvPr>
        </p:nvSpPr>
        <p:spPr/>
        <p:txBody>
          <a:bodyPr>
            <a:normAutofit/>
          </a:bodyPr>
          <a:lstStyle/>
          <a:p>
            <a:pPr marL="114300" indent="0">
              <a:buNone/>
            </a:pPr>
            <a:r>
              <a:rPr lang="pl-PL" sz="1600" b="1" dirty="0"/>
              <a:t>funkcje misji dyplomatycznej </a:t>
            </a:r>
            <a:r>
              <a:rPr lang="pl-PL" sz="1600" dirty="0"/>
              <a:t>– wg Konwencji wiedeńskiej o stosunkach dyplomatycznych</a:t>
            </a:r>
          </a:p>
          <a:p>
            <a:pPr marL="114300" indent="0">
              <a:buNone/>
            </a:pPr>
            <a:endParaRPr lang="pl-PL" sz="1600" dirty="0"/>
          </a:p>
          <a:p>
            <a:pPr algn="just">
              <a:buFont typeface="Wingdings" panose="05000000000000000000" pitchFamily="2" charset="2"/>
              <a:buChar char="Ø"/>
            </a:pPr>
            <a:r>
              <a:rPr lang="pl-PL" sz="1600" dirty="0"/>
              <a:t>reprezentowanie państwa wysyłającego w państwie przyjmującym</a:t>
            </a:r>
          </a:p>
          <a:p>
            <a:pPr algn="just">
              <a:buFont typeface="Wingdings" panose="05000000000000000000" pitchFamily="2" charset="2"/>
              <a:buChar char="Ø"/>
            </a:pPr>
            <a:r>
              <a:rPr lang="pl-PL" sz="1600" dirty="0"/>
              <a:t>ochrona interesów państwa wysyłającego w państwie przyjmującym i jego obywateli, w granicach ustalonych przez prawo międzynarodowe</a:t>
            </a:r>
          </a:p>
          <a:p>
            <a:pPr algn="just">
              <a:buFont typeface="Wingdings" panose="05000000000000000000" pitchFamily="2" charset="2"/>
              <a:buChar char="Ø"/>
            </a:pPr>
            <a:r>
              <a:rPr lang="pl-PL" sz="1600" dirty="0"/>
              <a:t>prowadzenie rokowań z rządem państwa przyjmującego</a:t>
            </a:r>
          </a:p>
          <a:p>
            <a:pPr algn="just">
              <a:buFont typeface="Wingdings" panose="05000000000000000000" pitchFamily="2" charset="2"/>
              <a:buChar char="Ø"/>
            </a:pPr>
            <a:r>
              <a:rPr lang="pl-PL" sz="1600" dirty="0"/>
              <a:t>zaznajamianie się wszelkimi legalnymi sposobami (zgodnymi z prawem wewnętrznym państwa przyjmującego) z warunkami panującymi w państwie przyjmującym i z rozwojem zachodzących w nim wydarzeń oraz zdawanie z tego sprawy rządowi państwa wysyłającego</a:t>
            </a:r>
          </a:p>
          <a:p>
            <a:pPr algn="just">
              <a:buFont typeface="Wingdings" panose="05000000000000000000" pitchFamily="2" charset="2"/>
              <a:buChar char="Ø"/>
            </a:pPr>
            <a:r>
              <a:rPr lang="pl-PL" sz="1600" dirty="0"/>
              <a:t>popieranie przyjaznych stosunków pomiędzy państwem wysyłającym a państwem przyjmującym oraz rozwijanie pomiędzy nimi stosunków gospodarczych, kulturalnych i naukowych </a:t>
            </a:r>
          </a:p>
        </p:txBody>
      </p:sp>
    </p:spTree>
    <p:extLst>
      <p:ext uri="{BB962C8B-B14F-4D97-AF65-F5344CB8AC3E}">
        <p14:creationId xmlns:p14="http://schemas.microsoft.com/office/powerpoint/2010/main" val="3437660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Rada Europy</a:t>
            </a:r>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p:txBody>
          <a:bodyPr>
            <a:normAutofit/>
          </a:bodyPr>
          <a:lstStyle/>
          <a:p>
            <a:pPr marL="114300" indent="0">
              <a:buNone/>
            </a:pPr>
            <a:r>
              <a:rPr lang="pl-PL" sz="1600" dirty="0"/>
              <a:t>zakres kognicji ETPC</a:t>
            </a:r>
          </a:p>
          <a:p>
            <a:pPr algn="just">
              <a:buFont typeface="Wingdings" panose="05000000000000000000" pitchFamily="2" charset="2"/>
              <a:buChar char="Ø"/>
            </a:pPr>
            <a:r>
              <a:rPr lang="pl-PL" sz="1600" dirty="0"/>
              <a:t>rozstrzyganie skarg państw-stron Konwencji na inne państwo-stronę zarzucających naruszenie postanowień EKPC</a:t>
            </a:r>
          </a:p>
          <a:p>
            <a:pPr algn="just">
              <a:buFont typeface="Wingdings" panose="05000000000000000000" pitchFamily="2" charset="2"/>
              <a:buChar char="Ø"/>
            </a:pPr>
            <a:r>
              <a:rPr lang="pl-PL" sz="1600" dirty="0"/>
              <a:t>rozstrzyganie skarg indywidualnych</a:t>
            </a:r>
          </a:p>
          <a:p>
            <a:pPr algn="just">
              <a:buFont typeface="Wingdings" panose="05000000000000000000" pitchFamily="2" charset="2"/>
              <a:buChar char="Ø"/>
            </a:pPr>
            <a:r>
              <a:rPr lang="pl-PL" sz="1600" dirty="0"/>
              <a:t>wydawanie opinii doradczych na wniosek Komitetu Ministrów RE – opinie mogą dotyczyć wykładni EKPC i Protokołów dodatkowych; opinie nie mogą dotyczyć treści i zakresu praw i wolności określonych w EKPC i protokołach, ani też jakichkolwiek innych zagadnień, które ETPC lub Komitet Ministrów RE mogłyby rozpatrywać w wyniku postępowania podjętego na podstawie postanowień Konwencji; opinie doradcze zawierają uzasadnienie</a:t>
            </a:r>
          </a:p>
          <a:p>
            <a:pPr algn="just">
              <a:buFont typeface="Wingdings" panose="05000000000000000000" pitchFamily="2" charset="2"/>
              <a:buChar char="Ø"/>
            </a:pPr>
            <a:r>
              <a:rPr lang="pl-PL" sz="1600" dirty="0"/>
              <a:t> na podstawie Protokołu nr 16 z dnia 2 października 2013 r., najwyższe sądy i trybunały mogą zwracać się do ETPC z wnioskiem o opinię doradczą w istotnych kwestiach dotyczących interpretacji lub stosowania praw i wolności zawartych w Konwencji i jej protokołach; wystąpienie z wnioskiem o wydanie opinii jest możliwe wyłącznie w związku ze sprawą toczącą się przed danym sądem lub trybunałem; sąd lub trybunał składający wniosek powinien go uzasadnić oraz przedstawić istotne elementy podstawy prawnej i stanu faktycznego sprawy</a:t>
            </a:r>
          </a:p>
          <a:p>
            <a:pPr marL="114300" indent="0" algn="just">
              <a:buNone/>
            </a:pPr>
            <a:r>
              <a:rPr lang="pl-PL" sz="1600" dirty="0"/>
              <a:t>*RP nie jest związana Protokołem nr 16 (został on ratyfikowany tylko przez 23 państwa RE)</a:t>
            </a:r>
          </a:p>
        </p:txBody>
      </p:sp>
    </p:spTree>
    <p:extLst>
      <p:ext uri="{BB962C8B-B14F-4D97-AF65-F5344CB8AC3E}">
        <p14:creationId xmlns:p14="http://schemas.microsoft.com/office/powerpoint/2010/main" val="249303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Rada Europy</a:t>
            </a:r>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a:xfrm>
            <a:off x="609600" y="1752601"/>
            <a:ext cx="10972800" cy="4828749"/>
          </a:xfrm>
        </p:spPr>
        <p:txBody>
          <a:bodyPr>
            <a:normAutofit/>
          </a:bodyPr>
          <a:lstStyle/>
          <a:p>
            <a:pPr marL="114300" indent="0">
              <a:buNone/>
            </a:pPr>
            <a:r>
              <a:rPr lang="pl-PL" sz="1600" dirty="0"/>
              <a:t>Warunki dopuszczalności skargi do ETPC</a:t>
            </a:r>
          </a:p>
          <a:p>
            <a:pPr>
              <a:buFont typeface="Wingdings" panose="05000000000000000000" pitchFamily="2" charset="2"/>
              <a:buChar char="Ø"/>
            </a:pPr>
            <a:r>
              <a:rPr lang="pl-PL" sz="1600" b="1" dirty="0"/>
              <a:t>wymogi formalne</a:t>
            </a:r>
          </a:p>
          <a:p>
            <a:pPr>
              <a:buFont typeface="Wingdings" panose="05000000000000000000" pitchFamily="2" charset="2"/>
              <a:buChar char="§"/>
            </a:pPr>
            <a:r>
              <a:rPr lang="pl-PL" sz="1600" dirty="0"/>
              <a:t>skarga składana jest w formie pisemnej</a:t>
            </a:r>
          </a:p>
          <a:p>
            <a:pPr>
              <a:buFont typeface="Wingdings" panose="05000000000000000000" pitchFamily="2" charset="2"/>
              <a:buChar char="§"/>
            </a:pPr>
            <a:r>
              <a:rPr lang="pl-PL" sz="1600" dirty="0"/>
              <a:t>skarga nie może być anonimowa</a:t>
            </a:r>
          </a:p>
          <a:p>
            <a:pPr algn="just">
              <a:buFont typeface="Wingdings" panose="05000000000000000000" pitchFamily="2" charset="2"/>
              <a:buChar char="§"/>
            </a:pPr>
            <a:r>
              <a:rPr lang="pl-PL" sz="1600" b="1" dirty="0"/>
              <a:t>od 1 lutego 2022 r. – </a:t>
            </a:r>
            <a:r>
              <a:rPr lang="pl-PL" sz="1600" dirty="0"/>
              <a:t>jeżeli ostateczne rozstrzygnięcie zapadło począwszy od 1 lutego 2022 r. – </a:t>
            </a:r>
            <a:r>
              <a:rPr lang="pl-PL" sz="1600" b="1" dirty="0"/>
              <a:t>termin do wniesienia skargi wynosi 4 miesiące od daty podjęcia ostatecznego rozstrzygnięcia</a:t>
            </a:r>
          </a:p>
          <a:p>
            <a:pPr marL="114300" indent="0" algn="just">
              <a:buNone/>
            </a:pPr>
            <a:r>
              <a:rPr lang="pl-PL" sz="1600" dirty="0"/>
              <a:t>*dawniej - 6 miesięcy od daty podjęcia ostatecznego rozstrzygnięcia w państwie (po wyczerpaniu wszystkich środków odwoławczych przewidzianych prawem wewnętrznym)</a:t>
            </a:r>
          </a:p>
          <a:p>
            <a:pPr algn="just">
              <a:buFont typeface="Wingdings" panose="05000000000000000000" pitchFamily="2" charset="2"/>
              <a:buChar char="§"/>
            </a:pPr>
            <a:r>
              <a:rPr lang="pl-PL" sz="1600" dirty="0"/>
              <a:t>skarga nie jest co do istoty identyczna ze sprawą już rozpatrzoną przez Trybunał lub ze sprawą, która została poddana innej międzynarodowej procedurze dochodzenia lub rozstrzygnięcia, i skarga nie zawiera nowych, istotnych informacji</a:t>
            </a:r>
          </a:p>
          <a:p>
            <a:pPr algn="just">
              <a:buFont typeface="Wingdings" panose="05000000000000000000" pitchFamily="2" charset="2"/>
              <a:buChar char="§"/>
            </a:pPr>
            <a:r>
              <a:rPr lang="pl-PL" sz="1600" dirty="0"/>
              <a:t>skarga nie może być nie do pogodzenia z postanowieniami Konwencji lub jej protokołów, nie może być  w sposób oczywisty nieuzasadniona lub stanowić nadużycia prawa do skargi</a:t>
            </a:r>
          </a:p>
          <a:p>
            <a:pPr algn="just">
              <a:buFont typeface="Wingdings" panose="05000000000000000000" pitchFamily="2" charset="2"/>
              <a:buChar char="§"/>
            </a:pPr>
            <a:r>
              <a:rPr lang="pl-PL" sz="1600" dirty="0"/>
              <a:t>skarga jest niedopuszczalna, jeżeli skarżący nie doznał znaczącego uszczerbku, chyba że poszanowanie praw człowieka w rozumieniu Konwencji i jej Protokołów wymaga rozpatrzenia przedmiotu skargi oraz pod warunkiem, że żadna sprawa, która nie została należycie rozpatrzona przez sąd krajowy, nie może być odrzucona na tej podstawie</a:t>
            </a:r>
          </a:p>
        </p:txBody>
      </p:sp>
    </p:spTree>
    <p:extLst>
      <p:ext uri="{BB962C8B-B14F-4D97-AF65-F5344CB8AC3E}">
        <p14:creationId xmlns:p14="http://schemas.microsoft.com/office/powerpoint/2010/main" val="2089028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Rada Europy</a:t>
            </a:r>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a:xfrm>
            <a:off x="609600" y="1752601"/>
            <a:ext cx="10972800" cy="4776331"/>
          </a:xfrm>
        </p:spPr>
        <p:txBody>
          <a:bodyPr>
            <a:normAutofit lnSpcReduction="10000"/>
          </a:bodyPr>
          <a:lstStyle/>
          <a:p>
            <a:pPr marL="114300" indent="0">
              <a:buNone/>
            </a:pPr>
            <a:r>
              <a:rPr lang="pl-PL" sz="1600" dirty="0"/>
              <a:t>Warunki dopuszczalności skargi do ETPC c.d.</a:t>
            </a:r>
          </a:p>
          <a:p>
            <a:pPr>
              <a:buFont typeface="Wingdings" panose="05000000000000000000" pitchFamily="2" charset="2"/>
              <a:buChar char="Ø"/>
            </a:pPr>
            <a:r>
              <a:rPr lang="pl-PL" sz="1600" b="1" dirty="0"/>
              <a:t>wymogi materialne</a:t>
            </a:r>
          </a:p>
          <a:p>
            <a:pPr algn="just">
              <a:buFont typeface="Wingdings" panose="05000000000000000000" pitchFamily="2" charset="2"/>
              <a:buChar char="§"/>
            </a:pPr>
            <a:r>
              <a:rPr lang="pl-PL" sz="1600" b="1" i="1" dirty="0" err="1"/>
              <a:t>ratione</a:t>
            </a:r>
            <a:r>
              <a:rPr lang="pl-PL" sz="1600" b="1" i="1" dirty="0"/>
              <a:t> </a:t>
            </a:r>
            <a:r>
              <a:rPr lang="pl-PL" sz="1600" b="1" i="1" dirty="0" err="1"/>
              <a:t>personae</a:t>
            </a:r>
            <a:r>
              <a:rPr lang="pl-PL" sz="1600" b="1" dirty="0"/>
              <a:t> </a:t>
            </a:r>
            <a:r>
              <a:rPr lang="pl-PL" sz="1600" dirty="0"/>
              <a:t>(właściwość podmiotowa) </a:t>
            </a:r>
          </a:p>
          <a:p>
            <a:pPr marL="114300" indent="0" algn="just">
              <a:buNone/>
            </a:pPr>
            <a:r>
              <a:rPr lang="pl-PL" sz="1600" dirty="0"/>
              <a:t>skargę może wnieść każda osoba, organizacja pozarządowa lub grupa jednostek, która uważa, że stała się ofiarą naruszenia przez państwo-stronę EKPC praw zawartych w Konwencji lub jej protokołach; brak zdolności do czynności prawnych (np. małoletni) nie stanowi przeszkody do wniesienia skargi; legitymacja do wniesienia skargi nie przysługuje organizacjom o charakterze rządowym ani jednostkom samorządowym; skargę musi złożyć bezpośrednio pokrzywdzony lub osoba blisko z nim związana; wyjątkowo dopuszczalne są skargi potencjalnie pokrzywdzonego; brak możliwości złożenia skargi w cudzym imieniu; skargę wnosi się na państwo</a:t>
            </a:r>
          </a:p>
          <a:p>
            <a:pPr algn="just">
              <a:buFont typeface="Wingdings" panose="05000000000000000000" pitchFamily="2" charset="2"/>
              <a:buChar char="§"/>
            </a:pPr>
            <a:r>
              <a:rPr lang="pl-PL" sz="1600" b="1" i="1" dirty="0" err="1"/>
              <a:t>ratione</a:t>
            </a:r>
            <a:r>
              <a:rPr lang="pl-PL" sz="1600" b="1" i="1" dirty="0"/>
              <a:t> </a:t>
            </a:r>
            <a:r>
              <a:rPr lang="pl-PL" sz="1600" b="1" i="1" dirty="0" err="1"/>
              <a:t>materiae</a:t>
            </a:r>
            <a:r>
              <a:rPr lang="pl-PL" sz="1600" b="1" dirty="0"/>
              <a:t> </a:t>
            </a:r>
            <a:r>
              <a:rPr lang="pl-PL" sz="1600" dirty="0"/>
              <a:t>(właściwość rzeczowa) </a:t>
            </a:r>
          </a:p>
          <a:p>
            <a:pPr marL="114300" indent="0" algn="just">
              <a:buNone/>
            </a:pPr>
            <a:r>
              <a:rPr lang="pl-PL" sz="1600" dirty="0"/>
              <a:t>skarga musi dotyczyć postanowień EKPC lub jej protokołów, o ile państwo, którego skarga dotyczy, jest nimi związane; ETPC nie może badać </a:t>
            </a:r>
            <a:r>
              <a:rPr lang="pl-PL" sz="1600" i="1" dirty="0"/>
              <a:t>in </a:t>
            </a:r>
            <a:r>
              <a:rPr lang="pl-PL" sz="1600" i="1" dirty="0" err="1"/>
              <a:t>abstracto</a:t>
            </a:r>
            <a:r>
              <a:rPr lang="pl-PL" sz="1600" i="1" dirty="0"/>
              <a:t> </a:t>
            </a:r>
            <a:r>
              <a:rPr lang="pl-PL" sz="1600" dirty="0"/>
              <a:t>zgodności prawa wewnętrznego z EKPC </a:t>
            </a:r>
          </a:p>
          <a:p>
            <a:pPr algn="just">
              <a:buFont typeface="Wingdings" panose="05000000000000000000" pitchFamily="2" charset="2"/>
              <a:buChar char="§"/>
            </a:pPr>
            <a:r>
              <a:rPr lang="pl-PL" sz="1600" b="1" i="1" dirty="0" err="1"/>
              <a:t>ratione</a:t>
            </a:r>
            <a:r>
              <a:rPr lang="pl-PL" sz="1600" b="1" i="1" dirty="0"/>
              <a:t> temporis </a:t>
            </a:r>
            <a:r>
              <a:rPr lang="pl-PL" sz="1600" dirty="0"/>
              <a:t>(właściwość czasowa)</a:t>
            </a:r>
          </a:p>
          <a:p>
            <a:pPr marL="114300" indent="0" algn="just">
              <a:buNone/>
            </a:pPr>
            <a:r>
              <a:rPr lang="pl-PL" sz="1600" dirty="0"/>
              <a:t>skarga musi dotyczyć zdarzeń, które miały miejsce po dniu wejścia w życie EKPC w stosunku do danego państwa; wyjątek – tzw. naruszenie ciągłe, czyli takie, które nastąpiło wprawdzie przed wejściem w życie EKPC, ale nadal trwa</a:t>
            </a:r>
            <a:endParaRPr lang="pl-PL" sz="1600" i="1" dirty="0"/>
          </a:p>
          <a:p>
            <a:pPr marL="114300" indent="0">
              <a:buNone/>
            </a:pPr>
            <a:r>
              <a:rPr lang="pl-PL" sz="1600" dirty="0"/>
              <a:t>*retroakcja i retrospekcja</a:t>
            </a:r>
          </a:p>
          <a:p>
            <a:pPr marL="114300" indent="0">
              <a:buNone/>
            </a:pPr>
            <a:endParaRPr lang="pl-PL" sz="1600" dirty="0"/>
          </a:p>
        </p:txBody>
      </p:sp>
    </p:spTree>
    <p:extLst>
      <p:ext uri="{BB962C8B-B14F-4D97-AF65-F5344CB8AC3E}">
        <p14:creationId xmlns:p14="http://schemas.microsoft.com/office/powerpoint/2010/main" val="4252353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Rada Europy</a:t>
            </a:r>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a:xfrm>
            <a:off x="609600" y="1752601"/>
            <a:ext cx="10972800" cy="4974354"/>
          </a:xfrm>
        </p:spPr>
        <p:txBody>
          <a:bodyPr>
            <a:normAutofit/>
          </a:bodyPr>
          <a:lstStyle/>
          <a:p>
            <a:pPr marL="114300" indent="0" algn="ctr">
              <a:buNone/>
            </a:pPr>
            <a:r>
              <a:rPr lang="pl-PL" sz="1600" dirty="0"/>
              <a:t>skarga do ETPC</a:t>
            </a:r>
          </a:p>
          <a:p>
            <a:pPr marL="114300" indent="0" algn="ctr">
              <a:buNone/>
            </a:pPr>
            <a:endParaRPr lang="pl-PL" sz="1600" dirty="0"/>
          </a:p>
          <a:p>
            <a:pPr marL="114300" indent="0" algn="ctr">
              <a:buNone/>
            </a:pPr>
            <a:r>
              <a:rPr lang="pl-PL" sz="1600" dirty="0"/>
              <a:t>Kancelaria ETPC</a:t>
            </a:r>
          </a:p>
          <a:p>
            <a:pPr marL="114300" indent="0" algn="ctr">
              <a:buNone/>
            </a:pPr>
            <a:r>
              <a:rPr lang="pl-PL" sz="1600" dirty="0"/>
              <a:t>rejestracja skargi</a:t>
            </a:r>
          </a:p>
          <a:p>
            <a:pPr marL="114300" indent="0" algn="ctr">
              <a:buNone/>
            </a:pPr>
            <a:endParaRPr lang="pl-PL" sz="1600" dirty="0"/>
          </a:p>
          <a:p>
            <a:pPr marL="114300" indent="0" algn="ctr">
              <a:buNone/>
            </a:pPr>
            <a:r>
              <a:rPr lang="pl-PL" sz="1600" dirty="0"/>
              <a:t>Komitet</a:t>
            </a:r>
          </a:p>
          <a:p>
            <a:pPr marL="114300" indent="0" algn="ctr">
              <a:buNone/>
            </a:pPr>
            <a:r>
              <a:rPr lang="pl-PL" sz="1600" dirty="0"/>
              <a:t>sędziowie decydują o dopuszczalności skargi</a:t>
            </a:r>
          </a:p>
          <a:p>
            <a:pPr marL="114300" indent="0" algn="ctr">
              <a:buNone/>
            </a:pPr>
            <a:endParaRPr lang="pl-PL" sz="1600" dirty="0"/>
          </a:p>
          <a:p>
            <a:pPr marL="114300" indent="0" algn="just">
              <a:buNone/>
            </a:pPr>
            <a:r>
              <a:rPr lang="pl-PL" sz="1600" dirty="0"/>
              <a:t>                                  skarga dopuszczalna                                         skarga niedopuszczalna</a:t>
            </a:r>
          </a:p>
          <a:p>
            <a:pPr marL="114300" indent="0" algn="just">
              <a:buNone/>
            </a:pPr>
            <a:endParaRPr lang="pl-PL" sz="1600" dirty="0"/>
          </a:p>
          <a:p>
            <a:pPr marL="114300" indent="0" algn="just">
              <a:buNone/>
            </a:pPr>
            <a:r>
              <a:rPr lang="pl-PL" sz="1600" dirty="0"/>
              <a:t>                                            Izba ETPC</a:t>
            </a:r>
          </a:p>
          <a:p>
            <a:pPr marL="114300" indent="0" algn="just">
              <a:buNone/>
            </a:pPr>
            <a:r>
              <a:rPr lang="pl-PL" sz="1600" dirty="0"/>
              <a:t>                                                albo</a:t>
            </a:r>
          </a:p>
          <a:p>
            <a:pPr marL="114300" indent="0" algn="just">
              <a:buNone/>
            </a:pPr>
            <a:r>
              <a:rPr lang="pl-PL" sz="1600" dirty="0"/>
              <a:t>                                          Wielka Izba</a:t>
            </a:r>
          </a:p>
          <a:p>
            <a:pPr algn="just">
              <a:buFont typeface="Wingdings" panose="05000000000000000000" pitchFamily="2" charset="2"/>
              <a:buChar char="§"/>
            </a:pPr>
            <a:r>
              <a:rPr lang="pl-PL" sz="1400" dirty="0"/>
              <a:t>jeśli w sprawie pojawia się poważne zagadnienie dotyczące</a:t>
            </a:r>
          </a:p>
          <a:p>
            <a:pPr marL="114300" indent="0" algn="just">
              <a:buNone/>
            </a:pPr>
            <a:r>
              <a:rPr lang="pl-PL" sz="1400" dirty="0"/>
              <a:t>interpretacji EKPC lub Protokołów</a:t>
            </a:r>
          </a:p>
          <a:p>
            <a:pPr algn="just">
              <a:buFont typeface="Wingdings" panose="05000000000000000000" pitchFamily="2" charset="2"/>
              <a:buChar char="§"/>
            </a:pPr>
            <a:r>
              <a:rPr lang="pl-PL" sz="1400" dirty="0"/>
              <a:t>jeżeli rozstrzygnięcie takiego zagadnienia może doprowadzić</a:t>
            </a:r>
          </a:p>
          <a:p>
            <a:pPr marL="114300" indent="0" algn="just">
              <a:buNone/>
            </a:pPr>
            <a:r>
              <a:rPr lang="pl-PL" sz="1400" dirty="0"/>
              <a:t>do sprzeczności z wyrokiem wydanym wcześniej przez ETPC</a:t>
            </a:r>
          </a:p>
        </p:txBody>
      </p:sp>
      <p:sp>
        <p:nvSpPr>
          <p:cNvPr id="4" name="Strzałka: w dół 3">
            <a:extLst>
              <a:ext uri="{FF2B5EF4-FFF2-40B4-BE49-F238E27FC236}">
                <a16:creationId xmlns:a16="http://schemas.microsoft.com/office/drawing/2014/main" id="{8F3E08FC-7016-0055-C874-67A9F36E2DA6}"/>
              </a:ext>
            </a:extLst>
          </p:cNvPr>
          <p:cNvSpPr/>
          <p:nvPr/>
        </p:nvSpPr>
        <p:spPr>
          <a:xfrm>
            <a:off x="6022227" y="2085065"/>
            <a:ext cx="73773" cy="20967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 name="Strzałka: w dół 5">
            <a:extLst>
              <a:ext uri="{FF2B5EF4-FFF2-40B4-BE49-F238E27FC236}">
                <a16:creationId xmlns:a16="http://schemas.microsoft.com/office/drawing/2014/main" id="{CE9E7794-5558-05A1-11E5-CEF03507065F}"/>
              </a:ext>
            </a:extLst>
          </p:cNvPr>
          <p:cNvSpPr/>
          <p:nvPr/>
        </p:nvSpPr>
        <p:spPr>
          <a:xfrm>
            <a:off x="6022227" y="2958696"/>
            <a:ext cx="73773" cy="20967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8" name="Łącznik prosty ze strzałką 7">
            <a:extLst>
              <a:ext uri="{FF2B5EF4-FFF2-40B4-BE49-F238E27FC236}">
                <a16:creationId xmlns:a16="http://schemas.microsoft.com/office/drawing/2014/main" id="{C391D7EA-B3B0-BDAD-CCCA-B3854EDFFB68}"/>
              </a:ext>
            </a:extLst>
          </p:cNvPr>
          <p:cNvCxnSpPr/>
          <p:nvPr/>
        </p:nvCxnSpPr>
        <p:spPr>
          <a:xfrm flipH="1">
            <a:off x="4327383" y="3855623"/>
            <a:ext cx="576597" cy="1630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Łącznik prosty ze strzałką 9">
            <a:extLst>
              <a:ext uri="{FF2B5EF4-FFF2-40B4-BE49-F238E27FC236}">
                <a16:creationId xmlns:a16="http://schemas.microsoft.com/office/drawing/2014/main" id="{99AFB738-B4FC-2321-0A4F-09744455DDF4}"/>
              </a:ext>
            </a:extLst>
          </p:cNvPr>
          <p:cNvCxnSpPr/>
          <p:nvPr/>
        </p:nvCxnSpPr>
        <p:spPr>
          <a:xfrm>
            <a:off x="7600586" y="3855623"/>
            <a:ext cx="489233" cy="1630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Strzałka: w dół 10">
            <a:extLst>
              <a:ext uri="{FF2B5EF4-FFF2-40B4-BE49-F238E27FC236}">
                <a16:creationId xmlns:a16="http://schemas.microsoft.com/office/drawing/2014/main" id="{36365ED8-B0EF-3CA8-EDD1-D98E67136E29}"/>
              </a:ext>
            </a:extLst>
          </p:cNvPr>
          <p:cNvSpPr/>
          <p:nvPr/>
        </p:nvSpPr>
        <p:spPr>
          <a:xfrm>
            <a:off x="3634303" y="4420571"/>
            <a:ext cx="45719" cy="1921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3377164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animEffect transition="in" filter="fade">
                                      <p:cBhvr>
                                        <p:cTn id="37" dur="500"/>
                                        <p:tgtEl>
                                          <p:spTgt spid="3">
                                            <p:txEl>
                                              <p:pRg st="13" end="13"/>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
                                            <p:txEl>
                                              <p:pRg st="14" end="14"/>
                                            </p:txEl>
                                          </p:spTgt>
                                        </p:tgtEl>
                                        <p:attrNameLst>
                                          <p:attrName>style.visibility</p:attrName>
                                        </p:attrNameLst>
                                      </p:cBhvr>
                                      <p:to>
                                        <p:strVal val="visible"/>
                                      </p:to>
                                    </p:set>
                                    <p:animEffect transition="in" filter="fade">
                                      <p:cBhvr>
                                        <p:cTn id="40" dur="500"/>
                                        <p:tgtEl>
                                          <p:spTgt spid="3">
                                            <p:txEl>
                                              <p:pRg st="14" end="1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5" end="15"/>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Rada Europy</a:t>
            </a:r>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a:xfrm>
            <a:off x="609600" y="1752601"/>
            <a:ext cx="10972800" cy="4811277"/>
          </a:xfrm>
          <a:noFill/>
        </p:spPr>
        <p:txBody>
          <a:bodyPr>
            <a:normAutofit/>
          </a:bodyPr>
          <a:lstStyle/>
          <a:p>
            <a:pPr marL="114300" indent="0" algn="ctr">
              <a:buNone/>
            </a:pPr>
            <a:r>
              <a:rPr lang="pl-PL" sz="1600" dirty="0"/>
              <a:t>Izba</a:t>
            </a:r>
          </a:p>
          <a:p>
            <a:pPr algn="ctr">
              <a:buFont typeface="Wingdings" panose="05000000000000000000" pitchFamily="2" charset="2"/>
              <a:buChar char="§"/>
            </a:pPr>
            <a:r>
              <a:rPr lang="pl-PL" sz="1600" dirty="0"/>
              <a:t>próba polubownego załatwienia sprawy</a:t>
            </a:r>
          </a:p>
          <a:p>
            <a:pPr algn="ctr">
              <a:buFont typeface="Wingdings" panose="05000000000000000000" pitchFamily="2" charset="2"/>
              <a:buChar char="§"/>
            </a:pPr>
            <a:r>
              <a:rPr lang="pl-PL" sz="1600" dirty="0"/>
              <a:t>brak porozumienia – postępowanie przed Izbą</a:t>
            </a:r>
          </a:p>
          <a:p>
            <a:pPr algn="ctr">
              <a:buFont typeface="Wingdings" panose="05000000000000000000" pitchFamily="2" charset="2"/>
              <a:buChar char="§"/>
            </a:pPr>
            <a:endParaRPr lang="pl-PL" sz="1600" dirty="0"/>
          </a:p>
          <a:p>
            <a:pPr marL="114300" indent="0" algn="ctr">
              <a:buNone/>
            </a:pPr>
            <a:r>
              <a:rPr lang="pl-PL" sz="1600" dirty="0"/>
              <a:t>wyrok rozstrzygający sprawę</a:t>
            </a:r>
          </a:p>
          <a:p>
            <a:pPr marL="114300" indent="0" algn="ctr">
              <a:buNone/>
            </a:pPr>
            <a:r>
              <a:rPr lang="pl-PL" sz="1600" dirty="0"/>
              <a:t>ma charakter ostateczny</a:t>
            </a:r>
          </a:p>
          <a:p>
            <a:pPr marL="114300" indent="0" algn="ctr">
              <a:buNone/>
            </a:pPr>
            <a:endParaRPr lang="pl-PL" sz="1600" dirty="0"/>
          </a:p>
          <a:p>
            <a:pPr marL="114300" indent="0" algn="ctr">
              <a:buNone/>
            </a:pPr>
            <a:endParaRPr lang="pl-PL" sz="1600" dirty="0"/>
          </a:p>
          <a:p>
            <a:pPr marL="114300" indent="0" algn="ctr">
              <a:buNone/>
            </a:pPr>
            <a:r>
              <a:rPr lang="pl-PL" sz="1600" dirty="0"/>
              <a:t>w ciągu 3 miesięcy od daty wydania wyroku przez Izbę każda ze stron może, </a:t>
            </a:r>
          </a:p>
          <a:p>
            <a:pPr marL="114300" indent="0" algn="ctr">
              <a:buNone/>
            </a:pPr>
            <a:r>
              <a:rPr lang="pl-PL" sz="1600" dirty="0"/>
              <a:t>w wyjątkowych przypadkach,</a:t>
            </a:r>
          </a:p>
          <a:p>
            <a:pPr marL="114300" indent="0" algn="ctr">
              <a:buNone/>
            </a:pPr>
            <a:r>
              <a:rPr lang="pl-PL" sz="1600" dirty="0"/>
              <a:t>wnioskować o przekazanie sprawy do Wielkiej Izby</a:t>
            </a:r>
          </a:p>
          <a:p>
            <a:pPr marL="114300" indent="0" algn="ctr">
              <a:buNone/>
            </a:pPr>
            <a:endParaRPr lang="pl-PL" sz="1600" dirty="0"/>
          </a:p>
          <a:p>
            <a:pPr marL="114300" indent="0" algn="ctr">
              <a:buNone/>
            </a:pPr>
            <a:r>
              <a:rPr lang="pl-PL" sz="1600" dirty="0"/>
              <a:t>zespół 5 sędziów Wielkiej Izby przyjmuje wniosek, jeżeli sprawa ujawnia poważne zagadnienie dotyczące interpretacji lub stosowania EKPC i protokołów  lub poważną kwestię o znaczeniu ogólnym</a:t>
            </a:r>
          </a:p>
          <a:p>
            <a:pPr marL="114300" indent="0" algn="ctr">
              <a:buNone/>
            </a:pPr>
            <a:endParaRPr lang="pl-PL" sz="1600" dirty="0"/>
          </a:p>
          <a:p>
            <a:pPr marL="114300" indent="0" algn="ctr">
              <a:buNone/>
            </a:pPr>
            <a:r>
              <a:rPr lang="pl-PL" sz="1600" dirty="0"/>
              <a:t>wyrok Wielkiej Izby</a:t>
            </a:r>
          </a:p>
          <a:p>
            <a:pPr marL="114300" indent="0" algn="ctr">
              <a:buNone/>
            </a:pPr>
            <a:endParaRPr lang="pl-PL" sz="1600" dirty="0"/>
          </a:p>
        </p:txBody>
      </p:sp>
      <p:sp>
        <p:nvSpPr>
          <p:cNvPr id="4" name="Strzałka: w dół 3">
            <a:extLst>
              <a:ext uri="{FF2B5EF4-FFF2-40B4-BE49-F238E27FC236}">
                <a16:creationId xmlns:a16="http://schemas.microsoft.com/office/drawing/2014/main" id="{442193A7-D5DA-5B52-1146-889354F23D13}"/>
              </a:ext>
            </a:extLst>
          </p:cNvPr>
          <p:cNvSpPr/>
          <p:nvPr/>
        </p:nvSpPr>
        <p:spPr>
          <a:xfrm>
            <a:off x="6150359" y="2731552"/>
            <a:ext cx="45719" cy="17472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8" name="Strzałka: w dół 7">
            <a:extLst>
              <a:ext uri="{FF2B5EF4-FFF2-40B4-BE49-F238E27FC236}">
                <a16:creationId xmlns:a16="http://schemas.microsoft.com/office/drawing/2014/main" id="{F1084E94-B887-6F84-9970-4F9E658BEA99}"/>
              </a:ext>
            </a:extLst>
          </p:cNvPr>
          <p:cNvSpPr/>
          <p:nvPr/>
        </p:nvSpPr>
        <p:spPr>
          <a:xfrm>
            <a:off x="6125855" y="3542270"/>
            <a:ext cx="140987" cy="552145"/>
          </a:xfrm>
          <a:prstGeom prst="downArrow">
            <a:avLst/>
          </a:prstGeom>
          <a:pattFill prst="narHorz">
            <a:fgClr>
              <a:schemeClr val="accent1"/>
            </a:fgClr>
            <a:bgClr>
              <a:schemeClr val="bg1"/>
            </a:bgClr>
          </a:patt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9" name="Strzałka: w dół 8">
            <a:extLst>
              <a:ext uri="{FF2B5EF4-FFF2-40B4-BE49-F238E27FC236}">
                <a16:creationId xmlns:a16="http://schemas.microsoft.com/office/drawing/2014/main" id="{C4FE120A-FB3D-27A9-37E5-E3C6E07D5866}"/>
              </a:ext>
            </a:extLst>
          </p:cNvPr>
          <p:cNvSpPr/>
          <p:nvPr/>
        </p:nvSpPr>
        <p:spPr>
          <a:xfrm>
            <a:off x="6173218" y="5008815"/>
            <a:ext cx="45719" cy="17472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0" name="Strzałka: w dół 9">
            <a:extLst>
              <a:ext uri="{FF2B5EF4-FFF2-40B4-BE49-F238E27FC236}">
                <a16:creationId xmlns:a16="http://schemas.microsoft.com/office/drawing/2014/main" id="{84FB49B0-5A4F-88C4-1872-BF7A117F2C04}"/>
              </a:ext>
            </a:extLst>
          </p:cNvPr>
          <p:cNvSpPr/>
          <p:nvPr/>
        </p:nvSpPr>
        <p:spPr>
          <a:xfrm>
            <a:off x="6196078" y="5806731"/>
            <a:ext cx="45719" cy="17472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024940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Rada Europy</a:t>
            </a:r>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p:txBody>
          <a:bodyPr>
            <a:normAutofit/>
          </a:bodyPr>
          <a:lstStyle/>
          <a:p>
            <a:pPr marL="114300" indent="0">
              <a:buNone/>
            </a:pPr>
            <a:r>
              <a:rPr lang="pl-PL" sz="1600" b="1" dirty="0"/>
              <a:t>ETPC może</a:t>
            </a:r>
            <a:r>
              <a:rPr lang="pl-PL" sz="1600" dirty="0"/>
              <a:t>:</a:t>
            </a:r>
          </a:p>
          <a:p>
            <a:pPr>
              <a:buFont typeface="Wingdings" panose="05000000000000000000" pitchFamily="2" charset="2"/>
              <a:buChar char="Ø"/>
            </a:pPr>
            <a:r>
              <a:rPr lang="pl-PL" sz="1600" dirty="0"/>
              <a:t>stwierdzić naruszenie prawa</a:t>
            </a:r>
          </a:p>
          <a:p>
            <a:pPr>
              <a:buFont typeface="Wingdings" panose="05000000000000000000" pitchFamily="2" charset="2"/>
              <a:buChar char="Ø"/>
            </a:pPr>
            <a:r>
              <a:rPr lang="pl-PL" sz="1600" dirty="0"/>
              <a:t>zasądzić zadośćuczynienie dla skarżącego</a:t>
            </a:r>
          </a:p>
          <a:p>
            <a:pPr>
              <a:buFont typeface="Wingdings" panose="05000000000000000000" pitchFamily="2" charset="2"/>
              <a:buChar char="Ø"/>
            </a:pPr>
            <a:r>
              <a:rPr lang="pl-PL" sz="1600" dirty="0"/>
              <a:t>orzec o kosztach postępowania</a:t>
            </a:r>
          </a:p>
          <a:p>
            <a:pPr marL="114300" indent="0">
              <a:buNone/>
            </a:pPr>
            <a:endParaRPr lang="pl-PL" sz="1600" dirty="0"/>
          </a:p>
          <a:p>
            <a:pPr marL="114300" indent="0">
              <a:buNone/>
            </a:pPr>
            <a:endParaRPr lang="pl-PL" sz="1600" dirty="0"/>
          </a:p>
          <a:p>
            <a:pPr marL="114300" indent="0">
              <a:buNone/>
            </a:pPr>
            <a:r>
              <a:rPr lang="pl-PL" sz="1600" dirty="0"/>
              <a:t>Nad wykonaniem wyroku czuwa Komitet Ministrów RE.</a:t>
            </a:r>
          </a:p>
          <a:p>
            <a:pPr marL="114300" indent="0">
              <a:buNone/>
            </a:pPr>
            <a:endParaRPr lang="pl-PL" sz="1600" dirty="0"/>
          </a:p>
          <a:p>
            <a:pPr marL="114300" indent="0">
              <a:buNone/>
            </a:pPr>
            <a:r>
              <a:rPr lang="pl-PL" sz="1600" dirty="0"/>
              <a:t>RE nie posiada środków umożliwiających egzekucję orzeczenia ETPC.</a:t>
            </a:r>
          </a:p>
        </p:txBody>
      </p:sp>
    </p:spTree>
    <p:extLst>
      <p:ext uri="{BB962C8B-B14F-4D97-AF65-F5344CB8AC3E}">
        <p14:creationId xmlns:p14="http://schemas.microsoft.com/office/powerpoint/2010/main" val="1126907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9FF7C2-D2A5-7863-E383-77EB56C8C781}"/>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rada </a:t>
            </a:r>
            <a:r>
              <a:rPr lang="pl-PL" sz="2000" dirty="0" err="1"/>
              <a:t>europy</a:t>
            </a:r>
            <a:endParaRPr lang="pl-PL" sz="2000" dirty="0"/>
          </a:p>
        </p:txBody>
      </p:sp>
      <p:sp>
        <p:nvSpPr>
          <p:cNvPr id="3" name="Symbol zastępczy zawartości 2">
            <a:extLst>
              <a:ext uri="{FF2B5EF4-FFF2-40B4-BE49-F238E27FC236}">
                <a16:creationId xmlns:a16="http://schemas.microsoft.com/office/drawing/2014/main" id="{4B36FA2E-64F7-65C4-6D01-8CF4F4618F6D}"/>
              </a:ext>
            </a:extLst>
          </p:cNvPr>
          <p:cNvSpPr>
            <a:spLocks noGrp="1"/>
          </p:cNvSpPr>
          <p:nvPr>
            <p:ph idx="1"/>
          </p:nvPr>
        </p:nvSpPr>
        <p:spPr/>
        <p:txBody>
          <a:bodyPr>
            <a:normAutofit/>
          </a:bodyPr>
          <a:lstStyle/>
          <a:p>
            <a:pPr marL="114300" indent="0" algn="just">
              <a:buNone/>
            </a:pPr>
            <a:r>
              <a:rPr lang="pl-PL" sz="1600" dirty="0"/>
              <a:t>Europejska Karta Społeczna z Turynu, podpisana dnia 18 października 1961 r. wraz z protokołami dodatkowymi (tzw. zrewidowana Karta)</a:t>
            </a:r>
          </a:p>
          <a:p>
            <a:pPr algn="just">
              <a:buFont typeface="Wingdings" panose="05000000000000000000" pitchFamily="2" charset="2"/>
              <a:buChar char="Ø"/>
            </a:pPr>
            <a:r>
              <a:rPr lang="pl-PL" sz="1600" dirty="0"/>
              <a:t>gwarantuje głównie prawa o charakterze socjalnym</a:t>
            </a:r>
          </a:p>
          <a:p>
            <a:pPr algn="just">
              <a:buFont typeface="Wingdings" panose="05000000000000000000" pitchFamily="2" charset="2"/>
              <a:buChar char="Ø"/>
            </a:pPr>
            <a:r>
              <a:rPr lang="pl-PL" sz="1600" dirty="0"/>
              <a:t>system kontroli przestrzegania EKS tworzą:</a:t>
            </a:r>
          </a:p>
          <a:p>
            <a:pPr algn="just">
              <a:buFont typeface="Wingdings" panose="05000000000000000000" pitchFamily="2" charset="2"/>
              <a:buChar char="§"/>
            </a:pPr>
            <a:r>
              <a:rPr lang="pl-PL" sz="1600" b="1" dirty="0"/>
              <a:t>Komitet Niezależnych Ekspertów </a:t>
            </a:r>
            <a:r>
              <a:rPr lang="pl-PL" sz="1600" dirty="0"/>
              <a:t>(zwany </a:t>
            </a:r>
            <a:r>
              <a:rPr lang="pl-PL" sz="1600" b="1" dirty="0"/>
              <a:t>Europejskim Komitetem Praw Społecznych</a:t>
            </a:r>
            <a:r>
              <a:rPr lang="pl-PL" sz="1600" dirty="0"/>
              <a:t>)</a:t>
            </a:r>
          </a:p>
          <a:p>
            <a:pPr marL="114300" indent="0" algn="just">
              <a:buNone/>
            </a:pPr>
            <a:r>
              <a:rPr lang="pl-PL" sz="1600" dirty="0"/>
              <a:t>*15 członków</a:t>
            </a:r>
          </a:p>
          <a:p>
            <a:pPr algn="just">
              <a:buFont typeface="Wingdings" panose="05000000000000000000" pitchFamily="2" charset="2"/>
              <a:buChar char="§"/>
            </a:pPr>
            <a:r>
              <a:rPr lang="pl-PL" sz="1600" dirty="0"/>
              <a:t>Rządowy Komitet Społeczny</a:t>
            </a:r>
          </a:p>
          <a:p>
            <a:pPr algn="just">
              <a:buFont typeface="Wingdings" panose="05000000000000000000" pitchFamily="2" charset="2"/>
              <a:buChar char="§"/>
            </a:pPr>
            <a:r>
              <a:rPr lang="pl-PL" sz="1600" dirty="0"/>
              <a:t>Komitet Ministrów RE</a:t>
            </a:r>
          </a:p>
          <a:p>
            <a:pPr algn="just">
              <a:buFont typeface="Wingdings" panose="05000000000000000000" pitchFamily="2" charset="2"/>
              <a:buChar char="Ø"/>
            </a:pPr>
            <a:r>
              <a:rPr lang="pl-PL" sz="1600" dirty="0"/>
              <a:t>państwa zobowiązane są co 2 lata składać sprawozdanie z wykonywania zobowiązań wynikających z EKS</a:t>
            </a:r>
          </a:p>
          <a:p>
            <a:pPr marL="114300" indent="0">
              <a:buNone/>
            </a:pPr>
            <a:endParaRPr lang="pl-PL" sz="1600" dirty="0"/>
          </a:p>
        </p:txBody>
      </p:sp>
    </p:spTree>
    <p:extLst>
      <p:ext uri="{BB962C8B-B14F-4D97-AF65-F5344CB8AC3E}">
        <p14:creationId xmlns:p14="http://schemas.microsoft.com/office/powerpoint/2010/main" val="3542259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2565</Words>
  <Application>Microsoft Office PowerPoint</Application>
  <PresentationFormat>Panoramiczny</PresentationFormat>
  <Paragraphs>204</Paragraphs>
  <Slides>22</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22</vt:i4>
      </vt:variant>
    </vt:vector>
  </HeadingPairs>
  <TitlesOfParts>
    <vt:vector size="27" baseType="lpstr">
      <vt:lpstr>Arial</vt:lpstr>
      <vt:lpstr>Book Antiqua</vt:lpstr>
      <vt:lpstr>Century Gothic</vt:lpstr>
      <vt:lpstr>Wingdings</vt:lpstr>
      <vt:lpstr>Apteka</vt:lpstr>
      <vt:lpstr>Prawo międzynarodowe publiczne</vt:lpstr>
      <vt:lpstr>Ochrona praw człowieka Europejski system ochrony praw człowieka – Rada Europy</vt:lpstr>
      <vt:lpstr>Ochrona praw człowieka Europejski system ochrony praw człowieka – Rada Europy</vt:lpstr>
      <vt:lpstr>Ochrona praw człowieka Europejski system ochrony praw człowieka – Rada Europy</vt:lpstr>
      <vt:lpstr>Ochrona praw człowieka Europejski system ochrony praw człowieka – Rada Europy</vt:lpstr>
      <vt:lpstr>Ochrona praw człowieka Europejski system ochrony praw człowieka – Rada Europy</vt:lpstr>
      <vt:lpstr>Ochrona praw człowieka Europejski system ochrony praw człowieka – Rada Europy</vt:lpstr>
      <vt:lpstr>Ochrona praw człowieka Europejski system ochrony praw człowieka – Rada Europy</vt:lpstr>
      <vt:lpstr>Ochrona praw człowieka Europejski system ochrony praw człowieka – rada europy</vt:lpstr>
      <vt:lpstr>Ochrona praw człowieka Europejski system ochrony praw człowieka – rada europy</vt:lpstr>
      <vt:lpstr>Ochrona praw człowieka Europejski system ochrony praw człowieka – rada europy</vt:lpstr>
      <vt:lpstr>Ochrona praw człowieka Europejski system ochrony praw człowieka – rada europy</vt:lpstr>
      <vt:lpstr>Ochrona praw człowieka Europejski system ochrony praw człowieka – unia europejska</vt:lpstr>
      <vt:lpstr>Ochrona praw człowieka Europejski system ochrony praw człowieka – unia europejska</vt:lpstr>
      <vt:lpstr>Ochrona praw człowieka Europejski system ochrony praw człowieka – unia europejska</vt:lpstr>
      <vt:lpstr>Ochrona praw człowieka Europejski system ochrony praw człowieka – unia europejska</vt:lpstr>
      <vt:lpstr>Ochrona praw człowieka Europejski system ochrony praw człowieka – unia europejska</vt:lpstr>
      <vt:lpstr>Ochrona praw człowieka Europejski system ochrony praw człowieka – Organizacja Bezpieczeństwa i współpracy w europie</vt:lpstr>
      <vt:lpstr>Prawo dyplomatyczne i konsularne</vt:lpstr>
      <vt:lpstr>Prawo dyplomatyczne i konsularne</vt:lpstr>
      <vt:lpstr>Prawo dyplomatyczne i konsularne</vt:lpstr>
      <vt:lpstr>Prawo dyplomatyczne i konsularne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1</cp:revision>
  <dcterms:created xsi:type="dcterms:W3CDTF">2025-06-06T13:11:06Z</dcterms:created>
  <dcterms:modified xsi:type="dcterms:W3CDTF">2025-06-06T13:11:57Z</dcterms:modified>
</cp:coreProperties>
</file>