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7"/>
  </p:notesMasterIdLst>
  <p:sldIdLst>
    <p:sldId id="256" r:id="rId2"/>
    <p:sldId id="370"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7" r:id="rId23"/>
    <p:sldId id="276" r:id="rId24"/>
    <p:sldId id="278" r:id="rId25"/>
    <p:sldId id="279" r:id="rId26"/>
    <p:sldId id="281" r:id="rId27"/>
    <p:sldId id="280"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 id="347" r:id="rId94"/>
    <p:sldId id="348" r:id="rId95"/>
    <p:sldId id="349" r:id="rId96"/>
    <p:sldId id="350" r:id="rId97"/>
    <p:sldId id="351" r:id="rId98"/>
    <p:sldId id="352" r:id="rId99"/>
    <p:sldId id="353" r:id="rId100"/>
    <p:sldId id="354" r:id="rId101"/>
    <p:sldId id="355" r:id="rId102"/>
    <p:sldId id="356" r:id="rId103"/>
    <p:sldId id="357" r:id="rId104"/>
    <p:sldId id="358" r:id="rId105"/>
    <p:sldId id="359" r:id="rId106"/>
    <p:sldId id="360" r:id="rId107"/>
    <p:sldId id="361" r:id="rId108"/>
    <p:sldId id="362" r:id="rId109"/>
    <p:sldId id="363" r:id="rId110"/>
    <p:sldId id="364" r:id="rId111"/>
    <p:sldId id="365" r:id="rId112"/>
    <p:sldId id="366" r:id="rId113"/>
    <p:sldId id="367" r:id="rId114"/>
    <p:sldId id="368" r:id="rId115"/>
    <p:sldId id="369" r:id="rId116"/>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0" d="100"/>
          <a:sy n="70" d="100"/>
        </p:scale>
        <p:origin x="53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notesMaster" Target="notesMasters/notesMaster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charts/_rels/chart1.xml.rels><?xml version="1.0" encoding="UTF-8" standalone="yes"?>
<Relationships xmlns="http://schemas.openxmlformats.org/package/2006/relationships"><Relationship Id="rId3" Type="http://schemas.openxmlformats.org/officeDocument/2006/relationships/oleObject" Target="file:///C:\Users\Joanna-T470\Desktop\plik.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1"/>
          <c:order val="0"/>
          <c:tx>
            <c:v>Project A</c:v>
          </c:tx>
          <c:spPr>
            <a:ln w="28575" cap="rnd">
              <a:solidFill>
                <a:schemeClr val="accent2"/>
              </a:solidFill>
              <a:round/>
            </a:ln>
            <a:effectLst/>
          </c:spPr>
          <c:marker>
            <c:symbol val="none"/>
          </c:marker>
          <c:val>
            <c:numRef>
              <c:f>Arkusz1!$B$5:$B$122</c:f>
              <c:numCache>
                <c:formatCode>General</c:formatCode>
                <c:ptCount val="118"/>
                <c:pt idx="0">
                  <c:v>-48.534457406136653</c:v>
                </c:pt>
                <c:pt idx="1">
                  <c:v>-47.135717031910815</c:v>
                </c:pt>
                <c:pt idx="2">
                  <c:v>-45.800735224809131</c:v>
                </c:pt>
                <c:pt idx="3">
                  <c:v>-44.526627218934891</c:v>
                </c:pt>
                <c:pt idx="4">
                  <c:v>-43.310657596371897</c:v>
                </c:pt>
                <c:pt idx="5">
                  <c:v>-42.150231399074414</c:v>
                </c:pt>
                <c:pt idx="6">
                  <c:v>-41.042885841558217</c:v>
                </c:pt>
                <c:pt idx="7">
                  <c:v>-39.986282578875176</c:v>
                </c:pt>
                <c:pt idx="8">
                  <c:v>-38.978200488174366</c:v>
                </c:pt>
                <c:pt idx="9">
                  <c:v>-38.016528925619838</c:v>
                </c:pt>
                <c:pt idx="10">
                  <c:v>-37.099261423585773</c:v>
                </c:pt>
                <c:pt idx="11">
                  <c:v>-36.224489795918373</c:v>
                </c:pt>
                <c:pt idx="12">
                  <c:v>-35.390398621661859</c:v>
                </c:pt>
                <c:pt idx="13">
                  <c:v>-34.595260080024644</c:v>
                </c:pt>
                <c:pt idx="14">
                  <c:v>-33.837429111531208</c:v>
                </c:pt>
                <c:pt idx="15">
                  <c:v>-33.115338882282998</c:v>
                </c:pt>
                <c:pt idx="16">
                  <c:v>-32.427496530060637</c:v>
                </c:pt>
                <c:pt idx="17">
                  <c:v>-31.772479172651543</c:v>
                </c:pt>
                <c:pt idx="18">
                  <c:v>-31.148930160299415</c:v>
                </c:pt>
                <c:pt idx="19">
                  <c:v>-30.555555555555543</c:v>
                </c:pt>
                <c:pt idx="20">
                  <c:v>-29.991120825080259</c:v>
                </c:pt>
                <c:pt idx="21">
                  <c:v>-29.454447729105084</c:v>
                </c:pt>
                <c:pt idx="22">
                  <c:v>-28.944411395333475</c:v>
                </c:pt>
                <c:pt idx="23">
                  <c:v>-28.459937565036398</c:v>
                </c:pt>
                <c:pt idx="24">
                  <c:v>-28</c:v>
                </c:pt>
                <c:pt idx="25">
                  <c:v>-27.563618039808517</c:v>
                </c:pt>
                <c:pt idx="26">
                  <c:v>-27.149854299708593</c:v>
                </c:pt>
                <c:pt idx="27">
                  <c:v>-26.7578125</c:v>
                </c:pt>
                <c:pt idx="28">
                  <c:v>-26.386635418544557</c:v>
                </c:pt>
                <c:pt idx="29">
                  <c:v>-26.035502958579883</c:v>
                </c:pt>
                <c:pt idx="30">
                  <c:v>-25.703630324573155</c:v>
                </c:pt>
                <c:pt idx="31">
                  <c:v>-25.390266299357208</c:v>
                </c:pt>
                <c:pt idx="32">
                  <c:v>-25.0946916162587</c:v>
                </c:pt>
                <c:pt idx="33">
                  <c:v>-24.816217420360857</c:v>
                </c:pt>
                <c:pt idx="34">
                  <c:v>-24.554183813443089</c:v>
                </c:pt>
                <c:pt idx="35">
                  <c:v>-24.307958477508635</c:v>
                </c:pt>
                <c:pt idx="36">
                  <c:v>-24.076935372156214</c:v>
                </c:pt>
                <c:pt idx="37">
                  <c:v>-23.860533501365254</c:v>
                </c:pt>
                <c:pt idx="38">
                  <c:v>-23.658195745561812</c:v>
                </c:pt>
                <c:pt idx="39">
                  <c:v>-23.469387755102034</c:v>
                </c:pt>
                <c:pt idx="40">
                  <c:v>-23.2935969015643</c:v>
                </c:pt>
                <c:pt idx="41">
                  <c:v>-23.130331283475499</c:v>
                </c:pt>
                <c:pt idx="42">
                  <c:v>-22.97911878331459</c:v>
                </c:pt>
                <c:pt idx="43">
                  <c:v>-22.839506172839521</c:v>
                </c:pt>
                <c:pt idx="44">
                  <c:v>-22.711058263971466</c:v>
                </c:pt>
                <c:pt idx="45">
                  <c:v>-22.593357102645911</c:v>
                </c:pt>
                <c:pt idx="46">
                  <c:v>-22.486001203202349</c:v>
                </c:pt>
                <c:pt idx="47">
                  <c:v>-22.388604821037234</c:v>
                </c:pt>
                <c:pt idx="48">
                  <c:v>-22.300797261384616</c:v>
                </c:pt>
                <c:pt idx="49">
                  <c:v>-22.222222222222229</c:v>
                </c:pt>
                <c:pt idx="50">
                  <c:v>-22.152537169422374</c:v>
                </c:pt>
                <c:pt idx="51">
                  <c:v>-22.091412742382246</c:v>
                </c:pt>
                <c:pt idx="52">
                  <c:v>-22.038532188474534</c:v>
                </c:pt>
                <c:pt idx="53">
                  <c:v>-21.993590824759636</c:v>
                </c:pt>
                <c:pt idx="54">
                  <c:v>-21.956295525494284</c:v>
                </c:pt>
                <c:pt idx="55">
                  <c:v>-21.92636423405655</c:v>
                </c:pt>
                <c:pt idx="56">
                  <c:v>-21.903525497991794</c:v>
                </c:pt>
                <c:pt idx="57">
                  <c:v>-21.887518025957363</c:v>
                </c:pt>
                <c:pt idx="58">
                  <c:v>-21.878090265416731</c:v>
                </c:pt>
                <c:pt idx="59">
                  <c:v>-21.875</c:v>
                </c:pt>
                <c:pt idx="60">
                  <c:v>-21.878013965510576</c:v>
                </c:pt>
                <c:pt idx="61">
                  <c:v>-21.886907483615303</c:v>
                </c:pt>
                <c:pt idx="62">
                  <c:v>-21.901464112311331</c:v>
                </c:pt>
                <c:pt idx="63">
                  <c:v>-21.921475312314087</c:v>
                </c:pt>
                <c:pt idx="64">
                  <c:v>-21.946740128558318</c:v>
                </c:pt>
                <c:pt idx="65">
                  <c:v>-21.977064886050229</c:v>
                </c:pt>
                <c:pt idx="66">
                  <c:v>-22.012262899351001</c:v>
                </c:pt>
                <c:pt idx="67">
                  <c:v>-22.05215419501134</c:v>
                </c:pt>
                <c:pt idx="68">
                  <c:v>-22.096565246314896</c:v>
                </c:pt>
                <c:pt idx="69">
                  <c:v>-22.145328719723167</c:v>
                </c:pt>
                <c:pt idx="70">
                  <c:v>-22.198283232447579</c:v>
                </c:pt>
                <c:pt idx="71">
                  <c:v>-22.255273120605722</c:v>
                </c:pt>
                <c:pt idx="72">
                  <c:v>-22.316148217447946</c:v>
                </c:pt>
                <c:pt idx="73">
                  <c:v>-22.380763641167917</c:v>
                </c:pt>
                <c:pt idx="74">
                  <c:v>-22.448979591836718</c:v>
                </c:pt>
                <c:pt idx="75">
                  <c:v>-22.520661157024804</c:v>
                </c:pt>
                <c:pt idx="76">
                  <c:v>-22.595678125698228</c:v>
                </c:pt>
                <c:pt idx="77">
                  <c:v>-22.673904809998724</c:v>
                </c:pt>
                <c:pt idx="78">
                  <c:v>-22.75521987453574</c:v>
                </c:pt>
                <c:pt idx="79">
                  <c:v>-22.839506172839506</c:v>
                </c:pt>
                <c:pt idx="80">
                  <c:v>-22.926650590641323</c:v>
                </c:pt>
                <c:pt idx="81">
                  <c:v>-23.016543895664789</c:v>
                </c:pt>
                <c:pt idx="82">
                  <c:v>-23.109080593627773</c:v>
                </c:pt>
                <c:pt idx="83">
                  <c:v>-23.204158790170148</c:v>
                </c:pt>
                <c:pt idx="84">
                  <c:v>-23.301680058436816</c:v>
                </c:pt>
                <c:pt idx="85">
                  <c:v>-23.401549312059188</c:v>
                </c:pt>
                <c:pt idx="86">
                  <c:v>-23.503674683290917</c:v>
                </c:pt>
                <c:pt idx="87">
                  <c:v>-23.607967406066102</c:v>
                </c:pt>
                <c:pt idx="88">
                  <c:v>-23.714341703759715</c:v>
                </c:pt>
                <c:pt idx="89">
                  <c:v>-23.822714681440452</c:v>
                </c:pt>
                <c:pt idx="90">
                  <c:v>-23.933006222417156</c:v>
                </c:pt>
                <c:pt idx="91">
                  <c:v>-24.045138888888907</c:v>
                </c:pt>
                <c:pt idx="92">
                  <c:v>-24.159037826518848</c:v>
                </c:pt>
                <c:pt idx="93">
                  <c:v>-24.274630672760132</c:v>
                </c:pt>
                <c:pt idx="94">
                  <c:v>-24.391847468770543</c:v>
                </c:pt>
                <c:pt idx="95">
                  <c:v>-24.510620574760523</c:v>
                </c:pt>
                <c:pt idx="96">
                  <c:v>-24.630884588626358</c:v>
                </c:pt>
                <c:pt idx="97">
                  <c:v>-24.752576267727783</c:v>
                </c:pt>
                <c:pt idx="98">
                  <c:v>-24.875634453675424</c:v>
                </c:pt>
                <c:pt idx="99">
                  <c:v>-25.000000000000014</c:v>
                </c:pt>
                <c:pt idx="100">
                  <c:v>-25.125615702581626</c:v>
                </c:pt>
                <c:pt idx="101">
                  <c:v>-25.252426232722279</c:v>
                </c:pt>
                <c:pt idx="102">
                  <c:v>-25.380378072751114</c:v>
                </c:pt>
                <c:pt idx="103">
                  <c:v>-25.50941945405615</c:v>
                </c:pt>
                <c:pt idx="104">
                  <c:v>-25.639500297442005</c:v>
                </c:pt>
                <c:pt idx="105">
                  <c:v>-25.770572155716849</c:v>
                </c:pt>
                <c:pt idx="106">
                  <c:v>-25.902588158416769</c:v>
                </c:pt>
                <c:pt idx="107">
                  <c:v>-26.035502958579897</c:v>
                </c:pt>
                <c:pt idx="108">
                  <c:v>-26.169272681486241</c:v>
                </c:pt>
                <c:pt idx="109">
                  <c:v>-26.303854875283449</c:v>
                </c:pt>
                <c:pt idx="110">
                  <c:v>-26.439208463421757</c:v>
                </c:pt>
                <c:pt idx="111">
                  <c:v>-26.57529369882522</c:v>
                </c:pt>
                <c:pt idx="112">
                  <c:v>-26.712072119729335</c:v>
                </c:pt>
                <c:pt idx="113">
                  <c:v>-26.849506507118527</c:v>
                </c:pt>
                <c:pt idx="114">
                  <c:v>-26.987560843699313</c:v>
                </c:pt>
                <c:pt idx="115">
                  <c:v>-27.126200274348427</c:v>
                </c:pt>
                <c:pt idx="116">
                  <c:v>-27.265391067977674</c:v>
                </c:pt>
                <c:pt idx="117">
                  <c:v>-27.405100580759203</c:v>
                </c:pt>
              </c:numCache>
            </c:numRef>
          </c:val>
          <c:smooth val="0"/>
          <c:extLst xmlns:c16r2="http://schemas.microsoft.com/office/drawing/2015/06/chart">
            <c:ext xmlns:c16="http://schemas.microsoft.com/office/drawing/2014/chart" uri="{C3380CC4-5D6E-409C-BE32-E72D297353CC}">
              <c16:uniqueId val="{00000000-7874-4041-99D0-CEC2EF7BD0C4}"/>
            </c:ext>
          </c:extLst>
        </c:ser>
        <c:ser>
          <c:idx val="2"/>
          <c:order val="1"/>
          <c:tx>
            <c:v>Project B</c:v>
          </c:tx>
          <c:spPr>
            <a:ln w="28575" cap="rnd">
              <a:solidFill>
                <a:schemeClr val="accent3"/>
              </a:solidFill>
              <a:round/>
            </a:ln>
            <a:effectLst/>
          </c:spPr>
          <c:marker>
            <c:symbol val="none"/>
          </c:marker>
          <c:val>
            <c:numRef>
              <c:f>Arkusz1!$C$5:$C$122</c:f>
              <c:numCache>
                <c:formatCode>General</c:formatCode>
                <c:ptCount val="118"/>
                <c:pt idx="0">
                  <c:v>-47.554161356729708</c:v>
                </c:pt>
                <c:pt idx="1">
                  <c:v>-45.213379469434869</c:v>
                </c:pt>
                <c:pt idx="2">
                  <c:v>-42.972947497407915</c:v>
                </c:pt>
                <c:pt idx="3">
                  <c:v>-40.828402366863884</c:v>
                </c:pt>
                <c:pt idx="4">
                  <c:v>-38.775510204081627</c:v>
                </c:pt>
                <c:pt idx="5">
                  <c:v>-36.810252758988895</c:v>
                </c:pt>
                <c:pt idx="6">
                  <c:v>-34.928814743645773</c:v>
                </c:pt>
                <c:pt idx="7">
                  <c:v>-33.127572016460874</c:v>
                </c:pt>
                <c:pt idx="8">
                  <c:v>-31.403080548775364</c:v>
                </c:pt>
                <c:pt idx="9">
                  <c:v>-29.75206611570249</c:v>
                </c:pt>
                <c:pt idx="10">
                  <c:v>-28.171414657901181</c:v>
                </c:pt>
                <c:pt idx="11">
                  <c:v>-26.658163265306115</c:v>
                </c:pt>
                <c:pt idx="12">
                  <c:v>-25.209491737802495</c:v>
                </c:pt>
                <c:pt idx="13">
                  <c:v>-23.822714681440431</c:v>
                </c:pt>
                <c:pt idx="14">
                  <c:v>-22.495274102079406</c:v>
                </c:pt>
                <c:pt idx="15">
                  <c:v>-21.224732461355558</c:v>
                </c:pt>
                <c:pt idx="16">
                  <c:v>-20.008766162612318</c:v>
                </c:pt>
                <c:pt idx="17">
                  <c:v>-18.845159436943419</c:v>
                </c:pt>
                <c:pt idx="18">
                  <c:v>-17.731798601793656</c:v>
                </c:pt>
                <c:pt idx="19">
                  <c:v>-16.666666666666657</c:v>
                </c:pt>
                <c:pt idx="20">
                  <c:v>-15.647838262413785</c:v>
                </c:pt>
                <c:pt idx="21">
                  <c:v>-14.673474872346162</c:v>
                </c:pt>
                <c:pt idx="22">
                  <c:v>-13.741820345032721</c:v>
                </c:pt>
                <c:pt idx="23">
                  <c:v>-12.851196670135266</c:v>
                </c:pt>
                <c:pt idx="24">
                  <c:v>-12</c:v>
                </c:pt>
                <c:pt idx="25">
                  <c:v>-11.186696900982611</c:v>
                </c:pt>
                <c:pt idx="26">
                  <c:v>-10.409820819641652</c:v>
                </c:pt>
                <c:pt idx="27">
                  <c:v>-9.66796875</c:v>
                </c:pt>
                <c:pt idx="28">
                  <c:v>-8.9597980890571591</c:v>
                </c:pt>
                <c:pt idx="29">
                  <c:v>-8.2840236686390369</c:v>
                </c:pt>
                <c:pt idx="30">
                  <c:v>-7.6394149525085879</c:v>
                </c:pt>
                <c:pt idx="31">
                  <c:v>-7.0247933884297709</c:v>
                </c:pt>
                <c:pt idx="32">
                  <c:v>-6.4390299055910418</c:v>
                </c:pt>
                <c:pt idx="33">
                  <c:v>-5.8810425484517737</c:v>
                </c:pt>
                <c:pt idx="34">
                  <c:v>-5.3497942386831312</c:v>
                </c:pt>
                <c:pt idx="35">
                  <c:v>-4.8442906574394442</c:v>
                </c:pt>
                <c:pt idx="36">
                  <c:v>-4.3635782407160661</c:v>
                </c:pt>
                <c:pt idx="37">
                  <c:v>-3.9067422810334165</c:v>
                </c:pt>
                <c:pt idx="38">
                  <c:v>-3.4729051291340909</c:v>
                </c:pt>
                <c:pt idx="39">
                  <c:v>-3.0612244897959044</c:v>
                </c:pt>
                <c:pt idx="40">
                  <c:v>-2.6708918062471696</c:v>
                </c:pt>
                <c:pt idx="41">
                  <c:v>-2.3011307280301594</c:v>
                </c:pt>
                <c:pt idx="42">
                  <c:v>-1.9511956574893645</c:v>
                </c:pt>
                <c:pt idx="43">
                  <c:v>-1.6203703703703809</c:v>
                </c:pt>
                <c:pt idx="44">
                  <c:v>-1.3079667063020111</c:v>
                </c:pt>
                <c:pt idx="45">
                  <c:v>-1.0133233252016964</c:v>
                </c:pt>
                <c:pt idx="46">
                  <c:v>-0.73580452589197876</c:v>
                </c:pt>
                <c:pt idx="47">
                  <c:v>-0.47479912344775244</c:v>
                </c:pt>
                <c:pt idx="48">
                  <c:v>-0.22971938200979025</c:v>
                </c:pt>
                <c:pt idx="49">
                  <c:v>0</c:v>
                </c:pt>
                <c:pt idx="50">
                  <c:v>0.21490285513795016</c:v>
                </c:pt>
                <c:pt idx="51">
                  <c:v>0.41551246537395059</c:v>
                </c:pt>
                <c:pt idx="52">
                  <c:v>0.60233243624247734</c:v>
                </c:pt>
                <c:pt idx="53">
                  <c:v>0.77584752909427834</c:v>
                </c:pt>
                <c:pt idx="54">
                  <c:v>0.93652445369406223</c:v>
                </c:pt>
                <c:pt idx="55">
                  <c:v>1.0848126232741464</c:v>
                </c:pt>
                <c:pt idx="56">
                  <c:v>1.2211448740314097</c:v>
                </c:pt>
                <c:pt idx="57">
                  <c:v>1.3459381509373571</c:v>
                </c:pt>
                <c:pt idx="58">
                  <c:v>1.4595941616233716</c:v>
                </c:pt>
                <c:pt idx="59">
                  <c:v>1.5625000000000142</c:v>
                </c:pt>
                <c:pt idx="60">
                  <c:v>1.6550287411751157</c:v>
                </c:pt>
                <c:pt idx="61">
                  <c:v>1.7375400091449364</c:v>
                </c:pt>
                <c:pt idx="62">
                  <c:v>1.8103805186495663</c:v>
                </c:pt>
                <c:pt idx="63">
                  <c:v>1.8738845925044814</c:v>
                </c:pt>
                <c:pt idx="64">
                  <c:v>1.9283746556473744</c:v>
                </c:pt>
                <c:pt idx="65">
                  <c:v>1.9741617070692428</c:v>
                </c:pt>
                <c:pt idx="66">
                  <c:v>2.0115457707339885</c:v>
                </c:pt>
                <c:pt idx="67">
                  <c:v>2.0408163265306172</c:v>
                </c:pt>
                <c:pt idx="68">
                  <c:v>2.0622527222436275</c:v>
                </c:pt>
                <c:pt idx="69">
                  <c:v>2.0761245674740678</c:v>
                </c:pt>
                <c:pt idx="70">
                  <c:v>2.082692110392955</c:v>
                </c:pt>
                <c:pt idx="71">
                  <c:v>2.0822065981611644</c:v>
                </c:pt>
                <c:pt idx="72">
                  <c:v>2.074910621804932</c:v>
                </c:pt>
                <c:pt idx="73">
                  <c:v>2.0610384462940914</c:v>
                </c:pt>
                <c:pt idx="74">
                  <c:v>2.0408163265306172</c:v>
                </c:pt>
                <c:pt idx="75">
                  <c:v>2.0144628099173616</c:v>
                </c:pt>
                <c:pt idx="76">
                  <c:v>1.9821890261419099</c:v>
                </c:pt>
                <c:pt idx="77">
                  <c:v>1.944198964777172</c:v>
                </c:pt>
                <c:pt idx="78">
                  <c:v>1.9006897412690051</c:v>
                </c:pt>
                <c:pt idx="79">
                  <c:v>1.8518518518518476</c:v>
                </c:pt>
                <c:pt idx="80">
                  <c:v>1.7978694179054315</c:v>
                </c:pt>
                <c:pt idx="81">
                  <c:v>1.7389204202391113</c:v>
                </c:pt>
                <c:pt idx="82">
                  <c:v>1.6751769237660028</c:v>
                </c:pt>
                <c:pt idx="83">
                  <c:v>1.606805293005678</c:v>
                </c:pt>
                <c:pt idx="84">
                  <c:v>1.533966398831268</c:v>
                </c:pt>
                <c:pt idx="85">
                  <c:v>1.456815816857457</c:v>
                </c:pt>
                <c:pt idx="86">
                  <c:v>1.3755040178443636</c:v>
                </c:pt>
                <c:pt idx="87">
                  <c:v>1.2901765504753229</c:v>
                </c:pt>
                <c:pt idx="88">
                  <c:v>1.2009742168472286</c:v>
                </c:pt>
                <c:pt idx="89">
                  <c:v>1.10803324099723</c:v>
                </c:pt>
                <c:pt idx="90">
                  <c:v>1.0114854307721686</c:v>
                </c:pt>
                <c:pt idx="91">
                  <c:v>0.91145833333331439</c:v>
                </c:pt>
                <c:pt idx="92">
                  <c:v>0.80807538457406736</c:v>
                </c:pt>
                <c:pt idx="93">
                  <c:v>0.70145605271548561</c:v>
                </c:pt>
                <c:pt idx="94">
                  <c:v>0.59171597633134354</c:v>
                </c:pt>
                <c:pt idx="95">
                  <c:v>0.47896709704289719</c:v>
                </c:pt>
                <c:pt idx="96">
                  <c:v>0.3633177871112423</c:v>
                </c:pt>
                <c:pt idx="97">
                  <c:v>0.24487297214568571</c:v>
                </c:pt>
                <c:pt idx="98">
                  <c:v>0.12373424913511144</c:v>
                </c:pt>
                <c:pt idx="99">
                  <c:v>0</c:v>
                </c:pt>
                <c:pt idx="100">
                  <c:v>-0.12623449914607932</c:v>
                </c:pt>
                <c:pt idx="101">
                  <c:v>-0.25487697284579269</c:v>
                </c:pt>
                <c:pt idx="102">
                  <c:v>-0.38583804508724029</c:v>
                </c:pt>
                <c:pt idx="103">
                  <c:v>-0.51903114186853827</c:v>
                </c:pt>
                <c:pt idx="104">
                  <c:v>-0.65437239738253083</c:v>
                </c:pt>
                <c:pt idx="105">
                  <c:v>-0.79178056367236138</c:v>
                </c:pt>
                <c:pt idx="106">
                  <c:v>-0.93117692361549587</c:v>
                </c:pt>
                <c:pt idx="107">
                  <c:v>-1.0724852071006126</c:v>
                </c:pt>
                <c:pt idx="108">
                  <c:v>-1.2156315102676558</c:v>
                </c:pt>
                <c:pt idx="109">
                  <c:v>-1.3605442176870781</c:v>
                </c:pt>
                <c:pt idx="110">
                  <c:v>-1.5071539273601502</c:v>
                </c:pt>
                <c:pt idx="111">
                  <c:v>-1.6553933784265098</c:v>
                </c:pt>
                <c:pt idx="112">
                  <c:v>-1.8051973814719418</c:v>
                </c:pt>
                <c:pt idx="113">
                  <c:v>-1.9565027513319961</c:v>
                </c:pt>
                <c:pt idx="114">
                  <c:v>-2.1092482422931482</c:v>
                </c:pt>
                <c:pt idx="115">
                  <c:v>-2.2633744855967279</c:v>
                </c:pt>
                <c:pt idx="116">
                  <c:v>-2.418823929155451</c:v>
                </c:pt>
                <c:pt idx="117">
                  <c:v>-2.5755407793956948</c:v>
                </c:pt>
              </c:numCache>
            </c:numRef>
          </c:val>
          <c:smooth val="0"/>
          <c:extLst xmlns:c16r2="http://schemas.microsoft.com/office/drawing/2015/06/chart">
            <c:ext xmlns:c16="http://schemas.microsoft.com/office/drawing/2014/chart" uri="{C3380CC4-5D6E-409C-BE32-E72D297353CC}">
              <c16:uniqueId val="{00000001-7874-4041-99D0-CEC2EF7BD0C4}"/>
            </c:ext>
          </c:extLst>
        </c:ser>
        <c:dLbls>
          <c:showLegendKey val="0"/>
          <c:showVal val="0"/>
          <c:showCatName val="0"/>
          <c:showSerName val="0"/>
          <c:showPercent val="0"/>
          <c:showBubbleSize val="0"/>
        </c:dLbls>
        <c:smooth val="0"/>
        <c:axId val="372121328"/>
        <c:axId val="447896840"/>
      </c:lineChart>
      <c:catAx>
        <c:axId val="372121328"/>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47896840"/>
        <c:crosses val="autoZero"/>
        <c:auto val="1"/>
        <c:lblAlgn val="ctr"/>
        <c:lblOffset val="100"/>
        <c:noMultiLvlLbl val="0"/>
      </c:catAx>
      <c:valAx>
        <c:axId val="4478968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212132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58D0D7-9589-4157-B63C-F9E6BD3AF58E}" type="datetimeFigureOut">
              <a:rPr lang="pl-PL" smtClean="0"/>
              <a:t>12.05.2020</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795980-F48D-4DB3-B1EB-A0E305D07800}" type="slidenum">
              <a:rPr lang="pl-PL" smtClean="0"/>
              <a:t>‹#›</a:t>
            </a:fld>
            <a:endParaRPr lang="pl-PL"/>
          </a:p>
        </p:txBody>
      </p:sp>
    </p:spTree>
    <p:extLst>
      <p:ext uri="{BB962C8B-B14F-4D97-AF65-F5344CB8AC3E}">
        <p14:creationId xmlns:p14="http://schemas.microsoft.com/office/powerpoint/2010/main" val="3894230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9F14EE1D-6077-4154-9B5B-F0541C04F07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xmlns="" id="{C18AA35D-A816-440F-9408-4E8E15559EE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xmlns="" id="{F37D461F-59C0-4F17-9600-94CDB6FFF174}"/>
              </a:ext>
            </a:extLst>
          </p:cNvPr>
          <p:cNvSpPr>
            <a:spLocks noGrp="1"/>
          </p:cNvSpPr>
          <p:nvPr>
            <p:ph type="dt" sz="half" idx="10"/>
          </p:nvPr>
        </p:nvSpPr>
        <p:spPr/>
        <p:txBody>
          <a:bodyPr/>
          <a:lstStyle/>
          <a:p>
            <a:fld id="{B63A5064-FB1B-4375-93A8-070146232A1D}" type="datetime1">
              <a:rPr lang="pl-PL" smtClean="0"/>
              <a:t>12.05.2020</a:t>
            </a:fld>
            <a:endParaRPr lang="pl-PL"/>
          </a:p>
        </p:txBody>
      </p:sp>
      <p:sp>
        <p:nvSpPr>
          <p:cNvPr id="5" name="Symbol zastępczy stopki 4">
            <a:extLst>
              <a:ext uri="{FF2B5EF4-FFF2-40B4-BE49-F238E27FC236}">
                <a16:creationId xmlns:a16="http://schemas.microsoft.com/office/drawing/2014/main" xmlns="" id="{43A6694D-8E1F-4EF4-B37B-D362468203F8}"/>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xmlns="" id="{E56F646D-7D29-4843-9A38-8CE2248A9778}"/>
              </a:ext>
            </a:extLst>
          </p:cNvPr>
          <p:cNvSpPr>
            <a:spLocks noGrp="1"/>
          </p:cNvSpPr>
          <p:nvPr>
            <p:ph type="sldNum" sz="quarter" idx="12"/>
          </p:nvPr>
        </p:nvSpPr>
        <p:spPr/>
        <p:txBody>
          <a:bodyPr/>
          <a:lstStyle/>
          <a:p>
            <a:fld id="{27841190-F79C-4FD0-9BC1-8C2D798D9B46}" type="slidenum">
              <a:rPr lang="pl-PL" smtClean="0"/>
              <a:t>‹#›</a:t>
            </a:fld>
            <a:endParaRPr lang="pl-PL"/>
          </a:p>
        </p:txBody>
      </p:sp>
    </p:spTree>
    <p:extLst>
      <p:ext uri="{BB962C8B-B14F-4D97-AF65-F5344CB8AC3E}">
        <p14:creationId xmlns:p14="http://schemas.microsoft.com/office/powerpoint/2010/main" val="119424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0C058701-BD0D-4411-B46B-1653174850E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xmlns="" id="{98AC5F25-B65F-40D7-852D-E033DDDE0935}"/>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xmlns="" id="{C2307FED-8CA1-45B4-B9D9-C7EF1095D927}"/>
              </a:ext>
            </a:extLst>
          </p:cNvPr>
          <p:cNvSpPr>
            <a:spLocks noGrp="1"/>
          </p:cNvSpPr>
          <p:nvPr>
            <p:ph type="dt" sz="half" idx="10"/>
          </p:nvPr>
        </p:nvSpPr>
        <p:spPr/>
        <p:txBody>
          <a:bodyPr/>
          <a:lstStyle/>
          <a:p>
            <a:fld id="{0A1DAC78-5337-4663-BA09-25F37D8422E9}" type="datetime1">
              <a:rPr lang="pl-PL" smtClean="0"/>
              <a:t>12.05.2020</a:t>
            </a:fld>
            <a:endParaRPr lang="pl-PL"/>
          </a:p>
        </p:txBody>
      </p:sp>
      <p:sp>
        <p:nvSpPr>
          <p:cNvPr id="5" name="Symbol zastępczy stopki 4">
            <a:extLst>
              <a:ext uri="{FF2B5EF4-FFF2-40B4-BE49-F238E27FC236}">
                <a16:creationId xmlns:a16="http://schemas.microsoft.com/office/drawing/2014/main" xmlns="" id="{0674D93C-D2C4-4385-8AE7-24CDA22C9E82}"/>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xmlns="" id="{1C4B486D-4902-4C15-ADAE-C3B918E328B8}"/>
              </a:ext>
            </a:extLst>
          </p:cNvPr>
          <p:cNvSpPr>
            <a:spLocks noGrp="1"/>
          </p:cNvSpPr>
          <p:nvPr>
            <p:ph type="sldNum" sz="quarter" idx="12"/>
          </p:nvPr>
        </p:nvSpPr>
        <p:spPr/>
        <p:txBody>
          <a:bodyPr/>
          <a:lstStyle/>
          <a:p>
            <a:fld id="{27841190-F79C-4FD0-9BC1-8C2D798D9B46}" type="slidenum">
              <a:rPr lang="pl-PL" smtClean="0"/>
              <a:t>‹#›</a:t>
            </a:fld>
            <a:endParaRPr lang="pl-PL"/>
          </a:p>
        </p:txBody>
      </p:sp>
    </p:spTree>
    <p:extLst>
      <p:ext uri="{BB962C8B-B14F-4D97-AF65-F5344CB8AC3E}">
        <p14:creationId xmlns:p14="http://schemas.microsoft.com/office/powerpoint/2010/main" val="2429630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xmlns="" id="{21D7598B-A306-431E-BBCA-9E6EE9868CB5}"/>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xmlns="" id="{001FE12E-4CFF-403D-AF12-394F8AFC21B7}"/>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xmlns="" id="{339425B9-3BC0-4119-9FDC-09C04950C999}"/>
              </a:ext>
            </a:extLst>
          </p:cNvPr>
          <p:cNvSpPr>
            <a:spLocks noGrp="1"/>
          </p:cNvSpPr>
          <p:nvPr>
            <p:ph type="dt" sz="half" idx="10"/>
          </p:nvPr>
        </p:nvSpPr>
        <p:spPr/>
        <p:txBody>
          <a:bodyPr/>
          <a:lstStyle/>
          <a:p>
            <a:fld id="{C0019E22-E559-4DC6-9AE6-92BD29A0CB5B}" type="datetime1">
              <a:rPr lang="pl-PL" smtClean="0"/>
              <a:t>12.05.2020</a:t>
            </a:fld>
            <a:endParaRPr lang="pl-PL"/>
          </a:p>
        </p:txBody>
      </p:sp>
      <p:sp>
        <p:nvSpPr>
          <p:cNvPr id="5" name="Symbol zastępczy stopki 4">
            <a:extLst>
              <a:ext uri="{FF2B5EF4-FFF2-40B4-BE49-F238E27FC236}">
                <a16:creationId xmlns:a16="http://schemas.microsoft.com/office/drawing/2014/main" xmlns="" id="{7878457B-49F8-45C4-B72E-C0DA820DDC07}"/>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xmlns="" id="{C2164603-494C-403E-9CD4-A4DD39DACE61}"/>
              </a:ext>
            </a:extLst>
          </p:cNvPr>
          <p:cNvSpPr>
            <a:spLocks noGrp="1"/>
          </p:cNvSpPr>
          <p:nvPr>
            <p:ph type="sldNum" sz="quarter" idx="12"/>
          </p:nvPr>
        </p:nvSpPr>
        <p:spPr/>
        <p:txBody>
          <a:bodyPr/>
          <a:lstStyle/>
          <a:p>
            <a:fld id="{27841190-F79C-4FD0-9BC1-8C2D798D9B46}" type="slidenum">
              <a:rPr lang="pl-PL" smtClean="0"/>
              <a:t>‹#›</a:t>
            </a:fld>
            <a:endParaRPr lang="pl-PL"/>
          </a:p>
        </p:txBody>
      </p:sp>
    </p:spTree>
    <p:extLst>
      <p:ext uri="{BB962C8B-B14F-4D97-AF65-F5344CB8AC3E}">
        <p14:creationId xmlns:p14="http://schemas.microsoft.com/office/powerpoint/2010/main" val="2195623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5C182CFE-EB96-4B81-9439-9D37F139F007}"/>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xmlns="" id="{326D1C26-173D-43F9-A20E-DE062448B51E}"/>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xmlns="" id="{05EC215C-22A2-4954-A064-751E09FBC598}"/>
              </a:ext>
            </a:extLst>
          </p:cNvPr>
          <p:cNvSpPr>
            <a:spLocks noGrp="1"/>
          </p:cNvSpPr>
          <p:nvPr>
            <p:ph type="dt" sz="half" idx="10"/>
          </p:nvPr>
        </p:nvSpPr>
        <p:spPr/>
        <p:txBody>
          <a:bodyPr/>
          <a:lstStyle/>
          <a:p>
            <a:fld id="{A41A8D04-0BB5-4350-BA60-A63360D2CA09}" type="datetime1">
              <a:rPr lang="pl-PL" smtClean="0"/>
              <a:t>12.05.2020</a:t>
            </a:fld>
            <a:endParaRPr lang="pl-PL"/>
          </a:p>
        </p:txBody>
      </p:sp>
      <p:sp>
        <p:nvSpPr>
          <p:cNvPr id="5" name="Symbol zastępczy stopki 4">
            <a:extLst>
              <a:ext uri="{FF2B5EF4-FFF2-40B4-BE49-F238E27FC236}">
                <a16:creationId xmlns:a16="http://schemas.microsoft.com/office/drawing/2014/main" xmlns="" id="{F4CFDD8B-6B6C-4B27-A75C-EAED3BBBDD5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xmlns="" id="{85E0B385-AE47-4E91-93F6-D6219C78C73C}"/>
              </a:ext>
            </a:extLst>
          </p:cNvPr>
          <p:cNvSpPr>
            <a:spLocks noGrp="1"/>
          </p:cNvSpPr>
          <p:nvPr>
            <p:ph type="sldNum" sz="quarter" idx="12"/>
          </p:nvPr>
        </p:nvSpPr>
        <p:spPr/>
        <p:txBody>
          <a:bodyPr/>
          <a:lstStyle/>
          <a:p>
            <a:fld id="{27841190-F79C-4FD0-9BC1-8C2D798D9B46}" type="slidenum">
              <a:rPr lang="pl-PL" smtClean="0"/>
              <a:t>‹#›</a:t>
            </a:fld>
            <a:endParaRPr lang="pl-PL"/>
          </a:p>
        </p:txBody>
      </p:sp>
    </p:spTree>
    <p:extLst>
      <p:ext uri="{BB962C8B-B14F-4D97-AF65-F5344CB8AC3E}">
        <p14:creationId xmlns:p14="http://schemas.microsoft.com/office/powerpoint/2010/main" val="411917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90AF9DF-281C-4430-8A97-860EEB2ADDDA}"/>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xmlns="" id="{60D10AE4-5906-4C6A-8B59-1AF95071D6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xmlns="" id="{7A080210-E236-4385-8678-E1C1C1DF2F68}"/>
              </a:ext>
            </a:extLst>
          </p:cNvPr>
          <p:cNvSpPr>
            <a:spLocks noGrp="1"/>
          </p:cNvSpPr>
          <p:nvPr>
            <p:ph type="dt" sz="half" idx="10"/>
          </p:nvPr>
        </p:nvSpPr>
        <p:spPr/>
        <p:txBody>
          <a:bodyPr/>
          <a:lstStyle/>
          <a:p>
            <a:fld id="{E40E8ECF-AA1C-463F-82B6-4309537A041D}" type="datetime1">
              <a:rPr lang="pl-PL" smtClean="0"/>
              <a:t>12.05.2020</a:t>
            </a:fld>
            <a:endParaRPr lang="pl-PL"/>
          </a:p>
        </p:txBody>
      </p:sp>
      <p:sp>
        <p:nvSpPr>
          <p:cNvPr id="5" name="Symbol zastępczy stopki 4">
            <a:extLst>
              <a:ext uri="{FF2B5EF4-FFF2-40B4-BE49-F238E27FC236}">
                <a16:creationId xmlns:a16="http://schemas.microsoft.com/office/drawing/2014/main" xmlns="" id="{EA6EDEB5-6CFC-4855-A8F5-8AEA3F6A0826}"/>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xmlns="" id="{BB03766D-6AE0-406B-AB89-8F645F3ACF8B}"/>
              </a:ext>
            </a:extLst>
          </p:cNvPr>
          <p:cNvSpPr>
            <a:spLocks noGrp="1"/>
          </p:cNvSpPr>
          <p:nvPr>
            <p:ph type="sldNum" sz="quarter" idx="12"/>
          </p:nvPr>
        </p:nvSpPr>
        <p:spPr/>
        <p:txBody>
          <a:bodyPr/>
          <a:lstStyle/>
          <a:p>
            <a:fld id="{27841190-F79C-4FD0-9BC1-8C2D798D9B46}" type="slidenum">
              <a:rPr lang="pl-PL" smtClean="0"/>
              <a:t>‹#›</a:t>
            </a:fld>
            <a:endParaRPr lang="pl-PL"/>
          </a:p>
        </p:txBody>
      </p:sp>
    </p:spTree>
    <p:extLst>
      <p:ext uri="{BB962C8B-B14F-4D97-AF65-F5344CB8AC3E}">
        <p14:creationId xmlns:p14="http://schemas.microsoft.com/office/powerpoint/2010/main" val="3574745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3B523273-7003-424A-B893-3221E1AFE1B1}"/>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xmlns="" id="{B6B4031C-FAB2-4A6F-8278-47C020505803}"/>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xmlns="" id="{2DE526F2-190E-4E28-B0D3-AE2923373E1B}"/>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xmlns="" id="{513228B6-A1E4-4164-AA9E-5F388BE28B6C}"/>
              </a:ext>
            </a:extLst>
          </p:cNvPr>
          <p:cNvSpPr>
            <a:spLocks noGrp="1"/>
          </p:cNvSpPr>
          <p:nvPr>
            <p:ph type="dt" sz="half" idx="10"/>
          </p:nvPr>
        </p:nvSpPr>
        <p:spPr/>
        <p:txBody>
          <a:bodyPr/>
          <a:lstStyle/>
          <a:p>
            <a:fld id="{388549C2-679C-4599-A076-35CB867D033D}" type="datetime1">
              <a:rPr lang="pl-PL" smtClean="0"/>
              <a:t>12.05.2020</a:t>
            </a:fld>
            <a:endParaRPr lang="pl-PL"/>
          </a:p>
        </p:txBody>
      </p:sp>
      <p:sp>
        <p:nvSpPr>
          <p:cNvPr id="6" name="Symbol zastępczy stopki 5">
            <a:extLst>
              <a:ext uri="{FF2B5EF4-FFF2-40B4-BE49-F238E27FC236}">
                <a16:creationId xmlns:a16="http://schemas.microsoft.com/office/drawing/2014/main" xmlns="" id="{9C3FDC31-C62A-4685-8B72-C7000E2415AF}"/>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xmlns="" id="{A81C67CE-897B-4F44-8A23-7F7CCB0AA794}"/>
              </a:ext>
            </a:extLst>
          </p:cNvPr>
          <p:cNvSpPr>
            <a:spLocks noGrp="1"/>
          </p:cNvSpPr>
          <p:nvPr>
            <p:ph type="sldNum" sz="quarter" idx="12"/>
          </p:nvPr>
        </p:nvSpPr>
        <p:spPr/>
        <p:txBody>
          <a:bodyPr/>
          <a:lstStyle/>
          <a:p>
            <a:fld id="{27841190-F79C-4FD0-9BC1-8C2D798D9B46}" type="slidenum">
              <a:rPr lang="pl-PL" smtClean="0"/>
              <a:t>‹#›</a:t>
            </a:fld>
            <a:endParaRPr lang="pl-PL"/>
          </a:p>
        </p:txBody>
      </p:sp>
    </p:spTree>
    <p:extLst>
      <p:ext uri="{BB962C8B-B14F-4D97-AF65-F5344CB8AC3E}">
        <p14:creationId xmlns:p14="http://schemas.microsoft.com/office/powerpoint/2010/main" val="419736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30A49D55-FAA3-40FE-B202-F56BBC4FC7B7}"/>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xmlns="" id="{620B4E5F-D09C-42B0-AAD7-E0F617AB31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xmlns="" id="{27406E20-3598-449C-B098-ADCFCEC10D1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xmlns="" id="{E92D1E98-6CD5-428D-932C-03D5A131D8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xmlns="" id="{4CF25514-60B7-461D-9295-35B75A680992}"/>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xmlns="" id="{68AFB084-8D0C-40D6-AD37-010A808E2D30}"/>
              </a:ext>
            </a:extLst>
          </p:cNvPr>
          <p:cNvSpPr>
            <a:spLocks noGrp="1"/>
          </p:cNvSpPr>
          <p:nvPr>
            <p:ph type="dt" sz="half" idx="10"/>
          </p:nvPr>
        </p:nvSpPr>
        <p:spPr/>
        <p:txBody>
          <a:bodyPr/>
          <a:lstStyle/>
          <a:p>
            <a:fld id="{076926CB-C035-4E0D-8BCD-96CB3E213BEF}" type="datetime1">
              <a:rPr lang="pl-PL" smtClean="0"/>
              <a:t>12.05.2020</a:t>
            </a:fld>
            <a:endParaRPr lang="pl-PL"/>
          </a:p>
        </p:txBody>
      </p:sp>
      <p:sp>
        <p:nvSpPr>
          <p:cNvPr id="8" name="Symbol zastępczy stopki 7">
            <a:extLst>
              <a:ext uri="{FF2B5EF4-FFF2-40B4-BE49-F238E27FC236}">
                <a16:creationId xmlns:a16="http://schemas.microsoft.com/office/drawing/2014/main" xmlns="" id="{D5AD8A4A-D616-4E9C-BCAB-2DD0D39EF373}"/>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xmlns="" id="{2386078B-95C4-40C3-ADC8-B7D4AF8E6E3F}"/>
              </a:ext>
            </a:extLst>
          </p:cNvPr>
          <p:cNvSpPr>
            <a:spLocks noGrp="1"/>
          </p:cNvSpPr>
          <p:nvPr>
            <p:ph type="sldNum" sz="quarter" idx="12"/>
          </p:nvPr>
        </p:nvSpPr>
        <p:spPr/>
        <p:txBody>
          <a:bodyPr/>
          <a:lstStyle/>
          <a:p>
            <a:fld id="{27841190-F79C-4FD0-9BC1-8C2D798D9B46}" type="slidenum">
              <a:rPr lang="pl-PL" smtClean="0"/>
              <a:t>‹#›</a:t>
            </a:fld>
            <a:endParaRPr lang="pl-PL"/>
          </a:p>
        </p:txBody>
      </p:sp>
    </p:spTree>
    <p:extLst>
      <p:ext uri="{BB962C8B-B14F-4D97-AF65-F5344CB8AC3E}">
        <p14:creationId xmlns:p14="http://schemas.microsoft.com/office/powerpoint/2010/main" val="14442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3DE3E14C-BCDE-40E1-BB3D-F0C1AE2E0F5D}"/>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xmlns="" id="{3F5D006B-2F1F-4B7E-87CA-6E9FDE1E965D}"/>
              </a:ext>
            </a:extLst>
          </p:cNvPr>
          <p:cNvSpPr>
            <a:spLocks noGrp="1"/>
          </p:cNvSpPr>
          <p:nvPr>
            <p:ph type="dt" sz="half" idx="10"/>
          </p:nvPr>
        </p:nvSpPr>
        <p:spPr/>
        <p:txBody>
          <a:bodyPr/>
          <a:lstStyle/>
          <a:p>
            <a:fld id="{6A0B8593-0777-450F-AD85-F002FF698A6D}" type="datetime1">
              <a:rPr lang="pl-PL" smtClean="0"/>
              <a:t>12.05.2020</a:t>
            </a:fld>
            <a:endParaRPr lang="pl-PL"/>
          </a:p>
        </p:txBody>
      </p:sp>
      <p:sp>
        <p:nvSpPr>
          <p:cNvPr id="4" name="Symbol zastępczy stopki 3">
            <a:extLst>
              <a:ext uri="{FF2B5EF4-FFF2-40B4-BE49-F238E27FC236}">
                <a16:creationId xmlns:a16="http://schemas.microsoft.com/office/drawing/2014/main" xmlns="" id="{BD43E3EB-9C22-4F47-AAAE-18BC043E87CB}"/>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xmlns="" id="{B3EC4DC5-04C3-4834-813F-507A435979CC}"/>
              </a:ext>
            </a:extLst>
          </p:cNvPr>
          <p:cNvSpPr>
            <a:spLocks noGrp="1"/>
          </p:cNvSpPr>
          <p:nvPr>
            <p:ph type="sldNum" sz="quarter" idx="12"/>
          </p:nvPr>
        </p:nvSpPr>
        <p:spPr/>
        <p:txBody>
          <a:bodyPr/>
          <a:lstStyle/>
          <a:p>
            <a:fld id="{27841190-F79C-4FD0-9BC1-8C2D798D9B46}" type="slidenum">
              <a:rPr lang="pl-PL" smtClean="0"/>
              <a:t>‹#›</a:t>
            </a:fld>
            <a:endParaRPr lang="pl-PL"/>
          </a:p>
        </p:txBody>
      </p:sp>
    </p:spTree>
    <p:extLst>
      <p:ext uri="{BB962C8B-B14F-4D97-AF65-F5344CB8AC3E}">
        <p14:creationId xmlns:p14="http://schemas.microsoft.com/office/powerpoint/2010/main" val="770893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xmlns="" id="{F48E0E4A-2D4E-41E7-83BD-92CD09463258}"/>
              </a:ext>
            </a:extLst>
          </p:cNvPr>
          <p:cNvSpPr>
            <a:spLocks noGrp="1"/>
          </p:cNvSpPr>
          <p:nvPr>
            <p:ph type="dt" sz="half" idx="10"/>
          </p:nvPr>
        </p:nvSpPr>
        <p:spPr/>
        <p:txBody>
          <a:bodyPr/>
          <a:lstStyle/>
          <a:p>
            <a:fld id="{84C1030C-AC97-4F19-AA78-D85ADC688FC4}" type="datetime1">
              <a:rPr lang="pl-PL" smtClean="0"/>
              <a:t>12.05.2020</a:t>
            </a:fld>
            <a:endParaRPr lang="pl-PL"/>
          </a:p>
        </p:txBody>
      </p:sp>
      <p:sp>
        <p:nvSpPr>
          <p:cNvPr id="3" name="Symbol zastępczy stopki 2">
            <a:extLst>
              <a:ext uri="{FF2B5EF4-FFF2-40B4-BE49-F238E27FC236}">
                <a16:creationId xmlns:a16="http://schemas.microsoft.com/office/drawing/2014/main" xmlns="" id="{4193EA8E-989D-4CB0-B90C-C448B77D16C6}"/>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xmlns="" id="{E94833A7-63B0-457D-9745-3680869F7E3A}"/>
              </a:ext>
            </a:extLst>
          </p:cNvPr>
          <p:cNvSpPr>
            <a:spLocks noGrp="1"/>
          </p:cNvSpPr>
          <p:nvPr>
            <p:ph type="sldNum" sz="quarter" idx="12"/>
          </p:nvPr>
        </p:nvSpPr>
        <p:spPr/>
        <p:txBody>
          <a:bodyPr/>
          <a:lstStyle/>
          <a:p>
            <a:fld id="{27841190-F79C-4FD0-9BC1-8C2D798D9B46}" type="slidenum">
              <a:rPr lang="pl-PL" smtClean="0"/>
              <a:t>‹#›</a:t>
            </a:fld>
            <a:endParaRPr lang="pl-PL"/>
          </a:p>
        </p:txBody>
      </p:sp>
    </p:spTree>
    <p:extLst>
      <p:ext uri="{BB962C8B-B14F-4D97-AF65-F5344CB8AC3E}">
        <p14:creationId xmlns:p14="http://schemas.microsoft.com/office/powerpoint/2010/main" val="3706458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CA1464E-9B8E-4E56-967E-7C45883ED5BE}"/>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xmlns="" id="{F8D32F69-4CB2-4285-B780-53F55A3B375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xmlns="" id="{BB319D88-AD48-4CE6-B3E4-5C15CB3E8A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xmlns="" id="{E2C8AC8F-410C-4126-A559-BB3117738B7A}"/>
              </a:ext>
            </a:extLst>
          </p:cNvPr>
          <p:cNvSpPr>
            <a:spLocks noGrp="1"/>
          </p:cNvSpPr>
          <p:nvPr>
            <p:ph type="dt" sz="half" idx="10"/>
          </p:nvPr>
        </p:nvSpPr>
        <p:spPr/>
        <p:txBody>
          <a:bodyPr/>
          <a:lstStyle/>
          <a:p>
            <a:fld id="{9FB95F0D-370B-43EB-9205-A9D339F0D8D0}" type="datetime1">
              <a:rPr lang="pl-PL" smtClean="0"/>
              <a:t>12.05.2020</a:t>
            </a:fld>
            <a:endParaRPr lang="pl-PL"/>
          </a:p>
        </p:txBody>
      </p:sp>
      <p:sp>
        <p:nvSpPr>
          <p:cNvPr id="6" name="Symbol zastępczy stopki 5">
            <a:extLst>
              <a:ext uri="{FF2B5EF4-FFF2-40B4-BE49-F238E27FC236}">
                <a16:creationId xmlns:a16="http://schemas.microsoft.com/office/drawing/2014/main" xmlns="" id="{BD8857CD-F51F-41C0-A215-E83F60425BAC}"/>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xmlns="" id="{142EA2B5-EB60-4EB3-B3E7-6C988E4745F2}"/>
              </a:ext>
            </a:extLst>
          </p:cNvPr>
          <p:cNvSpPr>
            <a:spLocks noGrp="1"/>
          </p:cNvSpPr>
          <p:nvPr>
            <p:ph type="sldNum" sz="quarter" idx="12"/>
          </p:nvPr>
        </p:nvSpPr>
        <p:spPr/>
        <p:txBody>
          <a:bodyPr/>
          <a:lstStyle/>
          <a:p>
            <a:fld id="{27841190-F79C-4FD0-9BC1-8C2D798D9B46}" type="slidenum">
              <a:rPr lang="pl-PL" smtClean="0"/>
              <a:t>‹#›</a:t>
            </a:fld>
            <a:endParaRPr lang="pl-PL"/>
          </a:p>
        </p:txBody>
      </p:sp>
    </p:spTree>
    <p:extLst>
      <p:ext uri="{BB962C8B-B14F-4D97-AF65-F5344CB8AC3E}">
        <p14:creationId xmlns:p14="http://schemas.microsoft.com/office/powerpoint/2010/main" val="615565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224218C-461F-478A-BB98-66BB0BCE0197}"/>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xmlns="" id="{FE02436A-9695-433B-AA13-4C6CA76890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xmlns="" id="{08ECB088-8DE9-48DA-ACC3-816E2EF553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xmlns="" id="{456CD4C7-4909-421E-850B-76564D9B28BE}"/>
              </a:ext>
            </a:extLst>
          </p:cNvPr>
          <p:cNvSpPr>
            <a:spLocks noGrp="1"/>
          </p:cNvSpPr>
          <p:nvPr>
            <p:ph type="dt" sz="half" idx="10"/>
          </p:nvPr>
        </p:nvSpPr>
        <p:spPr/>
        <p:txBody>
          <a:bodyPr/>
          <a:lstStyle/>
          <a:p>
            <a:fld id="{4FC5E110-2339-4A5F-A70B-C1BB622E64E1}" type="datetime1">
              <a:rPr lang="pl-PL" smtClean="0"/>
              <a:t>12.05.2020</a:t>
            </a:fld>
            <a:endParaRPr lang="pl-PL"/>
          </a:p>
        </p:txBody>
      </p:sp>
      <p:sp>
        <p:nvSpPr>
          <p:cNvPr id="6" name="Symbol zastępczy stopki 5">
            <a:extLst>
              <a:ext uri="{FF2B5EF4-FFF2-40B4-BE49-F238E27FC236}">
                <a16:creationId xmlns:a16="http://schemas.microsoft.com/office/drawing/2014/main" xmlns="" id="{42D98F7A-9B1D-4821-8361-A11A027525E6}"/>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xmlns="" id="{9BD1BDF6-AC80-40EA-A11D-C17471F2C0CC}"/>
              </a:ext>
            </a:extLst>
          </p:cNvPr>
          <p:cNvSpPr>
            <a:spLocks noGrp="1"/>
          </p:cNvSpPr>
          <p:nvPr>
            <p:ph type="sldNum" sz="quarter" idx="12"/>
          </p:nvPr>
        </p:nvSpPr>
        <p:spPr/>
        <p:txBody>
          <a:bodyPr/>
          <a:lstStyle/>
          <a:p>
            <a:fld id="{27841190-F79C-4FD0-9BC1-8C2D798D9B46}" type="slidenum">
              <a:rPr lang="pl-PL" smtClean="0"/>
              <a:t>‹#›</a:t>
            </a:fld>
            <a:endParaRPr lang="pl-PL"/>
          </a:p>
        </p:txBody>
      </p:sp>
    </p:spTree>
    <p:extLst>
      <p:ext uri="{BB962C8B-B14F-4D97-AF65-F5344CB8AC3E}">
        <p14:creationId xmlns:p14="http://schemas.microsoft.com/office/powerpoint/2010/main" val="2677806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xmlns="" id="{1F40CD37-FF04-4807-A6C7-067D717A1D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xmlns="" id="{C4F9A67D-7724-4A81-84BC-0D461C3D46C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xmlns="" id="{F9552444-2B97-44B3-8B18-DEEFF4AA82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A7E297-8996-4F73-844A-221BCA76D55B}" type="datetime1">
              <a:rPr lang="pl-PL" smtClean="0"/>
              <a:t>12.05.2020</a:t>
            </a:fld>
            <a:endParaRPr lang="pl-PL"/>
          </a:p>
        </p:txBody>
      </p:sp>
      <p:sp>
        <p:nvSpPr>
          <p:cNvPr id="5" name="Symbol zastępczy stopki 4">
            <a:extLst>
              <a:ext uri="{FF2B5EF4-FFF2-40B4-BE49-F238E27FC236}">
                <a16:creationId xmlns:a16="http://schemas.microsoft.com/office/drawing/2014/main" xmlns="" id="{91243DC6-6A40-4F22-B693-3684AB20F0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xmlns="" id="{ACE2E7D0-E7BF-4C78-9400-13762CB47FD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841190-F79C-4FD0-9BC1-8C2D798D9B46}" type="slidenum">
              <a:rPr lang="pl-PL" smtClean="0"/>
              <a:t>‹#›</a:t>
            </a:fld>
            <a:endParaRPr lang="pl-PL"/>
          </a:p>
        </p:txBody>
      </p:sp>
    </p:spTree>
    <p:extLst>
      <p:ext uri="{BB962C8B-B14F-4D97-AF65-F5344CB8AC3E}">
        <p14:creationId xmlns:p14="http://schemas.microsoft.com/office/powerpoint/2010/main" val="17912780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wyrobekj@uek.krakow.pl" TargetMode="External"/><Relationship Id="rId2" Type="http://schemas.openxmlformats.org/officeDocument/2006/relationships/hyperlink" Target="mailto:wyrobekj@interia.pl"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93734EA0-476D-48AF-84A7-015262C0C7FA}"/>
              </a:ext>
            </a:extLst>
          </p:cNvPr>
          <p:cNvSpPr>
            <a:spLocks noGrp="1"/>
          </p:cNvSpPr>
          <p:nvPr>
            <p:ph type="ctrTitle"/>
          </p:nvPr>
        </p:nvSpPr>
        <p:spPr/>
        <p:txBody>
          <a:bodyPr/>
          <a:lstStyle/>
          <a:p>
            <a:r>
              <a:rPr lang="pl-PL" dirty="0"/>
              <a:t>CFA </a:t>
            </a:r>
            <a:r>
              <a:rPr lang="pl-PL" dirty="0" err="1"/>
              <a:t>Corporate</a:t>
            </a:r>
            <a:r>
              <a:rPr lang="pl-PL" dirty="0"/>
              <a:t> Finance</a:t>
            </a:r>
          </a:p>
        </p:txBody>
      </p:sp>
      <p:sp>
        <p:nvSpPr>
          <p:cNvPr id="3" name="Podtytuł 2">
            <a:extLst>
              <a:ext uri="{FF2B5EF4-FFF2-40B4-BE49-F238E27FC236}">
                <a16:creationId xmlns:a16="http://schemas.microsoft.com/office/drawing/2014/main" xmlns="" id="{B94E4793-2316-47C2-BAA0-C2E66B87F639}"/>
              </a:ext>
            </a:extLst>
          </p:cNvPr>
          <p:cNvSpPr>
            <a:spLocks noGrp="1"/>
          </p:cNvSpPr>
          <p:nvPr>
            <p:ph type="subTitle" idx="1"/>
          </p:nvPr>
        </p:nvSpPr>
        <p:spPr/>
        <p:txBody>
          <a:bodyPr/>
          <a:lstStyle/>
          <a:p>
            <a:r>
              <a:rPr lang="en-GB" dirty="0"/>
              <a:t>Contents from:  System, </a:t>
            </a:r>
            <a:r>
              <a:rPr lang="en-GB" dirty="0" err="1"/>
              <a:t>Havels</a:t>
            </a:r>
            <a:r>
              <a:rPr lang="en-GB" dirty="0"/>
              <a:t> Learning. CFA Level 1 Exam Prep - Volume 4 - Corporate Finance &amp; Portfolio Management (Page 1).</a:t>
            </a:r>
            <a:endParaRPr lang="pl-PL" dirty="0"/>
          </a:p>
        </p:txBody>
      </p:sp>
      <p:sp>
        <p:nvSpPr>
          <p:cNvPr id="4" name="Symbol zastępczy numeru slajdu 3">
            <a:extLst>
              <a:ext uri="{FF2B5EF4-FFF2-40B4-BE49-F238E27FC236}">
                <a16:creationId xmlns:a16="http://schemas.microsoft.com/office/drawing/2014/main" xmlns="" id="{1024DF64-3203-4E62-B300-9083364AFF1A}"/>
              </a:ext>
            </a:extLst>
          </p:cNvPr>
          <p:cNvSpPr>
            <a:spLocks noGrp="1"/>
          </p:cNvSpPr>
          <p:nvPr>
            <p:ph type="sldNum" sz="quarter" idx="12"/>
          </p:nvPr>
        </p:nvSpPr>
        <p:spPr/>
        <p:txBody>
          <a:bodyPr/>
          <a:lstStyle/>
          <a:p>
            <a:fld id="{27841190-F79C-4FD0-9BC1-8C2D798D9B46}" type="slidenum">
              <a:rPr lang="pl-PL" smtClean="0"/>
              <a:t>1</a:t>
            </a:fld>
            <a:endParaRPr lang="pl-PL"/>
          </a:p>
        </p:txBody>
      </p:sp>
    </p:spTree>
    <p:extLst>
      <p:ext uri="{BB962C8B-B14F-4D97-AF65-F5344CB8AC3E}">
        <p14:creationId xmlns:p14="http://schemas.microsoft.com/office/powerpoint/2010/main" val="17026300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FE2DD650-6D6C-4AD3-8C09-ACA8740BBF08}"/>
              </a:ext>
            </a:extLst>
          </p:cNvPr>
          <p:cNvSpPr>
            <a:spLocks noGrp="1"/>
          </p:cNvSpPr>
          <p:nvPr>
            <p:ph type="title"/>
          </p:nvPr>
        </p:nvSpPr>
        <p:spPr>
          <a:xfrm>
            <a:off x="838200" y="365126"/>
            <a:ext cx="10515600" cy="501650"/>
          </a:xfrm>
        </p:spPr>
        <p:txBody>
          <a:bodyPr>
            <a:normAutofit fontScale="90000"/>
          </a:bodyPr>
          <a:lstStyle/>
          <a:p>
            <a:r>
              <a:rPr lang="pl-PL" dirty="0"/>
              <a:t>Rada dyrektorów i komitety</a:t>
            </a:r>
          </a:p>
        </p:txBody>
      </p:sp>
      <p:sp>
        <p:nvSpPr>
          <p:cNvPr id="3" name="Symbol zastępczy zawartości 2">
            <a:extLst>
              <a:ext uri="{FF2B5EF4-FFF2-40B4-BE49-F238E27FC236}">
                <a16:creationId xmlns:a16="http://schemas.microsoft.com/office/drawing/2014/main" xmlns="" id="{FF6FE069-9D27-43F9-A32C-306CE043B452}"/>
              </a:ext>
            </a:extLst>
          </p:cNvPr>
          <p:cNvSpPr>
            <a:spLocks noGrp="1"/>
          </p:cNvSpPr>
          <p:nvPr>
            <p:ph idx="1"/>
          </p:nvPr>
        </p:nvSpPr>
        <p:spPr>
          <a:xfrm>
            <a:off x="838200" y="981074"/>
            <a:ext cx="10515600" cy="5648325"/>
          </a:xfrm>
        </p:spPr>
        <p:txBody>
          <a:bodyPr>
            <a:normAutofit fontScale="92500" lnSpcReduction="10000"/>
          </a:bodyPr>
          <a:lstStyle/>
          <a:p>
            <a:r>
              <a:rPr lang="pl-PL" b="1" dirty="0"/>
              <a:t>Skład Rady Dyrektorów </a:t>
            </a:r>
          </a:p>
          <a:p>
            <a:r>
              <a:rPr lang="pl-PL" b="1" dirty="0"/>
              <a:t>Funkcje i obowiązki zarządu i rady nadzorczej (rady dyrektorów): staranność i lojalność, a ponadto: </a:t>
            </a:r>
          </a:p>
          <a:p>
            <a:pPr lvl="1"/>
            <a:r>
              <a:rPr lang="pl-PL" b="1" dirty="0"/>
              <a:t>Prowadzi i zatwierdza strategiczny kierunek działań przedsiębiorstwa. </a:t>
            </a:r>
          </a:p>
          <a:p>
            <a:pPr lvl="1"/>
            <a:r>
              <a:rPr lang="pl-PL" b="1" dirty="0"/>
              <a:t>Ocenia wyniki kadry kierowniczej wyższego szczebla. </a:t>
            </a:r>
          </a:p>
          <a:p>
            <a:pPr lvl="1"/>
            <a:r>
              <a:rPr lang="pl-PL" b="1" dirty="0"/>
              <a:t>Zapewnia skuteczność systemów audytu i kontroli. </a:t>
            </a:r>
          </a:p>
          <a:p>
            <a:pPr lvl="1"/>
            <a:r>
              <a:rPr lang="pl-PL" b="1" dirty="0"/>
              <a:t>Zapewnia odpowiedni system zarządzania ryzykiem w przedsiębiorstwie.</a:t>
            </a:r>
          </a:p>
          <a:p>
            <a:pPr lvl="1"/>
            <a:r>
              <a:rPr lang="pl-PL" b="1" dirty="0"/>
              <a:t>Ocenia i decyduje o propozycjach transakcji korporacyjnych (fuzji, przejęć, itd.). </a:t>
            </a:r>
          </a:p>
          <a:p>
            <a:r>
              <a:rPr lang="pl-PL" b="1" dirty="0"/>
              <a:t>Komitety tworzone w ramach rady dyrektorów </a:t>
            </a:r>
          </a:p>
          <a:p>
            <a:pPr lvl="1"/>
            <a:r>
              <a:rPr lang="pl-PL" b="1" dirty="0"/>
              <a:t>Audytu</a:t>
            </a:r>
          </a:p>
          <a:p>
            <a:pPr lvl="1"/>
            <a:r>
              <a:rPr lang="pl-PL" b="1" dirty="0"/>
              <a:t>Ds </a:t>
            </a:r>
            <a:r>
              <a:rPr lang="pl-PL" b="1" dirty="0" err="1"/>
              <a:t>corporate</a:t>
            </a:r>
            <a:r>
              <a:rPr lang="pl-PL" b="1" dirty="0"/>
              <a:t> </a:t>
            </a:r>
            <a:r>
              <a:rPr lang="pl-PL" b="1" dirty="0" err="1"/>
              <a:t>governance</a:t>
            </a:r>
            <a:endParaRPr lang="pl-PL" b="1" dirty="0"/>
          </a:p>
          <a:p>
            <a:pPr lvl="1"/>
            <a:r>
              <a:rPr lang="pl-PL" b="1" dirty="0"/>
              <a:t>Ds. wynagrodzeń</a:t>
            </a:r>
          </a:p>
          <a:p>
            <a:pPr lvl="1"/>
            <a:r>
              <a:rPr lang="pl-PL" b="1" dirty="0"/>
              <a:t>Ds. nominacji</a:t>
            </a:r>
          </a:p>
          <a:p>
            <a:pPr lvl="1"/>
            <a:r>
              <a:rPr lang="pl-PL" b="1" dirty="0"/>
              <a:t>Ds. ryzyka</a:t>
            </a:r>
          </a:p>
          <a:p>
            <a:pPr lvl="1"/>
            <a:r>
              <a:rPr lang="pl-PL" b="1" dirty="0"/>
              <a:t>Ds. inwestycji</a:t>
            </a:r>
          </a:p>
          <a:p>
            <a:pPr marL="457200" lvl="1" indent="0">
              <a:buNone/>
            </a:pPr>
            <a:endParaRPr lang="pl-PL" b="1" dirty="0"/>
          </a:p>
          <a:p>
            <a:endParaRPr lang="pl-PL" dirty="0"/>
          </a:p>
        </p:txBody>
      </p:sp>
      <p:sp>
        <p:nvSpPr>
          <p:cNvPr id="4" name="Symbol zastępczy numeru slajdu 3">
            <a:extLst>
              <a:ext uri="{FF2B5EF4-FFF2-40B4-BE49-F238E27FC236}">
                <a16:creationId xmlns:a16="http://schemas.microsoft.com/office/drawing/2014/main" xmlns="" id="{B3731DE0-21BC-4AB3-A9F6-5E3A51014827}"/>
              </a:ext>
            </a:extLst>
          </p:cNvPr>
          <p:cNvSpPr>
            <a:spLocks noGrp="1"/>
          </p:cNvSpPr>
          <p:nvPr>
            <p:ph type="sldNum" sz="quarter" idx="12"/>
          </p:nvPr>
        </p:nvSpPr>
        <p:spPr/>
        <p:txBody>
          <a:bodyPr/>
          <a:lstStyle/>
          <a:p>
            <a:fld id="{27841190-F79C-4FD0-9BC1-8C2D798D9B46}" type="slidenum">
              <a:rPr lang="pl-PL" smtClean="0"/>
              <a:t>10</a:t>
            </a:fld>
            <a:endParaRPr lang="pl-PL"/>
          </a:p>
        </p:txBody>
      </p:sp>
    </p:spTree>
    <p:extLst>
      <p:ext uri="{BB962C8B-B14F-4D97-AF65-F5344CB8AC3E}">
        <p14:creationId xmlns:p14="http://schemas.microsoft.com/office/powerpoint/2010/main" val="151464512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C1EA40C4-4E80-4422-BA59-39659FFB18AF}"/>
              </a:ext>
            </a:extLst>
          </p:cNvPr>
          <p:cNvSpPr>
            <a:spLocks noGrp="1"/>
          </p:cNvSpPr>
          <p:nvPr>
            <p:ph type="title"/>
          </p:nvPr>
        </p:nvSpPr>
        <p:spPr/>
        <p:txBody>
          <a:bodyPr/>
          <a:lstStyle/>
          <a:p>
            <a:r>
              <a:rPr lang="pl-PL" dirty="0"/>
              <a:t>Ocena polityki kredytowe</a:t>
            </a:r>
          </a:p>
        </p:txBody>
      </p:sp>
      <p:sp>
        <p:nvSpPr>
          <p:cNvPr id="3" name="Symbol zastępczy zawartości 2">
            <a:extLst>
              <a:ext uri="{FF2B5EF4-FFF2-40B4-BE49-F238E27FC236}">
                <a16:creationId xmlns:a16="http://schemas.microsoft.com/office/drawing/2014/main" xmlns="" id="{589C93F5-6494-4955-9D1D-7A874B8F9460}"/>
              </a:ext>
            </a:extLst>
          </p:cNvPr>
          <p:cNvSpPr>
            <a:spLocks noGrp="1"/>
          </p:cNvSpPr>
          <p:nvPr>
            <p:ph idx="1"/>
          </p:nvPr>
        </p:nvSpPr>
        <p:spPr/>
        <p:txBody>
          <a:bodyPr/>
          <a:lstStyle/>
          <a:p>
            <a:r>
              <a:rPr lang="pl-PL" dirty="0"/>
              <a:t>Rotacja należności = sprzedaż kredytowa / średnie należności</a:t>
            </a:r>
          </a:p>
          <a:p>
            <a:r>
              <a:rPr lang="pl-PL" dirty="0"/>
              <a:t>Cykl należności = 365 / rotacja należności </a:t>
            </a:r>
          </a:p>
          <a:p>
            <a:r>
              <a:rPr lang="pl-PL" dirty="0"/>
              <a:t>Harmonogram starzenia się należności</a:t>
            </a:r>
          </a:p>
        </p:txBody>
      </p:sp>
      <p:sp>
        <p:nvSpPr>
          <p:cNvPr id="4" name="Symbol zastępczy numeru slajdu 3">
            <a:extLst>
              <a:ext uri="{FF2B5EF4-FFF2-40B4-BE49-F238E27FC236}">
                <a16:creationId xmlns:a16="http://schemas.microsoft.com/office/drawing/2014/main" xmlns="" id="{EBEBD7B5-4727-4210-881D-B120B53B0FA5}"/>
              </a:ext>
            </a:extLst>
          </p:cNvPr>
          <p:cNvSpPr>
            <a:spLocks noGrp="1"/>
          </p:cNvSpPr>
          <p:nvPr>
            <p:ph type="sldNum" sz="quarter" idx="12"/>
          </p:nvPr>
        </p:nvSpPr>
        <p:spPr/>
        <p:txBody>
          <a:bodyPr/>
          <a:lstStyle/>
          <a:p>
            <a:fld id="{27841190-F79C-4FD0-9BC1-8C2D798D9B46}" type="slidenum">
              <a:rPr lang="pl-PL" smtClean="0"/>
              <a:t>100</a:t>
            </a:fld>
            <a:endParaRPr lang="pl-PL"/>
          </a:p>
        </p:txBody>
      </p:sp>
      <p:graphicFrame>
        <p:nvGraphicFramePr>
          <p:cNvPr id="5" name="Tabela 4">
            <a:extLst>
              <a:ext uri="{FF2B5EF4-FFF2-40B4-BE49-F238E27FC236}">
                <a16:creationId xmlns:a16="http://schemas.microsoft.com/office/drawing/2014/main" xmlns="" id="{32C93D02-886C-43C4-8E62-CA70E225A597}"/>
              </a:ext>
            </a:extLst>
          </p:cNvPr>
          <p:cNvGraphicFramePr>
            <a:graphicFrameLocks noGrp="1"/>
          </p:cNvGraphicFramePr>
          <p:nvPr>
            <p:extLst>
              <p:ext uri="{D42A27DB-BD31-4B8C-83A1-F6EECF244321}">
                <p14:modId xmlns:p14="http://schemas.microsoft.com/office/powerpoint/2010/main" val="1905874402"/>
              </p:ext>
            </p:extLst>
          </p:nvPr>
        </p:nvGraphicFramePr>
        <p:xfrm>
          <a:off x="572452" y="3535583"/>
          <a:ext cx="11101389" cy="2739456"/>
        </p:xfrm>
        <a:graphic>
          <a:graphicData uri="http://schemas.openxmlformats.org/drawingml/2006/table">
            <a:tbl>
              <a:tblPr firstRow="1" firstCol="1" bandRow="1">
                <a:tableStyleId>{5C22544A-7EE6-4342-B048-85BDC9FD1C3A}</a:tableStyleId>
              </a:tblPr>
              <a:tblGrid>
                <a:gridCol w="2414678">
                  <a:extLst>
                    <a:ext uri="{9D8B030D-6E8A-4147-A177-3AD203B41FA5}">
                      <a16:colId xmlns:a16="http://schemas.microsoft.com/office/drawing/2014/main" xmlns="" val="1026795205"/>
                    </a:ext>
                  </a:extLst>
                </a:gridCol>
                <a:gridCol w="1215919">
                  <a:extLst>
                    <a:ext uri="{9D8B030D-6E8A-4147-A177-3AD203B41FA5}">
                      <a16:colId xmlns:a16="http://schemas.microsoft.com/office/drawing/2014/main" xmlns="" val="2267699324"/>
                    </a:ext>
                  </a:extLst>
                </a:gridCol>
                <a:gridCol w="1043092">
                  <a:extLst>
                    <a:ext uri="{9D8B030D-6E8A-4147-A177-3AD203B41FA5}">
                      <a16:colId xmlns:a16="http://schemas.microsoft.com/office/drawing/2014/main" xmlns="" val="3164544332"/>
                    </a:ext>
                  </a:extLst>
                </a:gridCol>
                <a:gridCol w="1215919">
                  <a:extLst>
                    <a:ext uri="{9D8B030D-6E8A-4147-A177-3AD203B41FA5}">
                      <a16:colId xmlns:a16="http://schemas.microsoft.com/office/drawing/2014/main" xmlns="" val="4194987075"/>
                    </a:ext>
                  </a:extLst>
                </a:gridCol>
                <a:gridCol w="1805640">
                  <a:extLst>
                    <a:ext uri="{9D8B030D-6E8A-4147-A177-3AD203B41FA5}">
                      <a16:colId xmlns:a16="http://schemas.microsoft.com/office/drawing/2014/main" xmlns="" val="3447689413"/>
                    </a:ext>
                  </a:extLst>
                </a:gridCol>
                <a:gridCol w="1321183">
                  <a:extLst>
                    <a:ext uri="{9D8B030D-6E8A-4147-A177-3AD203B41FA5}">
                      <a16:colId xmlns:a16="http://schemas.microsoft.com/office/drawing/2014/main" xmlns="" val="3758273419"/>
                    </a:ext>
                  </a:extLst>
                </a:gridCol>
                <a:gridCol w="869039">
                  <a:extLst>
                    <a:ext uri="{9D8B030D-6E8A-4147-A177-3AD203B41FA5}">
                      <a16:colId xmlns:a16="http://schemas.microsoft.com/office/drawing/2014/main" xmlns="" val="2140416927"/>
                    </a:ext>
                  </a:extLst>
                </a:gridCol>
                <a:gridCol w="1215919">
                  <a:extLst>
                    <a:ext uri="{9D8B030D-6E8A-4147-A177-3AD203B41FA5}">
                      <a16:colId xmlns:a16="http://schemas.microsoft.com/office/drawing/2014/main" xmlns="" val="2770515570"/>
                    </a:ext>
                  </a:extLst>
                </a:gridCol>
              </a:tblGrid>
              <a:tr h="152400">
                <a:tc gridSpan="4">
                  <a:txBody>
                    <a:bodyPr/>
                    <a:lstStyle/>
                    <a:p>
                      <a:pPr algn="just">
                        <a:lnSpc>
                          <a:spcPct val="107000"/>
                        </a:lnSpc>
                        <a:spcAft>
                          <a:spcPts val="0"/>
                        </a:spcAft>
                      </a:pPr>
                      <a:r>
                        <a:rPr lang="pl-PL" sz="2400">
                          <a:effectLst/>
                        </a:rPr>
                        <a:t>a) Harmonogram starzenia się (mln USD) </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hMerge="1">
                  <a:txBody>
                    <a:bodyPr/>
                    <a:lstStyle/>
                    <a:p>
                      <a:endParaRPr lang="pl-PL"/>
                    </a:p>
                  </a:txBody>
                  <a:tcPr/>
                </a:tc>
                <a:tc hMerge="1">
                  <a:txBody>
                    <a:bodyPr/>
                    <a:lstStyle/>
                    <a:p>
                      <a:endParaRPr lang="pl-PL"/>
                    </a:p>
                  </a:txBody>
                  <a:tcPr/>
                </a:tc>
                <a:tc hMerge="1">
                  <a:txBody>
                    <a:bodyPr/>
                    <a:lstStyle/>
                    <a:p>
                      <a:endParaRPr lang="pl-PL"/>
                    </a:p>
                  </a:txBody>
                  <a:tcPr/>
                </a:tc>
                <a:tc gridSpan="4">
                  <a:txBody>
                    <a:bodyPr/>
                    <a:lstStyle/>
                    <a:p>
                      <a:pPr algn="just">
                        <a:lnSpc>
                          <a:spcPct val="107000"/>
                        </a:lnSpc>
                        <a:spcAft>
                          <a:spcPts val="0"/>
                        </a:spcAft>
                      </a:pPr>
                      <a:r>
                        <a:rPr lang="pl-PL" sz="2400">
                          <a:effectLst/>
                        </a:rPr>
                        <a:t>b) Starzenie się wyrażone w procentach </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hMerge="1">
                  <a:txBody>
                    <a:bodyPr/>
                    <a:lstStyle/>
                    <a:p>
                      <a:endParaRPr lang="pl-PL"/>
                    </a:p>
                  </a:txBody>
                  <a:tcPr/>
                </a:tc>
                <a:tc hMerge="1">
                  <a:txBody>
                    <a:bodyPr/>
                    <a:lstStyle/>
                    <a:p>
                      <a:endParaRPr lang="pl-PL"/>
                    </a:p>
                  </a:txBody>
                  <a:tcPr/>
                </a:tc>
                <a:tc hMerge="1">
                  <a:txBody>
                    <a:bodyPr/>
                    <a:lstStyle/>
                    <a:p>
                      <a:endParaRPr lang="pl-PL"/>
                    </a:p>
                  </a:txBody>
                  <a:tcPr/>
                </a:tc>
                <a:extLst>
                  <a:ext uri="{0D108BD9-81ED-4DB2-BD59-A6C34878D82A}">
                    <a16:rowId xmlns:a16="http://schemas.microsoft.com/office/drawing/2014/main" xmlns="" val="3665236280"/>
                  </a:ext>
                </a:extLst>
              </a:tr>
              <a:tr h="295910">
                <a:tc>
                  <a:txBody>
                    <a:bodyPr/>
                    <a:lstStyle/>
                    <a:p>
                      <a:pPr algn="just">
                        <a:lnSpc>
                          <a:spcPct val="107000"/>
                        </a:lnSpc>
                        <a:spcAft>
                          <a:spcPts val="0"/>
                        </a:spcAft>
                      </a:pPr>
                      <a:r>
                        <a:rPr lang="pl-PL" sz="2400">
                          <a:effectLst/>
                        </a:rPr>
                        <a:t>Okres zapadalności</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400">
                          <a:effectLst/>
                        </a:rPr>
                        <a:t>Styczeń</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Luty</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Marzec</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just">
                        <a:lnSpc>
                          <a:spcPct val="107000"/>
                        </a:lnSpc>
                        <a:spcAft>
                          <a:spcPts val="0"/>
                        </a:spcAft>
                      </a:pPr>
                      <a:r>
                        <a:rPr lang="pl-PL" sz="2400">
                          <a:effectLst/>
                        </a:rPr>
                        <a:t>Okres zapadalności</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400">
                          <a:effectLst/>
                        </a:rPr>
                        <a:t>Styczeń</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Luty</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Marzec</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2378940359"/>
                  </a:ext>
                </a:extLst>
              </a:tr>
              <a:tr h="147955">
                <a:tc>
                  <a:txBody>
                    <a:bodyPr/>
                    <a:lstStyle/>
                    <a:p>
                      <a:pPr algn="just">
                        <a:lnSpc>
                          <a:spcPct val="107000"/>
                        </a:lnSpc>
                        <a:spcAft>
                          <a:spcPts val="0"/>
                        </a:spcAft>
                      </a:pPr>
                      <a:r>
                        <a:rPr lang="pl-PL" sz="2400">
                          <a:effectLst/>
                        </a:rPr>
                        <a:t>&lt;31 dni </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2000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400">
                          <a:effectLst/>
                        </a:rPr>
                        <a:t>2120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400">
                          <a:effectLst/>
                        </a:rPr>
                        <a:t>1950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just">
                        <a:lnSpc>
                          <a:spcPct val="107000"/>
                        </a:lnSpc>
                        <a:spcAft>
                          <a:spcPts val="0"/>
                        </a:spcAft>
                      </a:pPr>
                      <a:r>
                        <a:rPr lang="pl-PL" sz="2400">
                          <a:effectLst/>
                        </a:rPr>
                        <a:t>&lt;31 dni </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40%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39%</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40%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4007261750"/>
                  </a:ext>
                </a:extLst>
              </a:tr>
              <a:tr h="147955">
                <a:tc>
                  <a:txBody>
                    <a:bodyPr/>
                    <a:lstStyle/>
                    <a:p>
                      <a:pPr algn="just">
                        <a:lnSpc>
                          <a:spcPct val="107000"/>
                        </a:lnSpc>
                        <a:spcAft>
                          <a:spcPts val="0"/>
                        </a:spcAft>
                      </a:pPr>
                      <a:r>
                        <a:rPr lang="pl-PL" sz="2400">
                          <a:effectLst/>
                        </a:rPr>
                        <a:t>31-60 dni </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1500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1650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1400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just">
                        <a:lnSpc>
                          <a:spcPct val="107000"/>
                        </a:lnSpc>
                        <a:spcAft>
                          <a:spcPts val="0"/>
                        </a:spcAft>
                      </a:pPr>
                      <a:r>
                        <a:rPr lang="pl-PL" sz="2400">
                          <a:effectLst/>
                        </a:rPr>
                        <a:t>31-60 dni </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30%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31%</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28%</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1648006032"/>
                  </a:ext>
                </a:extLst>
              </a:tr>
              <a:tr h="147955">
                <a:tc>
                  <a:txBody>
                    <a:bodyPr/>
                    <a:lstStyle/>
                    <a:p>
                      <a:pPr algn="just">
                        <a:lnSpc>
                          <a:spcPct val="107000"/>
                        </a:lnSpc>
                        <a:spcAft>
                          <a:spcPts val="0"/>
                        </a:spcAft>
                      </a:pPr>
                      <a:r>
                        <a:rPr lang="pl-PL" sz="2400">
                          <a:effectLst/>
                        </a:rPr>
                        <a:t>61-90 dni </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1000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400">
                          <a:effectLst/>
                        </a:rPr>
                        <a:t>900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920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just">
                        <a:lnSpc>
                          <a:spcPct val="107000"/>
                        </a:lnSpc>
                        <a:spcAft>
                          <a:spcPts val="0"/>
                        </a:spcAft>
                      </a:pPr>
                      <a:r>
                        <a:rPr lang="pl-PL" sz="2400">
                          <a:effectLst/>
                        </a:rPr>
                        <a:t>61-90 dni </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20%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17%</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19%</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2566721368"/>
                  </a:ext>
                </a:extLst>
              </a:tr>
              <a:tr h="156845">
                <a:tc>
                  <a:txBody>
                    <a:bodyPr/>
                    <a:lstStyle/>
                    <a:p>
                      <a:pPr algn="just">
                        <a:lnSpc>
                          <a:spcPct val="107000"/>
                        </a:lnSpc>
                        <a:spcAft>
                          <a:spcPts val="0"/>
                        </a:spcAft>
                      </a:pPr>
                      <a:r>
                        <a:rPr lang="pl-PL" sz="2400">
                          <a:effectLst/>
                        </a:rPr>
                        <a:t>&gt; 90 dni </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500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700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660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just">
                        <a:lnSpc>
                          <a:spcPct val="107000"/>
                        </a:lnSpc>
                        <a:spcAft>
                          <a:spcPts val="0"/>
                        </a:spcAft>
                      </a:pPr>
                      <a:r>
                        <a:rPr lang="pl-PL" sz="2400">
                          <a:effectLst/>
                        </a:rPr>
                        <a:t>&gt; 90 dni </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10%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a:effectLst/>
                        </a:rPr>
                        <a:t>13%</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400" dirty="0">
                          <a:effectLst/>
                        </a:rPr>
                        <a:t>13%</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1409865518"/>
                  </a:ext>
                </a:extLst>
              </a:tr>
            </a:tbl>
          </a:graphicData>
        </a:graphic>
      </p:graphicFrame>
    </p:spTree>
    <p:extLst>
      <p:ext uri="{BB962C8B-B14F-4D97-AF65-F5344CB8AC3E}">
        <p14:creationId xmlns:p14="http://schemas.microsoft.com/office/powerpoint/2010/main" val="356484102"/>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F1801CF4-B9F0-4FD1-9FE0-ADD7DD8D8D9F}"/>
              </a:ext>
            </a:extLst>
          </p:cNvPr>
          <p:cNvSpPr>
            <a:spLocks noGrp="1"/>
          </p:cNvSpPr>
          <p:nvPr>
            <p:ph type="title"/>
          </p:nvPr>
        </p:nvSpPr>
        <p:spPr/>
        <p:txBody>
          <a:bodyPr/>
          <a:lstStyle/>
          <a:p>
            <a:r>
              <a:rPr lang="pl-PL" dirty="0"/>
              <a:t>Cykle należności oparte na harmonogramie należności</a:t>
            </a:r>
          </a:p>
        </p:txBody>
      </p:sp>
      <p:graphicFrame>
        <p:nvGraphicFramePr>
          <p:cNvPr id="5" name="Symbol zastępczy zawartości 4">
            <a:extLst>
              <a:ext uri="{FF2B5EF4-FFF2-40B4-BE49-F238E27FC236}">
                <a16:creationId xmlns:a16="http://schemas.microsoft.com/office/drawing/2014/main" xmlns="" id="{496FCD88-BBFD-4771-BEBB-EAFAB4A36193}"/>
              </a:ext>
            </a:extLst>
          </p:cNvPr>
          <p:cNvGraphicFramePr>
            <a:graphicFrameLocks noGrp="1"/>
          </p:cNvGraphicFramePr>
          <p:nvPr>
            <p:ph idx="1"/>
            <p:extLst>
              <p:ext uri="{D42A27DB-BD31-4B8C-83A1-F6EECF244321}">
                <p14:modId xmlns:p14="http://schemas.microsoft.com/office/powerpoint/2010/main" val="1723015510"/>
              </p:ext>
            </p:extLst>
          </p:nvPr>
        </p:nvGraphicFramePr>
        <p:xfrm>
          <a:off x="268922" y="2046572"/>
          <a:ext cx="11313477" cy="1956816"/>
        </p:xfrm>
        <a:graphic>
          <a:graphicData uri="http://schemas.openxmlformats.org/drawingml/2006/table">
            <a:tbl>
              <a:tblPr firstRow="1" firstCol="1" bandRow="1">
                <a:tableStyleId>{5C22544A-7EE6-4342-B048-85BDC9FD1C3A}</a:tableStyleId>
              </a:tblPr>
              <a:tblGrid>
                <a:gridCol w="3522580">
                  <a:extLst>
                    <a:ext uri="{9D8B030D-6E8A-4147-A177-3AD203B41FA5}">
                      <a16:colId xmlns:a16="http://schemas.microsoft.com/office/drawing/2014/main" xmlns="" val="2438578158"/>
                    </a:ext>
                  </a:extLst>
                </a:gridCol>
                <a:gridCol w="3718695">
                  <a:extLst>
                    <a:ext uri="{9D8B030D-6E8A-4147-A177-3AD203B41FA5}">
                      <a16:colId xmlns:a16="http://schemas.microsoft.com/office/drawing/2014/main" xmlns="" val="3707632257"/>
                    </a:ext>
                  </a:extLst>
                </a:gridCol>
                <a:gridCol w="1593905">
                  <a:extLst>
                    <a:ext uri="{9D8B030D-6E8A-4147-A177-3AD203B41FA5}">
                      <a16:colId xmlns:a16="http://schemas.microsoft.com/office/drawing/2014/main" xmlns="" val="4246064770"/>
                    </a:ext>
                  </a:extLst>
                </a:gridCol>
                <a:gridCol w="2478297">
                  <a:extLst>
                    <a:ext uri="{9D8B030D-6E8A-4147-A177-3AD203B41FA5}">
                      <a16:colId xmlns:a16="http://schemas.microsoft.com/office/drawing/2014/main" xmlns="" val="476547026"/>
                    </a:ext>
                  </a:extLst>
                </a:gridCol>
              </a:tblGrid>
              <a:tr h="152400">
                <a:tc gridSpan="4">
                  <a:txBody>
                    <a:bodyPr/>
                    <a:lstStyle/>
                    <a:p>
                      <a:pPr algn="just">
                        <a:lnSpc>
                          <a:spcPct val="107000"/>
                        </a:lnSpc>
                        <a:spcAft>
                          <a:spcPts val="0"/>
                        </a:spcAft>
                      </a:pPr>
                      <a:r>
                        <a:rPr lang="pl-PL" sz="2000">
                          <a:effectLst/>
                        </a:rPr>
                        <a:t>Średni cykl należności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hMerge="1">
                  <a:txBody>
                    <a:bodyPr/>
                    <a:lstStyle/>
                    <a:p>
                      <a:endParaRPr lang="pl-PL"/>
                    </a:p>
                  </a:txBody>
                  <a:tcPr/>
                </a:tc>
                <a:tc hMerge="1">
                  <a:txBody>
                    <a:bodyPr/>
                    <a:lstStyle/>
                    <a:p>
                      <a:endParaRPr lang="pl-PL"/>
                    </a:p>
                  </a:txBody>
                  <a:tcPr/>
                </a:tc>
                <a:tc hMerge="1">
                  <a:txBody>
                    <a:bodyPr/>
                    <a:lstStyle/>
                    <a:p>
                      <a:endParaRPr lang="pl-PL"/>
                    </a:p>
                  </a:txBody>
                  <a:tcPr/>
                </a:tc>
                <a:extLst>
                  <a:ext uri="{0D108BD9-81ED-4DB2-BD59-A6C34878D82A}">
                    <a16:rowId xmlns:a16="http://schemas.microsoft.com/office/drawing/2014/main" xmlns="" val="4083720346"/>
                  </a:ext>
                </a:extLst>
              </a:tr>
              <a:tr h="147955">
                <a:tc>
                  <a:txBody>
                    <a:bodyPr/>
                    <a:lstStyle/>
                    <a:p>
                      <a:pPr algn="just">
                        <a:lnSpc>
                          <a:spcPct val="107000"/>
                        </a:lnSpc>
                        <a:spcAft>
                          <a:spcPts val="0"/>
                        </a:spcAft>
                      </a:pPr>
                      <a:r>
                        <a:rPr lang="pl-PL" sz="2000">
                          <a:effectLst/>
                        </a:rPr>
                        <a:t>Okres zapadalności</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Cykl należności</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waga</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cykl * waga</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1451680296"/>
                  </a:ext>
                </a:extLst>
              </a:tr>
              <a:tr h="147955">
                <a:tc>
                  <a:txBody>
                    <a:bodyPr/>
                    <a:lstStyle/>
                    <a:p>
                      <a:pPr algn="just">
                        <a:lnSpc>
                          <a:spcPct val="107000"/>
                        </a:lnSpc>
                        <a:spcAft>
                          <a:spcPts val="0"/>
                        </a:spcAft>
                      </a:pPr>
                      <a:r>
                        <a:rPr lang="pl-PL" sz="2000">
                          <a:effectLst/>
                        </a:rPr>
                        <a:t>&lt;31 dni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15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40%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6</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3121448084"/>
                  </a:ext>
                </a:extLst>
              </a:tr>
              <a:tr h="147955">
                <a:tc>
                  <a:txBody>
                    <a:bodyPr/>
                    <a:lstStyle/>
                    <a:p>
                      <a:pPr algn="just">
                        <a:lnSpc>
                          <a:spcPct val="107000"/>
                        </a:lnSpc>
                        <a:spcAft>
                          <a:spcPts val="0"/>
                        </a:spcAft>
                      </a:pPr>
                      <a:r>
                        <a:rPr lang="pl-PL" sz="2000">
                          <a:effectLst/>
                        </a:rPr>
                        <a:t>31-60 dni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45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30%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13.5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528655009"/>
                  </a:ext>
                </a:extLst>
              </a:tr>
              <a:tr h="147955">
                <a:tc>
                  <a:txBody>
                    <a:bodyPr/>
                    <a:lstStyle/>
                    <a:p>
                      <a:pPr algn="just">
                        <a:lnSpc>
                          <a:spcPct val="107000"/>
                        </a:lnSpc>
                        <a:spcAft>
                          <a:spcPts val="0"/>
                        </a:spcAft>
                      </a:pPr>
                      <a:r>
                        <a:rPr lang="pl-PL" sz="2000">
                          <a:effectLst/>
                        </a:rPr>
                        <a:t>61-90 dni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75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20%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15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954253606"/>
                  </a:ext>
                </a:extLst>
              </a:tr>
              <a:tr h="156845">
                <a:tc>
                  <a:txBody>
                    <a:bodyPr/>
                    <a:lstStyle/>
                    <a:p>
                      <a:pPr algn="just">
                        <a:lnSpc>
                          <a:spcPct val="107000"/>
                        </a:lnSpc>
                        <a:spcAft>
                          <a:spcPts val="0"/>
                        </a:spcAft>
                      </a:pPr>
                      <a:r>
                        <a:rPr lang="pl-PL" sz="2000">
                          <a:effectLst/>
                        </a:rPr>
                        <a:t>&gt; 90 dni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a:effectLst/>
                        </a:rPr>
                        <a:t>120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10%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dirty="0">
                          <a:effectLst/>
                        </a:rPr>
                        <a:t>12</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276253515"/>
                  </a:ext>
                </a:extLst>
              </a:tr>
            </a:tbl>
          </a:graphicData>
        </a:graphic>
      </p:graphicFrame>
      <p:sp>
        <p:nvSpPr>
          <p:cNvPr id="4" name="Symbol zastępczy numeru slajdu 3">
            <a:extLst>
              <a:ext uri="{FF2B5EF4-FFF2-40B4-BE49-F238E27FC236}">
                <a16:creationId xmlns:a16="http://schemas.microsoft.com/office/drawing/2014/main" xmlns="" id="{AB54A2E4-047C-427E-879D-16C3479F8B97}"/>
              </a:ext>
            </a:extLst>
          </p:cNvPr>
          <p:cNvSpPr>
            <a:spLocks noGrp="1"/>
          </p:cNvSpPr>
          <p:nvPr>
            <p:ph type="sldNum" sz="quarter" idx="12"/>
          </p:nvPr>
        </p:nvSpPr>
        <p:spPr/>
        <p:txBody>
          <a:bodyPr/>
          <a:lstStyle/>
          <a:p>
            <a:fld id="{27841190-F79C-4FD0-9BC1-8C2D798D9B46}" type="slidenum">
              <a:rPr lang="pl-PL" smtClean="0"/>
              <a:t>101</a:t>
            </a:fld>
            <a:endParaRPr lang="pl-PL"/>
          </a:p>
        </p:txBody>
      </p:sp>
      <p:sp>
        <p:nvSpPr>
          <p:cNvPr id="6" name="Prostokąt 5">
            <a:extLst>
              <a:ext uri="{FF2B5EF4-FFF2-40B4-BE49-F238E27FC236}">
                <a16:creationId xmlns:a16="http://schemas.microsoft.com/office/drawing/2014/main" xmlns="" id="{F1796624-C60D-413D-B600-2280E21D7316}"/>
              </a:ext>
            </a:extLst>
          </p:cNvPr>
          <p:cNvSpPr/>
          <p:nvPr/>
        </p:nvSpPr>
        <p:spPr>
          <a:xfrm>
            <a:off x="375920" y="4490103"/>
            <a:ext cx="11054080" cy="461665"/>
          </a:xfrm>
          <a:prstGeom prst="rect">
            <a:avLst/>
          </a:prstGeom>
        </p:spPr>
        <p:txBody>
          <a:bodyPr wrap="square">
            <a:spAutoFit/>
          </a:bodyPr>
          <a:lstStyle/>
          <a:p>
            <a:r>
              <a:rPr lang="pl-PL" sz="2400" dirty="0">
                <a:latin typeface="Times New Roman" panose="02020603050405020304" pitchFamily="18" charset="0"/>
                <a:ea typeface="Times New Roman" panose="02020603050405020304" pitchFamily="18" charset="0"/>
              </a:rPr>
              <a:t>Średni ważony cykl należności dla stycznia = suma (dni * waga) = 46,5. </a:t>
            </a:r>
            <a:endParaRPr lang="pl-PL" sz="2400" dirty="0"/>
          </a:p>
        </p:txBody>
      </p:sp>
    </p:spTree>
    <p:extLst>
      <p:ext uri="{BB962C8B-B14F-4D97-AF65-F5344CB8AC3E}">
        <p14:creationId xmlns:p14="http://schemas.microsoft.com/office/powerpoint/2010/main" val="523159572"/>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2B7F5AC5-0BE7-4B56-BA7D-B33CFFCE8008}"/>
              </a:ext>
            </a:extLst>
          </p:cNvPr>
          <p:cNvSpPr>
            <a:spLocks noGrp="1"/>
          </p:cNvSpPr>
          <p:nvPr>
            <p:ph type="title"/>
          </p:nvPr>
        </p:nvSpPr>
        <p:spPr/>
        <p:txBody>
          <a:bodyPr/>
          <a:lstStyle/>
          <a:p>
            <a:r>
              <a:rPr lang="pl-PL" dirty="0"/>
              <a:t>Zarządzanie zapasami</a:t>
            </a:r>
          </a:p>
        </p:txBody>
      </p:sp>
      <p:sp>
        <p:nvSpPr>
          <p:cNvPr id="3" name="Symbol zastępczy zawartości 2">
            <a:extLst>
              <a:ext uri="{FF2B5EF4-FFF2-40B4-BE49-F238E27FC236}">
                <a16:creationId xmlns:a16="http://schemas.microsoft.com/office/drawing/2014/main" xmlns="" id="{751C516D-EB21-43B9-AB19-A700C7217571}"/>
              </a:ext>
            </a:extLst>
          </p:cNvPr>
          <p:cNvSpPr>
            <a:spLocks noGrp="1"/>
          </p:cNvSpPr>
          <p:nvPr>
            <p:ph idx="1"/>
          </p:nvPr>
        </p:nvSpPr>
        <p:spPr/>
        <p:txBody>
          <a:bodyPr/>
          <a:lstStyle/>
          <a:p>
            <a:pPr algn="just"/>
            <a:r>
              <a:rPr lang="pl-PL" dirty="0"/>
              <a:t>Posiadanie zapasów stanowi istotny koszt dla wielu przedsiębiorstw i dlatego zapasy muszą być efektywnie zarządzane. </a:t>
            </a:r>
          </a:p>
          <a:p>
            <a:pPr algn="just"/>
            <a:r>
              <a:rPr lang="pl-PL" dirty="0"/>
              <a:t>Zbyt niskie poziomy zapasów spowodują utratę sprzedaży z powodu braku produktów o których zapytają klienci, natomiast wysoki poziom zapasów oznacza, że ​​dużo kapitału jest zamrożone w zapasach i nie przynosi żadnego zysku. </a:t>
            </a:r>
          </a:p>
          <a:p>
            <a:pPr algn="just"/>
            <a:r>
              <a:rPr lang="pl-PL" dirty="0"/>
              <a:t>Ustalenie jaki jest optymalny poziom zapasów wymaga znajomości rodzaju sprzedawanych produktów, złożoności procesu produkcji czyli jak długo trwa wytworzenie gotowych produktów. </a:t>
            </a:r>
          </a:p>
          <a:p>
            <a:endParaRPr lang="pl-PL" dirty="0"/>
          </a:p>
        </p:txBody>
      </p:sp>
      <p:sp>
        <p:nvSpPr>
          <p:cNvPr id="4" name="Symbol zastępczy numeru slajdu 3">
            <a:extLst>
              <a:ext uri="{FF2B5EF4-FFF2-40B4-BE49-F238E27FC236}">
                <a16:creationId xmlns:a16="http://schemas.microsoft.com/office/drawing/2014/main" xmlns="" id="{FAB9F2EB-6F33-4B3C-BBCA-F16F03CC78AE}"/>
              </a:ext>
            </a:extLst>
          </p:cNvPr>
          <p:cNvSpPr>
            <a:spLocks noGrp="1"/>
          </p:cNvSpPr>
          <p:nvPr>
            <p:ph type="sldNum" sz="quarter" idx="12"/>
          </p:nvPr>
        </p:nvSpPr>
        <p:spPr/>
        <p:txBody>
          <a:bodyPr/>
          <a:lstStyle/>
          <a:p>
            <a:fld id="{27841190-F79C-4FD0-9BC1-8C2D798D9B46}" type="slidenum">
              <a:rPr lang="pl-PL" smtClean="0"/>
              <a:t>102</a:t>
            </a:fld>
            <a:endParaRPr lang="pl-PL"/>
          </a:p>
        </p:txBody>
      </p:sp>
    </p:spTree>
    <p:extLst>
      <p:ext uri="{BB962C8B-B14F-4D97-AF65-F5344CB8AC3E}">
        <p14:creationId xmlns:p14="http://schemas.microsoft.com/office/powerpoint/2010/main" val="3389269298"/>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BC20AA7E-A969-4550-9C11-C4C8BEEEB573}"/>
              </a:ext>
            </a:extLst>
          </p:cNvPr>
          <p:cNvSpPr>
            <a:spLocks noGrp="1"/>
          </p:cNvSpPr>
          <p:nvPr>
            <p:ph type="title"/>
          </p:nvPr>
        </p:nvSpPr>
        <p:spPr>
          <a:xfrm>
            <a:off x="838200" y="0"/>
            <a:ext cx="10515600" cy="682625"/>
          </a:xfrm>
        </p:spPr>
        <p:txBody>
          <a:bodyPr>
            <a:normAutofit fontScale="90000"/>
          </a:bodyPr>
          <a:lstStyle/>
          <a:p>
            <a:r>
              <a:rPr lang="pl-PL" dirty="0"/>
              <a:t>Podejścia do zarządzania zapasami </a:t>
            </a:r>
          </a:p>
        </p:txBody>
      </p:sp>
      <p:sp>
        <p:nvSpPr>
          <p:cNvPr id="3" name="Symbol zastępczy zawartości 2">
            <a:extLst>
              <a:ext uri="{FF2B5EF4-FFF2-40B4-BE49-F238E27FC236}">
                <a16:creationId xmlns:a16="http://schemas.microsoft.com/office/drawing/2014/main" xmlns="" id="{35CEC8D3-C37E-4F87-82C7-B6E8E7E5374F}"/>
              </a:ext>
            </a:extLst>
          </p:cNvPr>
          <p:cNvSpPr>
            <a:spLocks noGrp="1"/>
          </p:cNvSpPr>
          <p:nvPr>
            <p:ph idx="1"/>
          </p:nvPr>
        </p:nvSpPr>
        <p:spPr>
          <a:xfrm>
            <a:off x="371474" y="863600"/>
            <a:ext cx="11515725" cy="5346700"/>
          </a:xfrm>
        </p:spPr>
        <p:txBody>
          <a:bodyPr/>
          <a:lstStyle/>
          <a:p>
            <a:r>
              <a:rPr lang="pl-PL" dirty="0"/>
              <a:t>Istnieją dwa podstawowe podejścia do zarządzania poziomem zapasów: ekonomiczna wielkość zamówienia (EOQ) i system </a:t>
            </a:r>
            <a:r>
              <a:rPr lang="pl-PL" dirty="0" err="1"/>
              <a:t>just</a:t>
            </a:r>
            <a:r>
              <a:rPr lang="pl-PL" dirty="0"/>
              <a:t>-in-</a:t>
            </a:r>
            <a:r>
              <a:rPr lang="pl-PL" dirty="0" err="1"/>
              <a:t>time</a:t>
            </a:r>
            <a:r>
              <a:rPr lang="pl-PL" dirty="0"/>
              <a:t>. </a:t>
            </a:r>
          </a:p>
          <a:p>
            <a:endParaRPr lang="pl-PL" dirty="0"/>
          </a:p>
        </p:txBody>
      </p:sp>
      <p:sp>
        <p:nvSpPr>
          <p:cNvPr id="4" name="Symbol zastępczy numeru slajdu 3">
            <a:extLst>
              <a:ext uri="{FF2B5EF4-FFF2-40B4-BE49-F238E27FC236}">
                <a16:creationId xmlns:a16="http://schemas.microsoft.com/office/drawing/2014/main" xmlns="" id="{178F05D2-F57D-4CB1-BD9E-CF4745988021}"/>
              </a:ext>
            </a:extLst>
          </p:cNvPr>
          <p:cNvSpPr>
            <a:spLocks noGrp="1"/>
          </p:cNvSpPr>
          <p:nvPr>
            <p:ph type="sldNum" sz="quarter" idx="12"/>
          </p:nvPr>
        </p:nvSpPr>
        <p:spPr/>
        <p:txBody>
          <a:bodyPr/>
          <a:lstStyle/>
          <a:p>
            <a:fld id="{27841190-F79C-4FD0-9BC1-8C2D798D9B46}" type="slidenum">
              <a:rPr lang="pl-PL" smtClean="0"/>
              <a:t>103</a:t>
            </a:fld>
            <a:endParaRPr lang="pl-PL"/>
          </a:p>
        </p:txBody>
      </p:sp>
    </p:spTree>
    <p:extLst>
      <p:ext uri="{BB962C8B-B14F-4D97-AF65-F5344CB8AC3E}">
        <p14:creationId xmlns:p14="http://schemas.microsoft.com/office/powerpoint/2010/main" val="337532749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F85B758D-665C-406D-A589-A65F885294A6}"/>
              </a:ext>
            </a:extLst>
          </p:cNvPr>
          <p:cNvSpPr>
            <a:spLocks noGrp="1"/>
          </p:cNvSpPr>
          <p:nvPr>
            <p:ph type="title"/>
          </p:nvPr>
        </p:nvSpPr>
        <p:spPr/>
        <p:txBody>
          <a:bodyPr/>
          <a:lstStyle/>
          <a:p>
            <a:r>
              <a:rPr lang="pl-PL" dirty="0"/>
              <a:t>EOQ</a:t>
            </a:r>
          </a:p>
        </p:txBody>
      </p:sp>
      <p:pic>
        <p:nvPicPr>
          <p:cNvPr id="7" name="Symbol zastępczy zawartości 6">
            <a:extLst>
              <a:ext uri="{FF2B5EF4-FFF2-40B4-BE49-F238E27FC236}">
                <a16:creationId xmlns:a16="http://schemas.microsoft.com/office/drawing/2014/main" xmlns="" id="{8DAB9333-F681-41F1-B496-4D683503AD8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75312" y="1416526"/>
            <a:ext cx="6059488" cy="3826385"/>
          </a:xfrm>
        </p:spPr>
      </p:pic>
      <p:sp>
        <p:nvSpPr>
          <p:cNvPr id="4" name="Symbol zastępczy numeru slajdu 3">
            <a:extLst>
              <a:ext uri="{FF2B5EF4-FFF2-40B4-BE49-F238E27FC236}">
                <a16:creationId xmlns:a16="http://schemas.microsoft.com/office/drawing/2014/main" xmlns="" id="{3317FA09-A3AF-4A7B-9379-53160E60FC34}"/>
              </a:ext>
            </a:extLst>
          </p:cNvPr>
          <p:cNvSpPr>
            <a:spLocks noGrp="1"/>
          </p:cNvSpPr>
          <p:nvPr>
            <p:ph type="sldNum" sz="quarter" idx="12"/>
          </p:nvPr>
        </p:nvSpPr>
        <p:spPr/>
        <p:txBody>
          <a:bodyPr/>
          <a:lstStyle/>
          <a:p>
            <a:fld id="{27841190-F79C-4FD0-9BC1-8C2D798D9B46}" type="slidenum">
              <a:rPr lang="pl-PL" smtClean="0"/>
              <a:t>104</a:t>
            </a:fld>
            <a:endParaRPr lang="pl-PL"/>
          </a:p>
        </p:txBody>
      </p:sp>
      <p:pic>
        <p:nvPicPr>
          <p:cNvPr id="5" name="Obraz 4">
            <a:extLst>
              <a:ext uri="{FF2B5EF4-FFF2-40B4-BE49-F238E27FC236}">
                <a16:creationId xmlns:a16="http://schemas.microsoft.com/office/drawing/2014/main" xmlns="" id="{0794C9B8-0D66-4439-A3F7-3E7AC25F75DF}"/>
              </a:ext>
            </a:extLst>
          </p:cNvPr>
          <p:cNvPicPr/>
          <p:nvPr/>
        </p:nvPicPr>
        <p:blipFill rotWithShape="1">
          <a:blip r:embed="rId3"/>
          <a:srcRect l="44753" t="57676" r="39043" b="18258"/>
          <a:stretch/>
        </p:blipFill>
        <p:spPr bwMode="auto">
          <a:xfrm>
            <a:off x="0" y="1416526"/>
            <a:ext cx="5405120" cy="402494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30356165"/>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642D15C9-4456-4D68-AB39-BC08643DADB6}"/>
              </a:ext>
            </a:extLst>
          </p:cNvPr>
          <p:cNvSpPr>
            <a:spLocks noGrp="1"/>
          </p:cNvSpPr>
          <p:nvPr>
            <p:ph type="title"/>
          </p:nvPr>
        </p:nvSpPr>
        <p:spPr/>
        <p:txBody>
          <a:bodyPr/>
          <a:lstStyle/>
          <a:p>
            <a:r>
              <a:rPr lang="pl-PL" dirty="0"/>
              <a:t>EOQ</a:t>
            </a:r>
          </a:p>
        </p:txBody>
      </p:sp>
      <p:sp>
        <p:nvSpPr>
          <p:cNvPr id="3" name="Symbol zastępczy zawartości 2">
            <a:extLst>
              <a:ext uri="{FF2B5EF4-FFF2-40B4-BE49-F238E27FC236}">
                <a16:creationId xmlns:a16="http://schemas.microsoft.com/office/drawing/2014/main" xmlns="" id="{7A56BF62-30F4-47B1-BCAC-ECA64F73D482}"/>
              </a:ext>
            </a:extLst>
          </p:cNvPr>
          <p:cNvSpPr>
            <a:spLocks noGrp="1"/>
          </p:cNvSpPr>
          <p:nvPr>
            <p:ph idx="1"/>
          </p:nvPr>
        </p:nvSpPr>
        <p:spPr/>
        <p:txBody>
          <a:bodyPr/>
          <a:lstStyle/>
          <a:p>
            <a:r>
              <a:rPr lang="pl-PL" dirty="0"/>
              <a:t>Q* = optymalna wielkość zamówienia</a:t>
            </a:r>
          </a:p>
          <a:p>
            <a:r>
              <a:rPr lang="pl-PL" dirty="0"/>
              <a:t>C = koszt zamówienia produktu</a:t>
            </a:r>
          </a:p>
          <a:p>
            <a:r>
              <a:rPr lang="pl-PL" dirty="0"/>
              <a:t>R = miesięczny lub roczny popyt na produkt</a:t>
            </a:r>
          </a:p>
          <a:p>
            <a:r>
              <a:rPr lang="pl-PL" dirty="0"/>
              <a:t>P = koszt zakupy jednostki</a:t>
            </a:r>
          </a:p>
          <a:p>
            <a:r>
              <a:rPr lang="pl-PL" dirty="0"/>
              <a:t>F = współczynnik przechowywania (magazynowania) produktu; ułamek kosztu zakupu jednostki przeznaczony na magazynowanie (zazwyczaj 10–15%)</a:t>
            </a:r>
          </a:p>
          <a:p>
            <a:r>
              <a:rPr lang="pl-PL" dirty="0"/>
              <a:t>H = koszt magazynowania jednostki przez miesiąc lub rok ( H = P F )</a:t>
            </a:r>
          </a:p>
        </p:txBody>
      </p:sp>
      <p:sp>
        <p:nvSpPr>
          <p:cNvPr id="4" name="Symbol zastępczy numeru slajdu 3">
            <a:extLst>
              <a:ext uri="{FF2B5EF4-FFF2-40B4-BE49-F238E27FC236}">
                <a16:creationId xmlns:a16="http://schemas.microsoft.com/office/drawing/2014/main" xmlns="" id="{9181B48F-E553-4E1D-9449-C191FF65369F}"/>
              </a:ext>
            </a:extLst>
          </p:cNvPr>
          <p:cNvSpPr>
            <a:spLocks noGrp="1"/>
          </p:cNvSpPr>
          <p:nvPr>
            <p:ph type="sldNum" sz="quarter" idx="12"/>
          </p:nvPr>
        </p:nvSpPr>
        <p:spPr/>
        <p:txBody>
          <a:bodyPr/>
          <a:lstStyle/>
          <a:p>
            <a:fld id="{27841190-F79C-4FD0-9BC1-8C2D798D9B46}" type="slidenum">
              <a:rPr lang="pl-PL" smtClean="0"/>
              <a:t>105</a:t>
            </a:fld>
            <a:endParaRPr lang="pl-PL"/>
          </a:p>
        </p:txBody>
      </p:sp>
    </p:spTree>
    <p:extLst>
      <p:ext uri="{BB962C8B-B14F-4D97-AF65-F5344CB8AC3E}">
        <p14:creationId xmlns:p14="http://schemas.microsoft.com/office/powerpoint/2010/main" val="1509464841"/>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1D72B3C4-3C15-48D5-AC56-D9FAA3332F44}"/>
              </a:ext>
            </a:extLst>
          </p:cNvPr>
          <p:cNvSpPr>
            <a:spLocks noGrp="1"/>
          </p:cNvSpPr>
          <p:nvPr>
            <p:ph type="title"/>
          </p:nvPr>
        </p:nvSpPr>
        <p:spPr>
          <a:xfrm>
            <a:off x="838200" y="0"/>
            <a:ext cx="10515600" cy="637857"/>
          </a:xfrm>
        </p:spPr>
        <p:txBody>
          <a:bodyPr>
            <a:normAutofit fontScale="90000"/>
          </a:bodyPr>
          <a:lstStyle/>
          <a:p>
            <a:r>
              <a:rPr lang="pl-PL" dirty="0"/>
              <a:t>EOQ</a:t>
            </a:r>
          </a:p>
        </p:txBody>
      </p:sp>
      <p:sp>
        <p:nvSpPr>
          <p:cNvPr id="3" name="Symbol zastępczy zawartości 2">
            <a:extLst>
              <a:ext uri="{FF2B5EF4-FFF2-40B4-BE49-F238E27FC236}">
                <a16:creationId xmlns:a16="http://schemas.microsoft.com/office/drawing/2014/main" xmlns="" id="{B7CD5FCB-E57E-47CD-9844-2ED08EFD60FE}"/>
              </a:ext>
            </a:extLst>
          </p:cNvPr>
          <p:cNvSpPr>
            <a:spLocks noGrp="1"/>
          </p:cNvSpPr>
          <p:nvPr>
            <p:ph idx="1"/>
          </p:nvPr>
        </p:nvSpPr>
        <p:spPr/>
        <p:txBody>
          <a:bodyPr/>
          <a:lstStyle/>
          <a:p>
            <a:endParaRPr lang="pl-PL"/>
          </a:p>
        </p:txBody>
      </p:sp>
      <p:sp>
        <p:nvSpPr>
          <p:cNvPr id="4" name="Symbol zastępczy numeru slajdu 3">
            <a:extLst>
              <a:ext uri="{FF2B5EF4-FFF2-40B4-BE49-F238E27FC236}">
                <a16:creationId xmlns:a16="http://schemas.microsoft.com/office/drawing/2014/main" xmlns="" id="{BF0FD72C-5D39-4CF4-818E-C66E07888F82}"/>
              </a:ext>
            </a:extLst>
          </p:cNvPr>
          <p:cNvSpPr>
            <a:spLocks noGrp="1"/>
          </p:cNvSpPr>
          <p:nvPr>
            <p:ph type="sldNum" sz="quarter" idx="12"/>
          </p:nvPr>
        </p:nvSpPr>
        <p:spPr/>
        <p:txBody>
          <a:bodyPr/>
          <a:lstStyle/>
          <a:p>
            <a:fld id="{27841190-F79C-4FD0-9BC1-8C2D798D9B46}" type="slidenum">
              <a:rPr lang="pl-PL" smtClean="0"/>
              <a:t>106</a:t>
            </a:fld>
            <a:endParaRPr lang="pl-PL"/>
          </a:p>
        </p:txBody>
      </p:sp>
      <p:pic>
        <p:nvPicPr>
          <p:cNvPr id="5" name="Obraz 4">
            <a:extLst>
              <a:ext uri="{FF2B5EF4-FFF2-40B4-BE49-F238E27FC236}">
                <a16:creationId xmlns:a16="http://schemas.microsoft.com/office/drawing/2014/main" xmlns="" id="{D71DC383-0B59-4E79-B32C-E60DC63EA232}"/>
              </a:ext>
            </a:extLst>
          </p:cNvPr>
          <p:cNvPicPr>
            <a:picLocks noChangeAspect="1"/>
          </p:cNvPicPr>
          <p:nvPr/>
        </p:nvPicPr>
        <p:blipFill rotWithShape="1">
          <a:blip r:embed="rId2"/>
          <a:srcRect l="14417" t="21215" r="27166" b="11603"/>
          <a:stretch/>
        </p:blipFill>
        <p:spPr>
          <a:xfrm>
            <a:off x="1198880" y="670436"/>
            <a:ext cx="9306560" cy="5685914"/>
          </a:xfrm>
          <a:prstGeom prst="rect">
            <a:avLst/>
          </a:prstGeom>
        </p:spPr>
      </p:pic>
    </p:spTree>
    <p:extLst>
      <p:ext uri="{BB962C8B-B14F-4D97-AF65-F5344CB8AC3E}">
        <p14:creationId xmlns:p14="http://schemas.microsoft.com/office/powerpoint/2010/main" val="337395855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BBF03DC7-5A1C-4DDE-B44B-4260D3E49C6A}"/>
              </a:ext>
            </a:extLst>
          </p:cNvPr>
          <p:cNvSpPr>
            <a:spLocks noGrp="1"/>
          </p:cNvSpPr>
          <p:nvPr>
            <p:ph type="title"/>
          </p:nvPr>
        </p:nvSpPr>
        <p:spPr/>
        <p:txBody>
          <a:bodyPr/>
          <a:lstStyle/>
          <a:p>
            <a:r>
              <a:rPr lang="pl-PL" dirty="0"/>
              <a:t>Zarządzanie zobowiązaniami </a:t>
            </a:r>
          </a:p>
        </p:txBody>
      </p:sp>
      <p:sp>
        <p:nvSpPr>
          <p:cNvPr id="3" name="Symbol zastępczy zawartości 2">
            <a:extLst>
              <a:ext uri="{FF2B5EF4-FFF2-40B4-BE49-F238E27FC236}">
                <a16:creationId xmlns:a16="http://schemas.microsoft.com/office/drawing/2014/main" xmlns="" id="{753B4CF9-4105-4F88-828C-FBFAE0CC6610}"/>
              </a:ext>
            </a:extLst>
          </p:cNvPr>
          <p:cNvSpPr>
            <a:spLocks noGrp="1"/>
          </p:cNvSpPr>
          <p:nvPr>
            <p:ph idx="1"/>
          </p:nvPr>
        </p:nvSpPr>
        <p:spPr/>
        <p:txBody>
          <a:bodyPr/>
          <a:lstStyle/>
          <a:p>
            <a:r>
              <a:rPr lang="pl-PL" dirty="0"/>
              <a:t>Zobowiązania handlowe to kwoty, których przedsiębiorstwo jeszcze nie zapłaciło dostawcom towarów i usług. Stanowią one istotne źródło finansowania działalności operacyjnej i należy nim dobrze zarządzać. Przedsiębiorstwa korzystają z kredytu kupieckiego, aby opóźnić płatność. </a:t>
            </a:r>
          </a:p>
          <a:p>
            <a:r>
              <a:rPr lang="pl-PL" dirty="0"/>
              <a:t>Warunki płatności mogą być takie jak 2/10 netto 30, co oznacza, że jeżeli płatność zostanie dokonana w ciągu 10 dni to przedsiębiorstwo otrzyma 2 procent rabatu a jeżeli zrezygnuje z rabatu, to musi zapłacić w ciągu 30 dni . </a:t>
            </a:r>
          </a:p>
          <a:p>
            <a:endParaRPr lang="pl-PL" dirty="0"/>
          </a:p>
        </p:txBody>
      </p:sp>
      <p:sp>
        <p:nvSpPr>
          <p:cNvPr id="4" name="Symbol zastępczy numeru slajdu 3">
            <a:extLst>
              <a:ext uri="{FF2B5EF4-FFF2-40B4-BE49-F238E27FC236}">
                <a16:creationId xmlns:a16="http://schemas.microsoft.com/office/drawing/2014/main" xmlns="" id="{D2CB72FD-C2A1-4491-96D4-26EFAA3496FC}"/>
              </a:ext>
            </a:extLst>
          </p:cNvPr>
          <p:cNvSpPr>
            <a:spLocks noGrp="1"/>
          </p:cNvSpPr>
          <p:nvPr>
            <p:ph type="sldNum" sz="quarter" idx="12"/>
          </p:nvPr>
        </p:nvSpPr>
        <p:spPr/>
        <p:txBody>
          <a:bodyPr/>
          <a:lstStyle/>
          <a:p>
            <a:fld id="{27841190-F79C-4FD0-9BC1-8C2D798D9B46}" type="slidenum">
              <a:rPr lang="pl-PL" smtClean="0"/>
              <a:t>107</a:t>
            </a:fld>
            <a:endParaRPr lang="pl-PL"/>
          </a:p>
        </p:txBody>
      </p:sp>
    </p:spTree>
    <p:extLst>
      <p:ext uri="{BB962C8B-B14F-4D97-AF65-F5344CB8AC3E}">
        <p14:creationId xmlns:p14="http://schemas.microsoft.com/office/powerpoint/2010/main" val="2150463854"/>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493F4CBB-14C4-49BB-B156-09772726960A}"/>
              </a:ext>
            </a:extLst>
          </p:cNvPr>
          <p:cNvSpPr>
            <a:spLocks noGrp="1"/>
          </p:cNvSpPr>
          <p:nvPr>
            <p:ph type="title"/>
          </p:nvPr>
        </p:nvSpPr>
        <p:spPr/>
        <p:txBody>
          <a:bodyPr>
            <a:normAutofit/>
          </a:bodyPr>
          <a:lstStyle/>
          <a:p>
            <a:r>
              <a:rPr lang="pl-PL" dirty="0"/>
              <a:t>Rachunek opłacalności korzystania z rabatu handlowego </a:t>
            </a:r>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A799EF9B-3A99-4707-9308-A301A9C19452}"/>
                  </a:ext>
                </a:extLst>
              </p:cNvPr>
              <p:cNvSpPr>
                <a:spLocks noGrp="1"/>
              </p:cNvSpPr>
              <p:nvPr>
                <p:ph idx="1"/>
              </p:nvPr>
            </p:nvSpPr>
            <p:spPr/>
            <p:txBody>
              <a:bodyPr/>
              <a:lstStyle/>
              <a:p>
                <a:r>
                  <a:rPr lang="pl-PL" dirty="0"/>
                  <a:t>Dla przedsiębiorstwa ważne jest to, aby obliczyć czy bardziej opłaca się zapłacić wcześniej i uzyskać rabat czy zrezygnować z rabatu i zapłacić po maksymalnym dopuszczalnym czasie. Jeśli warunki płatności wynoszą 2/10, netto 40, to koszt nieskorzystania z 2-procentowego rabatu wylicza się następująco:</a:t>
                </a:r>
              </a:p>
              <a:p>
                <a14:m>
                  <m:oMath xmlns:m="http://schemas.openxmlformats.org/officeDocument/2006/math">
                    <m:r>
                      <a:rPr lang="pl-PL" i="1">
                        <a:latin typeface="Cambria Math" panose="02040503050406030204" pitchFamily="18" charset="0"/>
                      </a:rPr>
                      <m:t>𝐾𝑜𝑠𝑧𝑡</m:t>
                    </m:r>
                    <m:r>
                      <a:rPr lang="pl-PL" i="1">
                        <a:latin typeface="Cambria Math" panose="02040503050406030204" pitchFamily="18" charset="0"/>
                      </a:rPr>
                      <m:t> </m:t>
                    </m:r>
                    <m:r>
                      <a:rPr lang="pl-PL" i="1">
                        <a:latin typeface="Cambria Math" panose="02040503050406030204" pitchFamily="18" charset="0"/>
                      </a:rPr>
                      <m:t>𝑘𝑟𝑒𝑑𝑦𝑡𝑢</m:t>
                    </m:r>
                    <m:r>
                      <a:rPr lang="pl-PL" i="1">
                        <a:latin typeface="Cambria Math" panose="02040503050406030204" pitchFamily="18" charset="0"/>
                      </a:rPr>
                      <m:t> </m:t>
                    </m:r>
                    <m:r>
                      <a:rPr lang="pl-PL" i="1">
                        <a:latin typeface="Cambria Math" panose="02040503050406030204" pitchFamily="18" charset="0"/>
                      </a:rPr>
                      <m:t>h𝑎𝑛𝑑𝑙𝑜𝑤𝑒𝑔𝑜</m:t>
                    </m:r>
                    <m:r>
                      <a:rPr lang="pl-PL" i="1">
                        <a:latin typeface="Cambria Math" panose="02040503050406030204" pitchFamily="18" charset="0"/>
                      </a:rPr>
                      <m:t>= </m:t>
                    </m:r>
                    <m:sSup>
                      <m:sSupPr>
                        <m:ctrlPr>
                          <a:rPr lang="pl-PL" i="1">
                            <a:latin typeface="Cambria Math" panose="02040503050406030204" pitchFamily="18" charset="0"/>
                          </a:rPr>
                        </m:ctrlPr>
                      </m:sSupPr>
                      <m:e>
                        <m:d>
                          <m:dPr>
                            <m:ctrlPr>
                              <a:rPr lang="pl-PL" i="1">
                                <a:latin typeface="Cambria Math" panose="02040503050406030204" pitchFamily="18" charset="0"/>
                              </a:rPr>
                            </m:ctrlPr>
                          </m:dPr>
                          <m:e>
                            <m:r>
                              <a:rPr lang="pl-PL" i="1">
                                <a:latin typeface="Cambria Math" panose="02040503050406030204" pitchFamily="18" charset="0"/>
                              </a:rPr>
                              <m:t>1+</m:t>
                            </m:r>
                            <m:f>
                              <m:fPr>
                                <m:ctrlPr>
                                  <a:rPr lang="pl-PL" i="1">
                                    <a:latin typeface="Cambria Math" panose="02040503050406030204" pitchFamily="18" charset="0"/>
                                  </a:rPr>
                                </m:ctrlPr>
                              </m:fPr>
                              <m:num>
                                <m:r>
                                  <a:rPr lang="pl-PL" i="1">
                                    <a:latin typeface="Cambria Math" panose="02040503050406030204" pitchFamily="18" charset="0"/>
                                  </a:rPr>
                                  <m:t>𝑑𝑦𝑠𝑘𝑜𝑛𝑡𝑜</m:t>
                                </m:r>
                              </m:num>
                              <m:den>
                                <m:r>
                                  <a:rPr lang="pl-PL" i="1">
                                    <a:latin typeface="Cambria Math" panose="02040503050406030204" pitchFamily="18" charset="0"/>
                                  </a:rPr>
                                  <m:t>1−</m:t>
                                </m:r>
                                <m:r>
                                  <a:rPr lang="pl-PL" i="1">
                                    <a:latin typeface="Cambria Math" panose="02040503050406030204" pitchFamily="18" charset="0"/>
                                  </a:rPr>
                                  <m:t>𝑑𝑦𝑠𝑘𝑜𝑛𝑡𝑜</m:t>
                                </m:r>
                              </m:den>
                            </m:f>
                          </m:e>
                        </m:d>
                      </m:e>
                      <m:sup>
                        <m:r>
                          <a:rPr lang="pl-PL" i="1">
                            <a:latin typeface="Cambria Math" panose="02040503050406030204" pitchFamily="18" charset="0"/>
                          </a:rPr>
                          <m:t>𝑛</m:t>
                        </m:r>
                      </m:sup>
                    </m:sSup>
                    <m:r>
                      <a:rPr lang="pl-PL" i="1">
                        <a:latin typeface="Cambria Math" panose="02040503050406030204" pitchFamily="18" charset="0"/>
                      </a:rPr>
                      <m:t>−1</m:t>
                    </m:r>
                  </m:oMath>
                </a14:m>
                <a:endParaRPr lang="pl-PL" dirty="0"/>
              </a:p>
              <a:p>
                <a:r>
                  <a:rPr lang="pl-PL" dirty="0"/>
                  <a:t> </a:t>
                </a:r>
              </a:p>
              <a:p>
                <a:r>
                  <a:rPr lang="pl-PL" dirty="0"/>
                  <a:t>Gdzie: n = 365 / liczba dni poza okresem płatności z rabatem </a:t>
                </a:r>
              </a:p>
              <a:p>
                <a:pPr marL="0" indent="0">
                  <a:buNone/>
                </a:pPr>
                <a:endParaRPr lang="pl-PL" dirty="0"/>
              </a:p>
            </p:txBody>
          </p:sp>
        </mc:Choice>
        <mc:Fallback xmlns="">
          <p:sp>
            <p:nvSpPr>
              <p:cNvPr id="3" name="Symbol zastępczy zawartości 2">
                <a:extLst>
                  <a:ext uri="{FF2B5EF4-FFF2-40B4-BE49-F238E27FC236}">
                    <a16:creationId xmlns:a16="http://schemas.microsoft.com/office/drawing/2014/main" id="{A799EF9B-3A99-4707-9308-A301A9C19452}"/>
                  </a:ext>
                </a:extLst>
              </p:cNvPr>
              <p:cNvSpPr>
                <a:spLocks noGrp="1" noRot="1" noChangeAspect="1" noMove="1" noResize="1" noEditPoints="1" noAdjustHandles="1" noChangeArrowheads="1" noChangeShapeType="1" noTextEdit="1"/>
              </p:cNvSpPr>
              <p:nvPr>
                <p:ph idx="1"/>
              </p:nvPr>
            </p:nvSpPr>
            <p:spPr>
              <a:blipFill>
                <a:blip r:embed="rId2"/>
                <a:stretch>
                  <a:fillRect l="-1043" t="-2241"/>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A8AC35DD-EFE0-45CC-98AD-968274625DA3}"/>
              </a:ext>
            </a:extLst>
          </p:cNvPr>
          <p:cNvSpPr>
            <a:spLocks noGrp="1"/>
          </p:cNvSpPr>
          <p:nvPr>
            <p:ph type="sldNum" sz="quarter" idx="12"/>
          </p:nvPr>
        </p:nvSpPr>
        <p:spPr/>
        <p:txBody>
          <a:bodyPr/>
          <a:lstStyle/>
          <a:p>
            <a:fld id="{27841190-F79C-4FD0-9BC1-8C2D798D9B46}" type="slidenum">
              <a:rPr lang="pl-PL" smtClean="0"/>
              <a:t>108</a:t>
            </a:fld>
            <a:endParaRPr lang="pl-PL"/>
          </a:p>
        </p:txBody>
      </p:sp>
    </p:spTree>
    <p:extLst>
      <p:ext uri="{BB962C8B-B14F-4D97-AF65-F5344CB8AC3E}">
        <p14:creationId xmlns:p14="http://schemas.microsoft.com/office/powerpoint/2010/main" val="369649641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16431193-B48F-4315-843F-4D1035ED4E7A}"/>
              </a:ext>
            </a:extLst>
          </p:cNvPr>
          <p:cNvSpPr>
            <a:spLocks noGrp="1"/>
          </p:cNvSpPr>
          <p:nvPr>
            <p:ph type="title"/>
          </p:nvPr>
        </p:nvSpPr>
        <p:spPr>
          <a:xfrm>
            <a:off x="0" y="1"/>
            <a:ext cx="12192000" cy="819150"/>
          </a:xfrm>
        </p:spPr>
        <p:txBody>
          <a:bodyPr>
            <a:normAutofit/>
          </a:bodyPr>
          <a:lstStyle/>
          <a:p>
            <a:r>
              <a:rPr lang="pl-PL" sz="3600" dirty="0"/>
              <a:t>Rachunek opłacalności korzystania z rabatu handlowego: przykład</a:t>
            </a:r>
          </a:p>
        </p:txBody>
      </p:sp>
      <p:sp>
        <p:nvSpPr>
          <p:cNvPr id="3" name="Symbol zastępczy zawartości 2">
            <a:extLst>
              <a:ext uri="{FF2B5EF4-FFF2-40B4-BE49-F238E27FC236}">
                <a16:creationId xmlns:a16="http://schemas.microsoft.com/office/drawing/2014/main" xmlns="" id="{BD943A19-4E55-410E-B9A2-F3CB5424B4E9}"/>
              </a:ext>
            </a:extLst>
          </p:cNvPr>
          <p:cNvSpPr>
            <a:spLocks noGrp="1"/>
          </p:cNvSpPr>
          <p:nvPr>
            <p:ph idx="1"/>
          </p:nvPr>
        </p:nvSpPr>
        <p:spPr>
          <a:xfrm>
            <a:off x="238125" y="892174"/>
            <a:ext cx="11525250" cy="5280025"/>
          </a:xfrm>
        </p:spPr>
        <p:txBody>
          <a:bodyPr>
            <a:normAutofit fontScale="92500" lnSpcReduction="20000"/>
          </a:bodyPr>
          <a:lstStyle/>
          <a:p>
            <a:r>
              <a:rPr lang="pl-PL" dirty="0"/>
              <a:t>Oblicz koszt kredytu kupieckiego, jeśli warunki są 2/10, netto 40 a rachunek jest zapłacony 40-tego dnia. </a:t>
            </a:r>
          </a:p>
          <a:p>
            <a:r>
              <a:rPr lang="pl-PL" dirty="0"/>
              <a:t> </a:t>
            </a:r>
          </a:p>
          <a:p>
            <a:r>
              <a:rPr lang="pl-PL" dirty="0"/>
              <a:t>Rozwiązanie: </a:t>
            </a:r>
          </a:p>
          <a:p>
            <a:pPr algn="just"/>
            <a:r>
              <a:rPr lang="pl-PL" dirty="0"/>
              <a:t>Załóżmy, że przedmiot kosztuje 100 USD. Jeśli płatność zostanie dokonana do dnia 10, płacimy tylko 98 USD. Stąd możemy powiedzieć, że rzeczywista cena wynosi 98 USD. Jeżeli płatność dokonywana jest 40-tego dnia, to zapłacimy 100 USD. A zatem wydłużenie terminu płatności „kosztuje” 2 USD. W ujęciu procentowym jest to 2/98 = 0.204. Aby obliczyć koszt kredytu kupieckiego w ujęciu rocznym kapitalizujemy tę wielkość: (1 + 0,0204) </a:t>
            </a:r>
            <a:r>
              <a:rPr lang="pl-PL" baseline="30000" dirty="0"/>
              <a:t>365/30</a:t>
            </a:r>
            <a:r>
              <a:rPr lang="pl-PL" dirty="0"/>
              <a:t> - 1 = 27,85%. </a:t>
            </a:r>
          </a:p>
          <a:p>
            <a:pPr algn="just"/>
            <a:r>
              <a:rPr lang="pl-PL" dirty="0"/>
              <a:t> </a:t>
            </a:r>
          </a:p>
          <a:p>
            <a:pPr algn="just"/>
            <a:r>
              <a:rPr lang="pl-PL" dirty="0"/>
              <a:t>Innymi słowy, roczny koszt finansowania kredytem kupieckim w wyniku nieskorzystania z rabatu za wcześniejszą płatność wynosi 27,85%. Jeśli krótkoterminowy koszt finansowania zewnętrznego spółki jest niższy niż 27,85%, powinien on skorzystać z kredytu kupieckiego i zapłacić dostawcy w ciągu 10 dni . </a:t>
            </a:r>
          </a:p>
          <a:p>
            <a:endParaRPr lang="pl-PL" dirty="0"/>
          </a:p>
        </p:txBody>
      </p:sp>
      <p:sp>
        <p:nvSpPr>
          <p:cNvPr id="4" name="Symbol zastępczy numeru slajdu 3">
            <a:extLst>
              <a:ext uri="{FF2B5EF4-FFF2-40B4-BE49-F238E27FC236}">
                <a16:creationId xmlns:a16="http://schemas.microsoft.com/office/drawing/2014/main" xmlns="" id="{4F60D17E-2D0C-47DE-906F-49A6ABBCF9FD}"/>
              </a:ext>
            </a:extLst>
          </p:cNvPr>
          <p:cNvSpPr>
            <a:spLocks noGrp="1"/>
          </p:cNvSpPr>
          <p:nvPr>
            <p:ph type="sldNum" sz="quarter" idx="12"/>
          </p:nvPr>
        </p:nvSpPr>
        <p:spPr/>
        <p:txBody>
          <a:bodyPr/>
          <a:lstStyle/>
          <a:p>
            <a:fld id="{27841190-F79C-4FD0-9BC1-8C2D798D9B46}" type="slidenum">
              <a:rPr lang="pl-PL" smtClean="0"/>
              <a:t>109</a:t>
            </a:fld>
            <a:endParaRPr lang="pl-PL"/>
          </a:p>
        </p:txBody>
      </p:sp>
    </p:spTree>
    <p:extLst>
      <p:ext uri="{BB962C8B-B14F-4D97-AF65-F5344CB8AC3E}">
        <p14:creationId xmlns:p14="http://schemas.microsoft.com/office/powerpoint/2010/main" val="40248820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172EB379-2D96-41BA-B992-71694C2DF038}"/>
              </a:ext>
            </a:extLst>
          </p:cNvPr>
          <p:cNvSpPr>
            <a:spLocks noGrp="1"/>
          </p:cNvSpPr>
          <p:nvPr>
            <p:ph type="title"/>
          </p:nvPr>
        </p:nvSpPr>
        <p:spPr/>
        <p:txBody>
          <a:bodyPr>
            <a:normAutofit/>
          </a:bodyPr>
          <a:lstStyle/>
          <a:p>
            <a:r>
              <a:rPr lang="pl-PL" b="1" dirty="0"/>
              <a:t>Czynniki wpływające na relacje z interesariuszami i ład korporacyjny </a:t>
            </a:r>
            <a:endParaRPr lang="pl-PL" dirty="0"/>
          </a:p>
        </p:txBody>
      </p:sp>
      <p:sp>
        <p:nvSpPr>
          <p:cNvPr id="3" name="Symbol zastępczy zawartości 2">
            <a:extLst>
              <a:ext uri="{FF2B5EF4-FFF2-40B4-BE49-F238E27FC236}">
                <a16:creationId xmlns:a16="http://schemas.microsoft.com/office/drawing/2014/main" xmlns="" id="{9FF88EB9-5426-46DC-AF7D-BA6210D823E3}"/>
              </a:ext>
            </a:extLst>
          </p:cNvPr>
          <p:cNvSpPr>
            <a:spLocks noGrp="1"/>
          </p:cNvSpPr>
          <p:nvPr>
            <p:ph idx="1"/>
          </p:nvPr>
        </p:nvSpPr>
        <p:spPr/>
        <p:txBody>
          <a:bodyPr/>
          <a:lstStyle/>
          <a:p>
            <a:r>
              <a:rPr lang="pl-PL" dirty="0"/>
              <a:t>Czynniki rynkowe</a:t>
            </a:r>
          </a:p>
          <a:p>
            <a:pPr lvl="1"/>
            <a:r>
              <a:rPr lang="pl-PL" dirty="0"/>
              <a:t>Zaangażowanie akcjonariuszy</a:t>
            </a:r>
          </a:p>
          <a:p>
            <a:pPr lvl="1"/>
            <a:r>
              <a:rPr lang="pl-PL" dirty="0"/>
              <a:t>Aktywizm akcjonariuszy</a:t>
            </a:r>
          </a:p>
          <a:p>
            <a:pPr lvl="1"/>
            <a:r>
              <a:rPr lang="pl-PL" dirty="0"/>
              <a:t>Konkurencja i przejęcia</a:t>
            </a:r>
          </a:p>
          <a:p>
            <a:pPr lvl="1"/>
            <a:endParaRPr lang="pl-PL" dirty="0"/>
          </a:p>
          <a:p>
            <a:r>
              <a:rPr lang="pl-PL" dirty="0"/>
              <a:t>Czynniki nierynkowe</a:t>
            </a:r>
          </a:p>
          <a:p>
            <a:pPr lvl="1"/>
            <a:r>
              <a:rPr lang="pl-PL" dirty="0"/>
              <a:t>Środowisko prawne</a:t>
            </a:r>
          </a:p>
          <a:p>
            <a:pPr lvl="1"/>
            <a:r>
              <a:rPr lang="pl-PL" dirty="0"/>
              <a:t>Media społecznościowe</a:t>
            </a:r>
          </a:p>
          <a:p>
            <a:pPr lvl="1"/>
            <a:r>
              <a:rPr lang="pl-PL" dirty="0"/>
              <a:t>Doradcy z zakresu ładu korporacyjnego</a:t>
            </a:r>
          </a:p>
          <a:p>
            <a:pPr lvl="1"/>
            <a:endParaRPr lang="pl-PL" dirty="0"/>
          </a:p>
        </p:txBody>
      </p:sp>
      <p:sp>
        <p:nvSpPr>
          <p:cNvPr id="4" name="Symbol zastępczy numeru slajdu 3">
            <a:extLst>
              <a:ext uri="{FF2B5EF4-FFF2-40B4-BE49-F238E27FC236}">
                <a16:creationId xmlns:a16="http://schemas.microsoft.com/office/drawing/2014/main" xmlns="" id="{6B965831-25FE-4FBE-A16E-E3EE9C128869}"/>
              </a:ext>
            </a:extLst>
          </p:cNvPr>
          <p:cNvSpPr>
            <a:spLocks noGrp="1"/>
          </p:cNvSpPr>
          <p:nvPr>
            <p:ph type="sldNum" sz="quarter" idx="12"/>
          </p:nvPr>
        </p:nvSpPr>
        <p:spPr/>
        <p:txBody>
          <a:bodyPr/>
          <a:lstStyle/>
          <a:p>
            <a:fld id="{27841190-F79C-4FD0-9BC1-8C2D798D9B46}" type="slidenum">
              <a:rPr lang="pl-PL" smtClean="0"/>
              <a:t>11</a:t>
            </a:fld>
            <a:endParaRPr lang="pl-PL"/>
          </a:p>
        </p:txBody>
      </p:sp>
    </p:spTree>
    <p:extLst>
      <p:ext uri="{BB962C8B-B14F-4D97-AF65-F5344CB8AC3E}">
        <p14:creationId xmlns:p14="http://schemas.microsoft.com/office/powerpoint/2010/main" val="329820331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E6C92FCF-4C75-43E1-951C-50882CCDD05A}"/>
              </a:ext>
            </a:extLst>
          </p:cNvPr>
          <p:cNvSpPr>
            <a:spLocks noGrp="1"/>
          </p:cNvSpPr>
          <p:nvPr>
            <p:ph type="title"/>
          </p:nvPr>
        </p:nvSpPr>
        <p:spPr/>
        <p:txBody>
          <a:bodyPr/>
          <a:lstStyle/>
          <a:p>
            <a:r>
              <a:rPr lang="pl-PL" dirty="0"/>
              <a:t>Zarządzanie</a:t>
            </a:r>
            <a:r>
              <a:rPr lang="pl-PL" b="1" dirty="0"/>
              <a:t> </a:t>
            </a:r>
            <a:r>
              <a:rPr lang="pl-PL" dirty="0"/>
              <a:t>finansowaniem</a:t>
            </a:r>
            <a:r>
              <a:rPr lang="pl-PL" b="1" dirty="0"/>
              <a:t> </a:t>
            </a:r>
            <a:r>
              <a:rPr lang="pl-PL" dirty="0"/>
              <a:t>krótkoterminowym </a:t>
            </a:r>
          </a:p>
        </p:txBody>
      </p:sp>
      <p:sp>
        <p:nvSpPr>
          <p:cNvPr id="3" name="Symbol zastępczy zawartości 2">
            <a:extLst>
              <a:ext uri="{FF2B5EF4-FFF2-40B4-BE49-F238E27FC236}">
                <a16:creationId xmlns:a16="http://schemas.microsoft.com/office/drawing/2014/main" xmlns="" id="{A899C466-6BDB-4922-85D7-B665CAFC0B62}"/>
              </a:ext>
            </a:extLst>
          </p:cNvPr>
          <p:cNvSpPr>
            <a:spLocks noGrp="1"/>
          </p:cNvSpPr>
          <p:nvPr>
            <p:ph idx="1"/>
          </p:nvPr>
        </p:nvSpPr>
        <p:spPr/>
        <p:txBody>
          <a:bodyPr/>
          <a:lstStyle/>
          <a:p>
            <a:pPr algn="just"/>
            <a:r>
              <a:rPr lang="pl-PL" dirty="0"/>
              <a:t>Cele zarządzania finansowaniem krótkookresowym jest: </a:t>
            </a:r>
          </a:p>
          <a:p>
            <a:pPr lvl="1" algn="just"/>
            <a:r>
              <a:rPr lang="pl-PL" dirty="0"/>
              <a:t>Zapewnienie wystarczającego finansowania na okresy szczytowego zapotrzebowania na środki pieniężne. </a:t>
            </a:r>
          </a:p>
          <a:p>
            <a:pPr lvl="1" algn="just"/>
            <a:r>
              <a:rPr lang="pl-PL" dirty="0"/>
              <a:t>Utrzymanie odpowiednich źródeł kredytu </a:t>
            </a:r>
          </a:p>
          <a:p>
            <a:pPr lvl="1" algn="just"/>
            <a:r>
              <a:rPr lang="pl-PL" dirty="0"/>
              <a:t>Zapewnienie kosztu tego finansowania, które są korzystne dla przedsiębiorstwa</a:t>
            </a:r>
          </a:p>
          <a:p>
            <a:endParaRPr lang="pl-PL" dirty="0"/>
          </a:p>
        </p:txBody>
      </p:sp>
      <p:sp>
        <p:nvSpPr>
          <p:cNvPr id="4" name="Symbol zastępczy numeru slajdu 3">
            <a:extLst>
              <a:ext uri="{FF2B5EF4-FFF2-40B4-BE49-F238E27FC236}">
                <a16:creationId xmlns:a16="http://schemas.microsoft.com/office/drawing/2014/main" xmlns="" id="{83B71E40-661C-40D0-849E-C85F438C7732}"/>
              </a:ext>
            </a:extLst>
          </p:cNvPr>
          <p:cNvSpPr>
            <a:spLocks noGrp="1"/>
          </p:cNvSpPr>
          <p:nvPr>
            <p:ph type="sldNum" sz="quarter" idx="12"/>
          </p:nvPr>
        </p:nvSpPr>
        <p:spPr/>
        <p:txBody>
          <a:bodyPr/>
          <a:lstStyle/>
          <a:p>
            <a:fld id="{27841190-F79C-4FD0-9BC1-8C2D798D9B46}" type="slidenum">
              <a:rPr lang="pl-PL" smtClean="0"/>
              <a:t>110</a:t>
            </a:fld>
            <a:endParaRPr lang="pl-PL"/>
          </a:p>
        </p:txBody>
      </p:sp>
    </p:spTree>
    <p:extLst>
      <p:ext uri="{BB962C8B-B14F-4D97-AF65-F5344CB8AC3E}">
        <p14:creationId xmlns:p14="http://schemas.microsoft.com/office/powerpoint/2010/main" val="2170017705"/>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2E26C1F7-87C2-4225-AD7C-97D676489F1C}"/>
              </a:ext>
            </a:extLst>
          </p:cNvPr>
          <p:cNvSpPr>
            <a:spLocks noGrp="1"/>
          </p:cNvSpPr>
          <p:nvPr>
            <p:ph type="title"/>
          </p:nvPr>
        </p:nvSpPr>
        <p:spPr/>
        <p:txBody>
          <a:bodyPr/>
          <a:lstStyle/>
          <a:p>
            <a:r>
              <a:rPr lang="pl-PL" dirty="0"/>
              <a:t>Zdolność kredytowa a pozyskiwanie źródeł finansowania</a:t>
            </a:r>
          </a:p>
        </p:txBody>
      </p:sp>
      <p:sp>
        <p:nvSpPr>
          <p:cNvPr id="3" name="Symbol zastępczy zawartości 2">
            <a:extLst>
              <a:ext uri="{FF2B5EF4-FFF2-40B4-BE49-F238E27FC236}">
                <a16:creationId xmlns:a16="http://schemas.microsoft.com/office/drawing/2014/main" xmlns="" id="{3D2E9771-46D0-4F8B-9F56-6B4A92C2BAA2}"/>
              </a:ext>
            </a:extLst>
          </p:cNvPr>
          <p:cNvSpPr>
            <a:spLocks noGrp="1"/>
          </p:cNvSpPr>
          <p:nvPr>
            <p:ph idx="1"/>
          </p:nvPr>
        </p:nvSpPr>
        <p:spPr/>
        <p:txBody>
          <a:bodyPr/>
          <a:lstStyle/>
          <a:p>
            <a:r>
              <a:rPr lang="pl-PL" dirty="0"/>
              <a:t>Krótkoterminowe pożyczki mogą pochodzić od banków lub ze źródeł </a:t>
            </a:r>
            <a:r>
              <a:rPr lang="pl-PL" dirty="0" err="1"/>
              <a:t>niebankowych</a:t>
            </a:r>
            <a:r>
              <a:rPr lang="pl-PL" dirty="0"/>
              <a:t>. </a:t>
            </a:r>
          </a:p>
          <a:p>
            <a:r>
              <a:rPr lang="pl-PL" dirty="0"/>
              <a:t>Duże przedsiębiorstwa, silne finansowo korzystają z linii kredytowych. Słabsze przedsiębiorstwa muszą oferować zabezpieczenia, aby otrzymać pożyczki bankowe. </a:t>
            </a:r>
          </a:p>
          <a:p>
            <a:r>
              <a:rPr lang="pl-PL" dirty="0"/>
              <a:t>Część przedsiębiorstw o słabej zdolności kredytowej mogą zwracać się o krótkookresowe pożyczki do instytucji niefinansowych. </a:t>
            </a:r>
          </a:p>
          <a:p>
            <a:r>
              <a:rPr lang="pl-PL" dirty="0"/>
              <a:t>Duże i silne przedsiębiorstwa o dobrej zdolności kredytowej mogą emitować papiery komercyjne. </a:t>
            </a:r>
          </a:p>
          <a:p>
            <a:endParaRPr lang="pl-PL" dirty="0"/>
          </a:p>
        </p:txBody>
      </p:sp>
      <p:sp>
        <p:nvSpPr>
          <p:cNvPr id="4" name="Symbol zastępczy numeru slajdu 3">
            <a:extLst>
              <a:ext uri="{FF2B5EF4-FFF2-40B4-BE49-F238E27FC236}">
                <a16:creationId xmlns:a16="http://schemas.microsoft.com/office/drawing/2014/main" xmlns="" id="{46E1DEDB-6525-4361-A8DF-AD97FA973683}"/>
              </a:ext>
            </a:extLst>
          </p:cNvPr>
          <p:cNvSpPr>
            <a:spLocks noGrp="1"/>
          </p:cNvSpPr>
          <p:nvPr>
            <p:ph type="sldNum" sz="quarter" idx="12"/>
          </p:nvPr>
        </p:nvSpPr>
        <p:spPr/>
        <p:txBody>
          <a:bodyPr/>
          <a:lstStyle/>
          <a:p>
            <a:fld id="{27841190-F79C-4FD0-9BC1-8C2D798D9B46}" type="slidenum">
              <a:rPr lang="pl-PL" smtClean="0"/>
              <a:t>111</a:t>
            </a:fld>
            <a:endParaRPr lang="pl-PL"/>
          </a:p>
        </p:txBody>
      </p:sp>
    </p:spTree>
    <p:extLst>
      <p:ext uri="{BB962C8B-B14F-4D97-AF65-F5344CB8AC3E}">
        <p14:creationId xmlns:p14="http://schemas.microsoft.com/office/powerpoint/2010/main" val="3512041442"/>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B2B115D8-3CA1-46F1-B06A-F8813E9EE918}"/>
              </a:ext>
            </a:extLst>
          </p:cNvPr>
          <p:cNvSpPr>
            <a:spLocks noGrp="1"/>
          </p:cNvSpPr>
          <p:nvPr>
            <p:ph type="title"/>
          </p:nvPr>
        </p:nvSpPr>
        <p:spPr>
          <a:xfrm>
            <a:off x="838200" y="0"/>
            <a:ext cx="10515600" cy="835025"/>
          </a:xfrm>
        </p:spPr>
        <p:txBody>
          <a:bodyPr/>
          <a:lstStyle/>
          <a:p>
            <a:r>
              <a:rPr lang="pl-PL" dirty="0"/>
              <a:t>Obliczanie kosztów pożyczek </a:t>
            </a:r>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DF0E9CF9-9C28-4A2E-91ED-7CAA3795370F}"/>
                  </a:ext>
                </a:extLst>
              </p:cNvPr>
              <p:cNvSpPr>
                <a:spLocks noGrp="1"/>
              </p:cNvSpPr>
              <p:nvPr>
                <p:ph idx="1"/>
              </p:nvPr>
            </p:nvSpPr>
            <p:spPr>
              <a:xfrm>
                <a:off x="123825" y="835024"/>
                <a:ext cx="12068175" cy="6022976"/>
              </a:xfrm>
            </p:spPr>
            <p:txBody>
              <a:bodyPr>
                <a:normAutofit fontScale="92500" lnSpcReduction="20000"/>
              </a:bodyPr>
              <a:lstStyle/>
              <a:p>
                <a14:m>
                  <m:oMath xmlns:m="http://schemas.openxmlformats.org/officeDocument/2006/math">
                    <m:r>
                      <a:rPr lang="pl-PL" i="1">
                        <a:latin typeface="Cambria Math" panose="02040503050406030204" pitchFamily="18" charset="0"/>
                      </a:rPr>
                      <m:t>𝑘𝑜𝑠𝑧𝑡</m:t>
                    </m:r>
                    <m:r>
                      <a:rPr lang="pl-PL" i="1">
                        <a:latin typeface="Cambria Math" panose="02040503050406030204" pitchFamily="18" charset="0"/>
                      </a:rPr>
                      <m:t> </m:t>
                    </m:r>
                    <m:r>
                      <a:rPr lang="pl-PL" i="1">
                        <a:latin typeface="Cambria Math" panose="02040503050406030204" pitchFamily="18" charset="0"/>
                      </a:rPr>
                      <m:t>𝑙𝑖𝑛𝑖𝑖</m:t>
                    </m:r>
                    <m:r>
                      <a:rPr lang="pl-PL" i="1">
                        <a:latin typeface="Cambria Math" panose="02040503050406030204" pitchFamily="18" charset="0"/>
                      </a:rPr>
                      <m:t> </m:t>
                    </m:r>
                    <m:r>
                      <a:rPr lang="pl-PL" i="1">
                        <a:latin typeface="Cambria Math" panose="02040503050406030204" pitchFamily="18" charset="0"/>
                      </a:rPr>
                      <m:t>𝑘𝑟𝑒𝑑𝑦𝑡𝑜𝑤𝑒𝑗</m:t>
                    </m:r>
                    <m:r>
                      <a:rPr lang="pl-PL" i="1">
                        <a:latin typeface="Cambria Math" panose="02040503050406030204" pitchFamily="18" charset="0"/>
                      </a:rPr>
                      <m:t>= </m:t>
                    </m:r>
                    <m:f>
                      <m:fPr>
                        <m:ctrlPr>
                          <a:rPr lang="pl-PL" i="1">
                            <a:latin typeface="Cambria Math" panose="02040503050406030204" pitchFamily="18" charset="0"/>
                          </a:rPr>
                        </m:ctrlPr>
                      </m:fPr>
                      <m:num>
                        <m:r>
                          <a:rPr lang="pl-PL" i="1">
                            <a:latin typeface="Cambria Math" panose="02040503050406030204" pitchFamily="18" charset="0"/>
                          </a:rPr>
                          <m:t>𝑂𝑑𝑠𝑒𝑡𝑘𝑖</m:t>
                        </m:r>
                        <m:r>
                          <a:rPr lang="pl-PL" i="1">
                            <a:latin typeface="Cambria Math" panose="02040503050406030204" pitchFamily="18" charset="0"/>
                          </a:rPr>
                          <m:t>+</m:t>
                        </m:r>
                        <m:r>
                          <a:rPr lang="pl-PL" i="1">
                            <a:latin typeface="Cambria Math" panose="02040503050406030204" pitchFamily="18" charset="0"/>
                          </a:rPr>
                          <m:t>𝑃𝑟𝑜𝑤𝑖𝑧𝑗𝑎</m:t>
                        </m:r>
                      </m:num>
                      <m:den>
                        <m:r>
                          <a:rPr lang="pl-PL" i="1">
                            <a:latin typeface="Cambria Math" panose="02040503050406030204" pitchFamily="18" charset="0"/>
                          </a:rPr>
                          <m:t>𝑊𝑖𝑒𝑙𝑘𝑜</m:t>
                        </m:r>
                        <m:r>
                          <a:rPr lang="pl-PL" i="1">
                            <a:latin typeface="Cambria Math" panose="02040503050406030204" pitchFamily="18" charset="0"/>
                          </a:rPr>
                          <m:t>ść </m:t>
                        </m:r>
                        <m:r>
                          <a:rPr lang="pl-PL" i="1">
                            <a:latin typeface="Cambria Math" panose="02040503050406030204" pitchFamily="18" charset="0"/>
                          </a:rPr>
                          <m:t>𝑝𝑜</m:t>
                        </m:r>
                        <m:r>
                          <a:rPr lang="pl-PL" i="1">
                            <a:latin typeface="Cambria Math" panose="02040503050406030204" pitchFamily="18" charset="0"/>
                          </a:rPr>
                          <m:t>ż</m:t>
                        </m:r>
                        <m:r>
                          <a:rPr lang="pl-PL" i="1">
                            <a:latin typeface="Cambria Math" panose="02040503050406030204" pitchFamily="18" charset="0"/>
                          </a:rPr>
                          <m:t>𝑦𝑐𝑧𝑘𝑖</m:t>
                        </m:r>
                      </m:den>
                    </m:f>
                  </m:oMath>
                </a14:m>
                <a:endParaRPr lang="pl-PL" dirty="0"/>
              </a:p>
              <a:p>
                <a:pPr marL="0" indent="0">
                  <a:buNone/>
                </a:pPr>
                <a:endParaRPr lang="pl-PL" dirty="0"/>
              </a:p>
              <a:p>
                <a:r>
                  <a:rPr lang="pl-PL" dirty="0"/>
                  <a:t>Jeżeli odsetki obejmują już wszystkie elementy kosztu kapitału to wzór wygląda następująco (akcept bankierski):</a:t>
                </a:r>
              </a:p>
              <a:p>
                <a:endParaRPr lang="pl-PL" dirty="0"/>
              </a:p>
              <a:p>
                <a:pPr marL="0" indent="0">
                  <a:buNone/>
                </a:pPr>
                <a14:m>
                  <m:oMathPara xmlns:m="http://schemas.openxmlformats.org/officeDocument/2006/math">
                    <m:oMathParaPr>
                      <m:jc m:val="centerGroup"/>
                    </m:oMathParaPr>
                    <m:oMath xmlns:m="http://schemas.openxmlformats.org/officeDocument/2006/math">
                      <m:r>
                        <a:rPr lang="pl-PL" i="1">
                          <a:latin typeface="Cambria Math" panose="02040503050406030204" pitchFamily="18" charset="0"/>
                        </a:rPr>
                        <m:t>𝐾𝑜𝑠𝑧𝑡</m:t>
                      </m:r>
                      <m:r>
                        <a:rPr lang="pl-PL" i="1">
                          <a:latin typeface="Cambria Math" panose="02040503050406030204" pitchFamily="18" charset="0"/>
                        </a:rPr>
                        <m:t>= </m:t>
                      </m:r>
                      <m:f>
                        <m:fPr>
                          <m:ctrlPr>
                            <a:rPr lang="pl-PL" i="1">
                              <a:latin typeface="Cambria Math" panose="02040503050406030204" pitchFamily="18" charset="0"/>
                            </a:rPr>
                          </m:ctrlPr>
                        </m:fPr>
                        <m:num>
                          <m:r>
                            <a:rPr lang="pl-PL" i="1">
                              <a:latin typeface="Cambria Math" panose="02040503050406030204" pitchFamily="18" charset="0"/>
                            </a:rPr>
                            <m:t>𝑂𝑑𝑠𝑒𝑡𝑘𝑖</m:t>
                          </m:r>
                        </m:num>
                        <m:den>
                          <m:r>
                            <a:rPr lang="pl-PL" i="1">
                              <a:latin typeface="Cambria Math" panose="02040503050406030204" pitchFamily="18" charset="0"/>
                            </a:rPr>
                            <m:t>Ś</m:t>
                          </m:r>
                          <m:r>
                            <a:rPr lang="pl-PL" i="1">
                              <a:latin typeface="Cambria Math" panose="02040503050406030204" pitchFamily="18" charset="0"/>
                            </a:rPr>
                            <m:t>𝑟𝑜𝑑𝑘𝑖</m:t>
                          </m:r>
                          <m:r>
                            <a:rPr lang="pl-PL" i="1">
                              <a:latin typeface="Cambria Math" panose="02040503050406030204" pitchFamily="18" charset="0"/>
                            </a:rPr>
                            <m:t> </m:t>
                          </m:r>
                          <m:r>
                            <a:rPr lang="pl-PL" i="1">
                              <a:latin typeface="Cambria Math" panose="02040503050406030204" pitchFamily="18" charset="0"/>
                            </a:rPr>
                            <m:t>𝑝𝑖𝑒𝑛𝑖</m:t>
                          </m:r>
                          <m:r>
                            <a:rPr lang="pl-PL" i="1">
                              <a:latin typeface="Cambria Math" panose="02040503050406030204" pitchFamily="18" charset="0"/>
                            </a:rPr>
                            <m:t>ęż</m:t>
                          </m:r>
                          <m:r>
                            <a:rPr lang="pl-PL" i="1">
                              <a:latin typeface="Cambria Math" panose="02040503050406030204" pitchFamily="18" charset="0"/>
                            </a:rPr>
                            <m:t>𝑛𝑒</m:t>
                          </m:r>
                          <m:r>
                            <a:rPr lang="pl-PL" i="1">
                              <a:latin typeface="Cambria Math" panose="02040503050406030204" pitchFamily="18" charset="0"/>
                            </a:rPr>
                            <m:t> </m:t>
                          </m:r>
                          <m:r>
                            <a:rPr lang="pl-PL" i="1">
                              <a:latin typeface="Cambria Math" panose="02040503050406030204" pitchFamily="18" charset="0"/>
                            </a:rPr>
                            <m:t>𝑜𝑡𝑟𝑧𝑦𝑚𝑎𝑛𝑒</m:t>
                          </m:r>
                          <m:r>
                            <a:rPr lang="pl-PL" i="1">
                              <a:latin typeface="Cambria Math" panose="02040503050406030204" pitchFamily="18" charset="0"/>
                            </a:rPr>
                            <m:t> </m:t>
                          </m:r>
                          <m:r>
                            <a:rPr lang="pl-PL" i="1">
                              <a:latin typeface="Cambria Math" panose="02040503050406030204" pitchFamily="18" charset="0"/>
                            </a:rPr>
                            <m:t>𝑧</m:t>
                          </m:r>
                          <m:r>
                            <a:rPr lang="pl-PL" i="1">
                              <a:latin typeface="Cambria Math" panose="02040503050406030204" pitchFamily="18" charset="0"/>
                            </a:rPr>
                            <m:t> </m:t>
                          </m:r>
                          <m:r>
                            <a:rPr lang="pl-PL" i="1">
                              <a:latin typeface="Cambria Math" panose="02040503050406030204" pitchFamily="18" charset="0"/>
                            </a:rPr>
                            <m:t>𝑡𝑦𝑡𝑢</m:t>
                          </m:r>
                          <m:r>
                            <a:rPr lang="pl-PL" i="1">
                              <a:latin typeface="Cambria Math" panose="02040503050406030204" pitchFamily="18" charset="0"/>
                            </a:rPr>
                            <m:t>ł</m:t>
                          </m:r>
                          <m:r>
                            <a:rPr lang="pl-PL" i="1">
                              <a:latin typeface="Cambria Math" panose="02040503050406030204" pitchFamily="18" charset="0"/>
                            </a:rPr>
                            <m:t>𝑢</m:t>
                          </m:r>
                          <m:r>
                            <a:rPr lang="pl-PL" i="1">
                              <a:latin typeface="Cambria Math" panose="02040503050406030204" pitchFamily="18" charset="0"/>
                            </a:rPr>
                            <m:t> </m:t>
                          </m:r>
                          <m:r>
                            <a:rPr lang="pl-PL" i="1">
                              <a:latin typeface="Cambria Math" panose="02040503050406030204" pitchFamily="18" charset="0"/>
                            </a:rPr>
                            <m:t>𝑝𝑜</m:t>
                          </m:r>
                          <m:r>
                            <a:rPr lang="pl-PL" i="1">
                              <a:latin typeface="Cambria Math" panose="02040503050406030204" pitchFamily="18" charset="0"/>
                            </a:rPr>
                            <m:t>ż</m:t>
                          </m:r>
                          <m:r>
                            <a:rPr lang="pl-PL" i="1">
                              <a:latin typeface="Cambria Math" panose="02040503050406030204" pitchFamily="18" charset="0"/>
                            </a:rPr>
                            <m:t>𝑦𝑐𝑧𝑘𝑖</m:t>
                          </m:r>
                          <m:r>
                            <a:rPr lang="pl-PL" i="1">
                              <a:latin typeface="Cambria Math" panose="02040503050406030204" pitchFamily="18" charset="0"/>
                            </a:rPr>
                            <m:t> </m:t>
                          </m:r>
                          <m:r>
                            <a:rPr lang="pl-PL" i="1">
                              <a:latin typeface="Cambria Math" panose="02040503050406030204" pitchFamily="18" charset="0"/>
                            </a:rPr>
                            <m:t>𝑁𝐸𝑇𝑇𝑂</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𝑂𝑑𝑠𝑒𝑡𝑘𝑖</m:t>
                          </m:r>
                        </m:num>
                        <m:den>
                          <m:r>
                            <a:rPr lang="pl-PL" i="1">
                              <a:latin typeface="Cambria Math" panose="02040503050406030204" pitchFamily="18" charset="0"/>
                            </a:rPr>
                            <m:t>𝑊𝑎𝑟𝑡𝑜</m:t>
                          </m:r>
                          <m:r>
                            <a:rPr lang="pl-PL" i="1">
                              <a:latin typeface="Cambria Math" panose="02040503050406030204" pitchFamily="18" charset="0"/>
                            </a:rPr>
                            <m:t>ść </m:t>
                          </m:r>
                          <m:r>
                            <a:rPr lang="pl-PL" i="1">
                              <a:latin typeface="Cambria Math" panose="02040503050406030204" pitchFamily="18" charset="0"/>
                            </a:rPr>
                            <m:t>𝑝𝑜</m:t>
                          </m:r>
                          <m:r>
                            <a:rPr lang="pl-PL" i="1">
                              <a:latin typeface="Cambria Math" panose="02040503050406030204" pitchFamily="18" charset="0"/>
                            </a:rPr>
                            <m:t>ż</m:t>
                          </m:r>
                          <m:r>
                            <a:rPr lang="pl-PL" i="1">
                              <a:latin typeface="Cambria Math" panose="02040503050406030204" pitchFamily="18" charset="0"/>
                            </a:rPr>
                            <m:t>𝑦𝑐𝑧𝑘𝑖</m:t>
                          </m:r>
                          <m:r>
                            <a:rPr lang="pl-PL" i="1">
                              <a:latin typeface="Cambria Math" panose="02040503050406030204" pitchFamily="18" charset="0"/>
                            </a:rPr>
                            <m:t>−</m:t>
                          </m:r>
                          <m:r>
                            <a:rPr lang="pl-PL" i="1">
                              <a:latin typeface="Cambria Math" panose="02040503050406030204" pitchFamily="18" charset="0"/>
                            </a:rPr>
                            <m:t>𝑂𝑑𝑠𝑒𝑡𝑘𝑖</m:t>
                          </m:r>
                        </m:den>
                      </m:f>
                    </m:oMath>
                  </m:oMathPara>
                </a14:m>
                <a:endParaRPr lang="pl-PL" dirty="0"/>
              </a:p>
              <a:p>
                <a:pPr marL="0" indent="0">
                  <a:buNone/>
                </a:pPr>
                <a:endParaRPr lang="pl-PL" dirty="0"/>
              </a:p>
              <a:p>
                <a:pPr marL="0" indent="0">
                  <a:buNone/>
                </a:pPr>
                <a:r>
                  <a:rPr lang="pl-PL" dirty="0"/>
                  <a:t>A jeżeli pożyczona kwota obejmuje prowizję pośrednika (gdy pożyczona kwota obejmuje opłatę dealera i opłatę dodatkową):</a:t>
                </a:r>
              </a:p>
              <a:p>
                <a:pPr marL="0" indent="0">
                  <a:buNone/>
                </a:pPr>
                <a:endParaRPr lang="pl-PL" dirty="0"/>
              </a:p>
              <a:p>
                <a14:m>
                  <m:oMath xmlns:m="http://schemas.openxmlformats.org/officeDocument/2006/math">
                    <m:r>
                      <a:rPr lang="pl-PL" i="1">
                        <a:latin typeface="Cambria Math" panose="02040503050406030204" pitchFamily="18" charset="0"/>
                      </a:rPr>
                      <m:t>𝐾𝑜𝑠𝑧𝑡</m:t>
                    </m:r>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𝑂𝑑𝑠𝑒𝑡𝑘𝑖</m:t>
                        </m:r>
                        <m:r>
                          <a:rPr lang="pl-PL" i="1">
                            <a:latin typeface="Cambria Math" panose="02040503050406030204" pitchFamily="18" charset="0"/>
                          </a:rPr>
                          <m:t>+</m:t>
                        </m:r>
                        <m:r>
                          <a:rPr lang="pl-PL" i="1">
                            <a:latin typeface="Cambria Math" panose="02040503050406030204" pitchFamily="18" charset="0"/>
                          </a:rPr>
                          <m:t>𝑝𝑟𝑜𝑤𝑖𝑧𝑗𝑎</m:t>
                        </m:r>
                        <m:r>
                          <a:rPr lang="pl-PL" i="1">
                            <a:latin typeface="Cambria Math" panose="02040503050406030204" pitchFamily="18" charset="0"/>
                          </a:rPr>
                          <m:t> </m:t>
                        </m:r>
                        <m:r>
                          <a:rPr lang="pl-PL" i="1">
                            <a:latin typeface="Cambria Math" panose="02040503050406030204" pitchFamily="18" charset="0"/>
                          </a:rPr>
                          <m:t>𝑝𝑜</m:t>
                        </m:r>
                        <m:r>
                          <a:rPr lang="pl-PL" i="1">
                            <a:latin typeface="Cambria Math" panose="02040503050406030204" pitchFamily="18" charset="0"/>
                          </a:rPr>
                          <m:t>ś</m:t>
                        </m:r>
                        <m:r>
                          <a:rPr lang="pl-PL" i="1">
                            <a:latin typeface="Cambria Math" panose="02040503050406030204" pitchFamily="18" charset="0"/>
                          </a:rPr>
                          <m:t>𝑟𝑒𝑑𝑛𝑖𝑘𝑎</m:t>
                        </m:r>
                        <m:r>
                          <a:rPr lang="pl-PL" i="1">
                            <a:latin typeface="Cambria Math" panose="02040503050406030204" pitchFamily="18" charset="0"/>
                          </a:rPr>
                          <m:t>+</m:t>
                        </m:r>
                        <m:r>
                          <a:rPr lang="pl-PL" i="1">
                            <a:latin typeface="Cambria Math" panose="02040503050406030204" pitchFamily="18" charset="0"/>
                          </a:rPr>
                          <m:t>𝐾𝑜𝑠𝑧𝑡𝑦</m:t>
                        </m:r>
                        <m:r>
                          <a:rPr lang="pl-PL" i="1">
                            <a:latin typeface="Cambria Math" panose="02040503050406030204" pitchFamily="18" charset="0"/>
                          </a:rPr>
                          <m:t> </m:t>
                        </m:r>
                        <m:r>
                          <a:rPr lang="pl-PL" i="1">
                            <a:latin typeface="Cambria Math" panose="02040503050406030204" pitchFamily="18" charset="0"/>
                          </a:rPr>
                          <m:t>𝑟𝑒𝑧𝑒𝑟𝑤𝑜𝑤𝑒𝑗</m:t>
                        </m:r>
                        <m:r>
                          <a:rPr lang="pl-PL" i="1">
                            <a:latin typeface="Cambria Math" panose="02040503050406030204" pitchFamily="18" charset="0"/>
                          </a:rPr>
                          <m:t> </m:t>
                        </m:r>
                        <m:r>
                          <a:rPr lang="pl-PL" i="1">
                            <a:latin typeface="Cambria Math" panose="02040503050406030204" pitchFamily="18" charset="0"/>
                          </a:rPr>
                          <m:t>𝑙𝑖𝑛𝑖𝑖</m:t>
                        </m:r>
                        <m:r>
                          <a:rPr lang="pl-PL" i="1">
                            <a:latin typeface="Cambria Math" panose="02040503050406030204" pitchFamily="18" charset="0"/>
                          </a:rPr>
                          <m:t> </m:t>
                        </m:r>
                        <m:r>
                          <a:rPr lang="pl-PL" i="1">
                            <a:latin typeface="Cambria Math" panose="02040503050406030204" pitchFamily="18" charset="0"/>
                          </a:rPr>
                          <m:t>𝑘𝑟𝑒𝑑𝑦𝑡𝑜𝑤𝑒𝑗</m:t>
                        </m:r>
                      </m:num>
                      <m:den>
                        <m:r>
                          <a:rPr lang="pl-PL" i="1">
                            <a:latin typeface="Cambria Math" panose="02040503050406030204" pitchFamily="18" charset="0"/>
                          </a:rPr>
                          <m:t>𝑤𝑎𝑟𝑡𝑜</m:t>
                        </m:r>
                        <m:r>
                          <a:rPr lang="pl-PL" i="1">
                            <a:latin typeface="Cambria Math" panose="02040503050406030204" pitchFamily="18" charset="0"/>
                          </a:rPr>
                          <m:t>ść </m:t>
                        </m:r>
                        <m:r>
                          <a:rPr lang="pl-PL" i="1">
                            <a:latin typeface="Cambria Math" panose="02040503050406030204" pitchFamily="18" charset="0"/>
                          </a:rPr>
                          <m:t>𝑝𝑜</m:t>
                        </m:r>
                        <m:r>
                          <a:rPr lang="pl-PL" i="1">
                            <a:latin typeface="Cambria Math" panose="02040503050406030204" pitchFamily="18" charset="0"/>
                          </a:rPr>
                          <m:t>ż</m:t>
                        </m:r>
                        <m:r>
                          <a:rPr lang="pl-PL" i="1">
                            <a:latin typeface="Cambria Math" panose="02040503050406030204" pitchFamily="18" charset="0"/>
                          </a:rPr>
                          <m:t>𝑦𝑐𝑧𝑘𝑖</m:t>
                        </m:r>
                        <m:r>
                          <a:rPr lang="pl-PL" i="1">
                            <a:latin typeface="Cambria Math" panose="02040503050406030204" pitchFamily="18" charset="0"/>
                          </a:rPr>
                          <m:t>−</m:t>
                        </m:r>
                        <m:r>
                          <a:rPr lang="pl-PL" i="1">
                            <a:latin typeface="Cambria Math" panose="02040503050406030204" pitchFamily="18" charset="0"/>
                          </a:rPr>
                          <m:t>𝑂𝑑𝑠𝑒𝑡𝑘𝑖</m:t>
                        </m:r>
                      </m:den>
                    </m:f>
                  </m:oMath>
                </a14:m>
                <a:endParaRPr lang="pl-PL" dirty="0"/>
              </a:p>
              <a:p>
                <a:pPr marL="0" indent="0">
                  <a:buNone/>
                </a:pPr>
                <a:endParaRPr lang="pl-PL" dirty="0"/>
              </a:p>
              <a:p>
                <a:endParaRPr lang="pl-PL" dirty="0"/>
              </a:p>
            </p:txBody>
          </p:sp>
        </mc:Choice>
        <mc:Fallback xmlns="">
          <p:sp>
            <p:nvSpPr>
              <p:cNvPr id="3" name="Symbol zastępczy zawartości 2">
                <a:extLst>
                  <a:ext uri="{FF2B5EF4-FFF2-40B4-BE49-F238E27FC236}">
                    <a16:creationId xmlns:a16="http://schemas.microsoft.com/office/drawing/2014/main" id="{DF0E9CF9-9C28-4A2E-91ED-7CAA3795370F}"/>
                  </a:ext>
                </a:extLst>
              </p:cNvPr>
              <p:cNvSpPr>
                <a:spLocks noGrp="1" noRot="1" noChangeAspect="1" noMove="1" noResize="1" noEditPoints="1" noAdjustHandles="1" noChangeArrowheads="1" noChangeShapeType="1" noTextEdit="1"/>
              </p:cNvSpPr>
              <p:nvPr>
                <p:ph idx="1"/>
              </p:nvPr>
            </p:nvSpPr>
            <p:spPr>
              <a:xfrm>
                <a:off x="123825" y="835024"/>
                <a:ext cx="12068175" cy="6022976"/>
              </a:xfrm>
              <a:blipFill>
                <a:blip r:embed="rId2"/>
                <a:stretch>
                  <a:fillRect l="-909" r="-556"/>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215478B8-1BE3-4324-8DB7-095CDD559131}"/>
              </a:ext>
            </a:extLst>
          </p:cNvPr>
          <p:cNvSpPr>
            <a:spLocks noGrp="1"/>
          </p:cNvSpPr>
          <p:nvPr>
            <p:ph type="sldNum" sz="quarter" idx="12"/>
          </p:nvPr>
        </p:nvSpPr>
        <p:spPr/>
        <p:txBody>
          <a:bodyPr/>
          <a:lstStyle/>
          <a:p>
            <a:fld id="{27841190-F79C-4FD0-9BC1-8C2D798D9B46}" type="slidenum">
              <a:rPr lang="pl-PL" smtClean="0"/>
              <a:t>112</a:t>
            </a:fld>
            <a:endParaRPr lang="pl-PL"/>
          </a:p>
        </p:txBody>
      </p:sp>
    </p:spTree>
    <p:extLst>
      <p:ext uri="{BB962C8B-B14F-4D97-AF65-F5344CB8AC3E}">
        <p14:creationId xmlns:p14="http://schemas.microsoft.com/office/powerpoint/2010/main" val="329462789"/>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92D4A9EB-7DEE-405B-BCF4-8F3133A9EBE9}"/>
              </a:ext>
            </a:extLst>
          </p:cNvPr>
          <p:cNvSpPr>
            <a:spLocks noGrp="1"/>
          </p:cNvSpPr>
          <p:nvPr>
            <p:ph type="title"/>
          </p:nvPr>
        </p:nvSpPr>
        <p:spPr>
          <a:xfrm>
            <a:off x="838200" y="0"/>
            <a:ext cx="10515600" cy="530225"/>
          </a:xfrm>
        </p:spPr>
        <p:txBody>
          <a:bodyPr>
            <a:normAutofit fontScale="90000"/>
          </a:bodyPr>
          <a:lstStyle/>
          <a:p>
            <a:r>
              <a:rPr lang="pl-PL" dirty="0"/>
              <a:t>Obliczanie kosztów pożyczek: przykład (treść)</a:t>
            </a:r>
          </a:p>
        </p:txBody>
      </p:sp>
      <p:sp>
        <p:nvSpPr>
          <p:cNvPr id="3" name="Symbol zastępczy zawartości 2">
            <a:extLst>
              <a:ext uri="{FF2B5EF4-FFF2-40B4-BE49-F238E27FC236}">
                <a16:creationId xmlns:a16="http://schemas.microsoft.com/office/drawing/2014/main" xmlns="" id="{05D62CA0-3FF3-431A-80ED-440A9E806984}"/>
              </a:ext>
            </a:extLst>
          </p:cNvPr>
          <p:cNvSpPr>
            <a:spLocks noGrp="1"/>
          </p:cNvSpPr>
          <p:nvPr>
            <p:ph idx="1"/>
          </p:nvPr>
        </p:nvSpPr>
        <p:spPr>
          <a:xfrm>
            <a:off x="0" y="615950"/>
            <a:ext cx="12192000" cy="5740400"/>
          </a:xfrm>
        </p:spPr>
        <p:txBody>
          <a:bodyPr>
            <a:normAutofit/>
          </a:bodyPr>
          <a:lstStyle/>
          <a:p>
            <a:r>
              <a:rPr lang="pl-PL" dirty="0"/>
              <a:t>Musisz pożyczyć 1 mln USD $ na jeden miesiąc i masz trzy opcje pokazane poniżej. Która reprezentuje najniższy koszt? </a:t>
            </a:r>
          </a:p>
          <a:p>
            <a:r>
              <a:rPr lang="pl-PL" dirty="0"/>
              <a:t> </a:t>
            </a:r>
          </a:p>
          <a:p>
            <a:r>
              <a:rPr lang="pl-PL" dirty="0"/>
              <a:t>1 Wykorzystanie linii kredytowej z odsetkami 5,5% i prowizją 0,5% (od pełnej kwoty pożyczki). Uwaga, prowizja  Uwaga: 1/12 prowizji jest przypisana do pierwszego miesiąca. </a:t>
            </a:r>
          </a:p>
          <a:p>
            <a:r>
              <a:rPr lang="pl-PL" dirty="0"/>
              <a:t>2. Akcept bankierski z odsetkami 5,75%, odsetki obejmują wszystkie opłaty. </a:t>
            </a:r>
          </a:p>
          <a:p>
            <a:r>
              <a:rPr lang="pl-PL" dirty="0"/>
              <a:t>3. Papier komercyjny z odsetkami 5,15%, prowizją dealera w wysokości 0,125% i koszt linii rezerwowej w wysokości 0,25%.</a:t>
            </a:r>
          </a:p>
          <a:p>
            <a:endParaRPr lang="pl-PL" dirty="0"/>
          </a:p>
        </p:txBody>
      </p:sp>
      <p:sp>
        <p:nvSpPr>
          <p:cNvPr id="4" name="Symbol zastępczy numeru slajdu 3">
            <a:extLst>
              <a:ext uri="{FF2B5EF4-FFF2-40B4-BE49-F238E27FC236}">
                <a16:creationId xmlns:a16="http://schemas.microsoft.com/office/drawing/2014/main" xmlns="" id="{4964462A-97DC-4857-B57E-314B34FDEA5B}"/>
              </a:ext>
            </a:extLst>
          </p:cNvPr>
          <p:cNvSpPr>
            <a:spLocks noGrp="1"/>
          </p:cNvSpPr>
          <p:nvPr>
            <p:ph type="sldNum" sz="quarter" idx="12"/>
          </p:nvPr>
        </p:nvSpPr>
        <p:spPr/>
        <p:txBody>
          <a:bodyPr/>
          <a:lstStyle/>
          <a:p>
            <a:fld id="{27841190-F79C-4FD0-9BC1-8C2D798D9B46}" type="slidenum">
              <a:rPr lang="pl-PL" smtClean="0"/>
              <a:t>113</a:t>
            </a:fld>
            <a:endParaRPr lang="pl-PL"/>
          </a:p>
        </p:txBody>
      </p:sp>
    </p:spTree>
    <p:extLst>
      <p:ext uri="{BB962C8B-B14F-4D97-AF65-F5344CB8AC3E}">
        <p14:creationId xmlns:p14="http://schemas.microsoft.com/office/powerpoint/2010/main" val="2350894282"/>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C7652AE0-1D0F-4525-A9C3-5CEBDA60CE5C}"/>
                  </a:ext>
                </a:extLst>
              </p:cNvPr>
              <p:cNvSpPr>
                <a:spLocks noGrp="1"/>
              </p:cNvSpPr>
              <p:nvPr>
                <p:ph idx="1"/>
              </p:nvPr>
            </p:nvSpPr>
            <p:spPr>
              <a:xfrm>
                <a:off x="0" y="0"/>
                <a:ext cx="12192000" cy="6858000"/>
              </a:xfrm>
            </p:spPr>
            <p:txBody>
              <a:bodyPr>
                <a:normAutofit fontScale="92500" lnSpcReduction="10000"/>
              </a:bodyPr>
              <a:lstStyle/>
              <a:p>
                <a:r>
                  <a:rPr lang="pl-PL" dirty="0"/>
                  <a:t>Obliczamy koszt pożyczki dla każdej opcji. </a:t>
                </a:r>
              </a:p>
              <a:p>
                <a:endParaRPr lang="pl-PL" dirty="0"/>
              </a:p>
              <a:p>
                <a:r>
                  <a:rPr lang="pl-PL" dirty="0"/>
                  <a:t>1. linia kredytowa: </a:t>
                </a:r>
              </a:p>
              <a:p>
                <a:r>
                  <a:rPr lang="pl-PL" dirty="0"/>
                  <a:t>Kwota pożyczki = 1 mln </a:t>
                </a:r>
              </a:p>
              <a:p>
                <a:r>
                  <a:rPr lang="pl-PL" dirty="0"/>
                  <a:t>Odsetki ilość + prowizja = [0,055 x 1 milion x 1/12 + 0,005 x 1 milion x 1/12] x 12 </a:t>
                </a:r>
              </a:p>
              <a:p>
                <a:r>
                  <a:rPr lang="pl-PL" dirty="0"/>
                  <a:t>Koszt linii kredytowej = [0,055 x 1 mln x 1/12 + 0,005 x 1 mln x 1/12] x 12/1 mln = 6% </a:t>
                </a:r>
              </a:p>
              <a:p>
                <a:pPr marL="0" indent="0">
                  <a:buNone/>
                </a:pPr>
                <a:endParaRPr lang="pl-PL" dirty="0"/>
              </a:p>
              <a:p>
                <a:r>
                  <a:rPr lang="pl-PL" dirty="0"/>
                  <a:t>2.Akcept bankowy : </a:t>
                </a:r>
              </a:p>
              <a:p>
                <a:r>
                  <a:rPr lang="pl-PL" dirty="0"/>
                  <a:t> </a:t>
                </a:r>
                <a14:m>
                  <m:oMath xmlns:m="http://schemas.openxmlformats.org/officeDocument/2006/math">
                    <m:r>
                      <a:rPr lang="pl-PL" i="1">
                        <a:latin typeface="Cambria Math" panose="02040503050406030204" pitchFamily="18" charset="0"/>
                      </a:rPr>
                      <m:t>𝐾𝑜𝑠𝑧𝑡</m:t>
                    </m:r>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0.0575∗1∗1/12</m:t>
                        </m:r>
                      </m:num>
                      <m:den>
                        <m:r>
                          <a:rPr lang="pl-PL" i="1">
                            <a:latin typeface="Cambria Math" panose="02040503050406030204" pitchFamily="18" charset="0"/>
                          </a:rPr>
                          <m:t>1−(0.0575∗1∗1/12)</m:t>
                        </m:r>
                      </m:den>
                    </m:f>
                    <m:r>
                      <a:rPr lang="pl-PL" i="1">
                        <a:latin typeface="Cambria Math" panose="02040503050406030204" pitchFamily="18" charset="0"/>
                      </a:rPr>
                      <m:t>∗12=5.78%</m:t>
                    </m:r>
                  </m:oMath>
                </a14:m>
                <a:endParaRPr lang="pl-PL" dirty="0"/>
              </a:p>
              <a:p>
                <a:pPr marL="0" indent="0">
                  <a:buNone/>
                </a:pPr>
                <a:r>
                  <a:rPr lang="pl-PL" dirty="0"/>
                  <a:t> </a:t>
                </a:r>
              </a:p>
              <a:p>
                <a:r>
                  <a:rPr lang="pl-PL" dirty="0"/>
                  <a:t> 3.Papier komercyjny z opłatą dealera i dodatkową opłatą </a:t>
                </a:r>
              </a:p>
              <a:p>
                <a:r>
                  <a:rPr lang="pl-PL" dirty="0"/>
                  <a:t> </a:t>
                </a:r>
                <a14:m>
                  <m:oMath xmlns:m="http://schemas.openxmlformats.org/officeDocument/2006/math">
                    <m:r>
                      <a:rPr lang="pl-PL" i="1">
                        <a:latin typeface="Cambria Math" panose="02040503050406030204" pitchFamily="18" charset="0"/>
                      </a:rPr>
                      <m:t>𝐾𝑜𝑠𝑧𝑡</m:t>
                    </m:r>
                    <m:r>
                      <a:rPr lang="pl-PL" i="1">
                        <a:latin typeface="Cambria Math" panose="02040503050406030204" pitchFamily="18" charset="0"/>
                      </a:rPr>
                      <m:t>=</m:t>
                    </m:r>
                    <m:f>
                      <m:fPr>
                        <m:ctrlPr>
                          <a:rPr lang="pl-PL" i="1">
                            <a:latin typeface="Cambria Math" panose="02040503050406030204" pitchFamily="18" charset="0"/>
                          </a:rPr>
                        </m:ctrlPr>
                      </m:fPr>
                      <m:num>
                        <m:d>
                          <m:dPr>
                            <m:begChr m:val="["/>
                            <m:endChr m:val="]"/>
                            <m:ctrlPr>
                              <a:rPr lang="pl-PL" i="1">
                                <a:latin typeface="Cambria Math" panose="02040503050406030204" pitchFamily="18" charset="0"/>
                              </a:rPr>
                            </m:ctrlPr>
                          </m:dPr>
                          <m:e>
                            <m:r>
                              <a:rPr lang="pl-PL" i="1">
                                <a:latin typeface="Cambria Math" panose="02040503050406030204" pitchFamily="18" charset="0"/>
                              </a:rPr>
                              <m:t>0.0515∗1∗</m:t>
                            </m:r>
                            <m:f>
                              <m:fPr>
                                <m:ctrlPr>
                                  <a:rPr lang="pl-PL" i="1">
                                    <a:latin typeface="Cambria Math" panose="02040503050406030204" pitchFamily="18" charset="0"/>
                                  </a:rPr>
                                </m:ctrlPr>
                              </m:fPr>
                              <m:num>
                                <m:r>
                                  <a:rPr lang="pl-PL" i="1">
                                    <a:latin typeface="Cambria Math" panose="02040503050406030204" pitchFamily="18" charset="0"/>
                                  </a:rPr>
                                  <m:t>1</m:t>
                                </m:r>
                              </m:num>
                              <m:den>
                                <m:r>
                                  <a:rPr lang="pl-PL" i="1">
                                    <a:latin typeface="Cambria Math" panose="02040503050406030204" pitchFamily="18" charset="0"/>
                                  </a:rPr>
                                  <m:t>12</m:t>
                                </m:r>
                              </m:den>
                            </m:f>
                            <m:r>
                              <a:rPr lang="pl-PL" i="1">
                                <a:latin typeface="Cambria Math" panose="02040503050406030204" pitchFamily="18" charset="0"/>
                              </a:rPr>
                              <m:t>+0.00125∗1∗</m:t>
                            </m:r>
                            <m:f>
                              <m:fPr>
                                <m:ctrlPr>
                                  <a:rPr lang="pl-PL" i="1">
                                    <a:latin typeface="Cambria Math" panose="02040503050406030204" pitchFamily="18" charset="0"/>
                                  </a:rPr>
                                </m:ctrlPr>
                              </m:fPr>
                              <m:num>
                                <m:r>
                                  <a:rPr lang="pl-PL" i="1">
                                    <a:latin typeface="Cambria Math" panose="02040503050406030204" pitchFamily="18" charset="0"/>
                                  </a:rPr>
                                  <m:t>1</m:t>
                                </m:r>
                              </m:num>
                              <m:den>
                                <m:r>
                                  <a:rPr lang="pl-PL" i="1">
                                    <a:latin typeface="Cambria Math" panose="02040503050406030204" pitchFamily="18" charset="0"/>
                                  </a:rPr>
                                  <m:t>12</m:t>
                                </m:r>
                              </m:den>
                            </m:f>
                            <m:r>
                              <a:rPr lang="pl-PL" i="1">
                                <a:latin typeface="Cambria Math" panose="02040503050406030204" pitchFamily="18" charset="0"/>
                              </a:rPr>
                              <m:t>+0.0025∗1∗1/12</m:t>
                            </m:r>
                          </m:e>
                        </m:d>
                        <m:r>
                          <a:rPr lang="pl-PL" i="1">
                            <a:latin typeface="Cambria Math" panose="02040503050406030204" pitchFamily="18" charset="0"/>
                          </a:rPr>
                          <m:t>∗12</m:t>
                        </m:r>
                      </m:num>
                      <m:den>
                        <m:r>
                          <a:rPr lang="pl-PL" i="1">
                            <a:latin typeface="Cambria Math" panose="02040503050406030204" pitchFamily="18" charset="0"/>
                          </a:rPr>
                          <m:t>1−0.0515∗1∗1/12</m:t>
                        </m:r>
                      </m:den>
                    </m:f>
                    <m:r>
                      <a:rPr lang="pl-PL" i="1">
                        <a:latin typeface="Cambria Math" panose="02040503050406030204" pitchFamily="18" charset="0"/>
                      </a:rPr>
                      <m:t>=5.55%</m:t>
                    </m:r>
                  </m:oMath>
                </a14:m>
                <a:endParaRPr lang="pl-PL" dirty="0"/>
              </a:p>
              <a:p>
                <a:pPr marL="0" indent="0">
                  <a:buNone/>
                </a:pPr>
                <a:r>
                  <a:rPr lang="pl-PL" dirty="0"/>
                  <a:t> </a:t>
                </a:r>
              </a:p>
              <a:p>
                <a:r>
                  <a:rPr lang="pl-PL" dirty="0"/>
                  <a:t>Dlatego możemy stwierdzić, że papiery komercyjne są najtańsze. </a:t>
                </a:r>
              </a:p>
              <a:p>
                <a:endParaRPr lang="pl-PL" dirty="0"/>
              </a:p>
            </p:txBody>
          </p:sp>
        </mc:Choice>
        <mc:Fallback xmlns="">
          <p:sp>
            <p:nvSpPr>
              <p:cNvPr id="3" name="Symbol zastępczy zawartości 2">
                <a:extLst>
                  <a:ext uri="{FF2B5EF4-FFF2-40B4-BE49-F238E27FC236}">
                    <a16:creationId xmlns:a16="http://schemas.microsoft.com/office/drawing/2014/main" id="{C7652AE0-1D0F-4525-A9C3-5CEBDA60CE5C}"/>
                  </a:ext>
                </a:extLst>
              </p:cNvPr>
              <p:cNvSpPr>
                <a:spLocks noGrp="1" noRot="1" noChangeAspect="1" noMove="1" noResize="1" noEditPoints="1" noAdjustHandles="1" noChangeArrowheads="1" noChangeShapeType="1" noTextEdit="1"/>
              </p:cNvSpPr>
              <p:nvPr>
                <p:ph idx="1"/>
              </p:nvPr>
            </p:nvSpPr>
            <p:spPr>
              <a:xfrm>
                <a:off x="0" y="0"/>
                <a:ext cx="12192000" cy="6858000"/>
              </a:xfrm>
              <a:blipFill>
                <a:blip r:embed="rId2"/>
                <a:stretch>
                  <a:fillRect l="-750" t="-1778"/>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6F2F3C03-D98B-4D3B-9666-2623957A9C3B}"/>
              </a:ext>
            </a:extLst>
          </p:cNvPr>
          <p:cNvSpPr>
            <a:spLocks noGrp="1"/>
          </p:cNvSpPr>
          <p:nvPr>
            <p:ph type="sldNum" sz="quarter" idx="12"/>
          </p:nvPr>
        </p:nvSpPr>
        <p:spPr/>
        <p:txBody>
          <a:bodyPr/>
          <a:lstStyle/>
          <a:p>
            <a:fld id="{27841190-F79C-4FD0-9BC1-8C2D798D9B46}" type="slidenum">
              <a:rPr lang="pl-PL" smtClean="0"/>
              <a:t>114</a:t>
            </a:fld>
            <a:endParaRPr lang="pl-PL"/>
          </a:p>
        </p:txBody>
      </p:sp>
    </p:spTree>
    <p:extLst>
      <p:ext uri="{BB962C8B-B14F-4D97-AF65-F5344CB8AC3E}">
        <p14:creationId xmlns:p14="http://schemas.microsoft.com/office/powerpoint/2010/main" val="3720830092"/>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B18E164F-9F73-4BCA-AF4F-93999AA0B175}"/>
              </a:ext>
            </a:extLst>
          </p:cNvPr>
          <p:cNvSpPr>
            <a:spLocks noGrp="1"/>
          </p:cNvSpPr>
          <p:nvPr>
            <p:ph type="title"/>
          </p:nvPr>
        </p:nvSpPr>
        <p:spPr/>
        <p:txBody>
          <a:bodyPr/>
          <a:lstStyle/>
          <a:p>
            <a:endParaRPr lang="pl-PL"/>
          </a:p>
        </p:txBody>
      </p:sp>
      <p:sp>
        <p:nvSpPr>
          <p:cNvPr id="3" name="Symbol zastępczy zawartości 2">
            <a:extLst>
              <a:ext uri="{FF2B5EF4-FFF2-40B4-BE49-F238E27FC236}">
                <a16:creationId xmlns:a16="http://schemas.microsoft.com/office/drawing/2014/main" xmlns="" id="{04F32342-9836-4DB3-BF5B-6F11FA2B6931}"/>
              </a:ext>
            </a:extLst>
          </p:cNvPr>
          <p:cNvSpPr>
            <a:spLocks noGrp="1"/>
          </p:cNvSpPr>
          <p:nvPr>
            <p:ph idx="1"/>
          </p:nvPr>
        </p:nvSpPr>
        <p:spPr/>
        <p:txBody>
          <a:bodyPr/>
          <a:lstStyle/>
          <a:p>
            <a:endParaRPr lang="pl-PL" dirty="0"/>
          </a:p>
        </p:txBody>
      </p:sp>
      <p:sp>
        <p:nvSpPr>
          <p:cNvPr id="4" name="Symbol zastępczy numeru slajdu 3">
            <a:extLst>
              <a:ext uri="{FF2B5EF4-FFF2-40B4-BE49-F238E27FC236}">
                <a16:creationId xmlns:a16="http://schemas.microsoft.com/office/drawing/2014/main" xmlns="" id="{4DD50AD2-FCEA-4DF8-AD9E-FB308289D58D}"/>
              </a:ext>
            </a:extLst>
          </p:cNvPr>
          <p:cNvSpPr>
            <a:spLocks noGrp="1"/>
          </p:cNvSpPr>
          <p:nvPr>
            <p:ph type="sldNum" sz="quarter" idx="12"/>
          </p:nvPr>
        </p:nvSpPr>
        <p:spPr/>
        <p:txBody>
          <a:bodyPr/>
          <a:lstStyle/>
          <a:p>
            <a:fld id="{27841190-F79C-4FD0-9BC1-8C2D798D9B46}" type="slidenum">
              <a:rPr lang="pl-PL" smtClean="0"/>
              <a:t>115</a:t>
            </a:fld>
            <a:endParaRPr lang="pl-PL"/>
          </a:p>
        </p:txBody>
      </p:sp>
      <p:pic>
        <p:nvPicPr>
          <p:cNvPr id="22530" name="Picture 2" descr="Znalezione obrazy dla zapytania the end">
            <a:extLst>
              <a:ext uri="{FF2B5EF4-FFF2-40B4-BE49-F238E27FC236}">
                <a16:creationId xmlns:a16="http://schemas.microsoft.com/office/drawing/2014/main" xmlns="" id="{653C53F1-E7D9-429C-BFDD-1CB9E8D8A0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7250" y="2628900"/>
            <a:ext cx="2857500"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30592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F2B7CF48-80CB-47D1-81C7-788B2B18E406}"/>
              </a:ext>
            </a:extLst>
          </p:cNvPr>
          <p:cNvSpPr>
            <a:spLocks noGrp="1"/>
          </p:cNvSpPr>
          <p:nvPr>
            <p:ph type="title"/>
          </p:nvPr>
        </p:nvSpPr>
        <p:spPr/>
        <p:txBody>
          <a:bodyPr>
            <a:normAutofit/>
          </a:bodyPr>
          <a:lstStyle/>
          <a:p>
            <a:r>
              <a:rPr lang="pl-PL" b="1" dirty="0"/>
              <a:t>Ryzyko związane z ładem korporacyjnym i zarządzaniem relacjami z interesariuszami </a:t>
            </a:r>
            <a:endParaRPr lang="pl-PL" dirty="0"/>
          </a:p>
        </p:txBody>
      </p:sp>
      <p:sp>
        <p:nvSpPr>
          <p:cNvPr id="3" name="Symbol zastępczy zawartości 2">
            <a:extLst>
              <a:ext uri="{FF2B5EF4-FFF2-40B4-BE49-F238E27FC236}">
                <a16:creationId xmlns:a16="http://schemas.microsoft.com/office/drawing/2014/main" xmlns="" id="{1FC69966-C57D-46FF-855D-513F3C976D54}"/>
              </a:ext>
            </a:extLst>
          </p:cNvPr>
          <p:cNvSpPr>
            <a:spLocks noGrp="1"/>
          </p:cNvSpPr>
          <p:nvPr>
            <p:ph idx="1"/>
          </p:nvPr>
        </p:nvSpPr>
        <p:spPr/>
        <p:txBody>
          <a:bodyPr>
            <a:normAutofit lnSpcReduction="10000"/>
          </a:bodyPr>
          <a:lstStyle/>
          <a:p>
            <a:r>
              <a:rPr lang="pl-PL" b="1" dirty="0"/>
              <a:t>Ryzyko złego zarządzania i zarządzania interesariuszami </a:t>
            </a:r>
          </a:p>
          <a:p>
            <a:pPr lvl="1"/>
            <a:r>
              <a:rPr lang="pl-PL" b="1" dirty="0"/>
              <a:t>Słabe systemy kontroli</a:t>
            </a:r>
          </a:p>
          <a:p>
            <a:pPr lvl="1"/>
            <a:r>
              <a:rPr lang="pl-PL" b="1" dirty="0"/>
              <a:t>Nieskuteczne podejmowanie decyzji</a:t>
            </a:r>
          </a:p>
          <a:p>
            <a:pPr lvl="1"/>
            <a:r>
              <a:rPr lang="pl-PL" b="1" dirty="0"/>
              <a:t>Ryzyko prawne, </a:t>
            </a:r>
            <a:r>
              <a:rPr lang="pl-PL" b="1" dirty="0" err="1"/>
              <a:t>reputacyjne</a:t>
            </a:r>
            <a:r>
              <a:rPr lang="pl-PL" b="1" dirty="0"/>
              <a:t> i regulacyjne</a:t>
            </a:r>
          </a:p>
          <a:p>
            <a:pPr lvl="1"/>
            <a:r>
              <a:rPr lang="pl-PL" b="1" dirty="0"/>
              <a:t>Ryzyko niewypłacalności i upadłości</a:t>
            </a:r>
          </a:p>
          <a:p>
            <a:r>
              <a:rPr lang="pl-PL" b="1" dirty="0"/>
              <a:t>Korzyści ze skutecznego zarządzania ładem korporacyjnym i relacjami z interesariuszami </a:t>
            </a:r>
          </a:p>
          <a:p>
            <a:pPr lvl="1"/>
            <a:r>
              <a:rPr lang="pl-PL" b="1" dirty="0"/>
              <a:t>Produktywność operacyjna</a:t>
            </a:r>
          </a:p>
          <a:p>
            <a:pPr lvl="1"/>
            <a:r>
              <a:rPr lang="pl-PL" b="1" dirty="0"/>
              <a:t>Lepsza kontrola</a:t>
            </a:r>
          </a:p>
          <a:p>
            <a:pPr lvl="1"/>
            <a:r>
              <a:rPr lang="pl-PL" b="1" dirty="0"/>
              <a:t>Lepsze wyniki operacyjne i finansowe</a:t>
            </a:r>
          </a:p>
          <a:p>
            <a:pPr lvl="1"/>
            <a:r>
              <a:rPr lang="pl-PL" b="1" dirty="0"/>
              <a:t>Niższe ryzyko niewypłacalności i niższy koszt długu</a:t>
            </a:r>
          </a:p>
          <a:p>
            <a:endParaRPr lang="pl-PL" dirty="0"/>
          </a:p>
        </p:txBody>
      </p:sp>
      <p:sp>
        <p:nvSpPr>
          <p:cNvPr id="4" name="Symbol zastępczy numeru slajdu 3">
            <a:extLst>
              <a:ext uri="{FF2B5EF4-FFF2-40B4-BE49-F238E27FC236}">
                <a16:creationId xmlns:a16="http://schemas.microsoft.com/office/drawing/2014/main" xmlns="" id="{DFB072E9-1F57-4E73-9F29-EE5D6793CB37}"/>
              </a:ext>
            </a:extLst>
          </p:cNvPr>
          <p:cNvSpPr>
            <a:spLocks noGrp="1"/>
          </p:cNvSpPr>
          <p:nvPr>
            <p:ph type="sldNum" sz="quarter" idx="12"/>
          </p:nvPr>
        </p:nvSpPr>
        <p:spPr/>
        <p:txBody>
          <a:bodyPr/>
          <a:lstStyle/>
          <a:p>
            <a:fld id="{27841190-F79C-4FD0-9BC1-8C2D798D9B46}" type="slidenum">
              <a:rPr lang="pl-PL" smtClean="0"/>
              <a:t>12</a:t>
            </a:fld>
            <a:endParaRPr lang="pl-PL"/>
          </a:p>
        </p:txBody>
      </p:sp>
    </p:spTree>
    <p:extLst>
      <p:ext uri="{BB962C8B-B14F-4D97-AF65-F5344CB8AC3E}">
        <p14:creationId xmlns:p14="http://schemas.microsoft.com/office/powerpoint/2010/main" val="6028980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7E7DE421-B46B-48CB-A108-9E94CA76EFBB}"/>
              </a:ext>
            </a:extLst>
          </p:cNvPr>
          <p:cNvSpPr>
            <a:spLocks noGrp="1"/>
          </p:cNvSpPr>
          <p:nvPr>
            <p:ph type="title"/>
          </p:nvPr>
        </p:nvSpPr>
        <p:spPr/>
        <p:txBody>
          <a:bodyPr>
            <a:normAutofit fontScale="90000"/>
          </a:bodyPr>
          <a:lstStyle/>
          <a:p>
            <a:r>
              <a:rPr lang="pl-PL" b="1" dirty="0"/>
              <a:t>Rozważania analityków w zakresie ładu korporacyjnego i zarządzania relacjami z interesariuszami </a:t>
            </a:r>
            <a:br>
              <a:rPr lang="pl-PL" b="1" dirty="0"/>
            </a:br>
            <a:endParaRPr lang="pl-PL" dirty="0"/>
          </a:p>
        </p:txBody>
      </p:sp>
      <p:sp>
        <p:nvSpPr>
          <p:cNvPr id="3" name="Symbol zastępczy zawartości 2">
            <a:extLst>
              <a:ext uri="{FF2B5EF4-FFF2-40B4-BE49-F238E27FC236}">
                <a16:creationId xmlns:a16="http://schemas.microsoft.com/office/drawing/2014/main" xmlns="" id="{1A552928-5B46-4782-9FF7-0CE456C36A7A}"/>
              </a:ext>
            </a:extLst>
          </p:cNvPr>
          <p:cNvSpPr>
            <a:spLocks noGrp="1"/>
          </p:cNvSpPr>
          <p:nvPr>
            <p:ph idx="1"/>
          </p:nvPr>
        </p:nvSpPr>
        <p:spPr>
          <a:xfrm>
            <a:off x="838200" y="1825625"/>
            <a:ext cx="10515600" cy="4667250"/>
          </a:xfrm>
        </p:spPr>
        <p:txBody>
          <a:bodyPr/>
          <a:lstStyle/>
          <a:p>
            <a:r>
              <a:rPr lang="pl-PL" dirty="0"/>
              <a:t>Prawo własności ekonomicznej i kontrola głosowania </a:t>
            </a:r>
          </a:p>
          <a:p>
            <a:r>
              <a:rPr lang="pl-PL" dirty="0"/>
              <a:t>Reprezentacja rady dyrektorów</a:t>
            </a:r>
          </a:p>
          <a:p>
            <a:r>
              <a:rPr lang="pl-PL" dirty="0"/>
              <a:t>Wynagrodzenia i wyniki przedsiębiorstwa</a:t>
            </a:r>
          </a:p>
          <a:p>
            <a:r>
              <a:rPr lang="pl-PL" dirty="0"/>
              <a:t>Inwestorzy a spółka</a:t>
            </a:r>
          </a:p>
          <a:p>
            <a:r>
              <a:rPr lang="pl-PL" dirty="0"/>
              <a:t>Siła praw akcjonariuszy</a:t>
            </a:r>
          </a:p>
          <a:p>
            <a:r>
              <a:rPr lang="pl-PL" dirty="0"/>
              <a:t>Zarządzanie ryzykiem długoterminowym </a:t>
            </a:r>
          </a:p>
          <a:p>
            <a:endParaRPr lang="pl-PL" dirty="0"/>
          </a:p>
        </p:txBody>
      </p:sp>
      <p:sp>
        <p:nvSpPr>
          <p:cNvPr id="4" name="Symbol zastępczy numeru slajdu 3">
            <a:extLst>
              <a:ext uri="{FF2B5EF4-FFF2-40B4-BE49-F238E27FC236}">
                <a16:creationId xmlns:a16="http://schemas.microsoft.com/office/drawing/2014/main" xmlns="" id="{7AC016E5-DC32-45E9-8837-C0CA2DCAC576}"/>
              </a:ext>
            </a:extLst>
          </p:cNvPr>
          <p:cNvSpPr>
            <a:spLocks noGrp="1"/>
          </p:cNvSpPr>
          <p:nvPr>
            <p:ph type="sldNum" sz="quarter" idx="12"/>
          </p:nvPr>
        </p:nvSpPr>
        <p:spPr/>
        <p:txBody>
          <a:bodyPr/>
          <a:lstStyle/>
          <a:p>
            <a:fld id="{27841190-F79C-4FD0-9BC1-8C2D798D9B46}" type="slidenum">
              <a:rPr lang="pl-PL" smtClean="0"/>
              <a:t>13</a:t>
            </a:fld>
            <a:endParaRPr lang="pl-PL"/>
          </a:p>
        </p:txBody>
      </p:sp>
    </p:spTree>
    <p:extLst>
      <p:ext uri="{BB962C8B-B14F-4D97-AF65-F5344CB8AC3E}">
        <p14:creationId xmlns:p14="http://schemas.microsoft.com/office/powerpoint/2010/main" val="20658504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99E22E07-B28A-4722-B3B1-ECA527F0B470}"/>
              </a:ext>
            </a:extLst>
          </p:cNvPr>
          <p:cNvSpPr>
            <a:spLocks noGrp="1"/>
          </p:cNvSpPr>
          <p:nvPr>
            <p:ph type="title"/>
          </p:nvPr>
        </p:nvSpPr>
        <p:spPr/>
        <p:txBody>
          <a:bodyPr>
            <a:normAutofit/>
          </a:bodyPr>
          <a:lstStyle/>
          <a:p>
            <a:r>
              <a:rPr lang="pl-PL" b="1" dirty="0"/>
              <a:t>Rozważania ESG dla inwestorów (ochrona środowiska, ład korporacyjny, etyka)</a:t>
            </a:r>
            <a:endParaRPr lang="pl-PL" dirty="0"/>
          </a:p>
        </p:txBody>
      </p:sp>
      <p:sp>
        <p:nvSpPr>
          <p:cNvPr id="3" name="Symbol zastępczy zawartości 2">
            <a:extLst>
              <a:ext uri="{FF2B5EF4-FFF2-40B4-BE49-F238E27FC236}">
                <a16:creationId xmlns:a16="http://schemas.microsoft.com/office/drawing/2014/main" xmlns="" id="{6988AD48-C24F-4328-98C6-18A068CD9B27}"/>
              </a:ext>
            </a:extLst>
          </p:cNvPr>
          <p:cNvSpPr>
            <a:spLocks noGrp="1"/>
          </p:cNvSpPr>
          <p:nvPr>
            <p:ph idx="1"/>
          </p:nvPr>
        </p:nvSpPr>
        <p:spPr>
          <a:xfrm>
            <a:off x="838200" y="1825624"/>
            <a:ext cx="10515600" cy="4746625"/>
          </a:xfrm>
        </p:spPr>
        <p:txBody>
          <a:bodyPr>
            <a:normAutofit fontScale="55000" lnSpcReduction="20000"/>
          </a:bodyPr>
          <a:lstStyle/>
          <a:p>
            <a:r>
              <a:rPr lang="pl-PL" dirty="0"/>
              <a:t>ESG = ochrona środowiska + ład korporacyjny + etyka</a:t>
            </a:r>
          </a:p>
          <a:p>
            <a:r>
              <a:rPr lang="pl-PL" dirty="0"/>
              <a:t>Przegląd rynku ESG</a:t>
            </a:r>
          </a:p>
          <a:p>
            <a:r>
              <a:rPr lang="pl-PL" dirty="0"/>
              <a:t>Czynniki ESG w analizie inwestycji</a:t>
            </a:r>
          </a:p>
          <a:p>
            <a:pPr lvl="1"/>
            <a:r>
              <a:rPr lang="pl-PL" dirty="0"/>
              <a:t>Czynniki środowiskowe </a:t>
            </a:r>
          </a:p>
          <a:p>
            <a:pPr lvl="1"/>
            <a:r>
              <a:rPr lang="pl-PL" dirty="0"/>
              <a:t>Zarządzanie zasobami naturalnymi </a:t>
            </a:r>
          </a:p>
          <a:p>
            <a:pPr lvl="1"/>
            <a:r>
              <a:rPr lang="pl-PL" dirty="0"/>
              <a:t>Zapobieganie zanieczyszczeniu środowiska</a:t>
            </a:r>
          </a:p>
          <a:p>
            <a:pPr lvl="1"/>
            <a:r>
              <a:rPr lang="pl-PL" dirty="0"/>
              <a:t>Ochrona wód</a:t>
            </a:r>
          </a:p>
          <a:p>
            <a:pPr lvl="1"/>
            <a:r>
              <a:rPr lang="pl-PL" dirty="0"/>
              <a:t>Efektywność energetyczna i zmniejszona emisja zanieczyszczeń </a:t>
            </a:r>
          </a:p>
          <a:p>
            <a:pPr lvl="1"/>
            <a:r>
              <a:rPr lang="pl-PL" dirty="0"/>
              <a:t>Wykorzystywanie węgla </a:t>
            </a:r>
          </a:p>
          <a:p>
            <a:pPr lvl="1"/>
            <a:r>
              <a:rPr lang="pl-PL" dirty="0"/>
              <a:t>Zgodność ze standardami ochrony środowiska i bezpieczeństwa</a:t>
            </a:r>
          </a:p>
          <a:p>
            <a:r>
              <a:rPr lang="pl-PL" dirty="0"/>
              <a:t>Czynniki społeczne </a:t>
            </a:r>
          </a:p>
          <a:p>
            <a:pPr lvl="1"/>
            <a:r>
              <a:rPr lang="pl-PL" dirty="0"/>
              <a:t>Obawy związane z prawami człowieka i dobrostanem w miejscu pracy: rotacja personelu, szkolenia pracowników i zasady BHP, utrzymanie morale pracowników na wysokim poziomie i różnorodność pracowników to czynniki, które mogą potencjalnie wpłynąć na przewagę konkurencyjną przedsiębiorstwa. </a:t>
            </a:r>
          </a:p>
          <a:p>
            <a:pPr lvl="1"/>
            <a:r>
              <a:rPr lang="pl-PL" dirty="0"/>
              <a:t>Rozwój produktu. </a:t>
            </a:r>
          </a:p>
          <a:p>
            <a:pPr lvl="1"/>
            <a:r>
              <a:rPr lang="pl-PL" dirty="0"/>
              <a:t>Minimalizacja ryzyka społecznego jest korzystna dla przedsiębiorstwa, ponieważ może obniżyć koszty przedsiębiorstwa. </a:t>
            </a:r>
          </a:p>
          <a:p>
            <a:r>
              <a:rPr lang="pl-PL" dirty="0"/>
              <a:t>Metody wdrażania ESG</a:t>
            </a:r>
          </a:p>
          <a:p>
            <a:pPr lvl="1"/>
            <a:r>
              <a:rPr lang="pl-PL" dirty="0"/>
              <a:t>Selekcja negatywna</a:t>
            </a:r>
          </a:p>
          <a:p>
            <a:pPr lvl="1"/>
            <a:r>
              <a:rPr lang="pl-PL" dirty="0"/>
              <a:t>Selekcja pozytywna</a:t>
            </a:r>
          </a:p>
          <a:p>
            <a:pPr lvl="1"/>
            <a:r>
              <a:rPr lang="pl-PL" dirty="0"/>
              <a:t>Integracja ESG lub wdrożenie ESG</a:t>
            </a:r>
          </a:p>
          <a:p>
            <a:pPr lvl="1"/>
            <a:r>
              <a:rPr lang="pl-PL" dirty="0"/>
              <a:t>Inwestowanie tematyczne</a:t>
            </a:r>
          </a:p>
          <a:p>
            <a:pPr lvl="1"/>
            <a:r>
              <a:rPr lang="pl-PL" dirty="0"/>
              <a:t>Inwestowanie społecznie odpowiedzialne</a:t>
            </a:r>
          </a:p>
        </p:txBody>
      </p:sp>
      <p:sp>
        <p:nvSpPr>
          <p:cNvPr id="4" name="Symbol zastępczy numeru slajdu 3">
            <a:extLst>
              <a:ext uri="{FF2B5EF4-FFF2-40B4-BE49-F238E27FC236}">
                <a16:creationId xmlns:a16="http://schemas.microsoft.com/office/drawing/2014/main" xmlns="" id="{181715B4-540E-44C4-B2AE-18DD94FDE378}"/>
              </a:ext>
            </a:extLst>
          </p:cNvPr>
          <p:cNvSpPr>
            <a:spLocks noGrp="1"/>
          </p:cNvSpPr>
          <p:nvPr>
            <p:ph type="sldNum" sz="quarter" idx="12"/>
          </p:nvPr>
        </p:nvSpPr>
        <p:spPr/>
        <p:txBody>
          <a:bodyPr/>
          <a:lstStyle/>
          <a:p>
            <a:fld id="{27841190-F79C-4FD0-9BC1-8C2D798D9B46}" type="slidenum">
              <a:rPr lang="pl-PL" smtClean="0"/>
              <a:t>14</a:t>
            </a:fld>
            <a:endParaRPr lang="pl-PL"/>
          </a:p>
        </p:txBody>
      </p:sp>
    </p:spTree>
    <p:extLst>
      <p:ext uri="{BB962C8B-B14F-4D97-AF65-F5344CB8AC3E}">
        <p14:creationId xmlns:p14="http://schemas.microsoft.com/office/powerpoint/2010/main" val="37893194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0EEB6E39-BD04-48FC-AC79-398E560520C6}"/>
              </a:ext>
            </a:extLst>
          </p:cNvPr>
          <p:cNvSpPr>
            <a:spLocks noGrp="1"/>
          </p:cNvSpPr>
          <p:nvPr>
            <p:ph type="title"/>
          </p:nvPr>
        </p:nvSpPr>
        <p:spPr/>
        <p:txBody>
          <a:bodyPr/>
          <a:lstStyle/>
          <a:p>
            <a:r>
              <a:rPr lang="pl-PL" dirty="0"/>
              <a:t>Budżetowanie kapitałowe</a:t>
            </a:r>
          </a:p>
        </p:txBody>
      </p:sp>
      <p:sp>
        <p:nvSpPr>
          <p:cNvPr id="3" name="Symbol zastępczy zawartości 2">
            <a:extLst>
              <a:ext uri="{FF2B5EF4-FFF2-40B4-BE49-F238E27FC236}">
                <a16:creationId xmlns:a16="http://schemas.microsoft.com/office/drawing/2014/main" xmlns="" id="{FDE41EE9-E554-432B-B998-684D6FF41BB5}"/>
              </a:ext>
            </a:extLst>
          </p:cNvPr>
          <p:cNvSpPr>
            <a:spLocks noGrp="1"/>
          </p:cNvSpPr>
          <p:nvPr>
            <p:ph idx="1"/>
          </p:nvPr>
        </p:nvSpPr>
        <p:spPr/>
        <p:txBody>
          <a:bodyPr/>
          <a:lstStyle/>
          <a:p>
            <a:r>
              <a:rPr lang="pl-PL" dirty="0"/>
              <a:t>Budżetowanie kapitałowe to proces, w którym przedsiębiorstwa podejmują decyzje dotyczące długoterminowych projektów inwestycyjnych. </a:t>
            </a:r>
          </a:p>
          <a:p>
            <a:endParaRPr lang="pl-PL" dirty="0"/>
          </a:p>
        </p:txBody>
      </p:sp>
      <p:sp>
        <p:nvSpPr>
          <p:cNvPr id="4" name="Symbol zastępczy numeru slajdu 3">
            <a:extLst>
              <a:ext uri="{FF2B5EF4-FFF2-40B4-BE49-F238E27FC236}">
                <a16:creationId xmlns:a16="http://schemas.microsoft.com/office/drawing/2014/main" xmlns="" id="{F2FC6A97-C400-4505-AF33-46B5A2FD41EF}"/>
              </a:ext>
            </a:extLst>
          </p:cNvPr>
          <p:cNvSpPr>
            <a:spLocks noGrp="1"/>
          </p:cNvSpPr>
          <p:nvPr>
            <p:ph type="sldNum" sz="quarter" idx="12"/>
          </p:nvPr>
        </p:nvSpPr>
        <p:spPr/>
        <p:txBody>
          <a:bodyPr/>
          <a:lstStyle/>
          <a:p>
            <a:fld id="{27841190-F79C-4FD0-9BC1-8C2D798D9B46}" type="slidenum">
              <a:rPr lang="pl-PL" smtClean="0"/>
              <a:t>15</a:t>
            </a:fld>
            <a:endParaRPr lang="pl-PL"/>
          </a:p>
        </p:txBody>
      </p:sp>
    </p:spTree>
    <p:extLst>
      <p:ext uri="{BB962C8B-B14F-4D97-AF65-F5344CB8AC3E}">
        <p14:creationId xmlns:p14="http://schemas.microsoft.com/office/powerpoint/2010/main" val="21461121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8C0E00FA-FD5A-4912-A8D3-24BD12134EB1}"/>
              </a:ext>
            </a:extLst>
          </p:cNvPr>
          <p:cNvSpPr>
            <a:spLocks noGrp="1"/>
          </p:cNvSpPr>
          <p:nvPr>
            <p:ph type="title"/>
          </p:nvPr>
        </p:nvSpPr>
        <p:spPr/>
        <p:txBody>
          <a:bodyPr/>
          <a:lstStyle/>
          <a:p>
            <a:r>
              <a:rPr lang="pl-PL" dirty="0"/>
              <a:t>Proces budżetowania kapitałowego</a:t>
            </a:r>
          </a:p>
        </p:txBody>
      </p:sp>
      <p:sp>
        <p:nvSpPr>
          <p:cNvPr id="3" name="Symbol zastępczy zawartości 2">
            <a:extLst>
              <a:ext uri="{FF2B5EF4-FFF2-40B4-BE49-F238E27FC236}">
                <a16:creationId xmlns:a16="http://schemas.microsoft.com/office/drawing/2014/main" xmlns="" id="{889363E2-1573-4D64-BAAD-4943D2755E22}"/>
              </a:ext>
            </a:extLst>
          </p:cNvPr>
          <p:cNvSpPr>
            <a:spLocks noGrp="1"/>
          </p:cNvSpPr>
          <p:nvPr>
            <p:ph idx="1"/>
          </p:nvPr>
        </p:nvSpPr>
        <p:spPr/>
        <p:txBody>
          <a:bodyPr/>
          <a:lstStyle/>
          <a:p>
            <a:r>
              <a:rPr lang="pl-PL" dirty="0"/>
              <a:t>Krok 1 – generowanie pomysłów</a:t>
            </a:r>
          </a:p>
          <a:p>
            <a:r>
              <a:rPr lang="pl-PL" dirty="0"/>
              <a:t>Krok 2 – analiza poszczególnych propozycji</a:t>
            </a:r>
          </a:p>
          <a:p>
            <a:r>
              <a:rPr lang="pl-PL" dirty="0"/>
              <a:t>Krok 3 – planowanie i budżetowanie kapitałowe</a:t>
            </a:r>
          </a:p>
          <a:p>
            <a:r>
              <a:rPr lang="pl-PL" dirty="0"/>
              <a:t>Krok 4 – monitorowanie i kontrola powykonawcza</a:t>
            </a:r>
          </a:p>
        </p:txBody>
      </p:sp>
      <p:sp>
        <p:nvSpPr>
          <p:cNvPr id="4" name="Symbol zastępczy numeru slajdu 3">
            <a:extLst>
              <a:ext uri="{FF2B5EF4-FFF2-40B4-BE49-F238E27FC236}">
                <a16:creationId xmlns:a16="http://schemas.microsoft.com/office/drawing/2014/main" xmlns="" id="{B3E84A5D-2FCE-44D6-A773-EC26DD721452}"/>
              </a:ext>
            </a:extLst>
          </p:cNvPr>
          <p:cNvSpPr>
            <a:spLocks noGrp="1"/>
          </p:cNvSpPr>
          <p:nvPr>
            <p:ph type="sldNum" sz="quarter" idx="12"/>
          </p:nvPr>
        </p:nvSpPr>
        <p:spPr/>
        <p:txBody>
          <a:bodyPr/>
          <a:lstStyle/>
          <a:p>
            <a:fld id="{27841190-F79C-4FD0-9BC1-8C2D798D9B46}" type="slidenum">
              <a:rPr lang="pl-PL" smtClean="0"/>
              <a:t>16</a:t>
            </a:fld>
            <a:endParaRPr lang="pl-PL"/>
          </a:p>
        </p:txBody>
      </p:sp>
    </p:spTree>
    <p:extLst>
      <p:ext uri="{BB962C8B-B14F-4D97-AF65-F5344CB8AC3E}">
        <p14:creationId xmlns:p14="http://schemas.microsoft.com/office/powerpoint/2010/main" val="32348374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547F1107-E61C-4D01-A5AA-4AA8DD08900A}"/>
              </a:ext>
            </a:extLst>
          </p:cNvPr>
          <p:cNvSpPr>
            <a:spLocks noGrp="1"/>
          </p:cNvSpPr>
          <p:nvPr>
            <p:ph type="title"/>
          </p:nvPr>
        </p:nvSpPr>
        <p:spPr/>
        <p:txBody>
          <a:bodyPr/>
          <a:lstStyle/>
          <a:p>
            <a:r>
              <a:rPr lang="pl-PL" dirty="0"/>
              <a:t>Kategorie projektów inwestycyjnych</a:t>
            </a:r>
          </a:p>
        </p:txBody>
      </p:sp>
      <p:sp>
        <p:nvSpPr>
          <p:cNvPr id="3" name="Symbol zastępczy zawartości 2">
            <a:extLst>
              <a:ext uri="{FF2B5EF4-FFF2-40B4-BE49-F238E27FC236}">
                <a16:creationId xmlns:a16="http://schemas.microsoft.com/office/drawing/2014/main" xmlns="" id="{004F0905-C489-460C-A42A-094480230CC5}"/>
              </a:ext>
            </a:extLst>
          </p:cNvPr>
          <p:cNvSpPr>
            <a:spLocks noGrp="1"/>
          </p:cNvSpPr>
          <p:nvPr>
            <p:ph idx="1"/>
          </p:nvPr>
        </p:nvSpPr>
        <p:spPr/>
        <p:txBody>
          <a:bodyPr/>
          <a:lstStyle/>
          <a:p>
            <a:r>
              <a:rPr lang="pl-PL" dirty="0"/>
              <a:t>Wymiana</a:t>
            </a:r>
          </a:p>
          <a:p>
            <a:r>
              <a:rPr lang="pl-PL" dirty="0"/>
              <a:t>Poszerzenie działalności</a:t>
            </a:r>
          </a:p>
          <a:p>
            <a:r>
              <a:rPr lang="pl-PL" dirty="0"/>
              <a:t>Nowe produkty i usługi</a:t>
            </a:r>
          </a:p>
          <a:p>
            <a:r>
              <a:rPr lang="pl-PL" dirty="0"/>
              <a:t>Projekty obowiązkowe</a:t>
            </a:r>
          </a:p>
          <a:p>
            <a:r>
              <a:rPr lang="pl-PL" dirty="0"/>
              <a:t>Inne projekty</a:t>
            </a:r>
          </a:p>
        </p:txBody>
      </p:sp>
      <p:sp>
        <p:nvSpPr>
          <p:cNvPr id="4" name="Symbol zastępczy numeru slajdu 3">
            <a:extLst>
              <a:ext uri="{FF2B5EF4-FFF2-40B4-BE49-F238E27FC236}">
                <a16:creationId xmlns:a16="http://schemas.microsoft.com/office/drawing/2014/main" xmlns="" id="{B172B068-5122-484A-99A7-52FAF7EA5504}"/>
              </a:ext>
            </a:extLst>
          </p:cNvPr>
          <p:cNvSpPr>
            <a:spLocks noGrp="1"/>
          </p:cNvSpPr>
          <p:nvPr>
            <p:ph type="sldNum" sz="quarter" idx="12"/>
          </p:nvPr>
        </p:nvSpPr>
        <p:spPr/>
        <p:txBody>
          <a:bodyPr/>
          <a:lstStyle/>
          <a:p>
            <a:fld id="{27841190-F79C-4FD0-9BC1-8C2D798D9B46}" type="slidenum">
              <a:rPr lang="pl-PL" smtClean="0"/>
              <a:t>17</a:t>
            </a:fld>
            <a:endParaRPr lang="pl-PL"/>
          </a:p>
        </p:txBody>
      </p:sp>
    </p:spTree>
    <p:extLst>
      <p:ext uri="{BB962C8B-B14F-4D97-AF65-F5344CB8AC3E}">
        <p14:creationId xmlns:p14="http://schemas.microsoft.com/office/powerpoint/2010/main" val="2593731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E6ED0268-774F-4E5A-8B3A-AB48CAD610E8}"/>
              </a:ext>
            </a:extLst>
          </p:cNvPr>
          <p:cNvSpPr>
            <a:spLocks noGrp="1"/>
          </p:cNvSpPr>
          <p:nvPr>
            <p:ph type="title"/>
          </p:nvPr>
        </p:nvSpPr>
        <p:spPr/>
        <p:txBody>
          <a:bodyPr/>
          <a:lstStyle/>
          <a:p>
            <a:r>
              <a:rPr lang="pl-PL" dirty="0"/>
              <a:t>Zasady budżetowania kapitałowego</a:t>
            </a:r>
          </a:p>
        </p:txBody>
      </p:sp>
      <p:sp>
        <p:nvSpPr>
          <p:cNvPr id="3" name="Symbol zastępczy zawartości 2">
            <a:extLst>
              <a:ext uri="{FF2B5EF4-FFF2-40B4-BE49-F238E27FC236}">
                <a16:creationId xmlns:a16="http://schemas.microsoft.com/office/drawing/2014/main" xmlns="" id="{B563EDAE-899A-401D-82B0-8C8CBA0AB39E}"/>
              </a:ext>
            </a:extLst>
          </p:cNvPr>
          <p:cNvSpPr>
            <a:spLocks noGrp="1"/>
          </p:cNvSpPr>
          <p:nvPr>
            <p:ph idx="1"/>
          </p:nvPr>
        </p:nvSpPr>
        <p:spPr/>
        <p:txBody>
          <a:bodyPr/>
          <a:lstStyle/>
          <a:p>
            <a:r>
              <a:rPr lang="pl-PL" dirty="0"/>
              <a:t>1. Decyzje oparte na przyrostowych przepływach pieniężnych</a:t>
            </a:r>
          </a:p>
          <a:p>
            <a:r>
              <a:rPr lang="pl-PL" dirty="0"/>
              <a:t>2. Stworzenie harmonogramu przepływów pieniężnych</a:t>
            </a:r>
          </a:p>
          <a:p>
            <a:r>
              <a:rPr lang="pl-PL" dirty="0"/>
              <a:t>3. Szacowanie przyszłych przepływów pieniężnych jest oparte na koncepcji kosztów alternatywnych</a:t>
            </a:r>
          </a:p>
          <a:p>
            <a:r>
              <a:rPr lang="pl-PL" dirty="0"/>
              <a:t>4. Przepływy pieniężne są analizowane po opodatkowaniu</a:t>
            </a:r>
          </a:p>
          <a:p>
            <a:r>
              <a:rPr lang="pl-PL" dirty="0"/>
              <a:t>5. Koszty finansowe są ignorowane w przepływach pieniężnych</a:t>
            </a:r>
          </a:p>
        </p:txBody>
      </p:sp>
      <p:sp>
        <p:nvSpPr>
          <p:cNvPr id="4" name="Symbol zastępczy numeru slajdu 3">
            <a:extLst>
              <a:ext uri="{FF2B5EF4-FFF2-40B4-BE49-F238E27FC236}">
                <a16:creationId xmlns:a16="http://schemas.microsoft.com/office/drawing/2014/main" xmlns="" id="{EDC81AFC-2955-4AB8-A9A5-40C872D0BEDF}"/>
              </a:ext>
            </a:extLst>
          </p:cNvPr>
          <p:cNvSpPr>
            <a:spLocks noGrp="1"/>
          </p:cNvSpPr>
          <p:nvPr>
            <p:ph type="sldNum" sz="quarter" idx="12"/>
          </p:nvPr>
        </p:nvSpPr>
        <p:spPr/>
        <p:txBody>
          <a:bodyPr/>
          <a:lstStyle/>
          <a:p>
            <a:fld id="{27841190-F79C-4FD0-9BC1-8C2D798D9B46}" type="slidenum">
              <a:rPr lang="pl-PL" smtClean="0"/>
              <a:t>18</a:t>
            </a:fld>
            <a:endParaRPr lang="pl-PL"/>
          </a:p>
        </p:txBody>
      </p:sp>
    </p:spTree>
    <p:extLst>
      <p:ext uri="{BB962C8B-B14F-4D97-AF65-F5344CB8AC3E}">
        <p14:creationId xmlns:p14="http://schemas.microsoft.com/office/powerpoint/2010/main" val="32107704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7DF45600-1F67-46F2-8BC6-9D6182B3428E}"/>
              </a:ext>
            </a:extLst>
          </p:cNvPr>
          <p:cNvSpPr>
            <a:spLocks noGrp="1"/>
          </p:cNvSpPr>
          <p:nvPr>
            <p:ph type="title"/>
          </p:nvPr>
        </p:nvSpPr>
        <p:spPr/>
        <p:txBody>
          <a:bodyPr/>
          <a:lstStyle/>
          <a:p>
            <a:r>
              <a:rPr lang="pl-PL" dirty="0"/>
              <a:t>Kryteria podejmowania decyzji inwestycyjnych - NPV</a:t>
            </a:r>
          </a:p>
        </p:txBody>
      </p:sp>
      <p:sp>
        <p:nvSpPr>
          <p:cNvPr id="4" name="Symbol zastępczy numeru slajdu 3">
            <a:extLst>
              <a:ext uri="{FF2B5EF4-FFF2-40B4-BE49-F238E27FC236}">
                <a16:creationId xmlns:a16="http://schemas.microsoft.com/office/drawing/2014/main" xmlns="" id="{DAEE96B9-9F61-4300-B11A-9FAAD8BA9BCB}"/>
              </a:ext>
            </a:extLst>
          </p:cNvPr>
          <p:cNvSpPr>
            <a:spLocks noGrp="1"/>
          </p:cNvSpPr>
          <p:nvPr>
            <p:ph type="sldNum" sz="quarter" idx="12"/>
          </p:nvPr>
        </p:nvSpPr>
        <p:spPr/>
        <p:txBody>
          <a:bodyPr/>
          <a:lstStyle/>
          <a:p>
            <a:fld id="{27841190-F79C-4FD0-9BC1-8C2D798D9B46}" type="slidenum">
              <a:rPr lang="pl-PL" smtClean="0"/>
              <a:t>19</a:t>
            </a:fld>
            <a:endParaRPr lang="pl-PL"/>
          </a:p>
        </p:txBody>
      </p:sp>
      <p:pic>
        <p:nvPicPr>
          <p:cNvPr id="5" name="Symbol zastępczy zawartości 4">
            <a:extLst>
              <a:ext uri="{FF2B5EF4-FFF2-40B4-BE49-F238E27FC236}">
                <a16:creationId xmlns:a16="http://schemas.microsoft.com/office/drawing/2014/main" xmlns="" id="{C9B4E341-94CF-48FD-9DD7-FAEE0197F190}"/>
              </a:ext>
            </a:extLst>
          </p:cNvPr>
          <p:cNvPicPr>
            <a:picLocks noGrp="1"/>
          </p:cNvPicPr>
          <p:nvPr>
            <p:ph idx="1"/>
          </p:nvPr>
        </p:nvPicPr>
        <p:blipFill rotWithShape="1">
          <a:blip r:embed="rId2"/>
          <a:srcRect l="37588" t="40703" r="45843" b="55204"/>
          <a:stretch/>
        </p:blipFill>
        <p:spPr bwMode="auto">
          <a:xfrm>
            <a:off x="917575" y="2881875"/>
            <a:ext cx="9719945" cy="143628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946744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4EB4FA6-CECB-4BC0-85C5-933BC349F55E}"/>
              </a:ext>
            </a:extLst>
          </p:cNvPr>
          <p:cNvSpPr>
            <a:spLocks noGrp="1"/>
          </p:cNvSpPr>
          <p:nvPr>
            <p:ph type="title"/>
          </p:nvPr>
        </p:nvSpPr>
        <p:spPr/>
        <p:txBody>
          <a:bodyPr/>
          <a:lstStyle/>
          <a:p>
            <a:r>
              <a:rPr lang="pl-PL" dirty="0"/>
              <a:t>Dane kontaktowe</a:t>
            </a:r>
          </a:p>
        </p:txBody>
      </p:sp>
      <p:sp>
        <p:nvSpPr>
          <p:cNvPr id="3" name="Symbol zastępczy zawartości 2">
            <a:extLst>
              <a:ext uri="{FF2B5EF4-FFF2-40B4-BE49-F238E27FC236}">
                <a16:creationId xmlns:a16="http://schemas.microsoft.com/office/drawing/2014/main" xmlns="" id="{F0343C57-316E-4803-AD42-363BDB18D58E}"/>
              </a:ext>
            </a:extLst>
          </p:cNvPr>
          <p:cNvSpPr>
            <a:spLocks noGrp="1"/>
          </p:cNvSpPr>
          <p:nvPr>
            <p:ph idx="1"/>
          </p:nvPr>
        </p:nvSpPr>
        <p:spPr/>
        <p:txBody>
          <a:bodyPr/>
          <a:lstStyle/>
          <a:p>
            <a:r>
              <a:rPr lang="pl-PL" dirty="0"/>
              <a:t>Joanna Wyrobek</a:t>
            </a:r>
          </a:p>
          <a:p>
            <a:r>
              <a:rPr lang="pl-PL" dirty="0"/>
              <a:t>F611</a:t>
            </a:r>
          </a:p>
          <a:p>
            <a:r>
              <a:rPr lang="pl-PL" dirty="0"/>
              <a:t>E-wizytówka</a:t>
            </a:r>
          </a:p>
          <a:p>
            <a:r>
              <a:rPr lang="pl-PL" dirty="0">
                <a:hlinkClick r:id="rId2"/>
              </a:rPr>
              <a:t>wyrobekj@interia.pl</a:t>
            </a:r>
            <a:endParaRPr lang="pl-PL" dirty="0"/>
          </a:p>
          <a:p>
            <a:r>
              <a:rPr lang="pl-PL" dirty="0">
                <a:hlinkClick r:id="rId3"/>
              </a:rPr>
              <a:t>wyrobekj@uek.krakow.pl</a:t>
            </a:r>
            <a:endParaRPr lang="pl-PL" dirty="0"/>
          </a:p>
          <a:p>
            <a:r>
              <a:rPr lang="pl-PL" dirty="0"/>
              <a:t>0048 793-643-705</a:t>
            </a:r>
          </a:p>
          <a:p>
            <a:r>
              <a:rPr lang="pl-PL" dirty="0"/>
              <a:t>E-wizytówka</a:t>
            </a:r>
          </a:p>
        </p:txBody>
      </p:sp>
      <p:sp>
        <p:nvSpPr>
          <p:cNvPr id="4" name="Symbol zastępczy numeru slajdu 3">
            <a:extLst>
              <a:ext uri="{FF2B5EF4-FFF2-40B4-BE49-F238E27FC236}">
                <a16:creationId xmlns:a16="http://schemas.microsoft.com/office/drawing/2014/main" xmlns="" id="{E155431B-259D-4AF2-BA41-F0403E11442B}"/>
              </a:ext>
            </a:extLst>
          </p:cNvPr>
          <p:cNvSpPr>
            <a:spLocks noGrp="1"/>
          </p:cNvSpPr>
          <p:nvPr>
            <p:ph type="sldNum" sz="quarter" idx="12"/>
          </p:nvPr>
        </p:nvSpPr>
        <p:spPr/>
        <p:txBody>
          <a:bodyPr/>
          <a:lstStyle/>
          <a:p>
            <a:fld id="{27841190-F79C-4FD0-9BC1-8C2D798D9B46}" type="slidenum">
              <a:rPr lang="pl-PL" smtClean="0"/>
              <a:t>2</a:t>
            </a:fld>
            <a:endParaRPr lang="pl-PL"/>
          </a:p>
        </p:txBody>
      </p:sp>
    </p:spTree>
    <p:extLst>
      <p:ext uri="{BB962C8B-B14F-4D97-AF65-F5344CB8AC3E}">
        <p14:creationId xmlns:p14="http://schemas.microsoft.com/office/powerpoint/2010/main" val="16772556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71E96EA2-B4BE-48E3-B1F9-DEA2A0B0084E}"/>
              </a:ext>
            </a:extLst>
          </p:cNvPr>
          <p:cNvSpPr>
            <a:spLocks noGrp="1"/>
          </p:cNvSpPr>
          <p:nvPr>
            <p:ph type="title"/>
          </p:nvPr>
        </p:nvSpPr>
        <p:spPr>
          <a:xfrm>
            <a:off x="762000" y="0"/>
            <a:ext cx="10515600" cy="1325563"/>
          </a:xfrm>
        </p:spPr>
        <p:txBody>
          <a:bodyPr/>
          <a:lstStyle/>
          <a:p>
            <a:r>
              <a:rPr lang="pl-PL" dirty="0"/>
              <a:t>Kryteria podejmowania decyzji inwestycyjnych - NPV</a:t>
            </a:r>
          </a:p>
        </p:txBody>
      </p:sp>
      <p:graphicFrame>
        <p:nvGraphicFramePr>
          <p:cNvPr id="5" name="Symbol zastępczy zawartości 4">
            <a:extLst>
              <a:ext uri="{FF2B5EF4-FFF2-40B4-BE49-F238E27FC236}">
                <a16:creationId xmlns:a16="http://schemas.microsoft.com/office/drawing/2014/main" xmlns="" id="{100BDF96-A44F-4B03-8DB6-C8B1BB2EE1A2}"/>
              </a:ext>
            </a:extLst>
          </p:cNvPr>
          <p:cNvGraphicFramePr>
            <a:graphicFrameLocks noGrp="1"/>
          </p:cNvGraphicFramePr>
          <p:nvPr>
            <p:ph idx="1"/>
            <p:extLst>
              <p:ext uri="{D42A27DB-BD31-4B8C-83A1-F6EECF244321}">
                <p14:modId xmlns:p14="http://schemas.microsoft.com/office/powerpoint/2010/main" val="2299998717"/>
              </p:ext>
            </p:extLst>
          </p:nvPr>
        </p:nvGraphicFramePr>
        <p:xfrm>
          <a:off x="2118995" y="1475643"/>
          <a:ext cx="6491605" cy="2591536"/>
        </p:xfrm>
        <a:graphic>
          <a:graphicData uri="http://schemas.openxmlformats.org/drawingml/2006/table">
            <a:tbl>
              <a:tblPr firstRow="1" firstCol="1" bandRow="1">
                <a:tableStyleId>{5C22544A-7EE6-4342-B048-85BDC9FD1C3A}</a:tableStyleId>
              </a:tblPr>
              <a:tblGrid>
                <a:gridCol w="923508">
                  <a:extLst>
                    <a:ext uri="{9D8B030D-6E8A-4147-A177-3AD203B41FA5}">
                      <a16:colId xmlns:a16="http://schemas.microsoft.com/office/drawing/2014/main" xmlns="" val="1239355830"/>
                    </a:ext>
                  </a:extLst>
                </a:gridCol>
                <a:gridCol w="2787913">
                  <a:extLst>
                    <a:ext uri="{9D8B030D-6E8A-4147-A177-3AD203B41FA5}">
                      <a16:colId xmlns:a16="http://schemas.microsoft.com/office/drawing/2014/main" xmlns="" val="4173651485"/>
                    </a:ext>
                  </a:extLst>
                </a:gridCol>
                <a:gridCol w="2780184">
                  <a:extLst>
                    <a:ext uri="{9D8B030D-6E8A-4147-A177-3AD203B41FA5}">
                      <a16:colId xmlns:a16="http://schemas.microsoft.com/office/drawing/2014/main" xmlns="" val="3066517998"/>
                    </a:ext>
                  </a:extLst>
                </a:gridCol>
              </a:tblGrid>
              <a:tr h="323942">
                <a:tc gridSpan="3">
                  <a:txBody>
                    <a:bodyPr/>
                    <a:lstStyle/>
                    <a:p>
                      <a:pPr algn="just">
                        <a:lnSpc>
                          <a:spcPct val="107000"/>
                        </a:lnSpc>
                        <a:spcAft>
                          <a:spcPts val="0"/>
                        </a:spcAft>
                      </a:pPr>
                      <a:r>
                        <a:rPr lang="pl-PL" sz="1800">
                          <a:effectLst/>
                        </a:rPr>
                        <a:t>Koszt kapitału = 10%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hMerge="1">
                  <a:txBody>
                    <a:bodyPr/>
                    <a:lstStyle/>
                    <a:p>
                      <a:endParaRPr lang="pl-PL"/>
                    </a:p>
                  </a:txBody>
                  <a:tcPr/>
                </a:tc>
                <a:tc hMerge="1">
                  <a:txBody>
                    <a:bodyPr/>
                    <a:lstStyle/>
                    <a:p>
                      <a:endParaRPr lang="pl-PL"/>
                    </a:p>
                  </a:txBody>
                  <a:tcPr/>
                </a:tc>
                <a:extLst>
                  <a:ext uri="{0D108BD9-81ED-4DB2-BD59-A6C34878D82A}">
                    <a16:rowId xmlns:a16="http://schemas.microsoft.com/office/drawing/2014/main" xmlns="" val="151282996"/>
                  </a:ext>
                </a:extLst>
              </a:tr>
              <a:tr h="323942">
                <a:tc gridSpan="3">
                  <a:txBody>
                    <a:bodyPr/>
                    <a:lstStyle/>
                    <a:p>
                      <a:pPr algn="just">
                        <a:lnSpc>
                          <a:spcPct val="107000"/>
                        </a:lnSpc>
                        <a:spcAft>
                          <a:spcPts val="0"/>
                        </a:spcAft>
                      </a:pPr>
                      <a:r>
                        <a:rPr lang="pl-PL" sz="1800">
                          <a:effectLst/>
                        </a:rPr>
                        <a:t>Oczekiwane przepływy pieniężne netto po opodatkowaniu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pl-PL"/>
                    </a:p>
                  </a:txBody>
                  <a:tcPr/>
                </a:tc>
                <a:tc hMerge="1">
                  <a:txBody>
                    <a:bodyPr/>
                    <a:lstStyle/>
                    <a:p>
                      <a:endParaRPr lang="pl-PL"/>
                    </a:p>
                  </a:txBody>
                  <a:tcPr/>
                </a:tc>
                <a:extLst>
                  <a:ext uri="{0D108BD9-81ED-4DB2-BD59-A6C34878D82A}">
                    <a16:rowId xmlns:a16="http://schemas.microsoft.com/office/drawing/2014/main" xmlns="" val="2583048002"/>
                  </a:ext>
                </a:extLst>
              </a:tr>
              <a:tr h="323942">
                <a:tc>
                  <a:txBody>
                    <a:bodyPr/>
                    <a:lstStyle/>
                    <a:p>
                      <a:pPr algn="just">
                        <a:lnSpc>
                          <a:spcPct val="107000"/>
                        </a:lnSpc>
                        <a:spcAft>
                          <a:spcPts val="0"/>
                        </a:spcAft>
                      </a:pPr>
                      <a:r>
                        <a:rPr lang="pl-PL" sz="1800">
                          <a:effectLst/>
                        </a:rPr>
                        <a:t>Rok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dirty="0">
                          <a:effectLst/>
                        </a:rPr>
                        <a:t>Projekt A (w $)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Projekt B (w $)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64450291"/>
                  </a:ext>
                </a:extLst>
              </a:tr>
              <a:tr h="323942">
                <a:tc>
                  <a:txBody>
                    <a:bodyPr/>
                    <a:lstStyle/>
                    <a:p>
                      <a:pPr algn="just">
                        <a:lnSpc>
                          <a:spcPct val="107000"/>
                        </a:lnSpc>
                        <a:spcAft>
                          <a:spcPts val="0"/>
                        </a:spcAft>
                      </a:pPr>
                      <a:r>
                        <a:rPr lang="pl-PL" sz="1800">
                          <a:effectLst/>
                        </a:rPr>
                        <a:t>0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dirty="0">
                          <a:effectLst/>
                        </a:rPr>
                        <a:t>-1 000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dirty="0">
                          <a:effectLst/>
                        </a:rPr>
                        <a:t>-1 000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556036364"/>
                  </a:ext>
                </a:extLst>
              </a:tr>
              <a:tr h="323942">
                <a:tc>
                  <a:txBody>
                    <a:bodyPr/>
                    <a:lstStyle/>
                    <a:p>
                      <a:pPr algn="just">
                        <a:lnSpc>
                          <a:spcPct val="107000"/>
                        </a:lnSpc>
                        <a:spcAft>
                          <a:spcPts val="0"/>
                        </a:spcAft>
                      </a:pPr>
                      <a:r>
                        <a:rPr lang="pl-PL" sz="1800">
                          <a:effectLst/>
                        </a:rPr>
                        <a:t>1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500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dirty="0">
                          <a:effectLst/>
                        </a:rPr>
                        <a:t>100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417174140"/>
                  </a:ext>
                </a:extLst>
              </a:tr>
              <a:tr h="323942">
                <a:tc>
                  <a:txBody>
                    <a:bodyPr/>
                    <a:lstStyle/>
                    <a:p>
                      <a:pPr algn="just">
                        <a:lnSpc>
                          <a:spcPct val="107000"/>
                        </a:lnSpc>
                        <a:spcAft>
                          <a:spcPts val="0"/>
                        </a:spcAft>
                      </a:pPr>
                      <a:r>
                        <a:rPr lang="pl-PL" sz="1800">
                          <a:effectLst/>
                        </a:rPr>
                        <a:t>2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400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dirty="0">
                          <a:effectLst/>
                        </a:rPr>
                        <a:t>300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2675828244"/>
                  </a:ext>
                </a:extLst>
              </a:tr>
              <a:tr h="323942">
                <a:tc>
                  <a:txBody>
                    <a:bodyPr/>
                    <a:lstStyle/>
                    <a:p>
                      <a:pPr algn="just">
                        <a:lnSpc>
                          <a:spcPct val="107000"/>
                        </a:lnSpc>
                        <a:spcAft>
                          <a:spcPts val="0"/>
                        </a:spcAft>
                      </a:pPr>
                      <a:r>
                        <a:rPr lang="pl-PL" sz="1800">
                          <a:effectLst/>
                        </a:rPr>
                        <a:t>3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300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dirty="0">
                          <a:effectLst/>
                        </a:rPr>
                        <a:t>400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1344831124"/>
                  </a:ext>
                </a:extLst>
              </a:tr>
              <a:tr h="323942">
                <a:tc>
                  <a:txBody>
                    <a:bodyPr/>
                    <a:lstStyle/>
                    <a:p>
                      <a:pPr algn="just">
                        <a:lnSpc>
                          <a:spcPct val="107000"/>
                        </a:lnSpc>
                        <a:spcAft>
                          <a:spcPts val="0"/>
                        </a:spcAft>
                      </a:pPr>
                      <a:r>
                        <a:rPr lang="pl-PL" sz="1800">
                          <a:effectLst/>
                        </a:rPr>
                        <a:t>4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100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dirty="0">
                          <a:effectLst/>
                        </a:rPr>
                        <a:t>600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2293067679"/>
                  </a:ext>
                </a:extLst>
              </a:tr>
            </a:tbl>
          </a:graphicData>
        </a:graphic>
      </p:graphicFrame>
      <p:sp>
        <p:nvSpPr>
          <p:cNvPr id="4" name="Symbol zastępczy numeru slajdu 3">
            <a:extLst>
              <a:ext uri="{FF2B5EF4-FFF2-40B4-BE49-F238E27FC236}">
                <a16:creationId xmlns:a16="http://schemas.microsoft.com/office/drawing/2014/main" xmlns="" id="{16296984-5BF9-4E75-8B0C-611A984AB2ED}"/>
              </a:ext>
            </a:extLst>
          </p:cNvPr>
          <p:cNvSpPr>
            <a:spLocks noGrp="1"/>
          </p:cNvSpPr>
          <p:nvPr>
            <p:ph type="sldNum" sz="quarter" idx="12"/>
          </p:nvPr>
        </p:nvSpPr>
        <p:spPr/>
        <p:txBody>
          <a:bodyPr/>
          <a:lstStyle/>
          <a:p>
            <a:fld id="{27841190-F79C-4FD0-9BC1-8C2D798D9B46}" type="slidenum">
              <a:rPr lang="pl-PL" smtClean="0"/>
              <a:t>20</a:t>
            </a:fld>
            <a:endParaRPr lang="pl-PL"/>
          </a:p>
        </p:txBody>
      </p:sp>
      <p:pic>
        <p:nvPicPr>
          <p:cNvPr id="6" name="Obraz 5">
            <a:extLst>
              <a:ext uri="{FF2B5EF4-FFF2-40B4-BE49-F238E27FC236}">
                <a16:creationId xmlns:a16="http://schemas.microsoft.com/office/drawing/2014/main" xmlns="" id="{16599832-A16F-4931-BE37-C36BFF6F221F}"/>
              </a:ext>
            </a:extLst>
          </p:cNvPr>
          <p:cNvPicPr/>
          <p:nvPr/>
        </p:nvPicPr>
        <p:blipFill rotWithShape="1">
          <a:blip r:embed="rId2"/>
          <a:srcRect l="37601" t="75980" r="50250" b="21479"/>
          <a:stretch/>
        </p:blipFill>
        <p:spPr bwMode="auto">
          <a:xfrm>
            <a:off x="2652395" y="4647438"/>
            <a:ext cx="5720079" cy="657987"/>
          </a:xfrm>
          <a:prstGeom prst="rect">
            <a:avLst/>
          </a:prstGeom>
          <a:ln>
            <a:noFill/>
          </a:ln>
          <a:extLst>
            <a:ext uri="{53640926-AAD7-44D8-BBD7-CCE9431645EC}">
              <a14:shadowObscured xmlns:a14="http://schemas.microsoft.com/office/drawing/2010/main"/>
            </a:ext>
          </a:extLst>
        </p:spPr>
      </p:pic>
      <p:pic>
        <p:nvPicPr>
          <p:cNvPr id="7" name="Obraz 6">
            <a:extLst>
              <a:ext uri="{FF2B5EF4-FFF2-40B4-BE49-F238E27FC236}">
                <a16:creationId xmlns:a16="http://schemas.microsoft.com/office/drawing/2014/main" xmlns="" id="{B66F30A5-B0B1-4730-B057-E57810C754BB}"/>
              </a:ext>
            </a:extLst>
          </p:cNvPr>
          <p:cNvPicPr/>
          <p:nvPr/>
        </p:nvPicPr>
        <p:blipFill rotWithShape="1">
          <a:blip r:embed="rId3"/>
          <a:srcRect l="39498" t="39386" r="48206" b="57752"/>
          <a:stretch/>
        </p:blipFill>
        <p:spPr bwMode="auto">
          <a:xfrm>
            <a:off x="2652395" y="5661880"/>
            <a:ext cx="5834380" cy="69447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642770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19223F44-49C1-44C8-A8F4-CC1CFED0E98D}"/>
              </a:ext>
            </a:extLst>
          </p:cNvPr>
          <p:cNvSpPr>
            <a:spLocks noGrp="1"/>
          </p:cNvSpPr>
          <p:nvPr>
            <p:ph type="title"/>
          </p:nvPr>
        </p:nvSpPr>
        <p:spPr/>
        <p:txBody>
          <a:bodyPr/>
          <a:lstStyle/>
          <a:p>
            <a:r>
              <a:rPr lang="pl-PL" dirty="0"/>
              <a:t>Kryteria podejmowania decyzji inwestycyjnych - IRR</a:t>
            </a:r>
          </a:p>
        </p:txBody>
      </p:sp>
      <p:sp>
        <p:nvSpPr>
          <p:cNvPr id="3" name="Symbol zastępczy zawartości 2">
            <a:extLst>
              <a:ext uri="{FF2B5EF4-FFF2-40B4-BE49-F238E27FC236}">
                <a16:creationId xmlns:a16="http://schemas.microsoft.com/office/drawing/2014/main" xmlns="" id="{D6800A2D-5FB5-4B86-BF94-E38B2D98EF57}"/>
              </a:ext>
            </a:extLst>
          </p:cNvPr>
          <p:cNvSpPr>
            <a:spLocks noGrp="1"/>
          </p:cNvSpPr>
          <p:nvPr>
            <p:ph idx="1"/>
          </p:nvPr>
        </p:nvSpPr>
        <p:spPr/>
        <p:txBody>
          <a:bodyPr>
            <a:normAutofit fontScale="85000" lnSpcReduction="10000"/>
          </a:bodyPr>
          <a:lstStyle/>
          <a:p>
            <a:pPr algn="just"/>
            <a:r>
              <a:rPr lang="pl-PL" dirty="0"/>
              <a:t>IRR to stopa dyskontowa, która sprawia, że ​​bieżąca wartość przyszłych przepływów pieniężnych jest równa nakładowi inwestycyjnemu; możemy również powiedzieć, że IRR jest stopą dyskontową, która sprawia, że ​​NPV jest równa zero.</a:t>
            </a:r>
          </a:p>
          <a:p>
            <a:r>
              <a:rPr lang="pl-PL" dirty="0"/>
              <a:t> </a:t>
            </a:r>
          </a:p>
          <a:p>
            <a:r>
              <a:rPr lang="pl-PL" dirty="0"/>
              <a:t>Do obliczeń wykorzystujemy interpolację liniową. Szukamy:</a:t>
            </a:r>
          </a:p>
          <a:p>
            <a:r>
              <a:rPr lang="pl-PL" dirty="0"/>
              <a:t>R(a) dla której NPV(r(a)) &gt; 0</a:t>
            </a:r>
          </a:p>
          <a:p>
            <a:r>
              <a:rPr lang="pl-PL" dirty="0"/>
              <a:t>R(b) dla której NPV(r(b)) &lt; 0</a:t>
            </a:r>
          </a:p>
          <a:p>
            <a:r>
              <a:rPr lang="pl-PL" dirty="0"/>
              <a:t>Następnie stosujemy wzór:</a:t>
            </a:r>
          </a:p>
          <a:p>
            <a:pPr marL="0" indent="0">
              <a:buNone/>
            </a:pPr>
            <a:endParaRPr lang="pl-PL" dirty="0"/>
          </a:p>
          <a:p>
            <a:r>
              <a:rPr lang="pl-PL" dirty="0"/>
              <a:t>IRR = R(a) + (R(b)-R(a)) * NPV(R(a)) / (NPV(R(b))-NPV(R(a))) </a:t>
            </a:r>
          </a:p>
          <a:p>
            <a:r>
              <a:rPr lang="pl-PL" dirty="0"/>
              <a:t>CFA oczekuje jednak obliczania IRR na kalkulatorze. </a:t>
            </a:r>
          </a:p>
          <a:p>
            <a:pPr algn="just"/>
            <a:endParaRPr lang="pl-PL" dirty="0"/>
          </a:p>
          <a:p>
            <a:endParaRPr lang="pl-PL" dirty="0"/>
          </a:p>
        </p:txBody>
      </p:sp>
      <p:sp>
        <p:nvSpPr>
          <p:cNvPr id="4" name="Symbol zastępczy numeru slajdu 3">
            <a:extLst>
              <a:ext uri="{FF2B5EF4-FFF2-40B4-BE49-F238E27FC236}">
                <a16:creationId xmlns:a16="http://schemas.microsoft.com/office/drawing/2014/main" xmlns="" id="{50C2D0DA-4CA0-4F48-801B-73EBBBE5C6F3}"/>
              </a:ext>
            </a:extLst>
          </p:cNvPr>
          <p:cNvSpPr>
            <a:spLocks noGrp="1"/>
          </p:cNvSpPr>
          <p:nvPr>
            <p:ph type="sldNum" sz="quarter" idx="12"/>
          </p:nvPr>
        </p:nvSpPr>
        <p:spPr/>
        <p:txBody>
          <a:bodyPr/>
          <a:lstStyle/>
          <a:p>
            <a:fld id="{27841190-F79C-4FD0-9BC1-8C2D798D9B46}" type="slidenum">
              <a:rPr lang="pl-PL" smtClean="0"/>
              <a:t>21</a:t>
            </a:fld>
            <a:endParaRPr lang="pl-PL"/>
          </a:p>
        </p:txBody>
      </p:sp>
    </p:spTree>
    <p:extLst>
      <p:ext uri="{BB962C8B-B14F-4D97-AF65-F5344CB8AC3E}">
        <p14:creationId xmlns:p14="http://schemas.microsoft.com/office/powerpoint/2010/main" val="6436070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1C14DAB5-51BC-45CC-B4A0-AC648B3D8F82}"/>
              </a:ext>
            </a:extLst>
          </p:cNvPr>
          <p:cNvSpPr>
            <a:spLocks noGrp="1"/>
          </p:cNvSpPr>
          <p:nvPr>
            <p:ph type="title"/>
          </p:nvPr>
        </p:nvSpPr>
        <p:spPr/>
        <p:txBody>
          <a:bodyPr/>
          <a:lstStyle/>
          <a:p>
            <a:r>
              <a:rPr lang="pl-PL" dirty="0"/>
              <a:t>Kryteria podejmowania decyzji inwestycyjnych - IRR</a:t>
            </a:r>
          </a:p>
        </p:txBody>
      </p:sp>
      <p:sp>
        <p:nvSpPr>
          <p:cNvPr id="3" name="Symbol zastępczy zawartości 2">
            <a:extLst>
              <a:ext uri="{FF2B5EF4-FFF2-40B4-BE49-F238E27FC236}">
                <a16:creationId xmlns:a16="http://schemas.microsoft.com/office/drawing/2014/main" xmlns="" id="{8732E106-BEE8-4AE0-978B-B9A9096E72F6}"/>
              </a:ext>
            </a:extLst>
          </p:cNvPr>
          <p:cNvSpPr>
            <a:spLocks noGrp="1"/>
          </p:cNvSpPr>
          <p:nvPr>
            <p:ph idx="1"/>
          </p:nvPr>
        </p:nvSpPr>
        <p:spPr/>
        <p:txBody>
          <a:bodyPr/>
          <a:lstStyle/>
          <a:p>
            <a:endParaRPr lang="pl-PL"/>
          </a:p>
        </p:txBody>
      </p:sp>
      <p:sp>
        <p:nvSpPr>
          <p:cNvPr id="4" name="Symbol zastępczy numeru slajdu 3">
            <a:extLst>
              <a:ext uri="{FF2B5EF4-FFF2-40B4-BE49-F238E27FC236}">
                <a16:creationId xmlns:a16="http://schemas.microsoft.com/office/drawing/2014/main" xmlns="" id="{3AD11EAA-9BD0-47D1-A003-A2C00BEE6E11}"/>
              </a:ext>
            </a:extLst>
          </p:cNvPr>
          <p:cNvSpPr>
            <a:spLocks noGrp="1"/>
          </p:cNvSpPr>
          <p:nvPr>
            <p:ph type="sldNum" sz="quarter" idx="12"/>
          </p:nvPr>
        </p:nvSpPr>
        <p:spPr/>
        <p:txBody>
          <a:bodyPr/>
          <a:lstStyle/>
          <a:p>
            <a:fld id="{27841190-F79C-4FD0-9BC1-8C2D798D9B46}" type="slidenum">
              <a:rPr lang="pl-PL" smtClean="0"/>
              <a:t>22</a:t>
            </a:fld>
            <a:endParaRPr lang="pl-PL"/>
          </a:p>
        </p:txBody>
      </p:sp>
      <p:pic>
        <p:nvPicPr>
          <p:cNvPr id="5" name="Obraz 4">
            <a:extLst>
              <a:ext uri="{FF2B5EF4-FFF2-40B4-BE49-F238E27FC236}">
                <a16:creationId xmlns:a16="http://schemas.microsoft.com/office/drawing/2014/main" xmlns="" id="{265720EE-BD97-4B82-AAAD-DF2ACF090246}"/>
              </a:ext>
            </a:extLst>
          </p:cNvPr>
          <p:cNvPicPr/>
          <p:nvPr/>
        </p:nvPicPr>
        <p:blipFill rotWithShape="1">
          <a:blip r:embed="rId2"/>
          <a:srcRect l="39529" t="81523" r="45921" b="16091"/>
          <a:stretch/>
        </p:blipFill>
        <p:spPr bwMode="auto">
          <a:xfrm>
            <a:off x="223520" y="1870075"/>
            <a:ext cx="11521440" cy="1149985"/>
          </a:xfrm>
          <a:prstGeom prst="rect">
            <a:avLst/>
          </a:prstGeom>
          <a:ln>
            <a:noFill/>
          </a:ln>
          <a:extLst>
            <a:ext uri="{53640926-AAD7-44D8-BBD7-CCE9431645EC}">
              <a14:shadowObscured xmlns:a14="http://schemas.microsoft.com/office/drawing/2010/main"/>
            </a:ext>
          </a:extLst>
        </p:spPr>
      </p:pic>
      <p:pic>
        <p:nvPicPr>
          <p:cNvPr id="6" name="Obraz 5">
            <a:extLst>
              <a:ext uri="{FF2B5EF4-FFF2-40B4-BE49-F238E27FC236}">
                <a16:creationId xmlns:a16="http://schemas.microsoft.com/office/drawing/2014/main" xmlns="" id="{07A3053D-A44F-43C1-A372-32D72DF895F5}"/>
              </a:ext>
            </a:extLst>
          </p:cNvPr>
          <p:cNvPicPr/>
          <p:nvPr/>
        </p:nvPicPr>
        <p:blipFill rotWithShape="1">
          <a:blip r:embed="rId3"/>
          <a:srcRect l="37597" t="41164" r="47832" b="55914"/>
          <a:stretch/>
        </p:blipFill>
        <p:spPr bwMode="auto">
          <a:xfrm>
            <a:off x="711200" y="3837941"/>
            <a:ext cx="10332720" cy="123189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559712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F4C9E3FE-5324-4320-A2B2-E6235B042619}"/>
              </a:ext>
            </a:extLst>
          </p:cNvPr>
          <p:cNvSpPr>
            <a:spLocks noGrp="1"/>
          </p:cNvSpPr>
          <p:nvPr>
            <p:ph type="title"/>
          </p:nvPr>
        </p:nvSpPr>
        <p:spPr/>
        <p:txBody>
          <a:bodyPr/>
          <a:lstStyle/>
          <a:p>
            <a:r>
              <a:rPr lang="pl-PL" dirty="0"/>
              <a:t>Kryteria podejmowania decyzji inwestycyjnych – okres zwrotu</a:t>
            </a:r>
          </a:p>
        </p:txBody>
      </p:sp>
      <p:sp>
        <p:nvSpPr>
          <p:cNvPr id="3" name="Symbol zastępczy zawartości 2">
            <a:extLst>
              <a:ext uri="{FF2B5EF4-FFF2-40B4-BE49-F238E27FC236}">
                <a16:creationId xmlns:a16="http://schemas.microsoft.com/office/drawing/2014/main" xmlns="" id="{D221DEE8-DB65-4C1B-B6A5-63E8FD5AA7A6}"/>
              </a:ext>
            </a:extLst>
          </p:cNvPr>
          <p:cNvSpPr>
            <a:spLocks noGrp="1"/>
          </p:cNvSpPr>
          <p:nvPr>
            <p:ph idx="1"/>
          </p:nvPr>
        </p:nvSpPr>
        <p:spPr/>
        <p:txBody>
          <a:bodyPr/>
          <a:lstStyle/>
          <a:p>
            <a:r>
              <a:rPr lang="pl-PL" dirty="0"/>
              <a:t>Okres zwrotu to liczba lat potrzebnych do odzyskania początkowego nakładu inwestycyjnego. </a:t>
            </a:r>
          </a:p>
          <a:p>
            <a:endParaRPr lang="pl-PL" dirty="0"/>
          </a:p>
        </p:txBody>
      </p:sp>
      <p:sp>
        <p:nvSpPr>
          <p:cNvPr id="4" name="Symbol zastępczy numeru slajdu 3">
            <a:extLst>
              <a:ext uri="{FF2B5EF4-FFF2-40B4-BE49-F238E27FC236}">
                <a16:creationId xmlns:a16="http://schemas.microsoft.com/office/drawing/2014/main" xmlns="" id="{FEE7FF48-61CC-4760-BEE1-43CCEDCFA23B}"/>
              </a:ext>
            </a:extLst>
          </p:cNvPr>
          <p:cNvSpPr>
            <a:spLocks noGrp="1"/>
          </p:cNvSpPr>
          <p:nvPr>
            <p:ph type="sldNum" sz="quarter" idx="12"/>
          </p:nvPr>
        </p:nvSpPr>
        <p:spPr/>
        <p:txBody>
          <a:bodyPr/>
          <a:lstStyle/>
          <a:p>
            <a:fld id="{27841190-F79C-4FD0-9BC1-8C2D798D9B46}" type="slidenum">
              <a:rPr lang="pl-PL" smtClean="0"/>
              <a:t>23</a:t>
            </a:fld>
            <a:endParaRPr lang="pl-PL"/>
          </a:p>
        </p:txBody>
      </p:sp>
    </p:spTree>
    <p:extLst>
      <p:ext uri="{BB962C8B-B14F-4D97-AF65-F5344CB8AC3E}">
        <p14:creationId xmlns:p14="http://schemas.microsoft.com/office/powerpoint/2010/main" val="8294900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DB09C8AE-F348-4D6F-98DA-67DCEF288A47}"/>
              </a:ext>
            </a:extLst>
          </p:cNvPr>
          <p:cNvSpPr>
            <a:spLocks noGrp="1"/>
          </p:cNvSpPr>
          <p:nvPr>
            <p:ph type="title"/>
          </p:nvPr>
        </p:nvSpPr>
        <p:spPr>
          <a:xfrm>
            <a:off x="594360" y="0"/>
            <a:ext cx="10515600" cy="1325563"/>
          </a:xfrm>
        </p:spPr>
        <p:txBody>
          <a:bodyPr/>
          <a:lstStyle/>
          <a:p>
            <a:r>
              <a:rPr lang="pl-PL" dirty="0"/>
              <a:t>Kryteria podejmowania decyzji inwestycyjnych – okres zwrotu</a:t>
            </a:r>
          </a:p>
        </p:txBody>
      </p:sp>
      <p:graphicFrame>
        <p:nvGraphicFramePr>
          <p:cNvPr id="5" name="Symbol zastępczy zawartości 4">
            <a:extLst>
              <a:ext uri="{FF2B5EF4-FFF2-40B4-BE49-F238E27FC236}">
                <a16:creationId xmlns:a16="http://schemas.microsoft.com/office/drawing/2014/main" xmlns="" id="{1230BCEA-7269-4B4C-8470-F323B5765A63}"/>
              </a:ext>
            </a:extLst>
          </p:cNvPr>
          <p:cNvGraphicFramePr>
            <a:graphicFrameLocks noGrp="1"/>
          </p:cNvGraphicFramePr>
          <p:nvPr>
            <p:ph idx="1"/>
            <p:extLst>
              <p:ext uri="{D42A27DB-BD31-4B8C-83A1-F6EECF244321}">
                <p14:modId xmlns:p14="http://schemas.microsoft.com/office/powerpoint/2010/main" val="1562161107"/>
              </p:ext>
            </p:extLst>
          </p:nvPr>
        </p:nvGraphicFramePr>
        <p:xfrm>
          <a:off x="1038226" y="1431194"/>
          <a:ext cx="8686799" cy="1174052"/>
        </p:xfrm>
        <a:graphic>
          <a:graphicData uri="http://schemas.openxmlformats.org/drawingml/2006/table">
            <a:tbl>
              <a:tblPr firstRow="1" firstCol="1" bandRow="1">
                <a:tableStyleId>{5C22544A-7EE6-4342-B048-85BDC9FD1C3A}</a:tableStyleId>
              </a:tblPr>
              <a:tblGrid>
                <a:gridCol w="2205905">
                  <a:extLst>
                    <a:ext uri="{9D8B030D-6E8A-4147-A177-3AD203B41FA5}">
                      <a16:colId xmlns:a16="http://schemas.microsoft.com/office/drawing/2014/main" xmlns="" val="1771753020"/>
                    </a:ext>
                  </a:extLst>
                </a:gridCol>
                <a:gridCol w="1320182">
                  <a:extLst>
                    <a:ext uri="{9D8B030D-6E8A-4147-A177-3AD203B41FA5}">
                      <a16:colId xmlns:a16="http://schemas.microsoft.com/office/drawing/2014/main" xmlns="" val="2381750550"/>
                    </a:ext>
                  </a:extLst>
                </a:gridCol>
                <a:gridCol w="1320182">
                  <a:extLst>
                    <a:ext uri="{9D8B030D-6E8A-4147-A177-3AD203B41FA5}">
                      <a16:colId xmlns:a16="http://schemas.microsoft.com/office/drawing/2014/main" xmlns="" val="3592345154"/>
                    </a:ext>
                  </a:extLst>
                </a:gridCol>
                <a:gridCol w="1320182">
                  <a:extLst>
                    <a:ext uri="{9D8B030D-6E8A-4147-A177-3AD203B41FA5}">
                      <a16:colId xmlns:a16="http://schemas.microsoft.com/office/drawing/2014/main" xmlns="" val="3529372166"/>
                    </a:ext>
                  </a:extLst>
                </a:gridCol>
                <a:gridCol w="1320182">
                  <a:extLst>
                    <a:ext uri="{9D8B030D-6E8A-4147-A177-3AD203B41FA5}">
                      <a16:colId xmlns:a16="http://schemas.microsoft.com/office/drawing/2014/main" xmlns="" val="1317990671"/>
                    </a:ext>
                  </a:extLst>
                </a:gridCol>
                <a:gridCol w="1200166">
                  <a:extLst>
                    <a:ext uri="{9D8B030D-6E8A-4147-A177-3AD203B41FA5}">
                      <a16:colId xmlns:a16="http://schemas.microsoft.com/office/drawing/2014/main" xmlns="" val="2041730754"/>
                    </a:ext>
                  </a:extLst>
                </a:gridCol>
              </a:tblGrid>
              <a:tr h="158750">
                <a:tc>
                  <a:txBody>
                    <a:bodyPr/>
                    <a:lstStyle/>
                    <a:p>
                      <a:pPr algn="just">
                        <a:lnSpc>
                          <a:spcPct val="107000"/>
                        </a:lnSpc>
                        <a:spcAft>
                          <a:spcPts val="0"/>
                        </a:spcAft>
                      </a:pPr>
                      <a:r>
                        <a:rPr lang="pl-PL" sz="2400">
                          <a:effectLst/>
                        </a:rPr>
                        <a:t>Rok </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2400">
                          <a:effectLst/>
                        </a:rPr>
                        <a:t>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400" dirty="0">
                          <a:effectLst/>
                        </a:rPr>
                        <a:t>1</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400">
                          <a:effectLst/>
                        </a:rPr>
                        <a:t>2</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400">
                          <a:effectLst/>
                        </a:rPr>
                        <a:t>3</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2400">
                          <a:effectLst/>
                        </a:rPr>
                        <a:t>4</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4066993400"/>
                  </a:ext>
                </a:extLst>
              </a:tr>
              <a:tr h="158750">
                <a:tc>
                  <a:txBody>
                    <a:bodyPr/>
                    <a:lstStyle/>
                    <a:p>
                      <a:pPr algn="just">
                        <a:lnSpc>
                          <a:spcPct val="107000"/>
                        </a:lnSpc>
                        <a:spcAft>
                          <a:spcPts val="0"/>
                        </a:spcAft>
                      </a:pPr>
                      <a:r>
                        <a:rPr lang="pl-PL" sz="2400">
                          <a:effectLst/>
                        </a:rPr>
                        <a:t>Przepływy pieniężne </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400">
                          <a:effectLst/>
                        </a:rPr>
                        <a:t>-800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400">
                          <a:effectLst/>
                        </a:rPr>
                        <a:t>340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400">
                          <a:effectLst/>
                        </a:rPr>
                        <a:t>340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400">
                          <a:effectLst/>
                        </a:rPr>
                        <a:t>340</a:t>
                      </a:r>
                      <a:endParaRPr lang="pl-PL" sz="20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400" dirty="0">
                          <a:effectLst/>
                        </a:rPr>
                        <a:t>340</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2770212912"/>
                  </a:ext>
                </a:extLst>
              </a:tr>
            </a:tbl>
          </a:graphicData>
        </a:graphic>
      </p:graphicFrame>
      <p:sp>
        <p:nvSpPr>
          <p:cNvPr id="4" name="Symbol zastępczy numeru slajdu 3">
            <a:extLst>
              <a:ext uri="{FF2B5EF4-FFF2-40B4-BE49-F238E27FC236}">
                <a16:creationId xmlns:a16="http://schemas.microsoft.com/office/drawing/2014/main" xmlns="" id="{0FDA10EE-0EBB-4FDA-BE6D-EAB8058A6BE7}"/>
              </a:ext>
            </a:extLst>
          </p:cNvPr>
          <p:cNvSpPr>
            <a:spLocks noGrp="1"/>
          </p:cNvSpPr>
          <p:nvPr>
            <p:ph type="sldNum" sz="quarter" idx="12"/>
          </p:nvPr>
        </p:nvSpPr>
        <p:spPr/>
        <p:txBody>
          <a:bodyPr/>
          <a:lstStyle/>
          <a:p>
            <a:fld id="{27841190-F79C-4FD0-9BC1-8C2D798D9B46}" type="slidenum">
              <a:rPr lang="pl-PL" smtClean="0"/>
              <a:t>24</a:t>
            </a:fld>
            <a:endParaRPr lang="pl-PL"/>
          </a:p>
        </p:txBody>
      </p:sp>
      <p:graphicFrame>
        <p:nvGraphicFramePr>
          <p:cNvPr id="6" name="Tabela 5">
            <a:extLst>
              <a:ext uri="{FF2B5EF4-FFF2-40B4-BE49-F238E27FC236}">
                <a16:creationId xmlns:a16="http://schemas.microsoft.com/office/drawing/2014/main" xmlns="" id="{A900C4A7-AE57-4684-A068-7C6850EA5E8D}"/>
              </a:ext>
            </a:extLst>
          </p:cNvPr>
          <p:cNvGraphicFramePr>
            <a:graphicFrameLocks noGrp="1"/>
          </p:cNvGraphicFramePr>
          <p:nvPr>
            <p:extLst>
              <p:ext uri="{D42A27DB-BD31-4B8C-83A1-F6EECF244321}">
                <p14:modId xmlns:p14="http://schemas.microsoft.com/office/powerpoint/2010/main" val="312174013"/>
              </p:ext>
            </p:extLst>
          </p:nvPr>
        </p:nvGraphicFramePr>
        <p:xfrm>
          <a:off x="327659" y="2676206"/>
          <a:ext cx="11049001" cy="2609088"/>
        </p:xfrm>
        <a:graphic>
          <a:graphicData uri="http://schemas.openxmlformats.org/drawingml/2006/table">
            <a:tbl>
              <a:tblPr firstRow="1" firstCol="1" bandRow="1">
                <a:tableStyleId>{5C22544A-7EE6-4342-B048-85BDC9FD1C3A}</a:tableStyleId>
              </a:tblPr>
              <a:tblGrid>
                <a:gridCol w="3799353">
                  <a:extLst>
                    <a:ext uri="{9D8B030D-6E8A-4147-A177-3AD203B41FA5}">
                      <a16:colId xmlns:a16="http://schemas.microsoft.com/office/drawing/2014/main" xmlns="" val="3098786425"/>
                    </a:ext>
                  </a:extLst>
                </a:gridCol>
                <a:gridCol w="1476780">
                  <a:extLst>
                    <a:ext uri="{9D8B030D-6E8A-4147-A177-3AD203B41FA5}">
                      <a16:colId xmlns:a16="http://schemas.microsoft.com/office/drawing/2014/main" xmlns="" val="1862624757"/>
                    </a:ext>
                  </a:extLst>
                </a:gridCol>
                <a:gridCol w="1476780">
                  <a:extLst>
                    <a:ext uri="{9D8B030D-6E8A-4147-A177-3AD203B41FA5}">
                      <a16:colId xmlns:a16="http://schemas.microsoft.com/office/drawing/2014/main" xmlns="" val="861132752"/>
                    </a:ext>
                  </a:extLst>
                </a:gridCol>
                <a:gridCol w="1476780">
                  <a:extLst>
                    <a:ext uri="{9D8B030D-6E8A-4147-A177-3AD203B41FA5}">
                      <a16:colId xmlns:a16="http://schemas.microsoft.com/office/drawing/2014/main" xmlns="" val="1603435060"/>
                    </a:ext>
                  </a:extLst>
                </a:gridCol>
                <a:gridCol w="1476780">
                  <a:extLst>
                    <a:ext uri="{9D8B030D-6E8A-4147-A177-3AD203B41FA5}">
                      <a16:colId xmlns:a16="http://schemas.microsoft.com/office/drawing/2014/main" xmlns="" val="2616371011"/>
                    </a:ext>
                  </a:extLst>
                </a:gridCol>
                <a:gridCol w="1342528">
                  <a:extLst>
                    <a:ext uri="{9D8B030D-6E8A-4147-A177-3AD203B41FA5}">
                      <a16:colId xmlns:a16="http://schemas.microsoft.com/office/drawing/2014/main" xmlns="" val="206013187"/>
                    </a:ext>
                  </a:extLst>
                </a:gridCol>
              </a:tblGrid>
              <a:tr h="158750">
                <a:tc>
                  <a:txBody>
                    <a:bodyPr/>
                    <a:lstStyle/>
                    <a:p>
                      <a:pPr algn="just">
                        <a:lnSpc>
                          <a:spcPct val="107000"/>
                        </a:lnSpc>
                        <a:spcAft>
                          <a:spcPts val="0"/>
                        </a:spcAft>
                      </a:pPr>
                      <a:r>
                        <a:rPr lang="pl-PL" sz="2000">
                          <a:effectLst/>
                        </a:rPr>
                        <a:t>Rok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2000">
                          <a:effectLst/>
                        </a:rPr>
                        <a:t>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000">
                          <a:effectLst/>
                        </a:rPr>
                        <a:t>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000" dirty="0">
                          <a:effectLst/>
                        </a:rPr>
                        <a:t>2</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000">
                          <a:effectLst/>
                        </a:rPr>
                        <a:t>3</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2000">
                          <a:effectLst/>
                        </a:rPr>
                        <a:t>4</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948541344"/>
                  </a:ext>
                </a:extLst>
              </a:tr>
              <a:tr h="158750">
                <a:tc>
                  <a:txBody>
                    <a:bodyPr/>
                    <a:lstStyle/>
                    <a:p>
                      <a:pPr algn="just">
                        <a:lnSpc>
                          <a:spcPct val="107000"/>
                        </a:lnSpc>
                        <a:spcAft>
                          <a:spcPts val="0"/>
                        </a:spcAft>
                      </a:pPr>
                      <a:r>
                        <a:rPr lang="pl-PL" sz="2000">
                          <a:effectLst/>
                        </a:rPr>
                        <a:t>Przepływy pieniężne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a:effectLst/>
                        </a:rPr>
                        <a:t>-800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a:effectLst/>
                        </a:rPr>
                        <a:t>340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a:effectLst/>
                        </a:rPr>
                        <a:t>340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a:effectLst/>
                        </a:rPr>
                        <a:t>340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a:effectLst/>
                        </a:rPr>
                        <a:t>340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954755831"/>
                  </a:ext>
                </a:extLst>
              </a:tr>
              <a:tr h="203200">
                <a:tc>
                  <a:txBody>
                    <a:bodyPr/>
                    <a:lstStyle/>
                    <a:p>
                      <a:pPr algn="just">
                        <a:lnSpc>
                          <a:spcPct val="107000"/>
                        </a:lnSpc>
                        <a:spcAft>
                          <a:spcPts val="0"/>
                        </a:spcAft>
                      </a:pPr>
                      <a:r>
                        <a:rPr lang="pl-PL" sz="2000">
                          <a:effectLst/>
                        </a:rPr>
                        <a:t>Skumulowane przepływy pieniężne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2000">
                          <a:effectLst/>
                        </a:rPr>
                        <a:t>-800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a:effectLst/>
                        </a:rPr>
                        <a:t>-460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a:effectLst/>
                        </a:rPr>
                        <a:t>-120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a:effectLst/>
                        </a:rPr>
                        <a:t>220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2000">
                          <a:effectLst/>
                        </a:rPr>
                        <a:t>560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3122367719"/>
                  </a:ext>
                </a:extLst>
              </a:tr>
              <a:tr h="203200">
                <a:tc>
                  <a:txBody>
                    <a:bodyPr/>
                    <a:lstStyle/>
                    <a:p>
                      <a:pPr algn="just">
                        <a:lnSpc>
                          <a:spcPct val="107000"/>
                        </a:lnSpc>
                        <a:spcAft>
                          <a:spcPts val="0"/>
                        </a:spcAft>
                      </a:pPr>
                      <a:r>
                        <a:rPr lang="pl-PL" sz="2000">
                          <a:effectLst/>
                        </a:rPr>
                        <a:t>Zdyskontowane przepływy pieniężne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a:effectLst/>
                        </a:rPr>
                        <a:t>-800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a:effectLst/>
                        </a:rPr>
                        <a:t>309,1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a:effectLst/>
                        </a:rPr>
                        <a:t>280,99</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a:effectLst/>
                        </a:rPr>
                        <a:t>255,45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a:effectLst/>
                        </a:rPr>
                        <a:t>232,22</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1526262243"/>
                  </a:ext>
                </a:extLst>
              </a:tr>
              <a:tr h="311150">
                <a:tc>
                  <a:txBody>
                    <a:bodyPr/>
                    <a:lstStyle/>
                    <a:p>
                      <a:pPr algn="just">
                        <a:lnSpc>
                          <a:spcPct val="107000"/>
                        </a:lnSpc>
                        <a:spcAft>
                          <a:spcPts val="0"/>
                        </a:spcAft>
                      </a:pPr>
                      <a:r>
                        <a:rPr lang="pl-PL" sz="2000">
                          <a:effectLst/>
                        </a:rPr>
                        <a:t>Skumulowane zdyskontowane przepływy pieniężne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000">
                          <a:effectLst/>
                        </a:rPr>
                        <a:t>-800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a:effectLst/>
                        </a:rPr>
                        <a:t>-490,9</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a:effectLst/>
                        </a:rPr>
                        <a:t>-209,91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a:effectLst/>
                        </a:rPr>
                        <a:t>45,54</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2000" dirty="0">
                          <a:effectLst/>
                        </a:rPr>
                        <a:t>277,76</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2263075030"/>
                  </a:ext>
                </a:extLst>
              </a:tr>
            </a:tbl>
          </a:graphicData>
        </a:graphic>
      </p:graphicFrame>
      <p:pic>
        <p:nvPicPr>
          <p:cNvPr id="7" name="Obraz 6">
            <a:extLst>
              <a:ext uri="{FF2B5EF4-FFF2-40B4-BE49-F238E27FC236}">
                <a16:creationId xmlns:a16="http://schemas.microsoft.com/office/drawing/2014/main" xmlns="" id="{A351DAA0-597A-4E42-A24B-0ED5D9771F72}"/>
              </a:ext>
            </a:extLst>
          </p:cNvPr>
          <p:cNvPicPr/>
          <p:nvPr/>
        </p:nvPicPr>
        <p:blipFill rotWithShape="1">
          <a:blip r:embed="rId2"/>
          <a:srcRect l="39131" t="45968" r="44822" b="48651"/>
          <a:stretch/>
        </p:blipFill>
        <p:spPr bwMode="auto">
          <a:xfrm>
            <a:off x="2419351" y="5426805"/>
            <a:ext cx="6619874" cy="129466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449732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5915005E-E725-4794-AA49-E1A22383D012}"/>
              </a:ext>
            </a:extLst>
          </p:cNvPr>
          <p:cNvSpPr>
            <a:spLocks noGrp="1"/>
          </p:cNvSpPr>
          <p:nvPr>
            <p:ph type="title"/>
          </p:nvPr>
        </p:nvSpPr>
        <p:spPr>
          <a:xfrm>
            <a:off x="771525" y="0"/>
            <a:ext cx="10515600" cy="1325563"/>
          </a:xfrm>
        </p:spPr>
        <p:txBody>
          <a:bodyPr>
            <a:normAutofit/>
          </a:bodyPr>
          <a:lstStyle/>
          <a:p>
            <a:r>
              <a:rPr lang="pl-PL" b="1" dirty="0"/>
              <a:t>Kryteria podejmowania decyzji inwestycyjnych </a:t>
            </a:r>
            <a:r>
              <a:rPr lang="pl-PL" dirty="0"/>
              <a:t>–</a:t>
            </a:r>
            <a:r>
              <a:rPr lang="en-GB" b="1" dirty="0"/>
              <a:t>AAR – average accounting rate of return</a:t>
            </a:r>
            <a:endParaRPr lang="pl-PL" dirty="0"/>
          </a:p>
        </p:txBody>
      </p:sp>
      <p:pic>
        <p:nvPicPr>
          <p:cNvPr id="7" name="Symbol zastępczy zawartości 6">
            <a:extLst>
              <a:ext uri="{FF2B5EF4-FFF2-40B4-BE49-F238E27FC236}">
                <a16:creationId xmlns:a16="http://schemas.microsoft.com/office/drawing/2014/main" xmlns="" id="{BD1FB9B5-8B1F-4416-8C86-4D02F7C079DE}"/>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999512" y="3234412"/>
            <a:ext cx="10354288" cy="1188148"/>
          </a:xfrm>
        </p:spPr>
      </p:pic>
      <p:sp>
        <p:nvSpPr>
          <p:cNvPr id="4" name="Symbol zastępczy numeru slajdu 3">
            <a:extLst>
              <a:ext uri="{FF2B5EF4-FFF2-40B4-BE49-F238E27FC236}">
                <a16:creationId xmlns:a16="http://schemas.microsoft.com/office/drawing/2014/main" xmlns="" id="{692949A2-EC3D-4919-9139-DA14B01F350B}"/>
              </a:ext>
            </a:extLst>
          </p:cNvPr>
          <p:cNvSpPr>
            <a:spLocks noGrp="1"/>
          </p:cNvSpPr>
          <p:nvPr>
            <p:ph type="sldNum" sz="quarter" idx="12"/>
          </p:nvPr>
        </p:nvSpPr>
        <p:spPr/>
        <p:txBody>
          <a:bodyPr/>
          <a:lstStyle/>
          <a:p>
            <a:fld id="{27841190-F79C-4FD0-9BC1-8C2D798D9B46}" type="slidenum">
              <a:rPr lang="pl-PL" smtClean="0"/>
              <a:t>25</a:t>
            </a:fld>
            <a:endParaRPr lang="pl-PL"/>
          </a:p>
        </p:txBody>
      </p:sp>
      <p:pic>
        <p:nvPicPr>
          <p:cNvPr id="5" name="Obraz 4">
            <a:extLst>
              <a:ext uri="{FF2B5EF4-FFF2-40B4-BE49-F238E27FC236}">
                <a16:creationId xmlns:a16="http://schemas.microsoft.com/office/drawing/2014/main" xmlns="" id="{334BC29F-5053-406C-BE20-7F8E6177DB04}"/>
              </a:ext>
            </a:extLst>
          </p:cNvPr>
          <p:cNvPicPr/>
          <p:nvPr/>
        </p:nvPicPr>
        <p:blipFill rotWithShape="1">
          <a:blip r:embed="rId4"/>
          <a:srcRect l="40542" t="61505" r="43759" b="35802"/>
          <a:stretch/>
        </p:blipFill>
        <p:spPr bwMode="auto">
          <a:xfrm>
            <a:off x="952500" y="1574799"/>
            <a:ext cx="10287000" cy="131572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970333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1CF82837-C2AA-40DC-AE28-A9CD27E9C048}"/>
              </a:ext>
            </a:extLst>
          </p:cNvPr>
          <p:cNvSpPr>
            <a:spLocks noGrp="1"/>
          </p:cNvSpPr>
          <p:nvPr>
            <p:ph type="title"/>
          </p:nvPr>
        </p:nvSpPr>
        <p:spPr/>
        <p:txBody>
          <a:bodyPr/>
          <a:lstStyle/>
          <a:p>
            <a:r>
              <a:rPr lang="pl-PL" b="1" dirty="0"/>
              <a:t>Kryteria podejmowania decyzji inwestycyjnych </a:t>
            </a:r>
            <a:r>
              <a:rPr lang="pl-PL" dirty="0"/>
              <a:t>–</a:t>
            </a:r>
            <a:r>
              <a:rPr lang="en-GB" b="1" dirty="0"/>
              <a:t>AAR – average accounting rate of return</a:t>
            </a:r>
            <a:endParaRPr lang="pl-PL" dirty="0"/>
          </a:p>
        </p:txBody>
      </p:sp>
      <p:sp>
        <p:nvSpPr>
          <p:cNvPr id="3" name="Symbol zastępczy zawartości 2">
            <a:extLst>
              <a:ext uri="{FF2B5EF4-FFF2-40B4-BE49-F238E27FC236}">
                <a16:creationId xmlns:a16="http://schemas.microsoft.com/office/drawing/2014/main" xmlns="" id="{B24A08BD-BCBC-4785-AB08-1E259BA8216B}"/>
              </a:ext>
            </a:extLst>
          </p:cNvPr>
          <p:cNvSpPr>
            <a:spLocks noGrp="1"/>
          </p:cNvSpPr>
          <p:nvPr>
            <p:ph idx="1"/>
          </p:nvPr>
        </p:nvSpPr>
        <p:spPr>
          <a:xfrm>
            <a:off x="838200" y="1825624"/>
            <a:ext cx="10515600" cy="4803775"/>
          </a:xfrm>
        </p:spPr>
        <p:txBody>
          <a:bodyPr/>
          <a:lstStyle/>
          <a:p>
            <a:r>
              <a:rPr lang="pl-PL" dirty="0"/>
              <a:t>Prognozowane wyniki finansowe netto projektu inwestycyjnego:</a:t>
            </a:r>
          </a:p>
          <a:p>
            <a:r>
              <a:rPr lang="pl-PL" dirty="0"/>
              <a:t>Rok 0: 0 (tylko nakład początkowy)</a:t>
            </a:r>
          </a:p>
          <a:p>
            <a:r>
              <a:rPr lang="pl-PL" dirty="0"/>
              <a:t>Rok 1: 10.000</a:t>
            </a:r>
          </a:p>
          <a:p>
            <a:r>
              <a:rPr lang="pl-PL" dirty="0"/>
              <a:t>Rok 2: 20.000</a:t>
            </a:r>
          </a:p>
          <a:p>
            <a:r>
              <a:rPr lang="pl-PL" dirty="0"/>
              <a:t>Rok 3: 30.000</a:t>
            </a:r>
          </a:p>
          <a:p>
            <a:r>
              <a:rPr lang="pl-PL" dirty="0"/>
              <a:t>Średni zysk netto: (10+20+30)/3 = 20.000 </a:t>
            </a:r>
          </a:p>
          <a:p>
            <a:r>
              <a:rPr lang="pl-PL" dirty="0"/>
              <a:t>Nakład początkowy i w </a:t>
            </a:r>
            <a:r>
              <a:rPr lang="pl-PL" dirty="0" err="1"/>
              <a:t>kon</a:t>
            </a:r>
            <a:r>
              <a:rPr lang="pl-PL" dirty="0"/>
              <a:t>: 30.000 </a:t>
            </a:r>
          </a:p>
          <a:p>
            <a:r>
              <a:rPr lang="pl-PL" dirty="0"/>
              <a:t>Wartość końcowa środków trwałych i </a:t>
            </a:r>
            <a:r>
              <a:rPr lang="pl-PL" dirty="0" err="1"/>
              <a:t>kon</a:t>
            </a:r>
            <a:r>
              <a:rPr lang="pl-PL" dirty="0"/>
              <a:t>: 10.000  </a:t>
            </a:r>
          </a:p>
          <a:p>
            <a:r>
              <a:rPr lang="pl-PL" dirty="0"/>
              <a:t>Średnia wartość zaangażowanych aktywów: (30+10)/2 = 20.000</a:t>
            </a:r>
          </a:p>
        </p:txBody>
      </p:sp>
      <p:sp>
        <p:nvSpPr>
          <p:cNvPr id="4" name="Symbol zastępczy numeru slajdu 3">
            <a:extLst>
              <a:ext uri="{FF2B5EF4-FFF2-40B4-BE49-F238E27FC236}">
                <a16:creationId xmlns:a16="http://schemas.microsoft.com/office/drawing/2014/main" xmlns="" id="{49C722E0-9D47-44E5-966E-8A7EBD8AD041}"/>
              </a:ext>
            </a:extLst>
          </p:cNvPr>
          <p:cNvSpPr>
            <a:spLocks noGrp="1"/>
          </p:cNvSpPr>
          <p:nvPr>
            <p:ph type="sldNum" sz="quarter" idx="12"/>
          </p:nvPr>
        </p:nvSpPr>
        <p:spPr/>
        <p:txBody>
          <a:bodyPr/>
          <a:lstStyle/>
          <a:p>
            <a:fld id="{27841190-F79C-4FD0-9BC1-8C2D798D9B46}" type="slidenum">
              <a:rPr lang="pl-PL" smtClean="0"/>
              <a:t>26</a:t>
            </a:fld>
            <a:endParaRPr lang="pl-PL"/>
          </a:p>
        </p:txBody>
      </p:sp>
    </p:spTree>
    <p:extLst>
      <p:ext uri="{BB962C8B-B14F-4D97-AF65-F5344CB8AC3E}">
        <p14:creationId xmlns:p14="http://schemas.microsoft.com/office/powerpoint/2010/main" val="17744051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2571946D-82F8-492E-AC6E-C56DF2B1B16B}"/>
              </a:ext>
            </a:extLst>
          </p:cNvPr>
          <p:cNvSpPr>
            <a:spLocks noGrp="1"/>
          </p:cNvSpPr>
          <p:nvPr>
            <p:ph type="title"/>
          </p:nvPr>
        </p:nvSpPr>
        <p:spPr>
          <a:xfrm>
            <a:off x="838200" y="18255"/>
            <a:ext cx="10515600" cy="1325563"/>
          </a:xfrm>
        </p:spPr>
        <p:txBody>
          <a:bodyPr/>
          <a:lstStyle/>
          <a:p>
            <a:r>
              <a:rPr lang="pl-PL" dirty="0"/>
              <a:t>Kryteria podejmowania decyzji inwestycyjnych – okres zwrotu</a:t>
            </a:r>
          </a:p>
        </p:txBody>
      </p:sp>
      <p:sp>
        <p:nvSpPr>
          <p:cNvPr id="3" name="Symbol zastępczy zawartości 2">
            <a:extLst>
              <a:ext uri="{FF2B5EF4-FFF2-40B4-BE49-F238E27FC236}">
                <a16:creationId xmlns:a16="http://schemas.microsoft.com/office/drawing/2014/main" xmlns="" id="{7EB276F4-47F1-497E-9A55-69EB2C6694D8}"/>
              </a:ext>
            </a:extLst>
          </p:cNvPr>
          <p:cNvSpPr>
            <a:spLocks noGrp="1"/>
          </p:cNvSpPr>
          <p:nvPr>
            <p:ph idx="1"/>
          </p:nvPr>
        </p:nvSpPr>
        <p:spPr>
          <a:xfrm>
            <a:off x="0" y="1253331"/>
            <a:ext cx="12192000" cy="5586414"/>
          </a:xfrm>
        </p:spPr>
        <p:txBody>
          <a:bodyPr/>
          <a:lstStyle/>
          <a:p>
            <a:r>
              <a:rPr lang="pl-PL" dirty="0"/>
              <a:t>Okres zwrotu to liczba lat potrzebnych do odzyskania początkowego nakładu inwestycyjnego. </a:t>
            </a:r>
          </a:p>
          <a:p>
            <a:endParaRPr lang="pl-PL" dirty="0"/>
          </a:p>
        </p:txBody>
      </p:sp>
      <p:sp>
        <p:nvSpPr>
          <p:cNvPr id="4" name="Symbol zastępczy numeru slajdu 3">
            <a:extLst>
              <a:ext uri="{FF2B5EF4-FFF2-40B4-BE49-F238E27FC236}">
                <a16:creationId xmlns:a16="http://schemas.microsoft.com/office/drawing/2014/main" xmlns="" id="{3F642504-716F-4B2B-8E7E-94117919C0C8}"/>
              </a:ext>
            </a:extLst>
          </p:cNvPr>
          <p:cNvSpPr>
            <a:spLocks noGrp="1"/>
          </p:cNvSpPr>
          <p:nvPr>
            <p:ph type="sldNum" sz="quarter" idx="12"/>
          </p:nvPr>
        </p:nvSpPr>
        <p:spPr/>
        <p:txBody>
          <a:bodyPr/>
          <a:lstStyle/>
          <a:p>
            <a:fld id="{27841190-F79C-4FD0-9BC1-8C2D798D9B46}" type="slidenum">
              <a:rPr lang="pl-PL" smtClean="0"/>
              <a:t>27</a:t>
            </a:fld>
            <a:endParaRPr lang="pl-PL"/>
          </a:p>
        </p:txBody>
      </p:sp>
      <p:graphicFrame>
        <p:nvGraphicFramePr>
          <p:cNvPr id="5" name="Tabela 4">
            <a:extLst>
              <a:ext uri="{FF2B5EF4-FFF2-40B4-BE49-F238E27FC236}">
                <a16:creationId xmlns:a16="http://schemas.microsoft.com/office/drawing/2014/main" xmlns="" id="{18C3FD92-284D-4700-BFFF-4FCDE6F9CED4}"/>
              </a:ext>
            </a:extLst>
          </p:cNvPr>
          <p:cNvGraphicFramePr>
            <a:graphicFrameLocks noGrp="1"/>
          </p:cNvGraphicFramePr>
          <p:nvPr>
            <p:extLst>
              <p:ext uri="{D42A27DB-BD31-4B8C-83A1-F6EECF244321}">
                <p14:modId xmlns:p14="http://schemas.microsoft.com/office/powerpoint/2010/main" val="2081351134"/>
              </p:ext>
            </p:extLst>
          </p:nvPr>
        </p:nvGraphicFramePr>
        <p:xfrm>
          <a:off x="838200" y="2298414"/>
          <a:ext cx="10007600" cy="586994"/>
        </p:xfrm>
        <a:graphic>
          <a:graphicData uri="http://schemas.openxmlformats.org/drawingml/2006/table">
            <a:tbl>
              <a:tblPr firstRow="1" firstCol="1" bandRow="1">
                <a:tableStyleId>{5C22544A-7EE6-4342-B048-85BDC9FD1C3A}</a:tableStyleId>
              </a:tblPr>
              <a:tblGrid>
                <a:gridCol w="2541305">
                  <a:extLst>
                    <a:ext uri="{9D8B030D-6E8A-4147-A177-3AD203B41FA5}">
                      <a16:colId xmlns:a16="http://schemas.microsoft.com/office/drawing/2014/main" xmlns="" val="267789201"/>
                    </a:ext>
                  </a:extLst>
                </a:gridCol>
                <a:gridCol w="1520912">
                  <a:extLst>
                    <a:ext uri="{9D8B030D-6E8A-4147-A177-3AD203B41FA5}">
                      <a16:colId xmlns:a16="http://schemas.microsoft.com/office/drawing/2014/main" xmlns="" val="3081126236"/>
                    </a:ext>
                  </a:extLst>
                </a:gridCol>
                <a:gridCol w="1520912">
                  <a:extLst>
                    <a:ext uri="{9D8B030D-6E8A-4147-A177-3AD203B41FA5}">
                      <a16:colId xmlns:a16="http://schemas.microsoft.com/office/drawing/2014/main" xmlns="" val="1509188269"/>
                    </a:ext>
                  </a:extLst>
                </a:gridCol>
                <a:gridCol w="1520912">
                  <a:extLst>
                    <a:ext uri="{9D8B030D-6E8A-4147-A177-3AD203B41FA5}">
                      <a16:colId xmlns:a16="http://schemas.microsoft.com/office/drawing/2014/main" xmlns="" val="799019437"/>
                    </a:ext>
                  </a:extLst>
                </a:gridCol>
                <a:gridCol w="1520912">
                  <a:extLst>
                    <a:ext uri="{9D8B030D-6E8A-4147-A177-3AD203B41FA5}">
                      <a16:colId xmlns:a16="http://schemas.microsoft.com/office/drawing/2014/main" xmlns="" val="1072543615"/>
                    </a:ext>
                  </a:extLst>
                </a:gridCol>
                <a:gridCol w="1382647">
                  <a:extLst>
                    <a:ext uri="{9D8B030D-6E8A-4147-A177-3AD203B41FA5}">
                      <a16:colId xmlns:a16="http://schemas.microsoft.com/office/drawing/2014/main" xmlns="" val="373763013"/>
                    </a:ext>
                  </a:extLst>
                </a:gridCol>
              </a:tblGrid>
              <a:tr h="158750">
                <a:tc>
                  <a:txBody>
                    <a:bodyPr/>
                    <a:lstStyle/>
                    <a:p>
                      <a:pPr algn="just">
                        <a:lnSpc>
                          <a:spcPct val="107000"/>
                        </a:lnSpc>
                        <a:spcAft>
                          <a:spcPts val="0"/>
                        </a:spcAft>
                      </a:pPr>
                      <a:r>
                        <a:rPr lang="pl-PL" sz="1800">
                          <a:effectLst/>
                        </a:rPr>
                        <a:t>Rok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3</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4</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324520017"/>
                  </a:ext>
                </a:extLst>
              </a:tr>
              <a:tr h="158750">
                <a:tc>
                  <a:txBody>
                    <a:bodyPr/>
                    <a:lstStyle/>
                    <a:p>
                      <a:pPr algn="just">
                        <a:lnSpc>
                          <a:spcPct val="107000"/>
                        </a:lnSpc>
                        <a:spcAft>
                          <a:spcPts val="0"/>
                        </a:spcAft>
                      </a:pPr>
                      <a:r>
                        <a:rPr lang="pl-PL" sz="1800">
                          <a:effectLst/>
                        </a:rPr>
                        <a:t>Przepływy pieniężne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-800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340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340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340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dirty="0">
                          <a:effectLst/>
                        </a:rPr>
                        <a:t>340</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4277410138"/>
                  </a:ext>
                </a:extLst>
              </a:tr>
            </a:tbl>
          </a:graphicData>
        </a:graphic>
      </p:graphicFrame>
      <p:graphicFrame>
        <p:nvGraphicFramePr>
          <p:cNvPr id="6" name="Tabela 5">
            <a:extLst>
              <a:ext uri="{FF2B5EF4-FFF2-40B4-BE49-F238E27FC236}">
                <a16:creationId xmlns:a16="http://schemas.microsoft.com/office/drawing/2014/main" xmlns="" id="{176CCECB-9F67-44CC-9AA2-3B16899732E7}"/>
              </a:ext>
            </a:extLst>
          </p:cNvPr>
          <p:cNvGraphicFramePr>
            <a:graphicFrameLocks noGrp="1"/>
          </p:cNvGraphicFramePr>
          <p:nvPr>
            <p:extLst>
              <p:ext uri="{D42A27DB-BD31-4B8C-83A1-F6EECF244321}">
                <p14:modId xmlns:p14="http://schemas.microsoft.com/office/powerpoint/2010/main" val="553915062"/>
              </p:ext>
            </p:extLst>
          </p:nvPr>
        </p:nvGraphicFramePr>
        <p:xfrm>
          <a:off x="838199" y="3235358"/>
          <a:ext cx="10007599" cy="2054479"/>
        </p:xfrm>
        <a:graphic>
          <a:graphicData uri="http://schemas.openxmlformats.org/drawingml/2006/table">
            <a:tbl>
              <a:tblPr firstRow="1" firstCol="1" bandRow="1">
                <a:tableStyleId>{5C22544A-7EE6-4342-B048-85BDC9FD1C3A}</a:tableStyleId>
              </a:tblPr>
              <a:tblGrid>
                <a:gridCol w="3441253">
                  <a:extLst>
                    <a:ext uri="{9D8B030D-6E8A-4147-A177-3AD203B41FA5}">
                      <a16:colId xmlns:a16="http://schemas.microsoft.com/office/drawing/2014/main" xmlns="" val="571897090"/>
                    </a:ext>
                  </a:extLst>
                </a:gridCol>
                <a:gridCol w="1337589">
                  <a:extLst>
                    <a:ext uri="{9D8B030D-6E8A-4147-A177-3AD203B41FA5}">
                      <a16:colId xmlns:a16="http://schemas.microsoft.com/office/drawing/2014/main" xmlns="" val="2500516493"/>
                    </a:ext>
                  </a:extLst>
                </a:gridCol>
                <a:gridCol w="1337589">
                  <a:extLst>
                    <a:ext uri="{9D8B030D-6E8A-4147-A177-3AD203B41FA5}">
                      <a16:colId xmlns:a16="http://schemas.microsoft.com/office/drawing/2014/main" xmlns="" val="1422837117"/>
                    </a:ext>
                  </a:extLst>
                </a:gridCol>
                <a:gridCol w="1337589">
                  <a:extLst>
                    <a:ext uri="{9D8B030D-6E8A-4147-A177-3AD203B41FA5}">
                      <a16:colId xmlns:a16="http://schemas.microsoft.com/office/drawing/2014/main" xmlns="" val="508553208"/>
                    </a:ext>
                  </a:extLst>
                </a:gridCol>
                <a:gridCol w="1337589">
                  <a:extLst>
                    <a:ext uri="{9D8B030D-6E8A-4147-A177-3AD203B41FA5}">
                      <a16:colId xmlns:a16="http://schemas.microsoft.com/office/drawing/2014/main" xmlns="" val="3644642337"/>
                    </a:ext>
                  </a:extLst>
                </a:gridCol>
                <a:gridCol w="1215990">
                  <a:extLst>
                    <a:ext uri="{9D8B030D-6E8A-4147-A177-3AD203B41FA5}">
                      <a16:colId xmlns:a16="http://schemas.microsoft.com/office/drawing/2014/main" xmlns="" val="2990753669"/>
                    </a:ext>
                  </a:extLst>
                </a:gridCol>
              </a:tblGrid>
              <a:tr h="158750">
                <a:tc>
                  <a:txBody>
                    <a:bodyPr/>
                    <a:lstStyle/>
                    <a:p>
                      <a:pPr algn="just">
                        <a:lnSpc>
                          <a:spcPct val="107000"/>
                        </a:lnSpc>
                        <a:spcAft>
                          <a:spcPts val="0"/>
                        </a:spcAft>
                      </a:pPr>
                      <a:r>
                        <a:rPr lang="pl-PL" sz="1800">
                          <a:effectLst/>
                        </a:rPr>
                        <a:t>Rok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3</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4</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763212065"/>
                  </a:ext>
                </a:extLst>
              </a:tr>
              <a:tr h="158750">
                <a:tc>
                  <a:txBody>
                    <a:bodyPr/>
                    <a:lstStyle/>
                    <a:p>
                      <a:pPr algn="just">
                        <a:lnSpc>
                          <a:spcPct val="107000"/>
                        </a:lnSpc>
                        <a:spcAft>
                          <a:spcPts val="0"/>
                        </a:spcAft>
                      </a:pPr>
                      <a:r>
                        <a:rPr lang="pl-PL" sz="1800">
                          <a:effectLst/>
                        </a:rPr>
                        <a:t>Przepływy pieniężne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-800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340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340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340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340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3414234424"/>
                  </a:ext>
                </a:extLst>
              </a:tr>
              <a:tr h="203200">
                <a:tc>
                  <a:txBody>
                    <a:bodyPr/>
                    <a:lstStyle/>
                    <a:p>
                      <a:pPr algn="just">
                        <a:lnSpc>
                          <a:spcPct val="107000"/>
                        </a:lnSpc>
                        <a:spcAft>
                          <a:spcPts val="0"/>
                        </a:spcAft>
                      </a:pPr>
                      <a:r>
                        <a:rPr lang="pl-PL" sz="1800">
                          <a:effectLst/>
                        </a:rPr>
                        <a:t>Skumulowane przepływy pieniężne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-800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-460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-120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220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560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4047494494"/>
                  </a:ext>
                </a:extLst>
              </a:tr>
              <a:tr h="203200">
                <a:tc>
                  <a:txBody>
                    <a:bodyPr/>
                    <a:lstStyle/>
                    <a:p>
                      <a:pPr algn="just">
                        <a:lnSpc>
                          <a:spcPct val="107000"/>
                        </a:lnSpc>
                        <a:spcAft>
                          <a:spcPts val="0"/>
                        </a:spcAft>
                      </a:pPr>
                      <a:r>
                        <a:rPr lang="pl-PL" sz="1800">
                          <a:effectLst/>
                        </a:rPr>
                        <a:t>Zdyskontowane przepływy pieniężne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-800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309,1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280,99</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255,45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232,22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279689393"/>
                  </a:ext>
                </a:extLst>
              </a:tr>
              <a:tr h="311150">
                <a:tc>
                  <a:txBody>
                    <a:bodyPr/>
                    <a:lstStyle/>
                    <a:p>
                      <a:pPr algn="just">
                        <a:lnSpc>
                          <a:spcPct val="107000"/>
                        </a:lnSpc>
                        <a:spcAft>
                          <a:spcPts val="0"/>
                        </a:spcAft>
                      </a:pPr>
                      <a:r>
                        <a:rPr lang="pl-PL" sz="1800">
                          <a:effectLst/>
                        </a:rPr>
                        <a:t>Skumulowane zdyskontowane przepływy pieniężne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-800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-490,9</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-209,91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45,54</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dirty="0">
                          <a:effectLst/>
                        </a:rPr>
                        <a:t>277,76</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2841620364"/>
                  </a:ext>
                </a:extLst>
              </a:tr>
            </a:tbl>
          </a:graphicData>
        </a:graphic>
      </p:graphicFrame>
      <p:pic>
        <p:nvPicPr>
          <p:cNvPr id="7" name="Obraz 6">
            <a:extLst>
              <a:ext uri="{FF2B5EF4-FFF2-40B4-BE49-F238E27FC236}">
                <a16:creationId xmlns:a16="http://schemas.microsoft.com/office/drawing/2014/main" xmlns="" id="{FD777C48-6373-4FFD-B09F-827BAF4FD7EB}"/>
              </a:ext>
            </a:extLst>
          </p:cNvPr>
          <p:cNvPicPr/>
          <p:nvPr/>
        </p:nvPicPr>
        <p:blipFill rotWithShape="1">
          <a:blip r:embed="rId2"/>
          <a:srcRect l="39131" t="45968" r="44822" b="48651"/>
          <a:stretch/>
        </p:blipFill>
        <p:spPr bwMode="auto">
          <a:xfrm>
            <a:off x="2676522" y="5657886"/>
            <a:ext cx="5619753" cy="106358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55894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5F371D5-2F2A-49EE-82F0-113E5F4537B1}"/>
              </a:ext>
            </a:extLst>
          </p:cNvPr>
          <p:cNvSpPr>
            <a:spLocks noGrp="1"/>
          </p:cNvSpPr>
          <p:nvPr>
            <p:ph type="title"/>
          </p:nvPr>
        </p:nvSpPr>
        <p:spPr>
          <a:xfrm>
            <a:off x="804861" y="18255"/>
            <a:ext cx="10515600" cy="1325563"/>
          </a:xfrm>
        </p:spPr>
        <p:txBody>
          <a:bodyPr>
            <a:normAutofit fontScale="90000"/>
          </a:bodyPr>
          <a:lstStyle/>
          <a:p>
            <a:r>
              <a:rPr lang="pl-PL" dirty="0"/>
              <a:t>Kryteria podejmowania decyzji inwestycyjnych – indeks zyskowności (</a:t>
            </a:r>
            <a:r>
              <a:rPr lang="pl-PL" dirty="0" err="1"/>
              <a:t>profitability</a:t>
            </a:r>
            <a:r>
              <a:rPr lang="pl-PL" dirty="0"/>
              <a:t> index)</a:t>
            </a:r>
          </a:p>
        </p:txBody>
      </p:sp>
      <p:sp>
        <p:nvSpPr>
          <p:cNvPr id="3" name="Symbol zastępczy zawartości 2">
            <a:extLst>
              <a:ext uri="{FF2B5EF4-FFF2-40B4-BE49-F238E27FC236}">
                <a16:creationId xmlns:a16="http://schemas.microsoft.com/office/drawing/2014/main" xmlns="" id="{E5FA1154-90E3-49C7-B253-EF658535313A}"/>
              </a:ext>
            </a:extLst>
          </p:cNvPr>
          <p:cNvSpPr>
            <a:spLocks noGrp="1"/>
          </p:cNvSpPr>
          <p:nvPr>
            <p:ph idx="1"/>
          </p:nvPr>
        </p:nvSpPr>
        <p:spPr>
          <a:xfrm>
            <a:off x="0" y="1253330"/>
            <a:ext cx="12192000" cy="5103019"/>
          </a:xfrm>
        </p:spPr>
        <p:txBody>
          <a:bodyPr/>
          <a:lstStyle/>
          <a:p>
            <a:r>
              <a:rPr lang="pl-PL" dirty="0"/>
              <a:t>Indeks zyskowności lub rentowności (PI – </a:t>
            </a:r>
            <a:r>
              <a:rPr lang="pl-PL" dirty="0" err="1"/>
              <a:t>profitability</a:t>
            </a:r>
            <a:r>
              <a:rPr lang="pl-PL" dirty="0"/>
              <a:t> index) to bieżąca wartość przyszłych przepływów pieniężnych projektu podzielona przez nakład początkowy.</a:t>
            </a:r>
          </a:p>
          <a:p>
            <a:endParaRPr lang="pl-PL" dirty="0"/>
          </a:p>
          <a:p>
            <a:endParaRPr lang="pl-PL" dirty="0"/>
          </a:p>
          <a:p>
            <a:endParaRPr lang="pl-PL" dirty="0"/>
          </a:p>
          <a:p>
            <a:endParaRPr lang="pl-PL" dirty="0"/>
          </a:p>
          <a:p>
            <a:endParaRPr lang="pl-PL" dirty="0"/>
          </a:p>
          <a:p>
            <a:endParaRPr lang="pl-PL" dirty="0"/>
          </a:p>
        </p:txBody>
      </p:sp>
      <p:sp>
        <p:nvSpPr>
          <p:cNvPr id="4" name="Symbol zastępczy numeru slajdu 3">
            <a:extLst>
              <a:ext uri="{FF2B5EF4-FFF2-40B4-BE49-F238E27FC236}">
                <a16:creationId xmlns:a16="http://schemas.microsoft.com/office/drawing/2014/main" xmlns="" id="{17D30335-44CA-4B9D-8A03-8F5EF8EB3B68}"/>
              </a:ext>
            </a:extLst>
          </p:cNvPr>
          <p:cNvSpPr>
            <a:spLocks noGrp="1"/>
          </p:cNvSpPr>
          <p:nvPr>
            <p:ph type="sldNum" sz="quarter" idx="12"/>
          </p:nvPr>
        </p:nvSpPr>
        <p:spPr/>
        <p:txBody>
          <a:bodyPr/>
          <a:lstStyle/>
          <a:p>
            <a:fld id="{27841190-F79C-4FD0-9BC1-8C2D798D9B46}" type="slidenum">
              <a:rPr lang="pl-PL" smtClean="0"/>
              <a:t>28</a:t>
            </a:fld>
            <a:endParaRPr lang="pl-PL"/>
          </a:p>
        </p:txBody>
      </p:sp>
      <p:pic>
        <p:nvPicPr>
          <p:cNvPr id="5" name="Obraz 4">
            <a:extLst>
              <a:ext uri="{FF2B5EF4-FFF2-40B4-BE49-F238E27FC236}">
                <a16:creationId xmlns:a16="http://schemas.microsoft.com/office/drawing/2014/main" xmlns="" id="{1368DA0E-B08B-4BAE-9198-96355072853B}"/>
              </a:ext>
            </a:extLst>
          </p:cNvPr>
          <p:cNvPicPr/>
          <p:nvPr/>
        </p:nvPicPr>
        <p:blipFill rotWithShape="1">
          <a:blip r:embed="rId2"/>
          <a:srcRect l="39131" t="69815" r="45890" b="23274"/>
          <a:stretch/>
        </p:blipFill>
        <p:spPr bwMode="auto">
          <a:xfrm>
            <a:off x="1943099" y="2146459"/>
            <a:ext cx="7058025" cy="186356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943345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71E96EA2-B4BE-48E3-B1F9-DEA2A0B0084E}"/>
              </a:ext>
            </a:extLst>
          </p:cNvPr>
          <p:cNvSpPr>
            <a:spLocks noGrp="1"/>
          </p:cNvSpPr>
          <p:nvPr>
            <p:ph type="title"/>
          </p:nvPr>
        </p:nvSpPr>
        <p:spPr>
          <a:xfrm>
            <a:off x="762000" y="0"/>
            <a:ext cx="10515600" cy="1325563"/>
          </a:xfrm>
        </p:spPr>
        <p:txBody>
          <a:bodyPr/>
          <a:lstStyle/>
          <a:p>
            <a:r>
              <a:rPr lang="pl-PL" dirty="0"/>
              <a:t>Kryteria podejmowania decyzji inwestycyjnych – indeks </a:t>
            </a:r>
            <a:r>
              <a:rPr lang="pl-PL" dirty="0" err="1"/>
              <a:t>zyskowości</a:t>
            </a:r>
            <a:endParaRPr lang="pl-PL" dirty="0"/>
          </a:p>
        </p:txBody>
      </p:sp>
      <p:graphicFrame>
        <p:nvGraphicFramePr>
          <p:cNvPr id="5" name="Symbol zastępczy zawartości 4">
            <a:extLst>
              <a:ext uri="{FF2B5EF4-FFF2-40B4-BE49-F238E27FC236}">
                <a16:creationId xmlns:a16="http://schemas.microsoft.com/office/drawing/2014/main" xmlns="" id="{100BDF96-A44F-4B03-8DB6-C8B1BB2EE1A2}"/>
              </a:ext>
            </a:extLst>
          </p:cNvPr>
          <p:cNvGraphicFramePr>
            <a:graphicFrameLocks noGrp="1"/>
          </p:cNvGraphicFramePr>
          <p:nvPr>
            <p:ph idx="1"/>
            <p:extLst/>
          </p:nvPr>
        </p:nvGraphicFramePr>
        <p:xfrm>
          <a:off x="2118995" y="1475643"/>
          <a:ext cx="6491605" cy="2591536"/>
        </p:xfrm>
        <a:graphic>
          <a:graphicData uri="http://schemas.openxmlformats.org/drawingml/2006/table">
            <a:tbl>
              <a:tblPr firstRow="1" firstCol="1" bandRow="1">
                <a:tableStyleId>{5C22544A-7EE6-4342-B048-85BDC9FD1C3A}</a:tableStyleId>
              </a:tblPr>
              <a:tblGrid>
                <a:gridCol w="923508">
                  <a:extLst>
                    <a:ext uri="{9D8B030D-6E8A-4147-A177-3AD203B41FA5}">
                      <a16:colId xmlns:a16="http://schemas.microsoft.com/office/drawing/2014/main" xmlns="" val="1239355830"/>
                    </a:ext>
                  </a:extLst>
                </a:gridCol>
                <a:gridCol w="2787913">
                  <a:extLst>
                    <a:ext uri="{9D8B030D-6E8A-4147-A177-3AD203B41FA5}">
                      <a16:colId xmlns:a16="http://schemas.microsoft.com/office/drawing/2014/main" xmlns="" val="4173651485"/>
                    </a:ext>
                  </a:extLst>
                </a:gridCol>
                <a:gridCol w="2780184">
                  <a:extLst>
                    <a:ext uri="{9D8B030D-6E8A-4147-A177-3AD203B41FA5}">
                      <a16:colId xmlns:a16="http://schemas.microsoft.com/office/drawing/2014/main" xmlns="" val="3066517998"/>
                    </a:ext>
                  </a:extLst>
                </a:gridCol>
              </a:tblGrid>
              <a:tr h="323942">
                <a:tc gridSpan="3">
                  <a:txBody>
                    <a:bodyPr/>
                    <a:lstStyle/>
                    <a:p>
                      <a:pPr algn="just">
                        <a:lnSpc>
                          <a:spcPct val="107000"/>
                        </a:lnSpc>
                        <a:spcAft>
                          <a:spcPts val="0"/>
                        </a:spcAft>
                      </a:pPr>
                      <a:r>
                        <a:rPr lang="pl-PL" sz="1800">
                          <a:effectLst/>
                        </a:rPr>
                        <a:t>Koszt kapitału = 10%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hMerge="1">
                  <a:txBody>
                    <a:bodyPr/>
                    <a:lstStyle/>
                    <a:p>
                      <a:endParaRPr lang="pl-PL"/>
                    </a:p>
                  </a:txBody>
                  <a:tcPr/>
                </a:tc>
                <a:tc hMerge="1">
                  <a:txBody>
                    <a:bodyPr/>
                    <a:lstStyle/>
                    <a:p>
                      <a:endParaRPr lang="pl-PL"/>
                    </a:p>
                  </a:txBody>
                  <a:tcPr/>
                </a:tc>
                <a:extLst>
                  <a:ext uri="{0D108BD9-81ED-4DB2-BD59-A6C34878D82A}">
                    <a16:rowId xmlns:a16="http://schemas.microsoft.com/office/drawing/2014/main" xmlns="" val="151282996"/>
                  </a:ext>
                </a:extLst>
              </a:tr>
              <a:tr h="323942">
                <a:tc gridSpan="3">
                  <a:txBody>
                    <a:bodyPr/>
                    <a:lstStyle/>
                    <a:p>
                      <a:pPr algn="just">
                        <a:lnSpc>
                          <a:spcPct val="107000"/>
                        </a:lnSpc>
                        <a:spcAft>
                          <a:spcPts val="0"/>
                        </a:spcAft>
                      </a:pPr>
                      <a:r>
                        <a:rPr lang="pl-PL" sz="1800">
                          <a:effectLst/>
                        </a:rPr>
                        <a:t>Oczekiwane przepływy pieniężne netto po opodatkowaniu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pl-PL"/>
                    </a:p>
                  </a:txBody>
                  <a:tcPr/>
                </a:tc>
                <a:tc hMerge="1">
                  <a:txBody>
                    <a:bodyPr/>
                    <a:lstStyle/>
                    <a:p>
                      <a:endParaRPr lang="pl-PL"/>
                    </a:p>
                  </a:txBody>
                  <a:tcPr/>
                </a:tc>
                <a:extLst>
                  <a:ext uri="{0D108BD9-81ED-4DB2-BD59-A6C34878D82A}">
                    <a16:rowId xmlns:a16="http://schemas.microsoft.com/office/drawing/2014/main" xmlns="" val="2583048002"/>
                  </a:ext>
                </a:extLst>
              </a:tr>
              <a:tr h="323942">
                <a:tc>
                  <a:txBody>
                    <a:bodyPr/>
                    <a:lstStyle/>
                    <a:p>
                      <a:pPr algn="just">
                        <a:lnSpc>
                          <a:spcPct val="107000"/>
                        </a:lnSpc>
                        <a:spcAft>
                          <a:spcPts val="0"/>
                        </a:spcAft>
                      </a:pPr>
                      <a:r>
                        <a:rPr lang="pl-PL" sz="1800">
                          <a:effectLst/>
                        </a:rPr>
                        <a:t>Rok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dirty="0">
                          <a:effectLst/>
                        </a:rPr>
                        <a:t>Projekt A (w $)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Projekt B (w $)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64450291"/>
                  </a:ext>
                </a:extLst>
              </a:tr>
              <a:tr h="323942">
                <a:tc>
                  <a:txBody>
                    <a:bodyPr/>
                    <a:lstStyle/>
                    <a:p>
                      <a:pPr algn="just">
                        <a:lnSpc>
                          <a:spcPct val="107000"/>
                        </a:lnSpc>
                        <a:spcAft>
                          <a:spcPts val="0"/>
                        </a:spcAft>
                      </a:pPr>
                      <a:r>
                        <a:rPr lang="pl-PL" sz="1800">
                          <a:effectLst/>
                        </a:rPr>
                        <a:t>0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dirty="0">
                          <a:effectLst/>
                        </a:rPr>
                        <a:t>-1 000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dirty="0">
                          <a:effectLst/>
                        </a:rPr>
                        <a:t>-1 000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556036364"/>
                  </a:ext>
                </a:extLst>
              </a:tr>
              <a:tr h="323942">
                <a:tc>
                  <a:txBody>
                    <a:bodyPr/>
                    <a:lstStyle/>
                    <a:p>
                      <a:pPr algn="just">
                        <a:lnSpc>
                          <a:spcPct val="107000"/>
                        </a:lnSpc>
                        <a:spcAft>
                          <a:spcPts val="0"/>
                        </a:spcAft>
                      </a:pPr>
                      <a:r>
                        <a:rPr lang="pl-PL" sz="1800">
                          <a:effectLst/>
                        </a:rPr>
                        <a:t>1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500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dirty="0">
                          <a:effectLst/>
                        </a:rPr>
                        <a:t>100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417174140"/>
                  </a:ext>
                </a:extLst>
              </a:tr>
              <a:tr h="323942">
                <a:tc>
                  <a:txBody>
                    <a:bodyPr/>
                    <a:lstStyle/>
                    <a:p>
                      <a:pPr algn="just">
                        <a:lnSpc>
                          <a:spcPct val="107000"/>
                        </a:lnSpc>
                        <a:spcAft>
                          <a:spcPts val="0"/>
                        </a:spcAft>
                      </a:pPr>
                      <a:r>
                        <a:rPr lang="pl-PL" sz="1800">
                          <a:effectLst/>
                        </a:rPr>
                        <a:t>2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400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dirty="0">
                          <a:effectLst/>
                        </a:rPr>
                        <a:t>300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2675828244"/>
                  </a:ext>
                </a:extLst>
              </a:tr>
              <a:tr h="323942">
                <a:tc>
                  <a:txBody>
                    <a:bodyPr/>
                    <a:lstStyle/>
                    <a:p>
                      <a:pPr algn="just">
                        <a:lnSpc>
                          <a:spcPct val="107000"/>
                        </a:lnSpc>
                        <a:spcAft>
                          <a:spcPts val="0"/>
                        </a:spcAft>
                      </a:pPr>
                      <a:r>
                        <a:rPr lang="pl-PL" sz="1800">
                          <a:effectLst/>
                        </a:rPr>
                        <a:t>3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300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dirty="0">
                          <a:effectLst/>
                        </a:rPr>
                        <a:t>400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1344831124"/>
                  </a:ext>
                </a:extLst>
              </a:tr>
              <a:tr h="323942">
                <a:tc>
                  <a:txBody>
                    <a:bodyPr/>
                    <a:lstStyle/>
                    <a:p>
                      <a:pPr algn="just">
                        <a:lnSpc>
                          <a:spcPct val="107000"/>
                        </a:lnSpc>
                        <a:spcAft>
                          <a:spcPts val="0"/>
                        </a:spcAft>
                      </a:pPr>
                      <a:r>
                        <a:rPr lang="pl-PL" sz="1800">
                          <a:effectLst/>
                        </a:rPr>
                        <a:t>4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100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dirty="0">
                          <a:effectLst/>
                        </a:rPr>
                        <a:t>600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2293067679"/>
                  </a:ext>
                </a:extLst>
              </a:tr>
            </a:tbl>
          </a:graphicData>
        </a:graphic>
      </p:graphicFrame>
      <p:sp>
        <p:nvSpPr>
          <p:cNvPr id="4" name="Symbol zastępczy numeru slajdu 3">
            <a:extLst>
              <a:ext uri="{FF2B5EF4-FFF2-40B4-BE49-F238E27FC236}">
                <a16:creationId xmlns:a16="http://schemas.microsoft.com/office/drawing/2014/main" xmlns="" id="{16296984-5BF9-4E75-8B0C-611A984AB2ED}"/>
              </a:ext>
            </a:extLst>
          </p:cNvPr>
          <p:cNvSpPr>
            <a:spLocks noGrp="1"/>
          </p:cNvSpPr>
          <p:nvPr>
            <p:ph type="sldNum" sz="quarter" idx="12"/>
          </p:nvPr>
        </p:nvSpPr>
        <p:spPr/>
        <p:txBody>
          <a:bodyPr/>
          <a:lstStyle/>
          <a:p>
            <a:fld id="{27841190-F79C-4FD0-9BC1-8C2D798D9B46}" type="slidenum">
              <a:rPr lang="pl-PL" smtClean="0"/>
              <a:t>29</a:t>
            </a:fld>
            <a:endParaRPr lang="pl-PL"/>
          </a:p>
        </p:txBody>
      </p:sp>
      <p:sp>
        <p:nvSpPr>
          <p:cNvPr id="3" name="Prostokąt 2">
            <a:extLst>
              <a:ext uri="{FF2B5EF4-FFF2-40B4-BE49-F238E27FC236}">
                <a16:creationId xmlns:a16="http://schemas.microsoft.com/office/drawing/2014/main" xmlns="" id="{70A7C762-1551-4AB9-AB65-E89FDDB64985}"/>
              </a:ext>
            </a:extLst>
          </p:cNvPr>
          <p:cNvSpPr/>
          <p:nvPr/>
        </p:nvSpPr>
        <p:spPr>
          <a:xfrm>
            <a:off x="1345247" y="5780782"/>
            <a:ext cx="8210550" cy="1077218"/>
          </a:xfrm>
          <a:prstGeom prst="rect">
            <a:avLst/>
          </a:prstGeom>
        </p:spPr>
        <p:txBody>
          <a:bodyPr wrap="square">
            <a:spAutoFit/>
          </a:bodyPr>
          <a:lstStyle/>
          <a:p>
            <a:r>
              <a:rPr lang="pl-PL" sz="3200" dirty="0"/>
              <a:t>PI projektu A = 1078,82 / 1000 = 1,078 </a:t>
            </a:r>
          </a:p>
          <a:p>
            <a:r>
              <a:rPr lang="pl-PL" sz="3200" dirty="0"/>
              <a:t>PI projektu B = 1049,18 / 1000 = 1,049 </a:t>
            </a:r>
          </a:p>
        </p:txBody>
      </p:sp>
      <p:pic>
        <p:nvPicPr>
          <p:cNvPr id="8" name="Obraz 7">
            <a:extLst>
              <a:ext uri="{FF2B5EF4-FFF2-40B4-BE49-F238E27FC236}">
                <a16:creationId xmlns:a16="http://schemas.microsoft.com/office/drawing/2014/main" xmlns="" id="{BAFB3A99-B492-4E04-B4A0-C7142A3BA5E6}"/>
              </a:ext>
            </a:extLst>
          </p:cNvPr>
          <p:cNvPicPr/>
          <p:nvPr/>
        </p:nvPicPr>
        <p:blipFill rotWithShape="1">
          <a:blip r:embed="rId2"/>
          <a:srcRect l="37601" t="75980" r="50250" b="21479"/>
          <a:stretch/>
        </p:blipFill>
        <p:spPr bwMode="auto">
          <a:xfrm>
            <a:off x="2423795" y="4217259"/>
            <a:ext cx="5720079" cy="657987"/>
          </a:xfrm>
          <a:prstGeom prst="rect">
            <a:avLst/>
          </a:prstGeom>
          <a:ln>
            <a:noFill/>
          </a:ln>
          <a:extLst>
            <a:ext uri="{53640926-AAD7-44D8-BBD7-CCE9431645EC}">
              <a14:shadowObscured xmlns:a14="http://schemas.microsoft.com/office/drawing/2010/main"/>
            </a:ext>
          </a:extLst>
        </p:spPr>
      </p:pic>
      <p:pic>
        <p:nvPicPr>
          <p:cNvPr id="9" name="Obraz 8">
            <a:extLst>
              <a:ext uri="{FF2B5EF4-FFF2-40B4-BE49-F238E27FC236}">
                <a16:creationId xmlns:a16="http://schemas.microsoft.com/office/drawing/2014/main" xmlns="" id="{51D64365-B42A-4E5D-91A4-A95A08A3D11B}"/>
              </a:ext>
            </a:extLst>
          </p:cNvPr>
          <p:cNvPicPr/>
          <p:nvPr/>
        </p:nvPicPr>
        <p:blipFill rotWithShape="1">
          <a:blip r:embed="rId3"/>
          <a:srcRect l="39498" t="39386" r="48206" b="57752"/>
          <a:stretch/>
        </p:blipFill>
        <p:spPr bwMode="auto">
          <a:xfrm>
            <a:off x="2309494" y="5035122"/>
            <a:ext cx="5834380" cy="69447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592456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1EBBC1EC-B276-44E6-B5B5-AEDAD16726BA}"/>
              </a:ext>
            </a:extLst>
          </p:cNvPr>
          <p:cNvSpPr>
            <a:spLocks noGrp="1"/>
          </p:cNvSpPr>
          <p:nvPr>
            <p:ph type="title"/>
          </p:nvPr>
        </p:nvSpPr>
        <p:spPr/>
        <p:txBody>
          <a:bodyPr>
            <a:normAutofit/>
          </a:bodyPr>
          <a:lstStyle/>
          <a:p>
            <a:r>
              <a:rPr lang="pl-PL" b="1" dirty="0"/>
              <a:t>Kryteria środowiskowe, społeczne i ład korporacyjny - wprowadzenie </a:t>
            </a:r>
            <a:endParaRPr lang="pl-PL" dirty="0"/>
          </a:p>
        </p:txBody>
      </p:sp>
      <p:sp>
        <p:nvSpPr>
          <p:cNvPr id="3" name="Symbol zastępczy zawartości 2">
            <a:extLst>
              <a:ext uri="{FF2B5EF4-FFF2-40B4-BE49-F238E27FC236}">
                <a16:creationId xmlns:a16="http://schemas.microsoft.com/office/drawing/2014/main" xmlns="" id="{96AB7476-5B5F-462D-B835-FFBCBD847CC5}"/>
              </a:ext>
            </a:extLst>
          </p:cNvPr>
          <p:cNvSpPr>
            <a:spLocks noGrp="1"/>
          </p:cNvSpPr>
          <p:nvPr>
            <p:ph idx="1"/>
          </p:nvPr>
        </p:nvSpPr>
        <p:spPr/>
        <p:txBody>
          <a:bodyPr>
            <a:normAutofit lnSpcReduction="10000"/>
          </a:bodyPr>
          <a:lstStyle/>
          <a:p>
            <a:r>
              <a:rPr lang="pl-PL" dirty="0"/>
              <a:t>Lad korporacyjny to „system kontroli wewnętrznej oraz procedury, za pomocą których zarządza się przedsiębiorstwami”. </a:t>
            </a:r>
          </a:p>
          <a:p>
            <a:r>
              <a:rPr lang="pl-PL" dirty="0"/>
              <a:t>Ład korporacyjny określa prawa, role i obowiązki różnych grup w danej organizacji (przedsiębiorstwie) oraz zasady ich wzajemnych interakcji. </a:t>
            </a:r>
          </a:p>
          <a:p>
            <a:r>
              <a:rPr lang="pl-PL" dirty="0"/>
              <a:t>Jednym z celów dobrego systemu ładu korporacyjnego jest zminimalizowanie konfliktu interesów między interesariuszami w spółce a akcjonariuszami zewnętrznymi. </a:t>
            </a:r>
          </a:p>
          <a:p>
            <a:r>
              <a:rPr lang="pl-PL" dirty="0"/>
              <a:t>Większość systemów ładu korporacyjnego opiera się na jednej z dwóch teorii (lub kombinacji obu): teorii interesariuszy i teorii akcjonariuszy (ang. </a:t>
            </a:r>
            <a:r>
              <a:rPr lang="pl-PL" dirty="0" err="1"/>
              <a:t>stakeholder</a:t>
            </a:r>
            <a:r>
              <a:rPr lang="pl-PL" dirty="0"/>
              <a:t> </a:t>
            </a:r>
            <a:r>
              <a:rPr lang="pl-PL" dirty="0" err="1"/>
              <a:t>theory</a:t>
            </a:r>
            <a:r>
              <a:rPr lang="pl-PL" dirty="0"/>
              <a:t> oraz </a:t>
            </a:r>
            <a:r>
              <a:rPr lang="pl-PL" dirty="0" err="1"/>
              <a:t>shareholder</a:t>
            </a:r>
            <a:r>
              <a:rPr lang="pl-PL" dirty="0"/>
              <a:t> </a:t>
            </a:r>
            <a:r>
              <a:rPr lang="pl-PL" dirty="0" err="1"/>
              <a:t>theory</a:t>
            </a:r>
            <a:r>
              <a:rPr lang="pl-PL" dirty="0"/>
              <a:t>). </a:t>
            </a:r>
          </a:p>
          <a:p>
            <a:endParaRPr lang="pl-PL" dirty="0"/>
          </a:p>
        </p:txBody>
      </p:sp>
      <p:sp>
        <p:nvSpPr>
          <p:cNvPr id="4" name="Symbol zastępczy numeru slajdu 3">
            <a:extLst>
              <a:ext uri="{FF2B5EF4-FFF2-40B4-BE49-F238E27FC236}">
                <a16:creationId xmlns:a16="http://schemas.microsoft.com/office/drawing/2014/main" xmlns="" id="{75B38455-4E97-41AE-B196-02C4572C08B7}"/>
              </a:ext>
            </a:extLst>
          </p:cNvPr>
          <p:cNvSpPr>
            <a:spLocks noGrp="1"/>
          </p:cNvSpPr>
          <p:nvPr>
            <p:ph type="sldNum" sz="quarter" idx="12"/>
          </p:nvPr>
        </p:nvSpPr>
        <p:spPr/>
        <p:txBody>
          <a:bodyPr/>
          <a:lstStyle/>
          <a:p>
            <a:fld id="{27841190-F79C-4FD0-9BC1-8C2D798D9B46}" type="slidenum">
              <a:rPr lang="pl-PL" smtClean="0"/>
              <a:t>3</a:t>
            </a:fld>
            <a:endParaRPr lang="pl-PL"/>
          </a:p>
        </p:txBody>
      </p:sp>
    </p:spTree>
    <p:extLst>
      <p:ext uri="{BB962C8B-B14F-4D97-AF65-F5344CB8AC3E}">
        <p14:creationId xmlns:p14="http://schemas.microsoft.com/office/powerpoint/2010/main" val="5813303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6BCC6B1B-427D-4482-B092-41D84962E533}"/>
              </a:ext>
            </a:extLst>
          </p:cNvPr>
          <p:cNvSpPr>
            <a:spLocks noGrp="1"/>
          </p:cNvSpPr>
          <p:nvPr>
            <p:ph type="title"/>
          </p:nvPr>
        </p:nvSpPr>
        <p:spPr>
          <a:xfrm>
            <a:off x="838200" y="136525"/>
            <a:ext cx="10515600" cy="854075"/>
          </a:xfrm>
        </p:spPr>
        <p:txBody>
          <a:bodyPr/>
          <a:lstStyle/>
          <a:p>
            <a:r>
              <a:rPr lang="pl-PL" dirty="0"/>
              <a:t>Profil NPV</a:t>
            </a:r>
          </a:p>
        </p:txBody>
      </p:sp>
      <p:sp>
        <p:nvSpPr>
          <p:cNvPr id="3" name="Symbol zastępczy zawartości 2">
            <a:extLst>
              <a:ext uri="{FF2B5EF4-FFF2-40B4-BE49-F238E27FC236}">
                <a16:creationId xmlns:a16="http://schemas.microsoft.com/office/drawing/2014/main" xmlns="" id="{454E51DA-DB59-4200-A017-9218939D12AB}"/>
              </a:ext>
            </a:extLst>
          </p:cNvPr>
          <p:cNvSpPr>
            <a:spLocks noGrp="1"/>
          </p:cNvSpPr>
          <p:nvPr>
            <p:ph idx="1"/>
          </p:nvPr>
        </p:nvSpPr>
        <p:spPr>
          <a:xfrm>
            <a:off x="285749" y="882650"/>
            <a:ext cx="11401425" cy="5473700"/>
          </a:xfrm>
        </p:spPr>
        <p:txBody>
          <a:bodyPr/>
          <a:lstStyle/>
          <a:p>
            <a:r>
              <a:rPr lang="pl-PL" dirty="0"/>
              <a:t>Profil NPV to wykres przedstawiający wartość NPV projektu dla różnych stóp dyskontowych.</a:t>
            </a:r>
          </a:p>
          <a:p>
            <a:r>
              <a:rPr lang="pl-PL" dirty="0"/>
              <a:t> </a:t>
            </a:r>
          </a:p>
        </p:txBody>
      </p:sp>
      <p:sp>
        <p:nvSpPr>
          <p:cNvPr id="4" name="Symbol zastępczy numeru slajdu 3">
            <a:extLst>
              <a:ext uri="{FF2B5EF4-FFF2-40B4-BE49-F238E27FC236}">
                <a16:creationId xmlns:a16="http://schemas.microsoft.com/office/drawing/2014/main" xmlns="" id="{B2AD9E3B-8E62-440E-AD5D-CB62B40338FA}"/>
              </a:ext>
            </a:extLst>
          </p:cNvPr>
          <p:cNvSpPr>
            <a:spLocks noGrp="1"/>
          </p:cNvSpPr>
          <p:nvPr>
            <p:ph type="sldNum" sz="quarter" idx="12"/>
          </p:nvPr>
        </p:nvSpPr>
        <p:spPr/>
        <p:txBody>
          <a:bodyPr/>
          <a:lstStyle/>
          <a:p>
            <a:fld id="{27841190-F79C-4FD0-9BC1-8C2D798D9B46}" type="slidenum">
              <a:rPr lang="pl-PL" smtClean="0"/>
              <a:t>30</a:t>
            </a:fld>
            <a:endParaRPr lang="pl-PL"/>
          </a:p>
        </p:txBody>
      </p:sp>
      <p:graphicFrame>
        <p:nvGraphicFramePr>
          <p:cNvPr id="5" name="Tabela 4">
            <a:extLst>
              <a:ext uri="{FF2B5EF4-FFF2-40B4-BE49-F238E27FC236}">
                <a16:creationId xmlns:a16="http://schemas.microsoft.com/office/drawing/2014/main" xmlns="" id="{515695C4-901F-4F9B-BFC2-1B3D612F8B70}"/>
              </a:ext>
            </a:extLst>
          </p:cNvPr>
          <p:cNvGraphicFramePr>
            <a:graphicFrameLocks noGrp="1"/>
          </p:cNvGraphicFramePr>
          <p:nvPr>
            <p:extLst>
              <p:ext uri="{D42A27DB-BD31-4B8C-83A1-F6EECF244321}">
                <p14:modId xmlns:p14="http://schemas.microsoft.com/office/powerpoint/2010/main" val="2889417474"/>
              </p:ext>
            </p:extLst>
          </p:nvPr>
        </p:nvGraphicFramePr>
        <p:xfrm>
          <a:off x="1517650" y="1862550"/>
          <a:ext cx="7835898" cy="586994"/>
        </p:xfrm>
        <a:graphic>
          <a:graphicData uri="http://schemas.openxmlformats.org/drawingml/2006/table">
            <a:tbl>
              <a:tblPr firstRow="1" firstCol="1" bandRow="1">
                <a:tableStyleId>{5C22544A-7EE6-4342-B048-85BDC9FD1C3A}</a:tableStyleId>
              </a:tblPr>
              <a:tblGrid>
                <a:gridCol w="1470738">
                  <a:extLst>
                    <a:ext uri="{9D8B030D-6E8A-4147-A177-3AD203B41FA5}">
                      <a16:colId xmlns:a16="http://schemas.microsoft.com/office/drawing/2014/main" xmlns="" val="4212367135"/>
                    </a:ext>
                  </a:extLst>
                </a:gridCol>
                <a:gridCol w="1060860">
                  <a:extLst>
                    <a:ext uri="{9D8B030D-6E8A-4147-A177-3AD203B41FA5}">
                      <a16:colId xmlns:a16="http://schemas.microsoft.com/office/drawing/2014/main" xmlns="" val="2121999865"/>
                    </a:ext>
                  </a:extLst>
                </a:gridCol>
                <a:gridCol w="1326075">
                  <a:extLst>
                    <a:ext uri="{9D8B030D-6E8A-4147-A177-3AD203B41FA5}">
                      <a16:colId xmlns:a16="http://schemas.microsoft.com/office/drawing/2014/main" xmlns="" val="4291693512"/>
                    </a:ext>
                  </a:extLst>
                </a:gridCol>
                <a:gridCol w="1326075">
                  <a:extLst>
                    <a:ext uri="{9D8B030D-6E8A-4147-A177-3AD203B41FA5}">
                      <a16:colId xmlns:a16="http://schemas.microsoft.com/office/drawing/2014/main" xmlns="" val="1358902668"/>
                    </a:ext>
                  </a:extLst>
                </a:gridCol>
                <a:gridCol w="1326075">
                  <a:extLst>
                    <a:ext uri="{9D8B030D-6E8A-4147-A177-3AD203B41FA5}">
                      <a16:colId xmlns:a16="http://schemas.microsoft.com/office/drawing/2014/main" xmlns="" val="3487522959"/>
                    </a:ext>
                  </a:extLst>
                </a:gridCol>
                <a:gridCol w="1326075">
                  <a:extLst>
                    <a:ext uri="{9D8B030D-6E8A-4147-A177-3AD203B41FA5}">
                      <a16:colId xmlns:a16="http://schemas.microsoft.com/office/drawing/2014/main" xmlns="" val="537489418"/>
                    </a:ext>
                  </a:extLst>
                </a:gridCol>
              </a:tblGrid>
              <a:tr h="158750">
                <a:tc>
                  <a:txBody>
                    <a:bodyPr/>
                    <a:lstStyle/>
                    <a:p>
                      <a:pPr algn="just">
                        <a:lnSpc>
                          <a:spcPct val="107000"/>
                        </a:lnSpc>
                        <a:spcAft>
                          <a:spcPts val="0"/>
                        </a:spcAft>
                      </a:pPr>
                      <a:r>
                        <a:rPr lang="pl-PL" sz="1800">
                          <a:effectLst/>
                        </a:rPr>
                        <a:t>Rok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3</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4</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2105878947"/>
                  </a:ext>
                </a:extLst>
              </a:tr>
              <a:tr h="158750">
                <a:tc>
                  <a:txBody>
                    <a:bodyPr/>
                    <a:lstStyle/>
                    <a:p>
                      <a:pPr algn="just">
                        <a:lnSpc>
                          <a:spcPct val="107000"/>
                        </a:lnSpc>
                        <a:spcAft>
                          <a:spcPts val="0"/>
                        </a:spcAft>
                      </a:pPr>
                      <a:r>
                        <a:rPr lang="pl-PL" sz="1800">
                          <a:effectLst/>
                        </a:rPr>
                        <a:t>Projekt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-400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160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160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160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dirty="0">
                          <a:effectLst/>
                        </a:rPr>
                        <a:t>160</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359018828"/>
                  </a:ext>
                </a:extLst>
              </a:tr>
            </a:tbl>
          </a:graphicData>
        </a:graphic>
      </p:graphicFrame>
      <p:graphicFrame>
        <p:nvGraphicFramePr>
          <p:cNvPr id="6" name="Tabela 5">
            <a:extLst>
              <a:ext uri="{FF2B5EF4-FFF2-40B4-BE49-F238E27FC236}">
                <a16:creationId xmlns:a16="http://schemas.microsoft.com/office/drawing/2014/main" xmlns="" id="{6AD8E074-A145-4283-B905-350A62F8E48D}"/>
              </a:ext>
            </a:extLst>
          </p:cNvPr>
          <p:cNvGraphicFramePr>
            <a:graphicFrameLocks noGrp="1"/>
          </p:cNvGraphicFramePr>
          <p:nvPr>
            <p:extLst>
              <p:ext uri="{D42A27DB-BD31-4B8C-83A1-F6EECF244321}">
                <p14:modId xmlns:p14="http://schemas.microsoft.com/office/powerpoint/2010/main" val="2957514805"/>
              </p:ext>
            </p:extLst>
          </p:nvPr>
        </p:nvGraphicFramePr>
        <p:xfrm>
          <a:off x="3322954" y="2693337"/>
          <a:ext cx="5059045" cy="1555117"/>
        </p:xfrm>
        <a:graphic>
          <a:graphicData uri="http://schemas.openxmlformats.org/drawingml/2006/table">
            <a:tbl>
              <a:tblPr firstRow="1" firstCol="1" bandRow="1">
                <a:tableStyleId>{5C22544A-7EE6-4342-B048-85BDC9FD1C3A}</a:tableStyleId>
              </a:tblPr>
              <a:tblGrid>
                <a:gridCol w="2676275">
                  <a:extLst>
                    <a:ext uri="{9D8B030D-6E8A-4147-A177-3AD203B41FA5}">
                      <a16:colId xmlns:a16="http://schemas.microsoft.com/office/drawing/2014/main" xmlns="" val="3451802758"/>
                    </a:ext>
                  </a:extLst>
                </a:gridCol>
                <a:gridCol w="2382770">
                  <a:extLst>
                    <a:ext uri="{9D8B030D-6E8A-4147-A177-3AD203B41FA5}">
                      <a16:colId xmlns:a16="http://schemas.microsoft.com/office/drawing/2014/main" xmlns="" val="1432195910"/>
                    </a:ext>
                  </a:extLst>
                </a:gridCol>
              </a:tblGrid>
              <a:tr h="381129">
                <a:tc>
                  <a:txBody>
                    <a:bodyPr/>
                    <a:lstStyle/>
                    <a:p>
                      <a:pPr algn="ctr">
                        <a:lnSpc>
                          <a:spcPct val="107000"/>
                        </a:lnSpc>
                        <a:spcAft>
                          <a:spcPts val="0"/>
                        </a:spcAft>
                      </a:pPr>
                      <a:r>
                        <a:rPr lang="pl-PL" sz="1800">
                          <a:effectLst/>
                        </a:rPr>
                        <a:t>Stopa dyskontowa</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NPV (w milionach USD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698177489"/>
                  </a:ext>
                </a:extLst>
              </a:tr>
              <a:tr h="186265">
                <a:tc>
                  <a:txBody>
                    <a:bodyPr/>
                    <a:lstStyle/>
                    <a:p>
                      <a:pPr algn="ctr">
                        <a:lnSpc>
                          <a:spcPct val="107000"/>
                        </a:lnSpc>
                        <a:spcAft>
                          <a:spcPts val="0"/>
                        </a:spcAft>
                      </a:pPr>
                      <a:r>
                        <a:rPr lang="pl-PL" sz="1800">
                          <a:effectLst/>
                        </a:rPr>
                        <a:t>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240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2075082158"/>
                  </a:ext>
                </a:extLst>
              </a:tr>
              <a:tr h="186265">
                <a:tc>
                  <a:txBody>
                    <a:bodyPr/>
                    <a:lstStyle/>
                    <a:p>
                      <a:pPr algn="ctr">
                        <a:lnSpc>
                          <a:spcPct val="107000"/>
                        </a:lnSpc>
                        <a:spcAft>
                          <a:spcPts val="0"/>
                        </a:spcAft>
                      </a:pPr>
                      <a:r>
                        <a:rPr lang="pl-PL" sz="1800">
                          <a:effectLst/>
                        </a:rPr>
                        <a:t>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167</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1936846772"/>
                  </a:ext>
                </a:extLst>
              </a:tr>
              <a:tr h="186265">
                <a:tc>
                  <a:txBody>
                    <a:bodyPr/>
                    <a:lstStyle/>
                    <a:p>
                      <a:pPr algn="ctr">
                        <a:lnSpc>
                          <a:spcPct val="107000"/>
                        </a:lnSpc>
                        <a:spcAft>
                          <a:spcPts val="0"/>
                        </a:spcAft>
                      </a:pPr>
                      <a:r>
                        <a:rPr lang="pl-PL" sz="1800">
                          <a:effectLst/>
                        </a:rPr>
                        <a:t>10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107</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2706316062"/>
                  </a:ext>
                </a:extLst>
              </a:tr>
              <a:tr h="186265">
                <a:tc>
                  <a:txBody>
                    <a:bodyPr/>
                    <a:lstStyle/>
                    <a:p>
                      <a:pPr algn="ctr">
                        <a:lnSpc>
                          <a:spcPct val="107000"/>
                        </a:lnSpc>
                        <a:spcAft>
                          <a:spcPts val="0"/>
                        </a:spcAft>
                      </a:pPr>
                      <a:r>
                        <a:rPr lang="pl-PL" sz="1800">
                          <a:effectLst/>
                        </a:rPr>
                        <a:t>22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dirty="0">
                          <a:effectLst/>
                        </a:rPr>
                        <a:t>0</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908511458"/>
                  </a:ext>
                </a:extLst>
              </a:tr>
            </a:tbl>
          </a:graphicData>
        </a:graphic>
      </p:graphicFrame>
      <p:pic>
        <p:nvPicPr>
          <p:cNvPr id="7" name="Obraz 6">
            <a:extLst>
              <a:ext uri="{FF2B5EF4-FFF2-40B4-BE49-F238E27FC236}">
                <a16:creationId xmlns:a16="http://schemas.microsoft.com/office/drawing/2014/main" xmlns="" id="{78FD0319-828D-4A58-B656-0B792439433E}"/>
              </a:ext>
            </a:extLst>
          </p:cNvPr>
          <p:cNvPicPr/>
          <p:nvPr/>
        </p:nvPicPr>
        <p:blipFill rotWithShape="1">
          <a:blip r:embed="rId2"/>
          <a:srcRect l="37588" t="56639" r="46649" b="25103"/>
          <a:stretch/>
        </p:blipFill>
        <p:spPr bwMode="auto">
          <a:xfrm>
            <a:off x="3715701" y="4246182"/>
            <a:ext cx="4273550" cy="262953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466884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C3B4BF3-309A-4F15-9112-C49F94421163}"/>
              </a:ext>
            </a:extLst>
          </p:cNvPr>
          <p:cNvSpPr>
            <a:spLocks noGrp="1"/>
          </p:cNvSpPr>
          <p:nvPr>
            <p:ph type="title"/>
          </p:nvPr>
        </p:nvSpPr>
        <p:spPr>
          <a:xfrm>
            <a:off x="838200" y="65087"/>
            <a:ext cx="10515600" cy="615950"/>
          </a:xfrm>
        </p:spPr>
        <p:txBody>
          <a:bodyPr>
            <a:normAutofit fontScale="90000"/>
          </a:bodyPr>
          <a:lstStyle/>
          <a:p>
            <a:r>
              <a:rPr lang="pl-PL" dirty="0"/>
              <a:t>Profil NPV</a:t>
            </a:r>
          </a:p>
        </p:txBody>
      </p:sp>
      <p:graphicFrame>
        <p:nvGraphicFramePr>
          <p:cNvPr id="5" name="Symbol zastępczy zawartości 4">
            <a:extLst>
              <a:ext uri="{FF2B5EF4-FFF2-40B4-BE49-F238E27FC236}">
                <a16:creationId xmlns:a16="http://schemas.microsoft.com/office/drawing/2014/main" xmlns="" id="{0B6C5A3D-3993-41CC-9F78-CB47EEAAE228}"/>
              </a:ext>
            </a:extLst>
          </p:cNvPr>
          <p:cNvGraphicFramePr>
            <a:graphicFrameLocks noGrp="1"/>
          </p:cNvGraphicFramePr>
          <p:nvPr>
            <p:ph idx="1"/>
            <p:extLst>
              <p:ext uri="{D42A27DB-BD31-4B8C-83A1-F6EECF244321}">
                <p14:modId xmlns:p14="http://schemas.microsoft.com/office/powerpoint/2010/main" val="1087588007"/>
              </p:ext>
            </p:extLst>
          </p:nvPr>
        </p:nvGraphicFramePr>
        <p:xfrm>
          <a:off x="2325686" y="1208683"/>
          <a:ext cx="5980114" cy="880491"/>
        </p:xfrm>
        <a:graphic>
          <a:graphicData uri="http://schemas.openxmlformats.org/drawingml/2006/table">
            <a:tbl>
              <a:tblPr firstRow="1" firstCol="1" bandRow="1">
                <a:tableStyleId>{5C22544A-7EE6-4342-B048-85BDC9FD1C3A}</a:tableStyleId>
              </a:tblPr>
              <a:tblGrid>
                <a:gridCol w="990682">
                  <a:extLst>
                    <a:ext uri="{9D8B030D-6E8A-4147-A177-3AD203B41FA5}">
                      <a16:colId xmlns:a16="http://schemas.microsoft.com/office/drawing/2014/main" xmlns="" val="842650408"/>
                    </a:ext>
                  </a:extLst>
                </a:gridCol>
                <a:gridCol w="990682">
                  <a:extLst>
                    <a:ext uri="{9D8B030D-6E8A-4147-A177-3AD203B41FA5}">
                      <a16:colId xmlns:a16="http://schemas.microsoft.com/office/drawing/2014/main" xmlns="" val="2889995192"/>
                    </a:ext>
                  </a:extLst>
                </a:gridCol>
                <a:gridCol w="900620">
                  <a:extLst>
                    <a:ext uri="{9D8B030D-6E8A-4147-A177-3AD203B41FA5}">
                      <a16:colId xmlns:a16="http://schemas.microsoft.com/office/drawing/2014/main" xmlns="" val="1353104409"/>
                    </a:ext>
                  </a:extLst>
                </a:gridCol>
                <a:gridCol w="990682">
                  <a:extLst>
                    <a:ext uri="{9D8B030D-6E8A-4147-A177-3AD203B41FA5}">
                      <a16:colId xmlns:a16="http://schemas.microsoft.com/office/drawing/2014/main" xmlns="" val="357529732"/>
                    </a:ext>
                  </a:extLst>
                </a:gridCol>
                <a:gridCol w="1008693">
                  <a:extLst>
                    <a:ext uri="{9D8B030D-6E8A-4147-A177-3AD203B41FA5}">
                      <a16:colId xmlns:a16="http://schemas.microsoft.com/office/drawing/2014/main" xmlns="" val="2193029900"/>
                    </a:ext>
                  </a:extLst>
                </a:gridCol>
                <a:gridCol w="1098755">
                  <a:extLst>
                    <a:ext uri="{9D8B030D-6E8A-4147-A177-3AD203B41FA5}">
                      <a16:colId xmlns:a16="http://schemas.microsoft.com/office/drawing/2014/main" xmlns="" val="3427144094"/>
                    </a:ext>
                  </a:extLst>
                </a:gridCol>
              </a:tblGrid>
              <a:tr h="158750">
                <a:tc>
                  <a:txBody>
                    <a:bodyPr/>
                    <a:lstStyle/>
                    <a:p>
                      <a:pPr algn="just">
                        <a:lnSpc>
                          <a:spcPct val="107000"/>
                        </a:lnSpc>
                        <a:spcAft>
                          <a:spcPts val="0"/>
                        </a:spcAft>
                      </a:pPr>
                      <a:r>
                        <a:rPr lang="pl-PL" sz="1800">
                          <a:effectLst/>
                        </a:rPr>
                        <a:t>Rok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3</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4</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749629403"/>
                  </a:ext>
                </a:extLst>
              </a:tr>
              <a:tr h="158750">
                <a:tc>
                  <a:txBody>
                    <a:bodyPr/>
                    <a:lstStyle/>
                    <a:p>
                      <a:pPr algn="just">
                        <a:lnSpc>
                          <a:spcPct val="107000"/>
                        </a:lnSpc>
                        <a:spcAft>
                          <a:spcPts val="0"/>
                        </a:spcAft>
                      </a:pPr>
                      <a:r>
                        <a:rPr lang="pl-PL" sz="1800">
                          <a:effectLst/>
                        </a:rPr>
                        <a:t>Projekt X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-400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160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160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160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160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796969847"/>
                  </a:ext>
                </a:extLst>
              </a:tr>
              <a:tr h="158750">
                <a:tc>
                  <a:txBody>
                    <a:bodyPr/>
                    <a:lstStyle/>
                    <a:p>
                      <a:pPr algn="just">
                        <a:lnSpc>
                          <a:spcPct val="107000"/>
                        </a:lnSpc>
                        <a:spcAft>
                          <a:spcPts val="0"/>
                        </a:spcAft>
                      </a:pPr>
                      <a:r>
                        <a:rPr lang="pl-PL" sz="1800">
                          <a:effectLst/>
                        </a:rPr>
                        <a:t>Projekt Y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-400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dirty="0">
                          <a:effectLst/>
                        </a:rPr>
                        <a:t>800</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07598514"/>
                  </a:ext>
                </a:extLst>
              </a:tr>
            </a:tbl>
          </a:graphicData>
        </a:graphic>
      </p:graphicFrame>
      <p:sp>
        <p:nvSpPr>
          <p:cNvPr id="4" name="Symbol zastępczy numeru slajdu 3">
            <a:extLst>
              <a:ext uri="{FF2B5EF4-FFF2-40B4-BE49-F238E27FC236}">
                <a16:creationId xmlns:a16="http://schemas.microsoft.com/office/drawing/2014/main" xmlns="" id="{BF929A9F-1A06-4DC2-A78B-389F254D824C}"/>
              </a:ext>
            </a:extLst>
          </p:cNvPr>
          <p:cNvSpPr>
            <a:spLocks noGrp="1"/>
          </p:cNvSpPr>
          <p:nvPr>
            <p:ph type="sldNum" sz="quarter" idx="12"/>
          </p:nvPr>
        </p:nvSpPr>
        <p:spPr/>
        <p:txBody>
          <a:bodyPr/>
          <a:lstStyle/>
          <a:p>
            <a:fld id="{27841190-F79C-4FD0-9BC1-8C2D798D9B46}" type="slidenum">
              <a:rPr lang="pl-PL" smtClean="0"/>
              <a:t>31</a:t>
            </a:fld>
            <a:endParaRPr lang="pl-PL"/>
          </a:p>
        </p:txBody>
      </p:sp>
      <p:sp>
        <p:nvSpPr>
          <p:cNvPr id="6" name="Rectangle 1">
            <a:extLst>
              <a:ext uri="{FF2B5EF4-FFF2-40B4-BE49-F238E27FC236}">
                <a16:creationId xmlns:a16="http://schemas.microsoft.com/office/drawing/2014/main" xmlns="" id="{2126155C-B987-4876-AE9C-0BE0938C4DA6}"/>
              </a:ext>
            </a:extLst>
          </p:cNvPr>
          <p:cNvSpPr>
            <a:spLocks noChangeArrowheads="1"/>
          </p:cNvSpPr>
          <p:nvPr/>
        </p:nvSpPr>
        <p:spPr bwMode="auto">
          <a:xfrm>
            <a:off x="142875" y="681037"/>
            <a:ext cx="1080135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pl-PL" altLang="pl-PL" sz="24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Narysuj profile NPV dla projektów X i Y. Omów znaczenie miejsc przecięcia osi </a:t>
            </a:r>
            <a:r>
              <a:rPr kumimoji="0" lang="pl-PL" altLang="pl-PL" sz="24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ox</a:t>
            </a:r>
            <a:r>
              <a:rPr kumimoji="0" lang="pl-PL" altLang="pl-PL" sz="24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i </a:t>
            </a:r>
            <a:r>
              <a:rPr kumimoji="0" lang="pl-PL" altLang="pl-PL" sz="2400" b="0" i="0" u="none" strike="noStrike" cap="none" normalizeH="0" baseline="0" dirty="0" err="1">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oy</a:t>
            </a:r>
            <a:r>
              <a:rPr kumimoji="0" lang="pl-PL" altLang="pl-PL" sz="24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lang="pl-PL" altLang="pl-PL" sz="2400" dirty="0">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l-PL" altLang="pl-PL" sz="24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l-PL" altLang="pl-PL" sz="24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kumimoji="0" lang="pl-PL" altLang="pl-PL" sz="12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l-PL" altLang="pl-PL" sz="24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kumimoji="0" lang="pl-PL" altLang="pl-PL" sz="3600" b="0" i="0" u="none" strike="noStrike" cap="none" normalizeH="0" baseline="0" dirty="0">
              <a:ln>
                <a:noFill/>
              </a:ln>
              <a:solidFill>
                <a:schemeClr val="tx1"/>
              </a:solidFill>
              <a:effectLst/>
              <a:latin typeface="Arial" panose="020B0604020202020204" pitchFamily="34" charset="0"/>
            </a:endParaRPr>
          </a:p>
        </p:txBody>
      </p:sp>
      <p:graphicFrame>
        <p:nvGraphicFramePr>
          <p:cNvPr id="7" name="Tabela 6">
            <a:extLst>
              <a:ext uri="{FF2B5EF4-FFF2-40B4-BE49-F238E27FC236}">
                <a16:creationId xmlns:a16="http://schemas.microsoft.com/office/drawing/2014/main" xmlns="" id="{A220C57E-561C-4DC5-90C7-DDE00428C76C}"/>
              </a:ext>
            </a:extLst>
          </p:cNvPr>
          <p:cNvGraphicFramePr>
            <a:graphicFrameLocks noGrp="1"/>
          </p:cNvGraphicFramePr>
          <p:nvPr>
            <p:extLst>
              <p:ext uri="{D42A27DB-BD31-4B8C-83A1-F6EECF244321}">
                <p14:modId xmlns:p14="http://schemas.microsoft.com/office/powerpoint/2010/main" val="2677852757"/>
              </p:ext>
            </p:extLst>
          </p:nvPr>
        </p:nvGraphicFramePr>
        <p:xfrm>
          <a:off x="1247775" y="2114059"/>
          <a:ext cx="9014779" cy="2347976"/>
        </p:xfrm>
        <a:graphic>
          <a:graphicData uri="http://schemas.openxmlformats.org/drawingml/2006/table">
            <a:tbl>
              <a:tblPr firstRow="1" firstCol="1" bandRow="1">
                <a:tableStyleId>{5C22544A-7EE6-4342-B048-85BDC9FD1C3A}</a:tableStyleId>
              </a:tblPr>
              <a:tblGrid>
                <a:gridCol w="3378501">
                  <a:extLst>
                    <a:ext uri="{9D8B030D-6E8A-4147-A177-3AD203B41FA5}">
                      <a16:colId xmlns:a16="http://schemas.microsoft.com/office/drawing/2014/main" xmlns="" val="2558035335"/>
                    </a:ext>
                  </a:extLst>
                </a:gridCol>
                <a:gridCol w="2645427">
                  <a:extLst>
                    <a:ext uri="{9D8B030D-6E8A-4147-A177-3AD203B41FA5}">
                      <a16:colId xmlns:a16="http://schemas.microsoft.com/office/drawing/2014/main" xmlns="" val="3211292040"/>
                    </a:ext>
                  </a:extLst>
                </a:gridCol>
                <a:gridCol w="2990851">
                  <a:extLst>
                    <a:ext uri="{9D8B030D-6E8A-4147-A177-3AD203B41FA5}">
                      <a16:colId xmlns:a16="http://schemas.microsoft.com/office/drawing/2014/main" xmlns="" val="2290997781"/>
                    </a:ext>
                  </a:extLst>
                </a:gridCol>
              </a:tblGrid>
              <a:tr h="158750">
                <a:tc>
                  <a:txBody>
                    <a:bodyPr/>
                    <a:lstStyle/>
                    <a:p>
                      <a:pPr algn="ctr">
                        <a:lnSpc>
                          <a:spcPct val="107000"/>
                        </a:lnSpc>
                        <a:spcAft>
                          <a:spcPts val="0"/>
                        </a:spcAft>
                      </a:pPr>
                      <a:r>
                        <a:rPr lang="pl-PL" sz="1800">
                          <a:effectLst/>
                        </a:rPr>
                        <a:t>Stopa procentowa (w%)</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NPV dla projektu X</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NPV dla projektu Y</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70174131"/>
                  </a:ext>
                </a:extLst>
              </a:tr>
              <a:tr h="158750">
                <a:tc>
                  <a:txBody>
                    <a:bodyPr/>
                    <a:lstStyle/>
                    <a:p>
                      <a:pPr algn="ctr">
                        <a:lnSpc>
                          <a:spcPct val="107000"/>
                        </a:lnSpc>
                        <a:spcAft>
                          <a:spcPts val="0"/>
                        </a:spcAft>
                      </a:pPr>
                      <a:r>
                        <a:rPr lang="pl-PL" sz="1800">
                          <a:effectLst/>
                        </a:rPr>
                        <a:t>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240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400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3367965302"/>
                  </a:ext>
                </a:extLst>
              </a:tr>
              <a:tr h="158750">
                <a:tc>
                  <a:txBody>
                    <a:bodyPr/>
                    <a:lstStyle/>
                    <a:p>
                      <a:pPr algn="ctr">
                        <a:lnSpc>
                          <a:spcPct val="107000"/>
                        </a:lnSpc>
                        <a:spcAft>
                          <a:spcPts val="0"/>
                        </a:spcAft>
                      </a:pPr>
                      <a:r>
                        <a:rPr lang="pl-PL" sz="1800">
                          <a:effectLst/>
                        </a:rPr>
                        <a:t>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167,35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258,16</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2901149498"/>
                  </a:ext>
                </a:extLst>
              </a:tr>
              <a:tr h="158750">
                <a:tc>
                  <a:txBody>
                    <a:bodyPr/>
                    <a:lstStyle/>
                    <a:p>
                      <a:pPr algn="ctr">
                        <a:lnSpc>
                          <a:spcPct val="107000"/>
                        </a:lnSpc>
                        <a:spcAft>
                          <a:spcPts val="0"/>
                        </a:spcAft>
                      </a:pPr>
                      <a:r>
                        <a:rPr lang="pl-PL" sz="1800">
                          <a:effectLst/>
                        </a:rPr>
                        <a:t>10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107,17</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146,41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1145608316"/>
                  </a:ext>
                </a:extLst>
              </a:tr>
              <a:tr h="158750">
                <a:tc>
                  <a:txBody>
                    <a:bodyPr/>
                    <a:lstStyle/>
                    <a:p>
                      <a:pPr algn="ctr">
                        <a:lnSpc>
                          <a:spcPct val="107000"/>
                        </a:lnSpc>
                        <a:spcAft>
                          <a:spcPts val="0"/>
                        </a:spcAft>
                      </a:pPr>
                      <a:r>
                        <a:rPr lang="pl-PL" sz="1800">
                          <a:effectLst/>
                        </a:rPr>
                        <a:t>15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56,79</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57,40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3593053732"/>
                  </a:ext>
                </a:extLst>
              </a:tr>
              <a:tr h="158750">
                <a:tc>
                  <a:txBody>
                    <a:bodyPr/>
                    <a:lstStyle/>
                    <a:p>
                      <a:pPr algn="ctr">
                        <a:lnSpc>
                          <a:spcPct val="107000"/>
                        </a:lnSpc>
                        <a:spcAft>
                          <a:spcPts val="0"/>
                        </a:spcAft>
                      </a:pPr>
                      <a:r>
                        <a:rPr lang="pl-PL" sz="1800">
                          <a:effectLst/>
                        </a:rPr>
                        <a:t>18,92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22,82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007505446"/>
                  </a:ext>
                </a:extLst>
              </a:tr>
              <a:tr h="158750">
                <a:tc>
                  <a:txBody>
                    <a:bodyPr/>
                    <a:lstStyle/>
                    <a:p>
                      <a:pPr algn="ctr">
                        <a:lnSpc>
                          <a:spcPct val="107000"/>
                        </a:lnSpc>
                        <a:spcAft>
                          <a:spcPts val="0"/>
                        </a:spcAft>
                      </a:pPr>
                      <a:r>
                        <a:rPr lang="pl-PL" sz="1800">
                          <a:effectLst/>
                        </a:rPr>
                        <a:t>20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14,19</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-14,19</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3750751563"/>
                  </a:ext>
                </a:extLst>
              </a:tr>
              <a:tr h="158750">
                <a:tc>
                  <a:txBody>
                    <a:bodyPr/>
                    <a:lstStyle/>
                    <a:p>
                      <a:pPr algn="ctr">
                        <a:lnSpc>
                          <a:spcPct val="107000"/>
                        </a:lnSpc>
                        <a:spcAft>
                          <a:spcPts val="0"/>
                        </a:spcAft>
                      </a:pPr>
                      <a:r>
                        <a:rPr lang="pl-PL" sz="1800">
                          <a:effectLst/>
                        </a:rPr>
                        <a:t>21,86</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dirty="0">
                          <a:effectLst/>
                        </a:rPr>
                        <a:t>-37,22</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235750674"/>
                  </a:ext>
                </a:extLst>
              </a:tr>
            </a:tbl>
          </a:graphicData>
        </a:graphic>
      </p:graphicFrame>
      <p:pic>
        <p:nvPicPr>
          <p:cNvPr id="8" name="Obraz 7">
            <a:extLst>
              <a:ext uri="{FF2B5EF4-FFF2-40B4-BE49-F238E27FC236}">
                <a16:creationId xmlns:a16="http://schemas.microsoft.com/office/drawing/2014/main" xmlns="" id="{46881386-FD9E-48F7-9ECC-7443A306E1B4}"/>
              </a:ext>
            </a:extLst>
          </p:cNvPr>
          <p:cNvPicPr/>
          <p:nvPr/>
        </p:nvPicPr>
        <p:blipFill rotWithShape="1">
          <a:blip r:embed="rId2"/>
          <a:srcRect l="39562" t="47361" r="43391" b="32987"/>
          <a:stretch/>
        </p:blipFill>
        <p:spPr bwMode="auto">
          <a:xfrm>
            <a:off x="3930650" y="4385349"/>
            <a:ext cx="4127500" cy="252793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539137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062D96D-7EC0-4431-9B52-774F9D551DC5}"/>
              </a:ext>
            </a:extLst>
          </p:cNvPr>
          <p:cNvSpPr>
            <a:spLocks noGrp="1"/>
          </p:cNvSpPr>
          <p:nvPr>
            <p:ph type="title"/>
          </p:nvPr>
        </p:nvSpPr>
        <p:spPr>
          <a:xfrm>
            <a:off x="838200" y="-20638"/>
            <a:ext cx="10515600" cy="701675"/>
          </a:xfrm>
        </p:spPr>
        <p:txBody>
          <a:bodyPr/>
          <a:lstStyle/>
          <a:p>
            <a:r>
              <a:rPr lang="pl-PL" dirty="0"/>
              <a:t>Konflikty między NPV a IRR </a:t>
            </a:r>
          </a:p>
        </p:txBody>
      </p:sp>
      <p:sp>
        <p:nvSpPr>
          <p:cNvPr id="3" name="Symbol zastępczy zawartości 2">
            <a:extLst>
              <a:ext uri="{FF2B5EF4-FFF2-40B4-BE49-F238E27FC236}">
                <a16:creationId xmlns:a16="http://schemas.microsoft.com/office/drawing/2014/main" xmlns="" id="{51509846-8513-48A3-B7BC-8E4658D7923B}"/>
              </a:ext>
            </a:extLst>
          </p:cNvPr>
          <p:cNvSpPr>
            <a:spLocks noGrp="1"/>
          </p:cNvSpPr>
          <p:nvPr>
            <p:ph idx="1"/>
          </p:nvPr>
        </p:nvSpPr>
        <p:spPr>
          <a:xfrm>
            <a:off x="0" y="681036"/>
            <a:ext cx="12192000" cy="5675313"/>
          </a:xfrm>
        </p:spPr>
        <p:txBody>
          <a:bodyPr/>
          <a:lstStyle/>
          <a:p>
            <a:pPr algn="just"/>
            <a:r>
              <a:rPr lang="pl-PL" dirty="0"/>
              <a:t>W przypadku pojedynczych i niezależnych projektów z konwencjonalnymi przepływami pieniężnymi nie ma konfliktu między regułami decyzji NPV i IRR. </a:t>
            </a:r>
          </a:p>
          <a:p>
            <a:pPr algn="just"/>
            <a:r>
              <a:rPr lang="pl-PL" dirty="0"/>
              <a:t>Jednak dla projektów wzajemnie wykluczających się kryteria mogą dawać sprzeczne wyniki. Przyczyną konfliktu są różnice w schematach przepływów pieniężnych i różnice w skali projektów. </a:t>
            </a:r>
          </a:p>
          <a:p>
            <a:endParaRPr lang="pl-PL" dirty="0"/>
          </a:p>
        </p:txBody>
      </p:sp>
      <p:sp>
        <p:nvSpPr>
          <p:cNvPr id="4" name="Symbol zastępczy numeru slajdu 3">
            <a:extLst>
              <a:ext uri="{FF2B5EF4-FFF2-40B4-BE49-F238E27FC236}">
                <a16:creationId xmlns:a16="http://schemas.microsoft.com/office/drawing/2014/main" xmlns="" id="{BE1F2F8A-609A-426F-B860-541D78350DE7}"/>
              </a:ext>
            </a:extLst>
          </p:cNvPr>
          <p:cNvSpPr>
            <a:spLocks noGrp="1"/>
          </p:cNvSpPr>
          <p:nvPr>
            <p:ph type="sldNum" sz="quarter" idx="12"/>
          </p:nvPr>
        </p:nvSpPr>
        <p:spPr/>
        <p:txBody>
          <a:bodyPr/>
          <a:lstStyle/>
          <a:p>
            <a:fld id="{27841190-F79C-4FD0-9BC1-8C2D798D9B46}" type="slidenum">
              <a:rPr lang="pl-PL" smtClean="0"/>
              <a:t>32</a:t>
            </a:fld>
            <a:endParaRPr lang="pl-PL"/>
          </a:p>
        </p:txBody>
      </p:sp>
      <p:graphicFrame>
        <p:nvGraphicFramePr>
          <p:cNvPr id="5" name="Tabela 4">
            <a:extLst>
              <a:ext uri="{FF2B5EF4-FFF2-40B4-BE49-F238E27FC236}">
                <a16:creationId xmlns:a16="http://schemas.microsoft.com/office/drawing/2014/main" xmlns="" id="{1A99E24D-430D-4960-8704-725507DCE787}"/>
              </a:ext>
            </a:extLst>
          </p:cNvPr>
          <p:cNvGraphicFramePr>
            <a:graphicFrameLocks noGrp="1"/>
          </p:cNvGraphicFramePr>
          <p:nvPr>
            <p:extLst>
              <p:ext uri="{D42A27DB-BD31-4B8C-83A1-F6EECF244321}">
                <p14:modId xmlns:p14="http://schemas.microsoft.com/office/powerpoint/2010/main" val="76631062"/>
              </p:ext>
            </p:extLst>
          </p:nvPr>
        </p:nvGraphicFramePr>
        <p:xfrm>
          <a:off x="2124073" y="3518692"/>
          <a:ext cx="7858127" cy="978408"/>
        </p:xfrm>
        <a:graphic>
          <a:graphicData uri="http://schemas.openxmlformats.org/drawingml/2006/table">
            <a:tbl>
              <a:tblPr firstRow="1" firstCol="1" bandRow="1">
                <a:tableStyleId>{5C22544A-7EE6-4342-B048-85BDC9FD1C3A}</a:tableStyleId>
              </a:tblPr>
              <a:tblGrid>
                <a:gridCol w="1571625">
                  <a:extLst>
                    <a:ext uri="{9D8B030D-6E8A-4147-A177-3AD203B41FA5}">
                      <a16:colId xmlns:a16="http://schemas.microsoft.com/office/drawing/2014/main" xmlns="" val="665883748"/>
                    </a:ext>
                  </a:extLst>
                </a:gridCol>
                <a:gridCol w="1047750">
                  <a:extLst>
                    <a:ext uri="{9D8B030D-6E8A-4147-A177-3AD203B41FA5}">
                      <a16:colId xmlns:a16="http://schemas.microsoft.com/office/drawing/2014/main" xmlns="" val="3822979796"/>
                    </a:ext>
                  </a:extLst>
                </a:gridCol>
                <a:gridCol w="1309688">
                  <a:extLst>
                    <a:ext uri="{9D8B030D-6E8A-4147-A177-3AD203B41FA5}">
                      <a16:colId xmlns:a16="http://schemas.microsoft.com/office/drawing/2014/main" xmlns="" val="3107434644"/>
                    </a:ext>
                  </a:extLst>
                </a:gridCol>
                <a:gridCol w="1309688">
                  <a:extLst>
                    <a:ext uri="{9D8B030D-6E8A-4147-A177-3AD203B41FA5}">
                      <a16:colId xmlns:a16="http://schemas.microsoft.com/office/drawing/2014/main" xmlns="" val="303683750"/>
                    </a:ext>
                  </a:extLst>
                </a:gridCol>
                <a:gridCol w="1309688">
                  <a:extLst>
                    <a:ext uri="{9D8B030D-6E8A-4147-A177-3AD203B41FA5}">
                      <a16:colId xmlns:a16="http://schemas.microsoft.com/office/drawing/2014/main" xmlns="" val="2716057358"/>
                    </a:ext>
                  </a:extLst>
                </a:gridCol>
                <a:gridCol w="1309688">
                  <a:extLst>
                    <a:ext uri="{9D8B030D-6E8A-4147-A177-3AD203B41FA5}">
                      <a16:colId xmlns:a16="http://schemas.microsoft.com/office/drawing/2014/main" xmlns="" val="2951748325"/>
                    </a:ext>
                  </a:extLst>
                </a:gridCol>
              </a:tblGrid>
              <a:tr h="158750">
                <a:tc>
                  <a:txBody>
                    <a:bodyPr/>
                    <a:lstStyle/>
                    <a:p>
                      <a:pPr algn="just">
                        <a:lnSpc>
                          <a:spcPct val="107000"/>
                        </a:lnSpc>
                        <a:spcAft>
                          <a:spcPts val="0"/>
                        </a:spcAft>
                      </a:pPr>
                      <a:r>
                        <a:rPr lang="pl-PL" sz="2000">
                          <a:effectLst/>
                        </a:rPr>
                        <a:t>Rok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2000">
                          <a:effectLst/>
                        </a:rPr>
                        <a:t>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000">
                          <a:effectLst/>
                        </a:rPr>
                        <a:t>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000">
                          <a:effectLst/>
                        </a:rPr>
                        <a:t>2</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000">
                          <a:effectLst/>
                        </a:rPr>
                        <a:t>3</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2000">
                          <a:effectLst/>
                        </a:rPr>
                        <a:t>4</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3396192502"/>
                  </a:ext>
                </a:extLst>
              </a:tr>
              <a:tr h="158750">
                <a:tc>
                  <a:txBody>
                    <a:bodyPr/>
                    <a:lstStyle/>
                    <a:p>
                      <a:pPr algn="just">
                        <a:lnSpc>
                          <a:spcPct val="107000"/>
                        </a:lnSpc>
                        <a:spcAft>
                          <a:spcPts val="0"/>
                        </a:spcAft>
                      </a:pPr>
                      <a:r>
                        <a:rPr lang="pl-PL" sz="2000">
                          <a:effectLst/>
                        </a:rPr>
                        <a:t>Projekt X</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000">
                          <a:effectLst/>
                        </a:rPr>
                        <a:t>-400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2000">
                          <a:effectLst/>
                        </a:rPr>
                        <a:t>160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000">
                          <a:effectLst/>
                        </a:rPr>
                        <a:t>160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000">
                          <a:effectLst/>
                        </a:rPr>
                        <a:t>160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000">
                          <a:effectLst/>
                        </a:rPr>
                        <a:t>160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402339763"/>
                  </a:ext>
                </a:extLst>
              </a:tr>
              <a:tr h="158750">
                <a:tc>
                  <a:txBody>
                    <a:bodyPr/>
                    <a:lstStyle/>
                    <a:p>
                      <a:pPr algn="just">
                        <a:lnSpc>
                          <a:spcPct val="107000"/>
                        </a:lnSpc>
                        <a:spcAft>
                          <a:spcPts val="0"/>
                        </a:spcAft>
                      </a:pPr>
                      <a:r>
                        <a:rPr lang="pl-PL" sz="2000">
                          <a:effectLst/>
                        </a:rPr>
                        <a:t>Projekt Y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000">
                          <a:effectLst/>
                        </a:rPr>
                        <a:t>-400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2000">
                          <a:effectLst/>
                        </a:rPr>
                        <a:t>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000">
                          <a:effectLst/>
                        </a:rPr>
                        <a:t>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000">
                          <a:effectLst/>
                        </a:rPr>
                        <a:t>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2000" dirty="0">
                          <a:effectLst/>
                        </a:rPr>
                        <a:t>800</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674173218"/>
                  </a:ext>
                </a:extLst>
              </a:tr>
            </a:tbl>
          </a:graphicData>
        </a:graphic>
      </p:graphicFrame>
      <p:graphicFrame>
        <p:nvGraphicFramePr>
          <p:cNvPr id="6" name="Tabela 5">
            <a:extLst>
              <a:ext uri="{FF2B5EF4-FFF2-40B4-BE49-F238E27FC236}">
                <a16:creationId xmlns:a16="http://schemas.microsoft.com/office/drawing/2014/main" xmlns="" id="{1A565EDA-8C28-4F3F-B6FD-06A9554BD19D}"/>
              </a:ext>
            </a:extLst>
          </p:cNvPr>
          <p:cNvGraphicFramePr>
            <a:graphicFrameLocks noGrp="1"/>
          </p:cNvGraphicFramePr>
          <p:nvPr>
            <p:extLst>
              <p:ext uri="{D42A27DB-BD31-4B8C-83A1-F6EECF244321}">
                <p14:modId xmlns:p14="http://schemas.microsoft.com/office/powerpoint/2010/main" val="169495469"/>
              </p:ext>
            </p:extLst>
          </p:nvPr>
        </p:nvGraphicFramePr>
        <p:xfrm>
          <a:off x="2933700" y="5167627"/>
          <a:ext cx="5676900" cy="880491"/>
        </p:xfrm>
        <a:graphic>
          <a:graphicData uri="http://schemas.openxmlformats.org/drawingml/2006/table">
            <a:tbl>
              <a:tblPr firstRow="1" firstCol="1" bandRow="1">
                <a:tableStyleId>{5C22544A-7EE6-4342-B048-85BDC9FD1C3A}</a:tableStyleId>
              </a:tblPr>
              <a:tblGrid>
                <a:gridCol w="1892300">
                  <a:extLst>
                    <a:ext uri="{9D8B030D-6E8A-4147-A177-3AD203B41FA5}">
                      <a16:colId xmlns:a16="http://schemas.microsoft.com/office/drawing/2014/main" xmlns="" val="1992235765"/>
                    </a:ext>
                  </a:extLst>
                </a:gridCol>
                <a:gridCol w="1892300">
                  <a:extLst>
                    <a:ext uri="{9D8B030D-6E8A-4147-A177-3AD203B41FA5}">
                      <a16:colId xmlns:a16="http://schemas.microsoft.com/office/drawing/2014/main" xmlns="" val="1589840742"/>
                    </a:ext>
                  </a:extLst>
                </a:gridCol>
                <a:gridCol w="1892300">
                  <a:extLst>
                    <a:ext uri="{9D8B030D-6E8A-4147-A177-3AD203B41FA5}">
                      <a16:colId xmlns:a16="http://schemas.microsoft.com/office/drawing/2014/main" xmlns="" val="2493261415"/>
                    </a:ext>
                  </a:extLst>
                </a:gridCol>
              </a:tblGrid>
              <a:tr h="158750">
                <a:tc>
                  <a:txBody>
                    <a:bodyPr/>
                    <a:lstStyle/>
                    <a:p>
                      <a:pPr algn="just">
                        <a:lnSpc>
                          <a:spcPct val="107000"/>
                        </a:lnSpc>
                        <a:spcAft>
                          <a:spcPts val="0"/>
                        </a:spcAft>
                      </a:pPr>
                      <a:r>
                        <a:rPr lang="pl-PL" sz="1800">
                          <a:effectLst/>
                        </a:rPr>
                        <a:t>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dirty="0">
                          <a:effectLst/>
                        </a:rPr>
                        <a:t>NPV (mln USD)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IRR (%)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012158019"/>
                  </a:ext>
                </a:extLst>
              </a:tr>
              <a:tr h="158750">
                <a:tc>
                  <a:txBody>
                    <a:bodyPr/>
                    <a:lstStyle/>
                    <a:p>
                      <a:pPr algn="just">
                        <a:lnSpc>
                          <a:spcPct val="107000"/>
                        </a:lnSpc>
                        <a:spcAft>
                          <a:spcPts val="0"/>
                        </a:spcAft>
                      </a:pPr>
                      <a:r>
                        <a:rPr lang="pl-PL" sz="1800">
                          <a:effectLst/>
                        </a:rPr>
                        <a:t>Projekt X</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107,17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dirty="0">
                          <a:effectLst/>
                        </a:rPr>
                        <a:t>21,86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326735391"/>
                  </a:ext>
                </a:extLst>
              </a:tr>
              <a:tr h="158750">
                <a:tc>
                  <a:txBody>
                    <a:bodyPr/>
                    <a:lstStyle/>
                    <a:p>
                      <a:pPr algn="just">
                        <a:lnSpc>
                          <a:spcPct val="107000"/>
                        </a:lnSpc>
                        <a:spcAft>
                          <a:spcPts val="0"/>
                        </a:spcAft>
                      </a:pPr>
                      <a:r>
                        <a:rPr lang="pl-PL" sz="1800">
                          <a:effectLst/>
                        </a:rPr>
                        <a:t>Projekt Y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146,4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dirty="0">
                          <a:effectLst/>
                        </a:rPr>
                        <a:t>18,92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1975073666"/>
                  </a:ext>
                </a:extLst>
              </a:tr>
            </a:tbl>
          </a:graphicData>
        </a:graphic>
      </p:graphicFrame>
    </p:spTree>
    <p:extLst>
      <p:ext uri="{BB962C8B-B14F-4D97-AF65-F5344CB8AC3E}">
        <p14:creationId xmlns:p14="http://schemas.microsoft.com/office/powerpoint/2010/main" val="32313538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83B05789-583B-41AA-A92E-C1AD50746AE7}"/>
              </a:ext>
            </a:extLst>
          </p:cNvPr>
          <p:cNvSpPr>
            <a:spLocks noGrp="1"/>
          </p:cNvSpPr>
          <p:nvPr>
            <p:ph type="title"/>
          </p:nvPr>
        </p:nvSpPr>
        <p:spPr>
          <a:xfrm>
            <a:off x="838200" y="324485"/>
            <a:ext cx="10515600" cy="1325563"/>
          </a:xfrm>
        </p:spPr>
        <p:txBody>
          <a:bodyPr/>
          <a:lstStyle/>
          <a:p>
            <a:r>
              <a:rPr lang="pl-PL" b="1" dirty="0"/>
              <a:t>Problem wielokrotnej IRR i braku IRR </a:t>
            </a:r>
            <a:endParaRPr lang="pl-PL" dirty="0"/>
          </a:p>
        </p:txBody>
      </p:sp>
      <p:graphicFrame>
        <p:nvGraphicFramePr>
          <p:cNvPr id="7" name="Symbol zastępczy zawartości 6">
            <a:extLst>
              <a:ext uri="{FF2B5EF4-FFF2-40B4-BE49-F238E27FC236}">
                <a16:creationId xmlns:a16="http://schemas.microsoft.com/office/drawing/2014/main" xmlns="" id="{3CE83C27-3416-4692-B711-27B41D0F209D}"/>
              </a:ext>
            </a:extLst>
          </p:cNvPr>
          <p:cNvGraphicFramePr>
            <a:graphicFrameLocks noGrp="1"/>
          </p:cNvGraphicFramePr>
          <p:nvPr>
            <p:ph idx="1"/>
            <p:extLst>
              <p:ext uri="{D42A27DB-BD31-4B8C-83A1-F6EECF244321}">
                <p14:modId xmlns:p14="http://schemas.microsoft.com/office/powerpoint/2010/main" val="3294702448"/>
              </p:ext>
            </p:extLst>
          </p:nvPr>
        </p:nvGraphicFramePr>
        <p:xfrm>
          <a:off x="2824480" y="1550829"/>
          <a:ext cx="4958079" cy="933450"/>
        </p:xfrm>
        <a:graphic>
          <a:graphicData uri="http://schemas.openxmlformats.org/drawingml/2006/table">
            <a:tbl>
              <a:tblPr>
                <a:tableStyleId>{5C22544A-7EE6-4342-B048-85BDC9FD1C3A}</a:tableStyleId>
              </a:tblPr>
              <a:tblGrid>
                <a:gridCol w="1652693">
                  <a:extLst>
                    <a:ext uri="{9D8B030D-6E8A-4147-A177-3AD203B41FA5}">
                      <a16:colId xmlns:a16="http://schemas.microsoft.com/office/drawing/2014/main" xmlns="" val="2123587487"/>
                    </a:ext>
                  </a:extLst>
                </a:gridCol>
                <a:gridCol w="1652693">
                  <a:extLst>
                    <a:ext uri="{9D8B030D-6E8A-4147-A177-3AD203B41FA5}">
                      <a16:colId xmlns:a16="http://schemas.microsoft.com/office/drawing/2014/main" xmlns="" val="3214055026"/>
                    </a:ext>
                  </a:extLst>
                </a:gridCol>
                <a:gridCol w="1652693">
                  <a:extLst>
                    <a:ext uri="{9D8B030D-6E8A-4147-A177-3AD203B41FA5}">
                      <a16:colId xmlns:a16="http://schemas.microsoft.com/office/drawing/2014/main" xmlns="" val="2734821498"/>
                    </a:ext>
                  </a:extLst>
                </a:gridCol>
              </a:tblGrid>
              <a:tr h="184150">
                <a:tc>
                  <a:txBody>
                    <a:bodyPr/>
                    <a:lstStyle/>
                    <a:p>
                      <a:pPr algn="ctr" fontAlgn="b"/>
                      <a:r>
                        <a:rPr lang="pl-PL" sz="2000" u="none" strike="noStrike">
                          <a:effectLst/>
                        </a:rPr>
                        <a:t>CF0</a:t>
                      </a:r>
                      <a:endParaRPr lang="pl-PL" sz="20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pl-PL" sz="2000" u="none" strike="noStrike">
                          <a:effectLst/>
                        </a:rPr>
                        <a:t>CF1</a:t>
                      </a:r>
                      <a:endParaRPr lang="pl-PL" sz="20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pl-PL" sz="2000" u="none" strike="noStrike">
                          <a:effectLst/>
                        </a:rPr>
                        <a:t>CF2</a:t>
                      </a:r>
                      <a:endParaRPr lang="pl-PL" sz="20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523582573"/>
                  </a:ext>
                </a:extLst>
              </a:tr>
              <a:tr h="184150">
                <a:tc>
                  <a:txBody>
                    <a:bodyPr/>
                    <a:lstStyle/>
                    <a:p>
                      <a:pPr algn="ctr" fontAlgn="b"/>
                      <a:r>
                        <a:rPr lang="pl-PL" sz="2000" u="none" strike="noStrike">
                          <a:effectLst/>
                        </a:rPr>
                        <a:t>-100</a:t>
                      </a:r>
                      <a:endParaRPr lang="pl-PL" sz="20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pl-PL" sz="2000" u="none" strike="noStrike">
                          <a:effectLst/>
                        </a:rPr>
                        <a:t>250</a:t>
                      </a:r>
                      <a:endParaRPr lang="pl-PL" sz="20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pl-PL" sz="2000" u="none" strike="noStrike">
                          <a:effectLst/>
                        </a:rPr>
                        <a:t>-200</a:t>
                      </a:r>
                      <a:endParaRPr lang="pl-PL" sz="20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4235493294"/>
                  </a:ext>
                </a:extLst>
              </a:tr>
              <a:tr h="184150">
                <a:tc>
                  <a:txBody>
                    <a:bodyPr/>
                    <a:lstStyle/>
                    <a:p>
                      <a:pPr algn="ctr" fontAlgn="b"/>
                      <a:r>
                        <a:rPr lang="pl-PL" sz="2000" u="none" strike="noStrike">
                          <a:effectLst/>
                        </a:rPr>
                        <a:t>-100</a:t>
                      </a:r>
                      <a:endParaRPr lang="pl-PL" sz="20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pl-PL" sz="2000" u="none" strike="noStrike">
                          <a:effectLst/>
                        </a:rPr>
                        <a:t>350</a:t>
                      </a:r>
                      <a:endParaRPr lang="pl-PL" sz="20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pl-PL" sz="2000" u="none" strike="noStrike" dirty="0">
                          <a:effectLst/>
                        </a:rPr>
                        <a:t>-300</a:t>
                      </a:r>
                      <a:endParaRPr lang="pl-PL" sz="20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1314989318"/>
                  </a:ext>
                </a:extLst>
              </a:tr>
            </a:tbl>
          </a:graphicData>
        </a:graphic>
      </p:graphicFrame>
      <p:sp>
        <p:nvSpPr>
          <p:cNvPr id="4" name="Symbol zastępczy numeru slajdu 3">
            <a:extLst>
              <a:ext uri="{FF2B5EF4-FFF2-40B4-BE49-F238E27FC236}">
                <a16:creationId xmlns:a16="http://schemas.microsoft.com/office/drawing/2014/main" xmlns="" id="{52F04EE1-D81C-4D99-8A96-2D3E9F46B643}"/>
              </a:ext>
            </a:extLst>
          </p:cNvPr>
          <p:cNvSpPr>
            <a:spLocks noGrp="1"/>
          </p:cNvSpPr>
          <p:nvPr>
            <p:ph type="sldNum" sz="quarter" idx="12"/>
          </p:nvPr>
        </p:nvSpPr>
        <p:spPr/>
        <p:txBody>
          <a:bodyPr/>
          <a:lstStyle/>
          <a:p>
            <a:fld id="{27841190-F79C-4FD0-9BC1-8C2D798D9B46}" type="slidenum">
              <a:rPr lang="pl-PL" smtClean="0"/>
              <a:t>33</a:t>
            </a:fld>
            <a:endParaRPr lang="pl-PL"/>
          </a:p>
        </p:txBody>
      </p:sp>
      <p:graphicFrame>
        <p:nvGraphicFramePr>
          <p:cNvPr id="8" name="Tabela 7">
            <a:extLst>
              <a:ext uri="{FF2B5EF4-FFF2-40B4-BE49-F238E27FC236}">
                <a16:creationId xmlns:a16="http://schemas.microsoft.com/office/drawing/2014/main" xmlns="" id="{1160E026-DEB9-4D36-B890-30F8997FBB66}"/>
              </a:ext>
            </a:extLst>
          </p:cNvPr>
          <p:cNvGraphicFramePr>
            <a:graphicFrameLocks noGrp="1"/>
          </p:cNvGraphicFramePr>
          <p:nvPr>
            <p:extLst>
              <p:ext uri="{D42A27DB-BD31-4B8C-83A1-F6EECF244321}">
                <p14:modId xmlns:p14="http://schemas.microsoft.com/office/powerpoint/2010/main" val="1508624516"/>
              </p:ext>
            </p:extLst>
          </p:nvPr>
        </p:nvGraphicFramePr>
        <p:xfrm>
          <a:off x="396240" y="3014980"/>
          <a:ext cx="2854959" cy="3002280"/>
        </p:xfrm>
        <a:graphic>
          <a:graphicData uri="http://schemas.openxmlformats.org/drawingml/2006/table">
            <a:tbl>
              <a:tblPr>
                <a:tableStyleId>{5C22544A-7EE6-4342-B048-85BDC9FD1C3A}</a:tableStyleId>
              </a:tblPr>
              <a:tblGrid>
                <a:gridCol w="951653">
                  <a:extLst>
                    <a:ext uri="{9D8B030D-6E8A-4147-A177-3AD203B41FA5}">
                      <a16:colId xmlns:a16="http://schemas.microsoft.com/office/drawing/2014/main" xmlns="" val="279503238"/>
                    </a:ext>
                  </a:extLst>
                </a:gridCol>
                <a:gridCol w="951653">
                  <a:extLst>
                    <a:ext uri="{9D8B030D-6E8A-4147-A177-3AD203B41FA5}">
                      <a16:colId xmlns:a16="http://schemas.microsoft.com/office/drawing/2014/main" xmlns="" val="2236236338"/>
                    </a:ext>
                  </a:extLst>
                </a:gridCol>
                <a:gridCol w="951653">
                  <a:extLst>
                    <a:ext uri="{9D8B030D-6E8A-4147-A177-3AD203B41FA5}">
                      <a16:colId xmlns:a16="http://schemas.microsoft.com/office/drawing/2014/main" xmlns="" val="3532645171"/>
                    </a:ext>
                  </a:extLst>
                </a:gridCol>
              </a:tblGrid>
              <a:tr h="184150">
                <a:tc>
                  <a:txBody>
                    <a:bodyPr/>
                    <a:lstStyle/>
                    <a:p>
                      <a:pPr algn="ctr" fontAlgn="b"/>
                      <a:r>
                        <a:rPr lang="pl-PL" sz="1600" u="none" strike="noStrike">
                          <a:effectLst/>
                        </a:rPr>
                        <a:t>1%</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-48,5345</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-47,5542</a:t>
                      </a:r>
                      <a:endParaRPr lang="pl-PL" sz="16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34543612"/>
                  </a:ext>
                </a:extLst>
              </a:tr>
              <a:tr h="184150">
                <a:tc>
                  <a:txBody>
                    <a:bodyPr/>
                    <a:lstStyle/>
                    <a:p>
                      <a:pPr algn="ctr" fontAlgn="b"/>
                      <a:r>
                        <a:rPr lang="pl-PL" sz="1600" u="none" strike="noStrike">
                          <a:effectLst/>
                        </a:rPr>
                        <a:t>19%</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-31,1489</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-17,7318</a:t>
                      </a:r>
                      <a:endParaRPr lang="pl-PL" sz="16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2385599891"/>
                  </a:ext>
                </a:extLst>
              </a:tr>
              <a:tr h="184150">
                <a:tc>
                  <a:txBody>
                    <a:bodyPr/>
                    <a:lstStyle/>
                    <a:p>
                      <a:pPr algn="ctr" fontAlgn="b"/>
                      <a:r>
                        <a:rPr lang="pl-PL" sz="1600" u="none" strike="noStrike">
                          <a:effectLst/>
                        </a:rPr>
                        <a:t>36%</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-24,308</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-4,84429</a:t>
                      </a:r>
                      <a:endParaRPr lang="pl-PL" sz="16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2221056525"/>
                  </a:ext>
                </a:extLst>
              </a:tr>
              <a:tr h="184150">
                <a:tc>
                  <a:txBody>
                    <a:bodyPr/>
                    <a:lstStyle/>
                    <a:p>
                      <a:pPr algn="ctr" fontAlgn="b"/>
                      <a:r>
                        <a:rPr lang="pl-PL" sz="1600" u="none" strike="noStrike">
                          <a:effectLst/>
                        </a:rPr>
                        <a:t>49%</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-22,3008</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-0,22972</a:t>
                      </a:r>
                      <a:endParaRPr lang="pl-PL" sz="16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4096995513"/>
                  </a:ext>
                </a:extLst>
              </a:tr>
              <a:tr h="184150">
                <a:tc>
                  <a:txBody>
                    <a:bodyPr/>
                    <a:lstStyle/>
                    <a:p>
                      <a:pPr algn="ctr" fontAlgn="b"/>
                      <a:r>
                        <a:rPr lang="pl-PL" sz="1600" u="none" strike="noStrike">
                          <a:effectLst/>
                        </a:rPr>
                        <a:t>50%</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-22,2222</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0</a:t>
                      </a:r>
                      <a:endParaRPr lang="pl-PL" sz="16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392802116"/>
                  </a:ext>
                </a:extLst>
              </a:tr>
              <a:tr h="184150">
                <a:tc>
                  <a:txBody>
                    <a:bodyPr/>
                    <a:lstStyle/>
                    <a:p>
                      <a:pPr algn="ctr" fontAlgn="b"/>
                      <a:r>
                        <a:rPr lang="pl-PL" sz="1600" u="none" strike="noStrike">
                          <a:effectLst/>
                        </a:rPr>
                        <a:t>51%</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-22,1525</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0,214903</a:t>
                      </a:r>
                      <a:endParaRPr lang="pl-PL" sz="16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2037051258"/>
                  </a:ext>
                </a:extLst>
              </a:tr>
              <a:tr h="184150">
                <a:tc>
                  <a:txBody>
                    <a:bodyPr/>
                    <a:lstStyle/>
                    <a:p>
                      <a:pPr algn="ctr" fontAlgn="b"/>
                      <a:r>
                        <a:rPr lang="pl-PL" sz="1600" u="none" strike="noStrike">
                          <a:effectLst/>
                        </a:rPr>
                        <a:t>66%</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-21,9771</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1,974162</a:t>
                      </a:r>
                      <a:endParaRPr lang="pl-PL" sz="16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2344298550"/>
                  </a:ext>
                </a:extLst>
              </a:tr>
              <a:tr h="184150">
                <a:tc>
                  <a:txBody>
                    <a:bodyPr/>
                    <a:lstStyle/>
                    <a:p>
                      <a:pPr algn="ctr" fontAlgn="b"/>
                      <a:r>
                        <a:rPr lang="pl-PL" sz="1600" u="none" strike="noStrike">
                          <a:effectLst/>
                        </a:rPr>
                        <a:t>80%</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-22,8395</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1,851852</a:t>
                      </a:r>
                      <a:endParaRPr lang="pl-PL" sz="16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294843925"/>
                  </a:ext>
                </a:extLst>
              </a:tr>
              <a:tr h="184150">
                <a:tc>
                  <a:txBody>
                    <a:bodyPr/>
                    <a:lstStyle/>
                    <a:p>
                      <a:pPr algn="ctr" fontAlgn="b"/>
                      <a:r>
                        <a:rPr lang="pl-PL" sz="1600" u="none" strike="noStrike">
                          <a:effectLst/>
                        </a:rPr>
                        <a:t>95%</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-24,3918</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0,591716</a:t>
                      </a:r>
                      <a:endParaRPr lang="pl-PL" sz="16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2548862544"/>
                  </a:ext>
                </a:extLst>
              </a:tr>
              <a:tr h="184150">
                <a:tc>
                  <a:txBody>
                    <a:bodyPr/>
                    <a:lstStyle/>
                    <a:p>
                      <a:pPr algn="ctr" fontAlgn="b"/>
                      <a:r>
                        <a:rPr lang="pl-PL" sz="1600" u="none" strike="noStrike">
                          <a:effectLst/>
                        </a:rPr>
                        <a:t>99%</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-24,8756</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0,123734</a:t>
                      </a:r>
                      <a:endParaRPr lang="pl-PL" sz="16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2656900211"/>
                  </a:ext>
                </a:extLst>
              </a:tr>
              <a:tr h="184150">
                <a:tc>
                  <a:txBody>
                    <a:bodyPr/>
                    <a:lstStyle/>
                    <a:p>
                      <a:pPr algn="ctr" fontAlgn="b"/>
                      <a:r>
                        <a:rPr lang="pl-PL" sz="1600" u="none" strike="noStrike">
                          <a:effectLst/>
                        </a:rPr>
                        <a:t>100%</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-25</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0</a:t>
                      </a:r>
                      <a:endParaRPr lang="pl-PL" sz="16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1724541277"/>
                  </a:ext>
                </a:extLst>
              </a:tr>
              <a:tr h="184150">
                <a:tc>
                  <a:txBody>
                    <a:bodyPr/>
                    <a:lstStyle/>
                    <a:p>
                      <a:pPr algn="ctr" fontAlgn="b"/>
                      <a:r>
                        <a:rPr lang="pl-PL" sz="1600" u="none" strike="noStrike">
                          <a:effectLst/>
                        </a:rPr>
                        <a:t>101%</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a:effectLst/>
                        </a:rPr>
                        <a:t>-25,1256</a:t>
                      </a:r>
                      <a:endParaRPr lang="pl-PL" sz="1600" b="0" i="0" u="none" strike="noStrike">
                        <a:solidFill>
                          <a:srgbClr val="000000"/>
                        </a:solidFill>
                        <a:effectLst/>
                        <a:latin typeface="Calibri" panose="020F0502020204030204" pitchFamily="34" charset="0"/>
                      </a:endParaRPr>
                    </a:p>
                  </a:txBody>
                  <a:tcPr marL="6350" marR="6350" marT="6350" marB="0" anchor="b"/>
                </a:tc>
                <a:tc>
                  <a:txBody>
                    <a:bodyPr/>
                    <a:lstStyle/>
                    <a:p>
                      <a:pPr algn="r" fontAlgn="b"/>
                      <a:r>
                        <a:rPr lang="pl-PL" sz="1600" u="none" strike="noStrike" dirty="0">
                          <a:effectLst/>
                        </a:rPr>
                        <a:t>-0,12623</a:t>
                      </a:r>
                      <a:endParaRPr lang="pl-PL" sz="16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xmlns="" val="3072498292"/>
                  </a:ext>
                </a:extLst>
              </a:tr>
            </a:tbl>
          </a:graphicData>
        </a:graphic>
      </p:graphicFrame>
      <p:graphicFrame>
        <p:nvGraphicFramePr>
          <p:cNvPr id="9" name="Wykres 8">
            <a:extLst>
              <a:ext uri="{FF2B5EF4-FFF2-40B4-BE49-F238E27FC236}">
                <a16:creationId xmlns:a16="http://schemas.microsoft.com/office/drawing/2014/main" xmlns="" id="{E8128B4A-7986-4C98-B786-72E68DBD7C70}"/>
              </a:ext>
            </a:extLst>
          </p:cNvPr>
          <p:cNvGraphicFramePr>
            <a:graphicFrameLocks/>
          </p:cNvGraphicFramePr>
          <p:nvPr>
            <p:extLst>
              <p:ext uri="{D42A27DB-BD31-4B8C-83A1-F6EECF244321}">
                <p14:modId xmlns:p14="http://schemas.microsoft.com/office/powerpoint/2010/main" val="3847652141"/>
              </p:ext>
            </p:extLst>
          </p:nvPr>
        </p:nvGraphicFramePr>
        <p:xfrm>
          <a:off x="5039362" y="2531507"/>
          <a:ext cx="6654797" cy="368442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208396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5162CE60-CE7A-4FD2-8E1C-428791EAE297}"/>
              </a:ext>
            </a:extLst>
          </p:cNvPr>
          <p:cNvSpPr>
            <a:spLocks noGrp="1"/>
          </p:cNvSpPr>
          <p:nvPr>
            <p:ph type="title"/>
          </p:nvPr>
        </p:nvSpPr>
        <p:spPr/>
        <p:txBody>
          <a:bodyPr/>
          <a:lstStyle/>
          <a:p>
            <a:r>
              <a:rPr lang="pl-PL" dirty="0"/>
              <a:t>Związek między NPV a ceną akcji </a:t>
            </a:r>
          </a:p>
        </p:txBody>
      </p:sp>
      <p:sp>
        <p:nvSpPr>
          <p:cNvPr id="3" name="Symbol zastępczy zawartości 2">
            <a:extLst>
              <a:ext uri="{FF2B5EF4-FFF2-40B4-BE49-F238E27FC236}">
                <a16:creationId xmlns:a16="http://schemas.microsoft.com/office/drawing/2014/main" xmlns="" id="{2629E398-438F-487B-BF94-B72C969C38FC}"/>
              </a:ext>
            </a:extLst>
          </p:cNvPr>
          <p:cNvSpPr>
            <a:spLocks noGrp="1"/>
          </p:cNvSpPr>
          <p:nvPr>
            <p:ph idx="1"/>
          </p:nvPr>
        </p:nvSpPr>
        <p:spPr/>
        <p:txBody>
          <a:bodyPr/>
          <a:lstStyle/>
          <a:p>
            <a:pPr algn="just"/>
            <a:r>
              <a:rPr lang="pl-PL" dirty="0"/>
              <a:t>Firma realizuje projekt o wartości NPV 500 mln USD. Obecnie spółka posiada 100 milionów akcji, a każda akcja ma cenę 50 USD. Jaki jest prawdopodobny wpływ projektu na cenę akcji? </a:t>
            </a:r>
          </a:p>
          <a:p>
            <a:pPr algn="just"/>
            <a:r>
              <a:rPr lang="pl-PL" dirty="0"/>
              <a:t> </a:t>
            </a:r>
          </a:p>
          <a:p>
            <a:pPr algn="just"/>
            <a:r>
              <a:rPr lang="pl-PL" dirty="0"/>
              <a:t>NPV projektu = 500 mln USD. Całkowita wartość firmy powinna wzrosnąć o 500 milionów USD dzięki projektowi Ponieważ istnieje 100 milionów akcji pozostających w obrocie, każda akcja powinien wzrosnąć o 500/100 = 5 USD. Cena akcji powinna wzrosnąć z 50 do 55 USD. </a:t>
            </a:r>
          </a:p>
          <a:p>
            <a:endParaRPr lang="pl-PL" dirty="0"/>
          </a:p>
        </p:txBody>
      </p:sp>
      <p:sp>
        <p:nvSpPr>
          <p:cNvPr id="4" name="Symbol zastępczy numeru slajdu 3">
            <a:extLst>
              <a:ext uri="{FF2B5EF4-FFF2-40B4-BE49-F238E27FC236}">
                <a16:creationId xmlns:a16="http://schemas.microsoft.com/office/drawing/2014/main" xmlns="" id="{4B728039-4FFC-42BE-8304-A02AD4D077D6}"/>
              </a:ext>
            </a:extLst>
          </p:cNvPr>
          <p:cNvSpPr>
            <a:spLocks noGrp="1"/>
          </p:cNvSpPr>
          <p:nvPr>
            <p:ph type="sldNum" sz="quarter" idx="12"/>
          </p:nvPr>
        </p:nvSpPr>
        <p:spPr/>
        <p:txBody>
          <a:bodyPr/>
          <a:lstStyle/>
          <a:p>
            <a:fld id="{27841190-F79C-4FD0-9BC1-8C2D798D9B46}" type="slidenum">
              <a:rPr lang="pl-PL" smtClean="0"/>
              <a:t>34</a:t>
            </a:fld>
            <a:endParaRPr lang="pl-PL"/>
          </a:p>
        </p:txBody>
      </p:sp>
    </p:spTree>
    <p:extLst>
      <p:ext uri="{BB962C8B-B14F-4D97-AF65-F5344CB8AC3E}">
        <p14:creationId xmlns:p14="http://schemas.microsoft.com/office/powerpoint/2010/main" val="20820187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BF9953F4-7AA7-4E7C-8182-B2CD047A1FF5}"/>
              </a:ext>
            </a:extLst>
          </p:cNvPr>
          <p:cNvSpPr>
            <a:spLocks noGrp="1"/>
          </p:cNvSpPr>
          <p:nvPr>
            <p:ph type="title"/>
          </p:nvPr>
        </p:nvSpPr>
        <p:spPr>
          <a:xfrm>
            <a:off x="838200" y="0"/>
            <a:ext cx="10515600" cy="796925"/>
          </a:xfrm>
        </p:spPr>
        <p:txBody>
          <a:bodyPr/>
          <a:lstStyle/>
          <a:p>
            <a:r>
              <a:rPr lang="pl-PL" dirty="0"/>
              <a:t>Koszt kapitału	</a:t>
            </a:r>
          </a:p>
        </p:txBody>
      </p:sp>
      <p:sp>
        <p:nvSpPr>
          <p:cNvPr id="3" name="Symbol zastępczy zawartości 2">
            <a:extLst>
              <a:ext uri="{FF2B5EF4-FFF2-40B4-BE49-F238E27FC236}">
                <a16:creationId xmlns:a16="http://schemas.microsoft.com/office/drawing/2014/main" xmlns="" id="{C788120D-196A-44FC-BE99-C978ADA21CC5}"/>
              </a:ext>
            </a:extLst>
          </p:cNvPr>
          <p:cNvSpPr>
            <a:spLocks noGrp="1"/>
          </p:cNvSpPr>
          <p:nvPr>
            <p:ph idx="1"/>
          </p:nvPr>
        </p:nvSpPr>
        <p:spPr>
          <a:xfrm>
            <a:off x="361949" y="911225"/>
            <a:ext cx="11420475" cy="5594350"/>
          </a:xfrm>
        </p:spPr>
        <p:txBody>
          <a:bodyPr>
            <a:normAutofit fontScale="92500" lnSpcReduction="20000"/>
          </a:bodyPr>
          <a:lstStyle/>
          <a:p>
            <a:r>
              <a:rPr lang="pl-PL" dirty="0"/>
              <a:t>Koszt kapitału to stopa zwrotu, której wymagają dostawcy kapitału jako rekompensaty za użyczenie tego kapitału. </a:t>
            </a:r>
          </a:p>
          <a:p>
            <a:r>
              <a:rPr lang="pl-PL" dirty="0"/>
              <a:t>WACC to suma kosztów każdego składnika kapitału w takiej proporcji, w jakiej są one wykorzystywane w przedsiębiorstwie. </a:t>
            </a:r>
          </a:p>
          <a:p>
            <a:r>
              <a:rPr lang="en-GB" dirty="0"/>
              <a:t>WACC = </a:t>
            </a:r>
            <a:r>
              <a:rPr lang="en-GB" dirty="0" err="1"/>
              <a:t>wd</a:t>
            </a:r>
            <a:r>
              <a:rPr lang="en-GB" dirty="0"/>
              <a:t>*</a:t>
            </a:r>
            <a:r>
              <a:rPr lang="en-GB" dirty="0" err="1"/>
              <a:t>rd</a:t>
            </a:r>
            <a:r>
              <a:rPr lang="en-GB" dirty="0"/>
              <a:t>*(1 - t) + </a:t>
            </a:r>
            <a:r>
              <a:rPr lang="en-GB" dirty="0" err="1"/>
              <a:t>wp</a:t>
            </a:r>
            <a:r>
              <a:rPr lang="en-GB" dirty="0"/>
              <a:t>*</a:t>
            </a:r>
            <a:r>
              <a:rPr lang="en-GB" dirty="0" err="1"/>
              <a:t>rp</a:t>
            </a:r>
            <a:r>
              <a:rPr lang="en-GB" dirty="0"/>
              <a:t> + we*re</a:t>
            </a:r>
            <a:endParaRPr lang="pl-PL" dirty="0"/>
          </a:p>
          <a:p>
            <a:r>
              <a:rPr lang="pl-PL" dirty="0"/>
              <a:t>gdzie </a:t>
            </a:r>
          </a:p>
          <a:p>
            <a:r>
              <a:rPr lang="pl-PL" dirty="0" err="1"/>
              <a:t>wd</a:t>
            </a:r>
            <a:r>
              <a:rPr lang="pl-PL" dirty="0"/>
              <a:t> = udział procentowy długu w nowych funduszach, które pozyskało przedsiębiorstwo </a:t>
            </a:r>
          </a:p>
          <a:p>
            <a:r>
              <a:rPr lang="pl-PL" dirty="0" err="1"/>
              <a:t>rd</a:t>
            </a:r>
            <a:r>
              <a:rPr lang="pl-PL" dirty="0"/>
              <a:t> = krańcowy koszt nowego długu przed opodatkowaniem </a:t>
            </a:r>
          </a:p>
          <a:p>
            <a:r>
              <a:rPr lang="pl-PL" dirty="0"/>
              <a:t>t = krańcowa stawka podatku dochodowego przedsiębiorstwa </a:t>
            </a:r>
          </a:p>
          <a:p>
            <a:r>
              <a:rPr lang="pl-PL" dirty="0" err="1"/>
              <a:t>wp</a:t>
            </a:r>
            <a:r>
              <a:rPr lang="pl-PL" dirty="0"/>
              <a:t> = udział procentowy akcji uprzywilejowanych w funduszach, które pozyskało przedsiębiorstwo </a:t>
            </a:r>
          </a:p>
          <a:p>
            <a:r>
              <a:rPr lang="pl-PL" dirty="0" err="1"/>
              <a:t>rp</a:t>
            </a:r>
            <a:r>
              <a:rPr lang="pl-PL" dirty="0"/>
              <a:t> = koszt krańcowy akcji uprzywilejowanych </a:t>
            </a:r>
          </a:p>
          <a:p>
            <a:r>
              <a:rPr lang="pl-PL" dirty="0"/>
              <a:t>we = udział procentowy akcji zwykłych w funduszach, które pozyskało przedsiębiorstwo re = koszt krańcowy kapitału własnego</a:t>
            </a:r>
          </a:p>
          <a:p>
            <a:endParaRPr lang="pl-PL" dirty="0"/>
          </a:p>
        </p:txBody>
      </p:sp>
      <p:sp>
        <p:nvSpPr>
          <p:cNvPr id="4" name="Symbol zastępczy numeru slajdu 3">
            <a:extLst>
              <a:ext uri="{FF2B5EF4-FFF2-40B4-BE49-F238E27FC236}">
                <a16:creationId xmlns:a16="http://schemas.microsoft.com/office/drawing/2014/main" xmlns="" id="{06F6A852-6071-4F5D-9E50-6D8C775E207A}"/>
              </a:ext>
            </a:extLst>
          </p:cNvPr>
          <p:cNvSpPr>
            <a:spLocks noGrp="1"/>
          </p:cNvSpPr>
          <p:nvPr>
            <p:ph type="sldNum" sz="quarter" idx="12"/>
          </p:nvPr>
        </p:nvSpPr>
        <p:spPr/>
        <p:txBody>
          <a:bodyPr/>
          <a:lstStyle/>
          <a:p>
            <a:fld id="{27841190-F79C-4FD0-9BC1-8C2D798D9B46}" type="slidenum">
              <a:rPr lang="pl-PL" smtClean="0"/>
              <a:t>35</a:t>
            </a:fld>
            <a:endParaRPr lang="pl-PL"/>
          </a:p>
        </p:txBody>
      </p:sp>
    </p:spTree>
    <p:extLst>
      <p:ext uri="{BB962C8B-B14F-4D97-AF65-F5344CB8AC3E}">
        <p14:creationId xmlns:p14="http://schemas.microsoft.com/office/powerpoint/2010/main" val="30001266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CA8386A9-2E9C-4C63-BF6A-65FF681BF3D8}"/>
              </a:ext>
            </a:extLst>
          </p:cNvPr>
          <p:cNvSpPr>
            <a:spLocks noGrp="1"/>
          </p:cNvSpPr>
          <p:nvPr>
            <p:ph type="title"/>
          </p:nvPr>
        </p:nvSpPr>
        <p:spPr>
          <a:xfrm>
            <a:off x="838200" y="365126"/>
            <a:ext cx="10515600" cy="558800"/>
          </a:xfrm>
        </p:spPr>
        <p:txBody>
          <a:bodyPr>
            <a:normAutofit fontScale="90000"/>
          </a:bodyPr>
          <a:lstStyle/>
          <a:p>
            <a:r>
              <a:rPr lang="pl-PL" dirty="0"/>
              <a:t>Koszt kapitału: WACC - przykład</a:t>
            </a:r>
          </a:p>
        </p:txBody>
      </p:sp>
      <p:sp>
        <p:nvSpPr>
          <p:cNvPr id="3" name="Symbol zastępczy zawartości 2">
            <a:extLst>
              <a:ext uri="{FF2B5EF4-FFF2-40B4-BE49-F238E27FC236}">
                <a16:creationId xmlns:a16="http://schemas.microsoft.com/office/drawing/2014/main" xmlns="" id="{47B35AE0-B1E3-4E57-BD0D-1DF31422F885}"/>
              </a:ext>
            </a:extLst>
          </p:cNvPr>
          <p:cNvSpPr>
            <a:spLocks noGrp="1"/>
          </p:cNvSpPr>
          <p:nvPr>
            <p:ph idx="1"/>
          </p:nvPr>
        </p:nvSpPr>
        <p:spPr>
          <a:xfrm>
            <a:off x="838200" y="1304925"/>
            <a:ext cx="10515600" cy="4872038"/>
          </a:xfrm>
        </p:spPr>
        <p:txBody>
          <a:bodyPr/>
          <a:lstStyle/>
          <a:p>
            <a:pPr algn="just"/>
            <a:r>
              <a:rPr lang="pl-PL" dirty="0"/>
              <a:t>IFT ma następującą strukturę kapitałową: 30 procent długu, 10 procent akcji uprzywilejowanych i 60 procent akcji zwykłych. Koszt długu przed opodatkowaniem wynosi 8 procent, koszt akcji uprzywilejowanych wynosi 10 procent, a koszt akcji zwykłych wynosi 15 procent. Jeśli krańcowa stawka podatkowa wynosi 40 procent, to ile wynosi WACC? </a:t>
            </a:r>
          </a:p>
          <a:p>
            <a:pPr algn="just"/>
            <a:r>
              <a:rPr lang="pl-PL" dirty="0"/>
              <a:t>Rozwiązanie: </a:t>
            </a:r>
          </a:p>
          <a:p>
            <a:pPr algn="just"/>
            <a:r>
              <a:rPr lang="pl-PL" dirty="0"/>
              <a:t>WACC = (0,3) (0,08) (1 - 0,4) + (0,1) (0,1) + (0,6) (0,15) = 11,44 procent </a:t>
            </a:r>
          </a:p>
          <a:p>
            <a:pPr algn="just"/>
            <a:r>
              <a:rPr lang="pl-PL" dirty="0"/>
              <a:t>Uwaga: W zadaniu </a:t>
            </a:r>
            <a:r>
              <a:rPr lang="pl-PL" dirty="0" err="1"/>
              <a:t>podatno</a:t>
            </a:r>
            <a:r>
              <a:rPr lang="pl-PL" dirty="0"/>
              <a:t> koszt długu przed opodatkowaniem. Nie zapomnij obliczyć kosztu długu po opodatkowaniu. </a:t>
            </a:r>
          </a:p>
          <a:p>
            <a:endParaRPr lang="pl-PL" dirty="0"/>
          </a:p>
        </p:txBody>
      </p:sp>
      <p:sp>
        <p:nvSpPr>
          <p:cNvPr id="4" name="Symbol zastępczy numeru slajdu 3">
            <a:extLst>
              <a:ext uri="{FF2B5EF4-FFF2-40B4-BE49-F238E27FC236}">
                <a16:creationId xmlns:a16="http://schemas.microsoft.com/office/drawing/2014/main" xmlns="" id="{CEF9CEF1-1A6C-4010-AC31-6C3D314B94DD}"/>
              </a:ext>
            </a:extLst>
          </p:cNvPr>
          <p:cNvSpPr>
            <a:spLocks noGrp="1"/>
          </p:cNvSpPr>
          <p:nvPr>
            <p:ph type="sldNum" sz="quarter" idx="12"/>
          </p:nvPr>
        </p:nvSpPr>
        <p:spPr/>
        <p:txBody>
          <a:bodyPr/>
          <a:lstStyle/>
          <a:p>
            <a:fld id="{27841190-F79C-4FD0-9BC1-8C2D798D9B46}" type="slidenum">
              <a:rPr lang="pl-PL" smtClean="0"/>
              <a:t>36</a:t>
            </a:fld>
            <a:endParaRPr lang="pl-PL"/>
          </a:p>
        </p:txBody>
      </p:sp>
    </p:spTree>
    <p:extLst>
      <p:ext uri="{BB962C8B-B14F-4D97-AF65-F5344CB8AC3E}">
        <p14:creationId xmlns:p14="http://schemas.microsoft.com/office/powerpoint/2010/main" val="177790545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B000DA14-B3C0-4CAF-B108-992AF620E143}"/>
              </a:ext>
            </a:extLst>
          </p:cNvPr>
          <p:cNvSpPr>
            <a:spLocks noGrp="1"/>
          </p:cNvSpPr>
          <p:nvPr>
            <p:ph type="title"/>
          </p:nvPr>
        </p:nvSpPr>
        <p:spPr/>
        <p:txBody>
          <a:bodyPr/>
          <a:lstStyle/>
          <a:p>
            <a:r>
              <a:rPr lang="pl-PL" dirty="0"/>
              <a:t>Koszt kapitału - przykład</a:t>
            </a:r>
          </a:p>
        </p:txBody>
      </p:sp>
      <p:sp>
        <p:nvSpPr>
          <p:cNvPr id="3" name="Symbol zastępczy zawartości 2">
            <a:extLst>
              <a:ext uri="{FF2B5EF4-FFF2-40B4-BE49-F238E27FC236}">
                <a16:creationId xmlns:a16="http://schemas.microsoft.com/office/drawing/2014/main" xmlns="" id="{E9B2AB5B-26E5-4921-AFE4-D4F51AD5EF01}"/>
              </a:ext>
            </a:extLst>
          </p:cNvPr>
          <p:cNvSpPr>
            <a:spLocks noGrp="1"/>
          </p:cNvSpPr>
          <p:nvPr>
            <p:ph idx="1"/>
          </p:nvPr>
        </p:nvSpPr>
        <p:spPr/>
        <p:txBody>
          <a:bodyPr>
            <a:normAutofit fontScale="92500"/>
          </a:bodyPr>
          <a:lstStyle/>
          <a:p>
            <a:pPr algn="just"/>
            <a:r>
              <a:rPr lang="pl-PL" dirty="0"/>
              <a:t>Machiavelli Co. ma koszt długu po opodatkowaniu w wysokości 4 procent, koszt akcji uprzywilejowanych 8 procent, koszt akcji zwykłych w wysokości 10 procent i średni ważony koszt kapitału w wysokości 7 procent. Machiavelli Co. zamierza utrzymać obecną strukturę kapitałową podczas pozyskiwania nowego kapitału. Jaką stopę dyskontową spółka powinna zastosować przy ocenie nowych projektów inwestycyjnych?  </a:t>
            </a:r>
          </a:p>
          <a:p>
            <a:pPr algn="just"/>
            <a:r>
              <a:rPr lang="pl-PL" dirty="0"/>
              <a:t>Rozwiązanie: </a:t>
            </a:r>
          </a:p>
          <a:p>
            <a:pPr algn="just"/>
            <a:r>
              <a:rPr lang="pl-PL" dirty="0"/>
              <a:t>Odpowiedni koszt kapitału wynosi 7%. Jest to WACC z wykorzystaniem wag pochodzących z bieżącej struktury kapitałowej, która jest najlepszym szacunkiem kosztu kapitału dla projektów inwestycyjnym o średnim poziomie ryzyka. </a:t>
            </a:r>
          </a:p>
          <a:p>
            <a:endParaRPr lang="pl-PL" dirty="0"/>
          </a:p>
        </p:txBody>
      </p:sp>
      <p:sp>
        <p:nvSpPr>
          <p:cNvPr id="4" name="Symbol zastępczy numeru slajdu 3">
            <a:extLst>
              <a:ext uri="{FF2B5EF4-FFF2-40B4-BE49-F238E27FC236}">
                <a16:creationId xmlns:a16="http://schemas.microsoft.com/office/drawing/2014/main" xmlns="" id="{351AD379-FD81-4615-9AC1-C2137F230C52}"/>
              </a:ext>
            </a:extLst>
          </p:cNvPr>
          <p:cNvSpPr>
            <a:spLocks noGrp="1"/>
          </p:cNvSpPr>
          <p:nvPr>
            <p:ph type="sldNum" sz="quarter" idx="12"/>
          </p:nvPr>
        </p:nvSpPr>
        <p:spPr/>
        <p:txBody>
          <a:bodyPr/>
          <a:lstStyle/>
          <a:p>
            <a:fld id="{27841190-F79C-4FD0-9BC1-8C2D798D9B46}" type="slidenum">
              <a:rPr lang="pl-PL" smtClean="0"/>
              <a:t>37</a:t>
            </a:fld>
            <a:endParaRPr lang="pl-PL"/>
          </a:p>
        </p:txBody>
      </p:sp>
    </p:spTree>
    <p:extLst>
      <p:ext uri="{BB962C8B-B14F-4D97-AF65-F5344CB8AC3E}">
        <p14:creationId xmlns:p14="http://schemas.microsoft.com/office/powerpoint/2010/main" val="29549398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7196A6B9-96D5-4601-A1B7-6A076537A150}"/>
              </a:ext>
            </a:extLst>
          </p:cNvPr>
          <p:cNvSpPr>
            <a:spLocks noGrp="1"/>
          </p:cNvSpPr>
          <p:nvPr>
            <p:ph type="title"/>
          </p:nvPr>
        </p:nvSpPr>
        <p:spPr/>
        <p:txBody>
          <a:bodyPr/>
          <a:lstStyle/>
          <a:p>
            <a:r>
              <a:rPr lang="pl-PL" dirty="0"/>
              <a:t>Koszt kapitału a podatki</a:t>
            </a:r>
          </a:p>
        </p:txBody>
      </p:sp>
      <p:graphicFrame>
        <p:nvGraphicFramePr>
          <p:cNvPr id="5" name="Symbol zastępczy zawartości 4">
            <a:extLst>
              <a:ext uri="{FF2B5EF4-FFF2-40B4-BE49-F238E27FC236}">
                <a16:creationId xmlns:a16="http://schemas.microsoft.com/office/drawing/2014/main" xmlns="" id="{3660657C-755B-472D-BF8D-8FF2EBD0BE80}"/>
              </a:ext>
            </a:extLst>
          </p:cNvPr>
          <p:cNvGraphicFramePr>
            <a:graphicFrameLocks noGrp="1"/>
          </p:cNvGraphicFramePr>
          <p:nvPr>
            <p:ph idx="1"/>
            <p:extLst>
              <p:ext uri="{D42A27DB-BD31-4B8C-83A1-F6EECF244321}">
                <p14:modId xmlns:p14="http://schemas.microsoft.com/office/powerpoint/2010/main" val="2721293384"/>
              </p:ext>
            </p:extLst>
          </p:nvPr>
        </p:nvGraphicFramePr>
        <p:xfrm>
          <a:off x="838200" y="2335084"/>
          <a:ext cx="10437813" cy="2609088"/>
        </p:xfrm>
        <a:graphic>
          <a:graphicData uri="http://schemas.openxmlformats.org/drawingml/2006/table">
            <a:tbl>
              <a:tblPr firstRow="1" firstCol="1" bandRow="1">
                <a:tableStyleId>{5C22544A-7EE6-4342-B048-85BDC9FD1C3A}</a:tableStyleId>
              </a:tblPr>
              <a:tblGrid>
                <a:gridCol w="3323477">
                  <a:extLst>
                    <a:ext uri="{9D8B030D-6E8A-4147-A177-3AD203B41FA5}">
                      <a16:colId xmlns:a16="http://schemas.microsoft.com/office/drawing/2014/main" xmlns="" val="3117107703"/>
                    </a:ext>
                  </a:extLst>
                </a:gridCol>
                <a:gridCol w="2219489">
                  <a:extLst>
                    <a:ext uri="{9D8B030D-6E8A-4147-A177-3AD203B41FA5}">
                      <a16:colId xmlns:a16="http://schemas.microsoft.com/office/drawing/2014/main" xmlns="" val="52462506"/>
                    </a:ext>
                  </a:extLst>
                </a:gridCol>
                <a:gridCol w="3021866">
                  <a:extLst>
                    <a:ext uri="{9D8B030D-6E8A-4147-A177-3AD203B41FA5}">
                      <a16:colId xmlns:a16="http://schemas.microsoft.com/office/drawing/2014/main" xmlns="" val="3173499447"/>
                    </a:ext>
                  </a:extLst>
                </a:gridCol>
                <a:gridCol w="1872981">
                  <a:extLst>
                    <a:ext uri="{9D8B030D-6E8A-4147-A177-3AD203B41FA5}">
                      <a16:colId xmlns:a16="http://schemas.microsoft.com/office/drawing/2014/main" xmlns="" val="3763973943"/>
                    </a:ext>
                  </a:extLst>
                </a:gridCol>
              </a:tblGrid>
              <a:tr h="158750">
                <a:tc gridSpan="2">
                  <a:txBody>
                    <a:bodyPr/>
                    <a:lstStyle/>
                    <a:p>
                      <a:pPr algn="just">
                        <a:lnSpc>
                          <a:spcPct val="107000"/>
                        </a:lnSpc>
                        <a:spcAft>
                          <a:spcPts val="800"/>
                        </a:spcAft>
                      </a:pPr>
                      <a:r>
                        <a:rPr lang="pl-PL" sz="2000">
                          <a:effectLst/>
                        </a:rPr>
                        <a:t>Obliczanie zysku netto przy założeniu, że odsetki są odliczane od podatku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hMerge="1">
                  <a:txBody>
                    <a:bodyPr/>
                    <a:lstStyle/>
                    <a:p>
                      <a:endParaRPr lang="pl-PL"/>
                    </a:p>
                  </a:txBody>
                  <a:tcPr/>
                </a:tc>
                <a:tc gridSpan="2">
                  <a:txBody>
                    <a:bodyPr/>
                    <a:lstStyle/>
                    <a:p>
                      <a:pPr algn="just">
                        <a:lnSpc>
                          <a:spcPct val="107000"/>
                        </a:lnSpc>
                        <a:spcAft>
                          <a:spcPts val="800"/>
                        </a:spcAft>
                      </a:pPr>
                      <a:r>
                        <a:rPr lang="pl-PL" sz="2000">
                          <a:effectLst/>
                        </a:rPr>
                        <a:t>Obliczanie zysku netto przy założeniu, że odsetki nie są odliczane od podatku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hMerge="1">
                  <a:txBody>
                    <a:bodyPr/>
                    <a:lstStyle/>
                    <a:p>
                      <a:endParaRPr lang="pl-PL"/>
                    </a:p>
                  </a:txBody>
                  <a:tcPr/>
                </a:tc>
                <a:extLst>
                  <a:ext uri="{0D108BD9-81ED-4DB2-BD59-A6C34878D82A}">
                    <a16:rowId xmlns:a16="http://schemas.microsoft.com/office/drawing/2014/main" xmlns="" val="1056536216"/>
                  </a:ext>
                </a:extLst>
              </a:tr>
              <a:tr h="158750">
                <a:tc>
                  <a:txBody>
                    <a:bodyPr/>
                    <a:lstStyle/>
                    <a:p>
                      <a:pPr algn="just">
                        <a:lnSpc>
                          <a:spcPct val="107000"/>
                        </a:lnSpc>
                        <a:spcAft>
                          <a:spcPts val="800"/>
                        </a:spcAft>
                      </a:pPr>
                      <a:r>
                        <a:rPr lang="pl-PL" sz="2000">
                          <a:effectLst/>
                        </a:rPr>
                        <a:t>Przychody ze sprzedaży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pl-PL" sz="2000">
                          <a:effectLst/>
                        </a:rPr>
                        <a:t>100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800"/>
                        </a:spcAft>
                      </a:pPr>
                      <a:r>
                        <a:rPr lang="pl-PL" sz="2000">
                          <a:effectLst/>
                        </a:rPr>
                        <a:t>Przychody ze sprzedaży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pl-PL" sz="2000">
                          <a:effectLst/>
                        </a:rPr>
                        <a:t>100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2357666979"/>
                  </a:ext>
                </a:extLst>
              </a:tr>
              <a:tr h="158750">
                <a:tc>
                  <a:txBody>
                    <a:bodyPr/>
                    <a:lstStyle/>
                    <a:p>
                      <a:pPr algn="just">
                        <a:lnSpc>
                          <a:spcPct val="107000"/>
                        </a:lnSpc>
                        <a:spcAft>
                          <a:spcPts val="800"/>
                        </a:spcAft>
                      </a:pPr>
                      <a:r>
                        <a:rPr lang="pl-PL" sz="2000">
                          <a:effectLst/>
                        </a:rPr>
                        <a:t>Koszty operacyjne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800"/>
                        </a:spcAft>
                      </a:pPr>
                      <a:r>
                        <a:rPr lang="pl-PL" sz="2000">
                          <a:effectLst/>
                        </a:rPr>
                        <a:t>50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800"/>
                        </a:spcAft>
                      </a:pPr>
                      <a:r>
                        <a:rPr lang="pl-PL" sz="2000">
                          <a:effectLst/>
                        </a:rPr>
                        <a:t>Koszty operacyjne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800"/>
                        </a:spcAft>
                      </a:pPr>
                      <a:r>
                        <a:rPr lang="pl-PL" sz="2000">
                          <a:effectLst/>
                        </a:rPr>
                        <a:t>50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673069766"/>
                  </a:ext>
                </a:extLst>
              </a:tr>
              <a:tr h="158750">
                <a:tc>
                  <a:txBody>
                    <a:bodyPr/>
                    <a:lstStyle/>
                    <a:p>
                      <a:pPr>
                        <a:lnSpc>
                          <a:spcPct val="107000"/>
                        </a:lnSpc>
                        <a:spcAft>
                          <a:spcPts val="800"/>
                        </a:spcAft>
                      </a:pPr>
                      <a:r>
                        <a:rPr lang="pl-PL" sz="2000">
                          <a:effectLst/>
                        </a:rPr>
                        <a:t>Odsetki</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10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nSpc>
                          <a:spcPct val="107000"/>
                        </a:lnSpc>
                        <a:spcAft>
                          <a:spcPts val="800"/>
                        </a:spcAft>
                      </a:pPr>
                      <a:r>
                        <a:rPr lang="pl-PL" sz="2000">
                          <a:effectLst/>
                        </a:rPr>
                        <a:t>EBT</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50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3483824521"/>
                  </a:ext>
                </a:extLst>
              </a:tr>
              <a:tr h="158750">
                <a:tc>
                  <a:txBody>
                    <a:bodyPr/>
                    <a:lstStyle/>
                    <a:p>
                      <a:pPr>
                        <a:lnSpc>
                          <a:spcPct val="107000"/>
                        </a:lnSpc>
                        <a:spcAft>
                          <a:spcPts val="800"/>
                        </a:spcAft>
                      </a:pPr>
                      <a:r>
                        <a:rPr lang="pl-PL" sz="2000">
                          <a:effectLst/>
                        </a:rPr>
                        <a:t>EBT</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40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ct val="107000"/>
                        </a:lnSpc>
                        <a:spcAft>
                          <a:spcPts val="800"/>
                        </a:spcAft>
                      </a:pPr>
                      <a:r>
                        <a:rPr lang="pl-PL" sz="2000">
                          <a:effectLst/>
                        </a:rPr>
                        <a:t>Podatek (40%)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20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51845115"/>
                  </a:ext>
                </a:extLst>
              </a:tr>
              <a:tr h="158750">
                <a:tc>
                  <a:txBody>
                    <a:bodyPr/>
                    <a:lstStyle/>
                    <a:p>
                      <a:pPr>
                        <a:lnSpc>
                          <a:spcPct val="107000"/>
                        </a:lnSpc>
                        <a:spcAft>
                          <a:spcPts val="800"/>
                        </a:spcAft>
                      </a:pPr>
                      <a:r>
                        <a:rPr lang="pl-PL" sz="2000">
                          <a:effectLst/>
                        </a:rPr>
                        <a:t>Podatek (40%)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pl-PL" sz="2000">
                          <a:effectLst/>
                        </a:rPr>
                        <a:t>16</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800"/>
                        </a:spcAft>
                      </a:pPr>
                      <a:r>
                        <a:rPr lang="pl-PL" sz="2000">
                          <a:effectLst/>
                        </a:rPr>
                        <a:t>Odsetki</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pl-PL" sz="2000">
                          <a:effectLst/>
                        </a:rPr>
                        <a:t>10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245942395"/>
                  </a:ext>
                </a:extLst>
              </a:tr>
              <a:tr h="158750">
                <a:tc>
                  <a:txBody>
                    <a:bodyPr/>
                    <a:lstStyle/>
                    <a:p>
                      <a:pPr>
                        <a:lnSpc>
                          <a:spcPct val="107000"/>
                        </a:lnSpc>
                        <a:spcAft>
                          <a:spcPts val="800"/>
                        </a:spcAft>
                      </a:pPr>
                      <a:r>
                        <a:rPr lang="pl-PL" sz="2000">
                          <a:effectLst/>
                        </a:rPr>
                        <a:t>Zysk netto</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24</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ct val="107000"/>
                        </a:lnSpc>
                        <a:spcAft>
                          <a:spcPts val="800"/>
                        </a:spcAft>
                      </a:pPr>
                      <a:r>
                        <a:rPr lang="pl-PL" sz="2000">
                          <a:effectLst/>
                        </a:rPr>
                        <a:t>Zysk netto</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dirty="0">
                          <a:effectLst/>
                        </a:rPr>
                        <a:t>20</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35187931"/>
                  </a:ext>
                </a:extLst>
              </a:tr>
            </a:tbl>
          </a:graphicData>
        </a:graphic>
      </p:graphicFrame>
      <p:sp>
        <p:nvSpPr>
          <p:cNvPr id="4" name="Symbol zastępczy numeru slajdu 3">
            <a:extLst>
              <a:ext uri="{FF2B5EF4-FFF2-40B4-BE49-F238E27FC236}">
                <a16:creationId xmlns:a16="http://schemas.microsoft.com/office/drawing/2014/main" xmlns="" id="{A4DDA4F0-48D1-45BA-A2A5-1AB040FC251F}"/>
              </a:ext>
            </a:extLst>
          </p:cNvPr>
          <p:cNvSpPr>
            <a:spLocks noGrp="1"/>
          </p:cNvSpPr>
          <p:nvPr>
            <p:ph type="sldNum" sz="quarter" idx="12"/>
          </p:nvPr>
        </p:nvSpPr>
        <p:spPr/>
        <p:txBody>
          <a:bodyPr/>
          <a:lstStyle/>
          <a:p>
            <a:fld id="{27841190-F79C-4FD0-9BC1-8C2D798D9B46}" type="slidenum">
              <a:rPr lang="pl-PL" smtClean="0"/>
              <a:t>38</a:t>
            </a:fld>
            <a:endParaRPr lang="pl-PL"/>
          </a:p>
        </p:txBody>
      </p:sp>
      <p:sp>
        <p:nvSpPr>
          <p:cNvPr id="6" name="Prostokąt 5">
            <a:extLst>
              <a:ext uri="{FF2B5EF4-FFF2-40B4-BE49-F238E27FC236}">
                <a16:creationId xmlns:a16="http://schemas.microsoft.com/office/drawing/2014/main" xmlns="" id="{439D4A12-FE17-48D8-BDD9-B4EA6F3CFF36}"/>
              </a:ext>
            </a:extLst>
          </p:cNvPr>
          <p:cNvSpPr/>
          <p:nvPr/>
        </p:nvSpPr>
        <p:spPr>
          <a:xfrm>
            <a:off x="581025" y="5487222"/>
            <a:ext cx="10515600" cy="405367"/>
          </a:xfrm>
          <a:prstGeom prst="rect">
            <a:avLst/>
          </a:prstGeom>
        </p:spPr>
        <p:txBody>
          <a:bodyPr wrap="square">
            <a:spAutoFit/>
          </a:bodyPr>
          <a:lstStyle/>
          <a:p>
            <a:pPr algn="ctr">
              <a:lnSpc>
                <a:spcPct val="107000"/>
              </a:lnSpc>
              <a:spcAft>
                <a:spcPts val="800"/>
              </a:spcAft>
            </a:pPr>
            <a:r>
              <a:rPr lang="pl-PL" sz="2000" b="1" dirty="0">
                <a:latin typeface="Times New Roman" panose="02020603050405020304" pitchFamily="18" charset="0"/>
                <a:ea typeface="Calibri" panose="020F0502020204030204" pitchFamily="34" charset="0"/>
                <a:cs typeface="Times New Roman" panose="02020603050405020304" pitchFamily="18" charset="0"/>
              </a:rPr>
              <a:t>Koszt długu po opodatkowaniu = koszt długu przed opodatkowaniem * (1 - stawka podatku)</a:t>
            </a:r>
            <a:endParaRPr lang="pl-PL"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206798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9D028B27-A3CC-4298-ABDB-9DD20BD675DF}"/>
              </a:ext>
            </a:extLst>
          </p:cNvPr>
          <p:cNvSpPr>
            <a:spLocks noGrp="1"/>
          </p:cNvSpPr>
          <p:nvPr>
            <p:ph type="title"/>
          </p:nvPr>
        </p:nvSpPr>
        <p:spPr>
          <a:xfrm>
            <a:off x="838200" y="0"/>
            <a:ext cx="10515600" cy="558800"/>
          </a:xfrm>
        </p:spPr>
        <p:txBody>
          <a:bodyPr>
            <a:normAutofit fontScale="90000"/>
          </a:bodyPr>
          <a:lstStyle/>
          <a:p>
            <a:r>
              <a:rPr lang="pl-PL" dirty="0"/>
              <a:t>WACC</a:t>
            </a:r>
          </a:p>
        </p:txBody>
      </p:sp>
      <p:sp>
        <p:nvSpPr>
          <p:cNvPr id="3" name="Symbol zastępczy zawartości 2">
            <a:extLst>
              <a:ext uri="{FF2B5EF4-FFF2-40B4-BE49-F238E27FC236}">
                <a16:creationId xmlns:a16="http://schemas.microsoft.com/office/drawing/2014/main" xmlns="" id="{35A57D4B-CB16-4D04-A975-DAE478BE5E55}"/>
              </a:ext>
            </a:extLst>
          </p:cNvPr>
          <p:cNvSpPr>
            <a:spLocks noGrp="1"/>
          </p:cNvSpPr>
          <p:nvPr>
            <p:ph idx="1"/>
          </p:nvPr>
        </p:nvSpPr>
        <p:spPr>
          <a:xfrm>
            <a:off x="0" y="673100"/>
            <a:ext cx="12192000" cy="5683250"/>
          </a:xfrm>
        </p:spPr>
        <p:txBody>
          <a:bodyPr>
            <a:normAutofit lnSpcReduction="10000"/>
          </a:bodyPr>
          <a:lstStyle/>
          <a:p>
            <a:r>
              <a:rPr lang="pl-PL" dirty="0"/>
              <a:t>Każde przedsiębiorstwo ma jakąś docelową strukturę kapitału i pozyskuje kapitał zgodnie z tą strukturą.</a:t>
            </a:r>
          </a:p>
          <a:p>
            <a:r>
              <a:rPr lang="pl-PL" dirty="0"/>
              <a:t>Wagi powinny opierać się na: </a:t>
            </a:r>
          </a:p>
          <a:p>
            <a:pPr lvl="1"/>
            <a:r>
              <a:rPr lang="pl-PL" dirty="0"/>
              <a:t>Wartościach rynkowych kapitału</a:t>
            </a:r>
          </a:p>
          <a:p>
            <a:pPr lvl="1"/>
            <a:r>
              <a:rPr lang="pl-PL" dirty="0"/>
              <a:t>Struktura kapitału docelowego: w przypadku podania danych dotyczących bieżącej struktury kapitałowej i docelowej struktury kapitału, użyj docelowej struktury kapitałowej, ponieważ jest to proporcja, którą przedsiębiorstwo stara się osiągnąć. </a:t>
            </a:r>
          </a:p>
          <a:p>
            <a:pPr lvl="1"/>
            <a:r>
              <a:rPr lang="pl-PL" sz="2800" dirty="0"/>
              <a:t>Wobec braku wyraźnych informacji o docelowej strukturze kapitału przedsiębiorstwa, można ją oszacować za pomocą jednego z następujących podejść: </a:t>
            </a:r>
          </a:p>
          <a:p>
            <a:pPr lvl="1"/>
            <a:r>
              <a:rPr lang="pl-PL" dirty="0"/>
              <a:t>Bieżąca struktura kapitałowa: oparta na wagach rynkowych dla poszczególnych składników kapitału (najczęściej stosowana metoda). </a:t>
            </a:r>
          </a:p>
          <a:p>
            <a:pPr lvl="1"/>
            <a:r>
              <a:rPr lang="pl-PL" dirty="0"/>
              <a:t>Trend zmian struktury kapitałowej przedsiębiorstwa lub oświadczenia kierownictwa dotyczące polityki struktury kapitałowej. </a:t>
            </a:r>
          </a:p>
          <a:p>
            <a:pPr lvl="1"/>
            <a:r>
              <a:rPr lang="pl-PL" dirty="0"/>
              <a:t>Średnia struktura kapitałowa porównywalnych spółek jako szacunek docelowej struktury kapitałowej przedsiębiorstwa. </a:t>
            </a:r>
          </a:p>
          <a:p>
            <a:endParaRPr lang="pl-PL" dirty="0"/>
          </a:p>
        </p:txBody>
      </p:sp>
      <p:sp>
        <p:nvSpPr>
          <p:cNvPr id="4" name="Symbol zastępczy numeru slajdu 3">
            <a:extLst>
              <a:ext uri="{FF2B5EF4-FFF2-40B4-BE49-F238E27FC236}">
                <a16:creationId xmlns:a16="http://schemas.microsoft.com/office/drawing/2014/main" xmlns="" id="{EA4678C5-222E-4D4E-8C70-A1217692DC5A}"/>
              </a:ext>
            </a:extLst>
          </p:cNvPr>
          <p:cNvSpPr>
            <a:spLocks noGrp="1"/>
          </p:cNvSpPr>
          <p:nvPr>
            <p:ph type="sldNum" sz="quarter" idx="12"/>
          </p:nvPr>
        </p:nvSpPr>
        <p:spPr/>
        <p:txBody>
          <a:bodyPr/>
          <a:lstStyle/>
          <a:p>
            <a:fld id="{27841190-F79C-4FD0-9BC1-8C2D798D9B46}" type="slidenum">
              <a:rPr lang="pl-PL" smtClean="0"/>
              <a:t>39</a:t>
            </a:fld>
            <a:endParaRPr lang="pl-PL"/>
          </a:p>
        </p:txBody>
      </p:sp>
    </p:spTree>
    <p:extLst>
      <p:ext uri="{BB962C8B-B14F-4D97-AF65-F5344CB8AC3E}">
        <p14:creationId xmlns:p14="http://schemas.microsoft.com/office/powerpoint/2010/main" val="13892910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E6624E32-B42B-4866-A38D-71955D9AD760}"/>
              </a:ext>
            </a:extLst>
          </p:cNvPr>
          <p:cNvSpPr>
            <a:spLocks noGrp="1"/>
          </p:cNvSpPr>
          <p:nvPr>
            <p:ph type="title"/>
          </p:nvPr>
        </p:nvSpPr>
        <p:spPr/>
        <p:txBody>
          <a:bodyPr/>
          <a:lstStyle/>
          <a:p>
            <a:r>
              <a:rPr lang="pl-PL" dirty="0"/>
              <a:t>Grupy interesariuszy</a:t>
            </a:r>
          </a:p>
        </p:txBody>
      </p:sp>
      <p:sp>
        <p:nvSpPr>
          <p:cNvPr id="3" name="Symbol zastępczy zawartości 2">
            <a:extLst>
              <a:ext uri="{FF2B5EF4-FFF2-40B4-BE49-F238E27FC236}">
                <a16:creationId xmlns:a16="http://schemas.microsoft.com/office/drawing/2014/main" xmlns="" id="{59384FE2-B649-4577-8C35-A7642951C31C}"/>
              </a:ext>
            </a:extLst>
          </p:cNvPr>
          <p:cNvSpPr>
            <a:spLocks noGrp="1"/>
          </p:cNvSpPr>
          <p:nvPr>
            <p:ph idx="1"/>
          </p:nvPr>
        </p:nvSpPr>
        <p:spPr/>
        <p:txBody>
          <a:bodyPr>
            <a:normAutofit lnSpcReduction="10000"/>
          </a:bodyPr>
          <a:lstStyle/>
          <a:p>
            <a:r>
              <a:rPr lang="pl-PL" dirty="0"/>
              <a:t>Głównymi grupami interesariuszy przedsiębiorstwa są </a:t>
            </a:r>
          </a:p>
          <a:p>
            <a:r>
              <a:rPr lang="pl-PL" dirty="0"/>
              <a:t>akcjonariusze, </a:t>
            </a:r>
          </a:p>
          <a:p>
            <a:r>
              <a:rPr lang="pl-PL" dirty="0"/>
              <a:t>kredytodawcy, </a:t>
            </a:r>
          </a:p>
          <a:p>
            <a:r>
              <a:rPr lang="pl-PL" dirty="0"/>
              <a:t>menedżerowie i </a:t>
            </a:r>
          </a:p>
          <a:p>
            <a:r>
              <a:rPr lang="pl-PL" dirty="0"/>
              <a:t>pracownicy, </a:t>
            </a:r>
          </a:p>
          <a:p>
            <a:r>
              <a:rPr lang="pl-PL" dirty="0"/>
              <a:t>zarząd, </a:t>
            </a:r>
          </a:p>
          <a:p>
            <a:r>
              <a:rPr lang="pl-PL" dirty="0"/>
              <a:t>klienci, </a:t>
            </a:r>
          </a:p>
          <a:p>
            <a:r>
              <a:rPr lang="pl-PL" dirty="0"/>
              <a:t>dostawcy i</a:t>
            </a:r>
          </a:p>
          <a:p>
            <a:r>
              <a:rPr lang="pl-PL" dirty="0"/>
              <a:t>rządy / organy regulacyjne</a:t>
            </a:r>
          </a:p>
        </p:txBody>
      </p:sp>
      <p:sp>
        <p:nvSpPr>
          <p:cNvPr id="4" name="Symbol zastępczy numeru slajdu 3">
            <a:extLst>
              <a:ext uri="{FF2B5EF4-FFF2-40B4-BE49-F238E27FC236}">
                <a16:creationId xmlns:a16="http://schemas.microsoft.com/office/drawing/2014/main" xmlns="" id="{58D35CE5-9116-4A4C-981E-671680891D16}"/>
              </a:ext>
            </a:extLst>
          </p:cNvPr>
          <p:cNvSpPr>
            <a:spLocks noGrp="1"/>
          </p:cNvSpPr>
          <p:nvPr>
            <p:ph type="sldNum" sz="quarter" idx="12"/>
          </p:nvPr>
        </p:nvSpPr>
        <p:spPr/>
        <p:txBody>
          <a:bodyPr/>
          <a:lstStyle/>
          <a:p>
            <a:fld id="{27841190-F79C-4FD0-9BC1-8C2D798D9B46}" type="slidenum">
              <a:rPr lang="pl-PL" smtClean="0"/>
              <a:t>4</a:t>
            </a:fld>
            <a:endParaRPr lang="pl-PL"/>
          </a:p>
        </p:txBody>
      </p:sp>
    </p:spTree>
    <p:extLst>
      <p:ext uri="{BB962C8B-B14F-4D97-AF65-F5344CB8AC3E}">
        <p14:creationId xmlns:p14="http://schemas.microsoft.com/office/powerpoint/2010/main" val="14012448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7418DFB5-5CF2-4CE3-8B5D-59660F994B2A}"/>
              </a:ext>
            </a:extLst>
          </p:cNvPr>
          <p:cNvSpPr>
            <a:spLocks noGrp="1"/>
          </p:cNvSpPr>
          <p:nvPr>
            <p:ph type="title"/>
          </p:nvPr>
        </p:nvSpPr>
        <p:spPr/>
        <p:txBody>
          <a:bodyPr/>
          <a:lstStyle/>
          <a:p>
            <a:r>
              <a:rPr lang="pl-PL" dirty="0"/>
              <a:t>WACC</a:t>
            </a:r>
          </a:p>
        </p:txBody>
      </p:sp>
      <p:graphicFrame>
        <p:nvGraphicFramePr>
          <p:cNvPr id="5" name="Symbol zastępczy zawartości 4">
            <a:extLst>
              <a:ext uri="{FF2B5EF4-FFF2-40B4-BE49-F238E27FC236}">
                <a16:creationId xmlns:a16="http://schemas.microsoft.com/office/drawing/2014/main" xmlns="" id="{13512C19-6FB4-457B-A734-D612FC8C96D9}"/>
              </a:ext>
            </a:extLst>
          </p:cNvPr>
          <p:cNvGraphicFramePr>
            <a:graphicFrameLocks noGrp="1"/>
          </p:cNvGraphicFramePr>
          <p:nvPr>
            <p:ph idx="1"/>
            <p:extLst>
              <p:ext uri="{D42A27DB-BD31-4B8C-83A1-F6EECF244321}">
                <p14:modId xmlns:p14="http://schemas.microsoft.com/office/powerpoint/2010/main" val="2710804603"/>
              </p:ext>
            </p:extLst>
          </p:nvPr>
        </p:nvGraphicFramePr>
        <p:xfrm>
          <a:off x="705802" y="1608803"/>
          <a:ext cx="10780396" cy="1474343"/>
        </p:xfrm>
        <a:graphic>
          <a:graphicData uri="http://schemas.openxmlformats.org/drawingml/2006/table">
            <a:tbl>
              <a:tblPr firstRow="1" firstCol="1" bandRow="1">
                <a:tableStyleId>{5C22544A-7EE6-4342-B048-85BDC9FD1C3A}</a:tableStyleId>
              </a:tblPr>
              <a:tblGrid>
                <a:gridCol w="1999677">
                  <a:extLst>
                    <a:ext uri="{9D8B030D-6E8A-4147-A177-3AD203B41FA5}">
                      <a16:colId xmlns:a16="http://schemas.microsoft.com/office/drawing/2014/main" xmlns="" val="1500815778"/>
                    </a:ext>
                  </a:extLst>
                </a:gridCol>
                <a:gridCol w="2875724">
                  <a:extLst>
                    <a:ext uri="{9D8B030D-6E8A-4147-A177-3AD203B41FA5}">
                      <a16:colId xmlns:a16="http://schemas.microsoft.com/office/drawing/2014/main" xmlns="" val="3428294430"/>
                    </a:ext>
                  </a:extLst>
                </a:gridCol>
                <a:gridCol w="2868582">
                  <a:extLst>
                    <a:ext uri="{9D8B030D-6E8A-4147-A177-3AD203B41FA5}">
                      <a16:colId xmlns:a16="http://schemas.microsoft.com/office/drawing/2014/main" xmlns="" val="121015142"/>
                    </a:ext>
                  </a:extLst>
                </a:gridCol>
                <a:gridCol w="3036413">
                  <a:extLst>
                    <a:ext uri="{9D8B030D-6E8A-4147-A177-3AD203B41FA5}">
                      <a16:colId xmlns:a16="http://schemas.microsoft.com/office/drawing/2014/main" xmlns="" val="2456195684"/>
                    </a:ext>
                  </a:extLst>
                </a:gridCol>
              </a:tblGrid>
              <a:tr h="300355">
                <a:tc>
                  <a:txBody>
                    <a:bodyPr/>
                    <a:lstStyle/>
                    <a:p>
                      <a:pPr>
                        <a:lnSpc>
                          <a:spcPct val="107000"/>
                        </a:lnSpc>
                        <a:spcAft>
                          <a:spcPts val="800"/>
                        </a:spcAft>
                      </a:pPr>
                      <a:r>
                        <a:rPr lang="pl-PL" sz="1800" dirty="0">
                          <a:effectLst/>
                        </a:rPr>
                        <a:t>Element kapitału</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800"/>
                        </a:spcAft>
                      </a:pPr>
                      <a:r>
                        <a:rPr lang="pl-PL" sz="1800">
                          <a:effectLst/>
                        </a:rPr>
                        <a:t>Wartość księgowa (in 000)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800"/>
                        </a:spcAft>
                      </a:pPr>
                      <a:r>
                        <a:rPr lang="pl-PL" sz="1800">
                          <a:effectLst/>
                        </a:rPr>
                        <a:t>Wartość rynkowa (in 000)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800"/>
                        </a:spcAft>
                      </a:pPr>
                      <a:r>
                        <a:rPr lang="pl-PL" sz="1800">
                          <a:effectLst/>
                        </a:rPr>
                        <a:t>koszt</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1429293776"/>
                  </a:ext>
                </a:extLst>
              </a:tr>
              <a:tr h="147955">
                <a:tc>
                  <a:txBody>
                    <a:bodyPr/>
                    <a:lstStyle/>
                    <a:p>
                      <a:pPr>
                        <a:lnSpc>
                          <a:spcPct val="107000"/>
                        </a:lnSpc>
                        <a:spcAft>
                          <a:spcPts val="800"/>
                        </a:spcAft>
                      </a:pPr>
                      <a:r>
                        <a:rPr lang="pl-PL" sz="1800">
                          <a:effectLst/>
                        </a:rPr>
                        <a:t>Dług</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800"/>
                        </a:spcAft>
                      </a:pPr>
                      <a:r>
                        <a:rPr lang="pl-PL" sz="1800">
                          <a:effectLst/>
                        </a:rPr>
                        <a:t>$100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800"/>
                        </a:spcAft>
                      </a:pPr>
                      <a:r>
                        <a:rPr lang="pl-PL" sz="1800">
                          <a:effectLst/>
                        </a:rPr>
                        <a:t>$90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800"/>
                        </a:spcAft>
                      </a:pPr>
                      <a:r>
                        <a:rPr lang="pl-PL" sz="1800">
                          <a:effectLst/>
                        </a:rPr>
                        <a:t>8%</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812152614"/>
                  </a:ext>
                </a:extLst>
              </a:tr>
              <a:tr h="147955">
                <a:tc>
                  <a:txBody>
                    <a:bodyPr/>
                    <a:lstStyle/>
                    <a:p>
                      <a:pPr>
                        <a:lnSpc>
                          <a:spcPct val="107000"/>
                        </a:lnSpc>
                        <a:spcAft>
                          <a:spcPts val="800"/>
                        </a:spcAft>
                      </a:pPr>
                      <a:r>
                        <a:rPr lang="pl-PL" sz="1800">
                          <a:effectLst/>
                        </a:rPr>
                        <a:t>Akcje uprzywilejowane</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800"/>
                        </a:spcAft>
                      </a:pPr>
                      <a:r>
                        <a:rPr lang="pl-PL" sz="1800">
                          <a:effectLst/>
                        </a:rPr>
                        <a:t>$20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800"/>
                        </a:spcAft>
                      </a:pPr>
                      <a:r>
                        <a:rPr lang="pl-PL" sz="1800">
                          <a:effectLst/>
                        </a:rPr>
                        <a:t>$20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800"/>
                        </a:spcAft>
                      </a:pPr>
                      <a:r>
                        <a:rPr lang="pl-PL" sz="1800">
                          <a:effectLst/>
                        </a:rPr>
                        <a:t>10%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3222360398"/>
                  </a:ext>
                </a:extLst>
              </a:tr>
              <a:tr h="169545">
                <a:tc>
                  <a:txBody>
                    <a:bodyPr/>
                    <a:lstStyle/>
                    <a:p>
                      <a:pPr>
                        <a:lnSpc>
                          <a:spcPct val="107000"/>
                        </a:lnSpc>
                        <a:spcAft>
                          <a:spcPts val="800"/>
                        </a:spcAft>
                      </a:pPr>
                      <a:r>
                        <a:rPr lang="pl-PL" sz="1800">
                          <a:effectLst/>
                        </a:rPr>
                        <a:t>Akcje zwykłe</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800"/>
                        </a:spcAft>
                      </a:pPr>
                      <a:r>
                        <a:rPr lang="pl-PL" sz="1800">
                          <a:effectLst/>
                        </a:rPr>
                        <a:t>$100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800"/>
                        </a:spcAft>
                      </a:pPr>
                      <a:r>
                        <a:rPr lang="pl-PL" sz="1800">
                          <a:effectLst/>
                        </a:rPr>
                        <a:t>$300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800"/>
                        </a:spcAft>
                      </a:pPr>
                      <a:r>
                        <a:rPr lang="pl-PL" sz="1800" dirty="0">
                          <a:effectLst/>
                        </a:rPr>
                        <a:t>14%</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1094930608"/>
                  </a:ext>
                </a:extLst>
              </a:tr>
            </a:tbl>
          </a:graphicData>
        </a:graphic>
      </p:graphicFrame>
      <p:sp>
        <p:nvSpPr>
          <p:cNvPr id="4" name="Symbol zastępczy numeru slajdu 3">
            <a:extLst>
              <a:ext uri="{FF2B5EF4-FFF2-40B4-BE49-F238E27FC236}">
                <a16:creationId xmlns:a16="http://schemas.microsoft.com/office/drawing/2014/main" xmlns="" id="{339CCF93-F81D-4E13-A263-5737C46B3C6D}"/>
              </a:ext>
            </a:extLst>
          </p:cNvPr>
          <p:cNvSpPr>
            <a:spLocks noGrp="1"/>
          </p:cNvSpPr>
          <p:nvPr>
            <p:ph type="sldNum" sz="quarter" idx="12"/>
          </p:nvPr>
        </p:nvSpPr>
        <p:spPr/>
        <p:txBody>
          <a:bodyPr/>
          <a:lstStyle/>
          <a:p>
            <a:fld id="{27841190-F79C-4FD0-9BC1-8C2D798D9B46}" type="slidenum">
              <a:rPr lang="pl-PL" smtClean="0"/>
              <a:t>40</a:t>
            </a:fld>
            <a:endParaRPr lang="pl-PL"/>
          </a:p>
        </p:txBody>
      </p:sp>
      <p:sp>
        <p:nvSpPr>
          <p:cNvPr id="6" name="Prostokąt 5">
            <a:extLst>
              <a:ext uri="{FF2B5EF4-FFF2-40B4-BE49-F238E27FC236}">
                <a16:creationId xmlns:a16="http://schemas.microsoft.com/office/drawing/2014/main" xmlns="" id="{0183A9CC-3C6E-4A60-9FE8-A9DD821307BD}"/>
              </a:ext>
            </a:extLst>
          </p:cNvPr>
          <p:cNvSpPr/>
          <p:nvPr/>
        </p:nvSpPr>
        <p:spPr>
          <a:xfrm>
            <a:off x="838200" y="3632771"/>
            <a:ext cx="10226040" cy="2133020"/>
          </a:xfrm>
          <a:prstGeom prst="rect">
            <a:avLst/>
          </a:prstGeom>
        </p:spPr>
        <p:txBody>
          <a:bodyPr wrap="square">
            <a:spAutoFit/>
          </a:bodyPr>
          <a:lstStyle/>
          <a:p>
            <a:pPr algn="just">
              <a:lnSpc>
                <a:spcPct val="107000"/>
              </a:lnSpc>
              <a:spcAft>
                <a:spcPts val="800"/>
              </a:spcAft>
            </a:pPr>
            <a:r>
              <a:rPr lang="pl-PL" sz="2000" dirty="0">
                <a:latin typeface="Times New Roman" panose="02020603050405020304" pitchFamily="18" charset="0"/>
                <a:ea typeface="Calibri" panose="020F0502020204030204" pitchFamily="34" charset="0"/>
                <a:cs typeface="Times New Roman" panose="02020603050405020304" pitchFamily="18" charset="0"/>
              </a:rPr>
              <a:t>Użyj wartości rynkowej do obliczenia wag każdego składnika. </a:t>
            </a:r>
            <a:endParaRPr lang="pl-PL"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dirty="0" err="1">
                <a:latin typeface="Times New Roman" panose="02020603050405020304" pitchFamily="18" charset="0"/>
                <a:ea typeface="Calibri" panose="020F0502020204030204" pitchFamily="34" charset="0"/>
                <a:cs typeface="Times New Roman" panose="02020603050405020304" pitchFamily="18" charset="0"/>
              </a:rPr>
              <a:t>wd</a:t>
            </a:r>
            <a:r>
              <a:rPr lang="pl-PL" sz="2000" dirty="0">
                <a:latin typeface="Times New Roman" panose="02020603050405020304" pitchFamily="18" charset="0"/>
                <a:ea typeface="Calibri" panose="020F0502020204030204" pitchFamily="34" charset="0"/>
                <a:cs typeface="Times New Roman" panose="02020603050405020304" pitchFamily="18" charset="0"/>
              </a:rPr>
              <a:t> = 90/410 = 0,22 </a:t>
            </a:r>
            <a:endParaRPr lang="pl-PL"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dirty="0" err="1">
                <a:latin typeface="Times New Roman" panose="02020603050405020304" pitchFamily="18" charset="0"/>
                <a:ea typeface="Calibri" panose="020F0502020204030204" pitchFamily="34" charset="0"/>
                <a:cs typeface="Times New Roman" panose="02020603050405020304" pitchFamily="18" charset="0"/>
              </a:rPr>
              <a:t>wp</a:t>
            </a:r>
            <a:r>
              <a:rPr lang="pl-PL" sz="2000" dirty="0">
                <a:latin typeface="Times New Roman" panose="02020603050405020304" pitchFamily="18" charset="0"/>
                <a:ea typeface="Calibri" panose="020F0502020204030204" pitchFamily="34" charset="0"/>
                <a:cs typeface="Times New Roman" panose="02020603050405020304" pitchFamily="18" charset="0"/>
              </a:rPr>
              <a:t> = 20/410 = 0,05 </a:t>
            </a:r>
            <a:endParaRPr lang="pl-PL"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dirty="0">
                <a:latin typeface="Times New Roman" panose="02020603050405020304" pitchFamily="18" charset="0"/>
                <a:ea typeface="Calibri" panose="020F0502020204030204" pitchFamily="34" charset="0"/>
                <a:cs typeface="Times New Roman" panose="02020603050405020304" pitchFamily="18" charset="0"/>
              </a:rPr>
              <a:t>we = 0,73 </a:t>
            </a:r>
            <a:endParaRPr lang="pl-PL"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dirty="0">
                <a:latin typeface="Times New Roman" panose="02020603050405020304" pitchFamily="18" charset="0"/>
                <a:ea typeface="Calibri" panose="020F0502020204030204" pitchFamily="34" charset="0"/>
                <a:cs typeface="Times New Roman" panose="02020603050405020304" pitchFamily="18" charset="0"/>
              </a:rPr>
              <a:t>WACC = 0,22 (8) (0,6) + 0,05 (10) + 0,73 (14) = 11,78% </a:t>
            </a:r>
            <a:endParaRPr lang="pl-PL"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3300455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46625D5F-3F59-4793-BE11-049EF4BD6E2D}"/>
              </a:ext>
            </a:extLst>
          </p:cNvPr>
          <p:cNvSpPr>
            <a:spLocks noGrp="1"/>
          </p:cNvSpPr>
          <p:nvPr>
            <p:ph type="title"/>
          </p:nvPr>
        </p:nvSpPr>
        <p:spPr/>
        <p:txBody>
          <a:bodyPr>
            <a:normAutofit fontScale="90000"/>
          </a:bodyPr>
          <a:lstStyle/>
          <a:p>
            <a:r>
              <a:rPr lang="pl-PL" dirty="0"/>
              <a:t>Zastosowanie kosztu kapitału do budżetowania kapitałowego i wyceny papierów wartościowych (notowanych na rynkach finansowych)</a:t>
            </a:r>
          </a:p>
        </p:txBody>
      </p:sp>
      <p:sp>
        <p:nvSpPr>
          <p:cNvPr id="3" name="Symbol zastępczy zawartości 2">
            <a:extLst>
              <a:ext uri="{FF2B5EF4-FFF2-40B4-BE49-F238E27FC236}">
                <a16:creationId xmlns:a16="http://schemas.microsoft.com/office/drawing/2014/main" xmlns="" id="{082A2AF9-3CB1-4047-BCBF-9A8532244004}"/>
              </a:ext>
            </a:extLst>
          </p:cNvPr>
          <p:cNvSpPr>
            <a:spLocks noGrp="1"/>
          </p:cNvSpPr>
          <p:nvPr>
            <p:ph idx="1"/>
          </p:nvPr>
        </p:nvSpPr>
        <p:spPr/>
        <p:txBody>
          <a:bodyPr/>
          <a:lstStyle/>
          <a:p>
            <a:r>
              <a:rPr lang="pl-PL" dirty="0"/>
              <a:t>Związek między harmonogramem możliwości inwestycyjnych (IOS – Investment </a:t>
            </a:r>
            <a:r>
              <a:rPr lang="pl-PL" dirty="0" err="1"/>
              <a:t>Opportunity</a:t>
            </a:r>
            <a:r>
              <a:rPr lang="pl-PL" dirty="0"/>
              <a:t> Schedule) a krańcowym kosztem kapitału (MCC – </a:t>
            </a:r>
            <a:r>
              <a:rPr lang="pl-PL" dirty="0" err="1"/>
              <a:t>Marginal</a:t>
            </a:r>
            <a:r>
              <a:rPr lang="pl-PL" dirty="0"/>
              <a:t> </a:t>
            </a:r>
            <a:r>
              <a:rPr lang="pl-PL" dirty="0" err="1"/>
              <a:t>Cost</a:t>
            </a:r>
            <a:r>
              <a:rPr lang="pl-PL" dirty="0"/>
              <a:t> of Capital) przedstawiono na poniższym wykresie. </a:t>
            </a:r>
          </a:p>
          <a:p>
            <a:endParaRPr lang="pl-PL" dirty="0"/>
          </a:p>
        </p:txBody>
      </p:sp>
      <p:sp>
        <p:nvSpPr>
          <p:cNvPr id="4" name="Symbol zastępczy numeru slajdu 3">
            <a:extLst>
              <a:ext uri="{FF2B5EF4-FFF2-40B4-BE49-F238E27FC236}">
                <a16:creationId xmlns:a16="http://schemas.microsoft.com/office/drawing/2014/main" xmlns="" id="{7CC17B58-EB76-4663-91C6-E583E418D22E}"/>
              </a:ext>
            </a:extLst>
          </p:cNvPr>
          <p:cNvSpPr>
            <a:spLocks noGrp="1"/>
          </p:cNvSpPr>
          <p:nvPr>
            <p:ph type="sldNum" sz="quarter" idx="12"/>
          </p:nvPr>
        </p:nvSpPr>
        <p:spPr/>
        <p:txBody>
          <a:bodyPr/>
          <a:lstStyle/>
          <a:p>
            <a:fld id="{27841190-F79C-4FD0-9BC1-8C2D798D9B46}" type="slidenum">
              <a:rPr lang="pl-PL" smtClean="0"/>
              <a:t>41</a:t>
            </a:fld>
            <a:endParaRPr lang="pl-PL"/>
          </a:p>
        </p:txBody>
      </p:sp>
      <p:pic>
        <p:nvPicPr>
          <p:cNvPr id="5" name="Obraz 4">
            <a:extLst>
              <a:ext uri="{FF2B5EF4-FFF2-40B4-BE49-F238E27FC236}">
                <a16:creationId xmlns:a16="http://schemas.microsoft.com/office/drawing/2014/main" xmlns="" id="{ABE409A8-0135-48F7-8252-DB7068BADF7B}"/>
              </a:ext>
            </a:extLst>
          </p:cNvPr>
          <p:cNvPicPr/>
          <p:nvPr/>
        </p:nvPicPr>
        <p:blipFill rotWithShape="1">
          <a:blip r:embed="rId2"/>
          <a:srcRect l="39415" t="50899" r="42020" b="30705"/>
          <a:stretch/>
        </p:blipFill>
        <p:spPr bwMode="auto">
          <a:xfrm>
            <a:off x="2480627" y="3510280"/>
            <a:ext cx="6592253" cy="321119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4718065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C1AEF943-01C2-47B1-9616-2A2AA4FB7A1B}"/>
              </a:ext>
            </a:extLst>
          </p:cNvPr>
          <p:cNvSpPr>
            <a:spLocks noGrp="1"/>
          </p:cNvSpPr>
          <p:nvPr>
            <p:ph type="title"/>
          </p:nvPr>
        </p:nvSpPr>
        <p:spPr/>
        <p:txBody>
          <a:bodyPr/>
          <a:lstStyle/>
          <a:p>
            <a:r>
              <a:rPr lang="pl-PL" dirty="0"/>
              <a:t>Koszty różnych źródeł kapitału </a:t>
            </a:r>
          </a:p>
        </p:txBody>
      </p:sp>
      <p:sp>
        <p:nvSpPr>
          <p:cNvPr id="3" name="Symbol zastępczy zawartości 2">
            <a:extLst>
              <a:ext uri="{FF2B5EF4-FFF2-40B4-BE49-F238E27FC236}">
                <a16:creationId xmlns:a16="http://schemas.microsoft.com/office/drawing/2014/main" xmlns="" id="{0CF7EAD7-9D25-403C-A3CE-D62A66460359}"/>
              </a:ext>
            </a:extLst>
          </p:cNvPr>
          <p:cNvSpPr>
            <a:spLocks noGrp="1"/>
          </p:cNvSpPr>
          <p:nvPr>
            <p:ph idx="1"/>
          </p:nvPr>
        </p:nvSpPr>
        <p:spPr/>
        <p:txBody>
          <a:bodyPr/>
          <a:lstStyle/>
          <a:p>
            <a:r>
              <a:rPr lang="pl-PL" dirty="0"/>
              <a:t> Trzy podstawowe źródła kapitału to: </a:t>
            </a:r>
          </a:p>
          <a:p>
            <a:r>
              <a:rPr lang="pl-PL" dirty="0"/>
              <a:t>dług </a:t>
            </a:r>
          </a:p>
          <a:p>
            <a:r>
              <a:rPr lang="pl-PL" dirty="0"/>
              <a:t>akcje uprzywilejowane </a:t>
            </a:r>
          </a:p>
          <a:p>
            <a:r>
              <a:rPr lang="pl-PL" dirty="0"/>
              <a:t>akcje zwykłe </a:t>
            </a:r>
          </a:p>
          <a:p>
            <a:endParaRPr lang="pl-PL" dirty="0"/>
          </a:p>
        </p:txBody>
      </p:sp>
      <p:sp>
        <p:nvSpPr>
          <p:cNvPr id="4" name="Symbol zastępczy numeru slajdu 3">
            <a:extLst>
              <a:ext uri="{FF2B5EF4-FFF2-40B4-BE49-F238E27FC236}">
                <a16:creationId xmlns:a16="http://schemas.microsoft.com/office/drawing/2014/main" xmlns="" id="{FA136E86-43B9-4597-8A32-5AFF94F8208C}"/>
              </a:ext>
            </a:extLst>
          </p:cNvPr>
          <p:cNvSpPr>
            <a:spLocks noGrp="1"/>
          </p:cNvSpPr>
          <p:nvPr>
            <p:ph type="sldNum" sz="quarter" idx="12"/>
          </p:nvPr>
        </p:nvSpPr>
        <p:spPr/>
        <p:txBody>
          <a:bodyPr/>
          <a:lstStyle/>
          <a:p>
            <a:fld id="{27841190-F79C-4FD0-9BC1-8C2D798D9B46}" type="slidenum">
              <a:rPr lang="pl-PL" smtClean="0"/>
              <a:t>42</a:t>
            </a:fld>
            <a:endParaRPr lang="pl-PL"/>
          </a:p>
        </p:txBody>
      </p:sp>
    </p:spTree>
    <p:extLst>
      <p:ext uri="{BB962C8B-B14F-4D97-AF65-F5344CB8AC3E}">
        <p14:creationId xmlns:p14="http://schemas.microsoft.com/office/powerpoint/2010/main" val="24272957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159929A9-328F-41F3-BE2E-B2A3DF84BC37}"/>
              </a:ext>
            </a:extLst>
          </p:cNvPr>
          <p:cNvSpPr>
            <a:spLocks noGrp="1"/>
          </p:cNvSpPr>
          <p:nvPr>
            <p:ph type="title"/>
          </p:nvPr>
        </p:nvSpPr>
        <p:spPr/>
        <p:txBody>
          <a:bodyPr/>
          <a:lstStyle/>
          <a:p>
            <a:r>
              <a:rPr lang="pl-PL" dirty="0"/>
              <a:t>Koszt długu - YTM</a:t>
            </a:r>
          </a:p>
        </p:txBody>
      </p:sp>
      <p:sp>
        <p:nvSpPr>
          <p:cNvPr id="3" name="Symbol zastępczy zawartości 2">
            <a:extLst>
              <a:ext uri="{FF2B5EF4-FFF2-40B4-BE49-F238E27FC236}">
                <a16:creationId xmlns:a16="http://schemas.microsoft.com/office/drawing/2014/main" xmlns="" id="{92F99D83-B43F-4EB4-B673-C717E0008727}"/>
              </a:ext>
            </a:extLst>
          </p:cNvPr>
          <p:cNvSpPr>
            <a:spLocks noGrp="1"/>
          </p:cNvSpPr>
          <p:nvPr>
            <p:ph idx="1"/>
          </p:nvPr>
        </p:nvSpPr>
        <p:spPr/>
        <p:txBody>
          <a:bodyPr/>
          <a:lstStyle/>
          <a:p>
            <a:r>
              <a:rPr lang="pl-PL" dirty="0"/>
              <a:t>P0 = bieżąca cena rynkowa obligacji </a:t>
            </a:r>
          </a:p>
          <a:p>
            <a:r>
              <a:rPr lang="pl-PL" dirty="0" err="1"/>
              <a:t>PMTt</a:t>
            </a:r>
            <a:r>
              <a:rPr lang="pl-PL" dirty="0"/>
              <a:t> = wypłata odsetek w okresie t </a:t>
            </a:r>
          </a:p>
          <a:p>
            <a:r>
              <a:rPr lang="pl-PL" dirty="0" err="1"/>
              <a:t>rd</a:t>
            </a:r>
            <a:r>
              <a:rPr lang="pl-PL" dirty="0"/>
              <a:t> = rentowność w terminie wykupu (w skrócie: rentowność do wykupu)</a:t>
            </a:r>
          </a:p>
          <a:p>
            <a:r>
              <a:rPr lang="pl-PL" dirty="0"/>
              <a:t>n = liczba okresów pozostałych do terminu zapadalności </a:t>
            </a:r>
          </a:p>
          <a:p>
            <a:r>
              <a:rPr lang="pl-PL" dirty="0"/>
              <a:t>FV = wartość bieżąca wartości po jakiej obligacja zostanie wykupiona </a:t>
            </a:r>
          </a:p>
          <a:p>
            <a:endParaRPr lang="pl-PL" dirty="0"/>
          </a:p>
        </p:txBody>
      </p:sp>
      <p:sp>
        <p:nvSpPr>
          <p:cNvPr id="4" name="Symbol zastępczy numeru slajdu 3">
            <a:extLst>
              <a:ext uri="{FF2B5EF4-FFF2-40B4-BE49-F238E27FC236}">
                <a16:creationId xmlns:a16="http://schemas.microsoft.com/office/drawing/2014/main" xmlns="" id="{F67D6066-A84A-4D33-BBD1-D8921EE7CABC}"/>
              </a:ext>
            </a:extLst>
          </p:cNvPr>
          <p:cNvSpPr>
            <a:spLocks noGrp="1"/>
          </p:cNvSpPr>
          <p:nvPr>
            <p:ph type="sldNum" sz="quarter" idx="12"/>
          </p:nvPr>
        </p:nvSpPr>
        <p:spPr/>
        <p:txBody>
          <a:bodyPr/>
          <a:lstStyle/>
          <a:p>
            <a:fld id="{27841190-F79C-4FD0-9BC1-8C2D798D9B46}" type="slidenum">
              <a:rPr lang="pl-PL" smtClean="0"/>
              <a:t>43</a:t>
            </a:fld>
            <a:endParaRPr lang="pl-PL"/>
          </a:p>
        </p:txBody>
      </p:sp>
      <mc:AlternateContent xmlns:mc="http://schemas.openxmlformats.org/markup-compatibility/2006" xmlns:a14="http://schemas.microsoft.com/office/drawing/2010/main">
        <mc:Choice Requires="a14">
          <p:sp>
            <p:nvSpPr>
              <p:cNvPr id="5" name="Prostokąt 4">
                <a:extLst>
                  <a:ext uri="{FF2B5EF4-FFF2-40B4-BE49-F238E27FC236}">
                    <a16:creationId xmlns:a16="http://schemas.microsoft.com/office/drawing/2014/main" xmlns="" id="{C578FA5A-5013-40A3-AEF8-1143473FBB9C}"/>
                  </a:ext>
                </a:extLst>
              </p:cNvPr>
              <p:cNvSpPr/>
              <p:nvPr/>
            </p:nvSpPr>
            <p:spPr>
              <a:xfrm>
                <a:off x="2704100" y="4749764"/>
                <a:ext cx="5563599" cy="12436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pl-PL" sz="2400" i="1">
                              <a:latin typeface="Cambria Math" panose="02040503050406030204" pitchFamily="18" charset="0"/>
                            </a:rPr>
                          </m:ctrlPr>
                        </m:sSubPr>
                        <m:e>
                          <m:r>
                            <a:rPr lang="pl-PL" sz="2400" i="1">
                              <a:latin typeface="Cambria Math" panose="02040503050406030204" pitchFamily="18" charset="0"/>
                            </a:rPr>
                            <m:t>𝑃</m:t>
                          </m:r>
                        </m:e>
                        <m:sub>
                          <m:r>
                            <a:rPr lang="pl-PL" sz="2400" i="0">
                              <a:latin typeface="Cambria Math" panose="02040503050406030204" pitchFamily="18" charset="0"/>
                            </a:rPr>
                            <m:t>0</m:t>
                          </m:r>
                        </m:sub>
                      </m:sSub>
                      <m:r>
                        <a:rPr lang="pl-PL" sz="2400" i="0">
                          <a:latin typeface="Cambria Math" panose="02040503050406030204" pitchFamily="18" charset="0"/>
                        </a:rPr>
                        <m:t>=</m:t>
                      </m:r>
                      <m:nary>
                        <m:naryPr>
                          <m:chr m:val="∑"/>
                          <m:limLoc m:val="undOvr"/>
                          <m:ctrlPr>
                            <a:rPr lang="pl-PL" sz="2400" i="1">
                              <a:latin typeface="Cambria Math" panose="02040503050406030204" pitchFamily="18" charset="0"/>
                            </a:rPr>
                          </m:ctrlPr>
                        </m:naryPr>
                        <m:sub>
                          <m:r>
                            <a:rPr lang="pl-PL" sz="2400" i="1">
                              <a:latin typeface="Cambria Math" panose="02040503050406030204" pitchFamily="18" charset="0"/>
                            </a:rPr>
                            <m:t>𝑡</m:t>
                          </m:r>
                          <m:r>
                            <a:rPr lang="pl-PL" sz="2400" i="0">
                              <a:latin typeface="Cambria Math" panose="02040503050406030204" pitchFamily="18" charset="0"/>
                            </a:rPr>
                            <m:t>=1</m:t>
                          </m:r>
                        </m:sub>
                        <m:sup>
                          <m:r>
                            <a:rPr lang="pl-PL" sz="2400" i="1">
                              <a:latin typeface="Cambria Math" panose="02040503050406030204" pitchFamily="18" charset="0"/>
                            </a:rPr>
                            <m:t>𝑛</m:t>
                          </m:r>
                        </m:sup>
                        <m:e>
                          <m:d>
                            <m:dPr>
                              <m:begChr m:val="["/>
                              <m:endChr m:val="]"/>
                              <m:ctrlPr>
                                <a:rPr lang="pl-PL" sz="2400" i="1">
                                  <a:latin typeface="Cambria Math" panose="02040503050406030204" pitchFamily="18" charset="0"/>
                                </a:rPr>
                              </m:ctrlPr>
                            </m:dPr>
                            <m:e>
                              <m:f>
                                <m:fPr>
                                  <m:ctrlPr>
                                    <a:rPr lang="pl-PL" sz="2400" i="1">
                                      <a:latin typeface="Cambria Math" panose="02040503050406030204" pitchFamily="18" charset="0"/>
                                    </a:rPr>
                                  </m:ctrlPr>
                                </m:fPr>
                                <m:num>
                                  <m:sSub>
                                    <m:sSubPr>
                                      <m:ctrlPr>
                                        <a:rPr lang="pl-PL" sz="2400" i="1">
                                          <a:latin typeface="Cambria Math" panose="02040503050406030204" pitchFamily="18" charset="0"/>
                                        </a:rPr>
                                      </m:ctrlPr>
                                    </m:sSubPr>
                                    <m:e>
                                      <m:r>
                                        <a:rPr lang="pl-PL" sz="2400" i="1">
                                          <a:latin typeface="Cambria Math" panose="02040503050406030204" pitchFamily="18" charset="0"/>
                                        </a:rPr>
                                        <m:t>𝑃𝑀𝑇</m:t>
                                      </m:r>
                                    </m:e>
                                    <m:sub>
                                      <m:r>
                                        <a:rPr lang="pl-PL" sz="2400" i="1">
                                          <a:latin typeface="Cambria Math" panose="02040503050406030204" pitchFamily="18" charset="0"/>
                                        </a:rPr>
                                        <m:t>𝑡</m:t>
                                      </m:r>
                                    </m:sub>
                                  </m:sSub>
                                </m:num>
                                <m:den>
                                  <m:sSup>
                                    <m:sSupPr>
                                      <m:ctrlPr>
                                        <a:rPr lang="pl-PL" sz="2400" i="1">
                                          <a:latin typeface="Cambria Math" panose="02040503050406030204" pitchFamily="18" charset="0"/>
                                        </a:rPr>
                                      </m:ctrlPr>
                                    </m:sSupPr>
                                    <m:e>
                                      <m:d>
                                        <m:dPr>
                                          <m:ctrlPr>
                                            <a:rPr lang="pl-PL" sz="2400" i="1">
                                              <a:latin typeface="Cambria Math" panose="02040503050406030204" pitchFamily="18" charset="0"/>
                                            </a:rPr>
                                          </m:ctrlPr>
                                        </m:dPr>
                                        <m:e>
                                          <m:r>
                                            <a:rPr lang="pl-PL" sz="2400" i="0">
                                              <a:latin typeface="Cambria Math" panose="02040503050406030204" pitchFamily="18" charset="0"/>
                                            </a:rPr>
                                            <m:t>1+</m:t>
                                          </m:r>
                                          <m:f>
                                            <m:fPr>
                                              <m:ctrlPr>
                                                <a:rPr lang="pl-PL" sz="2400" i="1">
                                                  <a:latin typeface="Cambria Math" panose="02040503050406030204" pitchFamily="18" charset="0"/>
                                                </a:rPr>
                                              </m:ctrlPr>
                                            </m:fPr>
                                            <m:num>
                                              <m:sSub>
                                                <m:sSubPr>
                                                  <m:ctrlPr>
                                                    <a:rPr lang="pl-PL" sz="2400" i="1">
                                                      <a:latin typeface="Cambria Math" panose="02040503050406030204" pitchFamily="18" charset="0"/>
                                                    </a:rPr>
                                                  </m:ctrlPr>
                                                </m:sSubPr>
                                                <m:e>
                                                  <m:r>
                                                    <a:rPr lang="pl-PL" sz="2400" i="1">
                                                      <a:latin typeface="Cambria Math" panose="02040503050406030204" pitchFamily="18" charset="0"/>
                                                    </a:rPr>
                                                    <m:t>𝑟</m:t>
                                                  </m:r>
                                                </m:e>
                                                <m:sub>
                                                  <m:r>
                                                    <a:rPr lang="pl-PL" sz="2400" i="1">
                                                      <a:latin typeface="Cambria Math" panose="02040503050406030204" pitchFamily="18" charset="0"/>
                                                    </a:rPr>
                                                    <m:t>𝑑</m:t>
                                                  </m:r>
                                                </m:sub>
                                              </m:sSub>
                                            </m:num>
                                            <m:den>
                                              <m:r>
                                                <a:rPr lang="pl-PL" sz="2400" i="0">
                                                  <a:latin typeface="Cambria Math" panose="02040503050406030204" pitchFamily="18" charset="0"/>
                                                </a:rPr>
                                                <m:t>2</m:t>
                                              </m:r>
                                            </m:den>
                                          </m:f>
                                        </m:e>
                                      </m:d>
                                    </m:e>
                                    <m:sup>
                                      <m:r>
                                        <a:rPr lang="pl-PL" sz="2400" i="1">
                                          <a:latin typeface="Cambria Math" panose="02040503050406030204" pitchFamily="18" charset="0"/>
                                        </a:rPr>
                                        <m:t>𝑡</m:t>
                                      </m:r>
                                    </m:sup>
                                  </m:sSup>
                                </m:den>
                              </m:f>
                            </m:e>
                          </m:d>
                        </m:e>
                      </m:nary>
                      <m:r>
                        <a:rPr lang="pl-PL" sz="2400" i="0">
                          <a:latin typeface="Cambria Math" panose="02040503050406030204" pitchFamily="18" charset="0"/>
                        </a:rPr>
                        <m:t>+</m:t>
                      </m:r>
                      <m:f>
                        <m:fPr>
                          <m:ctrlPr>
                            <a:rPr lang="pl-PL" sz="2400" i="1">
                              <a:latin typeface="Cambria Math" panose="02040503050406030204" pitchFamily="18" charset="0"/>
                            </a:rPr>
                          </m:ctrlPr>
                        </m:fPr>
                        <m:num>
                          <m:r>
                            <a:rPr lang="pl-PL" sz="2400" i="1">
                              <a:latin typeface="Cambria Math" panose="02040503050406030204" pitchFamily="18" charset="0"/>
                            </a:rPr>
                            <m:t>𝐹𝑉</m:t>
                          </m:r>
                        </m:num>
                        <m:den>
                          <m:sSup>
                            <m:sSupPr>
                              <m:ctrlPr>
                                <a:rPr lang="pl-PL" sz="2400" i="1">
                                  <a:latin typeface="Cambria Math" panose="02040503050406030204" pitchFamily="18" charset="0"/>
                                </a:rPr>
                              </m:ctrlPr>
                            </m:sSupPr>
                            <m:e>
                              <m:d>
                                <m:dPr>
                                  <m:ctrlPr>
                                    <a:rPr lang="pl-PL" sz="2400" i="1">
                                      <a:latin typeface="Cambria Math" panose="02040503050406030204" pitchFamily="18" charset="0"/>
                                    </a:rPr>
                                  </m:ctrlPr>
                                </m:dPr>
                                <m:e>
                                  <m:r>
                                    <a:rPr lang="pl-PL" sz="2400" i="0">
                                      <a:latin typeface="Cambria Math" panose="02040503050406030204" pitchFamily="18" charset="0"/>
                                    </a:rPr>
                                    <m:t>1+</m:t>
                                  </m:r>
                                  <m:f>
                                    <m:fPr>
                                      <m:ctrlPr>
                                        <a:rPr lang="pl-PL" sz="2400" i="1">
                                          <a:latin typeface="Cambria Math" panose="02040503050406030204" pitchFamily="18" charset="0"/>
                                        </a:rPr>
                                      </m:ctrlPr>
                                    </m:fPr>
                                    <m:num>
                                      <m:sSub>
                                        <m:sSubPr>
                                          <m:ctrlPr>
                                            <a:rPr lang="pl-PL" sz="2400" i="1">
                                              <a:latin typeface="Cambria Math" panose="02040503050406030204" pitchFamily="18" charset="0"/>
                                            </a:rPr>
                                          </m:ctrlPr>
                                        </m:sSubPr>
                                        <m:e>
                                          <m:r>
                                            <a:rPr lang="pl-PL" sz="2400" i="1">
                                              <a:latin typeface="Cambria Math" panose="02040503050406030204" pitchFamily="18" charset="0"/>
                                            </a:rPr>
                                            <m:t>𝑟</m:t>
                                          </m:r>
                                        </m:e>
                                        <m:sub>
                                          <m:r>
                                            <a:rPr lang="pl-PL" sz="2400" i="1">
                                              <a:latin typeface="Cambria Math" panose="02040503050406030204" pitchFamily="18" charset="0"/>
                                            </a:rPr>
                                            <m:t>𝑑</m:t>
                                          </m:r>
                                        </m:sub>
                                      </m:sSub>
                                    </m:num>
                                    <m:den>
                                      <m:r>
                                        <a:rPr lang="pl-PL" sz="2400" i="0">
                                          <a:latin typeface="Cambria Math" panose="02040503050406030204" pitchFamily="18" charset="0"/>
                                        </a:rPr>
                                        <m:t>2</m:t>
                                      </m:r>
                                    </m:den>
                                  </m:f>
                                </m:e>
                              </m:d>
                            </m:e>
                            <m:sup>
                              <m:r>
                                <a:rPr lang="pl-PL" sz="2400" i="1">
                                  <a:latin typeface="Cambria Math" panose="02040503050406030204" pitchFamily="18" charset="0"/>
                                </a:rPr>
                                <m:t>𝑛</m:t>
                              </m:r>
                            </m:sup>
                          </m:sSup>
                        </m:den>
                      </m:f>
                    </m:oMath>
                  </m:oMathPara>
                </a14:m>
                <a:endParaRPr lang="pl-PL" sz="2400" dirty="0"/>
              </a:p>
            </p:txBody>
          </p:sp>
        </mc:Choice>
        <mc:Fallback xmlns="">
          <p:sp>
            <p:nvSpPr>
              <p:cNvPr id="5" name="Prostokąt 4">
                <a:extLst>
                  <a:ext uri="{FF2B5EF4-FFF2-40B4-BE49-F238E27FC236}">
                    <a16:creationId xmlns:a16="http://schemas.microsoft.com/office/drawing/2014/main" id="{C578FA5A-5013-40A3-AEF8-1143473FBB9C}"/>
                  </a:ext>
                </a:extLst>
              </p:cNvPr>
              <p:cNvSpPr>
                <a:spLocks noRot="1" noChangeAspect="1" noMove="1" noResize="1" noEditPoints="1" noAdjustHandles="1" noChangeArrowheads="1" noChangeShapeType="1" noTextEdit="1"/>
              </p:cNvSpPr>
              <p:nvPr/>
            </p:nvSpPr>
            <p:spPr>
              <a:xfrm>
                <a:off x="2704100" y="4749764"/>
                <a:ext cx="5563599" cy="1243610"/>
              </a:xfrm>
              <a:prstGeom prst="rect">
                <a:avLst/>
              </a:prstGeom>
              <a:blipFill>
                <a:blip r:embed="rId2"/>
                <a:stretch>
                  <a:fillRect/>
                </a:stretch>
              </a:blipFill>
            </p:spPr>
            <p:txBody>
              <a:bodyPr/>
              <a:lstStyle/>
              <a:p>
                <a:r>
                  <a:rPr lang="pl-PL">
                    <a:noFill/>
                  </a:rPr>
                  <a:t> </a:t>
                </a:r>
              </a:p>
            </p:txBody>
          </p:sp>
        </mc:Fallback>
      </mc:AlternateContent>
    </p:spTree>
    <p:extLst>
      <p:ext uri="{BB962C8B-B14F-4D97-AF65-F5344CB8AC3E}">
        <p14:creationId xmlns:p14="http://schemas.microsoft.com/office/powerpoint/2010/main" val="404304656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C215C4E-44DC-44D8-9127-E9FC145D4C5B}"/>
              </a:ext>
            </a:extLst>
          </p:cNvPr>
          <p:cNvSpPr>
            <a:spLocks noGrp="1"/>
          </p:cNvSpPr>
          <p:nvPr>
            <p:ph type="title"/>
          </p:nvPr>
        </p:nvSpPr>
        <p:spPr>
          <a:xfrm>
            <a:off x="838200" y="0"/>
            <a:ext cx="10515600" cy="520700"/>
          </a:xfrm>
        </p:spPr>
        <p:txBody>
          <a:bodyPr>
            <a:normAutofit fontScale="90000"/>
          </a:bodyPr>
          <a:lstStyle/>
          <a:p>
            <a:r>
              <a:rPr lang="pl-PL" dirty="0"/>
              <a:t>Koszt długu – YTM - przykład</a:t>
            </a:r>
          </a:p>
        </p:txBody>
      </p:sp>
      <p:sp>
        <p:nvSpPr>
          <p:cNvPr id="3" name="Symbol zastępczy zawartości 2">
            <a:extLst>
              <a:ext uri="{FF2B5EF4-FFF2-40B4-BE49-F238E27FC236}">
                <a16:creationId xmlns:a16="http://schemas.microsoft.com/office/drawing/2014/main" xmlns="" id="{3D45E190-7486-49B0-954D-CC2744CE6F19}"/>
              </a:ext>
            </a:extLst>
          </p:cNvPr>
          <p:cNvSpPr>
            <a:spLocks noGrp="1"/>
          </p:cNvSpPr>
          <p:nvPr>
            <p:ph idx="1"/>
          </p:nvPr>
        </p:nvSpPr>
        <p:spPr>
          <a:xfrm>
            <a:off x="171450" y="920750"/>
            <a:ext cx="11830050" cy="5435600"/>
          </a:xfrm>
        </p:spPr>
        <p:txBody>
          <a:bodyPr>
            <a:normAutofit fontScale="85000" lnSpcReduction="20000"/>
          </a:bodyPr>
          <a:lstStyle/>
          <a:p>
            <a:r>
              <a:rPr lang="pl-PL" dirty="0"/>
              <a:t>Spółka emituje 10-letnią, 8% -</a:t>
            </a:r>
            <a:r>
              <a:rPr lang="pl-PL" dirty="0" err="1"/>
              <a:t>tową</a:t>
            </a:r>
            <a:r>
              <a:rPr lang="pl-PL" dirty="0"/>
              <a:t>, obligację kuponową wypłacającą kupon co pół roku. W chwili emisji obligacja jest sprzedawana za 980 USD. Jeśli krańcowa stawka podatku dochodowego wynosi 30%, ile wynosi koszt długu po opodatkowaniu? </a:t>
            </a:r>
          </a:p>
          <a:p>
            <a:r>
              <a:rPr lang="pl-PL" dirty="0"/>
              <a:t>Rozwiązanie: </a:t>
            </a:r>
          </a:p>
          <a:p>
            <a:r>
              <a:rPr lang="pl-PL" dirty="0"/>
              <a:t>Najpierw należy obliczyć koszt długu przed opodatkowaniem, wprowadzając następujące wartości: </a:t>
            </a:r>
          </a:p>
          <a:p>
            <a:r>
              <a:rPr lang="pl-PL" dirty="0"/>
              <a:t>N = 20, ponieważ jest to półroczna obligacja kuponowa, więc jest 10 x 2 = 20 okresów. </a:t>
            </a:r>
          </a:p>
          <a:p>
            <a:r>
              <a:rPr lang="pl-PL" dirty="0"/>
              <a:t>PV = -980; cena, po której obligacja jest obecnie sprzedawana </a:t>
            </a:r>
          </a:p>
          <a:p>
            <a:r>
              <a:rPr lang="pl-PL" dirty="0"/>
              <a:t>FV = 1000; wartość nominalna obligacji, która zostanie zapłacona w terminie zapadalności (wartość nominalna obligacji nie jest wyraźnie podana, ale zakłada się, że jest to najbliższa wartość do ceny emisyjnej). </a:t>
            </a:r>
          </a:p>
          <a:p>
            <a:r>
              <a:rPr lang="pl-PL" dirty="0"/>
              <a:t>PMT = (0,08 / 2) * 1000 = 40 (kupony są zawsze płacone jako procent od wartości nominalnej) </a:t>
            </a:r>
          </a:p>
          <a:p>
            <a:r>
              <a:rPr lang="pl-PL" dirty="0"/>
              <a:t>Oblicz YTM = 4,15% </a:t>
            </a:r>
          </a:p>
          <a:p>
            <a:r>
              <a:rPr lang="pl-PL" dirty="0"/>
              <a:t>Roczne YTM = 4,15 x 2 = 8,30 = koszt długu przed opodatkowaniem </a:t>
            </a:r>
          </a:p>
          <a:p>
            <a:r>
              <a:rPr lang="pl-PL" dirty="0"/>
              <a:t>Koszt długu po opodatkowaniu = 8,30 * (1 - 0,3) = 5,8%</a:t>
            </a:r>
          </a:p>
        </p:txBody>
      </p:sp>
      <p:sp>
        <p:nvSpPr>
          <p:cNvPr id="4" name="Symbol zastępczy numeru slajdu 3">
            <a:extLst>
              <a:ext uri="{FF2B5EF4-FFF2-40B4-BE49-F238E27FC236}">
                <a16:creationId xmlns:a16="http://schemas.microsoft.com/office/drawing/2014/main" xmlns="" id="{B9B12D5E-D7D6-4956-BFDF-5D369EC5A748}"/>
              </a:ext>
            </a:extLst>
          </p:cNvPr>
          <p:cNvSpPr>
            <a:spLocks noGrp="1"/>
          </p:cNvSpPr>
          <p:nvPr>
            <p:ph type="sldNum" sz="quarter" idx="12"/>
          </p:nvPr>
        </p:nvSpPr>
        <p:spPr/>
        <p:txBody>
          <a:bodyPr/>
          <a:lstStyle/>
          <a:p>
            <a:fld id="{27841190-F79C-4FD0-9BC1-8C2D798D9B46}" type="slidenum">
              <a:rPr lang="pl-PL" smtClean="0"/>
              <a:t>44</a:t>
            </a:fld>
            <a:endParaRPr lang="pl-PL"/>
          </a:p>
        </p:txBody>
      </p:sp>
    </p:spTree>
    <p:extLst>
      <p:ext uri="{BB962C8B-B14F-4D97-AF65-F5344CB8AC3E}">
        <p14:creationId xmlns:p14="http://schemas.microsoft.com/office/powerpoint/2010/main" val="306625517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B92DC918-3C5B-4097-BBE3-F7054A1E0DF9}"/>
              </a:ext>
            </a:extLst>
          </p:cNvPr>
          <p:cNvSpPr>
            <a:spLocks noGrp="1"/>
          </p:cNvSpPr>
          <p:nvPr>
            <p:ph type="title"/>
          </p:nvPr>
        </p:nvSpPr>
        <p:spPr/>
        <p:txBody>
          <a:bodyPr/>
          <a:lstStyle/>
          <a:p>
            <a:r>
              <a:rPr lang="pl-PL" dirty="0"/>
              <a:t>Koszt długu – Metoda ratingu długu </a:t>
            </a:r>
          </a:p>
        </p:txBody>
      </p:sp>
      <p:sp>
        <p:nvSpPr>
          <p:cNvPr id="3" name="Symbol zastępczy zawartości 2">
            <a:extLst>
              <a:ext uri="{FF2B5EF4-FFF2-40B4-BE49-F238E27FC236}">
                <a16:creationId xmlns:a16="http://schemas.microsoft.com/office/drawing/2014/main" xmlns="" id="{01A29B70-2ED2-44A3-AECB-2A9F98077D47}"/>
              </a:ext>
            </a:extLst>
          </p:cNvPr>
          <p:cNvSpPr>
            <a:spLocks noGrp="1"/>
          </p:cNvSpPr>
          <p:nvPr>
            <p:ph idx="1"/>
          </p:nvPr>
        </p:nvSpPr>
        <p:spPr/>
        <p:txBody>
          <a:bodyPr>
            <a:normAutofit/>
          </a:bodyPr>
          <a:lstStyle/>
          <a:p>
            <a:pPr algn="just"/>
            <a:r>
              <a:rPr lang="pl-PL" dirty="0"/>
              <a:t>Ta metoda jest stosowana, gdy dla długu przedsiębiorstwa nie można obliczyć YTM, ponieważ nie jest przedmiotem publicznego obrotu. W takim przypadku podejście jest następujące: </a:t>
            </a:r>
          </a:p>
          <a:p>
            <a:pPr lvl="1" algn="just"/>
            <a:r>
              <a:rPr lang="pl-PL" dirty="0"/>
              <a:t>Określić bieżące rynkowej YTM dla porównywalnych obligacji o podobnych ratingach i terminach zapadalności (z zastosowaniem wyceny macierzowej). </a:t>
            </a:r>
          </a:p>
          <a:p>
            <a:pPr lvl="1" algn="just"/>
            <a:r>
              <a:rPr lang="pl-PL" dirty="0"/>
              <a:t>Przeanalizuj cechy przedsiębiorstwa, takie jak warunki ograniczające w umowach kredytowych, uprawnienia długu do jego spłaty w momencie upadłości, itp., aby oszacować koszt długu przed opodatkowaniem </a:t>
            </a:r>
          </a:p>
          <a:p>
            <a:pPr lvl="1" algn="just"/>
            <a:r>
              <a:rPr lang="pl-PL" dirty="0"/>
              <a:t>Zastosuj krańcową stawkę podatku, aby uzyskać koszt długu po opodatkowaniu. </a:t>
            </a:r>
          </a:p>
          <a:p>
            <a:endParaRPr lang="pl-PL" dirty="0"/>
          </a:p>
        </p:txBody>
      </p:sp>
      <p:sp>
        <p:nvSpPr>
          <p:cNvPr id="4" name="Symbol zastępczy numeru slajdu 3">
            <a:extLst>
              <a:ext uri="{FF2B5EF4-FFF2-40B4-BE49-F238E27FC236}">
                <a16:creationId xmlns:a16="http://schemas.microsoft.com/office/drawing/2014/main" xmlns="" id="{C164ADA9-4E2B-483B-BE70-CF66ACF2E5C7}"/>
              </a:ext>
            </a:extLst>
          </p:cNvPr>
          <p:cNvSpPr>
            <a:spLocks noGrp="1"/>
          </p:cNvSpPr>
          <p:nvPr>
            <p:ph type="sldNum" sz="quarter" idx="12"/>
          </p:nvPr>
        </p:nvSpPr>
        <p:spPr/>
        <p:txBody>
          <a:bodyPr/>
          <a:lstStyle/>
          <a:p>
            <a:fld id="{27841190-F79C-4FD0-9BC1-8C2D798D9B46}" type="slidenum">
              <a:rPr lang="pl-PL" smtClean="0"/>
              <a:t>45</a:t>
            </a:fld>
            <a:endParaRPr lang="pl-PL"/>
          </a:p>
        </p:txBody>
      </p:sp>
    </p:spTree>
    <p:extLst>
      <p:ext uri="{BB962C8B-B14F-4D97-AF65-F5344CB8AC3E}">
        <p14:creationId xmlns:p14="http://schemas.microsoft.com/office/powerpoint/2010/main" val="299685642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40E6A127-341F-4B73-9ED3-6DBA26193B98}"/>
              </a:ext>
            </a:extLst>
          </p:cNvPr>
          <p:cNvSpPr>
            <a:spLocks noGrp="1"/>
          </p:cNvSpPr>
          <p:nvPr>
            <p:ph type="title"/>
          </p:nvPr>
        </p:nvSpPr>
        <p:spPr/>
        <p:txBody>
          <a:bodyPr/>
          <a:lstStyle/>
          <a:p>
            <a:r>
              <a:rPr lang="pl-PL" dirty="0"/>
              <a:t>Koszt akcji uprzywilejowanych</a:t>
            </a:r>
          </a:p>
        </p:txBody>
      </p:sp>
      <p:sp>
        <p:nvSpPr>
          <p:cNvPr id="3" name="Symbol zastępczy zawartości 2">
            <a:extLst>
              <a:ext uri="{FF2B5EF4-FFF2-40B4-BE49-F238E27FC236}">
                <a16:creationId xmlns:a16="http://schemas.microsoft.com/office/drawing/2014/main" xmlns="" id="{06A63F09-67D6-4B1B-BDEC-1B278AF7A9D4}"/>
              </a:ext>
            </a:extLst>
          </p:cNvPr>
          <p:cNvSpPr>
            <a:spLocks noGrp="1"/>
          </p:cNvSpPr>
          <p:nvPr>
            <p:ph idx="1"/>
          </p:nvPr>
        </p:nvSpPr>
        <p:spPr/>
        <p:txBody>
          <a:bodyPr/>
          <a:lstStyle/>
          <a:p>
            <a:endParaRPr lang="pl-PL" dirty="0"/>
          </a:p>
          <a:p>
            <a:endParaRPr lang="pl-PL" dirty="0"/>
          </a:p>
          <a:p>
            <a:r>
              <a:rPr lang="pl-PL" dirty="0"/>
              <a:t> gdzie </a:t>
            </a:r>
          </a:p>
          <a:p>
            <a:r>
              <a:rPr lang="pl-PL" dirty="0" err="1"/>
              <a:t>Pp</a:t>
            </a:r>
            <a:r>
              <a:rPr lang="pl-PL" dirty="0"/>
              <a:t> = bieżąca cena akcji uprzywilejowanych </a:t>
            </a:r>
          </a:p>
          <a:p>
            <a:r>
              <a:rPr lang="pl-PL" dirty="0" err="1"/>
              <a:t>Dp</a:t>
            </a:r>
            <a:r>
              <a:rPr lang="pl-PL" dirty="0"/>
              <a:t> = dywidenda na 1 akcję uprzywilejowaną</a:t>
            </a:r>
          </a:p>
          <a:p>
            <a:r>
              <a:rPr lang="pl-PL" dirty="0" err="1"/>
              <a:t>rp</a:t>
            </a:r>
            <a:r>
              <a:rPr lang="pl-PL" dirty="0"/>
              <a:t> = koszt akcji uprzywilejowanych</a:t>
            </a:r>
          </a:p>
        </p:txBody>
      </p:sp>
      <p:sp>
        <p:nvSpPr>
          <p:cNvPr id="4" name="Symbol zastępczy numeru slajdu 3">
            <a:extLst>
              <a:ext uri="{FF2B5EF4-FFF2-40B4-BE49-F238E27FC236}">
                <a16:creationId xmlns:a16="http://schemas.microsoft.com/office/drawing/2014/main" xmlns="" id="{76A1BB22-1568-4F66-8660-81488B083933}"/>
              </a:ext>
            </a:extLst>
          </p:cNvPr>
          <p:cNvSpPr>
            <a:spLocks noGrp="1"/>
          </p:cNvSpPr>
          <p:nvPr>
            <p:ph type="sldNum" sz="quarter" idx="12"/>
          </p:nvPr>
        </p:nvSpPr>
        <p:spPr/>
        <p:txBody>
          <a:bodyPr/>
          <a:lstStyle/>
          <a:p>
            <a:fld id="{27841190-F79C-4FD0-9BC1-8C2D798D9B46}" type="slidenum">
              <a:rPr lang="pl-PL" smtClean="0"/>
              <a:t>46</a:t>
            </a:fld>
            <a:endParaRPr lang="pl-PL"/>
          </a:p>
        </p:txBody>
      </p:sp>
      <mc:AlternateContent xmlns:mc="http://schemas.openxmlformats.org/markup-compatibility/2006" xmlns:a14="http://schemas.microsoft.com/office/drawing/2010/main">
        <mc:Choice Requires="a14">
          <p:sp>
            <p:nvSpPr>
              <p:cNvPr id="5" name="Prostokąt 4">
                <a:extLst>
                  <a:ext uri="{FF2B5EF4-FFF2-40B4-BE49-F238E27FC236}">
                    <a16:creationId xmlns:a16="http://schemas.microsoft.com/office/drawing/2014/main" xmlns="" id="{B98A2B46-A6B9-481A-B9AC-03A4366401B0}"/>
                  </a:ext>
                </a:extLst>
              </p:cNvPr>
              <p:cNvSpPr/>
              <p:nvPr/>
            </p:nvSpPr>
            <p:spPr>
              <a:xfrm>
                <a:off x="4339175" y="1646238"/>
                <a:ext cx="1665969" cy="11641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pl-PL" sz="3200" i="1">
                              <a:latin typeface="Cambria Math" panose="02040503050406030204" pitchFamily="18" charset="0"/>
                            </a:rPr>
                          </m:ctrlPr>
                        </m:sSubPr>
                        <m:e>
                          <m:r>
                            <a:rPr lang="pl-PL" sz="3200" i="1">
                              <a:latin typeface="Cambria Math" panose="02040503050406030204" pitchFamily="18" charset="0"/>
                            </a:rPr>
                            <m:t>𝑃</m:t>
                          </m:r>
                        </m:e>
                        <m:sub>
                          <m:r>
                            <a:rPr lang="pl-PL" sz="3200" i="1">
                              <a:latin typeface="Cambria Math" panose="02040503050406030204" pitchFamily="18" charset="0"/>
                            </a:rPr>
                            <m:t>𝑝</m:t>
                          </m:r>
                        </m:sub>
                      </m:sSub>
                      <m:r>
                        <a:rPr lang="pl-PL" sz="3200" i="0">
                          <a:latin typeface="Cambria Math" panose="02040503050406030204" pitchFamily="18" charset="0"/>
                        </a:rPr>
                        <m:t>=</m:t>
                      </m:r>
                      <m:f>
                        <m:fPr>
                          <m:ctrlPr>
                            <a:rPr lang="pl-PL" sz="3200" i="1">
                              <a:latin typeface="Cambria Math" panose="02040503050406030204" pitchFamily="18" charset="0"/>
                            </a:rPr>
                          </m:ctrlPr>
                        </m:fPr>
                        <m:num>
                          <m:sSub>
                            <m:sSubPr>
                              <m:ctrlPr>
                                <a:rPr lang="pl-PL" sz="3200" i="1">
                                  <a:latin typeface="Cambria Math" panose="02040503050406030204" pitchFamily="18" charset="0"/>
                                </a:rPr>
                              </m:ctrlPr>
                            </m:sSubPr>
                            <m:e>
                              <m:r>
                                <a:rPr lang="pl-PL" sz="3200" i="1">
                                  <a:latin typeface="Cambria Math" panose="02040503050406030204" pitchFamily="18" charset="0"/>
                                </a:rPr>
                                <m:t>𝐷</m:t>
                              </m:r>
                            </m:e>
                            <m:sub>
                              <m:r>
                                <a:rPr lang="pl-PL" sz="3200" i="1">
                                  <a:latin typeface="Cambria Math" panose="02040503050406030204" pitchFamily="18" charset="0"/>
                                </a:rPr>
                                <m:t>𝑝</m:t>
                              </m:r>
                            </m:sub>
                          </m:sSub>
                        </m:num>
                        <m:den>
                          <m:sSub>
                            <m:sSubPr>
                              <m:ctrlPr>
                                <a:rPr lang="pl-PL" sz="3200" i="1">
                                  <a:latin typeface="Cambria Math" panose="02040503050406030204" pitchFamily="18" charset="0"/>
                                </a:rPr>
                              </m:ctrlPr>
                            </m:sSubPr>
                            <m:e>
                              <m:r>
                                <a:rPr lang="pl-PL" sz="3200" i="1">
                                  <a:latin typeface="Cambria Math" panose="02040503050406030204" pitchFamily="18" charset="0"/>
                                </a:rPr>
                                <m:t>𝑟</m:t>
                              </m:r>
                            </m:e>
                            <m:sub>
                              <m:r>
                                <a:rPr lang="pl-PL" sz="3200" i="1">
                                  <a:latin typeface="Cambria Math" panose="02040503050406030204" pitchFamily="18" charset="0"/>
                                </a:rPr>
                                <m:t>𝑝</m:t>
                              </m:r>
                            </m:sub>
                          </m:sSub>
                        </m:den>
                      </m:f>
                    </m:oMath>
                  </m:oMathPara>
                </a14:m>
                <a:endParaRPr lang="pl-PL" sz="2400" dirty="0"/>
              </a:p>
            </p:txBody>
          </p:sp>
        </mc:Choice>
        <mc:Fallback xmlns="">
          <p:sp>
            <p:nvSpPr>
              <p:cNvPr id="5" name="Prostokąt 4">
                <a:extLst>
                  <a:ext uri="{FF2B5EF4-FFF2-40B4-BE49-F238E27FC236}">
                    <a16:creationId xmlns:a16="http://schemas.microsoft.com/office/drawing/2014/main" id="{B98A2B46-A6B9-481A-B9AC-03A4366401B0}"/>
                  </a:ext>
                </a:extLst>
              </p:cNvPr>
              <p:cNvSpPr>
                <a:spLocks noRot="1" noChangeAspect="1" noMove="1" noResize="1" noEditPoints="1" noAdjustHandles="1" noChangeArrowheads="1" noChangeShapeType="1" noTextEdit="1"/>
              </p:cNvSpPr>
              <p:nvPr/>
            </p:nvSpPr>
            <p:spPr>
              <a:xfrm>
                <a:off x="4339175" y="1646238"/>
                <a:ext cx="1665969" cy="1164165"/>
              </a:xfrm>
              <a:prstGeom prst="rect">
                <a:avLst/>
              </a:prstGeom>
              <a:blipFill>
                <a:blip r:embed="rId2"/>
                <a:stretch>
                  <a:fillRect/>
                </a:stretch>
              </a:blipFill>
            </p:spPr>
            <p:txBody>
              <a:bodyPr/>
              <a:lstStyle/>
              <a:p>
                <a:r>
                  <a:rPr lang="pl-PL">
                    <a:noFill/>
                  </a:rPr>
                  <a:t> </a:t>
                </a:r>
              </a:p>
            </p:txBody>
          </p:sp>
        </mc:Fallback>
      </mc:AlternateContent>
    </p:spTree>
    <p:extLst>
      <p:ext uri="{BB962C8B-B14F-4D97-AF65-F5344CB8AC3E}">
        <p14:creationId xmlns:p14="http://schemas.microsoft.com/office/powerpoint/2010/main" val="205691806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457A0BE1-B18D-4490-A226-5404C400F81B}"/>
              </a:ext>
            </a:extLst>
          </p:cNvPr>
          <p:cNvSpPr>
            <a:spLocks noGrp="1"/>
          </p:cNvSpPr>
          <p:nvPr>
            <p:ph type="title"/>
          </p:nvPr>
        </p:nvSpPr>
        <p:spPr/>
        <p:txBody>
          <a:bodyPr/>
          <a:lstStyle/>
          <a:p>
            <a:r>
              <a:rPr lang="pl-PL" dirty="0"/>
              <a:t>Koszt akcji uprzywilejowanych</a:t>
            </a:r>
          </a:p>
        </p:txBody>
      </p:sp>
      <p:sp>
        <p:nvSpPr>
          <p:cNvPr id="3" name="Symbol zastępczy zawartości 2">
            <a:extLst>
              <a:ext uri="{FF2B5EF4-FFF2-40B4-BE49-F238E27FC236}">
                <a16:creationId xmlns:a16="http://schemas.microsoft.com/office/drawing/2014/main" xmlns="" id="{B1148E50-D252-4E00-8092-573BBC437738}"/>
              </a:ext>
            </a:extLst>
          </p:cNvPr>
          <p:cNvSpPr>
            <a:spLocks noGrp="1"/>
          </p:cNvSpPr>
          <p:nvPr>
            <p:ph idx="1"/>
          </p:nvPr>
        </p:nvSpPr>
        <p:spPr/>
        <p:txBody>
          <a:bodyPr/>
          <a:lstStyle/>
          <a:p>
            <a:pPr algn="just"/>
            <a:r>
              <a:rPr lang="pl-PL" dirty="0"/>
              <a:t>Przedsiębiorstwo emituje akcje uprzywilejowane o wartości nominalnej 100 USD, które są obecnie wyceniane na rynku na 125 USD za akcję. Preferowana dywidenda wynosi 5 USD za akcję. Krańcowa stawka podatku wynosi 33 procent. Ile wynosi koszt akcji uprzywilejowanych?</a:t>
            </a:r>
          </a:p>
          <a:p>
            <a:pPr algn="just"/>
            <a:r>
              <a:rPr lang="pl-PL" dirty="0"/>
              <a:t>Rozwiązanie: </a:t>
            </a:r>
          </a:p>
          <a:p>
            <a:pPr algn="just"/>
            <a:r>
              <a:rPr lang="pl-PL" dirty="0"/>
              <a:t>Koszt akcji preferowanej = 5/125 = 4% </a:t>
            </a:r>
          </a:p>
          <a:p>
            <a:pPr algn="just"/>
            <a:r>
              <a:rPr lang="pl-PL" dirty="0"/>
              <a:t>Uwaga: Ignorujemy podatki, ponieważ w przeciwieństwie do płatności odsetek, dywidendy nie mogą być odliczone od podatku. </a:t>
            </a:r>
          </a:p>
          <a:p>
            <a:endParaRPr lang="pl-PL" dirty="0"/>
          </a:p>
        </p:txBody>
      </p:sp>
      <p:sp>
        <p:nvSpPr>
          <p:cNvPr id="4" name="Symbol zastępczy numeru slajdu 3">
            <a:extLst>
              <a:ext uri="{FF2B5EF4-FFF2-40B4-BE49-F238E27FC236}">
                <a16:creationId xmlns:a16="http://schemas.microsoft.com/office/drawing/2014/main" xmlns="" id="{187ACCD3-E795-4205-BD92-B1DBCC11BAE7}"/>
              </a:ext>
            </a:extLst>
          </p:cNvPr>
          <p:cNvSpPr>
            <a:spLocks noGrp="1"/>
          </p:cNvSpPr>
          <p:nvPr>
            <p:ph type="sldNum" sz="quarter" idx="12"/>
          </p:nvPr>
        </p:nvSpPr>
        <p:spPr/>
        <p:txBody>
          <a:bodyPr/>
          <a:lstStyle/>
          <a:p>
            <a:fld id="{27841190-F79C-4FD0-9BC1-8C2D798D9B46}" type="slidenum">
              <a:rPr lang="pl-PL" smtClean="0"/>
              <a:t>47</a:t>
            </a:fld>
            <a:endParaRPr lang="pl-PL"/>
          </a:p>
        </p:txBody>
      </p:sp>
    </p:spTree>
    <p:extLst>
      <p:ext uri="{BB962C8B-B14F-4D97-AF65-F5344CB8AC3E}">
        <p14:creationId xmlns:p14="http://schemas.microsoft.com/office/powerpoint/2010/main" val="340063552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08A3F84D-C9FB-47C4-8052-04B8A0A8E52F}"/>
              </a:ext>
            </a:extLst>
          </p:cNvPr>
          <p:cNvSpPr>
            <a:spLocks noGrp="1"/>
          </p:cNvSpPr>
          <p:nvPr>
            <p:ph type="title"/>
          </p:nvPr>
        </p:nvSpPr>
        <p:spPr/>
        <p:txBody>
          <a:bodyPr/>
          <a:lstStyle/>
          <a:p>
            <a:r>
              <a:rPr lang="pl-PL" dirty="0"/>
              <a:t>Koszt akcji zwykłych</a:t>
            </a:r>
          </a:p>
        </p:txBody>
      </p:sp>
      <p:sp>
        <p:nvSpPr>
          <p:cNvPr id="3" name="Symbol zastępczy zawartości 2">
            <a:extLst>
              <a:ext uri="{FF2B5EF4-FFF2-40B4-BE49-F238E27FC236}">
                <a16:creationId xmlns:a16="http://schemas.microsoft.com/office/drawing/2014/main" xmlns="" id="{E36C8ADE-89FA-4332-88E6-A08A69E11CB3}"/>
              </a:ext>
            </a:extLst>
          </p:cNvPr>
          <p:cNvSpPr>
            <a:spLocks noGrp="1"/>
          </p:cNvSpPr>
          <p:nvPr>
            <p:ph idx="1"/>
          </p:nvPr>
        </p:nvSpPr>
        <p:spPr/>
        <p:txBody>
          <a:bodyPr/>
          <a:lstStyle/>
          <a:p>
            <a:r>
              <a:rPr lang="pl-PL" dirty="0"/>
              <a:t>Model wyceny aktywów kapitałowych (CAPM – Capital </a:t>
            </a:r>
            <a:r>
              <a:rPr lang="pl-PL" dirty="0" err="1"/>
              <a:t>Asset</a:t>
            </a:r>
            <a:r>
              <a:rPr lang="pl-PL" dirty="0"/>
              <a:t> </a:t>
            </a:r>
            <a:r>
              <a:rPr lang="pl-PL" dirty="0" err="1"/>
              <a:t>Pricing</a:t>
            </a:r>
            <a:r>
              <a:rPr lang="pl-PL" dirty="0"/>
              <a:t> Model)</a:t>
            </a:r>
          </a:p>
          <a:p>
            <a:r>
              <a:rPr lang="pl-PL" dirty="0"/>
              <a:t>Model dywidendowy</a:t>
            </a:r>
          </a:p>
          <a:p>
            <a:r>
              <a:rPr lang="pl-PL" dirty="0"/>
              <a:t>Metoda Rentowność obligacji plus premia za ryzyko </a:t>
            </a:r>
          </a:p>
          <a:p>
            <a:endParaRPr lang="pl-PL" dirty="0"/>
          </a:p>
        </p:txBody>
      </p:sp>
      <p:sp>
        <p:nvSpPr>
          <p:cNvPr id="4" name="Symbol zastępczy numeru slajdu 3">
            <a:extLst>
              <a:ext uri="{FF2B5EF4-FFF2-40B4-BE49-F238E27FC236}">
                <a16:creationId xmlns:a16="http://schemas.microsoft.com/office/drawing/2014/main" xmlns="" id="{FB93E016-93C6-4119-AEBA-E05A13A3F31F}"/>
              </a:ext>
            </a:extLst>
          </p:cNvPr>
          <p:cNvSpPr>
            <a:spLocks noGrp="1"/>
          </p:cNvSpPr>
          <p:nvPr>
            <p:ph type="sldNum" sz="quarter" idx="12"/>
          </p:nvPr>
        </p:nvSpPr>
        <p:spPr/>
        <p:txBody>
          <a:bodyPr/>
          <a:lstStyle/>
          <a:p>
            <a:fld id="{27841190-F79C-4FD0-9BC1-8C2D798D9B46}" type="slidenum">
              <a:rPr lang="pl-PL" smtClean="0"/>
              <a:t>48</a:t>
            </a:fld>
            <a:endParaRPr lang="pl-PL"/>
          </a:p>
        </p:txBody>
      </p:sp>
    </p:spTree>
    <p:extLst>
      <p:ext uri="{BB962C8B-B14F-4D97-AF65-F5344CB8AC3E}">
        <p14:creationId xmlns:p14="http://schemas.microsoft.com/office/powerpoint/2010/main" val="97846462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27209F9-2F25-4F47-8700-8D8F1B7E1C16}"/>
              </a:ext>
            </a:extLst>
          </p:cNvPr>
          <p:cNvSpPr>
            <a:spLocks noGrp="1"/>
          </p:cNvSpPr>
          <p:nvPr>
            <p:ph type="title"/>
          </p:nvPr>
        </p:nvSpPr>
        <p:spPr/>
        <p:txBody>
          <a:bodyPr/>
          <a:lstStyle/>
          <a:p>
            <a:r>
              <a:rPr lang="pl-PL" dirty="0"/>
              <a:t>Model wyceny aktywów kapitałowych (CAPM) </a:t>
            </a:r>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391A69D3-1A54-4EE9-BE24-75515E1A4A55}"/>
                  </a:ext>
                </a:extLst>
              </p:cNvPr>
              <p:cNvSpPr>
                <a:spLocks noGrp="1"/>
              </p:cNvSpPr>
              <p:nvPr>
                <p:ph idx="1"/>
              </p:nvPr>
            </p:nvSpPr>
            <p:spPr/>
            <p:txBody>
              <a:bodyPr/>
              <a:lstStyle/>
              <a:p>
                <a14:m>
                  <m:oMath xmlns:m="http://schemas.openxmlformats.org/officeDocument/2006/math">
                    <m:sSub>
                      <m:sSubPr>
                        <m:ctrlPr>
                          <a:rPr lang="pl-PL" i="1">
                            <a:latin typeface="Cambria Math" panose="02040503050406030204" pitchFamily="18" charset="0"/>
                          </a:rPr>
                        </m:ctrlPr>
                      </m:sSubPr>
                      <m:e>
                        <m:r>
                          <a:rPr lang="pl-PL" i="1">
                            <a:latin typeface="Cambria Math" panose="02040503050406030204" pitchFamily="18" charset="0"/>
                          </a:rPr>
                          <m:t>𝑟</m:t>
                        </m:r>
                      </m:e>
                      <m:sub>
                        <m:r>
                          <a:rPr lang="pl-PL" i="1">
                            <a:latin typeface="Cambria Math" panose="02040503050406030204" pitchFamily="18" charset="0"/>
                          </a:rPr>
                          <m:t>𝑒</m:t>
                        </m:r>
                      </m:sub>
                    </m:sSub>
                    <m:r>
                      <a:rPr lang="pl-PL" i="1">
                        <a:latin typeface="Cambria Math" panose="02040503050406030204" pitchFamily="18" charset="0"/>
                      </a:rPr>
                      <m:t>=</m:t>
                    </m:r>
                    <m:r>
                      <a:rPr lang="pl-PL" i="1">
                        <a:latin typeface="Cambria Math" panose="02040503050406030204" pitchFamily="18" charset="0"/>
                      </a:rPr>
                      <m:t>𝑅𝐹𝑅</m:t>
                    </m:r>
                    <m:r>
                      <a:rPr lang="pl-PL" i="1">
                        <a:latin typeface="Cambria Math" panose="02040503050406030204" pitchFamily="18" charset="0"/>
                      </a:rPr>
                      <m:t>+</m:t>
                    </m:r>
                    <m:r>
                      <a:rPr lang="pl-PL" i="1">
                        <a:latin typeface="Cambria Math" panose="02040503050406030204" pitchFamily="18" charset="0"/>
                      </a:rPr>
                      <m:t>𝛽</m:t>
                    </m:r>
                    <m:d>
                      <m:dPr>
                        <m:begChr m:val="["/>
                        <m:endChr m:val="]"/>
                        <m:ctrlPr>
                          <a:rPr lang="pl-PL" i="1">
                            <a:latin typeface="Cambria Math" panose="02040503050406030204" pitchFamily="18" charset="0"/>
                          </a:rPr>
                        </m:ctrlPr>
                      </m:dPr>
                      <m:e>
                        <m:r>
                          <a:rPr lang="pl-PL" i="1">
                            <a:latin typeface="Cambria Math" panose="02040503050406030204" pitchFamily="18" charset="0"/>
                          </a:rPr>
                          <m:t>𝐸</m:t>
                        </m:r>
                        <m:d>
                          <m:dPr>
                            <m:ctrlPr>
                              <a:rPr lang="pl-PL" i="1">
                                <a:latin typeface="Cambria Math" panose="02040503050406030204" pitchFamily="18" charset="0"/>
                              </a:rPr>
                            </m:ctrlPr>
                          </m:dPr>
                          <m:e>
                            <m:sSub>
                              <m:sSubPr>
                                <m:ctrlPr>
                                  <a:rPr lang="pl-PL" i="1">
                                    <a:latin typeface="Cambria Math" panose="02040503050406030204" pitchFamily="18" charset="0"/>
                                  </a:rPr>
                                </m:ctrlPr>
                              </m:sSubPr>
                              <m:e>
                                <m:r>
                                  <a:rPr lang="pl-PL" i="1">
                                    <a:latin typeface="Cambria Math" panose="02040503050406030204" pitchFamily="18" charset="0"/>
                                  </a:rPr>
                                  <m:t>𝑅</m:t>
                                </m:r>
                              </m:e>
                              <m:sub>
                                <m:r>
                                  <a:rPr lang="pl-PL" i="1">
                                    <a:latin typeface="Cambria Math" panose="02040503050406030204" pitchFamily="18" charset="0"/>
                                  </a:rPr>
                                  <m:t>𝑚𝑘𝑡</m:t>
                                </m:r>
                              </m:sub>
                            </m:sSub>
                          </m:e>
                        </m:d>
                        <m:r>
                          <a:rPr lang="pl-PL" i="1">
                            <a:latin typeface="Cambria Math" panose="02040503050406030204" pitchFamily="18" charset="0"/>
                          </a:rPr>
                          <m:t>−</m:t>
                        </m:r>
                        <m:r>
                          <a:rPr lang="pl-PL" i="1">
                            <a:latin typeface="Cambria Math" panose="02040503050406030204" pitchFamily="18" charset="0"/>
                          </a:rPr>
                          <m:t>𝑅𝐹𝑅</m:t>
                        </m:r>
                      </m:e>
                    </m:d>
                  </m:oMath>
                </a14:m>
                <a:endParaRPr lang="pl-PL" dirty="0"/>
              </a:p>
              <a:p>
                <a:r>
                  <a:rPr lang="pl-PL" dirty="0"/>
                  <a:t>gdzie </a:t>
                </a:r>
              </a:p>
              <a:p>
                <a:r>
                  <a:rPr lang="pl-PL" dirty="0"/>
                  <a:t>re = koszt kapitału własnego </a:t>
                </a:r>
              </a:p>
              <a:p>
                <a:r>
                  <a:rPr lang="pl-PL" dirty="0"/>
                  <a:t>RFR = stopa wolna od ryzyka </a:t>
                </a:r>
              </a:p>
              <a:p>
                <a:r>
                  <a:rPr lang="pl-PL" dirty="0"/>
                  <a:t>Beta = wrażliwość zwrotu z akcji na zmiany rynkowej stopy zwrotu </a:t>
                </a:r>
              </a:p>
              <a:p>
                <a:r>
                  <a:rPr lang="pl-PL" dirty="0"/>
                  <a:t>E(</a:t>
                </a:r>
                <a:r>
                  <a:rPr lang="pl-PL" dirty="0" err="1"/>
                  <a:t>Rmkt</a:t>
                </a:r>
                <a:r>
                  <a:rPr lang="pl-PL" dirty="0"/>
                  <a:t>) = oczekiwana rynkowa stopa zwrotu </a:t>
                </a:r>
              </a:p>
              <a:p>
                <a:r>
                  <a:rPr lang="pl-PL" dirty="0"/>
                  <a:t>[E (</a:t>
                </a:r>
                <a:r>
                  <a:rPr lang="pl-PL" dirty="0" err="1"/>
                  <a:t>Rmkt</a:t>
                </a:r>
                <a:r>
                  <a:rPr lang="pl-PL" dirty="0"/>
                  <a:t>) - RFR] nazywany jest również premią za ryzyko kapitałowe, ponieważ jest to premia, której inwestorzy oczekują za inwestowanie na rynku finansowym w stosunku do stopy wolnej od ryzyka. </a:t>
                </a:r>
              </a:p>
              <a:p>
                <a:endParaRPr lang="pl-PL" dirty="0"/>
              </a:p>
              <a:p>
                <a:endParaRPr lang="pl-PL" dirty="0"/>
              </a:p>
            </p:txBody>
          </p:sp>
        </mc:Choice>
        <mc:Fallback xmlns="">
          <p:sp>
            <p:nvSpPr>
              <p:cNvPr id="3" name="Symbol zastępczy zawartości 2">
                <a:extLst>
                  <a:ext uri="{FF2B5EF4-FFF2-40B4-BE49-F238E27FC236}">
                    <a16:creationId xmlns:a16="http://schemas.microsoft.com/office/drawing/2014/main" id="{391A69D3-1A54-4EE9-BE24-75515E1A4A55}"/>
                  </a:ext>
                </a:extLst>
              </p:cNvPr>
              <p:cNvSpPr>
                <a:spLocks noGrp="1" noRot="1" noChangeAspect="1" noMove="1" noResize="1" noEditPoints="1" noAdjustHandles="1" noChangeArrowheads="1" noChangeShapeType="1" noTextEdit="1"/>
              </p:cNvSpPr>
              <p:nvPr>
                <p:ph idx="1"/>
              </p:nvPr>
            </p:nvSpPr>
            <p:spPr>
              <a:blipFill>
                <a:blip r:embed="rId2"/>
                <a:stretch>
                  <a:fillRect l="-1043" b="-3081"/>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2CADAB16-23A0-4CCD-8734-8E4B9947C608}"/>
              </a:ext>
            </a:extLst>
          </p:cNvPr>
          <p:cNvSpPr>
            <a:spLocks noGrp="1"/>
          </p:cNvSpPr>
          <p:nvPr>
            <p:ph type="sldNum" sz="quarter" idx="12"/>
          </p:nvPr>
        </p:nvSpPr>
        <p:spPr/>
        <p:txBody>
          <a:bodyPr/>
          <a:lstStyle/>
          <a:p>
            <a:fld id="{27841190-F79C-4FD0-9BC1-8C2D798D9B46}" type="slidenum">
              <a:rPr lang="pl-PL" smtClean="0"/>
              <a:t>49</a:t>
            </a:fld>
            <a:endParaRPr lang="pl-PL"/>
          </a:p>
        </p:txBody>
      </p:sp>
    </p:spTree>
    <p:extLst>
      <p:ext uri="{BB962C8B-B14F-4D97-AF65-F5344CB8AC3E}">
        <p14:creationId xmlns:p14="http://schemas.microsoft.com/office/powerpoint/2010/main" val="371942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5D6725C-6EAC-46B9-BA03-DC616337BF61}"/>
              </a:ext>
            </a:extLst>
          </p:cNvPr>
          <p:cNvSpPr>
            <a:spLocks noGrp="1"/>
          </p:cNvSpPr>
          <p:nvPr>
            <p:ph type="title"/>
          </p:nvPr>
        </p:nvSpPr>
        <p:spPr/>
        <p:txBody>
          <a:bodyPr>
            <a:normAutofit/>
          </a:bodyPr>
          <a:lstStyle/>
          <a:p>
            <a:r>
              <a:rPr lang="pl-PL" b="1" dirty="0"/>
              <a:t>Pryncypał - agent i inne relacje w zakresie ładu korporacyjnego </a:t>
            </a:r>
            <a:endParaRPr lang="pl-PL" dirty="0"/>
          </a:p>
        </p:txBody>
      </p:sp>
      <p:sp>
        <p:nvSpPr>
          <p:cNvPr id="3" name="Symbol zastępczy zawartości 2">
            <a:extLst>
              <a:ext uri="{FF2B5EF4-FFF2-40B4-BE49-F238E27FC236}">
                <a16:creationId xmlns:a16="http://schemas.microsoft.com/office/drawing/2014/main" xmlns="" id="{E033223E-6D72-4F49-8649-53E3822D0911}"/>
              </a:ext>
            </a:extLst>
          </p:cNvPr>
          <p:cNvSpPr>
            <a:spLocks noGrp="1"/>
          </p:cNvSpPr>
          <p:nvPr>
            <p:ph idx="1"/>
          </p:nvPr>
        </p:nvSpPr>
        <p:spPr/>
        <p:txBody>
          <a:bodyPr>
            <a:normAutofit fontScale="70000" lnSpcReduction="20000"/>
          </a:bodyPr>
          <a:lstStyle/>
          <a:p>
            <a:pPr lvl="0"/>
            <a:r>
              <a:rPr lang="pl-PL" dirty="0"/>
              <a:t>wartość przedsiębiorstwa a wynagrodzenia (benefity) dla menedżerów: akcjonariusze chcą maksymalizacji wartości kapitału własnego, podczas gdy menedżerowie są bardziej zainteresowani maksymalizacją wynagrodzenia.</a:t>
            </a:r>
          </a:p>
          <a:p>
            <a:pPr lvl="0"/>
            <a:r>
              <a:rPr lang="pl-PL" dirty="0"/>
              <a:t>Poziom tolerancji ryzyka: Inwestorzy o zdywersyfikowanych portfelach mogą mieć możliwość tolerowania wyższego poziomu ryzyka podejmowanego przez konkretną spółkę w ich portfelu, ponieważ ryzyko będzie zdywersyfikowane. Menedżerowie i dyrektorzy mają tendencję do utrzymywania niższego ryzyka i unikania podejmowania ryzykownych decyzji, aby chronić swoje zatrudnienie </a:t>
            </a:r>
          </a:p>
          <a:p>
            <a:pPr lvl="0"/>
            <a:r>
              <a:rPr lang="pl-PL" dirty="0"/>
              <a:t>Asymetria informacji: menedżerowie mają większy dostęp do informacji i mogą wykorzystać tę wiedzę do podejmowania decyzji, które niekoniecznie są zgodne z najlepszym interesem akcjonariuszy. </a:t>
            </a:r>
          </a:p>
          <a:p>
            <a:pPr lvl="0"/>
            <a:r>
              <a:rPr lang="pl-PL" dirty="0"/>
              <a:t>Wpływ osób mających dostęp do informacji poufnych: jeśli osoby posiadające wpływy wywierają wpływ na dyrektorów, co uniemożliwia im właściwe sprawowanie kontroli lub monitorowania, prowadzi to do konfliktu interesów</a:t>
            </a:r>
          </a:p>
          <a:p>
            <a:r>
              <a:rPr lang="pl-PL" dirty="0"/>
              <a:t>Uprzywilejowane traktowanie akcjonariuszy: jeśli dyrektorzy są stronniczy wobec pewnych silnych akcjonariuszy, nie będzie to sprawiedliwe wobec innych akcjonariuszy.</a:t>
            </a:r>
          </a:p>
        </p:txBody>
      </p:sp>
      <p:sp>
        <p:nvSpPr>
          <p:cNvPr id="4" name="Symbol zastępczy numeru slajdu 3">
            <a:extLst>
              <a:ext uri="{FF2B5EF4-FFF2-40B4-BE49-F238E27FC236}">
                <a16:creationId xmlns:a16="http://schemas.microsoft.com/office/drawing/2014/main" xmlns="" id="{48CEEBC0-0414-4732-9E27-C0CA316B5D7E}"/>
              </a:ext>
            </a:extLst>
          </p:cNvPr>
          <p:cNvSpPr>
            <a:spLocks noGrp="1"/>
          </p:cNvSpPr>
          <p:nvPr>
            <p:ph type="sldNum" sz="quarter" idx="12"/>
          </p:nvPr>
        </p:nvSpPr>
        <p:spPr/>
        <p:txBody>
          <a:bodyPr/>
          <a:lstStyle/>
          <a:p>
            <a:fld id="{27841190-F79C-4FD0-9BC1-8C2D798D9B46}" type="slidenum">
              <a:rPr lang="pl-PL" smtClean="0"/>
              <a:t>5</a:t>
            </a:fld>
            <a:endParaRPr lang="pl-PL"/>
          </a:p>
        </p:txBody>
      </p:sp>
    </p:spTree>
    <p:extLst>
      <p:ext uri="{BB962C8B-B14F-4D97-AF65-F5344CB8AC3E}">
        <p14:creationId xmlns:p14="http://schemas.microsoft.com/office/powerpoint/2010/main" val="245175790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38EC3834-4384-41FE-BDCF-ABCCF3B0E9C2}"/>
              </a:ext>
            </a:extLst>
          </p:cNvPr>
          <p:cNvSpPr>
            <a:spLocks noGrp="1"/>
          </p:cNvSpPr>
          <p:nvPr>
            <p:ph type="title"/>
          </p:nvPr>
        </p:nvSpPr>
        <p:spPr/>
        <p:txBody>
          <a:bodyPr/>
          <a:lstStyle/>
          <a:p>
            <a:r>
              <a:rPr lang="pl-PL" dirty="0"/>
              <a:t>Model wyceny aktywów kapitałowych (CAPM) </a:t>
            </a:r>
          </a:p>
        </p:txBody>
      </p:sp>
      <p:sp>
        <p:nvSpPr>
          <p:cNvPr id="3" name="Symbol zastępczy zawartości 2">
            <a:extLst>
              <a:ext uri="{FF2B5EF4-FFF2-40B4-BE49-F238E27FC236}">
                <a16:creationId xmlns:a16="http://schemas.microsoft.com/office/drawing/2014/main" xmlns="" id="{8A5D43B8-87E7-4948-B095-7DA44B4A59D0}"/>
              </a:ext>
            </a:extLst>
          </p:cNvPr>
          <p:cNvSpPr>
            <a:spLocks noGrp="1"/>
          </p:cNvSpPr>
          <p:nvPr>
            <p:ph idx="1"/>
          </p:nvPr>
        </p:nvSpPr>
        <p:spPr/>
        <p:txBody>
          <a:bodyPr>
            <a:normAutofit lnSpcReduction="10000"/>
          </a:bodyPr>
          <a:lstStyle/>
          <a:p>
            <a:pPr algn="just"/>
            <a:r>
              <a:rPr lang="pl-PL" dirty="0"/>
              <a:t>Na rozwijającym się rynku stopa wolna od ryzyka wynosi 10%, a premia za ryzyko kapitałowe wynosi 6%. Beta kapitału własnego dla danej spółki wynosi 2. Jaki jest koszt kapitału przy użyciu modelu CAPM? </a:t>
            </a:r>
          </a:p>
          <a:p>
            <a:pPr algn="just"/>
            <a:r>
              <a:rPr lang="pl-PL" dirty="0"/>
              <a:t> Rozwiązanie: </a:t>
            </a:r>
          </a:p>
          <a:p>
            <a:pPr algn="just"/>
            <a:r>
              <a:rPr lang="pl-PL" dirty="0"/>
              <a:t>r e = 0,1+ 2 [0,06] = 22%</a:t>
            </a:r>
          </a:p>
          <a:p>
            <a:pPr algn="just"/>
            <a:r>
              <a:rPr lang="pl-PL" dirty="0"/>
              <a:t>Aby oszacować stopę wolną od ryzyka, używamy rentowności długoterminowych obligacji rządowych. Aby oszacować premię za ryzyko kapitałowe, używamy historycznych stop zwrotu. Historyczna premia za ryzyko kapitałowe jest uważana za dobre oszacowanie oczekiwanej za ryzyko kapitałowe. </a:t>
            </a:r>
          </a:p>
          <a:p>
            <a:endParaRPr lang="pl-PL" dirty="0"/>
          </a:p>
        </p:txBody>
      </p:sp>
      <p:sp>
        <p:nvSpPr>
          <p:cNvPr id="4" name="Symbol zastępczy numeru slajdu 3">
            <a:extLst>
              <a:ext uri="{FF2B5EF4-FFF2-40B4-BE49-F238E27FC236}">
                <a16:creationId xmlns:a16="http://schemas.microsoft.com/office/drawing/2014/main" xmlns="" id="{452C8C8B-B835-4D91-BDD6-7B752703DB5E}"/>
              </a:ext>
            </a:extLst>
          </p:cNvPr>
          <p:cNvSpPr>
            <a:spLocks noGrp="1"/>
          </p:cNvSpPr>
          <p:nvPr>
            <p:ph type="sldNum" sz="quarter" idx="12"/>
          </p:nvPr>
        </p:nvSpPr>
        <p:spPr/>
        <p:txBody>
          <a:bodyPr/>
          <a:lstStyle/>
          <a:p>
            <a:fld id="{27841190-F79C-4FD0-9BC1-8C2D798D9B46}" type="slidenum">
              <a:rPr lang="pl-PL" smtClean="0"/>
              <a:t>50</a:t>
            </a:fld>
            <a:endParaRPr lang="pl-PL"/>
          </a:p>
        </p:txBody>
      </p:sp>
    </p:spTree>
    <p:extLst>
      <p:ext uri="{BB962C8B-B14F-4D97-AF65-F5344CB8AC3E}">
        <p14:creationId xmlns:p14="http://schemas.microsoft.com/office/powerpoint/2010/main" val="107976532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F4AF2953-8BAF-43DE-B9F5-C2160D185473}"/>
              </a:ext>
            </a:extLst>
          </p:cNvPr>
          <p:cNvSpPr>
            <a:spLocks noGrp="1"/>
          </p:cNvSpPr>
          <p:nvPr>
            <p:ph type="title"/>
          </p:nvPr>
        </p:nvSpPr>
        <p:spPr/>
        <p:txBody>
          <a:bodyPr>
            <a:normAutofit/>
          </a:bodyPr>
          <a:lstStyle/>
          <a:p>
            <a:r>
              <a:rPr lang="en-GB" dirty="0"/>
              <a:t>Model </a:t>
            </a:r>
            <a:r>
              <a:rPr lang="en-GB" dirty="0" err="1"/>
              <a:t>dywidendowy</a:t>
            </a:r>
            <a:r>
              <a:rPr lang="en-GB" dirty="0"/>
              <a:t> (DDM – dividend discount model) </a:t>
            </a:r>
            <a:endParaRPr lang="pl-PL" dirty="0"/>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7FB210F8-292B-40C9-AD32-A6A748126ECA}"/>
                  </a:ext>
                </a:extLst>
              </p:cNvPr>
              <p:cNvSpPr>
                <a:spLocks noGrp="1"/>
              </p:cNvSpPr>
              <p:nvPr>
                <p:ph idx="1"/>
              </p:nvPr>
            </p:nvSpPr>
            <p:spPr/>
            <p:txBody>
              <a:bodyPr>
                <a:normAutofit lnSpcReduction="10000"/>
              </a:bodyPr>
              <a:lstStyle/>
              <a:p>
                <a14:m>
                  <m:oMath xmlns:m="http://schemas.openxmlformats.org/officeDocument/2006/math">
                    <m:sSub>
                      <m:sSubPr>
                        <m:ctrlPr>
                          <a:rPr lang="pl-PL" i="1">
                            <a:latin typeface="Cambria Math" panose="02040503050406030204" pitchFamily="18" charset="0"/>
                          </a:rPr>
                        </m:ctrlPr>
                      </m:sSubPr>
                      <m:e>
                        <m:r>
                          <a:rPr lang="pl-PL" i="1">
                            <a:latin typeface="Cambria Math" panose="02040503050406030204" pitchFamily="18" charset="0"/>
                          </a:rPr>
                          <m:t>𝑃</m:t>
                        </m:r>
                      </m:e>
                      <m:sub>
                        <m:r>
                          <a:rPr lang="pl-PL" i="1">
                            <a:latin typeface="Cambria Math" panose="02040503050406030204" pitchFamily="18" charset="0"/>
                          </a:rPr>
                          <m:t>0</m:t>
                        </m:r>
                      </m:sub>
                    </m:sSub>
                    <m:r>
                      <a:rPr lang="pl-PL" i="1">
                        <a:latin typeface="Cambria Math" panose="02040503050406030204" pitchFamily="18" charset="0"/>
                      </a:rPr>
                      <m:t>=</m:t>
                    </m:r>
                    <m:f>
                      <m:fPr>
                        <m:ctrlPr>
                          <a:rPr lang="pl-PL" i="1">
                            <a:latin typeface="Cambria Math" panose="02040503050406030204" pitchFamily="18" charset="0"/>
                          </a:rPr>
                        </m:ctrlPr>
                      </m:fPr>
                      <m:num>
                        <m:sSub>
                          <m:sSubPr>
                            <m:ctrlPr>
                              <a:rPr lang="pl-PL" i="1">
                                <a:latin typeface="Cambria Math" panose="02040503050406030204" pitchFamily="18" charset="0"/>
                              </a:rPr>
                            </m:ctrlPr>
                          </m:sSubPr>
                          <m:e>
                            <m:r>
                              <a:rPr lang="pl-PL" i="1">
                                <a:latin typeface="Cambria Math" panose="02040503050406030204" pitchFamily="18" charset="0"/>
                              </a:rPr>
                              <m:t>𝐷</m:t>
                            </m:r>
                          </m:e>
                          <m:sub>
                            <m:r>
                              <a:rPr lang="pl-PL" i="1">
                                <a:latin typeface="Cambria Math" panose="02040503050406030204" pitchFamily="18" charset="0"/>
                              </a:rPr>
                              <m:t>1</m:t>
                            </m:r>
                          </m:sub>
                        </m:sSub>
                      </m:num>
                      <m:den>
                        <m:sSub>
                          <m:sSubPr>
                            <m:ctrlPr>
                              <a:rPr lang="pl-PL" i="1">
                                <a:latin typeface="Cambria Math" panose="02040503050406030204" pitchFamily="18" charset="0"/>
                              </a:rPr>
                            </m:ctrlPr>
                          </m:sSubPr>
                          <m:e>
                            <m:r>
                              <a:rPr lang="pl-PL" i="1">
                                <a:latin typeface="Cambria Math" panose="02040503050406030204" pitchFamily="18" charset="0"/>
                              </a:rPr>
                              <m:t>𝑟</m:t>
                            </m:r>
                          </m:e>
                          <m:sub>
                            <m:r>
                              <a:rPr lang="pl-PL" i="1">
                                <a:latin typeface="Cambria Math" panose="02040503050406030204" pitchFamily="18" charset="0"/>
                              </a:rPr>
                              <m:t>𝑒</m:t>
                            </m:r>
                          </m:sub>
                        </m:sSub>
                        <m:r>
                          <a:rPr lang="pl-PL" i="1">
                            <a:latin typeface="Cambria Math" panose="02040503050406030204" pitchFamily="18" charset="0"/>
                          </a:rPr>
                          <m:t>−</m:t>
                        </m:r>
                        <m:r>
                          <a:rPr lang="pl-PL" i="1">
                            <a:latin typeface="Cambria Math" panose="02040503050406030204" pitchFamily="18" charset="0"/>
                          </a:rPr>
                          <m:t>𝑔</m:t>
                        </m:r>
                      </m:den>
                    </m:f>
                  </m:oMath>
                </a14:m>
                <a:endParaRPr lang="pl-PL" dirty="0"/>
              </a:p>
              <a:p>
                <a:endParaRPr lang="pl-PL" dirty="0"/>
              </a:p>
              <a:p>
                <a14:m>
                  <m:oMath xmlns:m="http://schemas.openxmlformats.org/officeDocument/2006/math">
                    <m:sSub>
                      <m:sSubPr>
                        <m:ctrlPr>
                          <a:rPr lang="pl-PL" i="1">
                            <a:latin typeface="Cambria Math" panose="02040503050406030204" pitchFamily="18" charset="0"/>
                          </a:rPr>
                        </m:ctrlPr>
                      </m:sSubPr>
                      <m:e>
                        <m:r>
                          <a:rPr lang="pl-PL" i="1">
                            <a:latin typeface="Cambria Math" panose="02040503050406030204" pitchFamily="18" charset="0"/>
                          </a:rPr>
                          <m:t>𝑟</m:t>
                        </m:r>
                      </m:e>
                      <m:sub>
                        <m:r>
                          <a:rPr lang="pl-PL" i="1">
                            <a:latin typeface="Cambria Math" panose="02040503050406030204" pitchFamily="18" charset="0"/>
                          </a:rPr>
                          <m:t>𝑒</m:t>
                        </m:r>
                      </m:sub>
                    </m:sSub>
                    <m:r>
                      <a:rPr lang="pl-PL" i="1">
                        <a:latin typeface="Cambria Math" panose="02040503050406030204" pitchFamily="18" charset="0"/>
                      </a:rPr>
                      <m:t>=</m:t>
                    </m:r>
                    <m:f>
                      <m:fPr>
                        <m:ctrlPr>
                          <a:rPr lang="pl-PL" i="1">
                            <a:latin typeface="Cambria Math" panose="02040503050406030204" pitchFamily="18" charset="0"/>
                          </a:rPr>
                        </m:ctrlPr>
                      </m:fPr>
                      <m:num>
                        <m:sSub>
                          <m:sSubPr>
                            <m:ctrlPr>
                              <a:rPr lang="pl-PL" i="1">
                                <a:latin typeface="Cambria Math" panose="02040503050406030204" pitchFamily="18" charset="0"/>
                              </a:rPr>
                            </m:ctrlPr>
                          </m:sSubPr>
                          <m:e>
                            <m:r>
                              <a:rPr lang="pl-PL" i="1">
                                <a:latin typeface="Cambria Math" panose="02040503050406030204" pitchFamily="18" charset="0"/>
                              </a:rPr>
                              <m:t>𝐷</m:t>
                            </m:r>
                          </m:e>
                          <m:sub>
                            <m:r>
                              <a:rPr lang="pl-PL" i="1">
                                <a:latin typeface="Cambria Math" panose="02040503050406030204" pitchFamily="18" charset="0"/>
                              </a:rPr>
                              <m:t>1</m:t>
                            </m:r>
                          </m:sub>
                        </m:sSub>
                      </m:num>
                      <m:den>
                        <m:sSub>
                          <m:sSubPr>
                            <m:ctrlPr>
                              <a:rPr lang="pl-PL" i="1">
                                <a:latin typeface="Cambria Math" panose="02040503050406030204" pitchFamily="18" charset="0"/>
                              </a:rPr>
                            </m:ctrlPr>
                          </m:sSubPr>
                          <m:e>
                            <m:r>
                              <a:rPr lang="pl-PL" i="1">
                                <a:latin typeface="Cambria Math" panose="02040503050406030204" pitchFamily="18" charset="0"/>
                              </a:rPr>
                              <m:t>𝑃</m:t>
                            </m:r>
                          </m:e>
                          <m:sub>
                            <m:r>
                              <a:rPr lang="pl-PL" i="1">
                                <a:latin typeface="Cambria Math" panose="02040503050406030204" pitchFamily="18" charset="0"/>
                              </a:rPr>
                              <m:t>0</m:t>
                            </m:r>
                          </m:sub>
                        </m:sSub>
                      </m:den>
                    </m:f>
                    <m:r>
                      <a:rPr lang="pl-PL" i="1">
                        <a:latin typeface="Cambria Math" panose="02040503050406030204" pitchFamily="18" charset="0"/>
                      </a:rPr>
                      <m:t>+</m:t>
                    </m:r>
                    <m:r>
                      <a:rPr lang="pl-PL" i="1">
                        <a:latin typeface="Cambria Math" panose="02040503050406030204" pitchFamily="18" charset="0"/>
                      </a:rPr>
                      <m:t>𝑔</m:t>
                    </m:r>
                  </m:oMath>
                </a14:m>
                <a:endParaRPr lang="pl-PL" dirty="0"/>
              </a:p>
              <a:p>
                <a:endParaRPr lang="pl-PL" dirty="0"/>
              </a:p>
              <a:p>
                <a:r>
                  <a:rPr lang="pl-PL" dirty="0" err="1"/>
                  <a:t>Dj</a:t>
                </a:r>
                <a:r>
                  <a:rPr lang="pl-PL" dirty="0"/>
                  <a:t> = dywidenda na koniec każdego okresu </a:t>
                </a:r>
              </a:p>
              <a:p>
                <a:r>
                  <a:rPr lang="pl-PL" dirty="0"/>
                  <a:t>Po = wewnętrzna cena akcji (</a:t>
                </a:r>
                <a:r>
                  <a:rPr lang="pl-PL" dirty="0" err="1"/>
                  <a:t>intristic</a:t>
                </a:r>
                <a:r>
                  <a:rPr lang="pl-PL" dirty="0"/>
                  <a:t> </a:t>
                </a:r>
                <a:r>
                  <a:rPr lang="pl-PL" dirty="0" err="1"/>
                  <a:t>value</a:t>
                </a:r>
                <a:r>
                  <a:rPr lang="pl-PL" dirty="0"/>
                  <a:t>)</a:t>
                </a:r>
              </a:p>
              <a:p>
                <a:r>
                  <a:rPr lang="pl-PL" dirty="0"/>
                  <a:t>re = koszt kapitału własnego</a:t>
                </a:r>
              </a:p>
              <a:p>
                <a:r>
                  <a:rPr lang="pl-PL" dirty="0"/>
                  <a:t>Dlatego przestawiając równanie otrzymujemy: </a:t>
                </a:r>
              </a:p>
              <a:p>
                <a:endParaRPr lang="pl-PL" dirty="0"/>
              </a:p>
            </p:txBody>
          </p:sp>
        </mc:Choice>
        <mc:Fallback xmlns="">
          <p:sp>
            <p:nvSpPr>
              <p:cNvPr id="3" name="Symbol zastępczy zawartości 2">
                <a:extLst>
                  <a:ext uri="{FF2B5EF4-FFF2-40B4-BE49-F238E27FC236}">
                    <a16:creationId xmlns:a16="http://schemas.microsoft.com/office/drawing/2014/main" id="{7FB210F8-292B-40C9-AD32-A6A748126ECA}"/>
                  </a:ext>
                </a:extLst>
              </p:cNvPr>
              <p:cNvSpPr>
                <a:spLocks noGrp="1" noRot="1" noChangeAspect="1" noMove="1" noResize="1" noEditPoints="1" noAdjustHandles="1" noChangeArrowheads="1" noChangeShapeType="1" noTextEdit="1"/>
              </p:cNvSpPr>
              <p:nvPr>
                <p:ph idx="1"/>
              </p:nvPr>
            </p:nvSpPr>
            <p:spPr>
              <a:blipFill>
                <a:blip r:embed="rId2"/>
                <a:stretch>
                  <a:fillRect l="-1043" b="-1401"/>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D51F7CEF-7BAE-41C3-8B3C-EE0B1C48D0AD}"/>
              </a:ext>
            </a:extLst>
          </p:cNvPr>
          <p:cNvSpPr>
            <a:spLocks noGrp="1"/>
          </p:cNvSpPr>
          <p:nvPr>
            <p:ph type="sldNum" sz="quarter" idx="12"/>
          </p:nvPr>
        </p:nvSpPr>
        <p:spPr/>
        <p:txBody>
          <a:bodyPr/>
          <a:lstStyle/>
          <a:p>
            <a:fld id="{27841190-F79C-4FD0-9BC1-8C2D798D9B46}" type="slidenum">
              <a:rPr lang="pl-PL" smtClean="0"/>
              <a:t>51</a:t>
            </a:fld>
            <a:endParaRPr lang="pl-PL"/>
          </a:p>
        </p:txBody>
      </p:sp>
    </p:spTree>
    <p:extLst>
      <p:ext uri="{BB962C8B-B14F-4D97-AF65-F5344CB8AC3E}">
        <p14:creationId xmlns:p14="http://schemas.microsoft.com/office/powerpoint/2010/main" val="264570841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9C9464C-96BC-4EFC-921E-3230B9AB9755}"/>
              </a:ext>
            </a:extLst>
          </p:cNvPr>
          <p:cNvSpPr>
            <a:spLocks noGrp="1"/>
          </p:cNvSpPr>
          <p:nvPr>
            <p:ph type="title"/>
          </p:nvPr>
        </p:nvSpPr>
        <p:spPr/>
        <p:txBody>
          <a:bodyPr/>
          <a:lstStyle/>
          <a:p>
            <a:r>
              <a:rPr lang="en-GB" dirty="0"/>
              <a:t>Model </a:t>
            </a:r>
            <a:r>
              <a:rPr lang="en-GB" dirty="0" err="1"/>
              <a:t>dywidendowy</a:t>
            </a:r>
            <a:r>
              <a:rPr lang="en-GB" dirty="0"/>
              <a:t> (DDM – dividend discount model) </a:t>
            </a:r>
            <a:r>
              <a:rPr lang="pl-PL" dirty="0"/>
              <a:t> - cd.</a:t>
            </a:r>
          </a:p>
        </p:txBody>
      </p:sp>
      <p:sp>
        <p:nvSpPr>
          <p:cNvPr id="3" name="Symbol zastępczy zawartości 2">
            <a:extLst>
              <a:ext uri="{FF2B5EF4-FFF2-40B4-BE49-F238E27FC236}">
                <a16:creationId xmlns:a16="http://schemas.microsoft.com/office/drawing/2014/main" xmlns="" id="{7A39B25F-217A-4ED3-BE18-671511300F23}"/>
              </a:ext>
            </a:extLst>
          </p:cNvPr>
          <p:cNvSpPr>
            <a:spLocks noGrp="1"/>
          </p:cNvSpPr>
          <p:nvPr>
            <p:ph idx="1"/>
          </p:nvPr>
        </p:nvSpPr>
        <p:spPr/>
        <p:txBody>
          <a:bodyPr/>
          <a:lstStyle/>
          <a:p>
            <a:endParaRPr lang="pl-PL" dirty="0"/>
          </a:p>
          <a:p>
            <a:endParaRPr lang="pl-PL" dirty="0"/>
          </a:p>
          <a:p>
            <a:endParaRPr lang="pl-PL" dirty="0"/>
          </a:p>
          <a:p>
            <a:r>
              <a:rPr lang="pl-PL" dirty="0"/>
              <a:t>gdzie: </a:t>
            </a:r>
          </a:p>
          <a:p>
            <a:r>
              <a:rPr lang="pl-PL" dirty="0"/>
              <a:t>g = stopa wzrostu dywidend</a:t>
            </a:r>
          </a:p>
          <a:p>
            <a:r>
              <a:rPr lang="pl-PL" dirty="0"/>
              <a:t>b = wskaźnik zysków zatrzymanych</a:t>
            </a:r>
          </a:p>
          <a:p>
            <a:r>
              <a:rPr lang="pl-PL" dirty="0"/>
              <a:t>D / EPS = stopa wypłaty dywidendy z zysku </a:t>
            </a:r>
          </a:p>
          <a:p>
            <a:r>
              <a:rPr lang="pl-PL" dirty="0"/>
              <a:t>ROE = zwrot z kapitału własnego</a:t>
            </a:r>
          </a:p>
          <a:p>
            <a:endParaRPr lang="pl-PL" dirty="0"/>
          </a:p>
        </p:txBody>
      </p:sp>
      <p:sp>
        <p:nvSpPr>
          <p:cNvPr id="4" name="Symbol zastępczy numeru slajdu 3">
            <a:extLst>
              <a:ext uri="{FF2B5EF4-FFF2-40B4-BE49-F238E27FC236}">
                <a16:creationId xmlns:a16="http://schemas.microsoft.com/office/drawing/2014/main" xmlns="" id="{FA6CF8DD-9683-4D25-9B15-2270D1904E73}"/>
              </a:ext>
            </a:extLst>
          </p:cNvPr>
          <p:cNvSpPr>
            <a:spLocks noGrp="1"/>
          </p:cNvSpPr>
          <p:nvPr>
            <p:ph type="sldNum" sz="quarter" idx="12"/>
          </p:nvPr>
        </p:nvSpPr>
        <p:spPr/>
        <p:txBody>
          <a:bodyPr/>
          <a:lstStyle/>
          <a:p>
            <a:fld id="{27841190-F79C-4FD0-9BC1-8C2D798D9B46}" type="slidenum">
              <a:rPr lang="pl-PL" smtClean="0"/>
              <a:t>52</a:t>
            </a:fld>
            <a:endParaRPr lang="pl-PL"/>
          </a:p>
        </p:txBody>
      </p:sp>
      <mc:AlternateContent xmlns:mc="http://schemas.openxmlformats.org/markup-compatibility/2006" xmlns:a14="http://schemas.microsoft.com/office/drawing/2010/main">
        <mc:Choice Requires="a14">
          <p:sp>
            <p:nvSpPr>
              <p:cNvPr id="5" name="Prostokąt 4">
                <a:extLst>
                  <a:ext uri="{FF2B5EF4-FFF2-40B4-BE49-F238E27FC236}">
                    <a16:creationId xmlns:a16="http://schemas.microsoft.com/office/drawing/2014/main" xmlns="" id="{D7EAD1D5-A049-412D-9ECB-C51F82ECD3C4}"/>
                  </a:ext>
                </a:extLst>
              </p:cNvPr>
              <p:cNvSpPr/>
              <p:nvPr/>
            </p:nvSpPr>
            <p:spPr>
              <a:xfrm>
                <a:off x="2938466" y="1957234"/>
                <a:ext cx="4717895" cy="9221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2400" i="1">
                          <a:latin typeface="Cambria Math" panose="02040503050406030204" pitchFamily="18" charset="0"/>
                        </a:rPr>
                        <m:t>𝑔</m:t>
                      </m:r>
                      <m:r>
                        <a:rPr lang="pl-PL" sz="2400" i="0">
                          <a:latin typeface="Cambria Math" panose="02040503050406030204" pitchFamily="18" charset="0"/>
                        </a:rPr>
                        <m:t>=</m:t>
                      </m:r>
                      <m:r>
                        <a:rPr lang="pl-PL" sz="2400" i="1">
                          <a:latin typeface="Cambria Math" panose="02040503050406030204" pitchFamily="18" charset="0"/>
                        </a:rPr>
                        <m:t>𝑏</m:t>
                      </m:r>
                      <m:r>
                        <a:rPr lang="pl-PL" sz="2400" i="0">
                          <a:latin typeface="Cambria Math" panose="02040503050406030204" pitchFamily="18" charset="0"/>
                        </a:rPr>
                        <m:t>∗</m:t>
                      </m:r>
                      <m:r>
                        <a:rPr lang="pl-PL" sz="2400" i="1">
                          <a:latin typeface="Cambria Math" panose="02040503050406030204" pitchFamily="18" charset="0"/>
                        </a:rPr>
                        <m:t>𝑅𝑂𝐸</m:t>
                      </m:r>
                      <m:r>
                        <a:rPr lang="pl-PL" sz="2400" i="0">
                          <a:latin typeface="Cambria Math" panose="02040503050406030204" pitchFamily="18" charset="0"/>
                        </a:rPr>
                        <m:t>= </m:t>
                      </m:r>
                      <m:d>
                        <m:dPr>
                          <m:ctrlPr>
                            <a:rPr lang="pl-PL" sz="2400" i="1">
                              <a:latin typeface="Cambria Math" panose="02040503050406030204" pitchFamily="18" charset="0"/>
                            </a:rPr>
                          </m:ctrlPr>
                        </m:dPr>
                        <m:e>
                          <m:r>
                            <a:rPr lang="pl-PL" sz="2400" i="0">
                              <a:latin typeface="Cambria Math" panose="02040503050406030204" pitchFamily="18" charset="0"/>
                            </a:rPr>
                            <m:t>1−</m:t>
                          </m:r>
                          <m:f>
                            <m:fPr>
                              <m:ctrlPr>
                                <a:rPr lang="pl-PL" sz="2400" i="1">
                                  <a:latin typeface="Cambria Math" panose="02040503050406030204" pitchFamily="18" charset="0"/>
                                </a:rPr>
                              </m:ctrlPr>
                            </m:fPr>
                            <m:num>
                              <m:r>
                                <a:rPr lang="pl-PL" sz="2400" i="1">
                                  <a:latin typeface="Cambria Math" panose="02040503050406030204" pitchFamily="18" charset="0"/>
                                </a:rPr>
                                <m:t>𝐷</m:t>
                              </m:r>
                            </m:num>
                            <m:den>
                              <m:r>
                                <a:rPr lang="pl-PL" sz="2400" i="1">
                                  <a:latin typeface="Cambria Math" panose="02040503050406030204" pitchFamily="18" charset="0"/>
                                </a:rPr>
                                <m:t>𝐸𝑃𝑆</m:t>
                              </m:r>
                            </m:den>
                          </m:f>
                        </m:e>
                      </m:d>
                      <m:r>
                        <a:rPr lang="pl-PL" sz="2400" i="0">
                          <a:latin typeface="Cambria Math" panose="02040503050406030204" pitchFamily="18" charset="0"/>
                        </a:rPr>
                        <m:t>∗</m:t>
                      </m:r>
                      <m:r>
                        <a:rPr lang="pl-PL" sz="2400" i="1">
                          <a:latin typeface="Cambria Math" panose="02040503050406030204" pitchFamily="18" charset="0"/>
                        </a:rPr>
                        <m:t>𝑅𝑂𝐸</m:t>
                      </m:r>
                    </m:oMath>
                  </m:oMathPara>
                </a14:m>
                <a:endParaRPr lang="pl-PL" sz="2400" dirty="0"/>
              </a:p>
            </p:txBody>
          </p:sp>
        </mc:Choice>
        <mc:Fallback xmlns="">
          <p:sp>
            <p:nvSpPr>
              <p:cNvPr id="5" name="Prostokąt 4">
                <a:extLst>
                  <a:ext uri="{FF2B5EF4-FFF2-40B4-BE49-F238E27FC236}">
                    <a16:creationId xmlns:a16="http://schemas.microsoft.com/office/drawing/2014/main" id="{D7EAD1D5-A049-412D-9ECB-C51F82ECD3C4}"/>
                  </a:ext>
                </a:extLst>
              </p:cNvPr>
              <p:cNvSpPr>
                <a:spLocks noRot="1" noChangeAspect="1" noMove="1" noResize="1" noEditPoints="1" noAdjustHandles="1" noChangeArrowheads="1" noChangeShapeType="1" noTextEdit="1"/>
              </p:cNvSpPr>
              <p:nvPr/>
            </p:nvSpPr>
            <p:spPr>
              <a:xfrm>
                <a:off x="2938466" y="1957234"/>
                <a:ext cx="4717895" cy="922176"/>
              </a:xfrm>
              <a:prstGeom prst="rect">
                <a:avLst/>
              </a:prstGeom>
              <a:blipFill>
                <a:blip r:embed="rId2"/>
                <a:stretch>
                  <a:fillRect/>
                </a:stretch>
              </a:blipFill>
            </p:spPr>
            <p:txBody>
              <a:bodyPr/>
              <a:lstStyle/>
              <a:p>
                <a:r>
                  <a:rPr lang="pl-PL">
                    <a:noFill/>
                  </a:rPr>
                  <a:t> </a:t>
                </a:r>
              </a:p>
            </p:txBody>
          </p:sp>
        </mc:Fallback>
      </mc:AlternateContent>
    </p:spTree>
    <p:extLst>
      <p:ext uri="{BB962C8B-B14F-4D97-AF65-F5344CB8AC3E}">
        <p14:creationId xmlns:p14="http://schemas.microsoft.com/office/powerpoint/2010/main" val="114691891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F775482B-DDCF-4EE8-818A-3D0906E2D56C}"/>
              </a:ext>
            </a:extLst>
          </p:cNvPr>
          <p:cNvSpPr>
            <a:spLocks noGrp="1"/>
          </p:cNvSpPr>
          <p:nvPr>
            <p:ph type="title"/>
          </p:nvPr>
        </p:nvSpPr>
        <p:spPr>
          <a:xfrm>
            <a:off x="838200" y="18255"/>
            <a:ext cx="10515600" cy="1325563"/>
          </a:xfrm>
        </p:spPr>
        <p:txBody>
          <a:bodyPr/>
          <a:lstStyle/>
          <a:p>
            <a:r>
              <a:rPr lang="en-GB" dirty="0"/>
              <a:t>Model </a:t>
            </a:r>
            <a:r>
              <a:rPr lang="en-GB" dirty="0" err="1"/>
              <a:t>dywidendowy</a:t>
            </a:r>
            <a:r>
              <a:rPr lang="en-GB" dirty="0"/>
              <a:t> (DDM – dividend discount model) </a:t>
            </a:r>
            <a:r>
              <a:rPr lang="pl-PL" dirty="0"/>
              <a:t> - przykład</a:t>
            </a:r>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FF03AEB4-1D7A-4B72-B6AC-4DDB4EE6CDB6}"/>
                  </a:ext>
                </a:extLst>
              </p:cNvPr>
              <p:cNvSpPr>
                <a:spLocks noGrp="1"/>
              </p:cNvSpPr>
              <p:nvPr>
                <p:ph idx="1"/>
              </p:nvPr>
            </p:nvSpPr>
            <p:spPr>
              <a:xfrm>
                <a:off x="0" y="1253331"/>
                <a:ext cx="12192000" cy="5586414"/>
              </a:xfrm>
            </p:spPr>
            <p:txBody>
              <a:bodyPr>
                <a:normAutofit fontScale="92500" lnSpcReduction="20000"/>
              </a:bodyPr>
              <a:lstStyle/>
              <a:p>
                <a:r>
                  <a:rPr lang="pl-PL" dirty="0"/>
                  <a:t>Zebrałeś następujące informacje o firmie i rynku: </a:t>
                </a:r>
              </a:p>
              <a:p>
                <a:pPr lvl="1"/>
                <a:r>
                  <a:rPr lang="pl-PL" dirty="0"/>
                  <a:t>Aktualna cena akcji = 30 USD</a:t>
                </a:r>
              </a:p>
              <a:p>
                <a:pPr lvl="1"/>
                <a:r>
                  <a:rPr lang="pl-PL" dirty="0"/>
                  <a:t>Ostatnia wypłacona dywidenda = 2 USD</a:t>
                </a:r>
              </a:p>
              <a:p>
                <a:pPr lvl="1"/>
                <a:r>
                  <a:rPr lang="pl-PL" dirty="0"/>
                  <a:t>Przewidywana stopa wypłaty dywidendy = 40% </a:t>
                </a:r>
              </a:p>
              <a:p>
                <a:pPr lvl="1"/>
                <a:r>
                  <a:rPr lang="pl-PL" dirty="0"/>
                  <a:t>Oczekiwane ROE = 15% </a:t>
                </a:r>
              </a:p>
              <a:p>
                <a:pPr lvl="1"/>
                <a:r>
                  <a:rPr lang="pl-PL" dirty="0"/>
                  <a:t>Beta kapitału własnego = 1,5 </a:t>
                </a:r>
              </a:p>
              <a:p>
                <a:pPr lvl="1"/>
                <a:r>
                  <a:rPr lang="pl-PL" dirty="0"/>
                  <a:t>Oczekiwana rynkowa stopa zwrotu = 15% </a:t>
                </a:r>
              </a:p>
              <a:p>
                <a:pPr lvl="1"/>
                <a:r>
                  <a:rPr lang="pl-PL" dirty="0"/>
                  <a:t>Stopa wolna od ryzyka = 8% </a:t>
                </a:r>
              </a:p>
              <a:p>
                <a:pPr lvl="1"/>
                <a:r>
                  <a:rPr lang="pl-PL" dirty="0"/>
                  <a:t>Ile wynosi koszt zysków zatrzymanych przy użyciu metody DCF? </a:t>
                </a:r>
              </a:p>
              <a:p>
                <a:pPr lvl="1"/>
                <a:endParaRPr lang="pl-PL" dirty="0"/>
              </a:p>
              <a:p>
                <a:r>
                  <a:rPr lang="pl-PL" dirty="0"/>
                  <a:t>Ponieważ stopa wypłaty dywidendy wynosi 40%, to współczynnik retencji, b, wynosi 1 - 0,4 = 0,6 </a:t>
                </a:r>
              </a:p>
              <a:p>
                <a:r>
                  <a:rPr lang="pl-PL" dirty="0"/>
                  <a:t>g = b * ROE = 0,6 * 0,15 = 0,09</a:t>
                </a:r>
              </a:p>
              <a:p>
                <a14:m>
                  <m:oMath xmlns:m="http://schemas.openxmlformats.org/officeDocument/2006/math">
                    <m:sSub>
                      <m:sSubPr>
                        <m:ctrlPr>
                          <a:rPr lang="pl-PL" i="1">
                            <a:latin typeface="Cambria Math" panose="02040503050406030204" pitchFamily="18" charset="0"/>
                          </a:rPr>
                        </m:ctrlPr>
                      </m:sSubPr>
                      <m:e>
                        <m:r>
                          <a:rPr lang="pl-PL" i="1">
                            <a:latin typeface="Cambria Math" panose="02040503050406030204" pitchFamily="18" charset="0"/>
                          </a:rPr>
                          <m:t>𝑟</m:t>
                        </m:r>
                      </m:e>
                      <m:sub>
                        <m:r>
                          <a:rPr lang="pl-PL" i="1">
                            <a:latin typeface="Cambria Math" panose="02040503050406030204" pitchFamily="18" charset="0"/>
                          </a:rPr>
                          <m:t>𝑒</m:t>
                        </m:r>
                      </m:sub>
                    </m:sSub>
                    <m:r>
                      <a:rPr lang="pl-PL" i="1">
                        <a:latin typeface="Cambria Math" panose="02040503050406030204" pitchFamily="18" charset="0"/>
                      </a:rPr>
                      <m:t>=</m:t>
                    </m:r>
                    <m:f>
                      <m:fPr>
                        <m:ctrlPr>
                          <a:rPr lang="pl-PL" i="1">
                            <a:latin typeface="Cambria Math" panose="02040503050406030204" pitchFamily="18" charset="0"/>
                          </a:rPr>
                        </m:ctrlPr>
                      </m:fPr>
                      <m:num>
                        <m:sSub>
                          <m:sSubPr>
                            <m:ctrlPr>
                              <a:rPr lang="pl-PL" i="1">
                                <a:latin typeface="Cambria Math" panose="02040503050406030204" pitchFamily="18" charset="0"/>
                              </a:rPr>
                            </m:ctrlPr>
                          </m:sSubPr>
                          <m:e>
                            <m:r>
                              <a:rPr lang="pl-PL" i="1">
                                <a:latin typeface="Cambria Math" panose="02040503050406030204" pitchFamily="18" charset="0"/>
                              </a:rPr>
                              <m:t>𝐷</m:t>
                            </m:r>
                          </m:e>
                          <m:sub>
                            <m:r>
                              <a:rPr lang="pl-PL" i="1">
                                <a:latin typeface="Cambria Math" panose="02040503050406030204" pitchFamily="18" charset="0"/>
                              </a:rPr>
                              <m:t>1</m:t>
                            </m:r>
                          </m:sub>
                        </m:sSub>
                      </m:num>
                      <m:den>
                        <m:sSub>
                          <m:sSubPr>
                            <m:ctrlPr>
                              <a:rPr lang="pl-PL" i="1">
                                <a:latin typeface="Cambria Math" panose="02040503050406030204" pitchFamily="18" charset="0"/>
                              </a:rPr>
                            </m:ctrlPr>
                          </m:sSubPr>
                          <m:e>
                            <m:r>
                              <a:rPr lang="pl-PL" i="1">
                                <a:latin typeface="Cambria Math" panose="02040503050406030204" pitchFamily="18" charset="0"/>
                              </a:rPr>
                              <m:t>𝑃</m:t>
                            </m:r>
                          </m:e>
                          <m:sub>
                            <m:r>
                              <a:rPr lang="pl-PL" i="1">
                                <a:latin typeface="Cambria Math" panose="02040503050406030204" pitchFamily="18" charset="0"/>
                              </a:rPr>
                              <m:t>0</m:t>
                            </m:r>
                          </m:sub>
                        </m:sSub>
                      </m:den>
                    </m:f>
                    <m:r>
                      <a:rPr lang="pl-PL" i="1">
                        <a:latin typeface="Cambria Math" panose="02040503050406030204" pitchFamily="18" charset="0"/>
                      </a:rPr>
                      <m:t>+</m:t>
                    </m:r>
                    <m:r>
                      <a:rPr lang="pl-PL" i="1">
                        <a:latin typeface="Cambria Math" panose="02040503050406030204" pitchFamily="18" charset="0"/>
                      </a:rPr>
                      <m:t>𝑔</m:t>
                    </m:r>
                  </m:oMath>
                </a14:m>
                <a:endParaRPr lang="pl-PL" dirty="0"/>
              </a:p>
              <a:p>
                <a14:m>
                  <m:oMath xmlns:m="http://schemas.openxmlformats.org/officeDocument/2006/math">
                    <m:sSub>
                      <m:sSubPr>
                        <m:ctrlPr>
                          <a:rPr lang="pl-PL" i="1">
                            <a:latin typeface="Cambria Math" panose="02040503050406030204" pitchFamily="18" charset="0"/>
                          </a:rPr>
                        </m:ctrlPr>
                      </m:sSubPr>
                      <m:e>
                        <m:r>
                          <a:rPr lang="pl-PL" i="1">
                            <a:latin typeface="Cambria Math" panose="02040503050406030204" pitchFamily="18" charset="0"/>
                          </a:rPr>
                          <m:t>𝑟</m:t>
                        </m:r>
                      </m:e>
                      <m:sub>
                        <m:r>
                          <a:rPr lang="pl-PL" i="1">
                            <a:latin typeface="Cambria Math" panose="02040503050406030204" pitchFamily="18" charset="0"/>
                          </a:rPr>
                          <m:t>𝑒</m:t>
                        </m:r>
                      </m:sub>
                    </m:sSub>
                    <m:r>
                      <a:rPr lang="pl-PL" i="1">
                        <a:latin typeface="Cambria Math" panose="02040503050406030204" pitchFamily="18" charset="0"/>
                      </a:rPr>
                      <m:t>=</m:t>
                    </m:r>
                    <m:f>
                      <m:fPr>
                        <m:ctrlPr>
                          <a:rPr lang="pl-PL" i="1">
                            <a:latin typeface="Cambria Math" panose="02040503050406030204" pitchFamily="18" charset="0"/>
                          </a:rPr>
                        </m:ctrlPr>
                      </m:fPr>
                      <m:num>
                        <m:sSub>
                          <m:sSubPr>
                            <m:ctrlPr>
                              <a:rPr lang="pl-PL" i="1">
                                <a:latin typeface="Cambria Math" panose="02040503050406030204" pitchFamily="18" charset="0"/>
                              </a:rPr>
                            </m:ctrlPr>
                          </m:sSubPr>
                          <m:e>
                            <m:r>
                              <a:rPr lang="pl-PL" i="1">
                                <a:latin typeface="Cambria Math" panose="02040503050406030204" pitchFamily="18" charset="0"/>
                              </a:rPr>
                              <m:t>𝐷</m:t>
                            </m:r>
                          </m:e>
                          <m:sub>
                            <m:r>
                              <a:rPr lang="pl-PL" i="1">
                                <a:latin typeface="Cambria Math" panose="02040503050406030204" pitchFamily="18" charset="0"/>
                              </a:rPr>
                              <m:t>0</m:t>
                            </m:r>
                          </m:sub>
                        </m:sSub>
                        <m:r>
                          <a:rPr lang="pl-PL" i="1">
                            <a:latin typeface="Cambria Math" panose="02040503050406030204" pitchFamily="18" charset="0"/>
                          </a:rPr>
                          <m:t>∗</m:t>
                        </m:r>
                        <m:d>
                          <m:dPr>
                            <m:ctrlPr>
                              <a:rPr lang="pl-PL" i="1">
                                <a:latin typeface="Cambria Math" panose="02040503050406030204" pitchFamily="18" charset="0"/>
                              </a:rPr>
                            </m:ctrlPr>
                          </m:dPr>
                          <m:e>
                            <m:r>
                              <a:rPr lang="pl-PL" i="1">
                                <a:latin typeface="Cambria Math" panose="02040503050406030204" pitchFamily="18" charset="0"/>
                              </a:rPr>
                              <m:t>1+</m:t>
                            </m:r>
                            <m:r>
                              <a:rPr lang="pl-PL" i="1">
                                <a:latin typeface="Cambria Math" panose="02040503050406030204" pitchFamily="18" charset="0"/>
                              </a:rPr>
                              <m:t>𝑔</m:t>
                            </m:r>
                          </m:e>
                        </m:d>
                      </m:num>
                      <m:den>
                        <m:sSub>
                          <m:sSubPr>
                            <m:ctrlPr>
                              <a:rPr lang="pl-PL" i="1">
                                <a:latin typeface="Cambria Math" panose="02040503050406030204" pitchFamily="18" charset="0"/>
                              </a:rPr>
                            </m:ctrlPr>
                          </m:sSubPr>
                          <m:e>
                            <m:r>
                              <a:rPr lang="pl-PL" i="1">
                                <a:latin typeface="Cambria Math" panose="02040503050406030204" pitchFamily="18" charset="0"/>
                              </a:rPr>
                              <m:t>𝑃</m:t>
                            </m:r>
                          </m:e>
                          <m:sub>
                            <m:r>
                              <a:rPr lang="pl-PL" i="1">
                                <a:latin typeface="Cambria Math" panose="02040503050406030204" pitchFamily="18" charset="0"/>
                              </a:rPr>
                              <m:t>0</m:t>
                            </m:r>
                          </m:sub>
                        </m:sSub>
                      </m:den>
                    </m:f>
                    <m:r>
                      <a:rPr lang="pl-PL" i="1">
                        <a:latin typeface="Cambria Math" panose="02040503050406030204" pitchFamily="18" charset="0"/>
                      </a:rPr>
                      <m:t>+</m:t>
                    </m:r>
                    <m:r>
                      <a:rPr lang="pl-PL" i="1">
                        <a:latin typeface="Cambria Math" panose="02040503050406030204" pitchFamily="18" charset="0"/>
                      </a:rPr>
                      <m:t>𝑔</m:t>
                    </m:r>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2∗1.09</m:t>
                        </m:r>
                      </m:num>
                      <m:den>
                        <m:r>
                          <a:rPr lang="pl-PL" i="1">
                            <a:latin typeface="Cambria Math" panose="02040503050406030204" pitchFamily="18" charset="0"/>
                          </a:rPr>
                          <m:t>30</m:t>
                        </m:r>
                      </m:den>
                    </m:f>
                    <m:r>
                      <a:rPr lang="pl-PL" i="1">
                        <a:latin typeface="Cambria Math" panose="02040503050406030204" pitchFamily="18" charset="0"/>
                      </a:rPr>
                      <m:t>+0.09=0.1627=16.27%</m:t>
                    </m:r>
                  </m:oMath>
                </a14:m>
                <a:endParaRPr lang="pl-PL" dirty="0"/>
              </a:p>
              <a:p>
                <a:endParaRPr lang="pl-PL" dirty="0"/>
              </a:p>
            </p:txBody>
          </p:sp>
        </mc:Choice>
        <mc:Fallback xmlns="">
          <p:sp>
            <p:nvSpPr>
              <p:cNvPr id="3" name="Symbol zastępczy zawartości 2">
                <a:extLst>
                  <a:ext uri="{FF2B5EF4-FFF2-40B4-BE49-F238E27FC236}">
                    <a16:creationId xmlns:a16="http://schemas.microsoft.com/office/drawing/2014/main" id="{FF03AEB4-1D7A-4B72-B6AC-4DDB4EE6CDB6}"/>
                  </a:ext>
                </a:extLst>
              </p:cNvPr>
              <p:cNvSpPr>
                <a:spLocks noGrp="1" noRot="1" noChangeAspect="1" noMove="1" noResize="1" noEditPoints="1" noAdjustHandles="1" noChangeArrowheads="1" noChangeShapeType="1" noTextEdit="1"/>
              </p:cNvSpPr>
              <p:nvPr>
                <p:ph idx="1"/>
              </p:nvPr>
            </p:nvSpPr>
            <p:spPr>
              <a:xfrm>
                <a:off x="0" y="1253331"/>
                <a:ext cx="12192000" cy="5586414"/>
              </a:xfrm>
              <a:blipFill>
                <a:blip r:embed="rId2"/>
                <a:stretch>
                  <a:fillRect l="-750" t="-2838"/>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85A015C2-5BBC-4F0B-80B1-9632492BC4E5}"/>
              </a:ext>
            </a:extLst>
          </p:cNvPr>
          <p:cNvSpPr>
            <a:spLocks noGrp="1"/>
          </p:cNvSpPr>
          <p:nvPr>
            <p:ph type="sldNum" sz="quarter" idx="12"/>
          </p:nvPr>
        </p:nvSpPr>
        <p:spPr/>
        <p:txBody>
          <a:bodyPr/>
          <a:lstStyle/>
          <a:p>
            <a:fld id="{27841190-F79C-4FD0-9BC1-8C2D798D9B46}" type="slidenum">
              <a:rPr lang="pl-PL" smtClean="0"/>
              <a:t>53</a:t>
            </a:fld>
            <a:endParaRPr lang="pl-PL"/>
          </a:p>
        </p:txBody>
      </p:sp>
    </p:spTree>
    <p:extLst>
      <p:ext uri="{BB962C8B-B14F-4D97-AF65-F5344CB8AC3E}">
        <p14:creationId xmlns:p14="http://schemas.microsoft.com/office/powerpoint/2010/main" val="145583123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C1DB500F-B90F-43ED-98C6-26FB038FF3F4}"/>
              </a:ext>
            </a:extLst>
          </p:cNvPr>
          <p:cNvSpPr>
            <a:spLocks noGrp="1"/>
          </p:cNvSpPr>
          <p:nvPr>
            <p:ph type="title"/>
          </p:nvPr>
        </p:nvSpPr>
        <p:spPr/>
        <p:txBody>
          <a:bodyPr>
            <a:normAutofit/>
          </a:bodyPr>
          <a:lstStyle/>
          <a:p>
            <a:r>
              <a:rPr lang="pl-PL" dirty="0"/>
              <a:t>Metoda rentowność obligacji do wykupu plus premia za ryzyko</a:t>
            </a:r>
          </a:p>
        </p:txBody>
      </p:sp>
      <p:sp>
        <p:nvSpPr>
          <p:cNvPr id="3" name="Symbol zastępczy zawartości 2">
            <a:extLst>
              <a:ext uri="{FF2B5EF4-FFF2-40B4-BE49-F238E27FC236}">
                <a16:creationId xmlns:a16="http://schemas.microsoft.com/office/drawing/2014/main" xmlns="" id="{D1FB86D2-4AF1-42CD-9898-F13F01342E7A}"/>
              </a:ext>
            </a:extLst>
          </p:cNvPr>
          <p:cNvSpPr>
            <a:spLocks noGrp="1"/>
          </p:cNvSpPr>
          <p:nvPr>
            <p:ph idx="1"/>
          </p:nvPr>
        </p:nvSpPr>
        <p:spPr/>
        <p:txBody>
          <a:bodyPr/>
          <a:lstStyle/>
          <a:p>
            <a:r>
              <a:rPr lang="pl-PL" dirty="0"/>
              <a:t>re = rentowność obligacji + premia za ryzyko</a:t>
            </a:r>
          </a:p>
          <a:p>
            <a:r>
              <a:rPr lang="pl-PL" dirty="0"/>
              <a:t>Oprocentowanie spółki w przypadku długu długoterminowego wynosi 8%. Premia za ryzyko kapitału własnego szacowana jest na 5%. Ile wynosi koszt kapitału własnego?  Rozwiązanie: </a:t>
            </a:r>
          </a:p>
          <a:p>
            <a:r>
              <a:rPr lang="pl-PL" dirty="0"/>
              <a:t>r e = 8% + 5% = 13%</a:t>
            </a:r>
          </a:p>
          <a:p>
            <a:endParaRPr lang="pl-PL" dirty="0"/>
          </a:p>
        </p:txBody>
      </p:sp>
      <p:sp>
        <p:nvSpPr>
          <p:cNvPr id="4" name="Symbol zastępczy numeru slajdu 3">
            <a:extLst>
              <a:ext uri="{FF2B5EF4-FFF2-40B4-BE49-F238E27FC236}">
                <a16:creationId xmlns:a16="http://schemas.microsoft.com/office/drawing/2014/main" xmlns="" id="{88EC0919-6A41-4A18-B6BA-DE980B3F94F8}"/>
              </a:ext>
            </a:extLst>
          </p:cNvPr>
          <p:cNvSpPr>
            <a:spLocks noGrp="1"/>
          </p:cNvSpPr>
          <p:nvPr>
            <p:ph type="sldNum" sz="quarter" idx="12"/>
          </p:nvPr>
        </p:nvSpPr>
        <p:spPr/>
        <p:txBody>
          <a:bodyPr/>
          <a:lstStyle/>
          <a:p>
            <a:fld id="{27841190-F79C-4FD0-9BC1-8C2D798D9B46}" type="slidenum">
              <a:rPr lang="pl-PL" smtClean="0"/>
              <a:t>54</a:t>
            </a:fld>
            <a:endParaRPr lang="pl-PL"/>
          </a:p>
        </p:txBody>
      </p:sp>
    </p:spTree>
    <p:extLst>
      <p:ext uri="{BB962C8B-B14F-4D97-AF65-F5344CB8AC3E}">
        <p14:creationId xmlns:p14="http://schemas.microsoft.com/office/powerpoint/2010/main" val="223507889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5E64C100-0B43-4906-BC2F-45201900E6EB}"/>
              </a:ext>
            </a:extLst>
          </p:cNvPr>
          <p:cNvSpPr>
            <a:spLocks noGrp="1"/>
          </p:cNvSpPr>
          <p:nvPr>
            <p:ph type="title"/>
          </p:nvPr>
        </p:nvSpPr>
        <p:spPr/>
        <p:txBody>
          <a:bodyPr/>
          <a:lstStyle/>
          <a:p>
            <a:r>
              <a:rPr lang="pl-PL" dirty="0"/>
              <a:t>Szacowanie współczynnika beta kapitału własnego projektu – </a:t>
            </a:r>
            <a:r>
              <a:rPr lang="pl-PL" dirty="0" err="1"/>
              <a:t>pure</a:t>
            </a:r>
            <a:r>
              <a:rPr lang="pl-PL" dirty="0"/>
              <a:t> </a:t>
            </a:r>
            <a:r>
              <a:rPr lang="pl-PL" dirty="0" err="1"/>
              <a:t>play</a:t>
            </a:r>
            <a:endParaRPr lang="pl-PL" dirty="0"/>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97CBD849-C8C8-4147-8C8F-C16469A1F3F2}"/>
                  </a:ext>
                </a:extLst>
              </p:cNvPr>
              <p:cNvSpPr>
                <a:spLocks noGrp="1"/>
              </p:cNvSpPr>
              <p:nvPr>
                <p:ph idx="1"/>
              </p:nvPr>
            </p:nvSpPr>
            <p:spPr/>
            <p:txBody>
              <a:bodyPr>
                <a:normAutofit fontScale="77500" lnSpcReduction="20000"/>
              </a:bodyPr>
              <a:lstStyle/>
              <a:p>
                <a:r>
                  <a:rPr lang="pl-PL" dirty="0"/>
                  <a:t>Krok 1 : Lista porównywalnych spółek notowanych na giełdzie (ta sama branża, wielkość, itd.)</a:t>
                </a:r>
              </a:p>
              <a:p>
                <a:r>
                  <a:rPr lang="pl-PL" dirty="0"/>
                  <a:t>Krok 2 : Dla spółek z kroku 1 oblicz </a:t>
                </a:r>
                <a:r>
                  <a:rPr lang="pl-PL" dirty="0" err="1"/>
                  <a:t>odlewarowane</a:t>
                </a:r>
                <a:r>
                  <a:rPr lang="pl-PL" dirty="0"/>
                  <a:t> współczynniki beta (albo współczynniki beta aktywów) za pomocą formuły Hamady dla współczynników D/E (dla wartości rynkowych tych spółek) i dla właściwych stawek podatku dochodowego:</a:t>
                </a:r>
              </a:p>
              <a:p>
                <a14:m>
                  <m:oMath xmlns:m="http://schemas.openxmlformats.org/officeDocument/2006/math">
                    <m:sSub>
                      <m:sSubPr>
                        <m:ctrlPr>
                          <a:rPr lang="pl-PL" i="1">
                            <a:latin typeface="Cambria Math" panose="02040503050406030204" pitchFamily="18" charset="0"/>
                          </a:rPr>
                        </m:ctrlPr>
                      </m:sSubPr>
                      <m:e>
                        <m:r>
                          <a:rPr lang="pl-PL" i="1">
                            <a:latin typeface="Cambria Math" panose="02040503050406030204" pitchFamily="18" charset="0"/>
                          </a:rPr>
                          <m:t>𝛽</m:t>
                        </m:r>
                      </m:e>
                      <m:sub>
                        <m:r>
                          <a:rPr lang="pl-PL" i="1">
                            <a:latin typeface="Cambria Math" panose="02040503050406030204" pitchFamily="18" charset="0"/>
                          </a:rPr>
                          <m:t>𝑎𝑠𝑠𝑒𝑡</m:t>
                        </m:r>
                      </m:sub>
                    </m:sSub>
                    <m:r>
                      <a:rPr lang="pl-PL" i="1">
                        <a:latin typeface="Cambria Math" panose="02040503050406030204" pitchFamily="18" charset="0"/>
                      </a:rPr>
                      <m:t>= </m:t>
                    </m:r>
                    <m:sSub>
                      <m:sSubPr>
                        <m:ctrlPr>
                          <a:rPr lang="pl-PL" i="1">
                            <a:latin typeface="Cambria Math" panose="02040503050406030204" pitchFamily="18" charset="0"/>
                          </a:rPr>
                        </m:ctrlPr>
                      </m:sSubPr>
                      <m:e>
                        <m:r>
                          <a:rPr lang="pl-PL" i="1">
                            <a:latin typeface="Cambria Math" panose="02040503050406030204" pitchFamily="18" charset="0"/>
                          </a:rPr>
                          <m:t>𝛽</m:t>
                        </m:r>
                      </m:e>
                      <m:sub>
                        <m:r>
                          <a:rPr lang="pl-PL" i="1">
                            <a:latin typeface="Cambria Math" panose="02040503050406030204" pitchFamily="18" charset="0"/>
                          </a:rPr>
                          <m:t>𝑒𝑞𝑢𝑖𝑡𝑦</m:t>
                        </m:r>
                      </m:sub>
                    </m:sSub>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1</m:t>
                        </m:r>
                      </m:num>
                      <m:den>
                        <m:r>
                          <a:rPr lang="pl-PL" i="1">
                            <a:latin typeface="Cambria Math" panose="02040503050406030204" pitchFamily="18" charset="0"/>
                          </a:rPr>
                          <m:t>1+</m:t>
                        </m:r>
                        <m:f>
                          <m:fPr>
                            <m:ctrlPr>
                              <a:rPr lang="pl-PL" i="1">
                                <a:latin typeface="Cambria Math" panose="02040503050406030204" pitchFamily="18" charset="0"/>
                              </a:rPr>
                            </m:ctrlPr>
                          </m:fPr>
                          <m:num>
                            <m:d>
                              <m:dPr>
                                <m:ctrlPr>
                                  <a:rPr lang="pl-PL" i="1">
                                    <a:latin typeface="Cambria Math" panose="02040503050406030204" pitchFamily="18" charset="0"/>
                                  </a:rPr>
                                </m:ctrlPr>
                              </m:dPr>
                              <m:e>
                                <m:r>
                                  <a:rPr lang="pl-PL" i="1">
                                    <a:latin typeface="Cambria Math" panose="02040503050406030204" pitchFamily="18" charset="0"/>
                                  </a:rPr>
                                  <m:t>1−</m:t>
                                </m:r>
                                <m:r>
                                  <a:rPr lang="pl-PL" i="1">
                                    <a:latin typeface="Cambria Math" panose="02040503050406030204" pitchFamily="18" charset="0"/>
                                  </a:rPr>
                                  <m:t>𝑡</m:t>
                                </m:r>
                              </m:e>
                            </m:d>
                            <m:r>
                              <a:rPr lang="pl-PL" i="1">
                                <a:latin typeface="Cambria Math" panose="02040503050406030204" pitchFamily="18" charset="0"/>
                              </a:rPr>
                              <m:t>𝐷</m:t>
                            </m:r>
                          </m:num>
                          <m:den>
                            <m:r>
                              <a:rPr lang="pl-PL" i="1">
                                <a:latin typeface="Cambria Math" panose="02040503050406030204" pitchFamily="18" charset="0"/>
                              </a:rPr>
                              <m:t>𝐸</m:t>
                            </m:r>
                          </m:den>
                        </m:f>
                      </m:den>
                    </m:f>
                  </m:oMath>
                </a14:m>
                <a:endParaRPr lang="pl-PL" dirty="0"/>
              </a:p>
              <a:p>
                <a:r>
                  <a:rPr lang="pl-PL" dirty="0"/>
                  <a:t>Gdzie: beta(equity) – współczynnik beta obliczony dla danej spółki z kroku 1, beta(</a:t>
                </a:r>
                <a:r>
                  <a:rPr lang="pl-PL" dirty="0" err="1"/>
                  <a:t>asset</a:t>
                </a:r>
                <a:r>
                  <a:rPr lang="pl-PL" dirty="0"/>
                  <a:t>) – </a:t>
                </a:r>
                <a:r>
                  <a:rPr lang="pl-PL" dirty="0" err="1"/>
                  <a:t>odlewarowany</a:t>
                </a:r>
                <a:r>
                  <a:rPr lang="pl-PL" dirty="0"/>
                  <a:t> współczynnik beta. </a:t>
                </a:r>
              </a:p>
              <a:p>
                <a:r>
                  <a:rPr lang="pl-PL" dirty="0"/>
                  <a:t>Krok 3 : Oblicz współczynnik beta </a:t>
                </a:r>
                <a:r>
                  <a:rPr lang="pl-PL" dirty="0" err="1"/>
                  <a:t>zalewarowany</a:t>
                </a:r>
                <a:r>
                  <a:rPr lang="pl-PL" dirty="0"/>
                  <a:t>, aplikując współczynnik D/E i stawkę podatku właściwą dla przedsiębiorstwa lub projektu dla których chcemy obliczyć koszt kapitału własnego.</a:t>
                </a:r>
              </a:p>
              <a:p>
                <a14:m>
                  <m:oMath xmlns:m="http://schemas.openxmlformats.org/officeDocument/2006/math">
                    <m:sSub>
                      <m:sSubPr>
                        <m:ctrlPr>
                          <a:rPr lang="pl-PL" i="1">
                            <a:latin typeface="Cambria Math" panose="02040503050406030204" pitchFamily="18" charset="0"/>
                          </a:rPr>
                        </m:ctrlPr>
                      </m:sSubPr>
                      <m:e>
                        <m:r>
                          <a:rPr lang="pl-PL" i="1">
                            <a:latin typeface="Cambria Math" panose="02040503050406030204" pitchFamily="18" charset="0"/>
                          </a:rPr>
                          <m:t>𝛽</m:t>
                        </m:r>
                      </m:e>
                      <m:sub>
                        <m:r>
                          <a:rPr lang="pl-PL" i="1">
                            <a:latin typeface="Cambria Math" panose="02040503050406030204" pitchFamily="18" charset="0"/>
                          </a:rPr>
                          <m:t>𝑒𝑞𝑢𝑖𝑡𝑦</m:t>
                        </m:r>
                      </m:sub>
                    </m:sSub>
                    <m:r>
                      <a:rPr lang="pl-PL" i="1">
                        <a:latin typeface="Cambria Math" panose="02040503050406030204" pitchFamily="18" charset="0"/>
                      </a:rPr>
                      <m:t>= </m:t>
                    </m:r>
                    <m:sSub>
                      <m:sSubPr>
                        <m:ctrlPr>
                          <a:rPr lang="pl-PL" i="1">
                            <a:latin typeface="Cambria Math" panose="02040503050406030204" pitchFamily="18" charset="0"/>
                          </a:rPr>
                        </m:ctrlPr>
                      </m:sSubPr>
                      <m:e>
                        <m:r>
                          <a:rPr lang="pl-PL" i="1">
                            <a:latin typeface="Cambria Math" panose="02040503050406030204" pitchFamily="18" charset="0"/>
                          </a:rPr>
                          <m:t>𝛽</m:t>
                        </m:r>
                      </m:e>
                      <m:sub>
                        <m:r>
                          <a:rPr lang="pl-PL" i="1">
                            <a:latin typeface="Cambria Math" panose="02040503050406030204" pitchFamily="18" charset="0"/>
                          </a:rPr>
                          <m:t>𝑎𝑠𝑠𝑒𝑡</m:t>
                        </m:r>
                      </m:sub>
                    </m:sSub>
                    <m:r>
                      <a:rPr lang="pl-PL" i="1">
                        <a:latin typeface="Cambria Math" panose="02040503050406030204" pitchFamily="18" charset="0"/>
                      </a:rPr>
                      <m:t>∗</m:t>
                    </m:r>
                    <m:d>
                      <m:dPr>
                        <m:ctrlPr>
                          <a:rPr lang="pl-PL" i="1">
                            <a:latin typeface="Cambria Math" panose="02040503050406030204" pitchFamily="18" charset="0"/>
                          </a:rPr>
                        </m:ctrlPr>
                      </m:dPr>
                      <m:e>
                        <m:r>
                          <a:rPr lang="pl-PL" i="1">
                            <a:latin typeface="Cambria Math" panose="02040503050406030204" pitchFamily="18" charset="0"/>
                          </a:rPr>
                          <m:t>1+</m:t>
                        </m:r>
                        <m:f>
                          <m:fPr>
                            <m:ctrlPr>
                              <a:rPr lang="pl-PL" i="1">
                                <a:latin typeface="Cambria Math" panose="02040503050406030204" pitchFamily="18" charset="0"/>
                              </a:rPr>
                            </m:ctrlPr>
                          </m:fPr>
                          <m:num>
                            <m:d>
                              <m:dPr>
                                <m:ctrlPr>
                                  <a:rPr lang="pl-PL" i="1">
                                    <a:latin typeface="Cambria Math" panose="02040503050406030204" pitchFamily="18" charset="0"/>
                                  </a:rPr>
                                </m:ctrlPr>
                              </m:dPr>
                              <m:e>
                                <m:r>
                                  <a:rPr lang="pl-PL" i="1">
                                    <a:latin typeface="Cambria Math" panose="02040503050406030204" pitchFamily="18" charset="0"/>
                                  </a:rPr>
                                  <m:t>1−</m:t>
                                </m:r>
                                <m:r>
                                  <a:rPr lang="pl-PL" i="1">
                                    <a:latin typeface="Cambria Math" panose="02040503050406030204" pitchFamily="18" charset="0"/>
                                  </a:rPr>
                                  <m:t>𝑡</m:t>
                                </m:r>
                              </m:e>
                            </m:d>
                            <m:r>
                              <a:rPr lang="pl-PL" i="1">
                                <a:latin typeface="Cambria Math" panose="02040503050406030204" pitchFamily="18" charset="0"/>
                              </a:rPr>
                              <m:t>𝐷</m:t>
                            </m:r>
                          </m:num>
                          <m:den>
                            <m:r>
                              <a:rPr lang="pl-PL" i="1">
                                <a:latin typeface="Cambria Math" panose="02040503050406030204" pitchFamily="18" charset="0"/>
                              </a:rPr>
                              <m:t>𝐸</m:t>
                            </m:r>
                          </m:den>
                        </m:f>
                      </m:e>
                    </m:d>
                  </m:oMath>
                </a14:m>
                <a:endParaRPr lang="pl-PL" dirty="0"/>
              </a:p>
            </p:txBody>
          </p:sp>
        </mc:Choice>
        <mc:Fallback xmlns="">
          <p:sp>
            <p:nvSpPr>
              <p:cNvPr id="3" name="Symbol zastępczy zawartości 2">
                <a:extLst>
                  <a:ext uri="{FF2B5EF4-FFF2-40B4-BE49-F238E27FC236}">
                    <a16:creationId xmlns:a16="http://schemas.microsoft.com/office/drawing/2014/main" id="{97CBD849-C8C8-4147-8C8F-C16469A1F3F2}"/>
                  </a:ext>
                </a:extLst>
              </p:cNvPr>
              <p:cNvSpPr>
                <a:spLocks noGrp="1" noRot="1" noChangeAspect="1" noMove="1" noResize="1" noEditPoints="1" noAdjustHandles="1" noChangeArrowheads="1" noChangeShapeType="1" noTextEdit="1"/>
              </p:cNvSpPr>
              <p:nvPr>
                <p:ph idx="1"/>
              </p:nvPr>
            </p:nvSpPr>
            <p:spPr>
              <a:blipFill>
                <a:blip r:embed="rId2"/>
                <a:stretch>
                  <a:fillRect l="-696" t="-2801" r="-1217"/>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90BD0C34-0409-4742-A52A-1F8771E5FECE}"/>
              </a:ext>
            </a:extLst>
          </p:cNvPr>
          <p:cNvSpPr>
            <a:spLocks noGrp="1"/>
          </p:cNvSpPr>
          <p:nvPr>
            <p:ph type="sldNum" sz="quarter" idx="12"/>
          </p:nvPr>
        </p:nvSpPr>
        <p:spPr/>
        <p:txBody>
          <a:bodyPr/>
          <a:lstStyle/>
          <a:p>
            <a:fld id="{27841190-F79C-4FD0-9BC1-8C2D798D9B46}" type="slidenum">
              <a:rPr lang="pl-PL" smtClean="0"/>
              <a:t>55</a:t>
            </a:fld>
            <a:endParaRPr lang="pl-PL"/>
          </a:p>
        </p:txBody>
      </p:sp>
    </p:spTree>
    <p:extLst>
      <p:ext uri="{BB962C8B-B14F-4D97-AF65-F5344CB8AC3E}">
        <p14:creationId xmlns:p14="http://schemas.microsoft.com/office/powerpoint/2010/main" val="167520544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EC7DF2C8-4588-4BD9-B299-D293AB6442B0}"/>
              </a:ext>
            </a:extLst>
          </p:cNvPr>
          <p:cNvSpPr>
            <a:spLocks noGrp="1"/>
          </p:cNvSpPr>
          <p:nvPr>
            <p:ph type="title"/>
          </p:nvPr>
        </p:nvSpPr>
        <p:spPr/>
        <p:txBody>
          <a:bodyPr/>
          <a:lstStyle/>
          <a:p>
            <a:r>
              <a:rPr lang="pl-PL" dirty="0"/>
              <a:t>Szacowanie współczynnika beta kapitału własnego projektu – </a:t>
            </a:r>
            <a:r>
              <a:rPr lang="pl-PL" dirty="0" err="1"/>
              <a:t>pure</a:t>
            </a:r>
            <a:r>
              <a:rPr lang="pl-PL" dirty="0"/>
              <a:t> </a:t>
            </a:r>
            <a:r>
              <a:rPr lang="pl-PL" dirty="0" err="1"/>
              <a:t>play</a:t>
            </a:r>
            <a:endParaRPr lang="pl-PL" dirty="0"/>
          </a:p>
        </p:txBody>
      </p:sp>
      <p:sp>
        <p:nvSpPr>
          <p:cNvPr id="3" name="Symbol zastępczy zawartości 2">
            <a:extLst>
              <a:ext uri="{FF2B5EF4-FFF2-40B4-BE49-F238E27FC236}">
                <a16:creationId xmlns:a16="http://schemas.microsoft.com/office/drawing/2014/main" xmlns="" id="{0017EB24-F6E4-412D-9307-ED5205655DDD}"/>
              </a:ext>
            </a:extLst>
          </p:cNvPr>
          <p:cNvSpPr>
            <a:spLocks noGrp="1"/>
          </p:cNvSpPr>
          <p:nvPr>
            <p:ph idx="1"/>
          </p:nvPr>
        </p:nvSpPr>
        <p:spPr>
          <a:xfrm>
            <a:off x="323850" y="1690687"/>
            <a:ext cx="11677650" cy="4802187"/>
          </a:xfrm>
        </p:spPr>
        <p:txBody>
          <a:bodyPr>
            <a:normAutofit fontScale="85000" lnSpcReduction="10000"/>
          </a:bodyPr>
          <a:lstStyle/>
          <a:p>
            <a:pPr algn="just"/>
            <a:r>
              <a:rPr lang="pl-PL" dirty="0"/>
              <a:t>AA Corp. jest dużym konglomeratem i chce określić współczynnik beta kapitału własnego dla swojego oddziału produkującego żywność. </a:t>
            </a:r>
          </a:p>
          <a:p>
            <a:pPr algn="just"/>
            <a:r>
              <a:rPr lang="pl-PL" dirty="0"/>
              <a:t>Relacja D/E dla tego oddziału wynosi 0.7. Stawka podatku wynosi 40%. Porównywalna spółka z branży spożywczej notowana na giełdzie ma współczynnik beta równy 1,2 i współczynnik D / E = 0,5. Ile wynosi współczynnik beta dla oddziału żywności AA? </a:t>
            </a:r>
          </a:p>
          <a:p>
            <a:pPr algn="just"/>
            <a:endParaRPr lang="pl-PL" dirty="0"/>
          </a:p>
          <a:p>
            <a:pPr algn="just"/>
            <a:r>
              <a:rPr lang="pl-PL" dirty="0"/>
              <a:t>Korzystając z czystej metody gry, możemy obliczyć współczynnik beta następująco: </a:t>
            </a:r>
          </a:p>
          <a:p>
            <a:pPr algn="just"/>
            <a:r>
              <a:rPr lang="pl-PL" dirty="0"/>
              <a:t> 1.Nieobciążony współczynnik beta publicznego przedsiębiorstwa spożywczego = 1,2 * 1 / (1 + 0,6 (0,5)) = 0,923 </a:t>
            </a:r>
          </a:p>
          <a:p>
            <a:pPr algn="just"/>
            <a:r>
              <a:rPr lang="pl-PL" dirty="0"/>
              <a:t>2.Współczynnik beta oddziału produkującego żywność AA = 0,923 * [1 + 0,6 x 0,7] = 1,31 </a:t>
            </a:r>
          </a:p>
          <a:p>
            <a:pPr algn="just"/>
            <a:r>
              <a:rPr lang="pl-PL" dirty="0"/>
              <a:t> Wnioski: Ponieważ oddział spożywczy AA ma więcej zadłużenia niż spółka notowana na giełdzie, jest bardziej ryzykowny i ma wyższą wartość współczynnika beta. </a:t>
            </a:r>
          </a:p>
        </p:txBody>
      </p:sp>
      <p:sp>
        <p:nvSpPr>
          <p:cNvPr id="4" name="Symbol zastępczy numeru slajdu 3">
            <a:extLst>
              <a:ext uri="{FF2B5EF4-FFF2-40B4-BE49-F238E27FC236}">
                <a16:creationId xmlns:a16="http://schemas.microsoft.com/office/drawing/2014/main" xmlns="" id="{2C6508A1-5D9F-49F1-92D5-F6912227796B}"/>
              </a:ext>
            </a:extLst>
          </p:cNvPr>
          <p:cNvSpPr>
            <a:spLocks noGrp="1"/>
          </p:cNvSpPr>
          <p:nvPr>
            <p:ph type="sldNum" sz="quarter" idx="12"/>
          </p:nvPr>
        </p:nvSpPr>
        <p:spPr/>
        <p:txBody>
          <a:bodyPr/>
          <a:lstStyle/>
          <a:p>
            <a:fld id="{27841190-F79C-4FD0-9BC1-8C2D798D9B46}" type="slidenum">
              <a:rPr lang="pl-PL" smtClean="0"/>
              <a:t>56</a:t>
            </a:fld>
            <a:endParaRPr lang="pl-PL"/>
          </a:p>
        </p:txBody>
      </p:sp>
    </p:spTree>
    <p:extLst>
      <p:ext uri="{BB962C8B-B14F-4D97-AF65-F5344CB8AC3E}">
        <p14:creationId xmlns:p14="http://schemas.microsoft.com/office/powerpoint/2010/main" val="60545510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2D2D4AED-AAD7-48DB-B25D-1E19F9CFF698}"/>
              </a:ext>
            </a:extLst>
          </p:cNvPr>
          <p:cNvSpPr>
            <a:spLocks noGrp="1"/>
          </p:cNvSpPr>
          <p:nvPr>
            <p:ph type="title"/>
          </p:nvPr>
        </p:nvSpPr>
        <p:spPr/>
        <p:txBody>
          <a:bodyPr/>
          <a:lstStyle/>
          <a:p>
            <a:r>
              <a:rPr lang="pl-PL" dirty="0"/>
              <a:t>Szacowanie współczynnika beta kapitału własnego projektu – ryzyko kraju </a:t>
            </a:r>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C8BAA06B-9D3C-4523-8C67-E4554F03BC3F}"/>
                  </a:ext>
                </a:extLst>
              </p:cNvPr>
              <p:cNvSpPr>
                <a:spLocks noGrp="1"/>
              </p:cNvSpPr>
              <p:nvPr>
                <p:ph idx="1"/>
              </p:nvPr>
            </p:nvSpPr>
            <p:spPr/>
            <p:txBody>
              <a:bodyPr>
                <a:normAutofit fontScale="85000" lnSpcReduction="10000"/>
              </a:bodyPr>
              <a:lstStyle/>
              <a:p>
                <a:r>
                  <a:rPr lang="en-GB" dirty="0"/>
                  <a:t>re = RFR + beta * [E (R m ) - RFR + CRP]</a:t>
                </a:r>
                <a:endParaRPr lang="pl-PL" dirty="0"/>
              </a:p>
              <a:p>
                <a:r>
                  <a:rPr lang="pl-PL" dirty="0"/>
                  <a:t>Premię za ryzyko kraju oblicza się jako: </a:t>
                </a:r>
              </a:p>
              <a:p>
                <a14:m>
                  <m:oMath xmlns:m="http://schemas.openxmlformats.org/officeDocument/2006/math">
                    <m:r>
                      <a:rPr lang="pl-PL" i="1">
                        <a:latin typeface="Cambria Math" panose="02040503050406030204" pitchFamily="18" charset="0"/>
                      </a:rPr>
                      <m:t>𝐶𝑜𝑢𝑛𝑡𝑟𝑦</m:t>
                    </m:r>
                    <m:r>
                      <a:rPr lang="pl-PL" i="1">
                        <a:latin typeface="Cambria Math" panose="02040503050406030204" pitchFamily="18" charset="0"/>
                      </a:rPr>
                      <m:t> </m:t>
                    </m:r>
                    <m:r>
                      <a:rPr lang="pl-PL" i="1">
                        <a:latin typeface="Cambria Math" panose="02040503050406030204" pitchFamily="18" charset="0"/>
                      </a:rPr>
                      <m:t>𝐸𝑅𝑃</m:t>
                    </m:r>
                    <m:r>
                      <a:rPr lang="pl-PL" i="1">
                        <a:latin typeface="Cambria Math" panose="02040503050406030204" pitchFamily="18" charset="0"/>
                      </a:rPr>
                      <m:t>=</m:t>
                    </m:r>
                    <m:r>
                      <a:rPr lang="pl-PL" i="1">
                        <a:latin typeface="Cambria Math" panose="02040503050406030204" pitchFamily="18" charset="0"/>
                      </a:rPr>
                      <m:t>𝑆𝑜𝑣𝑒𝑟𝑒𝑖𝑔𝑛</m:t>
                    </m:r>
                    <m:r>
                      <a:rPr lang="pl-PL" i="1">
                        <a:latin typeface="Cambria Math" panose="02040503050406030204" pitchFamily="18" charset="0"/>
                      </a:rPr>
                      <m:t> </m:t>
                    </m:r>
                    <m:r>
                      <a:rPr lang="pl-PL" i="1">
                        <a:latin typeface="Cambria Math" panose="02040503050406030204" pitchFamily="18" charset="0"/>
                      </a:rPr>
                      <m:t>𝑦𝑖𝑒𝑙𝑑</m:t>
                    </m:r>
                    <m:r>
                      <a:rPr lang="pl-PL" i="1">
                        <a:latin typeface="Cambria Math" panose="02040503050406030204" pitchFamily="18" charset="0"/>
                      </a:rPr>
                      <m:t> </m:t>
                    </m:r>
                    <m:r>
                      <a:rPr lang="pl-PL" i="1">
                        <a:latin typeface="Cambria Math" panose="02040503050406030204" pitchFamily="18" charset="0"/>
                      </a:rPr>
                      <m:t>𝑠𝑝𝑟𝑒𝑎𝑑</m:t>
                    </m:r>
                    <m:r>
                      <a:rPr lang="pl-PL" i="1">
                        <a:latin typeface="Cambria Math" panose="02040503050406030204" pitchFamily="18" charset="0"/>
                      </a:rPr>
                      <m:t>∗ </m:t>
                    </m:r>
                    <m:f>
                      <m:fPr>
                        <m:ctrlPr>
                          <a:rPr lang="pl-PL" i="1">
                            <a:latin typeface="Cambria Math" panose="02040503050406030204" pitchFamily="18" charset="0"/>
                          </a:rPr>
                        </m:ctrlPr>
                      </m:fPr>
                      <m:num>
                        <m:sSub>
                          <m:sSubPr>
                            <m:ctrlPr>
                              <a:rPr lang="pl-PL" i="1">
                                <a:latin typeface="Cambria Math" panose="02040503050406030204" pitchFamily="18" charset="0"/>
                              </a:rPr>
                            </m:ctrlPr>
                          </m:sSubPr>
                          <m:e>
                            <m:r>
                              <a:rPr lang="pl-PL" i="1">
                                <a:latin typeface="Cambria Math" panose="02040503050406030204" pitchFamily="18" charset="0"/>
                              </a:rPr>
                              <m:t>𝜎</m:t>
                            </m:r>
                          </m:e>
                          <m:sub>
                            <m:r>
                              <a:rPr lang="pl-PL" i="1">
                                <a:latin typeface="Cambria Math" panose="02040503050406030204" pitchFamily="18" charset="0"/>
                              </a:rPr>
                              <m:t>𝑒𝑞𝑢𝑖𝑡𝑦</m:t>
                            </m:r>
                          </m:sub>
                        </m:sSub>
                      </m:num>
                      <m:den>
                        <m:sSub>
                          <m:sSubPr>
                            <m:ctrlPr>
                              <a:rPr lang="pl-PL" i="1">
                                <a:latin typeface="Cambria Math" panose="02040503050406030204" pitchFamily="18" charset="0"/>
                              </a:rPr>
                            </m:ctrlPr>
                          </m:sSubPr>
                          <m:e>
                            <m:r>
                              <a:rPr lang="pl-PL" i="1">
                                <a:latin typeface="Cambria Math" panose="02040503050406030204" pitchFamily="18" charset="0"/>
                              </a:rPr>
                              <m:t>𝜎</m:t>
                            </m:r>
                          </m:e>
                          <m:sub>
                            <m:r>
                              <a:rPr lang="pl-PL" i="1">
                                <a:latin typeface="Cambria Math" panose="02040503050406030204" pitchFamily="18" charset="0"/>
                              </a:rPr>
                              <m:t>𝑠𝑜𝑣𝑒𝑟𝑒𝑖𝑔𝑛</m:t>
                            </m:r>
                            <m:r>
                              <a:rPr lang="pl-PL" i="1">
                                <a:latin typeface="Cambria Math" panose="02040503050406030204" pitchFamily="18" charset="0"/>
                              </a:rPr>
                              <m:t> </m:t>
                            </m:r>
                            <m:r>
                              <a:rPr lang="pl-PL" i="1">
                                <a:latin typeface="Cambria Math" panose="02040503050406030204" pitchFamily="18" charset="0"/>
                              </a:rPr>
                              <m:t>𝑏𝑜𝑛𝑑</m:t>
                            </m:r>
                          </m:sub>
                        </m:sSub>
                      </m:den>
                    </m:f>
                    <m:r>
                      <a:rPr lang="pl-PL" i="1">
                        <a:latin typeface="Cambria Math" panose="02040503050406030204" pitchFamily="18" charset="0"/>
                      </a:rPr>
                      <m:t> </m:t>
                    </m:r>
                  </m:oMath>
                </a14:m>
                <a:endParaRPr lang="pl-PL" dirty="0"/>
              </a:p>
              <a:p>
                <a:r>
                  <a:rPr lang="pl-PL" dirty="0"/>
                  <a:t>gdzie: </a:t>
                </a:r>
              </a:p>
              <a:p>
                <a:r>
                  <a:rPr lang="pl-PL" dirty="0" err="1"/>
                  <a:t>sovereign</a:t>
                </a:r>
                <a:r>
                  <a:rPr lang="pl-PL" dirty="0"/>
                  <a:t> </a:t>
                </a:r>
                <a:r>
                  <a:rPr lang="pl-PL" dirty="0" err="1"/>
                  <a:t>yield</a:t>
                </a:r>
                <a:r>
                  <a:rPr lang="pl-PL" dirty="0"/>
                  <a:t> </a:t>
                </a:r>
                <a:r>
                  <a:rPr lang="pl-PL" dirty="0" err="1"/>
                  <a:t>spread</a:t>
                </a:r>
                <a:r>
                  <a:rPr lang="pl-PL" dirty="0"/>
                  <a:t> – różnica pomiędzy rentownością do wykupu obligacji rządowych na rynku rozwijającym się (w walucie tego rozwijającego się kraju) a rentownością do wykupu obligacji rządowych w kraju rozwiniętym (w walucie kraju rozwiniętego)</a:t>
                </a:r>
              </a:p>
              <a:p>
                <a:r>
                  <a:rPr lang="pl-PL" dirty="0"/>
                  <a:t> sigma(kapitał własny) = roczne odchylenie standardowe indeksu na rynku akcji </a:t>
                </a:r>
              </a:p>
              <a:p>
                <a:r>
                  <a:rPr lang="pl-PL" dirty="0"/>
                  <a:t> sigma(obligacja państwowa) = roczne odchylenie standardowe stóp zwrotu na rynku obligacji państwowych liczonych w walucie z kraju rozwiniętego</a:t>
                </a:r>
              </a:p>
              <a:p>
                <a:endParaRPr lang="pl-PL" dirty="0"/>
              </a:p>
            </p:txBody>
          </p:sp>
        </mc:Choice>
        <mc:Fallback xmlns="">
          <p:sp>
            <p:nvSpPr>
              <p:cNvPr id="3" name="Symbol zastępczy zawartości 2">
                <a:extLst>
                  <a:ext uri="{FF2B5EF4-FFF2-40B4-BE49-F238E27FC236}">
                    <a16:creationId xmlns:a16="http://schemas.microsoft.com/office/drawing/2014/main" id="{C8BAA06B-9D3C-4523-8C67-E4554F03BC3F}"/>
                  </a:ext>
                </a:extLst>
              </p:cNvPr>
              <p:cNvSpPr>
                <a:spLocks noGrp="1" noRot="1" noChangeAspect="1" noMove="1" noResize="1" noEditPoints="1" noAdjustHandles="1" noChangeArrowheads="1" noChangeShapeType="1" noTextEdit="1"/>
              </p:cNvSpPr>
              <p:nvPr>
                <p:ph idx="1"/>
              </p:nvPr>
            </p:nvSpPr>
            <p:spPr>
              <a:blipFill>
                <a:blip r:embed="rId2"/>
                <a:stretch>
                  <a:fillRect l="-812" t="-2661" b="-2381"/>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CF39135B-B0F0-47E8-A528-3E4C5F4D09F1}"/>
              </a:ext>
            </a:extLst>
          </p:cNvPr>
          <p:cNvSpPr>
            <a:spLocks noGrp="1"/>
          </p:cNvSpPr>
          <p:nvPr>
            <p:ph type="sldNum" sz="quarter" idx="12"/>
          </p:nvPr>
        </p:nvSpPr>
        <p:spPr/>
        <p:txBody>
          <a:bodyPr/>
          <a:lstStyle/>
          <a:p>
            <a:fld id="{27841190-F79C-4FD0-9BC1-8C2D798D9B46}" type="slidenum">
              <a:rPr lang="pl-PL" smtClean="0"/>
              <a:t>57</a:t>
            </a:fld>
            <a:endParaRPr lang="pl-PL"/>
          </a:p>
        </p:txBody>
      </p:sp>
    </p:spTree>
    <p:extLst>
      <p:ext uri="{BB962C8B-B14F-4D97-AF65-F5344CB8AC3E}">
        <p14:creationId xmlns:p14="http://schemas.microsoft.com/office/powerpoint/2010/main" val="271301823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226DD3B3-384F-4465-9E39-41D2919329D1}"/>
              </a:ext>
            </a:extLst>
          </p:cNvPr>
          <p:cNvSpPr>
            <a:spLocks noGrp="1"/>
          </p:cNvSpPr>
          <p:nvPr>
            <p:ph type="title"/>
          </p:nvPr>
        </p:nvSpPr>
        <p:spPr/>
        <p:txBody>
          <a:bodyPr/>
          <a:lstStyle/>
          <a:p>
            <a:r>
              <a:rPr lang="pl-PL" dirty="0"/>
              <a:t>Szacowanie współczynnika beta kapitału własnego projektu – ryzyko kraju </a:t>
            </a:r>
          </a:p>
        </p:txBody>
      </p:sp>
      <p:sp>
        <p:nvSpPr>
          <p:cNvPr id="3" name="Symbol zastępczy zawartości 2">
            <a:extLst>
              <a:ext uri="{FF2B5EF4-FFF2-40B4-BE49-F238E27FC236}">
                <a16:creationId xmlns:a16="http://schemas.microsoft.com/office/drawing/2014/main" xmlns="" id="{40BE7CDB-4BA8-4A17-B2D4-C5EEB8C1581A}"/>
              </a:ext>
            </a:extLst>
          </p:cNvPr>
          <p:cNvSpPr>
            <a:spLocks noGrp="1"/>
          </p:cNvSpPr>
          <p:nvPr>
            <p:ph idx="1"/>
          </p:nvPr>
        </p:nvSpPr>
        <p:spPr/>
        <p:txBody>
          <a:bodyPr/>
          <a:lstStyle/>
          <a:p>
            <a:r>
              <a:rPr lang="pl-PL" dirty="0"/>
              <a:t>Załóżmy na przykład, że jesteś inwestorem z siedzibą w USA, inwestującym w indyjskie papiery wartościowe. </a:t>
            </a:r>
          </a:p>
          <a:p>
            <a:r>
              <a:rPr lang="pl-PL" dirty="0"/>
              <a:t>Stopa wolna od ryzyka wynosi 3%, a beta dla akcji wynosi 1,5. </a:t>
            </a:r>
          </a:p>
          <a:p>
            <a:r>
              <a:rPr lang="pl-PL" dirty="0"/>
              <a:t>Premia za ryzyko rynkowe wynosi 6%, a CRP w Indiach 3%. </a:t>
            </a:r>
          </a:p>
          <a:p>
            <a:r>
              <a:rPr lang="pl-PL" dirty="0"/>
              <a:t>Koszt kapitału własnego wynosi 3 + 1,5 [6 + 3] = 16,5%. </a:t>
            </a:r>
          </a:p>
          <a:p>
            <a:endParaRPr lang="pl-PL" dirty="0"/>
          </a:p>
        </p:txBody>
      </p:sp>
      <p:sp>
        <p:nvSpPr>
          <p:cNvPr id="4" name="Symbol zastępczy numeru slajdu 3">
            <a:extLst>
              <a:ext uri="{FF2B5EF4-FFF2-40B4-BE49-F238E27FC236}">
                <a16:creationId xmlns:a16="http://schemas.microsoft.com/office/drawing/2014/main" xmlns="" id="{76BA57C0-0ADA-4C0D-8106-F0A84B1295A6}"/>
              </a:ext>
            </a:extLst>
          </p:cNvPr>
          <p:cNvSpPr>
            <a:spLocks noGrp="1"/>
          </p:cNvSpPr>
          <p:nvPr>
            <p:ph type="sldNum" sz="quarter" idx="12"/>
          </p:nvPr>
        </p:nvSpPr>
        <p:spPr/>
        <p:txBody>
          <a:bodyPr/>
          <a:lstStyle/>
          <a:p>
            <a:fld id="{27841190-F79C-4FD0-9BC1-8C2D798D9B46}" type="slidenum">
              <a:rPr lang="pl-PL" smtClean="0"/>
              <a:t>58</a:t>
            </a:fld>
            <a:endParaRPr lang="pl-PL"/>
          </a:p>
        </p:txBody>
      </p:sp>
    </p:spTree>
    <p:extLst>
      <p:ext uri="{BB962C8B-B14F-4D97-AF65-F5344CB8AC3E}">
        <p14:creationId xmlns:p14="http://schemas.microsoft.com/office/powerpoint/2010/main" val="330796626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9DFE696-2C73-4C80-B75A-D3109AC85B4C}"/>
              </a:ext>
            </a:extLst>
          </p:cNvPr>
          <p:cNvSpPr>
            <a:spLocks noGrp="1"/>
          </p:cNvSpPr>
          <p:nvPr>
            <p:ph type="title"/>
          </p:nvPr>
        </p:nvSpPr>
        <p:spPr/>
        <p:txBody>
          <a:bodyPr/>
          <a:lstStyle/>
          <a:p>
            <a:r>
              <a:rPr lang="pl-PL" dirty="0"/>
              <a:t>Krzywa krańcowego kosztu kapitału (MCC – </a:t>
            </a:r>
            <a:r>
              <a:rPr lang="pl-PL" dirty="0" err="1"/>
              <a:t>marginal</a:t>
            </a:r>
            <a:r>
              <a:rPr lang="pl-PL" dirty="0"/>
              <a:t> </a:t>
            </a:r>
            <a:r>
              <a:rPr lang="pl-PL" dirty="0" err="1"/>
              <a:t>cost</a:t>
            </a:r>
            <a:r>
              <a:rPr lang="pl-PL" dirty="0"/>
              <a:t> of </a:t>
            </a:r>
            <a:r>
              <a:rPr lang="pl-PL" dirty="0" err="1"/>
              <a:t>capital</a:t>
            </a:r>
            <a:r>
              <a:rPr lang="pl-PL" dirty="0"/>
              <a:t>) </a:t>
            </a:r>
          </a:p>
        </p:txBody>
      </p:sp>
      <p:sp>
        <p:nvSpPr>
          <p:cNvPr id="3" name="Symbol zastępczy zawartości 2">
            <a:extLst>
              <a:ext uri="{FF2B5EF4-FFF2-40B4-BE49-F238E27FC236}">
                <a16:creationId xmlns:a16="http://schemas.microsoft.com/office/drawing/2014/main" xmlns="" id="{8953E9CD-3E47-4F8E-94CF-0FEF210D5484}"/>
              </a:ext>
            </a:extLst>
          </p:cNvPr>
          <p:cNvSpPr>
            <a:spLocks noGrp="1"/>
          </p:cNvSpPr>
          <p:nvPr>
            <p:ph idx="1"/>
          </p:nvPr>
        </p:nvSpPr>
        <p:spPr/>
        <p:txBody>
          <a:bodyPr/>
          <a:lstStyle/>
          <a:p>
            <a:r>
              <a:rPr lang="pl-PL" dirty="0"/>
              <a:t>Krzywa krańcowego kosztu kapitału to wykres przedstawiający koszt pozyskania dodatkowego kapitału. </a:t>
            </a:r>
          </a:p>
          <a:p>
            <a:r>
              <a:rPr lang="pl-PL" dirty="0"/>
              <a:t>Krzywa MCC przedstawia zależność średniego ważonego kosztu każdego dolara dodatkowego kapitału (na osi </a:t>
            </a:r>
            <a:r>
              <a:rPr lang="pl-PL" dirty="0" err="1"/>
              <a:t>oy</a:t>
            </a:r>
            <a:r>
              <a:rPr lang="pl-PL" dirty="0"/>
              <a:t>) od wartości pozyskanego nowego kapitału (na osi </a:t>
            </a:r>
            <a:r>
              <a:rPr lang="pl-PL" dirty="0" err="1"/>
              <a:t>ox</a:t>
            </a:r>
            <a:r>
              <a:rPr lang="pl-PL" dirty="0"/>
              <a:t>). </a:t>
            </a:r>
          </a:p>
          <a:p>
            <a:r>
              <a:rPr lang="pl-PL" dirty="0"/>
              <a:t> W miarę jak przedsiębiorstwo pozyskuje więcej funduszy, zmieniają się koszty kapitału z różnych źródeł. </a:t>
            </a:r>
          </a:p>
          <a:p>
            <a:endParaRPr lang="pl-PL" dirty="0"/>
          </a:p>
        </p:txBody>
      </p:sp>
      <p:sp>
        <p:nvSpPr>
          <p:cNvPr id="4" name="Symbol zastępczy numeru slajdu 3">
            <a:extLst>
              <a:ext uri="{FF2B5EF4-FFF2-40B4-BE49-F238E27FC236}">
                <a16:creationId xmlns:a16="http://schemas.microsoft.com/office/drawing/2014/main" xmlns="" id="{FD69D5FA-492F-416A-90A7-3FA0883B6D8D}"/>
              </a:ext>
            </a:extLst>
          </p:cNvPr>
          <p:cNvSpPr>
            <a:spLocks noGrp="1"/>
          </p:cNvSpPr>
          <p:nvPr>
            <p:ph type="sldNum" sz="quarter" idx="12"/>
          </p:nvPr>
        </p:nvSpPr>
        <p:spPr/>
        <p:txBody>
          <a:bodyPr/>
          <a:lstStyle/>
          <a:p>
            <a:fld id="{27841190-F79C-4FD0-9BC1-8C2D798D9B46}" type="slidenum">
              <a:rPr lang="pl-PL" smtClean="0"/>
              <a:t>59</a:t>
            </a:fld>
            <a:endParaRPr lang="pl-PL"/>
          </a:p>
        </p:txBody>
      </p:sp>
    </p:spTree>
    <p:extLst>
      <p:ext uri="{BB962C8B-B14F-4D97-AF65-F5344CB8AC3E}">
        <p14:creationId xmlns:p14="http://schemas.microsoft.com/office/powerpoint/2010/main" val="15263448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F3A9388F-A7B0-4D47-9473-2250BA99883F}"/>
              </a:ext>
            </a:extLst>
          </p:cNvPr>
          <p:cNvSpPr>
            <a:spLocks noGrp="1"/>
          </p:cNvSpPr>
          <p:nvPr>
            <p:ph type="title"/>
          </p:nvPr>
        </p:nvSpPr>
        <p:spPr/>
        <p:txBody>
          <a:bodyPr/>
          <a:lstStyle/>
          <a:p>
            <a:r>
              <a:rPr lang="pl-PL" b="1" dirty="0"/>
              <a:t>Pryncypał - agent i inne relacje w zakresie ładu korporacyjnego </a:t>
            </a:r>
            <a:endParaRPr lang="pl-PL" dirty="0"/>
          </a:p>
        </p:txBody>
      </p:sp>
      <p:sp>
        <p:nvSpPr>
          <p:cNvPr id="3" name="Symbol zastępczy zawartości 2">
            <a:extLst>
              <a:ext uri="{FF2B5EF4-FFF2-40B4-BE49-F238E27FC236}">
                <a16:creationId xmlns:a16="http://schemas.microsoft.com/office/drawing/2014/main" xmlns="" id="{7846C646-1A28-4FB3-9D46-BDA50C415559}"/>
              </a:ext>
            </a:extLst>
          </p:cNvPr>
          <p:cNvSpPr>
            <a:spLocks noGrp="1"/>
          </p:cNvSpPr>
          <p:nvPr>
            <p:ph idx="1"/>
          </p:nvPr>
        </p:nvSpPr>
        <p:spPr/>
        <p:txBody>
          <a:bodyPr/>
          <a:lstStyle/>
          <a:p>
            <a:r>
              <a:rPr lang="pl-PL" dirty="0"/>
              <a:t>Relacje z akcjonariuszem i menedżerem / dyrektorem </a:t>
            </a:r>
          </a:p>
          <a:p>
            <a:r>
              <a:rPr lang="pl-PL" dirty="0"/>
              <a:t>Relacje z kontrolującymi i mniejszościowymi udziałowcami </a:t>
            </a:r>
          </a:p>
          <a:p>
            <a:r>
              <a:rPr lang="pl-PL" dirty="0"/>
              <a:t>Relacje menedżer a zarząd i rada nadzorcza</a:t>
            </a:r>
          </a:p>
          <a:p>
            <a:r>
              <a:rPr lang="pl-PL" dirty="0"/>
              <a:t>Interesy akcjonariuszy a kredytodawców</a:t>
            </a:r>
          </a:p>
          <a:p>
            <a:r>
              <a:rPr lang="pl-PL" dirty="0"/>
              <a:t>Inne konflikty interesariuszy </a:t>
            </a:r>
          </a:p>
          <a:p>
            <a:endParaRPr lang="pl-PL" dirty="0"/>
          </a:p>
          <a:p>
            <a:pPr marL="0" indent="0">
              <a:buNone/>
            </a:pPr>
            <a:endParaRPr lang="pl-PL" dirty="0"/>
          </a:p>
        </p:txBody>
      </p:sp>
      <p:sp>
        <p:nvSpPr>
          <p:cNvPr id="4" name="Symbol zastępczy numeru slajdu 3">
            <a:extLst>
              <a:ext uri="{FF2B5EF4-FFF2-40B4-BE49-F238E27FC236}">
                <a16:creationId xmlns:a16="http://schemas.microsoft.com/office/drawing/2014/main" xmlns="" id="{D9B9697F-DA2E-4F97-A4B5-1B8120D5F5B9}"/>
              </a:ext>
            </a:extLst>
          </p:cNvPr>
          <p:cNvSpPr>
            <a:spLocks noGrp="1"/>
          </p:cNvSpPr>
          <p:nvPr>
            <p:ph type="sldNum" sz="quarter" idx="12"/>
          </p:nvPr>
        </p:nvSpPr>
        <p:spPr/>
        <p:txBody>
          <a:bodyPr/>
          <a:lstStyle/>
          <a:p>
            <a:fld id="{27841190-F79C-4FD0-9BC1-8C2D798D9B46}" type="slidenum">
              <a:rPr lang="pl-PL" smtClean="0"/>
              <a:t>6</a:t>
            </a:fld>
            <a:endParaRPr lang="pl-PL"/>
          </a:p>
        </p:txBody>
      </p:sp>
    </p:spTree>
    <p:extLst>
      <p:ext uri="{BB962C8B-B14F-4D97-AF65-F5344CB8AC3E}">
        <p14:creationId xmlns:p14="http://schemas.microsoft.com/office/powerpoint/2010/main" val="50062393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D27A1733-973D-46C2-8EC9-2B0DB2D2DF1C}"/>
              </a:ext>
            </a:extLst>
          </p:cNvPr>
          <p:cNvSpPr>
            <a:spLocks noGrp="1"/>
          </p:cNvSpPr>
          <p:nvPr>
            <p:ph type="title"/>
          </p:nvPr>
        </p:nvSpPr>
        <p:spPr/>
        <p:txBody>
          <a:bodyPr/>
          <a:lstStyle/>
          <a:p>
            <a:r>
              <a:rPr lang="pl-PL" dirty="0"/>
              <a:t>Punkty nieciągłości MCC</a:t>
            </a:r>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2895D70D-83A4-4B7F-8A79-365B606CF52B}"/>
                  </a:ext>
                </a:extLst>
              </p:cNvPr>
              <p:cNvSpPr>
                <a:spLocks noGrp="1"/>
              </p:cNvSpPr>
              <p:nvPr>
                <p:ph idx="1"/>
              </p:nvPr>
            </p:nvSpPr>
            <p:spPr/>
            <p:txBody>
              <a:bodyPr/>
              <a:lstStyle/>
              <a:p>
                <a14:m>
                  <m:oMath xmlns:m="http://schemas.openxmlformats.org/officeDocument/2006/math">
                    <m:r>
                      <a:rPr lang="pl-PL" i="1">
                        <a:latin typeface="Cambria Math" panose="02040503050406030204" pitchFamily="18" charset="0"/>
                      </a:rPr>
                      <m:t>𝐵𝑟𝑒𝑎𝑘</m:t>
                    </m:r>
                    <m:r>
                      <a:rPr lang="pl-PL" i="1">
                        <a:latin typeface="Cambria Math" panose="02040503050406030204" pitchFamily="18" charset="0"/>
                      </a:rPr>
                      <m:t> </m:t>
                    </m:r>
                    <m:r>
                      <a:rPr lang="pl-PL" i="1">
                        <a:latin typeface="Cambria Math" panose="02040503050406030204" pitchFamily="18" charset="0"/>
                      </a:rPr>
                      <m:t>𝑝𝑜𝑖𝑛𝑡</m:t>
                    </m:r>
                    <m:r>
                      <a:rPr lang="pl-PL" i="1">
                        <a:latin typeface="Cambria Math" panose="02040503050406030204" pitchFamily="18" charset="0"/>
                      </a:rPr>
                      <m:t>= </m:t>
                    </m:r>
                    <m:f>
                      <m:fPr>
                        <m:ctrlPr>
                          <a:rPr lang="pl-PL" i="1">
                            <a:latin typeface="Cambria Math" panose="02040503050406030204" pitchFamily="18" charset="0"/>
                          </a:rPr>
                        </m:ctrlPr>
                      </m:fPr>
                      <m:num>
                        <m:r>
                          <a:rPr lang="pl-PL" i="1">
                            <a:latin typeface="Cambria Math" panose="02040503050406030204" pitchFamily="18" charset="0"/>
                          </a:rPr>
                          <m:t>𝑎𝑚𝑜𝑢𝑛𝑡</m:t>
                        </m:r>
                        <m:r>
                          <a:rPr lang="pl-PL" i="1">
                            <a:latin typeface="Cambria Math" panose="02040503050406030204" pitchFamily="18" charset="0"/>
                          </a:rPr>
                          <m:t> </m:t>
                        </m:r>
                        <m:r>
                          <a:rPr lang="pl-PL" i="1">
                            <a:latin typeface="Cambria Math" panose="02040503050406030204" pitchFamily="18" charset="0"/>
                          </a:rPr>
                          <m:t>𝑜𝑓</m:t>
                        </m:r>
                        <m:r>
                          <a:rPr lang="pl-PL" i="1">
                            <a:latin typeface="Cambria Math" panose="02040503050406030204" pitchFamily="18" charset="0"/>
                          </a:rPr>
                          <m:t> </m:t>
                        </m:r>
                        <m:r>
                          <a:rPr lang="pl-PL" i="1">
                            <a:latin typeface="Cambria Math" panose="02040503050406030204" pitchFamily="18" charset="0"/>
                          </a:rPr>
                          <m:t>𝑐𝑎𝑝𝑖𝑡𝑎𝑙</m:t>
                        </m:r>
                        <m:r>
                          <a:rPr lang="pl-PL" i="1">
                            <a:latin typeface="Cambria Math" panose="02040503050406030204" pitchFamily="18" charset="0"/>
                          </a:rPr>
                          <m:t> </m:t>
                        </m:r>
                        <m:r>
                          <a:rPr lang="pl-PL" i="1">
                            <a:latin typeface="Cambria Math" panose="02040503050406030204" pitchFamily="18" charset="0"/>
                          </a:rPr>
                          <m:t>𝑎𝑡</m:t>
                        </m:r>
                        <m:r>
                          <a:rPr lang="pl-PL" i="1">
                            <a:latin typeface="Cambria Math" panose="02040503050406030204" pitchFamily="18" charset="0"/>
                          </a:rPr>
                          <m:t> </m:t>
                        </m:r>
                        <m:r>
                          <a:rPr lang="pl-PL" i="1">
                            <a:latin typeface="Cambria Math" panose="02040503050406030204" pitchFamily="18" charset="0"/>
                          </a:rPr>
                          <m:t>𝑤h𝑖𝑐h</m:t>
                        </m:r>
                        <m:r>
                          <a:rPr lang="pl-PL" i="1">
                            <a:latin typeface="Cambria Math" panose="02040503050406030204" pitchFamily="18" charset="0"/>
                          </a:rPr>
                          <m:t> </m:t>
                        </m:r>
                        <m:r>
                          <a:rPr lang="pl-PL" i="1">
                            <a:latin typeface="Cambria Math" panose="02040503050406030204" pitchFamily="18" charset="0"/>
                          </a:rPr>
                          <m:t>𝑡h𝑒</m:t>
                        </m:r>
                        <m:r>
                          <a:rPr lang="pl-PL" i="1">
                            <a:latin typeface="Cambria Math" panose="02040503050406030204" pitchFamily="18" charset="0"/>
                          </a:rPr>
                          <m:t> </m:t>
                        </m:r>
                        <m:r>
                          <a:rPr lang="pl-PL" i="1">
                            <a:latin typeface="Cambria Math" panose="02040503050406030204" pitchFamily="18" charset="0"/>
                          </a:rPr>
                          <m:t>𝑠𝑜𝑢𝑟𝑐</m:t>
                        </m:r>
                        <m:sSup>
                          <m:sSupPr>
                            <m:ctrlPr>
                              <a:rPr lang="pl-PL" i="1">
                                <a:latin typeface="Cambria Math" panose="02040503050406030204" pitchFamily="18" charset="0"/>
                              </a:rPr>
                            </m:ctrlPr>
                          </m:sSupPr>
                          <m:e>
                            <m:r>
                              <a:rPr lang="pl-PL" i="1">
                                <a:latin typeface="Cambria Math" panose="02040503050406030204" pitchFamily="18" charset="0"/>
                              </a:rPr>
                              <m:t>𝑒</m:t>
                            </m:r>
                          </m:e>
                          <m:sup>
                            <m:r>
                              <a:rPr lang="pl-PL" i="1">
                                <a:latin typeface="Cambria Math" panose="02040503050406030204" pitchFamily="18" charset="0"/>
                              </a:rPr>
                              <m:t>′</m:t>
                            </m:r>
                          </m:sup>
                        </m:sSup>
                        <m:r>
                          <a:rPr lang="pl-PL" i="1">
                            <a:latin typeface="Cambria Math" panose="02040503050406030204" pitchFamily="18" charset="0"/>
                          </a:rPr>
                          <m:t>𝑠𝑐𝑜𝑠𝑡</m:t>
                        </m:r>
                        <m:r>
                          <a:rPr lang="pl-PL" i="1">
                            <a:latin typeface="Cambria Math" panose="02040503050406030204" pitchFamily="18" charset="0"/>
                          </a:rPr>
                          <m:t> </m:t>
                        </m:r>
                        <m:r>
                          <a:rPr lang="pl-PL" i="1">
                            <a:latin typeface="Cambria Math" panose="02040503050406030204" pitchFamily="18" charset="0"/>
                          </a:rPr>
                          <m:t>𝑜𝑓</m:t>
                        </m:r>
                        <m:r>
                          <a:rPr lang="pl-PL" i="1">
                            <a:latin typeface="Cambria Math" panose="02040503050406030204" pitchFamily="18" charset="0"/>
                          </a:rPr>
                          <m:t> </m:t>
                        </m:r>
                        <m:r>
                          <a:rPr lang="pl-PL" i="1">
                            <a:latin typeface="Cambria Math" panose="02040503050406030204" pitchFamily="18" charset="0"/>
                          </a:rPr>
                          <m:t>𝑐𝑎𝑝𝑖𝑡𝑎𝑙</m:t>
                        </m:r>
                        <m:r>
                          <a:rPr lang="pl-PL" i="1">
                            <a:latin typeface="Cambria Math" panose="02040503050406030204" pitchFamily="18" charset="0"/>
                          </a:rPr>
                          <m:t> </m:t>
                        </m:r>
                        <m:r>
                          <a:rPr lang="pl-PL" i="1">
                            <a:latin typeface="Cambria Math" panose="02040503050406030204" pitchFamily="18" charset="0"/>
                          </a:rPr>
                          <m:t>𝑐h𝑎𝑛𝑔𝑒𝑠</m:t>
                        </m:r>
                      </m:num>
                      <m:den>
                        <m:r>
                          <a:rPr lang="pl-PL" i="1">
                            <a:latin typeface="Cambria Math" panose="02040503050406030204" pitchFamily="18" charset="0"/>
                          </a:rPr>
                          <m:t>𝑝𝑟𝑜𝑝𝑜𝑟𝑡𝑖𝑜𝑛</m:t>
                        </m:r>
                        <m:r>
                          <a:rPr lang="pl-PL" i="1">
                            <a:latin typeface="Cambria Math" panose="02040503050406030204" pitchFamily="18" charset="0"/>
                          </a:rPr>
                          <m:t> </m:t>
                        </m:r>
                        <m:r>
                          <a:rPr lang="pl-PL" i="1">
                            <a:latin typeface="Cambria Math" panose="02040503050406030204" pitchFamily="18" charset="0"/>
                          </a:rPr>
                          <m:t>𝑜𝑓</m:t>
                        </m:r>
                        <m:r>
                          <a:rPr lang="pl-PL" i="1">
                            <a:latin typeface="Cambria Math" panose="02040503050406030204" pitchFamily="18" charset="0"/>
                          </a:rPr>
                          <m:t> </m:t>
                        </m:r>
                        <m:r>
                          <a:rPr lang="pl-PL" i="1">
                            <a:latin typeface="Cambria Math" panose="02040503050406030204" pitchFamily="18" charset="0"/>
                          </a:rPr>
                          <m:t>𝑛𝑒𝑤</m:t>
                        </m:r>
                        <m:r>
                          <a:rPr lang="pl-PL" i="1">
                            <a:latin typeface="Cambria Math" panose="02040503050406030204" pitchFamily="18" charset="0"/>
                          </a:rPr>
                          <m:t> </m:t>
                        </m:r>
                        <m:r>
                          <a:rPr lang="pl-PL" i="1">
                            <a:latin typeface="Cambria Math" panose="02040503050406030204" pitchFamily="18" charset="0"/>
                          </a:rPr>
                          <m:t>𝑐𝑎𝑝𝑖𝑡𝑎𝑙</m:t>
                        </m:r>
                        <m:r>
                          <a:rPr lang="pl-PL" i="1">
                            <a:latin typeface="Cambria Math" panose="02040503050406030204" pitchFamily="18" charset="0"/>
                          </a:rPr>
                          <m:t> </m:t>
                        </m:r>
                        <m:r>
                          <a:rPr lang="pl-PL" i="1">
                            <a:latin typeface="Cambria Math" panose="02040503050406030204" pitchFamily="18" charset="0"/>
                          </a:rPr>
                          <m:t>𝑟𝑎𝑖𝑠𝑒𝑑</m:t>
                        </m:r>
                        <m:r>
                          <a:rPr lang="pl-PL" i="1">
                            <a:latin typeface="Cambria Math" panose="02040503050406030204" pitchFamily="18" charset="0"/>
                          </a:rPr>
                          <m:t> </m:t>
                        </m:r>
                        <m:r>
                          <a:rPr lang="pl-PL" i="1">
                            <a:latin typeface="Cambria Math" panose="02040503050406030204" pitchFamily="18" charset="0"/>
                          </a:rPr>
                          <m:t>𝑓𝑟𝑜𝑚</m:t>
                        </m:r>
                        <m:r>
                          <a:rPr lang="pl-PL" i="1">
                            <a:latin typeface="Cambria Math" panose="02040503050406030204" pitchFamily="18" charset="0"/>
                          </a:rPr>
                          <m:t> </m:t>
                        </m:r>
                        <m:r>
                          <a:rPr lang="pl-PL" i="1">
                            <a:latin typeface="Cambria Math" panose="02040503050406030204" pitchFamily="18" charset="0"/>
                          </a:rPr>
                          <m:t>𝑡h𝑒</m:t>
                        </m:r>
                        <m:r>
                          <a:rPr lang="pl-PL" i="1">
                            <a:latin typeface="Cambria Math" panose="02040503050406030204" pitchFamily="18" charset="0"/>
                          </a:rPr>
                          <m:t> </m:t>
                        </m:r>
                        <m:r>
                          <a:rPr lang="pl-PL" i="1">
                            <a:latin typeface="Cambria Math" panose="02040503050406030204" pitchFamily="18" charset="0"/>
                          </a:rPr>
                          <m:t>𝑠𝑜𝑢𝑟𝑐𝑒</m:t>
                        </m:r>
                      </m:den>
                    </m:f>
                  </m:oMath>
                </a14:m>
                <a:endParaRPr lang="pl-PL" dirty="0"/>
              </a:p>
              <a:p>
                <a:r>
                  <a:rPr lang="pl-PL" dirty="0"/>
                  <a:t> </a:t>
                </a:r>
              </a:p>
              <a:p>
                <a14:m>
                  <m:oMath xmlns:m="http://schemas.openxmlformats.org/officeDocument/2006/math">
                    <m:r>
                      <a:rPr lang="pl-PL" i="1">
                        <a:latin typeface="Cambria Math" panose="02040503050406030204" pitchFamily="18" charset="0"/>
                      </a:rPr>
                      <m:t>𝑝𝑢𝑛𝑘𝑡</m:t>
                    </m:r>
                    <m:r>
                      <a:rPr lang="pl-PL" i="1">
                        <a:latin typeface="Cambria Math" panose="02040503050406030204" pitchFamily="18" charset="0"/>
                      </a:rPr>
                      <m:t> </m:t>
                    </m:r>
                    <m:r>
                      <a:rPr lang="pl-PL" i="1">
                        <a:latin typeface="Cambria Math" panose="02040503050406030204" pitchFamily="18" charset="0"/>
                      </a:rPr>
                      <m:t>𝑛𝑖𝑒𝑐𝑖</m:t>
                    </m:r>
                    <m:r>
                      <a:rPr lang="pl-PL" i="1">
                        <a:latin typeface="Cambria Math" panose="02040503050406030204" pitchFamily="18" charset="0"/>
                      </a:rPr>
                      <m:t>ą</m:t>
                    </m:r>
                    <m:r>
                      <a:rPr lang="pl-PL" i="1">
                        <a:latin typeface="Cambria Math" panose="02040503050406030204" pitchFamily="18" charset="0"/>
                      </a:rPr>
                      <m:t>𝑔</m:t>
                    </m:r>
                    <m:r>
                      <a:rPr lang="pl-PL" i="1">
                        <a:latin typeface="Cambria Math" panose="02040503050406030204" pitchFamily="18" charset="0"/>
                      </a:rPr>
                      <m:t>ł</m:t>
                    </m:r>
                    <m:r>
                      <a:rPr lang="pl-PL" i="1">
                        <a:latin typeface="Cambria Math" panose="02040503050406030204" pitchFamily="18" charset="0"/>
                      </a:rPr>
                      <m:t>𝑜</m:t>
                    </m:r>
                    <m:r>
                      <a:rPr lang="pl-PL" i="1">
                        <a:latin typeface="Cambria Math" panose="02040503050406030204" pitchFamily="18" charset="0"/>
                      </a:rPr>
                      <m:t>ś</m:t>
                    </m:r>
                    <m:r>
                      <a:rPr lang="pl-PL" i="1">
                        <a:latin typeface="Cambria Math" panose="02040503050406030204" pitchFamily="18" charset="0"/>
                      </a:rPr>
                      <m:t>𝑐𝑖</m:t>
                    </m:r>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𝑖𝑙𝑜</m:t>
                        </m:r>
                        <m:r>
                          <a:rPr lang="pl-PL" i="1">
                            <a:latin typeface="Cambria Math" panose="02040503050406030204" pitchFamily="18" charset="0"/>
                          </a:rPr>
                          <m:t>ść </m:t>
                        </m:r>
                        <m:r>
                          <a:rPr lang="pl-PL" i="1">
                            <a:latin typeface="Cambria Math" panose="02040503050406030204" pitchFamily="18" charset="0"/>
                          </a:rPr>
                          <m:t>𝑘𝑎𝑝𝑖𝑡𝑎</m:t>
                        </m:r>
                        <m:r>
                          <a:rPr lang="pl-PL" i="1">
                            <a:latin typeface="Cambria Math" panose="02040503050406030204" pitchFamily="18" charset="0"/>
                          </a:rPr>
                          <m:t>ł</m:t>
                        </m:r>
                        <m:r>
                          <a:rPr lang="pl-PL" i="1">
                            <a:latin typeface="Cambria Math" panose="02040503050406030204" pitchFamily="18" charset="0"/>
                          </a:rPr>
                          <m:t>𝑢</m:t>
                        </m:r>
                        <m:r>
                          <a:rPr lang="pl-PL" i="1">
                            <a:latin typeface="Cambria Math" panose="02040503050406030204" pitchFamily="18" charset="0"/>
                          </a:rPr>
                          <m:t> </m:t>
                        </m:r>
                        <m:r>
                          <a:rPr lang="pl-PL" i="1">
                            <a:latin typeface="Cambria Math" panose="02040503050406030204" pitchFamily="18" charset="0"/>
                          </a:rPr>
                          <m:t>𝑝𝑜</m:t>
                        </m:r>
                        <m:r>
                          <a:rPr lang="pl-PL" i="1">
                            <a:latin typeface="Cambria Math" panose="02040503050406030204" pitchFamily="18" charset="0"/>
                          </a:rPr>
                          <m:t> </m:t>
                        </m:r>
                        <m:r>
                          <a:rPr lang="pl-PL" i="1">
                            <a:latin typeface="Cambria Math" panose="02040503050406030204" pitchFamily="18" charset="0"/>
                          </a:rPr>
                          <m:t>𝑝𝑟𝑧𝑒𝑘𝑟𝑜𝑐𝑧𝑒𝑛𝑖𝑢</m:t>
                        </m:r>
                        <m:r>
                          <a:rPr lang="pl-PL" i="1">
                            <a:latin typeface="Cambria Math" panose="02040503050406030204" pitchFamily="18" charset="0"/>
                          </a:rPr>
                          <m:t> </m:t>
                        </m:r>
                        <m:r>
                          <a:rPr lang="pl-PL" i="1">
                            <a:latin typeface="Cambria Math" panose="02040503050406030204" pitchFamily="18" charset="0"/>
                          </a:rPr>
                          <m:t>𝑘𝑡</m:t>
                        </m:r>
                        <m:r>
                          <a:rPr lang="pl-PL" i="1">
                            <a:latin typeface="Cambria Math" panose="02040503050406030204" pitchFamily="18" charset="0"/>
                          </a:rPr>
                          <m:t>ó</m:t>
                        </m:r>
                        <m:r>
                          <a:rPr lang="pl-PL" i="1">
                            <a:latin typeface="Cambria Math" panose="02040503050406030204" pitchFamily="18" charset="0"/>
                          </a:rPr>
                          <m:t>𝑟𝑒𝑔𝑜</m:t>
                        </m:r>
                        <m:r>
                          <a:rPr lang="pl-PL" i="1">
                            <a:latin typeface="Cambria Math" panose="02040503050406030204" pitchFamily="18" charset="0"/>
                          </a:rPr>
                          <m:t> </m:t>
                        </m:r>
                        <m:r>
                          <a:rPr lang="pl-PL" i="1">
                            <a:latin typeface="Cambria Math" panose="02040503050406030204" pitchFamily="18" charset="0"/>
                          </a:rPr>
                          <m:t>𝑧𝑚𝑖𝑒𝑛𝑖𝑎</m:t>
                        </m:r>
                        <m:r>
                          <a:rPr lang="pl-PL" i="1">
                            <a:latin typeface="Cambria Math" panose="02040503050406030204" pitchFamily="18" charset="0"/>
                          </a:rPr>
                          <m:t> </m:t>
                        </m:r>
                        <m:r>
                          <a:rPr lang="pl-PL" i="1">
                            <a:latin typeface="Cambria Math" panose="02040503050406030204" pitchFamily="18" charset="0"/>
                          </a:rPr>
                          <m:t>𝑠𝑖</m:t>
                        </m:r>
                        <m:r>
                          <a:rPr lang="pl-PL" i="1">
                            <a:latin typeface="Cambria Math" panose="02040503050406030204" pitchFamily="18" charset="0"/>
                          </a:rPr>
                          <m:t>ę </m:t>
                        </m:r>
                        <m:r>
                          <a:rPr lang="pl-PL" i="1">
                            <a:latin typeface="Cambria Math" panose="02040503050406030204" pitchFamily="18" charset="0"/>
                          </a:rPr>
                          <m:t>𝑘𝑜𝑠𝑧𝑡</m:t>
                        </m:r>
                        <m:r>
                          <a:rPr lang="pl-PL" i="1">
                            <a:latin typeface="Cambria Math" panose="02040503050406030204" pitchFamily="18" charset="0"/>
                          </a:rPr>
                          <m:t> </m:t>
                        </m:r>
                        <m:r>
                          <a:rPr lang="pl-PL" i="1">
                            <a:latin typeface="Cambria Math" panose="02040503050406030204" pitchFamily="18" charset="0"/>
                          </a:rPr>
                          <m:t>𝑘𝑎𝑝𝑖𝑡𝑎</m:t>
                        </m:r>
                        <m:r>
                          <a:rPr lang="pl-PL" i="1">
                            <a:latin typeface="Cambria Math" panose="02040503050406030204" pitchFamily="18" charset="0"/>
                          </a:rPr>
                          <m:t>ł</m:t>
                        </m:r>
                        <m:r>
                          <a:rPr lang="pl-PL" i="1">
                            <a:latin typeface="Cambria Math" panose="02040503050406030204" pitchFamily="18" charset="0"/>
                          </a:rPr>
                          <m:t>𝑢</m:t>
                        </m:r>
                      </m:num>
                      <m:den>
                        <m:r>
                          <a:rPr lang="pl-PL" i="1">
                            <a:latin typeface="Cambria Math" panose="02040503050406030204" pitchFamily="18" charset="0"/>
                          </a:rPr>
                          <m:t>𝑝𝑟𝑜𝑝𝑜𝑟𝑐𝑗𝑎</m:t>
                        </m:r>
                        <m:r>
                          <a:rPr lang="pl-PL" i="1">
                            <a:latin typeface="Cambria Math" panose="02040503050406030204" pitchFamily="18" charset="0"/>
                          </a:rPr>
                          <m:t> </m:t>
                        </m:r>
                        <m:r>
                          <a:rPr lang="pl-PL" i="1">
                            <a:latin typeface="Cambria Math" panose="02040503050406030204" pitchFamily="18" charset="0"/>
                          </a:rPr>
                          <m:t>𝑛𝑜𝑤𝑒𝑔𝑜</m:t>
                        </m:r>
                        <m:r>
                          <a:rPr lang="pl-PL" i="1">
                            <a:latin typeface="Cambria Math" panose="02040503050406030204" pitchFamily="18" charset="0"/>
                          </a:rPr>
                          <m:t> </m:t>
                        </m:r>
                        <m:r>
                          <a:rPr lang="pl-PL" i="1">
                            <a:latin typeface="Cambria Math" panose="02040503050406030204" pitchFamily="18" charset="0"/>
                          </a:rPr>
                          <m:t>𝑘𝑎𝑝𝑖𝑡𝑎</m:t>
                        </m:r>
                        <m:r>
                          <a:rPr lang="pl-PL" i="1">
                            <a:latin typeface="Cambria Math" panose="02040503050406030204" pitchFamily="18" charset="0"/>
                          </a:rPr>
                          <m:t>ł</m:t>
                        </m:r>
                        <m:r>
                          <a:rPr lang="pl-PL" i="1">
                            <a:latin typeface="Cambria Math" panose="02040503050406030204" pitchFamily="18" charset="0"/>
                          </a:rPr>
                          <m:t>𝑢</m:t>
                        </m:r>
                        <m:r>
                          <a:rPr lang="pl-PL" i="1">
                            <a:latin typeface="Cambria Math" panose="02040503050406030204" pitchFamily="18" charset="0"/>
                          </a:rPr>
                          <m:t> </m:t>
                        </m:r>
                        <m:r>
                          <a:rPr lang="pl-PL" i="1">
                            <a:latin typeface="Cambria Math" panose="02040503050406030204" pitchFamily="18" charset="0"/>
                          </a:rPr>
                          <m:t>𝑝𝑜𝑧𝑦𝑠𝑘𝑎𝑛𝑒𝑔𝑜</m:t>
                        </m:r>
                        <m:r>
                          <a:rPr lang="pl-PL" i="1">
                            <a:latin typeface="Cambria Math" panose="02040503050406030204" pitchFamily="18" charset="0"/>
                          </a:rPr>
                          <m:t> </m:t>
                        </m:r>
                        <m:r>
                          <a:rPr lang="pl-PL" i="1">
                            <a:latin typeface="Cambria Math" panose="02040503050406030204" pitchFamily="18" charset="0"/>
                          </a:rPr>
                          <m:t>𝑧</m:t>
                        </m:r>
                        <m:r>
                          <a:rPr lang="pl-PL" i="1">
                            <a:latin typeface="Cambria Math" panose="02040503050406030204" pitchFamily="18" charset="0"/>
                          </a:rPr>
                          <m:t> </m:t>
                        </m:r>
                        <m:r>
                          <a:rPr lang="pl-PL" i="1">
                            <a:latin typeface="Cambria Math" panose="02040503050406030204" pitchFamily="18" charset="0"/>
                          </a:rPr>
                          <m:t>𝑑𝑎𝑛𝑒𝑔𝑜</m:t>
                        </m:r>
                        <m:r>
                          <a:rPr lang="pl-PL" i="1">
                            <a:latin typeface="Cambria Math" panose="02040503050406030204" pitchFamily="18" charset="0"/>
                          </a:rPr>
                          <m:t> ź</m:t>
                        </m:r>
                        <m:r>
                          <a:rPr lang="pl-PL" i="1">
                            <a:latin typeface="Cambria Math" panose="02040503050406030204" pitchFamily="18" charset="0"/>
                          </a:rPr>
                          <m:t>𝑟</m:t>
                        </m:r>
                        <m:r>
                          <a:rPr lang="pl-PL" i="1">
                            <a:latin typeface="Cambria Math" panose="02040503050406030204" pitchFamily="18" charset="0"/>
                          </a:rPr>
                          <m:t>ó</m:t>
                        </m:r>
                        <m:r>
                          <a:rPr lang="pl-PL" i="1">
                            <a:latin typeface="Cambria Math" panose="02040503050406030204" pitchFamily="18" charset="0"/>
                          </a:rPr>
                          <m:t>𝑑</m:t>
                        </m:r>
                        <m:r>
                          <a:rPr lang="pl-PL" i="1">
                            <a:latin typeface="Cambria Math" panose="02040503050406030204" pitchFamily="18" charset="0"/>
                          </a:rPr>
                          <m:t>ł</m:t>
                        </m:r>
                        <m:r>
                          <a:rPr lang="pl-PL" i="1">
                            <a:latin typeface="Cambria Math" panose="02040503050406030204" pitchFamily="18" charset="0"/>
                          </a:rPr>
                          <m:t>𝑎</m:t>
                        </m:r>
                      </m:den>
                    </m:f>
                  </m:oMath>
                </a14:m>
                <a:endParaRPr lang="pl-PL" dirty="0"/>
              </a:p>
              <a:p>
                <a:endParaRPr lang="pl-PL" dirty="0"/>
              </a:p>
            </p:txBody>
          </p:sp>
        </mc:Choice>
        <mc:Fallback xmlns="">
          <p:sp>
            <p:nvSpPr>
              <p:cNvPr id="3" name="Symbol zastępczy zawartości 2">
                <a:extLst>
                  <a:ext uri="{FF2B5EF4-FFF2-40B4-BE49-F238E27FC236}">
                    <a16:creationId xmlns:a16="http://schemas.microsoft.com/office/drawing/2014/main" id="{2895D70D-83A4-4B7F-8A79-365B606CF52B}"/>
                  </a:ext>
                </a:extLst>
              </p:cNvPr>
              <p:cNvSpPr>
                <a:spLocks noGrp="1" noRot="1" noChangeAspect="1" noMove="1" noResize="1" noEditPoints="1" noAdjustHandles="1" noChangeArrowheads="1" noChangeShapeType="1" noTextEdit="1"/>
              </p:cNvSpPr>
              <p:nvPr>
                <p:ph idx="1"/>
              </p:nvPr>
            </p:nvSpPr>
            <p:spPr>
              <a:blipFill>
                <a:blip r:embed="rId2"/>
                <a:stretch>
                  <a:fillRect l="-1043"/>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A63FA278-A686-4118-9646-153BCCA4B1AC}"/>
              </a:ext>
            </a:extLst>
          </p:cNvPr>
          <p:cNvSpPr>
            <a:spLocks noGrp="1"/>
          </p:cNvSpPr>
          <p:nvPr>
            <p:ph type="sldNum" sz="quarter" idx="12"/>
          </p:nvPr>
        </p:nvSpPr>
        <p:spPr/>
        <p:txBody>
          <a:bodyPr/>
          <a:lstStyle/>
          <a:p>
            <a:fld id="{27841190-F79C-4FD0-9BC1-8C2D798D9B46}" type="slidenum">
              <a:rPr lang="pl-PL" smtClean="0"/>
              <a:t>60</a:t>
            </a:fld>
            <a:endParaRPr lang="pl-PL"/>
          </a:p>
        </p:txBody>
      </p:sp>
    </p:spTree>
    <p:extLst>
      <p:ext uri="{BB962C8B-B14F-4D97-AF65-F5344CB8AC3E}">
        <p14:creationId xmlns:p14="http://schemas.microsoft.com/office/powerpoint/2010/main" val="272972608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D8F87F71-0A03-491D-9D80-6350AC8694DA}"/>
              </a:ext>
            </a:extLst>
          </p:cNvPr>
          <p:cNvSpPr>
            <a:spLocks noGrp="1"/>
          </p:cNvSpPr>
          <p:nvPr>
            <p:ph type="title"/>
          </p:nvPr>
        </p:nvSpPr>
        <p:spPr/>
        <p:txBody>
          <a:bodyPr/>
          <a:lstStyle/>
          <a:p>
            <a:r>
              <a:rPr lang="pl-PL" dirty="0"/>
              <a:t>Punkty nieciągłości MCC – przykład (treść)</a:t>
            </a:r>
          </a:p>
        </p:txBody>
      </p:sp>
      <p:graphicFrame>
        <p:nvGraphicFramePr>
          <p:cNvPr id="5" name="Symbol zastępczy zawartości 4">
            <a:extLst>
              <a:ext uri="{FF2B5EF4-FFF2-40B4-BE49-F238E27FC236}">
                <a16:creationId xmlns:a16="http://schemas.microsoft.com/office/drawing/2014/main" xmlns="" id="{059241D8-5FC6-4664-9A6D-8A62D8E72F59}"/>
              </a:ext>
            </a:extLst>
          </p:cNvPr>
          <p:cNvGraphicFramePr>
            <a:graphicFrameLocks noGrp="1"/>
          </p:cNvGraphicFramePr>
          <p:nvPr>
            <p:ph idx="1"/>
            <p:extLst>
              <p:ext uri="{D42A27DB-BD31-4B8C-83A1-F6EECF244321}">
                <p14:modId xmlns:p14="http://schemas.microsoft.com/office/powerpoint/2010/main" val="934141635"/>
              </p:ext>
            </p:extLst>
          </p:nvPr>
        </p:nvGraphicFramePr>
        <p:xfrm>
          <a:off x="967104" y="2135060"/>
          <a:ext cx="10300335" cy="1173988"/>
        </p:xfrm>
        <a:graphic>
          <a:graphicData uri="http://schemas.openxmlformats.org/drawingml/2006/table">
            <a:tbl>
              <a:tblPr firstRow="1" firstCol="1" bandRow="1">
                <a:tableStyleId>{5C22544A-7EE6-4342-B048-85BDC9FD1C3A}</a:tableStyleId>
              </a:tblPr>
              <a:tblGrid>
                <a:gridCol w="2885275">
                  <a:extLst>
                    <a:ext uri="{9D8B030D-6E8A-4147-A177-3AD203B41FA5}">
                      <a16:colId xmlns:a16="http://schemas.microsoft.com/office/drawing/2014/main" xmlns="" val="548027021"/>
                    </a:ext>
                  </a:extLst>
                </a:gridCol>
                <a:gridCol w="2417856">
                  <a:extLst>
                    <a:ext uri="{9D8B030D-6E8A-4147-A177-3AD203B41FA5}">
                      <a16:colId xmlns:a16="http://schemas.microsoft.com/office/drawing/2014/main" xmlns="" val="796442437"/>
                    </a:ext>
                  </a:extLst>
                </a:gridCol>
                <a:gridCol w="2740841">
                  <a:extLst>
                    <a:ext uri="{9D8B030D-6E8A-4147-A177-3AD203B41FA5}">
                      <a16:colId xmlns:a16="http://schemas.microsoft.com/office/drawing/2014/main" xmlns="" val="3694395208"/>
                    </a:ext>
                  </a:extLst>
                </a:gridCol>
                <a:gridCol w="2256363">
                  <a:extLst>
                    <a:ext uri="{9D8B030D-6E8A-4147-A177-3AD203B41FA5}">
                      <a16:colId xmlns:a16="http://schemas.microsoft.com/office/drawing/2014/main" xmlns="" val="3087110775"/>
                    </a:ext>
                  </a:extLst>
                </a:gridCol>
              </a:tblGrid>
              <a:tr h="300355">
                <a:tc>
                  <a:txBody>
                    <a:bodyPr/>
                    <a:lstStyle/>
                    <a:p>
                      <a:pPr algn="ctr">
                        <a:lnSpc>
                          <a:spcPct val="107000"/>
                        </a:lnSpc>
                        <a:spcAft>
                          <a:spcPts val="800"/>
                        </a:spcAft>
                      </a:pPr>
                      <a:r>
                        <a:rPr lang="pl-PL" sz="1800">
                          <a:effectLst/>
                        </a:rPr>
                        <a:t>Wartość nowego długu (mln USD)</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800"/>
                        </a:spcAft>
                      </a:pPr>
                      <a:r>
                        <a:rPr lang="en-GB" sz="1800">
                          <a:effectLst/>
                        </a:rPr>
                        <a:t>Koszt długu (po opodatkowaniu)</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800"/>
                        </a:spcAft>
                      </a:pPr>
                      <a:r>
                        <a:rPr lang="pl-PL" sz="1800">
                          <a:effectLst/>
                        </a:rPr>
                        <a:t>Ilość nowego kapitału własnego (mln USD)</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800"/>
                        </a:spcAft>
                      </a:pPr>
                      <a:r>
                        <a:rPr lang="pl-PL" sz="1800">
                          <a:effectLst/>
                        </a:rPr>
                        <a:t>Koszt kapitału własnego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4212151583"/>
                  </a:ext>
                </a:extLst>
              </a:tr>
              <a:tr h="147955">
                <a:tc>
                  <a:txBody>
                    <a:bodyPr/>
                    <a:lstStyle/>
                    <a:p>
                      <a:pPr algn="ctr">
                        <a:lnSpc>
                          <a:spcPct val="107000"/>
                        </a:lnSpc>
                        <a:spcAft>
                          <a:spcPts val="800"/>
                        </a:spcAft>
                      </a:pPr>
                      <a:r>
                        <a:rPr lang="pl-PL" sz="1800">
                          <a:effectLst/>
                        </a:rPr>
                        <a:t>&lt;4</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800"/>
                        </a:spcAft>
                      </a:pPr>
                      <a:r>
                        <a:rPr lang="pl-PL" sz="1800">
                          <a:effectLst/>
                        </a:rPr>
                        <a:t>14%</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800"/>
                        </a:spcAft>
                      </a:pPr>
                      <a:r>
                        <a:rPr lang="pl-PL" sz="1800">
                          <a:effectLst/>
                        </a:rPr>
                        <a:t>&lt;9.0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800"/>
                        </a:spcAft>
                      </a:pPr>
                      <a:r>
                        <a:rPr lang="pl-PL" sz="1800">
                          <a:effectLst/>
                        </a:rPr>
                        <a:t>20%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2660629487"/>
                  </a:ext>
                </a:extLst>
              </a:tr>
              <a:tr h="147955">
                <a:tc>
                  <a:txBody>
                    <a:bodyPr/>
                    <a:lstStyle/>
                    <a:p>
                      <a:pPr algn="ctr">
                        <a:lnSpc>
                          <a:spcPct val="107000"/>
                        </a:lnSpc>
                        <a:spcAft>
                          <a:spcPts val="800"/>
                        </a:spcAft>
                      </a:pPr>
                      <a:r>
                        <a:rPr lang="pl-PL" sz="1800">
                          <a:effectLst/>
                        </a:rPr>
                        <a:t>&gt;4.0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800"/>
                        </a:spcAft>
                      </a:pPr>
                      <a:r>
                        <a:rPr lang="pl-PL" sz="1800">
                          <a:effectLst/>
                        </a:rPr>
                        <a:t>16%</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800"/>
                        </a:spcAft>
                      </a:pPr>
                      <a:r>
                        <a:rPr lang="pl-PL" sz="1800">
                          <a:effectLst/>
                        </a:rPr>
                        <a:t>&gt;9.0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800"/>
                        </a:spcAft>
                      </a:pPr>
                      <a:r>
                        <a:rPr lang="pl-PL" sz="1800" dirty="0">
                          <a:effectLst/>
                        </a:rPr>
                        <a:t>22%</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235881370"/>
                  </a:ext>
                </a:extLst>
              </a:tr>
            </a:tbl>
          </a:graphicData>
        </a:graphic>
      </p:graphicFrame>
      <p:sp>
        <p:nvSpPr>
          <p:cNvPr id="4" name="Symbol zastępczy numeru slajdu 3">
            <a:extLst>
              <a:ext uri="{FF2B5EF4-FFF2-40B4-BE49-F238E27FC236}">
                <a16:creationId xmlns:a16="http://schemas.microsoft.com/office/drawing/2014/main" xmlns="" id="{EECEE4F7-6984-4B57-AC8D-96AF28893323}"/>
              </a:ext>
            </a:extLst>
          </p:cNvPr>
          <p:cNvSpPr>
            <a:spLocks noGrp="1"/>
          </p:cNvSpPr>
          <p:nvPr>
            <p:ph type="sldNum" sz="quarter" idx="12"/>
          </p:nvPr>
        </p:nvSpPr>
        <p:spPr/>
        <p:txBody>
          <a:bodyPr/>
          <a:lstStyle/>
          <a:p>
            <a:fld id="{27841190-F79C-4FD0-9BC1-8C2D798D9B46}" type="slidenum">
              <a:rPr lang="pl-PL" smtClean="0"/>
              <a:t>61</a:t>
            </a:fld>
            <a:endParaRPr lang="pl-PL"/>
          </a:p>
        </p:txBody>
      </p:sp>
      <p:sp>
        <p:nvSpPr>
          <p:cNvPr id="6" name="Prostokąt 5">
            <a:extLst>
              <a:ext uri="{FF2B5EF4-FFF2-40B4-BE49-F238E27FC236}">
                <a16:creationId xmlns:a16="http://schemas.microsoft.com/office/drawing/2014/main" xmlns="" id="{D2DF6024-4FF8-4C50-B0AB-CB61CD00B7DF}"/>
              </a:ext>
            </a:extLst>
          </p:cNvPr>
          <p:cNvSpPr/>
          <p:nvPr/>
        </p:nvSpPr>
        <p:spPr>
          <a:xfrm>
            <a:off x="838200" y="4038660"/>
            <a:ext cx="10642600" cy="374077"/>
          </a:xfrm>
          <a:prstGeom prst="rect">
            <a:avLst/>
          </a:prstGeom>
        </p:spPr>
        <p:txBody>
          <a:bodyPr wrap="square">
            <a:spAutoFit/>
          </a:bodyPr>
          <a:lstStyle/>
          <a:p>
            <a:pPr algn="just">
              <a:lnSpc>
                <a:spcPct val="107000"/>
              </a:lnSpc>
              <a:spcAft>
                <a:spcPts val="800"/>
              </a:spcAft>
            </a:pPr>
            <a:r>
              <a:rPr lang="pl-PL" dirty="0">
                <a:latin typeface="Times New Roman" panose="02020603050405020304" pitchFamily="18" charset="0"/>
                <a:ea typeface="Calibri" panose="020F0502020204030204" pitchFamily="34" charset="0"/>
                <a:cs typeface="Times New Roman" panose="02020603050405020304" pitchFamily="18" charset="0"/>
              </a:rPr>
              <a:t>Ile wyniesie WACC po pozyskaniu następujących kwot kapitału własnego: 5,10,15 i 20?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4010351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8130078A-5C16-4D04-8F3E-6E37BBA98C13}"/>
              </a:ext>
            </a:extLst>
          </p:cNvPr>
          <p:cNvSpPr>
            <a:spLocks noGrp="1"/>
          </p:cNvSpPr>
          <p:nvPr>
            <p:ph type="title"/>
          </p:nvPr>
        </p:nvSpPr>
        <p:spPr>
          <a:xfrm>
            <a:off x="285749" y="260350"/>
            <a:ext cx="11420475" cy="2235200"/>
          </a:xfrm>
        </p:spPr>
        <p:txBody>
          <a:bodyPr>
            <a:noAutofit/>
          </a:bodyPr>
          <a:lstStyle/>
          <a:p>
            <a:r>
              <a:rPr lang="pl-PL" sz="2000" b="1" dirty="0"/>
              <a:t>• Jeśli przedsiębiorstwo podnosi dług o mniej niż 4 miliony, wówczas koszt nowego długu wynosi 14%. Ale jeśli o więcej, to koszt wzrasta do 16%. </a:t>
            </a:r>
            <a:br>
              <a:rPr lang="pl-PL" sz="2000" b="1" dirty="0"/>
            </a:br>
            <a:r>
              <a:rPr lang="pl-PL" sz="2000" b="1" dirty="0"/>
              <a:t>Podobnie w przypadku kapitału własnego, jeżeli jego wzrost niższy niż 9 milionów, koszt nowego kapitału własnego wynosi 20%.</a:t>
            </a:r>
            <a:br>
              <a:rPr lang="pl-PL" sz="2000" b="1" dirty="0"/>
            </a:br>
            <a:r>
              <a:rPr lang="pl-PL" sz="2000" b="1" dirty="0"/>
              <a:t>Jeśli kwota nowego kapitału własnego jest większa niż 9 milionów, koszt kapitału własnego wzrasta do 22%. Podaje się koszt długu po opodatkowaniu, więc nie oblicza się kosztu kapitału własnego jako (1-t) * koszt długu w WACC. </a:t>
            </a:r>
            <a:br>
              <a:rPr lang="pl-PL" sz="2000" b="1" dirty="0"/>
            </a:br>
            <a:endParaRPr lang="pl-PL" sz="2000" b="1" dirty="0"/>
          </a:p>
        </p:txBody>
      </p:sp>
      <p:graphicFrame>
        <p:nvGraphicFramePr>
          <p:cNvPr id="5" name="Symbol zastępczy zawartości 4">
            <a:extLst>
              <a:ext uri="{FF2B5EF4-FFF2-40B4-BE49-F238E27FC236}">
                <a16:creationId xmlns:a16="http://schemas.microsoft.com/office/drawing/2014/main" xmlns="" id="{A3B08435-1383-4FC4-B2DD-DE8A09FD5B03}"/>
              </a:ext>
            </a:extLst>
          </p:cNvPr>
          <p:cNvGraphicFramePr>
            <a:graphicFrameLocks noGrp="1"/>
          </p:cNvGraphicFramePr>
          <p:nvPr>
            <p:ph idx="1"/>
            <p:extLst>
              <p:ext uri="{D42A27DB-BD31-4B8C-83A1-F6EECF244321}">
                <p14:modId xmlns:p14="http://schemas.microsoft.com/office/powerpoint/2010/main" val="1995537547"/>
              </p:ext>
            </p:extLst>
          </p:nvPr>
        </p:nvGraphicFramePr>
        <p:xfrm>
          <a:off x="427991" y="2787998"/>
          <a:ext cx="11278234" cy="2935224"/>
        </p:xfrm>
        <a:graphic>
          <a:graphicData uri="http://schemas.openxmlformats.org/drawingml/2006/table">
            <a:tbl>
              <a:tblPr firstRow="1" firstCol="1" bandRow="1">
                <a:tableStyleId>{5C22544A-7EE6-4342-B048-85BDC9FD1C3A}</a:tableStyleId>
              </a:tblPr>
              <a:tblGrid>
                <a:gridCol w="1524014">
                  <a:extLst>
                    <a:ext uri="{9D8B030D-6E8A-4147-A177-3AD203B41FA5}">
                      <a16:colId xmlns:a16="http://schemas.microsoft.com/office/drawing/2014/main" xmlns="" val="1063378639"/>
                    </a:ext>
                  </a:extLst>
                </a:gridCol>
                <a:gridCol w="1914127">
                  <a:extLst>
                    <a:ext uri="{9D8B030D-6E8A-4147-A177-3AD203B41FA5}">
                      <a16:colId xmlns:a16="http://schemas.microsoft.com/office/drawing/2014/main" xmlns="" val="1339850552"/>
                    </a:ext>
                  </a:extLst>
                </a:gridCol>
                <a:gridCol w="2104460">
                  <a:extLst>
                    <a:ext uri="{9D8B030D-6E8A-4147-A177-3AD203B41FA5}">
                      <a16:colId xmlns:a16="http://schemas.microsoft.com/office/drawing/2014/main" xmlns="" val="3393137897"/>
                    </a:ext>
                  </a:extLst>
                </a:gridCol>
                <a:gridCol w="2487825">
                  <a:extLst>
                    <a:ext uri="{9D8B030D-6E8A-4147-A177-3AD203B41FA5}">
                      <a16:colId xmlns:a16="http://schemas.microsoft.com/office/drawing/2014/main" xmlns="" val="745118856"/>
                    </a:ext>
                  </a:extLst>
                </a:gridCol>
                <a:gridCol w="1525363">
                  <a:extLst>
                    <a:ext uri="{9D8B030D-6E8A-4147-A177-3AD203B41FA5}">
                      <a16:colId xmlns:a16="http://schemas.microsoft.com/office/drawing/2014/main" xmlns="" val="884942764"/>
                    </a:ext>
                  </a:extLst>
                </a:gridCol>
                <a:gridCol w="1722445">
                  <a:extLst>
                    <a:ext uri="{9D8B030D-6E8A-4147-A177-3AD203B41FA5}">
                      <a16:colId xmlns:a16="http://schemas.microsoft.com/office/drawing/2014/main" xmlns="" val="1780987041"/>
                    </a:ext>
                  </a:extLst>
                </a:gridCol>
              </a:tblGrid>
              <a:tr h="209550">
                <a:tc>
                  <a:txBody>
                    <a:bodyPr/>
                    <a:lstStyle/>
                    <a:p>
                      <a:pPr algn="ctr">
                        <a:lnSpc>
                          <a:spcPct val="107000"/>
                        </a:lnSpc>
                        <a:spcAft>
                          <a:spcPts val="800"/>
                        </a:spcAft>
                      </a:pPr>
                      <a:r>
                        <a:rPr lang="pl-PL" sz="2000">
                          <a:effectLst/>
                        </a:rPr>
                        <a:t>Wartość kapitału</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800"/>
                        </a:spcAft>
                      </a:pPr>
                      <a:r>
                        <a:rPr lang="pl-PL" sz="2000">
                          <a:effectLst/>
                        </a:rPr>
                        <a:t>Dług (40%)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800"/>
                        </a:spcAft>
                      </a:pPr>
                      <a:r>
                        <a:rPr lang="pl-PL" sz="2000">
                          <a:effectLst/>
                        </a:rPr>
                        <a:t>Kapitał własny (60%)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800"/>
                        </a:spcAft>
                      </a:pPr>
                      <a:r>
                        <a:rPr lang="pl-PL" sz="2000">
                          <a:effectLst/>
                        </a:rPr>
                        <a:t>Koszt długu (w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800"/>
                        </a:spcAft>
                      </a:pPr>
                      <a:r>
                        <a:rPr lang="pl-PL" sz="2000">
                          <a:effectLst/>
                        </a:rPr>
                        <a:t>Koszt kapitału własnego (in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800"/>
                        </a:spcAft>
                      </a:pPr>
                      <a:r>
                        <a:rPr lang="pl-PL" sz="2000">
                          <a:effectLst/>
                        </a:rPr>
                        <a:t>WACC (in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209492818"/>
                  </a:ext>
                </a:extLst>
              </a:tr>
              <a:tr h="158750">
                <a:tc>
                  <a:txBody>
                    <a:bodyPr/>
                    <a:lstStyle/>
                    <a:p>
                      <a:pPr algn="ctr">
                        <a:lnSpc>
                          <a:spcPct val="107000"/>
                        </a:lnSpc>
                        <a:spcAft>
                          <a:spcPts val="800"/>
                        </a:spcAft>
                      </a:pPr>
                      <a:r>
                        <a:rPr lang="pl-PL" sz="2000">
                          <a:effectLst/>
                        </a:rPr>
                        <a:t>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0.4 * 5 = 2</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0.6* 5 = 3</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0.4 * 14 = 5.6</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0.6*20= 12</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17,6</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1300372284"/>
                  </a:ext>
                </a:extLst>
              </a:tr>
              <a:tr h="158750">
                <a:tc>
                  <a:txBody>
                    <a:bodyPr/>
                    <a:lstStyle/>
                    <a:p>
                      <a:pPr algn="ctr">
                        <a:lnSpc>
                          <a:spcPct val="107000"/>
                        </a:lnSpc>
                        <a:spcAft>
                          <a:spcPts val="800"/>
                        </a:spcAft>
                      </a:pPr>
                      <a:r>
                        <a:rPr lang="pl-PL" sz="2000">
                          <a:effectLst/>
                        </a:rPr>
                        <a:t>10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800"/>
                        </a:spcAft>
                      </a:pPr>
                      <a:r>
                        <a:rPr lang="pl-PL" sz="2000">
                          <a:effectLst/>
                        </a:rPr>
                        <a:t>0.4*10 = 4</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pl-PL" sz="2000">
                          <a:effectLst/>
                        </a:rPr>
                        <a:t>0.6* 10 = 6</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pl-PL" sz="2000">
                          <a:effectLst/>
                        </a:rPr>
                        <a:t>0.4 * 14 = 5.6</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pl-PL" sz="2000">
                          <a:effectLst/>
                        </a:rPr>
                        <a:t>0.6*20= 12</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pl-PL" sz="2000">
                          <a:effectLst/>
                        </a:rPr>
                        <a:t>17,6</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3634645615"/>
                  </a:ext>
                </a:extLst>
              </a:tr>
              <a:tr h="158750">
                <a:tc>
                  <a:txBody>
                    <a:bodyPr/>
                    <a:lstStyle/>
                    <a:p>
                      <a:pPr algn="ctr">
                        <a:lnSpc>
                          <a:spcPct val="107000"/>
                        </a:lnSpc>
                        <a:spcAft>
                          <a:spcPts val="800"/>
                        </a:spcAft>
                      </a:pPr>
                      <a:r>
                        <a:rPr lang="pl-PL" sz="2000">
                          <a:effectLst/>
                        </a:rPr>
                        <a:t>15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0.4*15 = 6</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0.6*15=9</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0.4 * 16 = 6.4</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0.6*20= 12</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18,4</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3489453766"/>
                  </a:ext>
                </a:extLst>
              </a:tr>
              <a:tr h="158750">
                <a:tc>
                  <a:txBody>
                    <a:bodyPr/>
                    <a:lstStyle/>
                    <a:p>
                      <a:pPr algn="ctr">
                        <a:lnSpc>
                          <a:spcPct val="107000"/>
                        </a:lnSpc>
                        <a:spcAft>
                          <a:spcPts val="800"/>
                        </a:spcAft>
                      </a:pPr>
                      <a:r>
                        <a:rPr lang="pl-PL" sz="2000">
                          <a:effectLst/>
                        </a:rPr>
                        <a:t>20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pl-PL" sz="2000">
                          <a:effectLst/>
                        </a:rPr>
                        <a:t>0.4 * 20 = 8</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0.6*20 = 12</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0.4 * 16 = 6.4</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a:effectLst/>
                        </a:rPr>
                        <a:t>0.6 * 22 = 13.2</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pl-PL" sz="2000" dirty="0">
                          <a:effectLst/>
                        </a:rPr>
                        <a:t>19,6</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1795678289"/>
                  </a:ext>
                </a:extLst>
              </a:tr>
            </a:tbl>
          </a:graphicData>
        </a:graphic>
      </p:graphicFrame>
      <p:sp>
        <p:nvSpPr>
          <p:cNvPr id="4" name="Symbol zastępczy numeru slajdu 3">
            <a:extLst>
              <a:ext uri="{FF2B5EF4-FFF2-40B4-BE49-F238E27FC236}">
                <a16:creationId xmlns:a16="http://schemas.microsoft.com/office/drawing/2014/main" xmlns="" id="{F2FF57BB-288A-4C21-8BD7-7D4083C65964}"/>
              </a:ext>
            </a:extLst>
          </p:cNvPr>
          <p:cNvSpPr>
            <a:spLocks noGrp="1"/>
          </p:cNvSpPr>
          <p:nvPr>
            <p:ph type="sldNum" sz="quarter" idx="12"/>
          </p:nvPr>
        </p:nvSpPr>
        <p:spPr/>
        <p:txBody>
          <a:bodyPr/>
          <a:lstStyle/>
          <a:p>
            <a:fld id="{27841190-F79C-4FD0-9BC1-8C2D798D9B46}" type="slidenum">
              <a:rPr lang="pl-PL" smtClean="0"/>
              <a:t>62</a:t>
            </a:fld>
            <a:endParaRPr lang="pl-PL"/>
          </a:p>
        </p:txBody>
      </p:sp>
    </p:spTree>
    <p:extLst>
      <p:ext uri="{BB962C8B-B14F-4D97-AF65-F5344CB8AC3E}">
        <p14:creationId xmlns:p14="http://schemas.microsoft.com/office/powerpoint/2010/main" val="69527030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B711AE75-728B-4C14-83AB-3F3E4012DCCF}"/>
              </a:ext>
            </a:extLst>
          </p:cNvPr>
          <p:cNvSpPr>
            <a:spLocks noGrp="1"/>
          </p:cNvSpPr>
          <p:nvPr>
            <p:ph type="title"/>
          </p:nvPr>
        </p:nvSpPr>
        <p:spPr/>
        <p:txBody>
          <a:bodyPr/>
          <a:lstStyle/>
          <a:p>
            <a:endParaRPr lang="pl-PL"/>
          </a:p>
        </p:txBody>
      </p:sp>
      <p:sp>
        <p:nvSpPr>
          <p:cNvPr id="3" name="Symbol zastępczy zawartości 2">
            <a:extLst>
              <a:ext uri="{FF2B5EF4-FFF2-40B4-BE49-F238E27FC236}">
                <a16:creationId xmlns:a16="http://schemas.microsoft.com/office/drawing/2014/main" xmlns="" id="{F967E77F-00D9-47F5-A3AC-E1584121B19C}"/>
              </a:ext>
            </a:extLst>
          </p:cNvPr>
          <p:cNvSpPr>
            <a:spLocks noGrp="1"/>
          </p:cNvSpPr>
          <p:nvPr>
            <p:ph idx="1"/>
          </p:nvPr>
        </p:nvSpPr>
        <p:spPr>
          <a:xfrm>
            <a:off x="838200" y="3849687"/>
            <a:ext cx="10515600" cy="2689225"/>
          </a:xfrm>
        </p:spPr>
        <p:txBody>
          <a:bodyPr/>
          <a:lstStyle/>
          <a:p>
            <a:r>
              <a:rPr lang="pl-PL" dirty="0"/>
              <a:t>Należy zauważyć, że koszt kapitału zmienia się, gdy kwota nowego kapitału jest większa niż 10 milionów i (potem) 15 milionów. </a:t>
            </a:r>
          </a:p>
          <a:p>
            <a:r>
              <a:rPr lang="pl-PL" dirty="0"/>
              <a:t>Istnieją dwa punkty nieciągłości - 10 milionów i 15 milionów, ponieważ koszt długu i koszt kapitału własnego zmieniają się w tych punktach. </a:t>
            </a:r>
          </a:p>
          <a:p>
            <a:r>
              <a:rPr lang="pl-PL" dirty="0"/>
              <a:t>Punkty nieciągłości można obliczyć jako 4 / 0,4 = 10 i 9 / 0,6 = 15. </a:t>
            </a:r>
          </a:p>
          <a:p>
            <a:endParaRPr lang="pl-PL" dirty="0"/>
          </a:p>
        </p:txBody>
      </p:sp>
      <p:sp>
        <p:nvSpPr>
          <p:cNvPr id="4" name="Symbol zastępczy numeru slajdu 3">
            <a:extLst>
              <a:ext uri="{FF2B5EF4-FFF2-40B4-BE49-F238E27FC236}">
                <a16:creationId xmlns:a16="http://schemas.microsoft.com/office/drawing/2014/main" xmlns="" id="{8489EC19-7150-4C93-8E62-F28344BF747A}"/>
              </a:ext>
            </a:extLst>
          </p:cNvPr>
          <p:cNvSpPr>
            <a:spLocks noGrp="1"/>
          </p:cNvSpPr>
          <p:nvPr>
            <p:ph type="sldNum" sz="quarter" idx="12"/>
          </p:nvPr>
        </p:nvSpPr>
        <p:spPr/>
        <p:txBody>
          <a:bodyPr/>
          <a:lstStyle/>
          <a:p>
            <a:fld id="{27841190-F79C-4FD0-9BC1-8C2D798D9B46}" type="slidenum">
              <a:rPr lang="pl-PL" smtClean="0"/>
              <a:t>63</a:t>
            </a:fld>
            <a:endParaRPr lang="pl-PL"/>
          </a:p>
        </p:txBody>
      </p:sp>
      <p:pic>
        <p:nvPicPr>
          <p:cNvPr id="5" name="Obraz 4">
            <a:extLst>
              <a:ext uri="{FF2B5EF4-FFF2-40B4-BE49-F238E27FC236}">
                <a16:creationId xmlns:a16="http://schemas.microsoft.com/office/drawing/2014/main" xmlns="" id="{D94964D4-59F6-4936-B35F-3AE9F6C4FC9E}"/>
              </a:ext>
            </a:extLst>
          </p:cNvPr>
          <p:cNvPicPr/>
          <p:nvPr/>
        </p:nvPicPr>
        <p:blipFill rotWithShape="1">
          <a:blip r:embed="rId2"/>
          <a:srcRect l="37531" t="21317" r="42075" b="55529"/>
          <a:stretch/>
        </p:blipFill>
        <p:spPr bwMode="auto">
          <a:xfrm>
            <a:off x="2438400" y="319088"/>
            <a:ext cx="6248400" cy="326072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9204076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CFB5C49A-6BB7-4C59-B338-3728179E11B4}"/>
              </a:ext>
            </a:extLst>
          </p:cNvPr>
          <p:cNvSpPr>
            <a:spLocks noGrp="1"/>
          </p:cNvSpPr>
          <p:nvPr>
            <p:ph type="title"/>
          </p:nvPr>
        </p:nvSpPr>
        <p:spPr/>
        <p:txBody>
          <a:bodyPr/>
          <a:lstStyle/>
          <a:p>
            <a:r>
              <a:rPr lang="pl-PL" dirty="0"/>
              <a:t>Koszty emisji instrumentów finansowych na rynku finansowym – podejście 1</a:t>
            </a:r>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828EDF2B-D4AD-4F3A-9A5E-575E8E455833}"/>
                  </a:ext>
                </a:extLst>
              </p:cNvPr>
              <p:cNvSpPr>
                <a:spLocks noGrp="1"/>
              </p:cNvSpPr>
              <p:nvPr>
                <p:ph idx="1"/>
              </p:nvPr>
            </p:nvSpPr>
            <p:spPr/>
            <p:txBody>
              <a:bodyPr>
                <a:normAutofit fontScale="92500" lnSpcReduction="10000"/>
              </a:bodyPr>
              <a:lstStyle/>
              <a:p>
                <a14:m>
                  <m:oMath xmlns:m="http://schemas.openxmlformats.org/officeDocument/2006/math">
                    <m:sSub>
                      <m:sSubPr>
                        <m:ctrlPr>
                          <a:rPr lang="pl-PL" i="1" smtClean="0">
                            <a:latin typeface="Cambria Math" panose="02040503050406030204" pitchFamily="18" charset="0"/>
                          </a:rPr>
                        </m:ctrlPr>
                      </m:sSubPr>
                      <m:e>
                        <m:r>
                          <a:rPr lang="pl-PL" i="1">
                            <a:latin typeface="Cambria Math" panose="02040503050406030204" pitchFamily="18" charset="0"/>
                          </a:rPr>
                          <m:t>𝑟</m:t>
                        </m:r>
                      </m:e>
                      <m:sub>
                        <m:r>
                          <a:rPr lang="pl-PL" i="1">
                            <a:latin typeface="Cambria Math" panose="02040503050406030204" pitchFamily="18" charset="0"/>
                          </a:rPr>
                          <m:t>𝑒</m:t>
                        </m:r>
                      </m:sub>
                    </m:sSub>
                    <m:r>
                      <a:rPr lang="pl-PL" i="1">
                        <a:latin typeface="Cambria Math" panose="02040503050406030204" pitchFamily="18" charset="0"/>
                      </a:rPr>
                      <m:t>=</m:t>
                    </m:r>
                    <m:f>
                      <m:fPr>
                        <m:ctrlPr>
                          <a:rPr lang="pl-PL" i="1">
                            <a:latin typeface="Cambria Math" panose="02040503050406030204" pitchFamily="18" charset="0"/>
                          </a:rPr>
                        </m:ctrlPr>
                      </m:fPr>
                      <m:num>
                        <m:sSub>
                          <m:sSubPr>
                            <m:ctrlPr>
                              <a:rPr lang="pl-PL" i="1">
                                <a:latin typeface="Cambria Math" panose="02040503050406030204" pitchFamily="18" charset="0"/>
                              </a:rPr>
                            </m:ctrlPr>
                          </m:sSubPr>
                          <m:e>
                            <m:r>
                              <a:rPr lang="pl-PL" i="1">
                                <a:latin typeface="Cambria Math" panose="02040503050406030204" pitchFamily="18" charset="0"/>
                              </a:rPr>
                              <m:t>𝐷</m:t>
                            </m:r>
                          </m:e>
                          <m:sub>
                            <m:r>
                              <a:rPr lang="pl-PL" b="0" i="1" smtClean="0">
                                <a:latin typeface="Cambria Math" panose="02040503050406030204" pitchFamily="18" charset="0"/>
                              </a:rPr>
                              <m:t>1</m:t>
                            </m:r>
                          </m:sub>
                        </m:sSub>
                      </m:num>
                      <m:den>
                        <m:d>
                          <m:dPr>
                            <m:ctrlPr>
                              <a:rPr lang="pl-PL" i="1">
                                <a:latin typeface="Cambria Math" panose="02040503050406030204" pitchFamily="18" charset="0"/>
                              </a:rPr>
                            </m:ctrlPr>
                          </m:dPr>
                          <m:e>
                            <m:sSub>
                              <m:sSubPr>
                                <m:ctrlPr>
                                  <a:rPr lang="pl-PL" i="1">
                                    <a:latin typeface="Cambria Math" panose="02040503050406030204" pitchFamily="18" charset="0"/>
                                  </a:rPr>
                                </m:ctrlPr>
                              </m:sSubPr>
                              <m:e>
                                <m:r>
                                  <a:rPr lang="pl-PL" i="1">
                                    <a:latin typeface="Cambria Math" panose="02040503050406030204" pitchFamily="18" charset="0"/>
                                  </a:rPr>
                                  <m:t>𝑃</m:t>
                                </m:r>
                              </m:e>
                              <m:sub>
                                <m:r>
                                  <a:rPr lang="pl-PL" i="1">
                                    <a:latin typeface="Cambria Math" panose="02040503050406030204" pitchFamily="18" charset="0"/>
                                  </a:rPr>
                                  <m:t>0</m:t>
                                </m:r>
                              </m:sub>
                            </m:sSub>
                            <m:r>
                              <a:rPr lang="pl-PL" i="1">
                                <a:latin typeface="Cambria Math" panose="02040503050406030204" pitchFamily="18" charset="0"/>
                              </a:rPr>
                              <m:t>−</m:t>
                            </m:r>
                            <m:r>
                              <a:rPr lang="pl-PL" i="1">
                                <a:latin typeface="Cambria Math" panose="02040503050406030204" pitchFamily="18" charset="0"/>
                              </a:rPr>
                              <m:t>𝐹</m:t>
                            </m:r>
                          </m:e>
                        </m:d>
                      </m:den>
                    </m:f>
                    <m:r>
                      <a:rPr lang="pl-PL" i="1">
                        <a:latin typeface="Cambria Math" panose="02040503050406030204" pitchFamily="18" charset="0"/>
                      </a:rPr>
                      <m:t>+</m:t>
                    </m:r>
                    <m:r>
                      <a:rPr lang="pl-PL" i="1">
                        <a:latin typeface="Cambria Math" panose="02040503050406030204" pitchFamily="18" charset="0"/>
                      </a:rPr>
                      <m:t>𝑔</m:t>
                    </m:r>
                  </m:oMath>
                </a14:m>
                <a:endParaRPr lang="pl-PL" dirty="0"/>
              </a:p>
              <a:p>
                <a:r>
                  <a:rPr lang="pl-PL" dirty="0"/>
                  <a:t>Weźmy na przykład spółkę, która wypłaciła dywidendę w wysokości 5 USD za akcję, aktualną cenę 100 USD za akcję i oczekiwaną stopę wzrostu 10%. Koszt kapitału własnego bez biorąc pod uwagę koszty emisji to: </a:t>
                </a:r>
              </a:p>
              <a:p>
                <a14:m>
                  <m:oMath xmlns:m="http://schemas.openxmlformats.org/officeDocument/2006/math">
                    <m:sSub>
                      <m:sSubPr>
                        <m:ctrlPr>
                          <a:rPr lang="pl-PL" i="1">
                            <a:latin typeface="Cambria Math" panose="02040503050406030204" pitchFamily="18" charset="0"/>
                          </a:rPr>
                        </m:ctrlPr>
                      </m:sSubPr>
                      <m:e>
                        <m:r>
                          <a:rPr lang="pl-PL" i="1">
                            <a:latin typeface="Cambria Math" panose="02040503050406030204" pitchFamily="18" charset="0"/>
                          </a:rPr>
                          <m:t>𝑟</m:t>
                        </m:r>
                      </m:e>
                      <m:sub>
                        <m:r>
                          <a:rPr lang="pl-PL" i="1">
                            <a:latin typeface="Cambria Math" panose="02040503050406030204" pitchFamily="18" charset="0"/>
                          </a:rPr>
                          <m:t>𝑒</m:t>
                        </m:r>
                      </m:sub>
                    </m:sSub>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$5∗1.1</m:t>
                        </m:r>
                      </m:num>
                      <m:den>
                        <m:r>
                          <a:rPr lang="pl-PL" i="1">
                            <a:latin typeface="Cambria Math" panose="02040503050406030204" pitchFamily="18" charset="0"/>
                          </a:rPr>
                          <m:t>$100</m:t>
                        </m:r>
                      </m:den>
                    </m:f>
                    <m:r>
                      <a:rPr lang="pl-PL" i="1">
                        <a:latin typeface="Cambria Math" panose="02040503050406030204" pitchFamily="18" charset="0"/>
                      </a:rPr>
                      <m:t>+0.1=0.155=15,5%</m:t>
                    </m:r>
                  </m:oMath>
                </a14:m>
                <a:endParaRPr lang="pl-PL" dirty="0"/>
              </a:p>
              <a:p>
                <a:r>
                  <a:rPr lang="pl-PL" dirty="0"/>
                  <a:t> Gdyby koszty emisji stanowiły 3% emisji, koszt kapitału własnego z uwzględnieniem kosztów flotacji wynosiłby:</a:t>
                </a:r>
              </a:p>
              <a:p>
                <a14:m>
                  <m:oMath xmlns:m="http://schemas.openxmlformats.org/officeDocument/2006/math">
                    <m:sSub>
                      <m:sSubPr>
                        <m:ctrlPr>
                          <a:rPr lang="pl-PL" i="1">
                            <a:latin typeface="Cambria Math" panose="02040503050406030204" pitchFamily="18" charset="0"/>
                          </a:rPr>
                        </m:ctrlPr>
                      </m:sSubPr>
                      <m:e>
                        <m:r>
                          <a:rPr lang="pl-PL" i="1">
                            <a:latin typeface="Cambria Math" panose="02040503050406030204" pitchFamily="18" charset="0"/>
                          </a:rPr>
                          <m:t>𝑟</m:t>
                        </m:r>
                      </m:e>
                      <m:sub>
                        <m:r>
                          <a:rPr lang="pl-PL" i="1">
                            <a:latin typeface="Cambria Math" panose="02040503050406030204" pitchFamily="18" charset="0"/>
                          </a:rPr>
                          <m:t>𝑒</m:t>
                        </m:r>
                      </m:sub>
                    </m:sSub>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$5∗1.1</m:t>
                        </m:r>
                      </m:num>
                      <m:den>
                        <m:r>
                          <a:rPr lang="pl-PL" i="1">
                            <a:latin typeface="Cambria Math" panose="02040503050406030204" pitchFamily="18" charset="0"/>
                          </a:rPr>
                          <m:t>$100−$3</m:t>
                        </m:r>
                      </m:den>
                    </m:f>
                    <m:r>
                      <a:rPr lang="pl-PL" i="1">
                        <a:latin typeface="Cambria Math" panose="02040503050406030204" pitchFamily="18" charset="0"/>
                      </a:rPr>
                      <m:t>+0.1=0.1567=15,67%</m:t>
                    </m:r>
                  </m:oMath>
                </a14:m>
                <a:endParaRPr lang="pl-PL" dirty="0"/>
              </a:p>
              <a:p>
                <a:r>
                  <a:rPr lang="pl-PL" dirty="0"/>
                  <a:t>Ale te koszty nie są ponoszone co roku…</a:t>
                </a:r>
              </a:p>
              <a:p>
                <a:endParaRPr lang="pl-PL" dirty="0"/>
              </a:p>
            </p:txBody>
          </p:sp>
        </mc:Choice>
        <mc:Fallback xmlns="">
          <p:sp>
            <p:nvSpPr>
              <p:cNvPr id="3" name="Symbol zastępczy zawartości 2">
                <a:extLst>
                  <a:ext uri="{FF2B5EF4-FFF2-40B4-BE49-F238E27FC236}">
                    <a16:creationId xmlns:a16="http://schemas.microsoft.com/office/drawing/2014/main" id="{828EDF2B-D4AD-4F3A-9A5E-575E8E455833}"/>
                  </a:ext>
                </a:extLst>
              </p:cNvPr>
              <p:cNvSpPr>
                <a:spLocks noGrp="1" noRot="1" noChangeAspect="1" noMove="1" noResize="1" noEditPoints="1" noAdjustHandles="1" noChangeArrowheads="1" noChangeShapeType="1" noTextEdit="1"/>
              </p:cNvSpPr>
              <p:nvPr>
                <p:ph idx="1"/>
              </p:nvPr>
            </p:nvSpPr>
            <p:spPr>
              <a:blipFill>
                <a:blip r:embed="rId2"/>
                <a:stretch>
                  <a:fillRect l="-928" b="-2101"/>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99F11784-0DE0-44FC-920B-68E473F37B4C}"/>
              </a:ext>
            </a:extLst>
          </p:cNvPr>
          <p:cNvSpPr>
            <a:spLocks noGrp="1"/>
          </p:cNvSpPr>
          <p:nvPr>
            <p:ph type="sldNum" sz="quarter" idx="12"/>
          </p:nvPr>
        </p:nvSpPr>
        <p:spPr/>
        <p:txBody>
          <a:bodyPr/>
          <a:lstStyle/>
          <a:p>
            <a:fld id="{27841190-F79C-4FD0-9BC1-8C2D798D9B46}" type="slidenum">
              <a:rPr lang="pl-PL" smtClean="0"/>
              <a:t>64</a:t>
            </a:fld>
            <a:endParaRPr lang="pl-PL"/>
          </a:p>
        </p:txBody>
      </p:sp>
    </p:spTree>
    <p:extLst>
      <p:ext uri="{BB962C8B-B14F-4D97-AF65-F5344CB8AC3E}">
        <p14:creationId xmlns:p14="http://schemas.microsoft.com/office/powerpoint/2010/main" val="184595407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66E97E79-B054-4075-9F48-F084E0232A4C}"/>
              </a:ext>
            </a:extLst>
          </p:cNvPr>
          <p:cNvSpPr>
            <a:spLocks noGrp="1"/>
          </p:cNvSpPr>
          <p:nvPr>
            <p:ph type="title"/>
          </p:nvPr>
        </p:nvSpPr>
        <p:spPr/>
        <p:txBody>
          <a:bodyPr/>
          <a:lstStyle/>
          <a:p>
            <a:r>
              <a:rPr lang="pl-PL" dirty="0"/>
              <a:t>Koszty emisji instrumentów finansowych na rynku finansowym – podejście 2</a:t>
            </a:r>
          </a:p>
        </p:txBody>
      </p:sp>
      <p:sp>
        <p:nvSpPr>
          <p:cNvPr id="3" name="Symbol zastępczy zawartości 2">
            <a:extLst>
              <a:ext uri="{FF2B5EF4-FFF2-40B4-BE49-F238E27FC236}">
                <a16:creationId xmlns:a16="http://schemas.microsoft.com/office/drawing/2014/main" xmlns="" id="{8EA52C35-0B9A-42D0-811A-89B2C41C108C}"/>
              </a:ext>
            </a:extLst>
          </p:cNvPr>
          <p:cNvSpPr>
            <a:spLocks noGrp="1"/>
          </p:cNvSpPr>
          <p:nvPr>
            <p:ph idx="1"/>
          </p:nvPr>
        </p:nvSpPr>
        <p:spPr/>
        <p:txBody>
          <a:bodyPr/>
          <a:lstStyle/>
          <a:p>
            <a:r>
              <a:rPr lang="pl-PL" dirty="0"/>
              <a:t>Podejście 2 : Dostosowujemy początkowy przepływ pieniężny o kwotę kosztów emisyjnych. Nie korygujemy stopy dyskontowej. </a:t>
            </a:r>
          </a:p>
          <a:p>
            <a:r>
              <a:rPr lang="pl-PL" dirty="0"/>
              <a:t>Przyjmijmy, że przedsiębiorstwo pozyskała 100 000 USD na projekt poprzez emisję nowych akcji. </a:t>
            </a:r>
          </a:p>
          <a:p>
            <a:r>
              <a:rPr lang="pl-PL" dirty="0"/>
              <a:t>Koszty emisyjne wyniosłyby 3% ze 100 000 USD, tj. 3 000 USD. </a:t>
            </a:r>
          </a:p>
          <a:p>
            <a:r>
              <a:rPr lang="pl-PL" dirty="0"/>
              <a:t>W tym podejściu należy zwiększyć początkowe nakłady pieniężne projektu do 103 000 USD. Koszt kapitału własnego pozostaje jednak niezmieniony na poziomie 15,5%. </a:t>
            </a:r>
          </a:p>
          <a:p>
            <a:endParaRPr lang="pl-PL" dirty="0"/>
          </a:p>
        </p:txBody>
      </p:sp>
      <p:sp>
        <p:nvSpPr>
          <p:cNvPr id="4" name="Symbol zastępczy numeru slajdu 3">
            <a:extLst>
              <a:ext uri="{FF2B5EF4-FFF2-40B4-BE49-F238E27FC236}">
                <a16:creationId xmlns:a16="http://schemas.microsoft.com/office/drawing/2014/main" xmlns="" id="{66197CDF-3099-4499-A4B7-862910DC3542}"/>
              </a:ext>
            </a:extLst>
          </p:cNvPr>
          <p:cNvSpPr>
            <a:spLocks noGrp="1"/>
          </p:cNvSpPr>
          <p:nvPr>
            <p:ph type="sldNum" sz="quarter" idx="12"/>
          </p:nvPr>
        </p:nvSpPr>
        <p:spPr/>
        <p:txBody>
          <a:bodyPr/>
          <a:lstStyle/>
          <a:p>
            <a:fld id="{27841190-F79C-4FD0-9BC1-8C2D798D9B46}" type="slidenum">
              <a:rPr lang="pl-PL" smtClean="0"/>
              <a:t>65</a:t>
            </a:fld>
            <a:endParaRPr lang="pl-PL"/>
          </a:p>
        </p:txBody>
      </p:sp>
    </p:spTree>
    <p:extLst>
      <p:ext uri="{BB962C8B-B14F-4D97-AF65-F5344CB8AC3E}">
        <p14:creationId xmlns:p14="http://schemas.microsoft.com/office/powerpoint/2010/main" val="387955997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9C7BE119-9DBB-45F0-A80A-68C0913ED842}"/>
              </a:ext>
            </a:extLst>
          </p:cNvPr>
          <p:cNvSpPr>
            <a:spLocks noGrp="1"/>
          </p:cNvSpPr>
          <p:nvPr>
            <p:ph type="title"/>
          </p:nvPr>
        </p:nvSpPr>
        <p:spPr/>
        <p:txBody>
          <a:bodyPr/>
          <a:lstStyle/>
          <a:p>
            <a:r>
              <a:rPr lang="pl-PL" b="1" dirty="0"/>
              <a:t>RACHUNEK DŹWIGNI </a:t>
            </a:r>
            <a:endParaRPr lang="pl-PL" dirty="0"/>
          </a:p>
        </p:txBody>
      </p:sp>
      <p:sp>
        <p:nvSpPr>
          <p:cNvPr id="3" name="Symbol zastępczy zawartości 2">
            <a:extLst>
              <a:ext uri="{FF2B5EF4-FFF2-40B4-BE49-F238E27FC236}">
                <a16:creationId xmlns:a16="http://schemas.microsoft.com/office/drawing/2014/main" xmlns="" id="{65EE3EEC-E407-4EDB-AE72-0E80ACB4B67C}"/>
              </a:ext>
            </a:extLst>
          </p:cNvPr>
          <p:cNvSpPr>
            <a:spLocks noGrp="1"/>
          </p:cNvSpPr>
          <p:nvPr>
            <p:ph idx="1"/>
          </p:nvPr>
        </p:nvSpPr>
        <p:spPr/>
        <p:txBody>
          <a:bodyPr/>
          <a:lstStyle/>
          <a:p>
            <a:r>
              <a:rPr lang="pl-PL" dirty="0"/>
              <a:t>Dźwignia to wykorzystanie kosztów stałych w strukturze kosztów przedsiębiorstwa. Z uwagi na dwie kategorie kosztów stałych – stałe koszty operacyjne oraz koszty finansowe (które są ze swojej natury stałe, bo nie zależą od wielkości sprzedaży) rozróżnia się dwa rodzaje dźwigni:</a:t>
            </a:r>
          </a:p>
          <a:p>
            <a:r>
              <a:rPr lang="pl-PL" dirty="0"/>
              <a:t>* Dźwignia operacyjna: stałe koszty operacyjne, takie jak amortyzacja i czynsz, tworzą dźwignię operacyjną.</a:t>
            </a:r>
          </a:p>
          <a:p>
            <a:r>
              <a:rPr lang="pl-PL" dirty="0"/>
              <a:t>*  Dźwignia finansowa: stałe koszty finansowe, takie jak koszty odsetek, tworzą dźwignię finansową. </a:t>
            </a:r>
          </a:p>
          <a:p>
            <a:endParaRPr lang="pl-PL" dirty="0"/>
          </a:p>
        </p:txBody>
      </p:sp>
      <p:sp>
        <p:nvSpPr>
          <p:cNvPr id="4" name="Symbol zastępczy numeru slajdu 3">
            <a:extLst>
              <a:ext uri="{FF2B5EF4-FFF2-40B4-BE49-F238E27FC236}">
                <a16:creationId xmlns:a16="http://schemas.microsoft.com/office/drawing/2014/main" xmlns="" id="{B2A6B7D7-284D-4C03-BAF4-1BB44F13D03C}"/>
              </a:ext>
            </a:extLst>
          </p:cNvPr>
          <p:cNvSpPr>
            <a:spLocks noGrp="1"/>
          </p:cNvSpPr>
          <p:nvPr>
            <p:ph type="sldNum" sz="quarter" idx="12"/>
          </p:nvPr>
        </p:nvSpPr>
        <p:spPr/>
        <p:txBody>
          <a:bodyPr/>
          <a:lstStyle/>
          <a:p>
            <a:fld id="{27841190-F79C-4FD0-9BC1-8C2D798D9B46}" type="slidenum">
              <a:rPr lang="pl-PL" smtClean="0"/>
              <a:t>66</a:t>
            </a:fld>
            <a:endParaRPr lang="pl-PL"/>
          </a:p>
        </p:txBody>
      </p:sp>
    </p:spTree>
    <p:extLst>
      <p:ext uri="{BB962C8B-B14F-4D97-AF65-F5344CB8AC3E}">
        <p14:creationId xmlns:p14="http://schemas.microsoft.com/office/powerpoint/2010/main" val="235262826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C62382FB-067E-4F5E-BC6B-40A0B9D46018}"/>
              </a:ext>
            </a:extLst>
          </p:cNvPr>
          <p:cNvSpPr>
            <a:spLocks noGrp="1"/>
          </p:cNvSpPr>
          <p:nvPr>
            <p:ph type="title"/>
          </p:nvPr>
        </p:nvSpPr>
        <p:spPr/>
        <p:txBody>
          <a:bodyPr/>
          <a:lstStyle/>
          <a:p>
            <a:r>
              <a:rPr lang="pl-PL" dirty="0"/>
              <a:t>Rachunek dźwigni – przykład (treść)</a:t>
            </a:r>
          </a:p>
        </p:txBody>
      </p:sp>
      <p:graphicFrame>
        <p:nvGraphicFramePr>
          <p:cNvPr id="5" name="Symbol zastępczy zawartości 4">
            <a:extLst>
              <a:ext uri="{FF2B5EF4-FFF2-40B4-BE49-F238E27FC236}">
                <a16:creationId xmlns:a16="http://schemas.microsoft.com/office/drawing/2014/main" xmlns="" id="{FFFA0A20-8E1A-4B87-A789-2996431BC65D}"/>
              </a:ext>
            </a:extLst>
          </p:cNvPr>
          <p:cNvGraphicFramePr>
            <a:graphicFrameLocks noGrp="1"/>
          </p:cNvGraphicFramePr>
          <p:nvPr>
            <p:ph idx="1"/>
            <p:extLst>
              <p:ext uri="{D42A27DB-BD31-4B8C-83A1-F6EECF244321}">
                <p14:modId xmlns:p14="http://schemas.microsoft.com/office/powerpoint/2010/main" val="3768042415"/>
              </p:ext>
            </p:extLst>
          </p:nvPr>
        </p:nvGraphicFramePr>
        <p:xfrm>
          <a:off x="645160" y="1690688"/>
          <a:ext cx="10515599" cy="2609088"/>
        </p:xfrm>
        <a:graphic>
          <a:graphicData uri="http://schemas.openxmlformats.org/drawingml/2006/table">
            <a:tbl>
              <a:tblPr firstRow="1" firstCol="1" bandRow="1">
                <a:tableStyleId>{5C22544A-7EE6-4342-B048-85BDC9FD1C3A}</a:tableStyleId>
              </a:tblPr>
              <a:tblGrid>
                <a:gridCol w="3844503">
                  <a:extLst>
                    <a:ext uri="{9D8B030D-6E8A-4147-A177-3AD203B41FA5}">
                      <a16:colId xmlns:a16="http://schemas.microsoft.com/office/drawing/2014/main" xmlns="" val="2349054726"/>
                    </a:ext>
                  </a:extLst>
                </a:gridCol>
                <a:gridCol w="786567">
                  <a:extLst>
                    <a:ext uri="{9D8B030D-6E8A-4147-A177-3AD203B41FA5}">
                      <a16:colId xmlns:a16="http://schemas.microsoft.com/office/drawing/2014/main" xmlns="" val="2545870465"/>
                    </a:ext>
                  </a:extLst>
                </a:gridCol>
                <a:gridCol w="788670">
                  <a:extLst>
                    <a:ext uri="{9D8B030D-6E8A-4147-A177-3AD203B41FA5}">
                      <a16:colId xmlns:a16="http://schemas.microsoft.com/office/drawing/2014/main" xmlns="" val="2709563668"/>
                    </a:ext>
                  </a:extLst>
                </a:gridCol>
                <a:gridCol w="3478560">
                  <a:extLst>
                    <a:ext uri="{9D8B030D-6E8A-4147-A177-3AD203B41FA5}">
                      <a16:colId xmlns:a16="http://schemas.microsoft.com/office/drawing/2014/main" xmlns="" val="2181275880"/>
                    </a:ext>
                  </a:extLst>
                </a:gridCol>
                <a:gridCol w="809701">
                  <a:extLst>
                    <a:ext uri="{9D8B030D-6E8A-4147-A177-3AD203B41FA5}">
                      <a16:colId xmlns:a16="http://schemas.microsoft.com/office/drawing/2014/main" xmlns="" val="1991918084"/>
                    </a:ext>
                  </a:extLst>
                </a:gridCol>
                <a:gridCol w="807598">
                  <a:extLst>
                    <a:ext uri="{9D8B030D-6E8A-4147-A177-3AD203B41FA5}">
                      <a16:colId xmlns:a16="http://schemas.microsoft.com/office/drawing/2014/main" xmlns="" val="3673414764"/>
                    </a:ext>
                  </a:extLst>
                </a:gridCol>
              </a:tblGrid>
              <a:tr h="158750">
                <a:tc gridSpan="3">
                  <a:txBody>
                    <a:bodyPr/>
                    <a:lstStyle/>
                    <a:p>
                      <a:pPr algn="just">
                        <a:lnSpc>
                          <a:spcPct val="107000"/>
                        </a:lnSpc>
                        <a:spcAft>
                          <a:spcPts val="0"/>
                        </a:spcAft>
                      </a:pPr>
                      <a:r>
                        <a:rPr lang="pl-PL" sz="2000">
                          <a:effectLst/>
                        </a:rPr>
                        <a:t>Wartości dotyczące działalności operacyjnej</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pl-PL"/>
                    </a:p>
                  </a:txBody>
                  <a:tcPr/>
                </a:tc>
                <a:tc hMerge="1">
                  <a:txBody>
                    <a:bodyPr/>
                    <a:lstStyle/>
                    <a:p>
                      <a:endParaRPr lang="pl-PL"/>
                    </a:p>
                  </a:txBody>
                  <a:tcPr/>
                </a:tc>
                <a:tc gridSpan="3">
                  <a:txBody>
                    <a:bodyPr/>
                    <a:lstStyle/>
                    <a:p>
                      <a:pPr algn="just">
                        <a:lnSpc>
                          <a:spcPct val="107000"/>
                        </a:lnSpc>
                        <a:spcAft>
                          <a:spcPts val="0"/>
                        </a:spcAft>
                      </a:pPr>
                      <a:r>
                        <a:rPr lang="pl-PL" sz="2000">
                          <a:effectLst/>
                        </a:rPr>
                        <a:t>Rachunek zysków i strat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pl-PL"/>
                    </a:p>
                  </a:txBody>
                  <a:tcPr/>
                </a:tc>
                <a:tc hMerge="1">
                  <a:txBody>
                    <a:bodyPr/>
                    <a:lstStyle/>
                    <a:p>
                      <a:endParaRPr lang="pl-PL"/>
                    </a:p>
                  </a:txBody>
                  <a:tcPr/>
                </a:tc>
                <a:extLst>
                  <a:ext uri="{0D108BD9-81ED-4DB2-BD59-A6C34878D82A}">
                    <a16:rowId xmlns:a16="http://schemas.microsoft.com/office/drawing/2014/main" xmlns="" val="2169789691"/>
                  </a:ext>
                </a:extLst>
              </a:tr>
              <a:tr h="158750">
                <a:tc>
                  <a:txBody>
                    <a:bodyPr/>
                    <a:lstStyle/>
                    <a:p>
                      <a:pPr algn="just">
                        <a:lnSpc>
                          <a:spcPct val="107000"/>
                        </a:lnSpc>
                        <a:spcAft>
                          <a:spcPts val="0"/>
                        </a:spcAft>
                      </a:pPr>
                      <a:r>
                        <a:rPr lang="pl-PL" sz="2000">
                          <a:effectLst/>
                        </a:rPr>
                        <a:t>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pl-PL" sz="2000">
                          <a:effectLst/>
                        </a:rPr>
                        <a:t>HL</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pl-PL" sz="2000">
                          <a:effectLst/>
                        </a:rPr>
                        <a:t>LL</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pl-PL" sz="2000">
                          <a:effectLst/>
                        </a:rPr>
                        <a:t>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pl-PL" sz="2000">
                          <a:effectLst/>
                        </a:rPr>
                        <a:t>HL</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pl-PL" sz="2000">
                          <a:effectLst/>
                        </a:rPr>
                        <a:t>LL</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1053249129"/>
                  </a:ext>
                </a:extLst>
              </a:tr>
              <a:tr h="158750">
                <a:tc>
                  <a:txBody>
                    <a:bodyPr/>
                    <a:lstStyle/>
                    <a:p>
                      <a:pPr algn="just">
                        <a:lnSpc>
                          <a:spcPct val="107000"/>
                        </a:lnSpc>
                        <a:spcAft>
                          <a:spcPts val="0"/>
                        </a:spcAft>
                      </a:pPr>
                      <a:r>
                        <a:rPr lang="pl-PL" sz="2000">
                          <a:effectLst/>
                        </a:rPr>
                        <a:t>Liczba sprzedanych jednostek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pl-PL" sz="2000">
                          <a:effectLst/>
                        </a:rPr>
                        <a:t>100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pl-PL" sz="2000">
                          <a:effectLst/>
                        </a:rPr>
                        <a:t>100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pl-PL" sz="2000">
                          <a:effectLst/>
                        </a:rPr>
                        <a:t>Przychody ze sprzedaży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pl-PL" sz="2000">
                          <a:effectLst/>
                        </a:rPr>
                        <a:t>100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pl-PL" sz="2000">
                          <a:effectLst/>
                        </a:rPr>
                        <a:t>100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367214456"/>
                  </a:ext>
                </a:extLst>
              </a:tr>
              <a:tr h="158750">
                <a:tc>
                  <a:txBody>
                    <a:bodyPr/>
                    <a:lstStyle/>
                    <a:p>
                      <a:pPr algn="just">
                        <a:lnSpc>
                          <a:spcPct val="107000"/>
                        </a:lnSpc>
                        <a:spcAft>
                          <a:spcPts val="0"/>
                        </a:spcAft>
                      </a:pPr>
                      <a:r>
                        <a:rPr lang="pl-PL" sz="2000">
                          <a:effectLst/>
                        </a:rPr>
                        <a:t>Cena sprzedaży za sztukę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pl-PL" sz="2000">
                          <a:effectLst/>
                        </a:rPr>
                        <a:t>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pl-PL" sz="2000">
                          <a:effectLst/>
                        </a:rPr>
                        <a:t>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pl-PL" sz="2000">
                          <a:effectLst/>
                        </a:rPr>
                        <a:t>Koszty operacyjne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pl-PL" sz="2000">
                          <a:effectLst/>
                        </a:rPr>
                        <a:t>70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pl-PL" sz="2000">
                          <a:effectLst/>
                        </a:rPr>
                        <a:t>75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2537280330"/>
                  </a:ext>
                </a:extLst>
              </a:tr>
              <a:tr h="158750">
                <a:tc>
                  <a:txBody>
                    <a:bodyPr/>
                    <a:lstStyle/>
                    <a:p>
                      <a:pPr algn="just">
                        <a:lnSpc>
                          <a:spcPct val="107000"/>
                        </a:lnSpc>
                        <a:spcAft>
                          <a:spcPts val="0"/>
                        </a:spcAft>
                      </a:pPr>
                      <a:r>
                        <a:rPr lang="pl-PL" sz="2000">
                          <a:effectLst/>
                        </a:rPr>
                        <a:t>Zmienny koszt sprzedaży na jednostkę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pl-PL" sz="2000">
                          <a:effectLst/>
                        </a:rPr>
                        <a:t>0,2</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pl-PL" sz="2000">
                          <a:effectLst/>
                        </a:rPr>
                        <a:t>0,6</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pl-PL" sz="2000">
                          <a:effectLst/>
                        </a:rPr>
                        <a:t>Wynik operacyjny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pl-PL" sz="2000">
                          <a:effectLst/>
                        </a:rPr>
                        <a:t>30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pl-PL" sz="2000">
                          <a:effectLst/>
                        </a:rPr>
                        <a:t>25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2793689373"/>
                  </a:ext>
                </a:extLst>
              </a:tr>
              <a:tr h="158750">
                <a:tc>
                  <a:txBody>
                    <a:bodyPr/>
                    <a:lstStyle/>
                    <a:p>
                      <a:pPr algn="just">
                        <a:lnSpc>
                          <a:spcPct val="107000"/>
                        </a:lnSpc>
                        <a:spcAft>
                          <a:spcPts val="0"/>
                        </a:spcAft>
                      </a:pPr>
                      <a:r>
                        <a:rPr lang="pl-PL" sz="2000">
                          <a:effectLst/>
                        </a:rPr>
                        <a:t>Stałe koszty operacyjne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pl-PL" sz="2000">
                          <a:effectLst/>
                        </a:rPr>
                        <a:t>50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pl-PL" sz="2000">
                          <a:effectLst/>
                        </a:rPr>
                        <a:t>15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pl-PL" sz="2000">
                          <a:effectLst/>
                        </a:rPr>
                        <a:t>Koszty finansowe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pl-PL" sz="2000">
                          <a:effectLst/>
                        </a:rPr>
                        <a:t>10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pl-PL" sz="2000">
                          <a:effectLst/>
                        </a:rPr>
                        <a:t>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847573008"/>
                  </a:ext>
                </a:extLst>
              </a:tr>
              <a:tr h="158750">
                <a:tc>
                  <a:txBody>
                    <a:bodyPr/>
                    <a:lstStyle/>
                    <a:p>
                      <a:pPr algn="just">
                        <a:lnSpc>
                          <a:spcPct val="107000"/>
                        </a:lnSpc>
                        <a:spcAft>
                          <a:spcPts val="0"/>
                        </a:spcAft>
                      </a:pPr>
                      <a:r>
                        <a:rPr lang="pl-PL" sz="2000">
                          <a:effectLst/>
                        </a:rPr>
                        <a:t>Koszty finansowe</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pl-PL" sz="2000">
                          <a:effectLst/>
                        </a:rPr>
                        <a:t>10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pl-PL" sz="2000">
                          <a:effectLst/>
                        </a:rPr>
                        <a:t>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pl-PL" sz="2000">
                          <a:effectLst/>
                        </a:rPr>
                        <a:t>Wynik finansowy netto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pl-PL" sz="2000">
                          <a:effectLst/>
                        </a:rPr>
                        <a:t>20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pl-PL" sz="2000" dirty="0">
                          <a:effectLst/>
                        </a:rPr>
                        <a:t>20</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220652982"/>
                  </a:ext>
                </a:extLst>
              </a:tr>
            </a:tbl>
          </a:graphicData>
        </a:graphic>
      </p:graphicFrame>
      <p:sp>
        <p:nvSpPr>
          <p:cNvPr id="4" name="Symbol zastępczy numeru slajdu 3">
            <a:extLst>
              <a:ext uri="{FF2B5EF4-FFF2-40B4-BE49-F238E27FC236}">
                <a16:creationId xmlns:a16="http://schemas.microsoft.com/office/drawing/2014/main" xmlns="" id="{CDC9F113-8555-4AB3-AA68-69CECC34F636}"/>
              </a:ext>
            </a:extLst>
          </p:cNvPr>
          <p:cNvSpPr>
            <a:spLocks noGrp="1"/>
          </p:cNvSpPr>
          <p:nvPr>
            <p:ph type="sldNum" sz="quarter" idx="12"/>
          </p:nvPr>
        </p:nvSpPr>
        <p:spPr/>
        <p:txBody>
          <a:bodyPr/>
          <a:lstStyle/>
          <a:p>
            <a:fld id="{27841190-F79C-4FD0-9BC1-8C2D798D9B46}" type="slidenum">
              <a:rPr lang="pl-PL" smtClean="0"/>
              <a:t>67</a:t>
            </a:fld>
            <a:endParaRPr lang="pl-PL"/>
          </a:p>
        </p:txBody>
      </p:sp>
    </p:spTree>
    <p:extLst>
      <p:ext uri="{BB962C8B-B14F-4D97-AF65-F5344CB8AC3E}">
        <p14:creationId xmlns:p14="http://schemas.microsoft.com/office/powerpoint/2010/main" val="259964329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21F7B6B-923D-402F-8915-3852A70F64F4}"/>
              </a:ext>
            </a:extLst>
          </p:cNvPr>
          <p:cNvSpPr>
            <a:spLocks noGrp="1"/>
          </p:cNvSpPr>
          <p:nvPr>
            <p:ph type="title"/>
          </p:nvPr>
        </p:nvSpPr>
        <p:spPr/>
        <p:txBody>
          <a:bodyPr/>
          <a:lstStyle/>
          <a:p>
            <a:endParaRPr lang="pl-PL"/>
          </a:p>
        </p:txBody>
      </p:sp>
      <p:graphicFrame>
        <p:nvGraphicFramePr>
          <p:cNvPr id="5" name="Symbol zastępczy zawartości 4">
            <a:extLst>
              <a:ext uri="{FF2B5EF4-FFF2-40B4-BE49-F238E27FC236}">
                <a16:creationId xmlns:a16="http://schemas.microsoft.com/office/drawing/2014/main" xmlns="" id="{971629B4-5096-4593-B8BB-F2E127E1AFA5}"/>
              </a:ext>
            </a:extLst>
          </p:cNvPr>
          <p:cNvGraphicFramePr>
            <a:graphicFrameLocks noGrp="1"/>
          </p:cNvGraphicFramePr>
          <p:nvPr>
            <p:ph idx="1"/>
            <p:extLst>
              <p:ext uri="{D42A27DB-BD31-4B8C-83A1-F6EECF244321}">
                <p14:modId xmlns:p14="http://schemas.microsoft.com/office/powerpoint/2010/main" val="1721310681"/>
              </p:ext>
            </p:extLst>
          </p:nvPr>
        </p:nvGraphicFramePr>
        <p:xfrm>
          <a:off x="664845" y="251327"/>
          <a:ext cx="10515599" cy="2641473"/>
        </p:xfrm>
        <a:graphic>
          <a:graphicData uri="http://schemas.openxmlformats.org/drawingml/2006/table">
            <a:tbl>
              <a:tblPr firstRow="1" firstCol="1" bandRow="1">
                <a:tableStyleId>{5C22544A-7EE6-4342-B048-85BDC9FD1C3A}</a:tableStyleId>
              </a:tblPr>
              <a:tblGrid>
                <a:gridCol w="4818248">
                  <a:extLst>
                    <a:ext uri="{9D8B030D-6E8A-4147-A177-3AD203B41FA5}">
                      <a16:colId xmlns:a16="http://schemas.microsoft.com/office/drawing/2014/main" xmlns="" val="21820557"/>
                    </a:ext>
                  </a:extLst>
                </a:gridCol>
                <a:gridCol w="988466">
                  <a:extLst>
                    <a:ext uri="{9D8B030D-6E8A-4147-A177-3AD203B41FA5}">
                      <a16:colId xmlns:a16="http://schemas.microsoft.com/office/drawing/2014/main" xmlns="" val="476245828"/>
                    </a:ext>
                  </a:extLst>
                </a:gridCol>
                <a:gridCol w="988466">
                  <a:extLst>
                    <a:ext uri="{9D8B030D-6E8A-4147-A177-3AD203B41FA5}">
                      <a16:colId xmlns:a16="http://schemas.microsoft.com/office/drawing/2014/main" xmlns="" val="949159785"/>
                    </a:ext>
                  </a:extLst>
                </a:gridCol>
                <a:gridCol w="872795">
                  <a:extLst>
                    <a:ext uri="{9D8B030D-6E8A-4147-A177-3AD203B41FA5}">
                      <a16:colId xmlns:a16="http://schemas.microsoft.com/office/drawing/2014/main" xmlns="" val="2439781349"/>
                    </a:ext>
                  </a:extLst>
                </a:gridCol>
                <a:gridCol w="872795">
                  <a:extLst>
                    <a:ext uri="{9D8B030D-6E8A-4147-A177-3AD203B41FA5}">
                      <a16:colId xmlns:a16="http://schemas.microsoft.com/office/drawing/2014/main" xmlns="" val="289960476"/>
                    </a:ext>
                  </a:extLst>
                </a:gridCol>
                <a:gridCol w="988466">
                  <a:extLst>
                    <a:ext uri="{9D8B030D-6E8A-4147-A177-3AD203B41FA5}">
                      <a16:colId xmlns:a16="http://schemas.microsoft.com/office/drawing/2014/main" xmlns="" val="488181036"/>
                    </a:ext>
                  </a:extLst>
                </a:gridCol>
                <a:gridCol w="986363">
                  <a:extLst>
                    <a:ext uri="{9D8B030D-6E8A-4147-A177-3AD203B41FA5}">
                      <a16:colId xmlns:a16="http://schemas.microsoft.com/office/drawing/2014/main" xmlns="" val="2844494144"/>
                    </a:ext>
                  </a:extLst>
                </a:gridCol>
              </a:tblGrid>
              <a:tr h="158750">
                <a:tc gridSpan="7">
                  <a:txBody>
                    <a:bodyPr/>
                    <a:lstStyle/>
                    <a:p>
                      <a:pPr algn="just">
                        <a:lnSpc>
                          <a:spcPct val="107000"/>
                        </a:lnSpc>
                        <a:spcAft>
                          <a:spcPts val="0"/>
                        </a:spcAft>
                      </a:pPr>
                      <a:r>
                        <a:rPr lang="pl-PL" sz="1800">
                          <a:effectLst/>
                        </a:rPr>
                        <a:t>Wynik finansowy netto dla różnych jednostek sprzedanych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extLst>
                  <a:ext uri="{0D108BD9-81ED-4DB2-BD59-A6C34878D82A}">
                    <a16:rowId xmlns:a16="http://schemas.microsoft.com/office/drawing/2014/main" xmlns="" val="3030615615"/>
                  </a:ext>
                </a:extLst>
              </a:tr>
              <a:tr h="158750">
                <a:tc>
                  <a:txBody>
                    <a:bodyPr/>
                    <a:lstStyle/>
                    <a:p>
                      <a:pPr algn="just">
                        <a:lnSpc>
                          <a:spcPct val="107000"/>
                        </a:lnSpc>
                        <a:spcAft>
                          <a:spcPts val="0"/>
                        </a:spcAft>
                      </a:pPr>
                      <a:r>
                        <a:rPr lang="pl-PL" sz="1800">
                          <a:effectLst/>
                        </a:rPr>
                        <a:t>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HL</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LL</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HL</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LL</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HL</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LL</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4202823109"/>
                  </a:ext>
                </a:extLst>
              </a:tr>
              <a:tr h="158750">
                <a:tc>
                  <a:txBody>
                    <a:bodyPr/>
                    <a:lstStyle/>
                    <a:p>
                      <a:pPr algn="just">
                        <a:lnSpc>
                          <a:spcPct val="107000"/>
                        </a:lnSpc>
                        <a:spcAft>
                          <a:spcPts val="0"/>
                        </a:spcAft>
                      </a:pPr>
                      <a:r>
                        <a:rPr lang="pl-PL" sz="1800">
                          <a:effectLst/>
                        </a:rPr>
                        <a:t>Liczba sprzedanych jednostek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100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100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120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120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701836677"/>
                  </a:ext>
                </a:extLst>
              </a:tr>
              <a:tr h="158750">
                <a:tc>
                  <a:txBody>
                    <a:bodyPr/>
                    <a:lstStyle/>
                    <a:p>
                      <a:pPr algn="just">
                        <a:lnSpc>
                          <a:spcPct val="107000"/>
                        </a:lnSpc>
                        <a:spcAft>
                          <a:spcPts val="0"/>
                        </a:spcAft>
                      </a:pPr>
                      <a:r>
                        <a:rPr lang="pl-PL" sz="1800">
                          <a:effectLst/>
                        </a:rPr>
                        <a:t>Stałe koszty operacyjne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50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15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50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15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50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15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409415368"/>
                  </a:ext>
                </a:extLst>
              </a:tr>
              <a:tr h="158750">
                <a:tc>
                  <a:txBody>
                    <a:bodyPr/>
                    <a:lstStyle/>
                    <a:p>
                      <a:pPr algn="just">
                        <a:lnSpc>
                          <a:spcPct val="107000"/>
                        </a:lnSpc>
                        <a:spcAft>
                          <a:spcPts val="0"/>
                        </a:spcAft>
                      </a:pPr>
                      <a:r>
                        <a:rPr lang="pl-PL" sz="1800">
                          <a:effectLst/>
                        </a:rPr>
                        <a:t>Operacyjne koszty zmienne</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20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60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24</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72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3448682229"/>
                  </a:ext>
                </a:extLst>
              </a:tr>
              <a:tr h="158750">
                <a:tc>
                  <a:txBody>
                    <a:bodyPr/>
                    <a:lstStyle/>
                    <a:p>
                      <a:pPr algn="just">
                        <a:lnSpc>
                          <a:spcPct val="107000"/>
                        </a:lnSpc>
                        <a:spcAft>
                          <a:spcPts val="0"/>
                        </a:spcAft>
                      </a:pPr>
                      <a:r>
                        <a:rPr lang="pl-PL" sz="1800">
                          <a:effectLst/>
                        </a:rPr>
                        <a:t>Koszty operacyjne razem</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70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75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50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15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74</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87</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724563148"/>
                  </a:ext>
                </a:extLst>
              </a:tr>
              <a:tr h="158750">
                <a:tc>
                  <a:txBody>
                    <a:bodyPr/>
                    <a:lstStyle/>
                    <a:p>
                      <a:pPr algn="just">
                        <a:lnSpc>
                          <a:spcPct val="107000"/>
                        </a:lnSpc>
                        <a:spcAft>
                          <a:spcPts val="0"/>
                        </a:spcAft>
                      </a:pPr>
                      <a:r>
                        <a:rPr lang="pl-PL" sz="1800">
                          <a:effectLst/>
                        </a:rPr>
                        <a:t>Wynik operacyjny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30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25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-50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-15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46</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pl-PL" sz="1800">
                          <a:effectLst/>
                        </a:rPr>
                        <a:t>33</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xmlns="" val="2195595895"/>
                  </a:ext>
                </a:extLst>
              </a:tr>
              <a:tr h="158750">
                <a:tc>
                  <a:txBody>
                    <a:bodyPr/>
                    <a:lstStyle/>
                    <a:p>
                      <a:pPr algn="just">
                        <a:lnSpc>
                          <a:spcPct val="107000"/>
                        </a:lnSpc>
                        <a:spcAft>
                          <a:spcPts val="0"/>
                        </a:spcAft>
                      </a:pPr>
                      <a:r>
                        <a:rPr lang="pl-PL" sz="1800">
                          <a:effectLst/>
                        </a:rPr>
                        <a:t>Koszt odsetek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10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10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10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2190981407"/>
                  </a:ext>
                </a:extLst>
              </a:tr>
              <a:tr h="158750">
                <a:tc>
                  <a:txBody>
                    <a:bodyPr/>
                    <a:lstStyle/>
                    <a:p>
                      <a:pPr algn="just">
                        <a:lnSpc>
                          <a:spcPct val="107000"/>
                        </a:lnSpc>
                        <a:spcAft>
                          <a:spcPts val="0"/>
                        </a:spcAft>
                      </a:pPr>
                      <a:r>
                        <a:rPr lang="pl-PL" sz="1800">
                          <a:effectLst/>
                        </a:rPr>
                        <a:t>Wynik finansowy netto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20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20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pl-PL" sz="1800">
                          <a:effectLst/>
                        </a:rPr>
                        <a:t>-60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-20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a:effectLst/>
                        </a:rPr>
                        <a:t>36</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pl-PL" sz="1800" dirty="0">
                          <a:effectLst/>
                        </a:rPr>
                        <a:t>28</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533476459"/>
                  </a:ext>
                </a:extLst>
              </a:tr>
            </a:tbl>
          </a:graphicData>
        </a:graphic>
      </p:graphicFrame>
      <p:sp>
        <p:nvSpPr>
          <p:cNvPr id="4" name="Symbol zastępczy numeru slajdu 3">
            <a:extLst>
              <a:ext uri="{FF2B5EF4-FFF2-40B4-BE49-F238E27FC236}">
                <a16:creationId xmlns:a16="http://schemas.microsoft.com/office/drawing/2014/main" xmlns="" id="{F278BF70-F1A1-42EE-8CD7-0178306EF71C}"/>
              </a:ext>
            </a:extLst>
          </p:cNvPr>
          <p:cNvSpPr>
            <a:spLocks noGrp="1"/>
          </p:cNvSpPr>
          <p:nvPr>
            <p:ph type="sldNum" sz="quarter" idx="12"/>
          </p:nvPr>
        </p:nvSpPr>
        <p:spPr/>
        <p:txBody>
          <a:bodyPr/>
          <a:lstStyle/>
          <a:p>
            <a:fld id="{27841190-F79C-4FD0-9BC1-8C2D798D9B46}" type="slidenum">
              <a:rPr lang="pl-PL" smtClean="0"/>
              <a:t>68</a:t>
            </a:fld>
            <a:endParaRPr lang="pl-PL"/>
          </a:p>
        </p:txBody>
      </p:sp>
      <p:pic>
        <p:nvPicPr>
          <p:cNvPr id="6" name="Obraz 5">
            <a:extLst>
              <a:ext uri="{FF2B5EF4-FFF2-40B4-BE49-F238E27FC236}">
                <a16:creationId xmlns:a16="http://schemas.microsoft.com/office/drawing/2014/main" xmlns="" id="{1851C549-29FA-4B25-963F-CE31F4CD669B}"/>
              </a:ext>
            </a:extLst>
          </p:cNvPr>
          <p:cNvPicPr/>
          <p:nvPr/>
        </p:nvPicPr>
        <p:blipFill rotWithShape="1">
          <a:blip r:embed="rId2"/>
          <a:srcRect l="37368" t="23029" r="41799" b="53319"/>
          <a:stretch/>
        </p:blipFill>
        <p:spPr bwMode="auto">
          <a:xfrm>
            <a:off x="2701924" y="3140608"/>
            <a:ext cx="6381115" cy="335226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4378719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D891616-00A2-4BD1-B417-F8B9D98E70E2}"/>
              </a:ext>
            </a:extLst>
          </p:cNvPr>
          <p:cNvSpPr>
            <a:spLocks noGrp="1"/>
          </p:cNvSpPr>
          <p:nvPr>
            <p:ph type="title"/>
          </p:nvPr>
        </p:nvSpPr>
        <p:spPr/>
        <p:txBody>
          <a:bodyPr/>
          <a:lstStyle/>
          <a:p>
            <a:r>
              <a:rPr lang="pl-PL" dirty="0"/>
              <a:t>Ryzyko biznesowe i finansowe: ryzyko biznesowe i jego składniki</a:t>
            </a:r>
          </a:p>
        </p:txBody>
      </p:sp>
      <p:sp>
        <p:nvSpPr>
          <p:cNvPr id="3" name="Symbol zastępczy zawartości 2">
            <a:extLst>
              <a:ext uri="{FF2B5EF4-FFF2-40B4-BE49-F238E27FC236}">
                <a16:creationId xmlns:a16="http://schemas.microsoft.com/office/drawing/2014/main" xmlns="" id="{014171A8-C6B7-4B66-B9D5-F53C8685B0AF}"/>
              </a:ext>
            </a:extLst>
          </p:cNvPr>
          <p:cNvSpPr>
            <a:spLocks noGrp="1"/>
          </p:cNvSpPr>
          <p:nvPr>
            <p:ph idx="1"/>
          </p:nvPr>
        </p:nvSpPr>
        <p:spPr/>
        <p:txBody>
          <a:bodyPr/>
          <a:lstStyle/>
          <a:p>
            <a:pPr algn="just"/>
            <a:r>
              <a:rPr lang="pl-PL" dirty="0"/>
              <a:t>Ryzyko biznesowe to ryzyko związane ze zmiennością wyników operacyjnych. Wszystkie przedsiębiorstwa stoją w obliczu ryzyka spadku przychodów, co z kolei wpływa na wyniki operacyjne. Ryzyko biznesowe składa się z dwóch składników: ryzyka sprzedaży i ryzyka operacyjnego. </a:t>
            </a:r>
          </a:p>
          <a:p>
            <a:endParaRPr lang="pl-PL" dirty="0"/>
          </a:p>
        </p:txBody>
      </p:sp>
      <p:sp>
        <p:nvSpPr>
          <p:cNvPr id="4" name="Symbol zastępczy numeru slajdu 3">
            <a:extLst>
              <a:ext uri="{FF2B5EF4-FFF2-40B4-BE49-F238E27FC236}">
                <a16:creationId xmlns:a16="http://schemas.microsoft.com/office/drawing/2014/main" xmlns="" id="{5FBAF7DC-E170-4CD6-BD1E-68D0B23E605C}"/>
              </a:ext>
            </a:extLst>
          </p:cNvPr>
          <p:cNvSpPr>
            <a:spLocks noGrp="1"/>
          </p:cNvSpPr>
          <p:nvPr>
            <p:ph type="sldNum" sz="quarter" idx="12"/>
          </p:nvPr>
        </p:nvSpPr>
        <p:spPr/>
        <p:txBody>
          <a:bodyPr/>
          <a:lstStyle/>
          <a:p>
            <a:fld id="{27841190-F79C-4FD0-9BC1-8C2D798D9B46}" type="slidenum">
              <a:rPr lang="pl-PL" smtClean="0"/>
              <a:t>69</a:t>
            </a:fld>
            <a:endParaRPr lang="pl-PL"/>
          </a:p>
        </p:txBody>
      </p:sp>
      <p:pic>
        <p:nvPicPr>
          <p:cNvPr id="5" name="Obraz 4">
            <a:extLst>
              <a:ext uri="{FF2B5EF4-FFF2-40B4-BE49-F238E27FC236}">
                <a16:creationId xmlns:a16="http://schemas.microsoft.com/office/drawing/2014/main" xmlns="" id="{EF5571CE-07E5-4320-9533-140FDE415808}"/>
              </a:ext>
            </a:extLst>
          </p:cNvPr>
          <p:cNvPicPr/>
          <p:nvPr/>
        </p:nvPicPr>
        <p:blipFill rotWithShape="1">
          <a:blip r:embed="rId2"/>
          <a:srcRect l="37147" t="77377" r="46113" b="12481"/>
          <a:stretch/>
        </p:blipFill>
        <p:spPr bwMode="auto">
          <a:xfrm>
            <a:off x="1831340" y="4103687"/>
            <a:ext cx="7475220" cy="225266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28783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458B6BA6-640C-4FDF-B97C-1B62D9C63E37}"/>
              </a:ext>
            </a:extLst>
          </p:cNvPr>
          <p:cNvSpPr>
            <a:spLocks noGrp="1"/>
          </p:cNvSpPr>
          <p:nvPr>
            <p:ph type="title"/>
          </p:nvPr>
        </p:nvSpPr>
        <p:spPr/>
        <p:txBody>
          <a:bodyPr/>
          <a:lstStyle/>
          <a:p>
            <a:r>
              <a:rPr lang="pl-PL" b="1" dirty="0"/>
              <a:t>Zarządzanie interesariuszami </a:t>
            </a:r>
            <a:endParaRPr lang="pl-PL" dirty="0"/>
          </a:p>
        </p:txBody>
      </p:sp>
      <p:sp>
        <p:nvSpPr>
          <p:cNvPr id="3" name="Symbol zastępczy zawartości 2">
            <a:extLst>
              <a:ext uri="{FF2B5EF4-FFF2-40B4-BE49-F238E27FC236}">
                <a16:creationId xmlns:a16="http://schemas.microsoft.com/office/drawing/2014/main" xmlns="" id="{D19F422D-CAFF-4E0C-B122-F0354000B07E}"/>
              </a:ext>
            </a:extLst>
          </p:cNvPr>
          <p:cNvSpPr>
            <a:spLocks noGrp="1"/>
          </p:cNvSpPr>
          <p:nvPr>
            <p:ph idx="1"/>
          </p:nvPr>
        </p:nvSpPr>
        <p:spPr/>
        <p:txBody>
          <a:bodyPr/>
          <a:lstStyle/>
          <a:p>
            <a:r>
              <a:rPr lang="pl-PL" dirty="0"/>
              <a:t>Zarządzanie interesariuszami zajmuje się identyfikowaniem, ustalaniem priorytetów, komunikowaniem się, efektywnym angażowaniem i zarządzaniem interesami różnych grup interesariuszy i ich relacjami z przedsiębiorstwem. </a:t>
            </a:r>
          </a:p>
          <a:p>
            <a:endParaRPr lang="pl-PL" dirty="0"/>
          </a:p>
        </p:txBody>
      </p:sp>
      <p:sp>
        <p:nvSpPr>
          <p:cNvPr id="4" name="Symbol zastępczy numeru slajdu 3">
            <a:extLst>
              <a:ext uri="{FF2B5EF4-FFF2-40B4-BE49-F238E27FC236}">
                <a16:creationId xmlns:a16="http://schemas.microsoft.com/office/drawing/2014/main" xmlns="" id="{E8D35797-4930-4CE1-9514-0A46D4516271}"/>
              </a:ext>
            </a:extLst>
          </p:cNvPr>
          <p:cNvSpPr>
            <a:spLocks noGrp="1"/>
          </p:cNvSpPr>
          <p:nvPr>
            <p:ph type="sldNum" sz="quarter" idx="12"/>
          </p:nvPr>
        </p:nvSpPr>
        <p:spPr/>
        <p:txBody>
          <a:bodyPr/>
          <a:lstStyle/>
          <a:p>
            <a:fld id="{27841190-F79C-4FD0-9BC1-8C2D798D9B46}" type="slidenum">
              <a:rPr lang="pl-PL" smtClean="0"/>
              <a:t>7</a:t>
            </a:fld>
            <a:endParaRPr lang="pl-PL"/>
          </a:p>
        </p:txBody>
      </p:sp>
    </p:spTree>
    <p:extLst>
      <p:ext uri="{BB962C8B-B14F-4D97-AF65-F5344CB8AC3E}">
        <p14:creationId xmlns:p14="http://schemas.microsoft.com/office/powerpoint/2010/main" val="211145195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98F4CD5D-CA38-4AC8-88F7-1B472FB27FBE}"/>
              </a:ext>
            </a:extLst>
          </p:cNvPr>
          <p:cNvSpPr>
            <a:spLocks noGrp="1"/>
          </p:cNvSpPr>
          <p:nvPr>
            <p:ph type="title"/>
          </p:nvPr>
        </p:nvSpPr>
        <p:spPr>
          <a:xfrm>
            <a:off x="838200" y="0"/>
            <a:ext cx="10515600" cy="1325563"/>
          </a:xfrm>
        </p:spPr>
        <p:txBody>
          <a:bodyPr/>
          <a:lstStyle/>
          <a:p>
            <a:r>
              <a:rPr lang="pl-PL" dirty="0"/>
              <a:t>Ryzyko biznesowe i finansowe: ryzyko biznesowe i jego składniki</a:t>
            </a:r>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1F023F77-5C3C-4125-B241-6BA52F942C37}"/>
                  </a:ext>
                </a:extLst>
              </p:cNvPr>
              <p:cNvSpPr>
                <a:spLocks noGrp="1"/>
              </p:cNvSpPr>
              <p:nvPr>
                <p:ph idx="1"/>
              </p:nvPr>
            </p:nvSpPr>
            <p:spPr>
              <a:xfrm>
                <a:off x="133350" y="1325563"/>
                <a:ext cx="11887200" cy="5103812"/>
              </a:xfrm>
            </p:spPr>
            <p:txBody>
              <a:bodyPr>
                <a:normAutofit fontScale="70000" lnSpcReduction="20000"/>
              </a:bodyPr>
              <a:lstStyle/>
              <a:p>
                <a:r>
                  <a:rPr lang="pl-PL" dirty="0"/>
                  <a:t>Ryzyko sprzedaży to zmienność zysków spowodowana niepewnością co do ceny sprzedaży i wielkości sprzedaży. </a:t>
                </a:r>
              </a:p>
              <a:p>
                <a:r>
                  <a:rPr lang="pl-PL" dirty="0"/>
                  <a:t>Ryzyko operacyjne to ryzyko wynikające ze struktury kosztów operacyjnych. </a:t>
                </a:r>
              </a:p>
              <a:p>
                <a:r>
                  <a:rPr lang="pl-PL" dirty="0"/>
                  <a:t>DOL = procentowa zmiana wyniku operacyjnego / procentowa zmiana poziomu sprzedaży</a:t>
                </a:r>
              </a:p>
              <a:p>
                <a:r>
                  <a:rPr lang="pl-PL" dirty="0"/>
                  <a:t> </a:t>
                </a:r>
              </a:p>
              <a:p>
                <a:r>
                  <a:rPr lang="pl-PL" dirty="0"/>
                  <a:t>Można pokazać, że:</a:t>
                </a:r>
              </a:p>
              <a:p>
                <a14:m>
                  <m:oMath xmlns:m="http://schemas.openxmlformats.org/officeDocument/2006/math">
                    <m:r>
                      <a:rPr lang="en-GB" i="1">
                        <a:latin typeface="Cambria Math" panose="02040503050406030204" pitchFamily="18" charset="0"/>
                      </a:rPr>
                      <m:t>𝐷𝑂𝐿</m:t>
                    </m:r>
                    <m:r>
                      <a:rPr lang="en-GB" i="1">
                        <a:latin typeface="Cambria Math" panose="02040503050406030204" pitchFamily="18" charset="0"/>
                      </a:rPr>
                      <m:t>=</m:t>
                    </m:r>
                    <m:f>
                      <m:fPr>
                        <m:ctrlPr>
                          <a:rPr lang="pl-PL" i="1">
                            <a:latin typeface="Cambria Math" panose="02040503050406030204" pitchFamily="18" charset="0"/>
                          </a:rPr>
                        </m:ctrlPr>
                      </m:fPr>
                      <m:num>
                        <m:r>
                          <a:rPr lang="en-GB" i="1">
                            <a:latin typeface="Cambria Math" panose="02040503050406030204" pitchFamily="18" charset="0"/>
                          </a:rPr>
                          <m:t>𝑄</m:t>
                        </m:r>
                        <m:r>
                          <a:rPr lang="en-GB" i="1">
                            <a:latin typeface="Cambria Math" panose="02040503050406030204" pitchFamily="18" charset="0"/>
                          </a:rPr>
                          <m:t>(</m:t>
                        </m:r>
                        <m:r>
                          <a:rPr lang="en-GB" i="1">
                            <a:latin typeface="Cambria Math" panose="02040503050406030204" pitchFamily="18" charset="0"/>
                          </a:rPr>
                          <m:t>𝑃</m:t>
                        </m:r>
                        <m:r>
                          <a:rPr lang="en-GB" i="1">
                            <a:latin typeface="Cambria Math" panose="02040503050406030204" pitchFamily="18" charset="0"/>
                          </a:rPr>
                          <m:t>−</m:t>
                        </m:r>
                        <m:r>
                          <a:rPr lang="en-GB" i="1">
                            <a:latin typeface="Cambria Math" panose="02040503050406030204" pitchFamily="18" charset="0"/>
                          </a:rPr>
                          <m:t>𝑉</m:t>
                        </m:r>
                        <m:r>
                          <a:rPr lang="en-GB" i="1">
                            <a:latin typeface="Cambria Math" panose="02040503050406030204" pitchFamily="18" charset="0"/>
                          </a:rPr>
                          <m:t>)</m:t>
                        </m:r>
                      </m:num>
                      <m:den>
                        <m:r>
                          <a:rPr lang="en-GB" i="1">
                            <a:latin typeface="Cambria Math" panose="02040503050406030204" pitchFamily="18" charset="0"/>
                          </a:rPr>
                          <m:t>𝑄</m:t>
                        </m:r>
                        <m:d>
                          <m:dPr>
                            <m:ctrlPr>
                              <a:rPr lang="pl-PL" i="1">
                                <a:latin typeface="Cambria Math" panose="02040503050406030204" pitchFamily="18" charset="0"/>
                              </a:rPr>
                            </m:ctrlPr>
                          </m:dPr>
                          <m:e>
                            <m:r>
                              <a:rPr lang="en-GB" i="1">
                                <a:latin typeface="Cambria Math" panose="02040503050406030204" pitchFamily="18" charset="0"/>
                              </a:rPr>
                              <m:t>𝑃</m:t>
                            </m:r>
                            <m:r>
                              <a:rPr lang="en-GB" i="1">
                                <a:latin typeface="Cambria Math" panose="02040503050406030204" pitchFamily="18" charset="0"/>
                              </a:rPr>
                              <m:t>−</m:t>
                            </m:r>
                            <m:r>
                              <a:rPr lang="en-GB" i="1">
                                <a:latin typeface="Cambria Math" panose="02040503050406030204" pitchFamily="18" charset="0"/>
                              </a:rPr>
                              <m:t>𝑉</m:t>
                            </m:r>
                          </m:e>
                        </m:d>
                        <m:r>
                          <a:rPr lang="en-GB" i="1">
                            <a:latin typeface="Cambria Math" panose="02040503050406030204" pitchFamily="18" charset="0"/>
                          </a:rPr>
                          <m:t>−</m:t>
                        </m:r>
                        <m:r>
                          <a:rPr lang="en-GB" i="1">
                            <a:latin typeface="Cambria Math" panose="02040503050406030204" pitchFamily="18" charset="0"/>
                          </a:rPr>
                          <m:t>𝐹</m:t>
                        </m:r>
                      </m:den>
                    </m:f>
                  </m:oMath>
                </a14:m>
                <a:endParaRPr lang="pl-PL" dirty="0"/>
              </a:p>
              <a:p>
                <a:r>
                  <a:rPr lang="pl-PL" dirty="0"/>
                  <a:t>gdzie: </a:t>
                </a:r>
              </a:p>
              <a:p>
                <a:r>
                  <a:rPr lang="pl-PL" dirty="0"/>
                  <a:t>Q = liczba sprzedawanych jednostek</a:t>
                </a:r>
              </a:p>
              <a:p>
                <a:r>
                  <a:rPr lang="pl-PL" dirty="0"/>
                  <a:t>P = cena za jednostkę </a:t>
                </a:r>
              </a:p>
              <a:p>
                <a:r>
                  <a:rPr lang="pl-PL" dirty="0"/>
                  <a:t>V = zmienny koszt operacyjny na jednostkę </a:t>
                </a:r>
              </a:p>
              <a:p>
                <a:r>
                  <a:rPr lang="pl-PL" dirty="0"/>
                  <a:t>F = stałe koszty operacyjne</a:t>
                </a:r>
              </a:p>
              <a:p>
                <a:r>
                  <a:rPr lang="pl-PL" dirty="0"/>
                  <a:t>P-V = marża kontrybucyjna (jednostkowa) </a:t>
                </a:r>
              </a:p>
              <a:p>
                <a:r>
                  <a:rPr lang="pl-PL" dirty="0"/>
                  <a:t>Q (P - V) = łączna wartość marży kontrybucyjnej</a:t>
                </a:r>
              </a:p>
              <a:p>
                <a:endParaRPr lang="pl-PL" dirty="0"/>
              </a:p>
            </p:txBody>
          </p:sp>
        </mc:Choice>
        <mc:Fallback xmlns="">
          <p:sp>
            <p:nvSpPr>
              <p:cNvPr id="3" name="Symbol zastępczy zawartości 2">
                <a:extLst>
                  <a:ext uri="{FF2B5EF4-FFF2-40B4-BE49-F238E27FC236}">
                    <a16:creationId xmlns:a16="http://schemas.microsoft.com/office/drawing/2014/main" id="{1F023F77-5C3C-4125-B241-6BA52F942C37}"/>
                  </a:ext>
                </a:extLst>
              </p:cNvPr>
              <p:cNvSpPr>
                <a:spLocks noGrp="1" noRot="1" noChangeAspect="1" noMove="1" noResize="1" noEditPoints="1" noAdjustHandles="1" noChangeArrowheads="1" noChangeShapeType="1" noTextEdit="1"/>
              </p:cNvSpPr>
              <p:nvPr>
                <p:ph idx="1"/>
              </p:nvPr>
            </p:nvSpPr>
            <p:spPr>
              <a:xfrm>
                <a:off x="133350" y="1325563"/>
                <a:ext cx="11887200" cy="5103812"/>
              </a:xfrm>
              <a:blipFill>
                <a:blip r:embed="rId2"/>
                <a:stretch>
                  <a:fillRect l="-462" t="-2148" r="-872"/>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A74CF6A6-B402-4639-B73B-9E9771F8C514}"/>
              </a:ext>
            </a:extLst>
          </p:cNvPr>
          <p:cNvSpPr>
            <a:spLocks noGrp="1"/>
          </p:cNvSpPr>
          <p:nvPr>
            <p:ph type="sldNum" sz="quarter" idx="12"/>
          </p:nvPr>
        </p:nvSpPr>
        <p:spPr/>
        <p:txBody>
          <a:bodyPr/>
          <a:lstStyle/>
          <a:p>
            <a:fld id="{27841190-F79C-4FD0-9BC1-8C2D798D9B46}" type="slidenum">
              <a:rPr lang="pl-PL" smtClean="0"/>
              <a:t>70</a:t>
            </a:fld>
            <a:endParaRPr lang="pl-PL"/>
          </a:p>
        </p:txBody>
      </p:sp>
    </p:spTree>
    <p:extLst>
      <p:ext uri="{BB962C8B-B14F-4D97-AF65-F5344CB8AC3E}">
        <p14:creationId xmlns:p14="http://schemas.microsoft.com/office/powerpoint/2010/main" val="19389213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14D6F942-62A7-4ABD-BF84-F8F10AA5D0F7}"/>
              </a:ext>
            </a:extLst>
          </p:cNvPr>
          <p:cNvSpPr>
            <a:spLocks noGrp="1"/>
          </p:cNvSpPr>
          <p:nvPr>
            <p:ph type="title"/>
          </p:nvPr>
        </p:nvSpPr>
        <p:spPr/>
        <p:txBody>
          <a:bodyPr/>
          <a:lstStyle/>
          <a:p>
            <a:r>
              <a:rPr lang="pl-PL" dirty="0"/>
              <a:t>Ryzyko biznesowe i finansowe: ryzyko biznesowe i jego składniki: przykład (treść)</a:t>
            </a:r>
          </a:p>
        </p:txBody>
      </p:sp>
      <p:graphicFrame>
        <p:nvGraphicFramePr>
          <p:cNvPr id="7" name="Symbol zastępczy zawartości 6">
            <a:extLst>
              <a:ext uri="{FF2B5EF4-FFF2-40B4-BE49-F238E27FC236}">
                <a16:creationId xmlns:a16="http://schemas.microsoft.com/office/drawing/2014/main" xmlns="" id="{3B910010-C844-4CF2-93F1-2D45C7EAA7ED}"/>
              </a:ext>
            </a:extLst>
          </p:cNvPr>
          <p:cNvGraphicFramePr>
            <a:graphicFrameLocks noGrp="1"/>
          </p:cNvGraphicFramePr>
          <p:nvPr>
            <p:ph idx="1"/>
            <p:extLst>
              <p:ext uri="{D42A27DB-BD31-4B8C-83A1-F6EECF244321}">
                <p14:modId xmlns:p14="http://schemas.microsoft.com/office/powerpoint/2010/main" val="3140953665"/>
              </p:ext>
            </p:extLst>
          </p:nvPr>
        </p:nvGraphicFramePr>
        <p:xfrm>
          <a:off x="838200" y="2101817"/>
          <a:ext cx="10347960" cy="1956816"/>
        </p:xfrm>
        <a:graphic>
          <a:graphicData uri="http://schemas.openxmlformats.org/drawingml/2006/table">
            <a:tbl>
              <a:tblPr firstRow="1" firstCol="1" bandRow="1">
                <a:tableStyleId>{5C22544A-7EE6-4342-B048-85BDC9FD1C3A}</a:tableStyleId>
              </a:tblPr>
              <a:tblGrid>
                <a:gridCol w="5813230">
                  <a:extLst>
                    <a:ext uri="{9D8B030D-6E8A-4147-A177-3AD203B41FA5}">
                      <a16:colId xmlns:a16="http://schemas.microsoft.com/office/drawing/2014/main" xmlns="" val="2801217072"/>
                    </a:ext>
                  </a:extLst>
                </a:gridCol>
                <a:gridCol w="2267936">
                  <a:extLst>
                    <a:ext uri="{9D8B030D-6E8A-4147-A177-3AD203B41FA5}">
                      <a16:colId xmlns:a16="http://schemas.microsoft.com/office/drawing/2014/main" xmlns="" val="2041706099"/>
                    </a:ext>
                  </a:extLst>
                </a:gridCol>
                <a:gridCol w="2266794">
                  <a:extLst>
                    <a:ext uri="{9D8B030D-6E8A-4147-A177-3AD203B41FA5}">
                      <a16:colId xmlns:a16="http://schemas.microsoft.com/office/drawing/2014/main" xmlns="" val="2223878607"/>
                    </a:ext>
                  </a:extLst>
                </a:gridCol>
              </a:tblGrid>
              <a:tr h="152400">
                <a:tc>
                  <a:txBody>
                    <a:bodyPr/>
                    <a:lstStyle/>
                    <a:p>
                      <a:pPr algn="just">
                        <a:lnSpc>
                          <a:spcPct val="107000"/>
                        </a:lnSpc>
                        <a:spcAft>
                          <a:spcPts val="0"/>
                        </a:spcAft>
                      </a:pPr>
                      <a:r>
                        <a:rPr lang="pl-PL" sz="2000">
                          <a:effectLst/>
                        </a:rPr>
                        <a:t> Wyszczególnienie</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HL</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LL</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3650620748"/>
                  </a:ext>
                </a:extLst>
              </a:tr>
              <a:tr h="147955">
                <a:tc>
                  <a:txBody>
                    <a:bodyPr/>
                    <a:lstStyle/>
                    <a:p>
                      <a:pPr algn="just">
                        <a:lnSpc>
                          <a:spcPct val="107000"/>
                        </a:lnSpc>
                        <a:spcAft>
                          <a:spcPts val="0"/>
                        </a:spcAft>
                      </a:pPr>
                      <a:r>
                        <a:rPr lang="pl-PL" sz="2000">
                          <a:effectLst/>
                        </a:rPr>
                        <a:t>Liczba sprzedanych jednostek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a:effectLst/>
                        </a:rPr>
                        <a:t>100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100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4242284298"/>
                  </a:ext>
                </a:extLst>
              </a:tr>
              <a:tr h="147955">
                <a:tc>
                  <a:txBody>
                    <a:bodyPr/>
                    <a:lstStyle/>
                    <a:p>
                      <a:pPr algn="just">
                        <a:lnSpc>
                          <a:spcPct val="107000"/>
                        </a:lnSpc>
                        <a:spcAft>
                          <a:spcPts val="0"/>
                        </a:spcAft>
                      </a:pPr>
                      <a:r>
                        <a:rPr lang="pl-PL" sz="2000">
                          <a:effectLst/>
                        </a:rPr>
                        <a:t>Cena sprzedaży za sztukę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a:effectLst/>
                        </a:rPr>
                        <a:t>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2975809489"/>
                  </a:ext>
                </a:extLst>
              </a:tr>
              <a:tr h="147955">
                <a:tc>
                  <a:txBody>
                    <a:bodyPr/>
                    <a:lstStyle/>
                    <a:p>
                      <a:pPr algn="just">
                        <a:lnSpc>
                          <a:spcPct val="107000"/>
                        </a:lnSpc>
                        <a:spcAft>
                          <a:spcPts val="0"/>
                        </a:spcAft>
                      </a:pPr>
                      <a:r>
                        <a:rPr lang="pl-PL" sz="2000">
                          <a:effectLst/>
                        </a:rPr>
                        <a:t>Zmienny koszt operacyjny na jednostkę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a:effectLst/>
                        </a:rPr>
                        <a:t>0,2</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0,6</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128035873"/>
                  </a:ext>
                </a:extLst>
              </a:tr>
              <a:tr h="147955">
                <a:tc>
                  <a:txBody>
                    <a:bodyPr/>
                    <a:lstStyle/>
                    <a:p>
                      <a:pPr algn="just">
                        <a:lnSpc>
                          <a:spcPct val="107000"/>
                        </a:lnSpc>
                        <a:spcAft>
                          <a:spcPts val="0"/>
                        </a:spcAft>
                      </a:pPr>
                      <a:r>
                        <a:rPr lang="pl-PL" sz="2000">
                          <a:effectLst/>
                        </a:rPr>
                        <a:t>Stałe koszty operacyjne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50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15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2988018897"/>
                  </a:ext>
                </a:extLst>
              </a:tr>
              <a:tr h="156845">
                <a:tc>
                  <a:txBody>
                    <a:bodyPr/>
                    <a:lstStyle/>
                    <a:p>
                      <a:pPr algn="just">
                        <a:lnSpc>
                          <a:spcPct val="107000"/>
                        </a:lnSpc>
                        <a:spcAft>
                          <a:spcPts val="0"/>
                        </a:spcAft>
                      </a:pPr>
                      <a:r>
                        <a:rPr lang="pl-PL" sz="2000">
                          <a:effectLst/>
                        </a:rPr>
                        <a:t>Koszty finansowe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10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dirty="0">
                          <a:effectLst/>
                        </a:rPr>
                        <a:t>5</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1073837673"/>
                  </a:ext>
                </a:extLst>
              </a:tr>
            </a:tbl>
          </a:graphicData>
        </a:graphic>
      </p:graphicFrame>
      <p:sp>
        <p:nvSpPr>
          <p:cNvPr id="4" name="Symbol zastępczy numeru slajdu 3">
            <a:extLst>
              <a:ext uri="{FF2B5EF4-FFF2-40B4-BE49-F238E27FC236}">
                <a16:creationId xmlns:a16="http://schemas.microsoft.com/office/drawing/2014/main" xmlns="" id="{6CF7DCC2-651B-4A75-8B6E-DFF2264A691F}"/>
              </a:ext>
            </a:extLst>
          </p:cNvPr>
          <p:cNvSpPr>
            <a:spLocks noGrp="1"/>
          </p:cNvSpPr>
          <p:nvPr>
            <p:ph type="sldNum" sz="quarter" idx="12"/>
          </p:nvPr>
        </p:nvSpPr>
        <p:spPr/>
        <p:txBody>
          <a:bodyPr/>
          <a:lstStyle/>
          <a:p>
            <a:fld id="{27841190-F79C-4FD0-9BC1-8C2D798D9B46}" type="slidenum">
              <a:rPr lang="pl-PL" smtClean="0"/>
              <a:t>71</a:t>
            </a:fld>
            <a:endParaRPr lang="pl-PL"/>
          </a:p>
        </p:txBody>
      </p:sp>
      <p:sp>
        <p:nvSpPr>
          <p:cNvPr id="8" name="Prostokąt 7">
            <a:extLst>
              <a:ext uri="{FF2B5EF4-FFF2-40B4-BE49-F238E27FC236}">
                <a16:creationId xmlns:a16="http://schemas.microsoft.com/office/drawing/2014/main" xmlns="" id="{B43E5617-A554-442A-879A-B96C95D21A4C}"/>
              </a:ext>
            </a:extLst>
          </p:cNvPr>
          <p:cNvSpPr/>
          <p:nvPr/>
        </p:nvSpPr>
        <p:spPr>
          <a:xfrm>
            <a:off x="838199" y="4211444"/>
            <a:ext cx="10347959" cy="2030684"/>
          </a:xfrm>
          <a:prstGeom prst="rect">
            <a:avLst/>
          </a:prstGeom>
        </p:spPr>
        <p:txBody>
          <a:bodyPr wrap="square">
            <a:spAutoFit/>
          </a:bodyPr>
          <a:lstStyle/>
          <a:p>
            <a:pPr algn="just">
              <a:lnSpc>
                <a:spcPct val="107000"/>
              </a:lnSpc>
              <a:spcAft>
                <a:spcPts val="0"/>
              </a:spcAft>
            </a:pPr>
            <a:r>
              <a:rPr lang="pl-PL" sz="2800" dirty="0">
                <a:latin typeface="Times New Roman" panose="02020603050405020304" pitchFamily="18" charset="0"/>
                <a:ea typeface="Times New Roman" panose="02020603050405020304" pitchFamily="18" charset="0"/>
                <a:cs typeface="Times New Roman" panose="02020603050405020304" pitchFamily="18" charset="0"/>
              </a:rPr>
              <a:t>Biorąc pod uwagę następujące dane, oblicz DOL dla HL i LL. </a:t>
            </a:r>
          </a:p>
          <a:p>
            <a:r>
              <a:rPr lang="pl-PL" sz="2400" dirty="0"/>
              <a:t>Dla HL: Q = 100; P = 1; V = 0,2; F = 50 </a:t>
            </a:r>
          </a:p>
          <a:p>
            <a:r>
              <a:rPr lang="pl-PL" sz="2400" dirty="0"/>
              <a:t>DOL dla HL: 100 * 0,8 / (100 * 0,8-50) = 2,67 </a:t>
            </a:r>
          </a:p>
          <a:p>
            <a:r>
              <a:rPr lang="pl-PL" sz="2400" dirty="0"/>
              <a:t>Dla LL: Q = 100; P = 1; V = 0,6; F = 15 </a:t>
            </a:r>
          </a:p>
          <a:p>
            <a:r>
              <a:rPr lang="pl-PL" sz="2400" dirty="0"/>
              <a:t>DOL dla LL:  100 * 0,4 / (100 * 0,4 -15) = 1,6 </a:t>
            </a:r>
          </a:p>
        </p:txBody>
      </p:sp>
    </p:spTree>
    <p:extLst>
      <p:ext uri="{BB962C8B-B14F-4D97-AF65-F5344CB8AC3E}">
        <p14:creationId xmlns:p14="http://schemas.microsoft.com/office/powerpoint/2010/main" val="54445061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0AEE2829-2360-473E-B34E-9DC22272F324}"/>
              </a:ext>
            </a:extLst>
          </p:cNvPr>
          <p:cNvSpPr>
            <a:spLocks noGrp="1"/>
          </p:cNvSpPr>
          <p:nvPr>
            <p:ph type="title"/>
          </p:nvPr>
        </p:nvSpPr>
        <p:spPr>
          <a:xfrm>
            <a:off x="171449" y="18255"/>
            <a:ext cx="11744325" cy="781845"/>
          </a:xfrm>
        </p:spPr>
        <p:txBody>
          <a:bodyPr/>
          <a:lstStyle/>
          <a:p>
            <a:r>
              <a:rPr lang="pl-PL" dirty="0"/>
              <a:t>Ryzyko biznesowe i finansowe: ryzyko finansowe</a:t>
            </a:r>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2249490A-9E5A-4823-8E7C-D94FAFA2F13D}"/>
                  </a:ext>
                </a:extLst>
              </p:cNvPr>
              <p:cNvSpPr>
                <a:spLocks noGrp="1"/>
              </p:cNvSpPr>
              <p:nvPr>
                <p:ph idx="1"/>
              </p:nvPr>
            </p:nvSpPr>
            <p:spPr>
              <a:xfrm>
                <a:off x="171449" y="949324"/>
                <a:ext cx="11744324" cy="5280025"/>
              </a:xfrm>
            </p:spPr>
            <p:txBody>
              <a:bodyPr>
                <a:normAutofit fontScale="70000" lnSpcReduction="20000"/>
              </a:bodyPr>
              <a:lstStyle/>
              <a:p>
                <a:r>
                  <a:rPr lang="pl-PL" dirty="0"/>
                  <a:t> Ryzyko finansowe to ryzyko związane ze sposobem finansowania działalności przez przedsiębiorstwo. </a:t>
                </a:r>
              </a:p>
              <a:p>
                <a:r>
                  <a:rPr lang="pl-PL" dirty="0"/>
                  <a:t>DFL = procentowa zmiana wyniku finansowego netto / procentowa zmiana wyniku operacyjnego</a:t>
                </a:r>
              </a:p>
              <a:p>
                <a:r>
                  <a:rPr lang="pl-PL" dirty="0"/>
                  <a:t> </a:t>
                </a:r>
              </a:p>
              <a:p>
                <a:r>
                  <a:rPr lang="pl-PL" dirty="0"/>
                  <a:t>Można to zapisać następująco:</a:t>
                </a:r>
              </a:p>
              <a:p>
                <a:r>
                  <a:rPr lang="pl-PL" dirty="0"/>
                  <a:t> </a:t>
                </a:r>
              </a:p>
              <a:p>
                <a14:m>
                  <m:oMath xmlns:m="http://schemas.openxmlformats.org/officeDocument/2006/math">
                    <m:r>
                      <a:rPr lang="pl-PL" i="1">
                        <a:latin typeface="Cambria Math" panose="02040503050406030204" pitchFamily="18" charset="0"/>
                      </a:rPr>
                      <m:t>𝐷𝐹𝐿</m:t>
                    </m:r>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𝑄</m:t>
                        </m:r>
                        <m:d>
                          <m:dPr>
                            <m:ctrlPr>
                              <a:rPr lang="pl-PL" i="1">
                                <a:latin typeface="Cambria Math" panose="02040503050406030204" pitchFamily="18" charset="0"/>
                              </a:rPr>
                            </m:ctrlPr>
                          </m:dPr>
                          <m:e>
                            <m:r>
                              <a:rPr lang="pl-PL" i="1">
                                <a:latin typeface="Cambria Math" panose="02040503050406030204" pitchFamily="18" charset="0"/>
                              </a:rPr>
                              <m:t>𝑃</m:t>
                            </m:r>
                            <m:r>
                              <a:rPr lang="pl-PL" i="1">
                                <a:latin typeface="Cambria Math" panose="02040503050406030204" pitchFamily="18" charset="0"/>
                              </a:rPr>
                              <m:t>−</m:t>
                            </m:r>
                            <m:r>
                              <a:rPr lang="pl-PL" i="1">
                                <a:latin typeface="Cambria Math" panose="02040503050406030204" pitchFamily="18" charset="0"/>
                              </a:rPr>
                              <m:t>𝑉</m:t>
                            </m:r>
                          </m:e>
                        </m:d>
                        <m:r>
                          <a:rPr lang="pl-PL" i="1">
                            <a:latin typeface="Cambria Math" panose="02040503050406030204" pitchFamily="18" charset="0"/>
                          </a:rPr>
                          <m:t>−</m:t>
                        </m:r>
                        <m:r>
                          <a:rPr lang="pl-PL" i="1">
                            <a:latin typeface="Cambria Math" panose="02040503050406030204" pitchFamily="18" charset="0"/>
                          </a:rPr>
                          <m:t>𝐹</m:t>
                        </m:r>
                      </m:num>
                      <m:den>
                        <m:r>
                          <a:rPr lang="pl-PL" i="1">
                            <a:latin typeface="Cambria Math" panose="02040503050406030204" pitchFamily="18" charset="0"/>
                          </a:rPr>
                          <m:t>𝑄</m:t>
                        </m:r>
                        <m:d>
                          <m:dPr>
                            <m:ctrlPr>
                              <a:rPr lang="pl-PL" i="1">
                                <a:latin typeface="Cambria Math" panose="02040503050406030204" pitchFamily="18" charset="0"/>
                              </a:rPr>
                            </m:ctrlPr>
                          </m:dPr>
                          <m:e>
                            <m:r>
                              <a:rPr lang="pl-PL" i="1">
                                <a:latin typeface="Cambria Math" panose="02040503050406030204" pitchFamily="18" charset="0"/>
                              </a:rPr>
                              <m:t>𝑃</m:t>
                            </m:r>
                            <m:r>
                              <a:rPr lang="pl-PL" i="1">
                                <a:latin typeface="Cambria Math" panose="02040503050406030204" pitchFamily="18" charset="0"/>
                              </a:rPr>
                              <m:t>−</m:t>
                            </m:r>
                            <m:r>
                              <a:rPr lang="pl-PL" i="1">
                                <a:latin typeface="Cambria Math" panose="02040503050406030204" pitchFamily="18" charset="0"/>
                              </a:rPr>
                              <m:t>𝑉</m:t>
                            </m:r>
                          </m:e>
                        </m:d>
                        <m:r>
                          <a:rPr lang="pl-PL" i="1">
                            <a:latin typeface="Cambria Math" panose="02040503050406030204" pitchFamily="18" charset="0"/>
                          </a:rPr>
                          <m:t>−</m:t>
                        </m:r>
                        <m:r>
                          <a:rPr lang="pl-PL" i="1">
                            <a:latin typeface="Cambria Math" panose="02040503050406030204" pitchFamily="18" charset="0"/>
                          </a:rPr>
                          <m:t>𝐹</m:t>
                        </m:r>
                        <m:r>
                          <a:rPr lang="pl-PL" i="1">
                            <a:latin typeface="Cambria Math" panose="02040503050406030204" pitchFamily="18" charset="0"/>
                          </a:rPr>
                          <m:t>−</m:t>
                        </m:r>
                        <m:r>
                          <a:rPr lang="pl-PL" i="1">
                            <a:latin typeface="Cambria Math" panose="02040503050406030204" pitchFamily="18" charset="0"/>
                          </a:rPr>
                          <m:t>𝐶</m:t>
                        </m:r>
                      </m:den>
                    </m:f>
                  </m:oMath>
                </a14:m>
                <a:endParaRPr lang="pl-PL" dirty="0"/>
              </a:p>
              <a:p>
                <a:r>
                  <a:rPr lang="pl-PL" dirty="0"/>
                  <a:t>gdzie </a:t>
                </a:r>
              </a:p>
              <a:p>
                <a:r>
                  <a:rPr lang="pl-PL" dirty="0"/>
                  <a:t>Q = liczba sprzedawanych jednostek </a:t>
                </a:r>
              </a:p>
              <a:p>
                <a:r>
                  <a:rPr lang="pl-PL" dirty="0"/>
                  <a:t>P = cena za jednostkę </a:t>
                </a:r>
              </a:p>
              <a:p>
                <a:r>
                  <a:rPr lang="pl-PL" dirty="0"/>
                  <a:t>V = zmienny koszt operacyjny na jednostkę </a:t>
                </a:r>
              </a:p>
              <a:p>
                <a:r>
                  <a:rPr lang="pl-PL" dirty="0"/>
                  <a:t>F = stałe koszty operacyjne </a:t>
                </a:r>
              </a:p>
              <a:p>
                <a:r>
                  <a:rPr lang="pl-PL" dirty="0"/>
                  <a:t>C = koszty finansowe</a:t>
                </a:r>
              </a:p>
              <a:p>
                <a:r>
                  <a:rPr lang="pl-PL" dirty="0"/>
                  <a:t>P-V = jednostkowa marża kontrybucyjna </a:t>
                </a:r>
              </a:p>
              <a:p>
                <a:r>
                  <a:rPr lang="pl-PL" dirty="0"/>
                  <a:t>Q (P - V) = całkowita marża kontrybucyjna </a:t>
                </a:r>
              </a:p>
              <a:p>
                <a:endParaRPr lang="pl-PL" dirty="0"/>
              </a:p>
              <a:p>
                <a:endParaRPr lang="pl-PL" dirty="0"/>
              </a:p>
            </p:txBody>
          </p:sp>
        </mc:Choice>
        <mc:Fallback xmlns="">
          <p:sp>
            <p:nvSpPr>
              <p:cNvPr id="3" name="Symbol zastępczy zawartości 2">
                <a:extLst>
                  <a:ext uri="{FF2B5EF4-FFF2-40B4-BE49-F238E27FC236}">
                    <a16:creationId xmlns:a16="http://schemas.microsoft.com/office/drawing/2014/main" id="{2249490A-9E5A-4823-8E7C-D94FAFA2F13D}"/>
                  </a:ext>
                </a:extLst>
              </p:cNvPr>
              <p:cNvSpPr>
                <a:spLocks noGrp="1" noRot="1" noChangeAspect="1" noMove="1" noResize="1" noEditPoints="1" noAdjustHandles="1" noChangeArrowheads="1" noChangeShapeType="1" noTextEdit="1"/>
              </p:cNvSpPr>
              <p:nvPr>
                <p:ph idx="1"/>
              </p:nvPr>
            </p:nvSpPr>
            <p:spPr>
              <a:xfrm>
                <a:off x="171449" y="949324"/>
                <a:ext cx="11744324" cy="5280025"/>
              </a:xfrm>
              <a:blipFill>
                <a:blip r:embed="rId2"/>
                <a:stretch>
                  <a:fillRect l="-467" t="-2194"/>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DE260962-C8C3-4ED2-A88D-ABAF312725CD}"/>
              </a:ext>
            </a:extLst>
          </p:cNvPr>
          <p:cNvSpPr>
            <a:spLocks noGrp="1"/>
          </p:cNvSpPr>
          <p:nvPr>
            <p:ph type="sldNum" sz="quarter" idx="12"/>
          </p:nvPr>
        </p:nvSpPr>
        <p:spPr/>
        <p:txBody>
          <a:bodyPr/>
          <a:lstStyle/>
          <a:p>
            <a:fld id="{27841190-F79C-4FD0-9BC1-8C2D798D9B46}" type="slidenum">
              <a:rPr lang="pl-PL" smtClean="0"/>
              <a:t>72</a:t>
            </a:fld>
            <a:endParaRPr lang="pl-PL"/>
          </a:p>
        </p:txBody>
      </p:sp>
    </p:spTree>
    <p:extLst>
      <p:ext uri="{BB962C8B-B14F-4D97-AF65-F5344CB8AC3E}">
        <p14:creationId xmlns:p14="http://schemas.microsoft.com/office/powerpoint/2010/main" val="337808652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D8F7B1D3-8586-46B5-8ACC-F4C42208D160}"/>
              </a:ext>
            </a:extLst>
          </p:cNvPr>
          <p:cNvSpPr>
            <a:spLocks noGrp="1"/>
          </p:cNvSpPr>
          <p:nvPr>
            <p:ph type="title"/>
          </p:nvPr>
        </p:nvSpPr>
        <p:spPr>
          <a:xfrm>
            <a:off x="0" y="1"/>
            <a:ext cx="12192000" cy="781050"/>
          </a:xfrm>
        </p:spPr>
        <p:txBody>
          <a:bodyPr>
            <a:normAutofit/>
          </a:bodyPr>
          <a:lstStyle/>
          <a:p>
            <a:r>
              <a:rPr lang="pl-PL" sz="4000" dirty="0"/>
              <a:t>Ryzyko biznesowe i finansowe: ryzyko finansowe: przykład</a:t>
            </a:r>
          </a:p>
        </p:txBody>
      </p:sp>
      <p:graphicFrame>
        <p:nvGraphicFramePr>
          <p:cNvPr id="5" name="Symbol zastępczy zawartości 4">
            <a:extLst>
              <a:ext uri="{FF2B5EF4-FFF2-40B4-BE49-F238E27FC236}">
                <a16:creationId xmlns:a16="http://schemas.microsoft.com/office/drawing/2014/main" xmlns="" id="{9CE4AA65-58EB-44D3-BC5A-6E4CA5798A89}"/>
              </a:ext>
            </a:extLst>
          </p:cNvPr>
          <p:cNvGraphicFramePr>
            <a:graphicFrameLocks noGrp="1"/>
          </p:cNvGraphicFramePr>
          <p:nvPr>
            <p:ph idx="1"/>
            <p:extLst>
              <p:ext uri="{D42A27DB-BD31-4B8C-83A1-F6EECF244321}">
                <p14:modId xmlns:p14="http://schemas.microsoft.com/office/powerpoint/2010/main" val="2549782320"/>
              </p:ext>
            </p:extLst>
          </p:nvPr>
        </p:nvGraphicFramePr>
        <p:xfrm>
          <a:off x="581342" y="867853"/>
          <a:ext cx="10515600" cy="1956816"/>
        </p:xfrm>
        <a:graphic>
          <a:graphicData uri="http://schemas.openxmlformats.org/drawingml/2006/table">
            <a:tbl>
              <a:tblPr firstRow="1" firstCol="1" bandRow="1">
                <a:tableStyleId>{5C22544A-7EE6-4342-B048-85BDC9FD1C3A}</a:tableStyleId>
              </a:tblPr>
              <a:tblGrid>
                <a:gridCol w="6412413">
                  <a:extLst>
                    <a:ext uri="{9D8B030D-6E8A-4147-A177-3AD203B41FA5}">
                      <a16:colId xmlns:a16="http://schemas.microsoft.com/office/drawing/2014/main" xmlns="" val="3918013219"/>
                    </a:ext>
                  </a:extLst>
                </a:gridCol>
                <a:gridCol w="1974830">
                  <a:extLst>
                    <a:ext uri="{9D8B030D-6E8A-4147-A177-3AD203B41FA5}">
                      <a16:colId xmlns:a16="http://schemas.microsoft.com/office/drawing/2014/main" xmlns="" val="4118241607"/>
                    </a:ext>
                  </a:extLst>
                </a:gridCol>
                <a:gridCol w="2128357">
                  <a:extLst>
                    <a:ext uri="{9D8B030D-6E8A-4147-A177-3AD203B41FA5}">
                      <a16:colId xmlns:a16="http://schemas.microsoft.com/office/drawing/2014/main" xmlns="" val="2495591419"/>
                    </a:ext>
                  </a:extLst>
                </a:gridCol>
              </a:tblGrid>
              <a:tr h="152400">
                <a:tc>
                  <a:txBody>
                    <a:bodyPr/>
                    <a:lstStyle/>
                    <a:p>
                      <a:pPr algn="just">
                        <a:lnSpc>
                          <a:spcPct val="107000"/>
                        </a:lnSpc>
                        <a:spcAft>
                          <a:spcPts val="0"/>
                        </a:spcAft>
                      </a:pPr>
                      <a:r>
                        <a:rPr lang="pl-PL" sz="2000">
                          <a:effectLst/>
                        </a:rPr>
                        <a:t> Wyszczególnienie</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HL</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LL</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695069764"/>
                  </a:ext>
                </a:extLst>
              </a:tr>
              <a:tr h="147955">
                <a:tc>
                  <a:txBody>
                    <a:bodyPr/>
                    <a:lstStyle/>
                    <a:p>
                      <a:pPr algn="just">
                        <a:lnSpc>
                          <a:spcPct val="107000"/>
                        </a:lnSpc>
                        <a:spcAft>
                          <a:spcPts val="0"/>
                        </a:spcAft>
                      </a:pPr>
                      <a:r>
                        <a:rPr lang="pl-PL" sz="2000">
                          <a:effectLst/>
                        </a:rPr>
                        <a:t>Liczba sprzedanych jednostek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a:effectLst/>
                        </a:rPr>
                        <a:t>100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100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1459051434"/>
                  </a:ext>
                </a:extLst>
              </a:tr>
              <a:tr h="147955">
                <a:tc>
                  <a:txBody>
                    <a:bodyPr/>
                    <a:lstStyle/>
                    <a:p>
                      <a:pPr algn="just">
                        <a:lnSpc>
                          <a:spcPct val="107000"/>
                        </a:lnSpc>
                        <a:spcAft>
                          <a:spcPts val="0"/>
                        </a:spcAft>
                      </a:pPr>
                      <a:r>
                        <a:rPr lang="pl-PL" sz="2000">
                          <a:effectLst/>
                        </a:rPr>
                        <a:t>Cena sprzedaży za sztukę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a:effectLst/>
                        </a:rPr>
                        <a:t>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3283263793"/>
                  </a:ext>
                </a:extLst>
              </a:tr>
              <a:tr h="147955">
                <a:tc>
                  <a:txBody>
                    <a:bodyPr/>
                    <a:lstStyle/>
                    <a:p>
                      <a:pPr algn="just">
                        <a:lnSpc>
                          <a:spcPct val="107000"/>
                        </a:lnSpc>
                        <a:spcAft>
                          <a:spcPts val="0"/>
                        </a:spcAft>
                      </a:pPr>
                      <a:r>
                        <a:rPr lang="pl-PL" sz="2000">
                          <a:effectLst/>
                        </a:rPr>
                        <a:t>Jednostkowy (operacyjny) koszt zmienny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a:effectLst/>
                        </a:rPr>
                        <a:t>0,2</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0,6</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2012849783"/>
                  </a:ext>
                </a:extLst>
              </a:tr>
              <a:tr h="147955">
                <a:tc>
                  <a:txBody>
                    <a:bodyPr/>
                    <a:lstStyle/>
                    <a:p>
                      <a:pPr algn="just">
                        <a:lnSpc>
                          <a:spcPct val="107000"/>
                        </a:lnSpc>
                        <a:spcAft>
                          <a:spcPts val="0"/>
                        </a:spcAft>
                      </a:pPr>
                      <a:r>
                        <a:rPr lang="pl-PL" sz="2000">
                          <a:effectLst/>
                        </a:rPr>
                        <a:t>Stałe koszty operacyjne</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50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15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480062873"/>
                  </a:ext>
                </a:extLst>
              </a:tr>
              <a:tr h="156845">
                <a:tc>
                  <a:txBody>
                    <a:bodyPr/>
                    <a:lstStyle/>
                    <a:p>
                      <a:pPr algn="just">
                        <a:lnSpc>
                          <a:spcPct val="107000"/>
                        </a:lnSpc>
                        <a:spcAft>
                          <a:spcPts val="0"/>
                        </a:spcAft>
                      </a:pPr>
                      <a:r>
                        <a:rPr lang="pl-PL" sz="2000">
                          <a:effectLst/>
                        </a:rPr>
                        <a:t>Koszty finansowe</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10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dirty="0">
                          <a:effectLst/>
                        </a:rPr>
                        <a:t>5</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1190498591"/>
                  </a:ext>
                </a:extLst>
              </a:tr>
            </a:tbl>
          </a:graphicData>
        </a:graphic>
      </p:graphicFrame>
      <p:sp>
        <p:nvSpPr>
          <p:cNvPr id="4" name="Symbol zastępczy numeru slajdu 3">
            <a:extLst>
              <a:ext uri="{FF2B5EF4-FFF2-40B4-BE49-F238E27FC236}">
                <a16:creationId xmlns:a16="http://schemas.microsoft.com/office/drawing/2014/main" xmlns="" id="{1C9C1CC7-5D74-4DE2-ABFE-84EEEFC6CCDF}"/>
              </a:ext>
            </a:extLst>
          </p:cNvPr>
          <p:cNvSpPr>
            <a:spLocks noGrp="1"/>
          </p:cNvSpPr>
          <p:nvPr>
            <p:ph type="sldNum" sz="quarter" idx="12"/>
          </p:nvPr>
        </p:nvSpPr>
        <p:spPr/>
        <p:txBody>
          <a:bodyPr/>
          <a:lstStyle/>
          <a:p>
            <a:fld id="{27841190-F79C-4FD0-9BC1-8C2D798D9B46}" type="slidenum">
              <a:rPr lang="pl-PL" smtClean="0"/>
              <a:t>73</a:t>
            </a:fld>
            <a:endParaRPr lang="pl-PL"/>
          </a:p>
        </p:txBody>
      </p:sp>
      <p:sp>
        <p:nvSpPr>
          <p:cNvPr id="6" name="Prostokąt 5">
            <a:extLst>
              <a:ext uri="{FF2B5EF4-FFF2-40B4-BE49-F238E27FC236}">
                <a16:creationId xmlns:a16="http://schemas.microsoft.com/office/drawing/2014/main" xmlns="" id="{790999E6-0EB9-4762-9150-B7582BD7DCF3}"/>
              </a:ext>
            </a:extLst>
          </p:cNvPr>
          <p:cNvSpPr/>
          <p:nvPr/>
        </p:nvSpPr>
        <p:spPr>
          <a:xfrm>
            <a:off x="581342" y="3007585"/>
            <a:ext cx="10515600" cy="2718565"/>
          </a:xfrm>
          <a:prstGeom prst="rect">
            <a:avLst/>
          </a:prstGeom>
        </p:spPr>
        <p:txBody>
          <a:bodyPr wrap="square">
            <a:spAutoFit/>
          </a:bodyPr>
          <a:lstStyle/>
          <a:p>
            <a:pPr algn="just">
              <a:lnSpc>
                <a:spcPct val="107000"/>
              </a:lnSpc>
              <a:spcAft>
                <a:spcPts val="0"/>
              </a:spcAft>
            </a:pPr>
            <a:r>
              <a:rPr lang="pl-PL" sz="2800" dirty="0">
                <a:latin typeface="Times New Roman" panose="02020603050405020304" pitchFamily="18" charset="0"/>
                <a:ea typeface="Times New Roman" panose="02020603050405020304" pitchFamily="18" charset="0"/>
                <a:cs typeface="Times New Roman" panose="02020603050405020304" pitchFamily="18" charset="0"/>
              </a:rPr>
              <a:t>Biorąc pod uwagę następujące dane, oblicz DFL dla HL i LL.</a:t>
            </a:r>
          </a:p>
          <a:p>
            <a:r>
              <a:rPr lang="pl-PL" sz="2800" dirty="0"/>
              <a:t>Dla HL:  Q = 100; P = 1; V = 0,2; F = 50; C = 10 </a:t>
            </a:r>
          </a:p>
          <a:p>
            <a:r>
              <a:rPr lang="pl-PL" sz="2800" dirty="0"/>
              <a:t>DFL dla HL:  (100 * 0,8 - 50) / (100 * 0,8 -50 -10) = 1,5 </a:t>
            </a:r>
          </a:p>
          <a:p>
            <a:r>
              <a:rPr lang="pl-PL" sz="2800" dirty="0"/>
              <a:t>Dla LL:  Q = 100; P = 1; V = 0,6; F = 15; C = 5 </a:t>
            </a:r>
          </a:p>
          <a:p>
            <a:r>
              <a:rPr lang="pl-PL" sz="2800" dirty="0"/>
              <a:t>DFL dla LL:  (100 * 0,4 - 15) / (100 * 0,4 - 15 - 5) = 1,25 </a:t>
            </a:r>
          </a:p>
          <a:p>
            <a:pPr algn="just">
              <a:lnSpc>
                <a:spcPct val="107000"/>
              </a:lnSpc>
              <a:spcAft>
                <a:spcPts val="0"/>
              </a:spcAft>
            </a:pPr>
            <a:r>
              <a:rPr lang="pl-PL" sz="2400" dirty="0">
                <a:latin typeface="Times New Roman" panose="02020603050405020304" pitchFamily="18" charset="0"/>
                <a:ea typeface="Times New Roman" panose="02020603050405020304" pitchFamily="18" charset="0"/>
                <a:cs typeface="Times New Roman" panose="02020603050405020304" pitchFamily="18" charset="0"/>
              </a:rPr>
              <a:t> </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9028778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CDFB3F4E-42C6-4227-8FA1-EA55AC28D738}"/>
              </a:ext>
            </a:extLst>
          </p:cNvPr>
          <p:cNvSpPr>
            <a:spLocks noGrp="1"/>
          </p:cNvSpPr>
          <p:nvPr>
            <p:ph type="title"/>
          </p:nvPr>
        </p:nvSpPr>
        <p:spPr>
          <a:xfrm>
            <a:off x="0" y="18256"/>
            <a:ext cx="12192000" cy="662782"/>
          </a:xfrm>
        </p:spPr>
        <p:txBody>
          <a:bodyPr>
            <a:normAutofit/>
          </a:bodyPr>
          <a:lstStyle/>
          <a:p>
            <a:r>
              <a:rPr lang="pl-PL" sz="3600" dirty="0"/>
              <a:t>Wpływ dźwigni finansowej na NI (zysk netto) i ROE </a:t>
            </a:r>
          </a:p>
        </p:txBody>
      </p:sp>
      <p:sp>
        <p:nvSpPr>
          <p:cNvPr id="3" name="Symbol zastępczy zawartości 2">
            <a:extLst>
              <a:ext uri="{FF2B5EF4-FFF2-40B4-BE49-F238E27FC236}">
                <a16:creationId xmlns:a16="http://schemas.microsoft.com/office/drawing/2014/main" xmlns="" id="{677A710E-0FF8-4BC9-8335-A3E6874BDFFE}"/>
              </a:ext>
            </a:extLst>
          </p:cNvPr>
          <p:cNvSpPr>
            <a:spLocks noGrp="1"/>
          </p:cNvSpPr>
          <p:nvPr>
            <p:ph idx="1"/>
          </p:nvPr>
        </p:nvSpPr>
        <p:spPr>
          <a:xfrm>
            <a:off x="323849" y="777874"/>
            <a:ext cx="11515725" cy="5451475"/>
          </a:xfrm>
        </p:spPr>
        <p:txBody>
          <a:bodyPr/>
          <a:lstStyle/>
          <a:p>
            <a:r>
              <a:rPr lang="pl-PL" dirty="0"/>
              <a:t>Wyższa dźwignia prowadzi do większej zmienności ROE i potencjalnie wyższych poziomów ROE. </a:t>
            </a:r>
          </a:p>
          <a:p>
            <a:endParaRPr lang="pl-PL" dirty="0"/>
          </a:p>
        </p:txBody>
      </p:sp>
      <p:sp>
        <p:nvSpPr>
          <p:cNvPr id="4" name="Symbol zastępczy numeru slajdu 3">
            <a:extLst>
              <a:ext uri="{FF2B5EF4-FFF2-40B4-BE49-F238E27FC236}">
                <a16:creationId xmlns:a16="http://schemas.microsoft.com/office/drawing/2014/main" xmlns="" id="{5956A74D-1C6D-4A14-A494-8A90BBD9C8BD}"/>
              </a:ext>
            </a:extLst>
          </p:cNvPr>
          <p:cNvSpPr>
            <a:spLocks noGrp="1"/>
          </p:cNvSpPr>
          <p:nvPr>
            <p:ph type="sldNum" sz="quarter" idx="12"/>
          </p:nvPr>
        </p:nvSpPr>
        <p:spPr/>
        <p:txBody>
          <a:bodyPr/>
          <a:lstStyle/>
          <a:p>
            <a:fld id="{27841190-F79C-4FD0-9BC1-8C2D798D9B46}" type="slidenum">
              <a:rPr lang="pl-PL" smtClean="0"/>
              <a:t>74</a:t>
            </a:fld>
            <a:endParaRPr lang="pl-PL"/>
          </a:p>
        </p:txBody>
      </p:sp>
      <p:graphicFrame>
        <p:nvGraphicFramePr>
          <p:cNvPr id="5" name="Tabela 4">
            <a:extLst>
              <a:ext uri="{FF2B5EF4-FFF2-40B4-BE49-F238E27FC236}">
                <a16:creationId xmlns:a16="http://schemas.microsoft.com/office/drawing/2014/main" xmlns="" id="{2A84B8F1-6096-455B-AE2F-17E3F9F65E02}"/>
              </a:ext>
            </a:extLst>
          </p:cNvPr>
          <p:cNvGraphicFramePr>
            <a:graphicFrameLocks noGrp="1"/>
          </p:cNvGraphicFramePr>
          <p:nvPr>
            <p:extLst>
              <p:ext uri="{D42A27DB-BD31-4B8C-83A1-F6EECF244321}">
                <p14:modId xmlns:p14="http://schemas.microsoft.com/office/powerpoint/2010/main" val="3153922779"/>
              </p:ext>
            </p:extLst>
          </p:nvPr>
        </p:nvGraphicFramePr>
        <p:xfrm>
          <a:off x="352426" y="2439289"/>
          <a:ext cx="11487147" cy="2609088"/>
        </p:xfrm>
        <a:graphic>
          <a:graphicData uri="http://schemas.openxmlformats.org/drawingml/2006/table">
            <a:tbl>
              <a:tblPr firstRow="1" firstCol="1" bandRow="1">
                <a:tableStyleId>{5C22544A-7EE6-4342-B048-85BDC9FD1C3A}</a:tableStyleId>
              </a:tblPr>
              <a:tblGrid>
                <a:gridCol w="1599348">
                  <a:extLst>
                    <a:ext uri="{9D8B030D-6E8A-4147-A177-3AD203B41FA5}">
                      <a16:colId xmlns:a16="http://schemas.microsoft.com/office/drawing/2014/main" xmlns="" val="1858647519"/>
                    </a:ext>
                  </a:extLst>
                </a:gridCol>
                <a:gridCol w="2337508">
                  <a:extLst>
                    <a:ext uri="{9D8B030D-6E8A-4147-A177-3AD203B41FA5}">
                      <a16:colId xmlns:a16="http://schemas.microsoft.com/office/drawing/2014/main" xmlns="" val="3963576741"/>
                    </a:ext>
                  </a:extLst>
                </a:gridCol>
                <a:gridCol w="2516341">
                  <a:extLst>
                    <a:ext uri="{9D8B030D-6E8A-4147-A177-3AD203B41FA5}">
                      <a16:colId xmlns:a16="http://schemas.microsoft.com/office/drawing/2014/main" xmlns="" val="2594075580"/>
                    </a:ext>
                  </a:extLst>
                </a:gridCol>
                <a:gridCol w="2337508">
                  <a:extLst>
                    <a:ext uri="{9D8B030D-6E8A-4147-A177-3AD203B41FA5}">
                      <a16:colId xmlns:a16="http://schemas.microsoft.com/office/drawing/2014/main" xmlns="" val="1520009288"/>
                    </a:ext>
                  </a:extLst>
                </a:gridCol>
                <a:gridCol w="2696442">
                  <a:extLst>
                    <a:ext uri="{9D8B030D-6E8A-4147-A177-3AD203B41FA5}">
                      <a16:colId xmlns:a16="http://schemas.microsoft.com/office/drawing/2014/main" xmlns="" val="3615738728"/>
                    </a:ext>
                  </a:extLst>
                </a:gridCol>
              </a:tblGrid>
              <a:tr h="291465">
                <a:tc>
                  <a:txBody>
                    <a:bodyPr/>
                    <a:lstStyle/>
                    <a:p>
                      <a:pPr algn="just">
                        <a:lnSpc>
                          <a:spcPct val="107000"/>
                        </a:lnSpc>
                        <a:spcAft>
                          <a:spcPts val="0"/>
                        </a:spcAft>
                      </a:pPr>
                      <a:r>
                        <a:rPr lang="pl-PL" sz="2000">
                          <a:effectLst/>
                        </a:rPr>
                        <a:t>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gridSpan="2">
                  <a:txBody>
                    <a:bodyPr/>
                    <a:lstStyle/>
                    <a:p>
                      <a:pPr algn="just">
                        <a:lnSpc>
                          <a:spcPct val="107000"/>
                        </a:lnSpc>
                        <a:spcAft>
                          <a:spcPts val="0"/>
                        </a:spcAft>
                      </a:pPr>
                      <a:r>
                        <a:rPr lang="pl-PL" sz="2000">
                          <a:effectLst/>
                        </a:rPr>
                        <a:t>Przedsiębiorstwo 1: Aktywa = 200; Kapitał własny = 200; Dług = 0; Podatek = 0%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hMerge="1">
                  <a:txBody>
                    <a:bodyPr/>
                    <a:lstStyle/>
                    <a:p>
                      <a:endParaRPr lang="pl-PL"/>
                    </a:p>
                  </a:txBody>
                  <a:tcPr/>
                </a:tc>
                <a:tc gridSpan="2">
                  <a:txBody>
                    <a:bodyPr/>
                    <a:lstStyle/>
                    <a:p>
                      <a:pPr algn="just">
                        <a:lnSpc>
                          <a:spcPct val="107000"/>
                        </a:lnSpc>
                        <a:spcAft>
                          <a:spcPts val="0"/>
                        </a:spcAft>
                      </a:pPr>
                      <a:r>
                        <a:rPr lang="pl-PL" sz="2000">
                          <a:effectLst/>
                        </a:rPr>
                        <a:t>Przedsiębiorstwo 2: Aktywa = 200; Kapitał = 100; Dług = 100, odsetki = 10%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hMerge="1">
                  <a:txBody>
                    <a:bodyPr/>
                    <a:lstStyle/>
                    <a:p>
                      <a:endParaRPr lang="pl-PL"/>
                    </a:p>
                  </a:txBody>
                  <a:tcPr/>
                </a:tc>
                <a:extLst>
                  <a:ext uri="{0D108BD9-81ED-4DB2-BD59-A6C34878D82A}">
                    <a16:rowId xmlns:a16="http://schemas.microsoft.com/office/drawing/2014/main" xmlns="" val="4156478997"/>
                  </a:ext>
                </a:extLst>
              </a:tr>
              <a:tr h="147955">
                <a:tc>
                  <a:txBody>
                    <a:bodyPr/>
                    <a:lstStyle/>
                    <a:p>
                      <a:pPr algn="ctr">
                        <a:lnSpc>
                          <a:spcPct val="107000"/>
                        </a:lnSpc>
                        <a:spcAft>
                          <a:spcPts val="0"/>
                        </a:spcAft>
                      </a:pPr>
                      <a:r>
                        <a:rPr lang="pl-PL" sz="2000">
                          <a:effectLst/>
                        </a:rPr>
                        <a:t>EBIT</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NI</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ROE</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NI</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ROE</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686491543"/>
                  </a:ext>
                </a:extLst>
              </a:tr>
              <a:tr h="147955">
                <a:tc>
                  <a:txBody>
                    <a:bodyPr/>
                    <a:lstStyle/>
                    <a:p>
                      <a:pPr algn="ctr">
                        <a:lnSpc>
                          <a:spcPct val="107000"/>
                        </a:lnSpc>
                        <a:spcAft>
                          <a:spcPts val="0"/>
                        </a:spcAft>
                      </a:pPr>
                      <a:r>
                        <a:rPr lang="pl-PL" sz="2000">
                          <a:effectLst/>
                        </a:rPr>
                        <a:t>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-10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a:effectLst/>
                        </a:rPr>
                        <a:t>-10%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1594271195"/>
                  </a:ext>
                </a:extLst>
              </a:tr>
              <a:tr h="147955">
                <a:tc>
                  <a:txBody>
                    <a:bodyPr/>
                    <a:lstStyle/>
                    <a:p>
                      <a:pPr algn="ctr">
                        <a:lnSpc>
                          <a:spcPct val="107000"/>
                        </a:lnSpc>
                        <a:spcAft>
                          <a:spcPts val="0"/>
                        </a:spcAft>
                      </a:pPr>
                      <a:r>
                        <a:rPr lang="pl-PL" sz="2000">
                          <a:effectLst/>
                        </a:rPr>
                        <a:t>20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20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10%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a:effectLst/>
                        </a:rPr>
                        <a:t>10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10%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3450605361"/>
                  </a:ext>
                </a:extLst>
              </a:tr>
              <a:tr h="147955">
                <a:tc>
                  <a:txBody>
                    <a:bodyPr/>
                    <a:lstStyle/>
                    <a:p>
                      <a:pPr algn="ctr">
                        <a:lnSpc>
                          <a:spcPct val="107000"/>
                        </a:lnSpc>
                        <a:spcAft>
                          <a:spcPts val="0"/>
                        </a:spcAft>
                      </a:pPr>
                      <a:r>
                        <a:rPr lang="pl-PL" sz="2000">
                          <a:effectLst/>
                        </a:rPr>
                        <a:t>40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40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20%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30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30%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3942395495"/>
                  </a:ext>
                </a:extLst>
              </a:tr>
              <a:tr h="147955">
                <a:tc>
                  <a:txBody>
                    <a:bodyPr/>
                    <a:lstStyle/>
                    <a:p>
                      <a:pPr algn="ctr">
                        <a:lnSpc>
                          <a:spcPct val="107000"/>
                        </a:lnSpc>
                        <a:spcAft>
                          <a:spcPts val="0"/>
                        </a:spcAft>
                      </a:pPr>
                      <a:r>
                        <a:rPr lang="pl-PL" sz="2000">
                          <a:effectLst/>
                        </a:rPr>
                        <a:t>60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a:effectLst/>
                        </a:rPr>
                        <a:t>60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a:effectLst/>
                        </a:rPr>
                        <a:t>30%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50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50%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2796612922"/>
                  </a:ext>
                </a:extLst>
              </a:tr>
              <a:tr h="156845">
                <a:tc>
                  <a:txBody>
                    <a:bodyPr/>
                    <a:lstStyle/>
                    <a:p>
                      <a:pPr algn="ctr">
                        <a:lnSpc>
                          <a:spcPct val="107000"/>
                        </a:lnSpc>
                        <a:spcAft>
                          <a:spcPts val="0"/>
                        </a:spcAft>
                      </a:pPr>
                      <a:r>
                        <a:rPr lang="pl-PL" sz="2000">
                          <a:effectLst/>
                        </a:rPr>
                        <a:t>80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a:effectLst/>
                        </a:rPr>
                        <a:t>80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a:effectLst/>
                        </a:rPr>
                        <a:t>40%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70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dirty="0">
                          <a:effectLst/>
                        </a:rPr>
                        <a:t>70%</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3589820646"/>
                  </a:ext>
                </a:extLst>
              </a:tr>
            </a:tbl>
          </a:graphicData>
        </a:graphic>
      </p:graphicFrame>
    </p:spTree>
    <p:extLst>
      <p:ext uri="{BB962C8B-B14F-4D97-AF65-F5344CB8AC3E}">
        <p14:creationId xmlns:p14="http://schemas.microsoft.com/office/powerpoint/2010/main" val="132649433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D06DFB19-7B6B-4A09-80A9-59AEB8354079}"/>
              </a:ext>
            </a:extLst>
          </p:cNvPr>
          <p:cNvSpPr>
            <a:spLocks noGrp="1"/>
          </p:cNvSpPr>
          <p:nvPr>
            <p:ph type="title"/>
          </p:nvPr>
        </p:nvSpPr>
        <p:spPr>
          <a:xfrm>
            <a:off x="838200" y="-134938"/>
            <a:ext cx="10515600" cy="815975"/>
          </a:xfrm>
        </p:spPr>
        <p:txBody>
          <a:bodyPr/>
          <a:lstStyle/>
          <a:p>
            <a:r>
              <a:rPr lang="pl-PL" b="1" dirty="0"/>
              <a:t>Dźwignia całkowita </a:t>
            </a:r>
            <a:endParaRPr lang="pl-PL" dirty="0"/>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77ED4C44-2FA1-4E92-9B67-CDF9ACD8F55D}"/>
                  </a:ext>
                </a:extLst>
              </p:cNvPr>
              <p:cNvSpPr>
                <a:spLocks noGrp="1"/>
              </p:cNvSpPr>
              <p:nvPr>
                <p:ph idx="1"/>
              </p:nvPr>
            </p:nvSpPr>
            <p:spPr>
              <a:xfrm>
                <a:off x="238125" y="681036"/>
                <a:ext cx="11849100" cy="6176963"/>
              </a:xfrm>
            </p:spPr>
            <p:txBody>
              <a:bodyPr>
                <a:normAutofit fontScale="85000" lnSpcReduction="20000"/>
              </a:bodyPr>
              <a:lstStyle/>
              <a:p>
                <a:r>
                  <a:rPr lang="pl-PL" dirty="0"/>
                  <a:t>Dźwignia całkowita to łączny efekt dźwigni operacyjnej i dźwigni finansowej. </a:t>
                </a:r>
              </a:p>
              <a:p>
                <a:r>
                  <a:rPr lang="pl-PL" dirty="0"/>
                  <a:t>Stopień całkowitej dźwigni (DTL) mierzy wrażliwość zysku netto na zmiany liczby produkowanych i sprzedawanych jednostek produktów. </a:t>
                </a:r>
              </a:p>
              <a:p>
                <a:r>
                  <a:rPr lang="pl-PL" dirty="0"/>
                  <a:t>DTL = procentowa zmiana zysku netto / procentowa zmiana liczby sprzedawanych produktów w sztukach</a:t>
                </a:r>
              </a:p>
              <a:p>
                <a:r>
                  <a:rPr lang="pl-PL" dirty="0"/>
                  <a:t>Co można także zapisać następująco:</a:t>
                </a:r>
              </a:p>
              <a:p>
                <a14:m>
                  <m:oMath xmlns:m="http://schemas.openxmlformats.org/officeDocument/2006/math">
                    <m:r>
                      <a:rPr lang="pl-PL" sz="4400" i="1">
                        <a:latin typeface="Cambria Math" panose="02040503050406030204" pitchFamily="18" charset="0"/>
                      </a:rPr>
                      <m:t>𝐷𝑇𝐿</m:t>
                    </m:r>
                    <m:r>
                      <a:rPr lang="pl-PL" sz="4400" i="1">
                        <a:latin typeface="Cambria Math" panose="02040503050406030204" pitchFamily="18" charset="0"/>
                      </a:rPr>
                      <m:t>=</m:t>
                    </m:r>
                    <m:r>
                      <a:rPr lang="pl-PL" sz="4400" i="1">
                        <a:latin typeface="Cambria Math" panose="02040503050406030204" pitchFamily="18" charset="0"/>
                      </a:rPr>
                      <m:t>𝐷𝑂𝐿</m:t>
                    </m:r>
                    <m:r>
                      <a:rPr lang="pl-PL" sz="4400" i="1">
                        <a:latin typeface="Cambria Math" panose="02040503050406030204" pitchFamily="18" charset="0"/>
                      </a:rPr>
                      <m:t>∗</m:t>
                    </m:r>
                    <m:r>
                      <a:rPr lang="pl-PL" sz="4400" i="1">
                        <a:latin typeface="Cambria Math" panose="02040503050406030204" pitchFamily="18" charset="0"/>
                      </a:rPr>
                      <m:t>𝐷𝐹𝐿</m:t>
                    </m:r>
                    <m:r>
                      <a:rPr lang="pl-PL" sz="4400" i="1">
                        <a:latin typeface="Cambria Math" panose="02040503050406030204" pitchFamily="18" charset="0"/>
                      </a:rPr>
                      <m:t>=</m:t>
                    </m:r>
                    <m:f>
                      <m:fPr>
                        <m:ctrlPr>
                          <a:rPr lang="pl-PL" sz="4400" i="1">
                            <a:latin typeface="Cambria Math" panose="02040503050406030204" pitchFamily="18" charset="0"/>
                          </a:rPr>
                        </m:ctrlPr>
                      </m:fPr>
                      <m:num>
                        <m:r>
                          <a:rPr lang="pl-PL" sz="4400" i="1">
                            <a:latin typeface="Cambria Math" panose="02040503050406030204" pitchFamily="18" charset="0"/>
                          </a:rPr>
                          <m:t>𝑄</m:t>
                        </m:r>
                        <m:r>
                          <a:rPr lang="pl-PL" sz="4400" i="1">
                            <a:latin typeface="Cambria Math" panose="02040503050406030204" pitchFamily="18" charset="0"/>
                          </a:rPr>
                          <m:t>(</m:t>
                        </m:r>
                        <m:r>
                          <a:rPr lang="pl-PL" sz="4400" i="1">
                            <a:latin typeface="Cambria Math" panose="02040503050406030204" pitchFamily="18" charset="0"/>
                          </a:rPr>
                          <m:t>𝑃</m:t>
                        </m:r>
                        <m:r>
                          <a:rPr lang="pl-PL" sz="4400" i="1">
                            <a:latin typeface="Cambria Math" panose="02040503050406030204" pitchFamily="18" charset="0"/>
                          </a:rPr>
                          <m:t>−</m:t>
                        </m:r>
                        <m:r>
                          <a:rPr lang="pl-PL" sz="4400" i="1">
                            <a:latin typeface="Cambria Math" panose="02040503050406030204" pitchFamily="18" charset="0"/>
                          </a:rPr>
                          <m:t>𝑉</m:t>
                        </m:r>
                        <m:r>
                          <a:rPr lang="pl-PL" sz="4400" i="1">
                            <a:latin typeface="Cambria Math" panose="02040503050406030204" pitchFamily="18" charset="0"/>
                          </a:rPr>
                          <m:t>)</m:t>
                        </m:r>
                      </m:num>
                      <m:den>
                        <m:r>
                          <a:rPr lang="pl-PL" sz="4400" i="1">
                            <a:latin typeface="Cambria Math" panose="02040503050406030204" pitchFamily="18" charset="0"/>
                          </a:rPr>
                          <m:t>𝑄</m:t>
                        </m:r>
                        <m:d>
                          <m:dPr>
                            <m:ctrlPr>
                              <a:rPr lang="pl-PL" sz="4400" i="1">
                                <a:latin typeface="Cambria Math" panose="02040503050406030204" pitchFamily="18" charset="0"/>
                              </a:rPr>
                            </m:ctrlPr>
                          </m:dPr>
                          <m:e>
                            <m:r>
                              <a:rPr lang="pl-PL" sz="4400" i="1">
                                <a:latin typeface="Cambria Math" panose="02040503050406030204" pitchFamily="18" charset="0"/>
                              </a:rPr>
                              <m:t>𝑃</m:t>
                            </m:r>
                            <m:r>
                              <a:rPr lang="pl-PL" sz="4400" i="1">
                                <a:latin typeface="Cambria Math" panose="02040503050406030204" pitchFamily="18" charset="0"/>
                              </a:rPr>
                              <m:t>−</m:t>
                            </m:r>
                            <m:r>
                              <a:rPr lang="pl-PL" sz="4400" i="1">
                                <a:latin typeface="Cambria Math" panose="02040503050406030204" pitchFamily="18" charset="0"/>
                              </a:rPr>
                              <m:t>𝑉</m:t>
                            </m:r>
                          </m:e>
                        </m:d>
                        <m:r>
                          <a:rPr lang="pl-PL" sz="4400" i="1">
                            <a:latin typeface="Cambria Math" panose="02040503050406030204" pitchFamily="18" charset="0"/>
                          </a:rPr>
                          <m:t>−</m:t>
                        </m:r>
                        <m:r>
                          <a:rPr lang="pl-PL" sz="4400" i="1">
                            <a:latin typeface="Cambria Math" panose="02040503050406030204" pitchFamily="18" charset="0"/>
                          </a:rPr>
                          <m:t>𝐹</m:t>
                        </m:r>
                        <m:r>
                          <a:rPr lang="pl-PL" sz="4400" i="1">
                            <a:latin typeface="Cambria Math" panose="02040503050406030204" pitchFamily="18" charset="0"/>
                          </a:rPr>
                          <m:t>−</m:t>
                        </m:r>
                        <m:r>
                          <a:rPr lang="pl-PL" sz="4400" i="1">
                            <a:latin typeface="Cambria Math" panose="02040503050406030204" pitchFamily="18" charset="0"/>
                          </a:rPr>
                          <m:t>𝐶</m:t>
                        </m:r>
                      </m:den>
                    </m:f>
                  </m:oMath>
                </a14:m>
                <a:endParaRPr lang="pl-PL" dirty="0"/>
              </a:p>
              <a:p>
                <a:r>
                  <a:rPr lang="pl-PL" dirty="0"/>
                  <a:t>gdzie </a:t>
                </a:r>
              </a:p>
              <a:p>
                <a:r>
                  <a:rPr lang="pl-PL" dirty="0"/>
                  <a:t>Q = liczba sprzedanych jednostek </a:t>
                </a:r>
              </a:p>
              <a:p>
                <a:r>
                  <a:rPr lang="pl-PL" dirty="0"/>
                  <a:t>P = cena za jednostkę </a:t>
                </a:r>
              </a:p>
              <a:p>
                <a:r>
                  <a:rPr lang="pl-PL" dirty="0"/>
                  <a:t>V = zmienny koszt operacyjny na jednostkę </a:t>
                </a:r>
              </a:p>
              <a:p>
                <a:r>
                  <a:rPr lang="pl-PL" dirty="0"/>
                  <a:t>F = stałe koszty operacyjne </a:t>
                </a:r>
              </a:p>
              <a:p>
                <a:r>
                  <a:rPr lang="pl-PL" dirty="0"/>
                  <a:t>C = koszty finansowe </a:t>
                </a:r>
              </a:p>
              <a:p>
                <a:r>
                  <a:rPr lang="pl-PL" dirty="0"/>
                  <a:t>P-V = jednostkowa marża kontrybucyjna </a:t>
                </a:r>
              </a:p>
              <a:p>
                <a:r>
                  <a:rPr lang="pl-PL" dirty="0"/>
                  <a:t>Q (P - V) = łączna marża kontrybucyjna </a:t>
                </a:r>
              </a:p>
              <a:p>
                <a:endParaRPr lang="pl-PL" dirty="0"/>
              </a:p>
            </p:txBody>
          </p:sp>
        </mc:Choice>
        <mc:Fallback xmlns="">
          <p:sp>
            <p:nvSpPr>
              <p:cNvPr id="3" name="Symbol zastępczy zawartości 2">
                <a:extLst>
                  <a:ext uri="{FF2B5EF4-FFF2-40B4-BE49-F238E27FC236}">
                    <a16:creationId xmlns:a16="http://schemas.microsoft.com/office/drawing/2014/main" id="{77ED4C44-2FA1-4E92-9B67-CDF9ACD8F55D}"/>
                  </a:ext>
                </a:extLst>
              </p:cNvPr>
              <p:cNvSpPr>
                <a:spLocks noGrp="1" noRot="1" noChangeAspect="1" noMove="1" noResize="1" noEditPoints="1" noAdjustHandles="1" noChangeArrowheads="1" noChangeShapeType="1" noTextEdit="1"/>
              </p:cNvSpPr>
              <p:nvPr>
                <p:ph idx="1"/>
              </p:nvPr>
            </p:nvSpPr>
            <p:spPr>
              <a:xfrm>
                <a:off x="238125" y="681036"/>
                <a:ext cx="11849100" cy="6176963"/>
              </a:xfrm>
              <a:blipFill>
                <a:blip r:embed="rId2"/>
                <a:stretch>
                  <a:fillRect l="-669" t="-2270"/>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64E7476F-9C40-4618-A5FD-59178460A3C6}"/>
              </a:ext>
            </a:extLst>
          </p:cNvPr>
          <p:cNvSpPr>
            <a:spLocks noGrp="1"/>
          </p:cNvSpPr>
          <p:nvPr>
            <p:ph type="sldNum" sz="quarter" idx="12"/>
          </p:nvPr>
        </p:nvSpPr>
        <p:spPr/>
        <p:txBody>
          <a:bodyPr/>
          <a:lstStyle/>
          <a:p>
            <a:fld id="{27841190-F79C-4FD0-9BC1-8C2D798D9B46}" type="slidenum">
              <a:rPr lang="pl-PL" smtClean="0"/>
              <a:t>75</a:t>
            </a:fld>
            <a:endParaRPr lang="pl-PL"/>
          </a:p>
        </p:txBody>
      </p:sp>
    </p:spTree>
    <p:extLst>
      <p:ext uri="{BB962C8B-B14F-4D97-AF65-F5344CB8AC3E}">
        <p14:creationId xmlns:p14="http://schemas.microsoft.com/office/powerpoint/2010/main" val="25589616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D293DE3C-96BB-4D66-AA0D-CE633DB1F2A3}"/>
              </a:ext>
            </a:extLst>
          </p:cNvPr>
          <p:cNvSpPr>
            <a:spLocks noGrp="1"/>
          </p:cNvSpPr>
          <p:nvPr>
            <p:ph type="title"/>
          </p:nvPr>
        </p:nvSpPr>
        <p:spPr>
          <a:xfrm>
            <a:off x="838200" y="136525"/>
            <a:ext cx="10515600" cy="569595"/>
          </a:xfrm>
        </p:spPr>
        <p:txBody>
          <a:bodyPr>
            <a:normAutofit fontScale="90000"/>
          </a:bodyPr>
          <a:lstStyle/>
          <a:p>
            <a:r>
              <a:rPr lang="pl-PL" b="1" dirty="0"/>
              <a:t>Dźwignia całkowita : przykład</a:t>
            </a:r>
            <a:endParaRPr lang="pl-PL" dirty="0"/>
          </a:p>
        </p:txBody>
      </p:sp>
      <p:graphicFrame>
        <p:nvGraphicFramePr>
          <p:cNvPr id="5" name="Symbol zastępczy zawartości 4">
            <a:extLst>
              <a:ext uri="{FF2B5EF4-FFF2-40B4-BE49-F238E27FC236}">
                <a16:creationId xmlns:a16="http://schemas.microsoft.com/office/drawing/2014/main" xmlns="" id="{6540CCE0-8CD0-4BF2-AC8B-E9CFC09FCA67}"/>
              </a:ext>
            </a:extLst>
          </p:cNvPr>
          <p:cNvGraphicFramePr>
            <a:graphicFrameLocks noGrp="1"/>
          </p:cNvGraphicFramePr>
          <p:nvPr>
            <p:ph idx="1"/>
            <p:extLst>
              <p:ext uri="{D42A27DB-BD31-4B8C-83A1-F6EECF244321}">
                <p14:modId xmlns:p14="http://schemas.microsoft.com/office/powerpoint/2010/main" val="1281931679"/>
              </p:ext>
            </p:extLst>
          </p:nvPr>
        </p:nvGraphicFramePr>
        <p:xfrm>
          <a:off x="628015" y="832199"/>
          <a:ext cx="10935970" cy="1956816"/>
        </p:xfrm>
        <a:graphic>
          <a:graphicData uri="http://schemas.openxmlformats.org/drawingml/2006/table">
            <a:tbl>
              <a:tblPr firstRow="1" firstCol="1" bandRow="1">
                <a:tableStyleId>{5C22544A-7EE6-4342-B048-85BDC9FD1C3A}</a:tableStyleId>
              </a:tblPr>
              <a:tblGrid>
                <a:gridCol w="5988983">
                  <a:extLst>
                    <a:ext uri="{9D8B030D-6E8A-4147-A177-3AD203B41FA5}">
                      <a16:colId xmlns:a16="http://schemas.microsoft.com/office/drawing/2014/main" xmlns="" val="1073520817"/>
                    </a:ext>
                  </a:extLst>
                </a:gridCol>
                <a:gridCol w="2472870">
                  <a:extLst>
                    <a:ext uri="{9D8B030D-6E8A-4147-A177-3AD203B41FA5}">
                      <a16:colId xmlns:a16="http://schemas.microsoft.com/office/drawing/2014/main" xmlns="" val="258792606"/>
                    </a:ext>
                  </a:extLst>
                </a:gridCol>
                <a:gridCol w="2474117">
                  <a:extLst>
                    <a:ext uri="{9D8B030D-6E8A-4147-A177-3AD203B41FA5}">
                      <a16:colId xmlns:a16="http://schemas.microsoft.com/office/drawing/2014/main" xmlns="" val="3365021718"/>
                    </a:ext>
                  </a:extLst>
                </a:gridCol>
              </a:tblGrid>
              <a:tr h="152400">
                <a:tc>
                  <a:txBody>
                    <a:bodyPr/>
                    <a:lstStyle/>
                    <a:p>
                      <a:pPr algn="just">
                        <a:lnSpc>
                          <a:spcPct val="107000"/>
                        </a:lnSpc>
                        <a:spcAft>
                          <a:spcPts val="0"/>
                        </a:spcAft>
                      </a:pPr>
                      <a:r>
                        <a:rPr lang="pl-PL" sz="2000">
                          <a:effectLst/>
                        </a:rPr>
                        <a:t> Wyszczególnienie</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HL</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LL</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2821138547"/>
                  </a:ext>
                </a:extLst>
              </a:tr>
              <a:tr h="147955">
                <a:tc>
                  <a:txBody>
                    <a:bodyPr/>
                    <a:lstStyle/>
                    <a:p>
                      <a:pPr algn="just">
                        <a:lnSpc>
                          <a:spcPct val="107000"/>
                        </a:lnSpc>
                        <a:spcAft>
                          <a:spcPts val="0"/>
                        </a:spcAft>
                      </a:pPr>
                      <a:r>
                        <a:rPr lang="pl-PL" sz="2000">
                          <a:effectLst/>
                        </a:rPr>
                        <a:t>Liczba sprzedanych jednostek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100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100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986632949"/>
                  </a:ext>
                </a:extLst>
              </a:tr>
              <a:tr h="147955">
                <a:tc>
                  <a:txBody>
                    <a:bodyPr/>
                    <a:lstStyle/>
                    <a:p>
                      <a:pPr algn="just">
                        <a:lnSpc>
                          <a:spcPct val="107000"/>
                        </a:lnSpc>
                        <a:spcAft>
                          <a:spcPts val="0"/>
                        </a:spcAft>
                      </a:pPr>
                      <a:r>
                        <a:rPr lang="pl-PL" sz="2000">
                          <a:effectLst/>
                        </a:rPr>
                        <a:t>Cena sprzedaży za sztukę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a:effectLst/>
                        </a:rPr>
                        <a:t>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1</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728714140"/>
                  </a:ext>
                </a:extLst>
              </a:tr>
              <a:tr h="139065">
                <a:tc>
                  <a:txBody>
                    <a:bodyPr/>
                    <a:lstStyle/>
                    <a:p>
                      <a:pPr algn="just">
                        <a:lnSpc>
                          <a:spcPct val="107000"/>
                        </a:lnSpc>
                        <a:spcAft>
                          <a:spcPts val="0"/>
                        </a:spcAft>
                      </a:pPr>
                      <a:r>
                        <a:rPr lang="pl-PL" sz="2000">
                          <a:effectLst/>
                        </a:rPr>
                        <a:t>Jednostkowy operacyjny koszt zmienny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a:effectLst/>
                        </a:rPr>
                        <a:t>0,2</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2000">
                          <a:effectLst/>
                        </a:rPr>
                        <a:t>0,6</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826822393"/>
                  </a:ext>
                </a:extLst>
              </a:tr>
              <a:tr h="156845">
                <a:tc>
                  <a:txBody>
                    <a:bodyPr/>
                    <a:lstStyle/>
                    <a:p>
                      <a:pPr algn="just">
                        <a:lnSpc>
                          <a:spcPct val="107000"/>
                        </a:lnSpc>
                        <a:spcAft>
                          <a:spcPts val="0"/>
                        </a:spcAft>
                      </a:pPr>
                      <a:r>
                        <a:rPr lang="pl-PL" sz="2000">
                          <a:effectLst/>
                        </a:rPr>
                        <a:t>Stałe koszty operacyjne</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50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15</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2037291495"/>
                  </a:ext>
                </a:extLst>
              </a:tr>
              <a:tr h="169545">
                <a:tc>
                  <a:txBody>
                    <a:bodyPr/>
                    <a:lstStyle/>
                    <a:p>
                      <a:pPr algn="just">
                        <a:lnSpc>
                          <a:spcPct val="107000"/>
                        </a:lnSpc>
                        <a:spcAft>
                          <a:spcPts val="0"/>
                        </a:spcAft>
                      </a:pPr>
                      <a:r>
                        <a:rPr lang="pl-PL" sz="2000">
                          <a:effectLst/>
                        </a:rPr>
                        <a:t>Koszty finansowe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2000">
                          <a:effectLst/>
                        </a:rPr>
                        <a:t>10</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2000" dirty="0">
                          <a:effectLst/>
                        </a:rPr>
                        <a:t>5</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2525047913"/>
                  </a:ext>
                </a:extLst>
              </a:tr>
            </a:tbl>
          </a:graphicData>
        </a:graphic>
      </p:graphicFrame>
      <p:sp>
        <p:nvSpPr>
          <p:cNvPr id="4" name="Symbol zastępczy numeru slajdu 3">
            <a:extLst>
              <a:ext uri="{FF2B5EF4-FFF2-40B4-BE49-F238E27FC236}">
                <a16:creationId xmlns:a16="http://schemas.microsoft.com/office/drawing/2014/main" xmlns="" id="{8B5B00E3-B05C-4287-A490-F318915E9D20}"/>
              </a:ext>
            </a:extLst>
          </p:cNvPr>
          <p:cNvSpPr>
            <a:spLocks noGrp="1"/>
          </p:cNvSpPr>
          <p:nvPr>
            <p:ph type="sldNum" sz="quarter" idx="12"/>
          </p:nvPr>
        </p:nvSpPr>
        <p:spPr/>
        <p:txBody>
          <a:bodyPr/>
          <a:lstStyle/>
          <a:p>
            <a:fld id="{27841190-F79C-4FD0-9BC1-8C2D798D9B46}" type="slidenum">
              <a:rPr lang="pl-PL" smtClean="0"/>
              <a:t>76</a:t>
            </a:fld>
            <a:endParaRPr lang="pl-PL"/>
          </a:p>
        </p:txBody>
      </p:sp>
      <mc:AlternateContent xmlns:mc="http://schemas.openxmlformats.org/markup-compatibility/2006" xmlns:a14="http://schemas.microsoft.com/office/drawing/2010/main">
        <mc:Choice Requires="a14">
          <p:sp>
            <p:nvSpPr>
              <p:cNvPr id="6" name="Prostokąt 5">
                <a:extLst>
                  <a:ext uri="{FF2B5EF4-FFF2-40B4-BE49-F238E27FC236}">
                    <a16:creationId xmlns:a16="http://schemas.microsoft.com/office/drawing/2014/main" xmlns="" id="{5AAC310B-9872-4B88-BB73-3F71E2DDDAE2}"/>
                  </a:ext>
                </a:extLst>
              </p:cNvPr>
              <p:cNvSpPr/>
              <p:nvPr/>
            </p:nvSpPr>
            <p:spPr>
              <a:xfrm>
                <a:off x="325120" y="2828226"/>
                <a:ext cx="11582400" cy="3782189"/>
              </a:xfrm>
              <a:prstGeom prst="rect">
                <a:avLst/>
              </a:prstGeom>
            </p:spPr>
            <p:txBody>
              <a:bodyPr wrap="square">
                <a:spAutoFit/>
              </a:bodyPr>
              <a:lstStyle/>
              <a:p>
                <a:pPr algn="just">
                  <a:lnSpc>
                    <a:spcPct val="107000"/>
                  </a:lnSpc>
                  <a:spcAft>
                    <a:spcPts val="0"/>
                  </a:spcAft>
                </a:pPr>
                <a:r>
                  <a:rPr lang="en-GB" dirty="0" err="1">
                    <a:latin typeface="Times New Roman" panose="02020603050405020304" pitchFamily="18" charset="0"/>
                    <a:ea typeface="Times New Roman" panose="02020603050405020304" pitchFamily="18" charset="0"/>
                    <a:cs typeface="Times New Roman" panose="02020603050405020304" pitchFamily="18" charset="0"/>
                  </a:rPr>
                  <a:t>Dla</a:t>
                </a:r>
                <a:r>
                  <a:rPr lang="en-GB" dirty="0">
                    <a:latin typeface="Times New Roman" panose="02020603050405020304" pitchFamily="18" charset="0"/>
                    <a:ea typeface="Times New Roman" panose="02020603050405020304" pitchFamily="18" charset="0"/>
                    <a:cs typeface="Times New Roman" panose="02020603050405020304" pitchFamily="18" charset="0"/>
                  </a:rPr>
                  <a:t> HL:  Q = 100; P = 1; V = 0,2; F = SO; C = 10 </a:t>
                </a:r>
                <a:endParaRPr lang="pl-PL" sz="16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07000"/>
                  </a:lnSpc>
                  <a:spcAft>
                    <a:spcPts val="0"/>
                  </a:spcAft>
                </a:pPr>
                <a:r>
                  <a:rPr lang="en-GB" dirty="0">
                    <a:latin typeface="Times New Roman" panose="02020603050405020304" pitchFamily="18" charset="0"/>
                    <a:ea typeface="Times New Roman" panose="02020603050405020304" pitchFamily="18" charset="0"/>
                    <a:cs typeface="Times New Roman" panose="02020603050405020304" pitchFamily="18" charset="0"/>
                  </a:rPr>
                  <a:t/>
                </a:r>
                <a:br>
                  <a:rPr lang="en-GB" dirty="0">
                    <a:latin typeface="Times New Roman" panose="02020603050405020304" pitchFamily="18" charset="0"/>
                    <a:ea typeface="Times New Roman" panose="02020603050405020304" pitchFamily="18" charset="0"/>
                    <a:cs typeface="Times New Roman" panose="02020603050405020304" pitchFamily="18" charset="0"/>
                  </a:rPr>
                </a:br>
                <a:r>
                  <a:rPr lang="pl-PL" dirty="0">
                    <a:latin typeface="Times New Roman" panose="02020603050405020304" pitchFamily="18" charset="0"/>
                    <a:ea typeface="Times New Roman" panose="02020603050405020304" pitchFamily="18" charset="0"/>
                    <a:cs typeface="Times New Roman" panose="02020603050405020304" pitchFamily="18" charset="0"/>
                  </a:rPr>
                  <a:t>DTL dla HL: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l-PL" dirty="0">
                    <a:latin typeface="Times New Roman" panose="02020603050405020304" pitchFamily="18" charset="0"/>
                    <a:ea typeface="Times New Roman" panose="02020603050405020304" pitchFamily="18" charset="0"/>
                    <a:cs typeface="Times New Roman" panose="02020603050405020304" pitchFamily="18" charset="0"/>
                  </a:rPr>
                  <a:t>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14:m>
                  <m:oMathPara xmlns:m="http://schemas.openxmlformats.org/officeDocument/2006/math">
                    <m:oMathParaPr>
                      <m:jc m:val="centerGroup"/>
                    </m:oMathParaPr>
                    <m:oMath xmlns:m="http://schemas.openxmlformats.org/officeDocument/2006/math">
                      <m:f>
                        <m:fPr>
                          <m:ctrlPr>
                            <a:rPr lang="pl-PL" i="1">
                              <a:latin typeface="Cambria Math" panose="02040503050406030204" pitchFamily="18" charset="0"/>
                              <a:ea typeface="Calibri" panose="020F0502020204030204" pitchFamily="34" charset="0"/>
                              <a:cs typeface="Times New Roman" panose="02020603050405020304" pitchFamily="18" charset="0"/>
                            </a:rPr>
                          </m:ctrlPr>
                        </m:fPr>
                        <m:num>
                          <m:r>
                            <a:rPr lang="pl-PL" i="1">
                              <a:latin typeface="Cambria Math" panose="02040503050406030204" pitchFamily="18" charset="0"/>
                              <a:ea typeface="Calibri" panose="020F0502020204030204" pitchFamily="34" charset="0"/>
                              <a:cs typeface="Times New Roman" panose="02020603050405020304" pitchFamily="18" charset="0"/>
                            </a:rPr>
                            <m:t>100∗0.8</m:t>
                          </m:r>
                        </m:num>
                        <m:den>
                          <m:r>
                            <a:rPr lang="pl-PL" i="1">
                              <a:latin typeface="Cambria Math" panose="02040503050406030204" pitchFamily="18" charset="0"/>
                              <a:ea typeface="Calibri" panose="020F0502020204030204" pitchFamily="34" charset="0"/>
                              <a:cs typeface="Times New Roman" panose="02020603050405020304" pitchFamily="18" charset="0"/>
                            </a:rPr>
                            <m:t>100∗0.8−50−10</m:t>
                          </m:r>
                        </m:den>
                      </m:f>
                      <m:r>
                        <a:rPr lang="pl-PL" i="1">
                          <a:latin typeface="Cambria Math" panose="02040503050406030204" pitchFamily="18" charset="0"/>
                          <a:ea typeface="Calibri" panose="020F0502020204030204" pitchFamily="34" charset="0"/>
                          <a:cs typeface="Times New Roman" panose="02020603050405020304" pitchFamily="18" charset="0"/>
                        </a:rPr>
                        <m:t>=4</m:t>
                      </m:r>
                    </m:oMath>
                  </m:oMathPara>
                </a14:m>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GB" dirty="0" err="1">
                    <a:latin typeface="Times New Roman" panose="02020603050405020304" pitchFamily="18" charset="0"/>
                    <a:ea typeface="Times New Roman" panose="02020603050405020304" pitchFamily="18" charset="0"/>
                    <a:cs typeface="Times New Roman" panose="02020603050405020304" pitchFamily="18" charset="0"/>
                  </a:rPr>
                  <a:t>Dla</a:t>
                </a:r>
                <a:r>
                  <a:rPr lang="en-GB" dirty="0">
                    <a:latin typeface="Times New Roman" panose="02020603050405020304" pitchFamily="18" charset="0"/>
                    <a:ea typeface="Times New Roman" panose="02020603050405020304" pitchFamily="18" charset="0"/>
                    <a:cs typeface="Times New Roman" panose="02020603050405020304" pitchFamily="18" charset="0"/>
                  </a:rPr>
                  <a:t> LL:  Q = 100; P = 1; V = 0,6; F = IS; C = 5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GB" dirty="0">
                    <a:latin typeface="Times New Roman" panose="02020603050405020304" pitchFamily="18" charset="0"/>
                    <a:ea typeface="Times New Roman" panose="02020603050405020304" pitchFamily="18" charset="0"/>
                    <a:cs typeface="Times New Roman" panose="02020603050405020304" pitchFamily="18" charset="0"/>
                  </a:rPr>
                  <a:t>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l-PL" dirty="0">
                    <a:latin typeface="Times New Roman" panose="02020603050405020304" pitchFamily="18" charset="0"/>
                    <a:ea typeface="Times New Roman" panose="02020603050405020304" pitchFamily="18" charset="0"/>
                    <a:cs typeface="Times New Roman" panose="02020603050405020304" pitchFamily="18" charset="0"/>
                  </a:rPr>
                  <a:t>DTL dla LL: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pl-PL" dirty="0">
                    <a:latin typeface="Times New Roman" panose="02020603050405020304" pitchFamily="18" charset="0"/>
                    <a:ea typeface="Times New Roman" panose="02020603050405020304" pitchFamily="18" charset="0"/>
                    <a:cs typeface="Times New Roman" panose="02020603050405020304" pitchFamily="18" charset="0"/>
                  </a:rPr>
                  <a:t>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14:m>
                  <m:oMathPara xmlns:m="http://schemas.openxmlformats.org/officeDocument/2006/math">
                    <m:oMathParaPr>
                      <m:jc m:val="centerGroup"/>
                    </m:oMathParaPr>
                    <m:oMath xmlns:m="http://schemas.openxmlformats.org/officeDocument/2006/math">
                      <m:f>
                        <m:fPr>
                          <m:ctrlPr>
                            <a:rPr lang="pl-PL" i="1">
                              <a:latin typeface="Cambria Math" panose="02040503050406030204" pitchFamily="18" charset="0"/>
                              <a:ea typeface="Calibri" panose="020F0502020204030204" pitchFamily="34" charset="0"/>
                              <a:cs typeface="Times New Roman" panose="02020603050405020304" pitchFamily="18" charset="0"/>
                            </a:rPr>
                          </m:ctrlPr>
                        </m:fPr>
                        <m:num>
                          <m:r>
                            <a:rPr lang="pl-PL" i="1">
                              <a:latin typeface="Cambria Math" panose="02040503050406030204" pitchFamily="18" charset="0"/>
                              <a:ea typeface="Calibri" panose="020F0502020204030204" pitchFamily="34" charset="0"/>
                              <a:cs typeface="Times New Roman" panose="02020603050405020304" pitchFamily="18" charset="0"/>
                            </a:rPr>
                            <m:t>100∗0.4</m:t>
                          </m:r>
                        </m:num>
                        <m:den>
                          <m:r>
                            <a:rPr lang="pl-PL" i="1">
                              <a:latin typeface="Cambria Math" panose="02040503050406030204" pitchFamily="18" charset="0"/>
                              <a:ea typeface="Calibri" panose="020F0502020204030204" pitchFamily="34" charset="0"/>
                              <a:cs typeface="Times New Roman" panose="02020603050405020304" pitchFamily="18" charset="0"/>
                            </a:rPr>
                            <m:t>100∗0.4−15−5</m:t>
                          </m:r>
                        </m:den>
                      </m:f>
                      <m:r>
                        <a:rPr lang="pl-PL" i="1">
                          <a:latin typeface="Cambria Math" panose="02040503050406030204" pitchFamily="18" charset="0"/>
                          <a:ea typeface="Calibri" panose="020F0502020204030204" pitchFamily="34" charset="0"/>
                          <a:cs typeface="Times New Roman" panose="02020603050405020304" pitchFamily="18" charset="0"/>
                        </a:rPr>
                        <m:t>=2</m:t>
                      </m:r>
                    </m:oMath>
                  </m:oMathPara>
                </a14:m>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6" name="Prostokąt 5">
                <a:extLst>
                  <a:ext uri="{FF2B5EF4-FFF2-40B4-BE49-F238E27FC236}">
                    <a16:creationId xmlns:a16="http://schemas.microsoft.com/office/drawing/2014/main" id="{5AAC310B-9872-4B88-BB73-3F71E2DDDAE2}"/>
                  </a:ext>
                </a:extLst>
              </p:cNvPr>
              <p:cNvSpPr>
                <a:spLocks noRot="1" noChangeAspect="1" noMove="1" noResize="1" noEditPoints="1" noAdjustHandles="1" noChangeArrowheads="1" noChangeShapeType="1" noTextEdit="1"/>
              </p:cNvSpPr>
              <p:nvPr/>
            </p:nvSpPr>
            <p:spPr>
              <a:xfrm>
                <a:off x="325120" y="2828226"/>
                <a:ext cx="11582400" cy="3782189"/>
              </a:xfrm>
              <a:prstGeom prst="rect">
                <a:avLst/>
              </a:prstGeom>
              <a:blipFill>
                <a:blip r:embed="rId2"/>
                <a:stretch>
                  <a:fillRect l="-421" t="-968"/>
                </a:stretch>
              </a:blipFill>
            </p:spPr>
            <p:txBody>
              <a:bodyPr/>
              <a:lstStyle/>
              <a:p>
                <a:r>
                  <a:rPr lang="pl-PL">
                    <a:noFill/>
                  </a:rPr>
                  <a:t> </a:t>
                </a:r>
              </a:p>
            </p:txBody>
          </p:sp>
        </mc:Fallback>
      </mc:AlternateContent>
    </p:spTree>
    <p:extLst>
      <p:ext uri="{BB962C8B-B14F-4D97-AF65-F5344CB8AC3E}">
        <p14:creationId xmlns:p14="http://schemas.microsoft.com/office/powerpoint/2010/main" val="158534995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F2A9B8EA-F166-440C-8E15-778BF8BADE93}"/>
              </a:ext>
            </a:extLst>
          </p:cNvPr>
          <p:cNvSpPr>
            <a:spLocks noGrp="1"/>
          </p:cNvSpPr>
          <p:nvPr>
            <p:ph type="title"/>
          </p:nvPr>
        </p:nvSpPr>
        <p:spPr/>
        <p:txBody>
          <a:bodyPr>
            <a:normAutofit/>
          </a:bodyPr>
          <a:lstStyle/>
          <a:p>
            <a:r>
              <a:rPr lang="pl-PL" b="1" dirty="0"/>
              <a:t>Próg rentowności i operacyjny próg rentowności </a:t>
            </a:r>
            <a:endParaRPr lang="pl-PL" dirty="0"/>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A0746232-29D9-434C-B8D5-7B59ACD036D0}"/>
                  </a:ext>
                </a:extLst>
              </p:cNvPr>
              <p:cNvSpPr>
                <a:spLocks noGrp="1"/>
              </p:cNvSpPr>
              <p:nvPr>
                <p:ph idx="1"/>
              </p:nvPr>
            </p:nvSpPr>
            <p:spPr/>
            <p:txBody>
              <a:bodyPr>
                <a:normAutofit fontScale="92500" lnSpcReduction="10000"/>
              </a:bodyPr>
              <a:lstStyle/>
              <a:p>
                <a:pPr algn="just"/>
                <a:r>
                  <a:rPr lang="pl-PL" dirty="0"/>
                  <a:t>Punkt rentowności to liczba jednostek wyprodukowanych i sprzedanych, przy których zysk netto wynosi zero, jest to punkt (wielkość sprzedaży w sztukach), w którym przychody są równe kosztom. </a:t>
                </a:r>
              </a:p>
              <a:p>
                <a:r>
                  <a:rPr lang="pl-PL" dirty="0"/>
                  <a:t> Próg rentowności </a:t>
                </a:r>
              </a:p>
              <a:p>
                <a14:m>
                  <m:oMath xmlns:m="http://schemas.openxmlformats.org/officeDocument/2006/math">
                    <m:sSub>
                      <m:sSubPr>
                        <m:ctrlPr>
                          <a:rPr lang="pl-PL" i="1">
                            <a:latin typeface="Cambria Math" panose="02040503050406030204" pitchFamily="18" charset="0"/>
                          </a:rPr>
                        </m:ctrlPr>
                      </m:sSubPr>
                      <m:e>
                        <m:r>
                          <a:rPr lang="pl-PL" i="1">
                            <a:latin typeface="Cambria Math" panose="02040503050406030204" pitchFamily="18" charset="0"/>
                          </a:rPr>
                          <m:t>𝑄</m:t>
                        </m:r>
                      </m:e>
                      <m:sub>
                        <m:r>
                          <a:rPr lang="pl-PL" i="1">
                            <a:latin typeface="Cambria Math" panose="02040503050406030204" pitchFamily="18" charset="0"/>
                          </a:rPr>
                          <m:t>𝐵𝐸</m:t>
                        </m:r>
                      </m:sub>
                    </m:sSub>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𝐹</m:t>
                        </m:r>
                        <m:r>
                          <a:rPr lang="pl-PL" i="1">
                            <a:latin typeface="Cambria Math" panose="02040503050406030204" pitchFamily="18" charset="0"/>
                          </a:rPr>
                          <m:t>+</m:t>
                        </m:r>
                        <m:r>
                          <a:rPr lang="pl-PL" i="1">
                            <a:latin typeface="Cambria Math" panose="02040503050406030204" pitchFamily="18" charset="0"/>
                          </a:rPr>
                          <m:t>𝐶</m:t>
                        </m:r>
                      </m:num>
                      <m:den>
                        <m:r>
                          <a:rPr lang="pl-PL" i="1">
                            <a:latin typeface="Cambria Math" panose="02040503050406030204" pitchFamily="18" charset="0"/>
                          </a:rPr>
                          <m:t>𝑃</m:t>
                        </m:r>
                        <m:r>
                          <a:rPr lang="pl-PL" i="1">
                            <a:latin typeface="Cambria Math" panose="02040503050406030204" pitchFamily="18" charset="0"/>
                          </a:rPr>
                          <m:t>−</m:t>
                        </m:r>
                        <m:r>
                          <a:rPr lang="pl-PL" i="1">
                            <a:latin typeface="Cambria Math" panose="02040503050406030204" pitchFamily="18" charset="0"/>
                          </a:rPr>
                          <m:t>𝑉</m:t>
                        </m:r>
                      </m:den>
                    </m:f>
                  </m:oMath>
                </a14:m>
                <a:endParaRPr lang="pl-PL" dirty="0"/>
              </a:p>
              <a:p>
                <a:r>
                  <a:rPr lang="pl-PL" dirty="0"/>
                  <a:t>gdzie: </a:t>
                </a:r>
              </a:p>
              <a:p>
                <a:r>
                  <a:rPr lang="pl-PL" dirty="0"/>
                  <a:t>F = stałe koszty operacyjne </a:t>
                </a:r>
              </a:p>
              <a:p>
                <a:r>
                  <a:rPr lang="pl-PL" dirty="0"/>
                  <a:t>C = stałe koszty finansowe</a:t>
                </a:r>
              </a:p>
              <a:p>
                <a:r>
                  <a:rPr lang="pl-PL" dirty="0"/>
                  <a:t>V = koszt zmienny na jednostkę </a:t>
                </a:r>
              </a:p>
              <a:p>
                <a:r>
                  <a:rPr lang="pl-PL" dirty="0"/>
                  <a:t>P = cena za jednostkę </a:t>
                </a:r>
              </a:p>
              <a:p>
                <a:endParaRPr lang="pl-PL" dirty="0"/>
              </a:p>
              <a:p>
                <a:endParaRPr lang="pl-PL" dirty="0"/>
              </a:p>
            </p:txBody>
          </p:sp>
        </mc:Choice>
        <mc:Fallback xmlns="">
          <p:sp>
            <p:nvSpPr>
              <p:cNvPr id="3" name="Symbol zastępczy zawartości 2">
                <a:extLst>
                  <a:ext uri="{FF2B5EF4-FFF2-40B4-BE49-F238E27FC236}">
                    <a16:creationId xmlns:a16="http://schemas.microsoft.com/office/drawing/2014/main" id="{A0746232-29D9-434C-B8D5-7B59ACD036D0}"/>
                  </a:ext>
                </a:extLst>
              </p:cNvPr>
              <p:cNvSpPr>
                <a:spLocks noGrp="1" noRot="1" noChangeAspect="1" noMove="1" noResize="1" noEditPoints="1" noAdjustHandles="1" noChangeArrowheads="1" noChangeShapeType="1" noTextEdit="1"/>
              </p:cNvSpPr>
              <p:nvPr>
                <p:ph idx="1"/>
              </p:nvPr>
            </p:nvSpPr>
            <p:spPr>
              <a:blipFill>
                <a:blip r:embed="rId2"/>
                <a:stretch>
                  <a:fillRect l="-928" t="-2801" r="-986" b="-3782"/>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34BC6447-8F36-4D18-956D-15B229CD5169}"/>
              </a:ext>
            </a:extLst>
          </p:cNvPr>
          <p:cNvSpPr>
            <a:spLocks noGrp="1"/>
          </p:cNvSpPr>
          <p:nvPr>
            <p:ph type="sldNum" sz="quarter" idx="12"/>
          </p:nvPr>
        </p:nvSpPr>
        <p:spPr/>
        <p:txBody>
          <a:bodyPr/>
          <a:lstStyle/>
          <a:p>
            <a:fld id="{27841190-F79C-4FD0-9BC1-8C2D798D9B46}" type="slidenum">
              <a:rPr lang="pl-PL" smtClean="0"/>
              <a:t>77</a:t>
            </a:fld>
            <a:endParaRPr lang="pl-PL"/>
          </a:p>
        </p:txBody>
      </p:sp>
    </p:spTree>
    <p:extLst>
      <p:ext uri="{BB962C8B-B14F-4D97-AF65-F5344CB8AC3E}">
        <p14:creationId xmlns:p14="http://schemas.microsoft.com/office/powerpoint/2010/main" val="399137203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3C11D55C-765A-4B5D-8C85-2E224BD1C24C}"/>
              </a:ext>
            </a:extLst>
          </p:cNvPr>
          <p:cNvSpPr>
            <a:spLocks noGrp="1"/>
          </p:cNvSpPr>
          <p:nvPr>
            <p:ph type="title"/>
          </p:nvPr>
        </p:nvSpPr>
        <p:spPr/>
        <p:txBody>
          <a:bodyPr/>
          <a:lstStyle/>
          <a:p>
            <a:r>
              <a:rPr lang="pl-PL" dirty="0"/>
              <a:t>Próg rentowności operacyjnej </a:t>
            </a:r>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022D77EC-1A61-42B3-8FBA-4C8276F917DA}"/>
                  </a:ext>
                </a:extLst>
              </p:cNvPr>
              <p:cNvSpPr>
                <a:spLocks noGrp="1"/>
              </p:cNvSpPr>
              <p:nvPr>
                <p:ph idx="1"/>
              </p:nvPr>
            </p:nvSpPr>
            <p:spPr/>
            <p:txBody>
              <a:bodyPr/>
              <a:lstStyle/>
              <a:p>
                <a:r>
                  <a:rPr lang="pl-PL" dirty="0"/>
                  <a:t>Próg rentowności operacyjnej to liczba jednostek wyprodukowanych i sprzedanych, przy których wynik operacyjny wynosi zero. </a:t>
                </a:r>
              </a:p>
              <a:p>
                <a:pPr marL="0" indent="0">
                  <a:buNone/>
                </a:pPr>
                <a:endParaRPr lang="pl-PL" dirty="0"/>
              </a:p>
              <a:p>
                <a:r>
                  <a:rPr lang="pl-PL" dirty="0"/>
                  <a:t>Punkt rentowności operacyjnej </a:t>
                </a:r>
              </a:p>
              <a:p>
                <a14:m>
                  <m:oMath xmlns:m="http://schemas.openxmlformats.org/officeDocument/2006/math">
                    <m:sSub>
                      <m:sSubPr>
                        <m:ctrlPr>
                          <a:rPr lang="pl-PL" i="1">
                            <a:latin typeface="Cambria Math" panose="02040503050406030204" pitchFamily="18" charset="0"/>
                          </a:rPr>
                        </m:ctrlPr>
                      </m:sSubPr>
                      <m:e>
                        <m:r>
                          <a:rPr lang="pl-PL" i="1">
                            <a:latin typeface="Cambria Math" panose="02040503050406030204" pitchFamily="18" charset="0"/>
                          </a:rPr>
                          <m:t>𝑄</m:t>
                        </m:r>
                      </m:e>
                      <m:sub>
                        <m:r>
                          <a:rPr lang="pl-PL" i="1">
                            <a:latin typeface="Cambria Math" panose="02040503050406030204" pitchFamily="18" charset="0"/>
                          </a:rPr>
                          <m:t>𝑂𝐵𝐸</m:t>
                        </m:r>
                      </m:sub>
                    </m:sSub>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𝐹</m:t>
                        </m:r>
                      </m:num>
                      <m:den>
                        <m:r>
                          <a:rPr lang="pl-PL" i="1">
                            <a:latin typeface="Cambria Math" panose="02040503050406030204" pitchFamily="18" charset="0"/>
                          </a:rPr>
                          <m:t>𝑃</m:t>
                        </m:r>
                        <m:r>
                          <a:rPr lang="pl-PL" i="1">
                            <a:latin typeface="Cambria Math" panose="02040503050406030204" pitchFamily="18" charset="0"/>
                          </a:rPr>
                          <m:t>−</m:t>
                        </m:r>
                        <m:r>
                          <a:rPr lang="pl-PL" i="1">
                            <a:latin typeface="Cambria Math" panose="02040503050406030204" pitchFamily="18" charset="0"/>
                          </a:rPr>
                          <m:t>𝑉</m:t>
                        </m:r>
                      </m:den>
                    </m:f>
                  </m:oMath>
                </a14:m>
                <a:endParaRPr lang="pl-PL" dirty="0"/>
              </a:p>
              <a:p>
                <a:endParaRPr lang="pl-PL" dirty="0"/>
              </a:p>
            </p:txBody>
          </p:sp>
        </mc:Choice>
        <mc:Fallback xmlns="">
          <p:sp>
            <p:nvSpPr>
              <p:cNvPr id="3" name="Symbol zastępczy zawartości 2">
                <a:extLst>
                  <a:ext uri="{FF2B5EF4-FFF2-40B4-BE49-F238E27FC236}">
                    <a16:creationId xmlns:a16="http://schemas.microsoft.com/office/drawing/2014/main" id="{022D77EC-1A61-42B3-8FBA-4C8276F917DA}"/>
                  </a:ext>
                </a:extLst>
              </p:cNvPr>
              <p:cNvSpPr>
                <a:spLocks noGrp="1" noRot="1" noChangeAspect="1" noMove="1" noResize="1" noEditPoints="1" noAdjustHandles="1" noChangeArrowheads="1" noChangeShapeType="1" noTextEdit="1"/>
              </p:cNvSpPr>
              <p:nvPr>
                <p:ph idx="1"/>
              </p:nvPr>
            </p:nvSpPr>
            <p:spPr>
              <a:blipFill>
                <a:blip r:embed="rId2"/>
                <a:stretch>
                  <a:fillRect l="-1043" t="-2241" r="-1043"/>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F59C3929-647C-4980-86D8-5B5A84060310}"/>
              </a:ext>
            </a:extLst>
          </p:cNvPr>
          <p:cNvSpPr>
            <a:spLocks noGrp="1"/>
          </p:cNvSpPr>
          <p:nvPr>
            <p:ph type="sldNum" sz="quarter" idx="12"/>
          </p:nvPr>
        </p:nvSpPr>
        <p:spPr/>
        <p:txBody>
          <a:bodyPr/>
          <a:lstStyle/>
          <a:p>
            <a:fld id="{27841190-F79C-4FD0-9BC1-8C2D798D9B46}" type="slidenum">
              <a:rPr lang="pl-PL" smtClean="0"/>
              <a:t>78</a:t>
            </a:fld>
            <a:endParaRPr lang="pl-PL"/>
          </a:p>
        </p:txBody>
      </p:sp>
    </p:spTree>
    <p:extLst>
      <p:ext uri="{BB962C8B-B14F-4D97-AF65-F5344CB8AC3E}">
        <p14:creationId xmlns:p14="http://schemas.microsoft.com/office/powerpoint/2010/main" val="362151193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84C74B8A-F2E3-4089-904B-B62101A4AB36}"/>
              </a:ext>
            </a:extLst>
          </p:cNvPr>
          <p:cNvSpPr>
            <a:spLocks noGrp="1"/>
          </p:cNvSpPr>
          <p:nvPr>
            <p:ph type="title"/>
          </p:nvPr>
        </p:nvSpPr>
        <p:spPr>
          <a:xfrm>
            <a:off x="838200" y="0"/>
            <a:ext cx="10515600" cy="539115"/>
          </a:xfrm>
        </p:spPr>
        <p:txBody>
          <a:bodyPr>
            <a:normAutofit fontScale="90000"/>
          </a:bodyPr>
          <a:lstStyle/>
          <a:p>
            <a:r>
              <a:rPr lang="pl-PL" dirty="0"/>
              <a:t>Próg rentowności operacyjnej: przykład</a:t>
            </a:r>
          </a:p>
        </p:txBody>
      </p:sp>
      <p:graphicFrame>
        <p:nvGraphicFramePr>
          <p:cNvPr id="5" name="Symbol zastępczy zawartości 4">
            <a:extLst>
              <a:ext uri="{FF2B5EF4-FFF2-40B4-BE49-F238E27FC236}">
                <a16:creationId xmlns:a16="http://schemas.microsoft.com/office/drawing/2014/main" xmlns="" id="{F87DF2C7-B808-4BD4-8918-985E91A78136}"/>
              </a:ext>
            </a:extLst>
          </p:cNvPr>
          <p:cNvGraphicFramePr>
            <a:graphicFrameLocks noGrp="1"/>
          </p:cNvGraphicFramePr>
          <p:nvPr>
            <p:ph idx="1"/>
            <p:extLst>
              <p:ext uri="{D42A27DB-BD31-4B8C-83A1-F6EECF244321}">
                <p14:modId xmlns:p14="http://schemas.microsoft.com/office/powerpoint/2010/main" val="2709873260"/>
              </p:ext>
            </p:extLst>
          </p:nvPr>
        </p:nvGraphicFramePr>
        <p:xfrm>
          <a:off x="487362" y="669214"/>
          <a:ext cx="11125518" cy="1760982"/>
        </p:xfrm>
        <a:graphic>
          <a:graphicData uri="http://schemas.openxmlformats.org/drawingml/2006/table">
            <a:tbl>
              <a:tblPr firstRow="1" firstCol="1" bandRow="1">
                <a:tableStyleId>{5C22544A-7EE6-4342-B048-85BDC9FD1C3A}</a:tableStyleId>
              </a:tblPr>
              <a:tblGrid>
                <a:gridCol w="7643036">
                  <a:extLst>
                    <a:ext uri="{9D8B030D-6E8A-4147-A177-3AD203B41FA5}">
                      <a16:colId xmlns:a16="http://schemas.microsoft.com/office/drawing/2014/main" xmlns="" val="1037526872"/>
                    </a:ext>
                  </a:extLst>
                </a:gridCol>
                <a:gridCol w="1567424">
                  <a:extLst>
                    <a:ext uri="{9D8B030D-6E8A-4147-A177-3AD203B41FA5}">
                      <a16:colId xmlns:a16="http://schemas.microsoft.com/office/drawing/2014/main" xmlns="" val="460415012"/>
                    </a:ext>
                  </a:extLst>
                </a:gridCol>
                <a:gridCol w="1915058">
                  <a:extLst>
                    <a:ext uri="{9D8B030D-6E8A-4147-A177-3AD203B41FA5}">
                      <a16:colId xmlns:a16="http://schemas.microsoft.com/office/drawing/2014/main" xmlns="" val="4238792596"/>
                    </a:ext>
                  </a:extLst>
                </a:gridCol>
              </a:tblGrid>
              <a:tr h="152400">
                <a:tc>
                  <a:txBody>
                    <a:bodyPr/>
                    <a:lstStyle/>
                    <a:p>
                      <a:pPr algn="just">
                        <a:lnSpc>
                          <a:spcPct val="107000"/>
                        </a:lnSpc>
                        <a:spcAft>
                          <a:spcPts val="0"/>
                        </a:spcAft>
                      </a:pPr>
                      <a:r>
                        <a:rPr lang="pl-PL" sz="1800">
                          <a:effectLst/>
                        </a:rPr>
                        <a:t> Wyszczególnienie</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1800">
                          <a:effectLst/>
                        </a:rPr>
                        <a:t>HL</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1800">
                          <a:effectLst/>
                        </a:rPr>
                        <a:t>LL</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2527128226"/>
                  </a:ext>
                </a:extLst>
              </a:tr>
              <a:tr h="147955">
                <a:tc>
                  <a:txBody>
                    <a:bodyPr/>
                    <a:lstStyle/>
                    <a:p>
                      <a:pPr algn="just">
                        <a:lnSpc>
                          <a:spcPct val="107000"/>
                        </a:lnSpc>
                        <a:spcAft>
                          <a:spcPts val="0"/>
                        </a:spcAft>
                      </a:pPr>
                      <a:r>
                        <a:rPr lang="pl-PL" sz="1800">
                          <a:effectLst/>
                        </a:rPr>
                        <a:t>Liczba sprzedanych jednostek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1800">
                          <a:effectLst/>
                        </a:rPr>
                        <a:t>100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1800">
                          <a:effectLst/>
                        </a:rPr>
                        <a:t>100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1687111678"/>
                  </a:ext>
                </a:extLst>
              </a:tr>
              <a:tr h="147955">
                <a:tc>
                  <a:txBody>
                    <a:bodyPr/>
                    <a:lstStyle/>
                    <a:p>
                      <a:pPr algn="just">
                        <a:lnSpc>
                          <a:spcPct val="107000"/>
                        </a:lnSpc>
                        <a:spcAft>
                          <a:spcPts val="0"/>
                        </a:spcAft>
                      </a:pPr>
                      <a:r>
                        <a:rPr lang="pl-PL" sz="1800">
                          <a:effectLst/>
                        </a:rPr>
                        <a:t>Cena sprzedaży za sztukę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1800">
                          <a:effectLst/>
                        </a:rPr>
                        <a:t>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1800">
                          <a:effectLst/>
                        </a:rPr>
                        <a:t>1</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394241007"/>
                  </a:ext>
                </a:extLst>
              </a:tr>
              <a:tr h="147955">
                <a:tc>
                  <a:txBody>
                    <a:bodyPr/>
                    <a:lstStyle/>
                    <a:p>
                      <a:pPr algn="just">
                        <a:lnSpc>
                          <a:spcPct val="107000"/>
                        </a:lnSpc>
                        <a:spcAft>
                          <a:spcPts val="0"/>
                        </a:spcAft>
                      </a:pPr>
                      <a:r>
                        <a:rPr lang="pl-PL" sz="1800">
                          <a:effectLst/>
                        </a:rPr>
                        <a:t>Zmienny koszt operacyjny na jednostkę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1800">
                          <a:effectLst/>
                        </a:rPr>
                        <a:t>0,2</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ctr">
                        <a:lnSpc>
                          <a:spcPct val="107000"/>
                        </a:lnSpc>
                        <a:spcAft>
                          <a:spcPts val="0"/>
                        </a:spcAft>
                      </a:pPr>
                      <a:r>
                        <a:rPr lang="pl-PL" sz="1800">
                          <a:effectLst/>
                        </a:rPr>
                        <a:t>0,6</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1844929042"/>
                  </a:ext>
                </a:extLst>
              </a:tr>
              <a:tr h="147955">
                <a:tc>
                  <a:txBody>
                    <a:bodyPr/>
                    <a:lstStyle/>
                    <a:p>
                      <a:pPr algn="just">
                        <a:lnSpc>
                          <a:spcPct val="107000"/>
                        </a:lnSpc>
                        <a:spcAft>
                          <a:spcPts val="0"/>
                        </a:spcAft>
                      </a:pPr>
                      <a:r>
                        <a:rPr lang="pl-PL" sz="1800">
                          <a:effectLst/>
                        </a:rPr>
                        <a:t>Stałe koszty operacyjne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1800">
                          <a:effectLst/>
                        </a:rPr>
                        <a:t>50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1800">
                          <a:effectLst/>
                        </a:rPr>
                        <a:t>15</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3035257731"/>
                  </a:ext>
                </a:extLst>
              </a:tr>
              <a:tr h="156845">
                <a:tc>
                  <a:txBody>
                    <a:bodyPr/>
                    <a:lstStyle/>
                    <a:p>
                      <a:pPr algn="just">
                        <a:lnSpc>
                          <a:spcPct val="107000"/>
                        </a:lnSpc>
                        <a:spcAft>
                          <a:spcPts val="0"/>
                        </a:spcAft>
                      </a:pPr>
                      <a:r>
                        <a:rPr lang="pl-PL" sz="1800">
                          <a:effectLst/>
                        </a:rPr>
                        <a:t>Koszty finansowe </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ctr">
                        <a:lnSpc>
                          <a:spcPct val="107000"/>
                        </a:lnSpc>
                        <a:spcAft>
                          <a:spcPts val="0"/>
                        </a:spcAft>
                      </a:pPr>
                      <a:r>
                        <a:rPr lang="pl-PL" sz="1800">
                          <a:effectLst/>
                        </a:rPr>
                        <a:t>10</a:t>
                      </a:r>
                      <a:endParaRPr lang="pl-PL" sz="16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ctr"/>
                </a:tc>
                <a:tc>
                  <a:txBody>
                    <a:bodyPr/>
                    <a:lstStyle/>
                    <a:p>
                      <a:pPr algn="ctr">
                        <a:lnSpc>
                          <a:spcPct val="107000"/>
                        </a:lnSpc>
                        <a:spcAft>
                          <a:spcPts val="0"/>
                        </a:spcAft>
                      </a:pPr>
                      <a:r>
                        <a:rPr lang="pl-PL" sz="1800" dirty="0">
                          <a:effectLst/>
                        </a:rPr>
                        <a:t>5</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1351423601"/>
                  </a:ext>
                </a:extLst>
              </a:tr>
            </a:tbl>
          </a:graphicData>
        </a:graphic>
      </p:graphicFrame>
      <p:sp>
        <p:nvSpPr>
          <p:cNvPr id="4" name="Symbol zastępczy numeru slajdu 3">
            <a:extLst>
              <a:ext uri="{FF2B5EF4-FFF2-40B4-BE49-F238E27FC236}">
                <a16:creationId xmlns:a16="http://schemas.microsoft.com/office/drawing/2014/main" xmlns="" id="{AF0D4A16-C93D-4C69-A196-42319CF93A44}"/>
              </a:ext>
            </a:extLst>
          </p:cNvPr>
          <p:cNvSpPr>
            <a:spLocks noGrp="1"/>
          </p:cNvSpPr>
          <p:nvPr>
            <p:ph type="sldNum" sz="quarter" idx="12"/>
          </p:nvPr>
        </p:nvSpPr>
        <p:spPr/>
        <p:txBody>
          <a:bodyPr/>
          <a:lstStyle/>
          <a:p>
            <a:fld id="{27841190-F79C-4FD0-9BC1-8C2D798D9B46}" type="slidenum">
              <a:rPr lang="pl-PL" smtClean="0"/>
              <a:t>79</a:t>
            </a:fld>
            <a:endParaRPr lang="pl-PL"/>
          </a:p>
        </p:txBody>
      </p:sp>
      <mc:AlternateContent xmlns:mc="http://schemas.openxmlformats.org/markup-compatibility/2006" xmlns:a14="http://schemas.microsoft.com/office/drawing/2010/main">
        <mc:Choice Requires="a14">
          <p:sp>
            <p:nvSpPr>
              <p:cNvPr id="6" name="Prostokąt 5">
                <a:extLst>
                  <a:ext uri="{FF2B5EF4-FFF2-40B4-BE49-F238E27FC236}">
                    <a16:creationId xmlns:a16="http://schemas.microsoft.com/office/drawing/2014/main" xmlns="" id="{0D54D518-541E-4E91-A4B6-EE87F92E0A65}"/>
                  </a:ext>
                </a:extLst>
              </p:cNvPr>
              <p:cNvSpPr/>
              <p:nvPr/>
            </p:nvSpPr>
            <p:spPr>
              <a:xfrm>
                <a:off x="0" y="2421401"/>
                <a:ext cx="12303760" cy="4436599"/>
              </a:xfrm>
              <a:prstGeom prst="rect">
                <a:avLst/>
              </a:prstGeom>
            </p:spPr>
            <p:txBody>
              <a:bodyPr wrap="square">
                <a:spAutoFit/>
              </a:bodyPr>
              <a:lstStyle/>
              <a:p>
                <a:pPr algn="just">
                  <a:lnSpc>
                    <a:spcPct val="107000"/>
                  </a:lnSpc>
                  <a:spcAft>
                    <a:spcPts val="0"/>
                  </a:spcAft>
                </a:pPr>
                <a:r>
                  <a:rPr lang="pl-PL" dirty="0">
                    <a:latin typeface="Times New Roman" panose="02020603050405020304" pitchFamily="18" charset="0"/>
                    <a:ea typeface="Times New Roman" panose="02020603050405020304" pitchFamily="18" charset="0"/>
                    <a:cs typeface="Times New Roman" panose="02020603050405020304" pitchFamily="18" charset="0"/>
                  </a:rPr>
                  <a:t>Biorąc pod uwagę następujące dane, oblicz progi rentowności i operacyjne dla HL i LL.</a:t>
                </a:r>
              </a:p>
              <a:p>
                <a:r>
                  <a:rPr lang="pl-PL" dirty="0"/>
                  <a:t>Rozwiązanie: </a:t>
                </a:r>
              </a:p>
              <a:p>
                <a:r>
                  <a:rPr lang="pl-PL" dirty="0"/>
                  <a:t>Dla HL: </a:t>
                </a:r>
              </a:p>
              <a:p>
                <a:pPr/>
                <a14:m>
                  <m:oMathPara xmlns:m="http://schemas.openxmlformats.org/officeDocument/2006/math">
                    <m:oMathParaPr>
                      <m:jc m:val="centerGroup"/>
                    </m:oMathParaPr>
                    <m:oMath xmlns:m="http://schemas.openxmlformats.org/officeDocument/2006/math">
                      <m:r>
                        <a:rPr lang="pl-PL" i="1">
                          <a:latin typeface="Cambria Math" panose="02040503050406030204" pitchFamily="18" charset="0"/>
                        </a:rPr>
                        <m:t>𝐹</m:t>
                      </m:r>
                      <m:r>
                        <a:rPr lang="pl-PL" i="1">
                          <a:latin typeface="Cambria Math" panose="02040503050406030204" pitchFamily="18" charset="0"/>
                        </a:rPr>
                        <m:t>=50;</m:t>
                      </m:r>
                      <m:r>
                        <a:rPr lang="pl-PL" i="1">
                          <a:latin typeface="Cambria Math" panose="02040503050406030204" pitchFamily="18" charset="0"/>
                        </a:rPr>
                        <m:t>𝐶</m:t>
                      </m:r>
                      <m:r>
                        <a:rPr lang="pl-PL" i="1">
                          <a:latin typeface="Cambria Math" panose="02040503050406030204" pitchFamily="18" charset="0"/>
                        </a:rPr>
                        <m:t>=10;</m:t>
                      </m:r>
                      <m:r>
                        <a:rPr lang="pl-PL" i="1">
                          <a:latin typeface="Cambria Math" panose="02040503050406030204" pitchFamily="18" charset="0"/>
                        </a:rPr>
                        <m:t>𝑃</m:t>
                      </m:r>
                      <m:r>
                        <a:rPr lang="pl-PL" i="1">
                          <a:latin typeface="Cambria Math" panose="02040503050406030204" pitchFamily="18" charset="0"/>
                        </a:rPr>
                        <m:t>=1;</m:t>
                      </m:r>
                      <m:r>
                        <a:rPr lang="pl-PL" i="1">
                          <a:latin typeface="Cambria Math" panose="02040503050406030204" pitchFamily="18" charset="0"/>
                        </a:rPr>
                        <m:t>𝑉</m:t>
                      </m:r>
                      <m:r>
                        <a:rPr lang="pl-PL" i="1">
                          <a:latin typeface="Cambria Math" panose="02040503050406030204" pitchFamily="18" charset="0"/>
                        </a:rPr>
                        <m:t>=0.2</m:t>
                      </m:r>
                    </m:oMath>
                  </m:oMathPara>
                </a14:m>
                <a:endParaRPr lang="pl-PL" dirty="0"/>
              </a:p>
              <a:p>
                <a:pPr/>
                <a14:m>
                  <m:oMathPara xmlns:m="http://schemas.openxmlformats.org/officeDocument/2006/math">
                    <m:oMathParaPr>
                      <m:jc m:val="centerGroup"/>
                    </m:oMathParaPr>
                    <m:oMath xmlns:m="http://schemas.openxmlformats.org/officeDocument/2006/math">
                      <m:sSub>
                        <m:sSubPr>
                          <m:ctrlPr>
                            <a:rPr lang="pl-PL" i="1">
                              <a:latin typeface="Cambria Math" panose="02040503050406030204" pitchFamily="18" charset="0"/>
                            </a:rPr>
                          </m:ctrlPr>
                        </m:sSubPr>
                        <m:e>
                          <m:r>
                            <a:rPr lang="pl-PL" i="1">
                              <a:latin typeface="Cambria Math" panose="02040503050406030204" pitchFamily="18" charset="0"/>
                            </a:rPr>
                            <m:t>𝑄</m:t>
                          </m:r>
                        </m:e>
                        <m:sub>
                          <m:r>
                            <a:rPr lang="pl-PL" i="1">
                              <a:latin typeface="Cambria Math" panose="02040503050406030204" pitchFamily="18" charset="0"/>
                            </a:rPr>
                            <m:t>𝐵𝐸</m:t>
                          </m:r>
                        </m:sub>
                      </m:sSub>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𝐹</m:t>
                          </m:r>
                          <m:r>
                            <a:rPr lang="pl-PL" i="1">
                              <a:latin typeface="Cambria Math" panose="02040503050406030204" pitchFamily="18" charset="0"/>
                            </a:rPr>
                            <m:t>+</m:t>
                          </m:r>
                          <m:r>
                            <a:rPr lang="pl-PL" i="1">
                              <a:latin typeface="Cambria Math" panose="02040503050406030204" pitchFamily="18" charset="0"/>
                            </a:rPr>
                            <m:t>𝐶</m:t>
                          </m:r>
                        </m:num>
                        <m:den>
                          <m:r>
                            <a:rPr lang="pl-PL" i="1">
                              <a:latin typeface="Cambria Math" panose="02040503050406030204" pitchFamily="18" charset="0"/>
                            </a:rPr>
                            <m:t>𝑃</m:t>
                          </m:r>
                          <m:r>
                            <a:rPr lang="pl-PL" i="1">
                              <a:latin typeface="Cambria Math" panose="02040503050406030204" pitchFamily="18" charset="0"/>
                            </a:rPr>
                            <m:t>−</m:t>
                          </m:r>
                          <m:r>
                            <a:rPr lang="pl-PL" i="1">
                              <a:latin typeface="Cambria Math" panose="02040503050406030204" pitchFamily="18" charset="0"/>
                            </a:rPr>
                            <m:t>𝑉</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50+10</m:t>
                          </m:r>
                        </m:num>
                        <m:den>
                          <m:r>
                            <a:rPr lang="pl-PL" i="1">
                              <a:latin typeface="Cambria Math" panose="02040503050406030204" pitchFamily="18" charset="0"/>
                            </a:rPr>
                            <m:t>1−0.2</m:t>
                          </m:r>
                        </m:den>
                      </m:f>
                      <m:r>
                        <a:rPr lang="pl-PL" i="1">
                          <a:latin typeface="Cambria Math" panose="02040503050406030204" pitchFamily="18" charset="0"/>
                        </a:rPr>
                        <m:t>=75</m:t>
                      </m:r>
                    </m:oMath>
                  </m:oMathPara>
                </a14:m>
                <a:endParaRPr lang="pl-PL" dirty="0"/>
              </a:p>
              <a:p>
                <a:pPr/>
                <a14:m>
                  <m:oMathPara xmlns:m="http://schemas.openxmlformats.org/officeDocument/2006/math">
                    <m:oMathParaPr>
                      <m:jc m:val="centerGroup"/>
                    </m:oMathParaPr>
                    <m:oMath xmlns:m="http://schemas.openxmlformats.org/officeDocument/2006/math">
                      <m:sSub>
                        <m:sSubPr>
                          <m:ctrlPr>
                            <a:rPr lang="pl-PL" i="1">
                              <a:latin typeface="Cambria Math" panose="02040503050406030204" pitchFamily="18" charset="0"/>
                            </a:rPr>
                          </m:ctrlPr>
                        </m:sSubPr>
                        <m:e>
                          <m:r>
                            <a:rPr lang="pl-PL" i="1">
                              <a:latin typeface="Cambria Math" panose="02040503050406030204" pitchFamily="18" charset="0"/>
                            </a:rPr>
                            <m:t>𝑄</m:t>
                          </m:r>
                        </m:e>
                        <m:sub>
                          <m:r>
                            <a:rPr lang="pl-PL" i="1">
                              <a:latin typeface="Cambria Math" panose="02040503050406030204" pitchFamily="18" charset="0"/>
                            </a:rPr>
                            <m:t>𝑂𝐵𝐸</m:t>
                          </m:r>
                        </m:sub>
                      </m:sSub>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𝐹</m:t>
                          </m:r>
                        </m:num>
                        <m:den>
                          <m:r>
                            <a:rPr lang="pl-PL" i="1">
                              <a:latin typeface="Cambria Math" panose="02040503050406030204" pitchFamily="18" charset="0"/>
                            </a:rPr>
                            <m:t>𝑃</m:t>
                          </m:r>
                          <m:r>
                            <a:rPr lang="pl-PL" i="1">
                              <a:latin typeface="Cambria Math" panose="02040503050406030204" pitchFamily="18" charset="0"/>
                            </a:rPr>
                            <m:t>−</m:t>
                          </m:r>
                          <m:r>
                            <a:rPr lang="pl-PL" i="1">
                              <a:latin typeface="Cambria Math" panose="02040503050406030204" pitchFamily="18" charset="0"/>
                            </a:rPr>
                            <m:t>𝑉</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50</m:t>
                          </m:r>
                        </m:num>
                        <m:den>
                          <m:r>
                            <a:rPr lang="pl-PL" i="1">
                              <a:latin typeface="Cambria Math" panose="02040503050406030204" pitchFamily="18" charset="0"/>
                            </a:rPr>
                            <m:t>1−0.2</m:t>
                          </m:r>
                        </m:den>
                      </m:f>
                      <m:r>
                        <a:rPr lang="pl-PL" i="1">
                          <a:latin typeface="Cambria Math" panose="02040503050406030204" pitchFamily="18" charset="0"/>
                        </a:rPr>
                        <m:t>=62.5</m:t>
                      </m:r>
                    </m:oMath>
                  </m:oMathPara>
                </a14:m>
                <a:endParaRPr lang="pl-PL" dirty="0"/>
              </a:p>
              <a:p>
                <a:r>
                  <a:rPr lang="pl-PL" dirty="0"/>
                  <a:t> </a:t>
                </a:r>
              </a:p>
              <a:p>
                <a:r>
                  <a:rPr lang="pl-PL" dirty="0"/>
                  <a:t>Dla LL: </a:t>
                </a:r>
              </a:p>
              <a:p>
                <a:pPr/>
                <a14:m>
                  <m:oMathPara xmlns:m="http://schemas.openxmlformats.org/officeDocument/2006/math">
                    <m:oMathParaPr>
                      <m:jc m:val="centerGroup"/>
                    </m:oMathParaPr>
                    <m:oMath xmlns:m="http://schemas.openxmlformats.org/officeDocument/2006/math">
                      <m:r>
                        <a:rPr lang="pl-PL" i="1">
                          <a:latin typeface="Cambria Math" panose="02040503050406030204" pitchFamily="18" charset="0"/>
                        </a:rPr>
                        <m:t>𝐹</m:t>
                      </m:r>
                      <m:r>
                        <a:rPr lang="pl-PL" i="1">
                          <a:latin typeface="Cambria Math" panose="02040503050406030204" pitchFamily="18" charset="0"/>
                        </a:rPr>
                        <m:t>=15;</m:t>
                      </m:r>
                      <m:r>
                        <a:rPr lang="pl-PL" i="1">
                          <a:latin typeface="Cambria Math" panose="02040503050406030204" pitchFamily="18" charset="0"/>
                        </a:rPr>
                        <m:t>𝐶</m:t>
                      </m:r>
                      <m:r>
                        <a:rPr lang="pl-PL" i="1">
                          <a:latin typeface="Cambria Math" panose="02040503050406030204" pitchFamily="18" charset="0"/>
                        </a:rPr>
                        <m:t>=5;</m:t>
                      </m:r>
                      <m:r>
                        <a:rPr lang="pl-PL" i="1">
                          <a:latin typeface="Cambria Math" panose="02040503050406030204" pitchFamily="18" charset="0"/>
                        </a:rPr>
                        <m:t>𝑃</m:t>
                      </m:r>
                      <m:r>
                        <a:rPr lang="pl-PL" i="1">
                          <a:latin typeface="Cambria Math" panose="02040503050406030204" pitchFamily="18" charset="0"/>
                        </a:rPr>
                        <m:t>=1;</m:t>
                      </m:r>
                      <m:r>
                        <a:rPr lang="pl-PL" i="1">
                          <a:latin typeface="Cambria Math" panose="02040503050406030204" pitchFamily="18" charset="0"/>
                        </a:rPr>
                        <m:t>𝑉</m:t>
                      </m:r>
                      <m:r>
                        <a:rPr lang="pl-PL" i="1">
                          <a:latin typeface="Cambria Math" panose="02040503050406030204" pitchFamily="18" charset="0"/>
                        </a:rPr>
                        <m:t>=0.6</m:t>
                      </m:r>
                    </m:oMath>
                  </m:oMathPara>
                </a14:m>
                <a:endParaRPr lang="pl-PL" dirty="0"/>
              </a:p>
              <a:p>
                <a:pPr/>
                <a14:m>
                  <m:oMathPara xmlns:m="http://schemas.openxmlformats.org/officeDocument/2006/math">
                    <m:oMathParaPr>
                      <m:jc m:val="centerGroup"/>
                    </m:oMathParaPr>
                    <m:oMath xmlns:m="http://schemas.openxmlformats.org/officeDocument/2006/math">
                      <m:sSub>
                        <m:sSubPr>
                          <m:ctrlPr>
                            <a:rPr lang="pl-PL" i="1">
                              <a:latin typeface="Cambria Math" panose="02040503050406030204" pitchFamily="18" charset="0"/>
                            </a:rPr>
                          </m:ctrlPr>
                        </m:sSubPr>
                        <m:e>
                          <m:r>
                            <a:rPr lang="pl-PL" i="1">
                              <a:latin typeface="Cambria Math" panose="02040503050406030204" pitchFamily="18" charset="0"/>
                            </a:rPr>
                            <m:t>𝑄</m:t>
                          </m:r>
                        </m:e>
                        <m:sub>
                          <m:r>
                            <a:rPr lang="pl-PL" i="1">
                              <a:latin typeface="Cambria Math" panose="02040503050406030204" pitchFamily="18" charset="0"/>
                            </a:rPr>
                            <m:t>𝐵𝐸</m:t>
                          </m:r>
                        </m:sub>
                      </m:sSub>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𝐹</m:t>
                          </m:r>
                          <m:r>
                            <a:rPr lang="pl-PL" i="1">
                              <a:latin typeface="Cambria Math" panose="02040503050406030204" pitchFamily="18" charset="0"/>
                            </a:rPr>
                            <m:t>+</m:t>
                          </m:r>
                          <m:r>
                            <a:rPr lang="pl-PL" i="1">
                              <a:latin typeface="Cambria Math" panose="02040503050406030204" pitchFamily="18" charset="0"/>
                            </a:rPr>
                            <m:t>𝐶</m:t>
                          </m:r>
                        </m:num>
                        <m:den>
                          <m:r>
                            <a:rPr lang="pl-PL" i="1">
                              <a:latin typeface="Cambria Math" panose="02040503050406030204" pitchFamily="18" charset="0"/>
                            </a:rPr>
                            <m:t>𝑃</m:t>
                          </m:r>
                          <m:r>
                            <a:rPr lang="pl-PL" i="1">
                              <a:latin typeface="Cambria Math" panose="02040503050406030204" pitchFamily="18" charset="0"/>
                            </a:rPr>
                            <m:t>−</m:t>
                          </m:r>
                          <m:r>
                            <a:rPr lang="pl-PL" i="1">
                              <a:latin typeface="Cambria Math" panose="02040503050406030204" pitchFamily="18" charset="0"/>
                            </a:rPr>
                            <m:t>𝑉</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15+5</m:t>
                          </m:r>
                        </m:num>
                        <m:den>
                          <m:r>
                            <a:rPr lang="pl-PL" i="1">
                              <a:latin typeface="Cambria Math" panose="02040503050406030204" pitchFamily="18" charset="0"/>
                            </a:rPr>
                            <m:t>1−0.6</m:t>
                          </m:r>
                        </m:den>
                      </m:f>
                      <m:r>
                        <a:rPr lang="pl-PL" i="1">
                          <a:latin typeface="Cambria Math" panose="02040503050406030204" pitchFamily="18" charset="0"/>
                        </a:rPr>
                        <m:t>=50</m:t>
                      </m:r>
                    </m:oMath>
                  </m:oMathPara>
                </a14:m>
                <a:endParaRPr lang="pl-PL" dirty="0"/>
              </a:p>
              <a:p>
                <a:pPr/>
                <a14:m>
                  <m:oMathPara xmlns:m="http://schemas.openxmlformats.org/officeDocument/2006/math">
                    <m:oMathParaPr>
                      <m:jc m:val="centerGroup"/>
                    </m:oMathParaPr>
                    <m:oMath xmlns:m="http://schemas.openxmlformats.org/officeDocument/2006/math">
                      <m:sSub>
                        <m:sSubPr>
                          <m:ctrlPr>
                            <a:rPr lang="pl-PL" i="1">
                              <a:latin typeface="Cambria Math" panose="02040503050406030204" pitchFamily="18" charset="0"/>
                            </a:rPr>
                          </m:ctrlPr>
                        </m:sSubPr>
                        <m:e>
                          <m:r>
                            <a:rPr lang="pl-PL" i="1">
                              <a:latin typeface="Cambria Math" panose="02040503050406030204" pitchFamily="18" charset="0"/>
                            </a:rPr>
                            <m:t>𝑄</m:t>
                          </m:r>
                        </m:e>
                        <m:sub>
                          <m:r>
                            <a:rPr lang="pl-PL" i="1">
                              <a:latin typeface="Cambria Math" panose="02040503050406030204" pitchFamily="18" charset="0"/>
                            </a:rPr>
                            <m:t>𝑂𝐵𝐸</m:t>
                          </m:r>
                        </m:sub>
                      </m:sSub>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𝐹</m:t>
                          </m:r>
                        </m:num>
                        <m:den>
                          <m:r>
                            <a:rPr lang="pl-PL" i="1">
                              <a:latin typeface="Cambria Math" panose="02040503050406030204" pitchFamily="18" charset="0"/>
                            </a:rPr>
                            <m:t>𝑃</m:t>
                          </m:r>
                          <m:r>
                            <a:rPr lang="pl-PL" i="1">
                              <a:latin typeface="Cambria Math" panose="02040503050406030204" pitchFamily="18" charset="0"/>
                            </a:rPr>
                            <m:t>−</m:t>
                          </m:r>
                          <m:r>
                            <a:rPr lang="pl-PL" i="1">
                              <a:latin typeface="Cambria Math" panose="02040503050406030204" pitchFamily="18" charset="0"/>
                            </a:rPr>
                            <m:t>𝑉</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15</m:t>
                          </m:r>
                        </m:num>
                        <m:den>
                          <m:r>
                            <a:rPr lang="pl-PL" i="1">
                              <a:latin typeface="Cambria Math" panose="02040503050406030204" pitchFamily="18" charset="0"/>
                            </a:rPr>
                            <m:t>1−0.6</m:t>
                          </m:r>
                        </m:den>
                      </m:f>
                      <m:r>
                        <a:rPr lang="pl-PL" i="1">
                          <a:latin typeface="Cambria Math" panose="02040503050406030204" pitchFamily="18" charset="0"/>
                        </a:rPr>
                        <m:t>=37.5</m:t>
                      </m:r>
                    </m:oMath>
                  </m:oMathPara>
                </a14:m>
                <a:endParaRPr lang="pl-PL" dirty="0"/>
              </a:p>
              <a:p>
                <a:pPr algn="just">
                  <a:lnSpc>
                    <a:spcPct val="107000"/>
                  </a:lnSpc>
                  <a:spcAft>
                    <a:spcPts val="0"/>
                  </a:spcAft>
                </a:pPr>
                <a:r>
                  <a:rPr lang="pl-PL" dirty="0">
                    <a:latin typeface="Times New Roman" panose="02020603050405020304" pitchFamily="18" charset="0"/>
                    <a:ea typeface="Times New Roman" panose="02020603050405020304" pitchFamily="18" charset="0"/>
                    <a:cs typeface="Times New Roman" panose="02020603050405020304" pitchFamily="18" charset="0"/>
                  </a:rPr>
                  <a:t> </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6" name="Prostokąt 5">
                <a:extLst>
                  <a:ext uri="{FF2B5EF4-FFF2-40B4-BE49-F238E27FC236}">
                    <a16:creationId xmlns:a16="http://schemas.microsoft.com/office/drawing/2014/main" id="{0D54D518-541E-4E91-A4B6-EE87F92E0A65}"/>
                  </a:ext>
                </a:extLst>
              </p:cNvPr>
              <p:cNvSpPr>
                <a:spLocks noRot="1" noChangeAspect="1" noMove="1" noResize="1" noEditPoints="1" noAdjustHandles="1" noChangeArrowheads="1" noChangeShapeType="1" noTextEdit="1"/>
              </p:cNvSpPr>
              <p:nvPr/>
            </p:nvSpPr>
            <p:spPr>
              <a:xfrm>
                <a:off x="0" y="2421401"/>
                <a:ext cx="12303760" cy="4436599"/>
              </a:xfrm>
              <a:prstGeom prst="rect">
                <a:avLst/>
              </a:prstGeom>
              <a:blipFill>
                <a:blip r:embed="rId2"/>
                <a:stretch>
                  <a:fillRect l="-396" t="-687"/>
                </a:stretch>
              </a:blipFill>
            </p:spPr>
            <p:txBody>
              <a:bodyPr/>
              <a:lstStyle/>
              <a:p>
                <a:r>
                  <a:rPr lang="pl-PL">
                    <a:noFill/>
                  </a:rPr>
                  <a:t> </a:t>
                </a:r>
              </a:p>
            </p:txBody>
          </p:sp>
        </mc:Fallback>
      </mc:AlternateContent>
    </p:spTree>
    <p:extLst>
      <p:ext uri="{BB962C8B-B14F-4D97-AF65-F5344CB8AC3E}">
        <p14:creationId xmlns:p14="http://schemas.microsoft.com/office/powerpoint/2010/main" val="40410482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5116C5D8-7F7F-40C8-AD9D-18C5168ABE86}"/>
              </a:ext>
            </a:extLst>
          </p:cNvPr>
          <p:cNvSpPr>
            <a:spLocks noGrp="1"/>
          </p:cNvSpPr>
          <p:nvPr>
            <p:ph type="title"/>
          </p:nvPr>
        </p:nvSpPr>
        <p:spPr/>
        <p:txBody>
          <a:bodyPr/>
          <a:lstStyle/>
          <a:p>
            <a:r>
              <a:rPr lang="pl-PL" dirty="0"/>
              <a:t>Zarządzanie interesariuszami</a:t>
            </a:r>
          </a:p>
        </p:txBody>
      </p:sp>
      <p:sp>
        <p:nvSpPr>
          <p:cNvPr id="3" name="Symbol zastępczy zawartości 2">
            <a:extLst>
              <a:ext uri="{FF2B5EF4-FFF2-40B4-BE49-F238E27FC236}">
                <a16:creationId xmlns:a16="http://schemas.microsoft.com/office/drawing/2014/main" xmlns="" id="{C696CEF3-7FE8-41C0-8290-C4AAA223DB37}"/>
              </a:ext>
            </a:extLst>
          </p:cNvPr>
          <p:cNvSpPr>
            <a:spLocks noGrp="1"/>
          </p:cNvSpPr>
          <p:nvPr>
            <p:ph idx="1"/>
          </p:nvPr>
        </p:nvSpPr>
        <p:spPr/>
        <p:txBody>
          <a:bodyPr>
            <a:normAutofit fontScale="92500" lnSpcReduction="20000"/>
          </a:bodyPr>
          <a:lstStyle/>
          <a:p>
            <a:r>
              <a:rPr lang="pl-PL" dirty="0"/>
              <a:t>Zarządzanie interesariuszami w celu zrównoważenia interesów różnych grup interesariuszy obejmuje: </a:t>
            </a:r>
          </a:p>
          <a:p>
            <a:pPr lvl="0"/>
            <a:r>
              <a:rPr lang="pl-PL" dirty="0"/>
              <a:t>Infrastruktura prawna: określa prawa interesariuszy określone przez prawo i przebieg działań, które można podjąć w przypadku naruszenia tych praw. </a:t>
            </a:r>
          </a:p>
          <a:p>
            <a:pPr lvl="0"/>
            <a:r>
              <a:rPr lang="pl-PL" dirty="0"/>
              <a:t>Infrastruktura umowy (kontraktu) przedsiębiorstwa z interesariuszami: definiuje umowę, którą zawiera przedsiębiorstwo z jego interesariuszami, które ma na celu określenie i ochronę obydwu stron tej umowy. </a:t>
            </a:r>
          </a:p>
          <a:p>
            <a:pPr lvl="0"/>
            <a:r>
              <a:rPr lang="pl-PL" dirty="0"/>
              <a:t>Infrastruktura organizacyjna: Określa wewnętrzne systemy, procedury i procesy, które przedsiębiorstwo stosuje w celu zarządzania relacjami z interesariuszami.</a:t>
            </a:r>
          </a:p>
          <a:p>
            <a:pPr lvl="0"/>
            <a:r>
              <a:rPr lang="pl-PL" dirty="0"/>
              <a:t>Infrastruktura rządowa: odnosi się do przepisów nakładanych na przedsiębiorstwa. </a:t>
            </a:r>
          </a:p>
          <a:p>
            <a:endParaRPr lang="pl-PL" dirty="0"/>
          </a:p>
        </p:txBody>
      </p:sp>
      <p:sp>
        <p:nvSpPr>
          <p:cNvPr id="4" name="Symbol zastępczy numeru slajdu 3">
            <a:extLst>
              <a:ext uri="{FF2B5EF4-FFF2-40B4-BE49-F238E27FC236}">
                <a16:creationId xmlns:a16="http://schemas.microsoft.com/office/drawing/2014/main" xmlns="" id="{3D948EF0-8A04-4EF7-BF86-56E3992730A0}"/>
              </a:ext>
            </a:extLst>
          </p:cNvPr>
          <p:cNvSpPr>
            <a:spLocks noGrp="1"/>
          </p:cNvSpPr>
          <p:nvPr>
            <p:ph type="sldNum" sz="quarter" idx="12"/>
          </p:nvPr>
        </p:nvSpPr>
        <p:spPr/>
        <p:txBody>
          <a:bodyPr/>
          <a:lstStyle/>
          <a:p>
            <a:fld id="{27841190-F79C-4FD0-9BC1-8C2D798D9B46}" type="slidenum">
              <a:rPr lang="pl-PL" smtClean="0"/>
              <a:t>8</a:t>
            </a:fld>
            <a:endParaRPr lang="pl-PL"/>
          </a:p>
        </p:txBody>
      </p:sp>
    </p:spTree>
    <p:extLst>
      <p:ext uri="{BB962C8B-B14F-4D97-AF65-F5344CB8AC3E}">
        <p14:creationId xmlns:p14="http://schemas.microsoft.com/office/powerpoint/2010/main" val="333076765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5E338B6E-AAF5-45D4-BDE5-8A7AD54729E8}"/>
              </a:ext>
            </a:extLst>
          </p:cNvPr>
          <p:cNvSpPr>
            <a:spLocks noGrp="1"/>
          </p:cNvSpPr>
          <p:nvPr>
            <p:ph type="title"/>
          </p:nvPr>
        </p:nvSpPr>
        <p:spPr>
          <a:xfrm>
            <a:off x="704850" y="0"/>
            <a:ext cx="10515600" cy="815975"/>
          </a:xfrm>
        </p:spPr>
        <p:txBody>
          <a:bodyPr/>
          <a:lstStyle/>
          <a:p>
            <a:r>
              <a:rPr lang="pl-PL" dirty="0"/>
              <a:t>Zarządzanie Kapitałem Obrotowym</a:t>
            </a:r>
          </a:p>
        </p:txBody>
      </p:sp>
      <p:sp>
        <p:nvSpPr>
          <p:cNvPr id="3" name="Symbol zastępczy zawartości 2">
            <a:extLst>
              <a:ext uri="{FF2B5EF4-FFF2-40B4-BE49-F238E27FC236}">
                <a16:creationId xmlns:a16="http://schemas.microsoft.com/office/drawing/2014/main" xmlns="" id="{A2038049-3B87-4D9B-A36B-BC97F8A17F1F}"/>
              </a:ext>
            </a:extLst>
          </p:cNvPr>
          <p:cNvSpPr>
            <a:spLocks noGrp="1"/>
          </p:cNvSpPr>
          <p:nvPr>
            <p:ph idx="1"/>
          </p:nvPr>
        </p:nvSpPr>
        <p:spPr>
          <a:xfrm>
            <a:off x="142874" y="860424"/>
            <a:ext cx="11877675" cy="5495925"/>
          </a:xfrm>
        </p:spPr>
        <p:txBody>
          <a:bodyPr/>
          <a:lstStyle/>
          <a:p>
            <a:r>
              <a:rPr lang="pl-PL" dirty="0"/>
              <a:t>Kapitał obrotowy jest miarą płynności operacyjnej przedsiębiorstwa. </a:t>
            </a:r>
          </a:p>
          <a:p>
            <a:r>
              <a:rPr lang="pl-PL" dirty="0"/>
              <a:t>Tematyka zarządzania kapitałem obrotowym netto obejmuje zarządzanie zależnością pomiędzy aktywami krótkookresowymi przedsiębiorstwa a zobowiązaniami krótkoterminowymi. </a:t>
            </a:r>
          </a:p>
          <a:p>
            <a:r>
              <a:rPr lang="pl-PL" dirty="0"/>
              <a:t>Celem efektywnego zarządzania kapitałem obrotowym netto jest zapewnienie przedsiębiorstwu odpowiedniego poziomu dostępnych środków pieniężnych. </a:t>
            </a:r>
          </a:p>
          <a:p>
            <a:endParaRPr lang="pl-PL" dirty="0"/>
          </a:p>
        </p:txBody>
      </p:sp>
      <p:sp>
        <p:nvSpPr>
          <p:cNvPr id="4" name="Symbol zastępczy numeru slajdu 3">
            <a:extLst>
              <a:ext uri="{FF2B5EF4-FFF2-40B4-BE49-F238E27FC236}">
                <a16:creationId xmlns:a16="http://schemas.microsoft.com/office/drawing/2014/main" xmlns="" id="{1432F870-F0BE-4DB7-9CCF-B6253D3747AE}"/>
              </a:ext>
            </a:extLst>
          </p:cNvPr>
          <p:cNvSpPr>
            <a:spLocks noGrp="1"/>
          </p:cNvSpPr>
          <p:nvPr>
            <p:ph type="sldNum" sz="quarter" idx="12"/>
          </p:nvPr>
        </p:nvSpPr>
        <p:spPr/>
        <p:txBody>
          <a:bodyPr/>
          <a:lstStyle/>
          <a:p>
            <a:fld id="{27841190-F79C-4FD0-9BC1-8C2D798D9B46}" type="slidenum">
              <a:rPr lang="pl-PL" smtClean="0"/>
              <a:t>80</a:t>
            </a:fld>
            <a:endParaRPr lang="pl-PL"/>
          </a:p>
        </p:txBody>
      </p:sp>
    </p:spTree>
    <p:extLst>
      <p:ext uri="{BB962C8B-B14F-4D97-AF65-F5344CB8AC3E}">
        <p14:creationId xmlns:p14="http://schemas.microsoft.com/office/powerpoint/2010/main" val="58482002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8A1D6878-2DAE-40B5-B6E1-B7672E90B5CC}"/>
              </a:ext>
            </a:extLst>
          </p:cNvPr>
          <p:cNvSpPr>
            <a:spLocks noGrp="1"/>
          </p:cNvSpPr>
          <p:nvPr>
            <p:ph type="title"/>
          </p:nvPr>
        </p:nvSpPr>
        <p:spPr>
          <a:xfrm>
            <a:off x="838200" y="0"/>
            <a:ext cx="10515600" cy="768350"/>
          </a:xfrm>
        </p:spPr>
        <p:txBody>
          <a:bodyPr/>
          <a:lstStyle/>
          <a:p>
            <a:r>
              <a:rPr lang="pl-PL" dirty="0"/>
              <a:t>Zarządzanie Kapitałem Obrotowym</a:t>
            </a:r>
          </a:p>
        </p:txBody>
      </p:sp>
      <p:sp>
        <p:nvSpPr>
          <p:cNvPr id="3" name="Symbol zastępczy zawartości 2">
            <a:extLst>
              <a:ext uri="{FF2B5EF4-FFF2-40B4-BE49-F238E27FC236}">
                <a16:creationId xmlns:a16="http://schemas.microsoft.com/office/drawing/2014/main" xmlns="" id="{EA33DDC1-A0C4-4FA4-9235-F7E28B702B40}"/>
              </a:ext>
            </a:extLst>
          </p:cNvPr>
          <p:cNvSpPr>
            <a:spLocks noGrp="1"/>
          </p:cNvSpPr>
          <p:nvPr>
            <p:ph idx="1"/>
          </p:nvPr>
        </p:nvSpPr>
        <p:spPr>
          <a:xfrm>
            <a:off x="0" y="768350"/>
            <a:ext cx="12192000" cy="6089650"/>
          </a:xfrm>
        </p:spPr>
        <p:txBody>
          <a:bodyPr>
            <a:normAutofit fontScale="62500" lnSpcReduction="20000"/>
          </a:bodyPr>
          <a:lstStyle/>
          <a:p>
            <a:r>
              <a:rPr lang="pl-PL" dirty="0"/>
              <a:t>Istnieje kilka grup czynników, które wpływają na zapotrzebowanie na kapitał obrotowy: </a:t>
            </a:r>
          </a:p>
          <a:p>
            <a:r>
              <a:rPr lang="pl-PL" b="1" dirty="0"/>
              <a:t>Czynniki wewnętrzne: </a:t>
            </a:r>
          </a:p>
          <a:p>
            <a:r>
              <a:rPr lang="pl-PL" dirty="0"/>
              <a:t>• Wielkość przedsiębiorstwa i tempo wzrostu: duże i szybko rozwijające się przedsiębiorstwa mają wysokie zapotrzebowanie na kapitał obrotowy. </a:t>
            </a:r>
          </a:p>
          <a:p>
            <a:r>
              <a:rPr lang="pl-PL" dirty="0"/>
              <a:t>• Struktura organizacyjna: zdecentralizowane przedsiębiorstwa mają wysokie zapotrzebowanie na kapitał obrotowy, ponieważ płynność jest zarządzana przez każdą jednostkę osobno </a:t>
            </a:r>
          </a:p>
          <a:p>
            <a:r>
              <a:rPr lang="pl-PL" dirty="0"/>
              <a:t>• Zaawansowane systemy zarządzania kapitałem obrotowym: przedsiębiorstwa posiadające zaawansowane systemy zarządzania kapitałem obrotowym mogą utrzymywać kapitał obrotowy na niskim poziomie i nadal być w stanie obsługiwać swoje bieżące zobowiązania </a:t>
            </a:r>
          </a:p>
          <a:p>
            <a:r>
              <a:rPr lang="pl-PL" dirty="0"/>
              <a:t>• Możliwości pożyczkowe i inwestycyjne przedsiębiorstwa – jeżeli podmiot ma duże możliwości pożyczania środków, to będzie miał on niskie zapotrzebowanie na kapitał obrotowy. </a:t>
            </a:r>
          </a:p>
          <a:p>
            <a:r>
              <a:rPr lang="pl-PL" dirty="0"/>
              <a:t> </a:t>
            </a:r>
          </a:p>
          <a:p>
            <a:r>
              <a:rPr lang="pl-PL" b="1" dirty="0"/>
              <a:t>Czynniki zewnętrzne: </a:t>
            </a:r>
          </a:p>
          <a:p>
            <a:r>
              <a:rPr lang="pl-PL" dirty="0"/>
              <a:t>• Usługi bankowe: przedsiębiorstwa w gospodarkach z rozwiniętymi systemami bankowymi będą miały niskie zapotrzebowanie na kapitał obrotowy, ponieważ łatwo jest pożyczyć środki w razie niedoboru płynności. </a:t>
            </a:r>
          </a:p>
          <a:p>
            <a:r>
              <a:rPr lang="pl-PL" dirty="0"/>
              <a:t>• Stopy procentowe: wysokie stopy procentowe prowadzą do wyższego kapitału obrotowego. </a:t>
            </a:r>
          </a:p>
          <a:p>
            <a:r>
              <a:rPr lang="pl-PL" dirty="0"/>
              <a:t>• Nowe technologie i nowe produkty: Nowe technologie, które ułatwiają zarządzanie kapitałem obrotowym obniżają zapotrzebowanie na kapitał obrotowy. </a:t>
            </a:r>
          </a:p>
          <a:p>
            <a:r>
              <a:rPr lang="pl-PL" dirty="0"/>
              <a:t>• Stan gospodarki: zależy od rodzaju przemysłu i stanu gospodarki. W okresie spowolnienia gospodarczego przedsiębiorstwa utrzymują niski poziom zapasów i wysoki stan gotówki jako że w takich okresach czasu trudno pożyczyć środki pieniężne na rynku. </a:t>
            </a:r>
          </a:p>
          <a:p>
            <a:r>
              <a:rPr lang="pl-PL" dirty="0"/>
              <a:t>• Konkurenci: w branżach przemysłu gdzie panuje wysokie natężenie konkurencji zapotrzebowanie na kapitał obrotowy będzie stosunkowo wysokie. </a:t>
            </a:r>
          </a:p>
          <a:p>
            <a:endParaRPr lang="pl-PL" dirty="0"/>
          </a:p>
        </p:txBody>
      </p:sp>
      <p:sp>
        <p:nvSpPr>
          <p:cNvPr id="4" name="Symbol zastępczy numeru slajdu 3">
            <a:extLst>
              <a:ext uri="{FF2B5EF4-FFF2-40B4-BE49-F238E27FC236}">
                <a16:creationId xmlns:a16="http://schemas.microsoft.com/office/drawing/2014/main" xmlns="" id="{914AFC38-AD8D-4E52-B24B-E0E3A29F32AA}"/>
              </a:ext>
            </a:extLst>
          </p:cNvPr>
          <p:cNvSpPr>
            <a:spLocks noGrp="1"/>
          </p:cNvSpPr>
          <p:nvPr>
            <p:ph type="sldNum" sz="quarter" idx="12"/>
          </p:nvPr>
        </p:nvSpPr>
        <p:spPr/>
        <p:txBody>
          <a:bodyPr/>
          <a:lstStyle/>
          <a:p>
            <a:fld id="{27841190-F79C-4FD0-9BC1-8C2D798D9B46}" type="slidenum">
              <a:rPr lang="pl-PL" smtClean="0"/>
              <a:t>81</a:t>
            </a:fld>
            <a:endParaRPr lang="pl-PL"/>
          </a:p>
        </p:txBody>
      </p:sp>
    </p:spTree>
    <p:extLst>
      <p:ext uri="{BB962C8B-B14F-4D97-AF65-F5344CB8AC3E}">
        <p14:creationId xmlns:p14="http://schemas.microsoft.com/office/powerpoint/2010/main" val="116556566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D5FB1E01-A3C4-4BD0-98A7-F8EE03114278}"/>
              </a:ext>
            </a:extLst>
          </p:cNvPr>
          <p:cNvSpPr>
            <a:spLocks noGrp="1"/>
          </p:cNvSpPr>
          <p:nvPr>
            <p:ph type="title"/>
          </p:nvPr>
        </p:nvSpPr>
        <p:spPr/>
        <p:txBody>
          <a:bodyPr/>
          <a:lstStyle/>
          <a:p>
            <a:r>
              <a:rPr lang="pl-PL" dirty="0"/>
              <a:t>Zarządzanie płynnością i jej pomiar </a:t>
            </a:r>
          </a:p>
        </p:txBody>
      </p:sp>
      <p:sp>
        <p:nvSpPr>
          <p:cNvPr id="3" name="Symbol zastępczy zawartości 2">
            <a:extLst>
              <a:ext uri="{FF2B5EF4-FFF2-40B4-BE49-F238E27FC236}">
                <a16:creationId xmlns:a16="http://schemas.microsoft.com/office/drawing/2014/main" xmlns="" id="{2976D685-CB53-406C-985B-90CEDD6E5508}"/>
              </a:ext>
            </a:extLst>
          </p:cNvPr>
          <p:cNvSpPr>
            <a:spLocks noGrp="1"/>
          </p:cNvSpPr>
          <p:nvPr>
            <p:ph idx="1"/>
          </p:nvPr>
        </p:nvSpPr>
        <p:spPr/>
        <p:txBody>
          <a:bodyPr/>
          <a:lstStyle/>
          <a:p>
            <a:pPr algn="just"/>
            <a:r>
              <a:rPr lang="pl-PL" dirty="0"/>
              <a:t>Płynność to stopień, w jakim przedsiębiorstwo jest w stanie regulować swoje zobowiązania krótkoterminowe z wykorzystaniem aktywów, które można łatwo przekształcić w gotówkę (poprzez sprzedaż aktywów lub finansowanie=pożyczki). </a:t>
            </a:r>
          </a:p>
          <a:p>
            <a:endParaRPr lang="pl-PL" dirty="0"/>
          </a:p>
        </p:txBody>
      </p:sp>
      <p:sp>
        <p:nvSpPr>
          <p:cNvPr id="4" name="Symbol zastępczy numeru slajdu 3">
            <a:extLst>
              <a:ext uri="{FF2B5EF4-FFF2-40B4-BE49-F238E27FC236}">
                <a16:creationId xmlns:a16="http://schemas.microsoft.com/office/drawing/2014/main" xmlns="" id="{69C5CA2D-2B6E-44FA-A5F8-CEDD3F33B867}"/>
              </a:ext>
            </a:extLst>
          </p:cNvPr>
          <p:cNvSpPr>
            <a:spLocks noGrp="1"/>
          </p:cNvSpPr>
          <p:nvPr>
            <p:ph type="sldNum" sz="quarter" idx="12"/>
          </p:nvPr>
        </p:nvSpPr>
        <p:spPr/>
        <p:txBody>
          <a:bodyPr/>
          <a:lstStyle/>
          <a:p>
            <a:fld id="{27841190-F79C-4FD0-9BC1-8C2D798D9B46}" type="slidenum">
              <a:rPr lang="pl-PL" smtClean="0"/>
              <a:t>82</a:t>
            </a:fld>
            <a:endParaRPr lang="pl-PL"/>
          </a:p>
        </p:txBody>
      </p:sp>
    </p:spTree>
    <p:extLst>
      <p:ext uri="{BB962C8B-B14F-4D97-AF65-F5344CB8AC3E}">
        <p14:creationId xmlns:p14="http://schemas.microsoft.com/office/powerpoint/2010/main" val="128582901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00916532-1F3A-4114-8853-1DC0A57D6E75}"/>
              </a:ext>
            </a:extLst>
          </p:cNvPr>
          <p:cNvSpPr>
            <a:spLocks noGrp="1"/>
          </p:cNvSpPr>
          <p:nvPr>
            <p:ph type="title"/>
          </p:nvPr>
        </p:nvSpPr>
        <p:spPr>
          <a:xfrm>
            <a:off x="838200" y="0"/>
            <a:ext cx="10515600" cy="425450"/>
          </a:xfrm>
        </p:spPr>
        <p:txBody>
          <a:bodyPr>
            <a:normAutofit fontScale="90000"/>
          </a:bodyPr>
          <a:lstStyle/>
          <a:p>
            <a:r>
              <a:rPr lang="pl-PL" b="1" dirty="0"/>
              <a:t>Definicja zarządzania płynnością </a:t>
            </a:r>
            <a:endParaRPr lang="pl-PL" dirty="0"/>
          </a:p>
        </p:txBody>
      </p:sp>
      <p:sp>
        <p:nvSpPr>
          <p:cNvPr id="3" name="Symbol zastępczy zawartości 2">
            <a:extLst>
              <a:ext uri="{FF2B5EF4-FFF2-40B4-BE49-F238E27FC236}">
                <a16:creationId xmlns:a16="http://schemas.microsoft.com/office/drawing/2014/main" xmlns="" id="{FF4E2EE4-2AEC-4072-87C1-ED1C535E1A74}"/>
              </a:ext>
            </a:extLst>
          </p:cNvPr>
          <p:cNvSpPr>
            <a:spLocks noGrp="1"/>
          </p:cNvSpPr>
          <p:nvPr>
            <p:ph idx="1"/>
          </p:nvPr>
        </p:nvSpPr>
        <p:spPr>
          <a:xfrm>
            <a:off x="257175" y="530224"/>
            <a:ext cx="11753850" cy="5756275"/>
          </a:xfrm>
        </p:spPr>
        <p:txBody>
          <a:bodyPr>
            <a:normAutofit fontScale="85000" lnSpcReduction="20000"/>
          </a:bodyPr>
          <a:lstStyle/>
          <a:p>
            <a:r>
              <a:rPr lang="pl-PL" dirty="0"/>
              <a:t>Zarządzanie płynnością odnosi się do zdolności organizacji do generowania gotówki w razie wystąpienia takiej potrzeby (niedoboru).  </a:t>
            </a:r>
          </a:p>
          <a:p>
            <a:r>
              <a:rPr lang="pl-PL" dirty="0"/>
              <a:t>Dwa źródła płynności dla przedsiębiorstwa to: </a:t>
            </a:r>
          </a:p>
          <a:p>
            <a:pPr lvl="0"/>
            <a:r>
              <a:rPr lang="pl-PL" dirty="0"/>
              <a:t>Źródła podstawowe: </a:t>
            </a:r>
          </a:p>
          <a:p>
            <a:pPr lvl="1"/>
            <a:r>
              <a:rPr lang="pl-PL" dirty="0"/>
              <a:t>Źródła gotówki wykorzystywane w codziennej działalności. </a:t>
            </a:r>
          </a:p>
          <a:p>
            <a:pPr lvl="1"/>
            <a:r>
              <a:rPr lang="pl-PL" dirty="0"/>
              <a:t>Na przykład salda gotówkowe (środki pieniężne na rachunkach), kredyty handlowe, linie kredytowe z banku itp. </a:t>
            </a:r>
          </a:p>
          <a:p>
            <a:r>
              <a:rPr lang="pl-PL" dirty="0"/>
              <a:t> Źródła drugorzędne: </a:t>
            </a:r>
          </a:p>
          <a:p>
            <a:pPr lvl="1"/>
            <a:r>
              <a:rPr lang="pl-PL" dirty="0"/>
              <a:t>Na przykład sprzedaż (likwidacja) aktywów, ogłoszenie upadłości, negocjowanie spłaty długów (wierzytelności), itp. </a:t>
            </a:r>
          </a:p>
          <a:p>
            <a:pPr lvl="1"/>
            <a:r>
              <a:rPr lang="pl-PL" dirty="0"/>
              <a:t>Główna różnica między nimi polega na tym, że korzystanie ze źródeł pierwotnych nie ma wpływu na działalność przedsiębiorstwa, natomiast korzystanie ze źródeł wtórnych może negatywnie wpłynąć na sytuację finansową przedsiębiorstwa. </a:t>
            </a:r>
          </a:p>
          <a:p>
            <a:r>
              <a:rPr lang="pl-PL" dirty="0"/>
              <a:t>Na płynność przedsiębiorstwa wpływają wpływy gotówkowe oraz kwota gotówki, jaka ma zostać wydana w ramach oczekujących płatności.</a:t>
            </a:r>
          </a:p>
          <a:p>
            <a:r>
              <a:rPr lang="pl-PL" dirty="0"/>
              <a:t>Opóźnienia przepływów pieniężnych (ang. </a:t>
            </a:r>
            <a:r>
              <a:rPr lang="pl-PL" dirty="0" err="1"/>
              <a:t>drags</a:t>
            </a:r>
            <a:r>
              <a:rPr lang="pl-PL" dirty="0"/>
              <a:t> on </a:t>
            </a:r>
            <a:r>
              <a:rPr lang="pl-PL" dirty="0" err="1"/>
              <a:t>liquidity</a:t>
            </a:r>
            <a:r>
              <a:rPr lang="pl-PL" dirty="0"/>
              <a:t>) obniżają wpływy gotówki. Na przykład: złe długi, przestarzałe zapasy, nieściągalne należności, itd. </a:t>
            </a:r>
          </a:p>
          <a:p>
            <a:r>
              <a:rPr lang="pl-PL" dirty="0"/>
              <a:t>Przyspieszenia przepływów pieniężnych (ang. </a:t>
            </a:r>
            <a:r>
              <a:rPr lang="pl-PL" dirty="0" err="1"/>
              <a:t>pulls</a:t>
            </a:r>
            <a:r>
              <a:rPr lang="pl-PL" dirty="0"/>
              <a:t> on </a:t>
            </a:r>
            <a:r>
              <a:rPr lang="pl-PL" dirty="0" err="1"/>
              <a:t>liquidity</a:t>
            </a:r>
            <a:r>
              <a:rPr lang="pl-PL" dirty="0"/>
              <a:t>) przyspieszają wpływy gotówki. Na przykład: wcześniejsza spłata należności przez odbiorcę.  </a:t>
            </a:r>
          </a:p>
          <a:p>
            <a:endParaRPr lang="pl-PL" dirty="0"/>
          </a:p>
        </p:txBody>
      </p:sp>
      <p:sp>
        <p:nvSpPr>
          <p:cNvPr id="4" name="Symbol zastępczy numeru slajdu 3">
            <a:extLst>
              <a:ext uri="{FF2B5EF4-FFF2-40B4-BE49-F238E27FC236}">
                <a16:creationId xmlns:a16="http://schemas.microsoft.com/office/drawing/2014/main" xmlns="" id="{51797F5A-2609-4705-A093-DDC6B406349E}"/>
              </a:ext>
            </a:extLst>
          </p:cNvPr>
          <p:cNvSpPr>
            <a:spLocks noGrp="1"/>
          </p:cNvSpPr>
          <p:nvPr>
            <p:ph type="sldNum" sz="quarter" idx="12"/>
          </p:nvPr>
        </p:nvSpPr>
        <p:spPr/>
        <p:txBody>
          <a:bodyPr/>
          <a:lstStyle/>
          <a:p>
            <a:fld id="{27841190-F79C-4FD0-9BC1-8C2D798D9B46}" type="slidenum">
              <a:rPr lang="pl-PL" smtClean="0"/>
              <a:t>83</a:t>
            </a:fld>
            <a:endParaRPr lang="pl-PL"/>
          </a:p>
        </p:txBody>
      </p:sp>
    </p:spTree>
    <p:extLst>
      <p:ext uri="{BB962C8B-B14F-4D97-AF65-F5344CB8AC3E}">
        <p14:creationId xmlns:p14="http://schemas.microsoft.com/office/powerpoint/2010/main" val="242156263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D719309E-9AD6-4981-9690-7A086D5DCC4B}"/>
              </a:ext>
            </a:extLst>
          </p:cNvPr>
          <p:cNvSpPr>
            <a:spLocks noGrp="1"/>
          </p:cNvSpPr>
          <p:nvPr>
            <p:ph type="title"/>
          </p:nvPr>
        </p:nvSpPr>
        <p:spPr>
          <a:xfrm>
            <a:off x="838200" y="17462"/>
            <a:ext cx="10515600" cy="663575"/>
          </a:xfrm>
        </p:spPr>
        <p:txBody>
          <a:bodyPr>
            <a:normAutofit fontScale="90000"/>
          </a:bodyPr>
          <a:lstStyle/>
          <a:p>
            <a:r>
              <a:rPr lang="pl-PL" dirty="0"/>
              <a:t>Pomiar płynności </a:t>
            </a:r>
          </a:p>
        </p:txBody>
      </p:sp>
      <p:sp>
        <p:nvSpPr>
          <p:cNvPr id="3" name="Symbol zastępczy zawartości 2">
            <a:extLst>
              <a:ext uri="{FF2B5EF4-FFF2-40B4-BE49-F238E27FC236}">
                <a16:creationId xmlns:a16="http://schemas.microsoft.com/office/drawing/2014/main" xmlns="" id="{A0305B38-0570-40D9-8DC6-26878DA2AE49}"/>
              </a:ext>
            </a:extLst>
          </p:cNvPr>
          <p:cNvSpPr>
            <a:spLocks noGrp="1"/>
          </p:cNvSpPr>
          <p:nvPr>
            <p:ph idx="1"/>
          </p:nvPr>
        </p:nvSpPr>
        <p:spPr>
          <a:xfrm>
            <a:off x="257175" y="777874"/>
            <a:ext cx="11734800" cy="5578475"/>
          </a:xfrm>
        </p:spPr>
        <p:txBody>
          <a:bodyPr>
            <a:normAutofit fontScale="92500"/>
          </a:bodyPr>
          <a:lstStyle/>
          <a:p>
            <a:r>
              <a:rPr lang="pl-PL" dirty="0"/>
              <a:t>Płynność jest ważnym elementem się do wiarygodności kredytowej przedsiębiorstwa (zdolności do spłaty zadłużenia). </a:t>
            </a:r>
          </a:p>
          <a:p>
            <a:r>
              <a:rPr lang="pl-PL" dirty="0"/>
              <a:t> </a:t>
            </a:r>
          </a:p>
          <a:p>
            <a:r>
              <a:rPr lang="pl-PL" dirty="0"/>
              <a:t>Zdolność kredytowa to postrzegana zdolność kredytobiorcy do terminowego regulowania zobowiązań, pomimo niesprzyjających warunków zewnętrznych. Przedsiębiorstwo o wysokiej zdolności kredytowej to taka jednostka, która ma zdolność do spłacania odsetek od pożyczki wtedy, kiedy stają się wymagalne. </a:t>
            </a:r>
          </a:p>
          <a:p>
            <a:endParaRPr lang="pl-PL" dirty="0"/>
          </a:p>
          <a:p>
            <a:r>
              <a:rPr lang="pl-PL" dirty="0"/>
              <a:t>Wysoka zdolność kredytowa pozwala przedsiębiorstwu: </a:t>
            </a:r>
          </a:p>
          <a:p>
            <a:pPr lvl="1"/>
            <a:r>
              <a:rPr lang="pl-PL" dirty="0"/>
              <a:t>Uzyskać niższe koszty finansowania zewnętrznego. </a:t>
            </a:r>
          </a:p>
          <a:p>
            <a:pPr lvl="1"/>
            <a:r>
              <a:rPr lang="pl-PL" dirty="0"/>
              <a:t>Uzyskać lepsze warunki kredytu kupieckiego </a:t>
            </a:r>
          </a:p>
          <a:p>
            <a:pPr lvl="1"/>
            <a:r>
              <a:rPr lang="pl-PL" dirty="0"/>
              <a:t>Posiadać większą elastyczność w zakresie wyboru źródeł finansowania.</a:t>
            </a:r>
          </a:p>
          <a:p>
            <a:pPr lvl="1"/>
            <a:r>
              <a:rPr lang="pl-PL" dirty="0"/>
              <a:t>Pozwala wykorzystać pojawiające się atrakcyjne projekty inwestycyjne - jako przedsiębiorstwo może stosunkowo szybko zebrać pieniądze, aby zainwestować w rentowne projekty. </a:t>
            </a:r>
          </a:p>
          <a:p>
            <a:endParaRPr lang="pl-PL" dirty="0"/>
          </a:p>
        </p:txBody>
      </p:sp>
      <p:sp>
        <p:nvSpPr>
          <p:cNvPr id="4" name="Symbol zastępczy numeru slajdu 3">
            <a:extLst>
              <a:ext uri="{FF2B5EF4-FFF2-40B4-BE49-F238E27FC236}">
                <a16:creationId xmlns:a16="http://schemas.microsoft.com/office/drawing/2014/main" xmlns="" id="{63EDAD2E-B801-4F38-BC20-2176BCDF34D8}"/>
              </a:ext>
            </a:extLst>
          </p:cNvPr>
          <p:cNvSpPr>
            <a:spLocks noGrp="1"/>
          </p:cNvSpPr>
          <p:nvPr>
            <p:ph type="sldNum" sz="quarter" idx="12"/>
          </p:nvPr>
        </p:nvSpPr>
        <p:spPr/>
        <p:txBody>
          <a:bodyPr/>
          <a:lstStyle/>
          <a:p>
            <a:fld id="{27841190-F79C-4FD0-9BC1-8C2D798D9B46}" type="slidenum">
              <a:rPr lang="pl-PL" smtClean="0"/>
              <a:t>84</a:t>
            </a:fld>
            <a:endParaRPr lang="pl-PL"/>
          </a:p>
        </p:txBody>
      </p:sp>
    </p:spTree>
    <p:extLst>
      <p:ext uri="{BB962C8B-B14F-4D97-AF65-F5344CB8AC3E}">
        <p14:creationId xmlns:p14="http://schemas.microsoft.com/office/powerpoint/2010/main" val="400516294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5AD363C4-8219-47BD-BE99-A2EC5DAE130E}"/>
              </a:ext>
            </a:extLst>
          </p:cNvPr>
          <p:cNvSpPr>
            <a:spLocks noGrp="1"/>
          </p:cNvSpPr>
          <p:nvPr>
            <p:ph type="title"/>
          </p:nvPr>
        </p:nvSpPr>
        <p:spPr/>
        <p:txBody>
          <a:bodyPr/>
          <a:lstStyle/>
          <a:p>
            <a:r>
              <a:rPr lang="pl-PL" dirty="0"/>
              <a:t>Wskaźniki płynności (1) </a:t>
            </a:r>
          </a:p>
        </p:txBody>
      </p:sp>
      <p:graphicFrame>
        <p:nvGraphicFramePr>
          <p:cNvPr id="5" name="Symbol zastępczy zawartości 4">
            <a:extLst>
              <a:ext uri="{FF2B5EF4-FFF2-40B4-BE49-F238E27FC236}">
                <a16:creationId xmlns:a16="http://schemas.microsoft.com/office/drawing/2014/main" xmlns="" id="{55AE249A-5086-4A34-9AAD-9E7668F46F18}"/>
              </a:ext>
            </a:extLst>
          </p:cNvPr>
          <p:cNvGraphicFramePr>
            <a:graphicFrameLocks noGrp="1"/>
          </p:cNvGraphicFramePr>
          <p:nvPr>
            <p:ph idx="1"/>
            <p:extLst>
              <p:ext uri="{D42A27DB-BD31-4B8C-83A1-F6EECF244321}">
                <p14:modId xmlns:p14="http://schemas.microsoft.com/office/powerpoint/2010/main" val="1922827480"/>
              </p:ext>
            </p:extLst>
          </p:nvPr>
        </p:nvGraphicFramePr>
        <p:xfrm>
          <a:off x="838200" y="1770917"/>
          <a:ext cx="10876280" cy="3913632"/>
        </p:xfrm>
        <a:graphic>
          <a:graphicData uri="http://schemas.openxmlformats.org/drawingml/2006/table">
            <a:tbl>
              <a:tblPr firstRow="1" firstCol="1" bandRow="1">
                <a:tableStyleId>{5C22544A-7EE6-4342-B048-85BDC9FD1C3A}</a:tableStyleId>
              </a:tblPr>
              <a:tblGrid>
                <a:gridCol w="3924300">
                  <a:extLst>
                    <a:ext uri="{9D8B030D-6E8A-4147-A177-3AD203B41FA5}">
                      <a16:colId xmlns:a16="http://schemas.microsoft.com/office/drawing/2014/main" xmlns="" val="2547708437"/>
                    </a:ext>
                  </a:extLst>
                </a:gridCol>
                <a:gridCol w="6951980">
                  <a:extLst>
                    <a:ext uri="{9D8B030D-6E8A-4147-A177-3AD203B41FA5}">
                      <a16:colId xmlns:a16="http://schemas.microsoft.com/office/drawing/2014/main" xmlns="" val="579818355"/>
                    </a:ext>
                  </a:extLst>
                </a:gridCol>
              </a:tblGrid>
              <a:tr h="152400">
                <a:tc gridSpan="2">
                  <a:txBody>
                    <a:bodyPr/>
                    <a:lstStyle/>
                    <a:p>
                      <a:pPr algn="just">
                        <a:lnSpc>
                          <a:spcPct val="107000"/>
                        </a:lnSpc>
                        <a:spcAft>
                          <a:spcPts val="0"/>
                        </a:spcAft>
                      </a:pPr>
                      <a:r>
                        <a:rPr lang="pl-PL" sz="2000">
                          <a:effectLst/>
                        </a:rPr>
                        <a:t>Wskaźniki płynności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hMerge="1">
                  <a:txBody>
                    <a:bodyPr/>
                    <a:lstStyle/>
                    <a:p>
                      <a:endParaRPr lang="pl-PL"/>
                    </a:p>
                  </a:txBody>
                  <a:tcPr/>
                </a:tc>
                <a:extLst>
                  <a:ext uri="{0D108BD9-81ED-4DB2-BD59-A6C34878D82A}">
                    <a16:rowId xmlns:a16="http://schemas.microsoft.com/office/drawing/2014/main" xmlns="" val="2081768441"/>
                  </a:ext>
                </a:extLst>
              </a:tr>
              <a:tr h="147955">
                <a:tc>
                  <a:txBody>
                    <a:bodyPr/>
                    <a:lstStyle/>
                    <a:p>
                      <a:pPr algn="just">
                        <a:lnSpc>
                          <a:spcPct val="107000"/>
                        </a:lnSpc>
                        <a:spcAft>
                          <a:spcPts val="0"/>
                        </a:spcAft>
                      </a:pPr>
                      <a:r>
                        <a:rPr lang="pl-PL" sz="2000">
                          <a:effectLst/>
                        </a:rPr>
                        <a:t>Stosunek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just">
                        <a:lnSpc>
                          <a:spcPct val="107000"/>
                        </a:lnSpc>
                        <a:spcAft>
                          <a:spcPts val="0"/>
                        </a:spcAft>
                      </a:pPr>
                      <a:r>
                        <a:rPr lang="pl-PL" sz="2000">
                          <a:effectLst/>
                        </a:rPr>
                        <a:t>Formuła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3399484917"/>
                  </a:ext>
                </a:extLst>
              </a:tr>
              <a:tr h="147955">
                <a:tc>
                  <a:txBody>
                    <a:bodyPr/>
                    <a:lstStyle/>
                    <a:p>
                      <a:pPr algn="just">
                        <a:lnSpc>
                          <a:spcPct val="107000"/>
                        </a:lnSpc>
                        <a:spcAft>
                          <a:spcPts val="0"/>
                        </a:spcAft>
                      </a:pPr>
                      <a:r>
                        <a:rPr lang="pl-PL" sz="2000">
                          <a:effectLst/>
                        </a:rPr>
                        <a:t>Współczynnik bieżącej płynności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just">
                        <a:lnSpc>
                          <a:spcPct val="107000"/>
                        </a:lnSpc>
                        <a:spcAft>
                          <a:spcPts val="0"/>
                        </a:spcAft>
                      </a:pPr>
                      <a:r>
                        <a:rPr lang="pl-PL" sz="2000">
                          <a:effectLst/>
                        </a:rPr>
                        <a:t>Aktywa obrotowe / Zobowiązania krótkoterminowe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1906539181"/>
                  </a:ext>
                </a:extLst>
              </a:tr>
              <a:tr h="156845">
                <a:tc>
                  <a:txBody>
                    <a:bodyPr/>
                    <a:lstStyle/>
                    <a:p>
                      <a:pPr algn="just">
                        <a:lnSpc>
                          <a:spcPct val="107000"/>
                        </a:lnSpc>
                        <a:spcAft>
                          <a:spcPts val="0"/>
                        </a:spcAft>
                      </a:pPr>
                      <a:r>
                        <a:rPr lang="pl-PL" sz="2000">
                          <a:effectLst/>
                        </a:rPr>
                        <a:t>Wskaźnik płynności szybkiej</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just">
                        <a:lnSpc>
                          <a:spcPct val="107000"/>
                        </a:lnSpc>
                        <a:spcAft>
                          <a:spcPts val="0"/>
                        </a:spcAft>
                      </a:pPr>
                      <a:r>
                        <a:rPr lang="pl-PL" sz="2000">
                          <a:effectLst/>
                        </a:rPr>
                        <a:t>(Gotówka + zbywalne papiery wartościowe + Należności) / Zobowiązania krótkoterminowe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1387305458"/>
                  </a:ext>
                </a:extLst>
              </a:tr>
              <a:tr h="152400">
                <a:tc>
                  <a:txBody>
                    <a:bodyPr/>
                    <a:lstStyle/>
                    <a:p>
                      <a:pPr algn="just">
                        <a:lnSpc>
                          <a:spcPct val="107000"/>
                        </a:lnSpc>
                        <a:spcAft>
                          <a:spcPts val="0"/>
                        </a:spcAft>
                      </a:pPr>
                      <a:r>
                        <a:rPr lang="pl-PL" sz="2000">
                          <a:effectLst/>
                        </a:rPr>
                        <a:t>Rotacja należności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just">
                        <a:lnSpc>
                          <a:spcPct val="107000"/>
                        </a:lnSpc>
                        <a:spcAft>
                          <a:spcPts val="0"/>
                        </a:spcAft>
                      </a:pPr>
                      <a:r>
                        <a:rPr lang="pl-PL" sz="2000">
                          <a:effectLst/>
                        </a:rPr>
                        <a:t>Sprzedaż kredytowa / Średnie należności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479302608"/>
                  </a:ext>
                </a:extLst>
              </a:tr>
              <a:tr h="295910">
                <a:tc>
                  <a:txBody>
                    <a:bodyPr/>
                    <a:lstStyle/>
                    <a:p>
                      <a:pPr algn="just">
                        <a:lnSpc>
                          <a:spcPct val="107000"/>
                        </a:lnSpc>
                        <a:spcAft>
                          <a:spcPts val="0"/>
                        </a:spcAft>
                      </a:pPr>
                      <a:r>
                        <a:rPr lang="pl-PL" sz="2000">
                          <a:effectLst/>
                        </a:rPr>
                        <a:t>Cykl należności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just">
                        <a:lnSpc>
                          <a:spcPct val="107000"/>
                        </a:lnSpc>
                        <a:spcAft>
                          <a:spcPts val="0"/>
                        </a:spcAft>
                      </a:pPr>
                      <a:r>
                        <a:rPr lang="pl-PL" sz="2000">
                          <a:effectLst/>
                        </a:rPr>
                        <a:t>365 lub liczba dni w okresie / Rotacja należności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1082486397"/>
                  </a:ext>
                </a:extLst>
              </a:tr>
              <a:tr h="147955">
                <a:tc>
                  <a:txBody>
                    <a:bodyPr/>
                    <a:lstStyle/>
                    <a:p>
                      <a:pPr algn="just">
                        <a:lnSpc>
                          <a:spcPct val="107000"/>
                        </a:lnSpc>
                        <a:spcAft>
                          <a:spcPts val="0"/>
                        </a:spcAft>
                      </a:pPr>
                      <a:r>
                        <a:rPr lang="pl-PL" sz="2000">
                          <a:effectLst/>
                        </a:rPr>
                        <a:t>Rotacja zapasów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just">
                        <a:lnSpc>
                          <a:spcPct val="107000"/>
                        </a:lnSpc>
                        <a:spcAft>
                          <a:spcPts val="0"/>
                        </a:spcAft>
                      </a:pPr>
                      <a:r>
                        <a:rPr lang="pl-PL" sz="2000">
                          <a:effectLst/>
                        </a:rPr>
                        <a:t>Koszt sprzedanych towarów / średnie zapasy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2378756650"/>
                  </a:ext>
                </a:extLst>
              </a:tr>
              <a:tr h="287655">
                <a:tc>
                  <a:txBody>
                    <a:bodyPr/>
                    <a:lstStyle/>
                    <a:p>
                      <a:pPr algn="just">
                        <a:lnSpc>
                          <a:spcPct val="107000"/>
                        </a:lnSpc>
                        <a:spcAft>
                          <a:spcPts val="0"/>
                        </a:spcAft>
                      </a:pPr>
                      <a:r>
                        <a:rPr lang="pl-PL" sz="2000">
                          <a:effectLst/>
                        </a:rPr>
                        <a:t>Cykl zapasów</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just">
                        <a:lnSpc>
                          <a:spcPct val="107000"/>
                        </a:lnSpc>
                        <a:spcAft>
                          <a:spcPts val="0"/>
                        </a:spcAft>
                      </a:pPr>
                      <a:r>
                        <a:rPr lang="pl-PL" sz="2000">
                          <a:effectLst/>
                        </a:rPr>
                        <a:t>365 lub liczba dni w okresie / Rotacja zapasów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1492233489"/>
                  </a:ext>
                </a:extLst>
              </a:tr>
              <a:tr h="147955">
                <a:tc>
                  <a:txBody>
                    <a:bodyPr/>
                    <a:lstStyle/>
                    <a:p>
                      <a:pPr algn="just">
                        <a:lnSpc>
                          <a:spcPct val="107000"/>
                        </a:lnSpc>
                        <a:spcAft>
                          <a:spcPts val="0"/>
                        </a:spcAft>
                      </a:pPr>
                      <a:r>
                        <a:rPr lang="pl-PL" sz="2000">
                          <a:effectLst/>
                        </a:rPr>
                        <a:t>Rotacja zobowiązań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just">
                        <a:lnSpc>
                          <a:spcPct val="107000"/>
                        </a:lnSpc>
                        <a:spcAft>
                          <a:spcPts val="0"/>
                        </a:spcAft>
                      </a:pPr>
                      <a:r>
                        <a:rPr lang="pl-PL" sz="2000">
                          <a:effectLst/>
                        </a:rPr>
                        <a:t>Średnie zakupy / Średnie zobowiązania handlowe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231938970"/>
                  </a:ext>
                </a:extLst>
              </a:tr>
              <a:tr h="304800">
                <a:tc>
                  <a:txBody>
                    <a:bodyPr/>
                    <a:lstStyle/>
                    <a:p>
                      <a:pPr algn="just">
                        <a:lnSpc>
                          <a:spcPct val="107000"/>
                        </a:lnSpc>
                        <a:spcAft>
                          <a:spcPts val="0"/>
                        </a:spcAft>
                      </a:pPr>
                      <a:r>
                        <a:rPr lang="pl-PL" sz="2000">
                          <a:effectLst/>
                        </a:rPr>
                        <a:t>Liczba dni </a:t>
                      </a:r>
                      <a:br>
                        <a:rPr lang="pl-PL" sz="2000">
                          <a:effectLst/>
                        </a:rPr>
                      </a:br>
                      <a:r>
                        <a:rPr lang="pl-PL" sz="2000">
                          <a:effectLst/>
                        </a:rPr>
                        <a:t>zobowiązania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just">
                        <a:lnSpc>
                          <a:spcPct val="107000"/>
                        </a:lnSpc>
                        <a:spcAft>
                          <a:spcPts val="0"/>
                        </a:spcAft>
                      </a:pPr>
                      <a:r>
                        <a:rPr lang="pl-PL" sz="2000" dirty="0">
                          <a:effectLst/>
                        </a:rPr>
                        <a:t>365 lub dni w okresie / Obrót zobowiązań </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1441024286"/>
                  </a:ext>
                </a:extLst>
              </a:tr>
            </a:tbl>
          </a:graphicData>
        </a:graphic>
      </p:graphicFrame>
      <p:sp>
        <p:nvSpPr>
          <p:cNvPr id="4" name="Symbol zastępczy numeru slajdu 3">
            <a:extLst>
              <a:ext uri="{FF2B5EF4-FFF2-40B4-BE49-F238E27FC236}">
                <a16:creationId xmlns:a16="http://schemas.microsoft.com/office/drawing/2014/main" xmlns="" id="{EF8290C3-DF63-4770-8963-227AD8276CC4}"/>
              </a:ext>
            </a:extLst>
          </p:cNvPr>
          <p:cNvSpPr>
            <a:spLocks noGrp="1"/>
          </p:cNvSpPr>
          <p:nvPr>
            <p:ph type="sldNum" sz="quarter" idx="12"/>
          </p:nvPr>
        </p:nvSpPr>
        <p:spPr/>
        <p:txBody>
          <a:bodyPr/>
          <a:lstStyle/>
          <a:p>
            <a:fld id="{27841190-F79C-4FD0-9BC1-8C2D798D9B46}" type="slidenum">
              <a:rPr lang="pl-PL" smtClean="0"/>
              <a:t>85</a:t>
            </a:fld>
            <a:endParaRPr lang="pl-PL"/>
          </a:p>
        </p:txBody>
      </p:sp>
    </p:spTree>
    <p:extLst>
      <p:ext uri="{BB962C8B-B14F-4D97-AF65-F5344CB8AC3E}">
        <p14:creationId xmlns:p14="http://schemas.microsoft.com/office/powerpoint/2010/main" val="356782476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24413B79-B353-4664-A39D-9230E2F9F8CF}"/>
              </a:ext>
            </a:extLst>
          </p:cNvPr>
          <p:cNvSpPr>
            <a:spLocks noGrp="1"/>
          </p:cNvSpPr>
          <p:nvPr>
            <p:ph type="title"/>
          </p:nvPr>
        </p:nvSpPr>
        <p:spPr/>
        <p:txBody>
          <a:bodyPr/>
          <a:lstStyle/>
          <a:p>
            <a:r>
              <a:rPr lang="pl-PL" dirty="0"/>
              <a:t>Wskaźniki płynności (2)</a:t>
            </a:r>
          </a:p>
        </p:txBody>
      </p:sp>
      <p:sp>
        <p:nvSpPr>
          <p:cNvPr id="3" name="Symbol zastępczy zawartości 2">
            <a:extLst>
              <a:ext uri="{FF2B5EF4-FFF2-40B4-BE49-F238E27FC236}">
                <a16:creationId xmlns:a16="http://schemas.microsoft.com/office/drawing/2014/main" xmlns="" id="{C80CFD6D-8431-44A8-B000-57176EB7A932}"/>
              </a:ext>
            </a:extLst>
          </p:cNvPr>
          <p:cNvSpPr>
            <a:spLocks noGrp="1"/>
          </p:cNvSpPr>
          <p:nvPr>
            <p:ph idx="1"/>
          </p:nvPr>
        </p:nvSpPr>
        <p:spPr/>
        <p:txBody>
          <a:bodyPr>
            <a:normAutofit fontScale="85000" lnSpcReduction="20000"/>
          </a:bodyPr>
          <a:lstStyle/>
          <a:p>
            <a:r>
              <a:rPr lang="pl-PL" dirty="0"/>
              <a:t>Cykl operacyjny (netto)</a:t>
            </a:r>
          </a:p>
          <a:p>
            <a:r>
              <a:rPr lang="pl-PL" dirty="0"/>
              <a:t> </a:t>
            </a:r>
          </a:p>
          <a:p>
            <a:r>
              <a:rPr lang="pl-PL" dirty="0"/>
              <a:t>Cykl operacyjny to czas potrzebny na przekształcenie surowców we wpływy ze sprzedaży. Nie uwzględnia płatności na rzecz dostawców. </a:t>
            </a:r>
          </a:p>
          <a:p>
            <a:r>
              <a:rPr lang="pl-PL" dirty="0"/>
              <a:t> </a:t>
            </a:r>
          </a:p>
          <a:p>
            <a:r>
              <a:rPr lang="pl-PL" dirty="0"/>
              <a:t>Cykl operacyjny = cykl zapasów + cykl należności </a:t>
            </a:r>
          </a:p>
          <a:p>
            <a:r>
              <a:rPr lang="pl-PL" dirty="0"/>
              <a:t> </a:t>
            </a:r>
          </a:p>
          <a:p>
            <a:r>
              <a:rPr lang="pl-PL" dirty="0"/>
              <a:t>Cykl operacyjny netto jest bardziej dokładną miarą, która mierzy czas od zapłaty dostawcy za surowce do odbioru gotówki od klientów. Im krótszy cykl, tym lepsza jest zdolność przedsiębiorstwa do generowania gotówki. </a:t>
            </a:r>
          </a:p>
          <a:p>
            <a:r>
              <a:rPr lang="pl-PL" dirty="0"/>
              <a:t> </a:t>
            </a:r>
          </a:p>
          <a:p>
            <a:r>
              <a:rPr lang="pl-PL" dirty="0"/>
              <a:t>Cykl operacyjny netto = cykl należności + cykl zapasów - cykl zobowiązań </a:t>
            </a:r>
          </a:p>
          <a:p>
            <a:endParaRPr lang="pl-PL" dirty="0"/>
          </a:p>
        </p:txBody>
      </p:sp>
      <p:sp>
        <p:nvSpPr>
          <p:cNvPr id="4" name="Symbol zastępczy numeru slajdu 3">
            <a:extLst>
              <a:ext uri="{FF2B5EF4-FFF2-40B4-BE49-F238E27FC236}">
                <a16:creationId xmlns:a16="http://schemas.microsoft.com/office/drawing/2014/main" xmlns="" id="{90FC73D3-C1F3-413E-8890-A10FAD3E21AA}"/>
              </a:ext>
            </a:extLst>
          </p:cNvPr>
          <p:cNvSpPr>
            <a:spLocks noGrp="1"/>
          </p:cNvSpPr>
          <p:nvPr>
            <p:ph type="sldNum" sz="quarter" idx="12"/>
          </p:nvPr>
        </p:nvSpPr>
        <p:spPr/>
        <p:txBody>
          <a:bodyPr/>
          <a:lstStyle/>
          <a:p>
            <a:fld id="{27841190-F79C-4FD0-9BC1-8C2D798D9B46}" type="slidenum">
              <a:rPr lang="pl-PL" smtClean="0"/>
              <a:t>86</a:t>
            </a:fld>
            <a:endParaRPr lang="pl-PL"/>
          </a:p>
        </p:txBody>
      </p:sp>
    </p:spTree>
    <p:extLst>
      <p:ext uri="{BB962C8B-B14F-4D97-AF65-F5344CB8AC3E}">
        <p14:creationId xmlns:p14="http://schemas.microsoft.com/office/powerpoint/2010/main" val="166269892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61E54711-19F0-48E9-9056-B46563DBB073}"/>
              </a:ext>
            </a:extLst>
          </p:cNvPr>
          <p:cNvSpPr>
            <a:spLocks noGrp="1"/>
          </p:cNvSpPr>
          <p:nvPr>
            <p:ph type="title"/>
          </p:nvPr>
        </p:nvSpPr>
        <p:spPr/>
        <p:txBody>
          <a:bodyPr/>
          <a:lstStyle/>
          <a:p>
            <a:r>
              <a:rPr lang="pl-PL" dirty="0"/>
              <a:t>Zarządzanie dzienną pozycją gotówkową (ang. </a:t>
            </a:r>
            <a:r>
              <a:rPr lang="pl-PL" dirty="0" err="1"/>
              <a:t>cash</a:t>
            </a:r>
            <a:r>
              <a:rPr lang="pl-PL" dirty="0"/>
              <a:t> </a:t>
            </a:r>
            <a:r>
              <a:rPr lang="pl-PL" dirty="0" err="1"/>
              <a:t>position</a:t>
            </a:r>
            <a:r>
              <a:rPr lang="pl-PL" dirty="0"/>
              <a:t>)</a:t>
            </a:r>
          </a:p>
        </p:txBody>
      </p:sp>
      <p:sp>
        <p:nvSpPr>
          <p:cNvPr id="3" name="Symbol zastępczy zawartości 2">
            <a:extLst>
              <a:ext uri="{FF2B5EF4-FFF2-40B4-BE49-F238E27FC236}">
                <a16:creationId xmlns:a16="http://schemas.microsoft.com/office/drawing/2014/main" xmlns="" id="{167ADE69-525B-4C1B-AD7E-F90DD67FF699}"/>
              </a:ext>
            </a:extLst>
          </p:cNvPr>
          <p:cNvSpPr>
            <a:spLocks noGrp="1"/>
          </p:cNvSpPr>
          <p:nvPr>
            <p:ph idx="1"/>
          </p:nvPr>
        </p:nvSpPr>
        <p:spPr/>
        <p:txBody>
          <a:bodyPr>
            <a:normAutofit fontScale="92500" lnSpcReduction="10000"/>
          </a:bodyPr>
          <a:lstStyle/>
          <a:p>
            <a:pPr algn="just"/>
            <a:r>
              <a:rPr lang="pl-PL" dirty="0"/>
              <a:t>Celem zarządzania dzienną pozycją gotówkową przedsiębiorstwa jest zapewnienie wystarczającej ilości gotówki (saldo docelowe). </a:t>
            </a:r>
          </a:p>
          <a:p>
            <a:pPr algn="just"/>
            <a:r>
              <a:rPr lang="pl-PL" dirty="0"/>
              <a:t>Przedsiębiorstwo nie chce niskich lub ujemnych sald, ponieważ pożyczanie gotówki w krótkim terminie do zabezpieczenia płynności jest szkodliwe. </a:t>
            </a:r>
          </a:p>
          <a:p>
            <a:pPr algn="just"/>
            <a:r>
              <a:rPr lang="pl-PL" dirty="0"/>
              <a:t>Również utrzymywanie wysokiego salda gotówki jest niepożądane, ponieważ przedsiębiorstwo traci potencjalne odsetki, które mogłoby zarobić inwestując te zasoby pieniężne. </a:t>
            </a:r>
          </a:p>
          <a:p>
            <a:pPr algn="just"/>
            <a:r>
              <a:rPr lang="pl-PL" dirty="0"/>
              <a:t>Przedsiębiorstwa powinny obserwować i kontrolować główne źródła wpływów i wypływów środków pieniężnych w celu precyzyjnego prognozowania przepływów pieniężnych i utrzymania minimalnego salda środków pieniężnych.</a:t>
            </a:r>
          </a:p>
        </p:txBody>
      </p:sp>
      <p:sp>
        <p:nvSpPr>
          <p:cNvPr id="4" name="Symbol zastępczy numeru slajdu 3">
            <a:extLst>
              <a:ext uri="{FF2B5EF4-FFF2-40B4-BE49-F238E27FC236}">
                <a16:creationId xmlns:a16="http://schemas.microsoft.com/office/drawing/2014/main" xmlns="" id="{78D308FB-6BAF-4521-9AEB-6103F570FE2B}"/>
              </a:ext>
            </a:extLst>
          </p:cNvPr>
          <p:cNvSpPr>
            <a:spLocks noGrp="1"/>
          </p:cNvSpPr>
          <p:nvPr>
            <p:ph type="sldNum" sz="quarter" idx="12"/>
          </p:nvPr>
        </p:nvSpPr>
        <p:spPr/>
        <p:txBody>
          <a:bodyPr/>
          <a:lstStyle/>
          <a:p>
            <a:fld id="{27841190-F79C-4FD0-9BC1-8C2D798D9B46}" type="slidenum">
              <a:rPr lang="pl-PL" smtClean="0"/>
              <a:t>87</a:t>
            </a:fld>
            <a:endParaRPr lang="pl-PL"/>
          </a:p>
        </p:txBody>
      </p:sp>
    </p:spTree>
    <p:extLst>
      <p:ext uri="{BB962C8B-B14F-4D97-AF65-F5344CB8AC3E}">
        <p14:creationId xmlns:p14="http://schemas.microsoft.com/office/powerpoint/2010/main" val="20243301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6BA1479D-9F61-4219-9A82-57D831BF7705}"/>
              </a:ext>
            </a:extLst>
          </p:cNvPr>
          <p:cNvSpPr>
            <a:spLocks noGrp="1"/>
          </p:cNvSpPr>
          <p:nvPr>
            <p:ph type="title"/>
          </p:nvPr>
        </p:nvSpPr>
        <p:spPr/>
        <p:txBody>
          <a:bodyPr/>
          <a:lstStyle/>
          <a:p>
            <a:r>
              <a:rPr lang="pl-PL" dirty="0"/>
              <a:t>Typowe wpływy i wydatki pieniężne</a:t>
            </a:r>
          </a:p>
        </p:txBody>
      </p:sp>
      <p:graphicFrame>
        <p:nvGraphicFramePr>
          <p:cNvPr id="5" name="Symbol zastępczy zawartości 4">
            <a:extLst>
              <a:ext uri="{FF2B5EF4-FFF2-40B4-BE49-F238E27FC236}">
                <a16:creationId xmlns:a16="http://schemas.microsoft.com/office/drawing/2014/main" xmlns="" id="{E7B23015-4D1C-45AC-8638-87986FC050AE}"/>
              </a:ext>
            </a:extLst>
          </p:cNvPr>
          <p:cNvGraphicFramePr>
            <a:graphicFrameLocks noGrp="1"/>
          </p:cNvGraphicFramePr>
          <p:nvPr>
            <p:ph idx="1"/>
            <p:extLst>
              <p:ext uri="{D42A27DB-BD31-4B8C-83A1-F6EECF244321}">
                <p14:modId xmlns:p14="http://schemas.microsoft.com/office/powerpoint/2010/main" val="3890837930"/>
              </p:ext>
            </p:extLst>
          </p:nvPr>
        </p:nvGraphicFramePr>
        <p:xfrm>
          <a:off x="365442" y="2412238"/>
          <a:ext cx="11461115" cy="3163443"/>
        </p:xfrm>
        <a:graphic>
          <a:graphicData uri="http://schemas.openxmlformats.org/drawingml/2006/table">
            <a:tbl>
              <a:tblPr firstRow="1" firstCol="1" bandRow="1">
                <a:tableStyleId>{5C22544A-7EE6-4342-B048-85BDC9FD1C3A}</a:tableStyleId>
              </a:tblPr>
              <a:tblGrid>
                <a:gridCol w="6080452">
                  <a:extLst>
                    <a:ext uri="{9D8B030D-6E8A-4147-A177-3AD203B41FA5}">
                      <a16:colId xmlns:a16="http://schemas.microsoft.com/office/drawing/2014/main" xmlns="" val="2997397689"/>
                    </a:ext>
                  </a:extLst>
                </a:gridCol>
                <a:gridCol w="5380663">
                  <a:extLst>
                    <a:ext uri="{9D8B030D-6E8A-4147-A177-3AD203B41FA5}">
                      <a16:colId xmlns:a16="http://schemas.microsoft.com/office/drawing/2014/main" xmlns="" val="2108405812"/>
                    </a:ext>
                  </a:extLst>
                </a:gridCol>
              </a:tblGrid>
              <a:tr h="152400">
                <a:tc gridSpan="2">
                  <a:txBody>
                    <a:bodyPr/>
                    <a:lstStyle/>
                    <a:p>
                      <a:pPr algn="just">
                        <a:lnSpc>
                          <a:spcPct val="107000"/>
                        </a:lnSpc>
                        <a:spcAft>
                          <a:spcPts val="0"/>
                        </a:spcAft>
                      </a:pPr>
                      <a:r>
                        <a:rPr lang="pl-PL" sz="2000">
                          <a:effectLst/>
                        </a:rPr>
                        <a:t>Przykłady wpływów i wypływów pieniężnych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hMerge="1">
                  <a:txBody>
                    <a:bodyPr/>
                    <a:lstStyle/>
                    <a:p>
                      <a:endParaRPr lang="pl-PL"/>
                    </a:p>
                  </a:txBody>
                  <a:tcPr/>
                </a:tc>
                <a:extLst>
                  <a:ext uri="{0D108BD9-81ED-4DB2-BD59-A6C34878D82A}">
                    <a16:rowId xmlns:a16="http://schemas.microsoft.com/office/drawing/2014/main" xmlns="" val="1441461152"/>
                  </a:ext>
                </a:extLst>
              </a:tr>
              <a:tr h="147955">
                <a:tc>
                  <a:txBody>
                    <a:bodyPr/>
                    <a:lstStyle/>
                    <a:p>
                      <a:pPr algn="just">
                        <a:lnSpc>
                          <a:spcPct val="107000"/>
                        </a:lnSpc>
                        <a:spcAft>
                          <a:spcPts val="0"/>
                        </a:spcAft>
                      </a:pPr>
                      <a:r>
                        <a:rPr lang="pl-PL" sz="2000">
                          <a:effectLst/>
                        </a:rPr>
                        <a:t>Wpływy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just">
                        <a:lnSpc>
                          <a:spcPct val="107000"/>
                        </a:lnSpc>
                        <a:spcAft>
                          <a:spcPts val="0"/>
                        </a:spcAft>
                      </a:pPr>
                      <a:r>
                        <a:rPr lang="pl-PL" sz="2000" dirty="0">
                          <a:effectLst/>
                        </a:rPr>
                        <a:t>Wypływy </a:t>
                      </a:r>
                      <a:r>
                        <a:rPr lang="pl-PL" sz="2000">
                          <a:effectLst/>
                        </a:rPr>
                        <a:t>od klientów</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3946095380"/>
                  </a:ext>
                </a:extLst>
              </a:tr>
              <a:tr h="147955">
                <a:tc>
                  <a:txBody>
                    <a:bodyPr/>
                    <a:lstStyle/>
                    <a:p>
                      <a:pPr algn="just">
                        <a:lnSpc>
                          <a:spcPct val="107000"/>
                        </a:lnSpc>
                        <a:spcAft>
                          <a:spcPts val="0"/>
                        </a:spcAft>
                      </a:pPr>
                      <a:r>
                        <a:rPr lang="pl-PL" sz="2000">
                          <a:effectLst/>
                        </a:rPr>
                        <a:t>Wpływy ze sprzedaży</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just">
                        <a:lnSpc>
                          <a:spcPct val="107000"/>
                        </a:lnSpc>
                        <a:spcAft>
                          <a:spcPts val="0"/>
                        </a:spcAft>
                      </a:pPr>
                      <a:r>
                        <a:rPr lang="pl-PL" sz="2000">
                          <a:effectLst/>
                        </a:rPr>
                        <a:t>Płatności dla pracowników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1539773968"/>
                  </a:ext>
                </a:extLst>
              </a:tr>
              <a:tr h="147955">
                <a:tc>
                  <a:txBody>
                    <a:bodyPr/>
                    <a:lstStyle/>
                    <a:p>
                      <a:pPr algn="just">
                        <a:lnSpc>
                          <a:spcPct val="107000"/>
                        </a:lnSpc>
                        <a:spcAft>
                          <a:spcPts val="0"/>
                        </a:spcAft>
                      </a:pPr>
                      <a:r>
                        <a:rPr lang="pl-PL" sz="2000">
                          <a:effectLst/>
                        </a:rPr>
                        <a:t>Przelew gotówki od jednostek zależnych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just">
                        <a:lnSpc>
                          <a:spcPct val="107000"/>
                        </a:lnSpc>
                        <a:spcAft>
                          <a:spcPts val="0"/>
                        </a:spcAft>
                      </a:pPr>
                      <a:r>
                        <a:rPr lang="pl-PL" sz="2000">
                          <a:effectLst/>
                        </a:rPr>
                        <a:t>Płatności dla dostawców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3125177181"/>
                  </a:ext>
                </a:extLst>
              </a:tr>
              <a:tr h="147955">
                <a:tc>
                  <a:txBody>
                    <a:bodyPr/>
                    <a:lstStyle/>
                    <a:p>
                      <a:pPr algn="just">
                        <a:lnSpc>
                          <a:spcPct val="107000"/>
                        </a:lnSpc>
                        <a:spcAft>
                          <a:spcPts val="0"/>
                        </a:spcAft>
                      </a:pPr>
                      <a:r>
                        <a:rPr lang="pl-PL" sz="1800">
                          <a:effectLst/>
                        </a:rPr>
                        <a:t>Zapadające inwestycje (instrumenty finansowe osiągają koniec swojego życia lub upływa termin kiedy zaplanowano je sprzedać)</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just">
                        <a:lnSpc>
                          <a:spcPct val="107000"/>
                        </a:lnSpc>
                        <a:spcAft>
                          <a:spcPts val="0"/>
                        </a:spcAft>
                      </a:pPr>
                      <a:r>
                        <a:rPr lang="pl-PL" sz="2000">
                          <a:effectLst/>
                        </a:rPr>
                        <a:t>Inne płatności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743989718"/>
                  </a:ext>
                </a:extLst>
              </a:tr>
              <a:tr h="147955">
                <a:tc>
                  <a:txBody>
                    <a:bodyPr/>
                    <a:lstStyle/>
                    <a:p>
                      <a:pPr algn="just">
                        <a:lnSpc>
                          <a:spcPct val="107000"/>
                        </a:lnSpc>
                        <a:spcAft>
                          <a:spcPts val="0"/>
                        </a:spcAft>
                      </a:pPr>
                      <a:r>
                        <a:rPr lang="pl-PL" sz="2000">
                          <a:effectLst/>
                        </a:rPr>
                        <a:t>Inne przychody </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just">
                        <a:lnSpc>
                          <a:spcPct val="107000"/>
                        </a:lnSpc>
                        <a:spcAft>
                          <a:spcPts val="0"/>
                        </a:spcAft>
                      </a:pPr>
                      <a:r>
                        <a:rPr lang="pl-PL" sz="2000">
                          <a:effectLst/>
                        </a:rPr>
                        <a:t>Nakłady na inwestycje (pap. Wart)</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2973427496"/>
                  </a:ext>
                </a:extLst>
              </a:tr>
              <a:tr h="147955">
                <a:tc>
                  <a:txBody>
                    <a:bodyPr/>
                    <a:lstStyle/>
                    <a:p>
                      <a:pPr algn="just">
                        <a:lnSpc>
                          <a:spcPct val="107000"/>
                        </a:lnSpc>
                        <a:spcAft>
                          <a:spcPts val="0"/>
                        </a:spcAft>
                      </a:pPr>
                      <a:r>
                        <a:rPr lang="pl-PL" sz="2000">
                          <a:effectLst/>
                        </a:rPr>
                        <a:t>Zwrot podatków</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tc>
                  <a:txBody>
                    <a:bodyPr/>
                    <a:lstStyle/>
                    <a:p>
                      <a:pPr algn="just">
                        <a:lnSpc>
                          <a:spcPct val="107000"/>
                        </a:lnSpc>
                        <a:spcAft>
                          <a:spcPts val="0"/>
                        </a:spcAft>
                      </a:pPr>
                      <a:r>
                        <a:rPr lang="pl-PL" sz="2000">
                          <a:effectLst/>
                        </a:rPr>
                        <a:t>Spłata pożyczek i kredytów</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nchor="b"/>
                </a:tc>
                <a:extLst>
                  <a:ext uri="{0D108BD9-81ED-4DB2-BD59-A6C34878D82A}">
                    <a16:rowId xmlns:a16="http://schemas.microsoft.com/office/drawing/2014/main" xmlns="" val="911948500"/>
                  </a:ext>
                </a:extLst>
              </a:tr>
              <a:tr h="156845">
                <a:tc>
                  <a:txBody>
                    <a:bodyPr/>
                    <a:lstStyle/>
                    <a:p>
                      <a:pPr algn="just">
                        <a:lnSpc>
                          <a:spcPct val="107000"/>
                        </a:lnSpc>
                        <a:spcAft>
                          <a:spcPts val="0"/>
                        </a:spcAft>
                      </a:pPr>
                      <a:r>
                        <a:rPr lang="pl-PL" sz="2000">
                          <a:effectLst/>
                        </a:rPr>
                        <a:t>Pieniądze z pożyczek i kredytów</a:t>
                      </a:r>
                      <a:endParaRPr lang="pl-PL" sz="180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tc>
                  <a:txBody>
                    <a:bodyPr/>
                    <a:lstStyle/>
                    <a:p>
                      <a:pPr algn="just">
                        <a:lnSpc>
                          <a:spcPct val="107000"/>
                        </a:lnSpc>
                        <a:spcAft>
                          <a:spcPts val="0"/>
                        </a:spcAft>
                      </a:pPr>
                      <a:r>
                        <a:rPr lang="pl-PL" sz="2000" dirty="0">
                          <a:effectLst/>
                        </a:rPr>
                        <a:t>Podatki </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 marR="6350" marT="0" marB="0"/>
                </a:tc>
                <a:extLst>
                  <a:ext uri="{0D108BD9-81ED-4DB2-BD59-A6C34878D82A}">
                    <a16:rowId xmlns:a16="http://schemas.microsoft.com/office/drawing/2014/main" xmlns="" val="1357514947"/>
                  </a:ext>
                </a:extLst>
              </a:tr>
            </a:tbl>
          </a:graphicData>
        </a:graphic>
      </p:graphicFrame>
      <p:sp>
        <p:nvSpPr>
          <p:cNvPr id="4" name="Symbol zastępczy numeru slajdu 3">
            <a:extLst>
              <a:ext uri="{FF2B5EF4-FFF2-40B4-BE49-F238E27FC236}">
                <a16:creationId xmlns:a16="http://schemas.microsoft.com/office/drawing/2014/main" xmlns="" id="{19135CE6-DFEC-4E8E-AAFF-8D02686970D9}"/>
              </a:ext>
            </a:extLst>
          </p:cNvPr>
          <p:cNvSpPr>
            <a:spLocks noGrp="1"/>
          </p:cNvSpPr>
          <p:nvPr>
            <p:ph type="sldNum" sz="quarter" idx="12"/>
          </p:nvPr>
        </p:nvSpPr>
        <p:spPr/>
        <p:txBody>
          <a:bodyPr/>
          <a:lstStyle/>
          <a:p>
            <a:fld id="{27841190-F79C-4FD0-9BC1-8C2D798D9B46}" type="slidenum">
              <a:rPr lang="pl-PL" smtClean="0"/>
              <a:t>88</a:t>
            </a:fld>
            <a:endParaRPr lang="pl-PL"/>
          </a:p>
        </p:txBody>
      </p:sp>
    </p:spTree>
    <p:extLst>
      <p:ext uri="{BB962C8B-B14F-4D97-AF65-F5344CB8AC3E}">
        <p14:creationId xmlns:p14="http://schemas.microsoft.com/office/powerpoint/2010/main" val="177266673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8FDDD7E6-5271-4D8B-AD81-4B3F092D74F7}"/>
              </a:ext>
            </a:extLst>
          </p:cNvPr>
          <p:cNvSpPr>
            <a:spLocks noGrp="1"/>
          </p:cNvSpPr>
          <p:nvPr>
            <p:ph type="title"/>
          </p:nvPr>
        </p:nvSpPr>
        <p:spPr/>
        <p:txBody>
          <a:bodyPr/>
          <a:lstStyle/>
          <a:p>
            <a:r>
              <a:rPr lang="pl-PL" dirty="0"/>
              <a:t>Inwestowanie gotówki na krótkie okresy czasu </a:t>
            </a:r>
          </a:p>
        </p:txBody>
      </p:sp>
      <p:sp>
        <p:nvSpPr>
          <p:cNvPr id="3" name="Symbol zastępczy zawartości 2">
            <a:extLst>
              <a:ext uri="{FF2B5EF4-FFF2-40B4-BE49-F238E27FC236}">
                <a16:creationId xmlns:a16="http://schemas.microsoft.com/office/drawing/2014/main" xmlns="" id="{369DCDB5-B474-42DA-A672-68C8AB57480B}"/>
              </a:ext>
            </a:extLst>
          </p:cNvPr>
          <p:cNvSpPr>
            <a:spLocks noGrp="1"/>
          </p:cNvSpPr>
          <p:nvPr>
            <p:ph idx="1"/>
          </p:nvPr>
        </p:nvSpPr>
        <p:spPr/>
        <p:txBody>
          <a:bodyPr>
            <a:normAutofit lnSpcReduction="10000"/>
          </a:bodyPr>
          <a:lstStyle/>
          <a:p>
            <a:pPr algn="just"/>
            <a:r>
              <a:rPr lang="pl-PL" dirty="0"/>
              <a:t>Przedsiębiorstwo może tymczasowo dysponować płynnością, której w danej chwili (w danym dniu) nie potrzebuje. </a:t>
            </a:r>
          </a:p>
          <a:p>
            <a:pPr algn="just"/>
            <a:r>
              <a:rPr lang="pl-PL" dirty="0"/>
              <a:t>Krótkookresowe portfele wchodzące w skład kapitału obrotowego składają się z krótkookresowych papierów wartościowych, które są mniej ryzykowne, wysoko płynne (łatwo je sprzedać) oraz mają krótszy okres życia (wykupu) niż inne typy portfeli inwestycyjnych. </a:t>
            </a:r>
          </a:p>
          <a:p>
            <a:pPr algn="just"/>
            <a:r>
              <a:rPr lang="pl-PL" dirty="0"/>
              <a:t>Zazwyczaj portfele inwestycyjne wchodzące w skład kapitału obrotowego składają się z krótkoterminowych rządowych papierów wartościowych oraz krótkoterminowych instrumentów wyemitowanych przez banki i inne przedsiębiorstwa. Są to inwestycje, które można zamienić na gotówkę w ciągu 2-3 dni roboczych. </a:t>
            </a:r>
          </a:p>
          <a:p>
            <a:pPr algn="just"/>
            <a:endParaRPr lang="pl-PL" dirty="0"/>
          </a:p>
          <a:p>
            <a:pPr algn="just"/>
            <a:endParaRPr lang="pl-PL" dirty="0"/>
          </a:p>
        </p:txBody>
      </p:sp>
      <p:sp>
        <p:nvSpPr>
          <p:cNvPr id="4" name="Symbol zastępczy numeru slajdu 3">
            <a:extLst>
              <a:ext uri="{FF2B5EF4-FFF2-40B4-BE49-F238E27FC236}">
                <a16:creationId xmlns:a16="http://schemas.microsoft.com/office/drawing/2014/main" xmlns="" id="{280285F0-D04D-45AB-81C2-8DB2CD9DB8B7}"/>
              </a:ext>
            </a:extLst>
          </p:cNvPr>
          <p:cNvSpPr>
            <a:spLocks noGrp="1"/>
          </p:cNvSpPr>
          <p:nvPr>
            <p:ph type="sldNum" sz="quarter" idx="12"/>
          </p:nvPr>
        </p:nvSpPr>
        <p:spPr/>
        <p:txBody>
          <a:bodyPr/>
          <a:lstStyle/>
          <a:p>
            <a:fld id="{27841190-F79C-4FD0-9BC1-8C2D798D9B46}" type="slidenum">
              <a:rPr lang="pl-PL" smtClean="0"/>
              <a:t>89</a:t>
            </a:fld>
            <a:endParaRPr lang="pl-PL"/>
          </a:p>
        </p:txBody>
      </p:sp>
    </p:spTree>
    <p:extLst>
      <p:ext uri="{BB962C8B-B14F-4D97-AF65-F5344CB8AC3E}">
        <p14:creationId xmlns:p14="http://schemas.microsoft.com/office/powerpoint/2010/main" val="28449333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127EA185-490D-43F3-B585-5ED6734E45E7}"/>
              </a:ext>
            </a:extLst>
          </p:cNvPr>
          <p:cNvSpPr>
            <a:spLocks noGrp="1"/>
          </p:cNvSpPr>
          <p:nvPr>
            <p:ph type="title"/>
          </p:nvPr>
        </p:nvSpPr>
        <p:spPr>
          <a:xfrm>
            <a:off x="838200" y="241300"/>
            <a:ext cx="10515600" cy="587375"/>
          </a:xfrm>
        </p:spPr>
        <p:txBody>
          <a:bodyPr>
            <a:normAutofit fontScale="90000"/>
          </a:bodyPr>
          <a:lstStyle/>
          <a:p>
            <a:r>
              <a:rPr lang="pl-PL" dirty="0"/>
              <a:t>Mechanizmy zarządzania akcjonariuszami</a:t>
            </a:r>
          </a:p>
        </p:txBody>
      </p:sp>
      <p:sp>
        <p:nvSpPr>
          <p:cNvPr id="3" name="Symbol zastępczy zawartości 2">
            <a:extLst>
              <a:ext uri="{FF2B5EF4-FFF2-40B4-BE49-F238E27FC236}">
                <a16:creationId xmlns:a16="http://schemas.microsoft.com/office/drawing/2014/main" xmlns="" id="{9C2D78C7-C89D-4130-A708-DEE336AA440B}"/>
              </a:ext>
            </a:extLst>
          </p:cNvPr>
          <p:cNvSpPr>
            <a:spLocks noGrp="1"/>
          </p:cNvSpPr>
          <p:nvPr>
            <p:ph idx="1"/>
          </p:nvPr>
        </p:nvSpPr>
        <p:spPr>
          <a:xfrm>
            <a:off x="838200" y="981075"/>
            <a:ext cx="10515600" cy="5486400"/>
          </a:xfrm>
        </p:spPr>
        <p:txBody>
          <a:bodyPr>
            <a:normAutofit lnSpcReduction="10000"/>
          </a:bodyPr>
          <a:lstStyle/>
          <a:p>
            <a:r>
              <a:rPr lang="pl-PL" dirty="0"/>
              <a:t>Walne zgromadzenia – zwykłe i nadzwyczajne</a:t>
            </a:r>
          </a:p>
          <a:p>
            <a:r>
              <a:rPr lang="pl-PL" dirty="0"/>
              <a:t>Mechanizmy funkcjonowania zarządu i rady nadzorczej</a:t>
            </a:r>
          </a:p>
          <a:p>
            <a:r>
              <a:rPr lang="pl-PL" dirty="0"/>
              <a:t>Funkcjonowanie audytu</a:t>
            </a:r>
          </a:p>
          <a:p>
            <a:r>
              <a:rPr lang="pl-PL" dirty="0"/>
              <a:t>Raportowanie i transparentność</a:t>
            </a:r>
          </a:p>
          <a:p>
            <a:r>
              <a:rPr lang="pl-PL" dirty="0"/>
              <a:t>Zasady dotyczące ujawniania transakcji z podmiotami lub osobami powiązanymi </a:t>
            </a:r>
          </a:p>
          <a:p>
            <a:r>
              <a:rPr lang="pl-PL" dirty="0"/>
              <a:t>Polityka wynagrodzeń</a:t>
            </a:r>
          </a:p>
          <a:p>
            <a:r>
              <a:rPr lang="pl-PL" dirty="0" err="1"/>
              <a:t>Say</a:t>
            </a:r>
            <a:r>
              <a:rPr lang="pl-PL" dirty="0"/>
              <a:t> on </a:t>
            </a:r>
            <a:r>
              <a:rPr lang="pl-PL" dirty="0" err="1"/>
              <a:t>Pay</a:t>
            </a:r>
            <a:endParaRPr lang="pl-PL" dirty="0"/>
          </a:p>
          <a:p>
            <a:r>
              <a:rPr lang="pl-PL" dirty="0"/>
              <a:t>Wiążące porozumienia z kredytodawcami </a:t>
            </a:r>
          </a:p>
          <a:p>
            <a:r>
              <a:rPr lang="pl-PL" dirty="0"/>
              <a:t>Prawa pracownicze i umowy </a:t>
            </a:r>
          </a:p>
          <a:p>
            <a:r>
              <a:rPr lang="pl-PL" dirty="0"/>
              <a:t>Porozumienia prawne z klientami i dostawcami</a:t>
            </a:r>
          </a:p>
          <a:p>
            <a:r>
              <a:rPr lang="pl-PL" dirty="0"/>
              <a:t>Prawa i regulacje </a:t>
            </a:r>
          </a:p>
          <a:p>
            <a:endParaRPr lang="pl-PL" dirty="0"/>
          </a:p>
          <a:p>
            <a:pPr marL="0" indent="0">
              <a:buNone/>
            </a:pPr>
            <a:endParaRPr lang="pl-PL" dirty="0"/>
          </a:p>
          <a:p>
            <a:endParaRPr lang="pl-PL" dirty="0"/>
          </a:p>
        </p:txBody>
      </p:sp>
      <p:sp>
        <p:nvSpPr>
          <p:cNvPr id="4" name="Symbol zastępczy numeru slajdu 3">
            <a:extLst>
              <a:ext uri="{FF2B5EF4-FFF2-40B4-BE49-F238E27FC236}">
                <a16:creationId xmlns:a16="http://schemas.microsoft.com/office/drawing/2014/main" xmlns="" id="{98AD7A80-56E2-4863-811F-780CFA1C397C}"/>
              </a:ext>
            </a:extLst>
          </p:cNvPr>
          <p:cNvSpPr>
            <a:spLocks noGrp="1"/>
          </p:cNvSpPr>
          <p:nvPr>
            <p:ph type="sldNum" sz="quarter" idx="12"/>
          </p:nvPr>
        </p:nvSpPr>
        <p:spPr/>
        <p:txBody>
          <a:bodyPr/>
          <a:lstStyle/>
          <a:p>
            <a:fld id="{27841190-F79C-4FD0-9BC1-8C2D798D9B46}" type="slidenum">
              <a:rPr lang="pl-PL" smtClean="0"/>
              <a:t>9</a:t>
            </a:fld>
            <a:endParaRPr lang="pl-PL"/>
          </a:p>
        </p:txBody>
      </p:sp>
    </p:spTree>
    <p:extLst>
      <p:ext uri="{BB962C8B-B14F-4D97-AF65-F5344CB8AC3E}">
        <p14:creationId xmlns:p14="http://schemas.microsoft.com/office/powerpoint/2010/main" val="360862731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55DA157C-256F-42A9-8EAE-CD297ACAD180}"/>
              </a:ext>
            </a:extLst>
          </p:cNvPr>
          <p:cNvSpPr>
            <a:spLocks noGrp="1"/>
          </p:cNvSpPr>
          <p:nvPr>
            <p:ph type="title"/>
          </p:nvPr>
        </p:nvSpPr>
        <p:spPr/>
        <p:txBody>
          <a:bodyPr/>
          <a:lstStyle/>
          <a:p>
            <a:r>
              <a:rPr lang="pl-PL" dirty="0"/>
              <a:t>Dochodowość (rentowność) inwestycji krótkoterminowych </a:t>
            </a:r>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8D0344A7-4B1B-4BED-A5DB-D43976122C51}"/>
                  </a:ext>
                </a:extLst>
              </p:cNvPr>
              <p:cNvSpPr>
                <a:spLocks noGrp="1"/>
              </p:cNvSpPr>
              <p:nvPr>
                <p:ph idx="1"/>
              </p:nvPr>
            </p:nvSpPr>
            <p:spPr/>
            <p:txBody>
              <a:bodyPr>
                <a:normAutofit fontScale="77500" lnSpcReduction="20000"/>
              </a:bodyPr>
              <a:lstStyle/>
              <a:p>
                <a:r>
                  <a:rPr lang="pl-PL" dirty="0"/>
                  <a:t>Dochodowość (rentowność) inwestycji krótkoterminowych mierzona jest następująco:</a:t>
                </a:r>
              </a:p>
              <a:p>
                <a14:m>
                  <m:oMath xmlns:m="http://schemas.openxmlformats.org/officeDocument/2006/math">
                    <m:r>
                      <a:rPr lang="pl-PL" i="1">
                        <a:latin typeface="Cambria Math" panose="02040503050406030204" pitchFamily="18" charset="0"/>
                      </a:rPr>
                      <m:t>𝐷𝑜𝑐h𝑜𝑑𝑜𝑤𝑜</m:t>
                    </m:r>
                    <m:r>
                      <a:rPr lang="pl-PL" i="1">
                        <a:latin typeface="Cambria Math" panose="02040503050406030204" pitchFamily="18" charset="0"/>
                      </a:rPr>
                      <m:t>ść </m:t>
                    </m:r>
                    <m:r>
                      <a:rPr lang="pl-PL" i="1">
                        <a:latin typeface="Cambria Math" panose="02040503050406030204" pitchFamily="18" charset="0"/>
                      </a:rPr>
                      <m:t>𝑖𝑛𝑠𝑡𝑟𝑢𝑚𝑒𝑛𝑡</m:t>
                    </m:r>
                    <m:r>
                      <a:rPr lang="pl-PL" i="1">
                        <a:latin typeface="Cambria Math" panose="02040503050406030204" pitchFamily="18" charset="0"/>
                      </a:rPr>
                      <m:t>ó</m:t>
                    </m:r>
                    <m:r>
                      <a:rPr lang="pl-PL" i="1">
                        <a:latin typeface="Cambria Math" panose="02040503050406030204" pitchFamily="18" charset="0"/>
                      </a:rPr>
                      <m:t>𝑤</m:t>
                    </m:r>
                    <m:r>
                      <a:rPr lang="pl-PL" i="1">
                        <a:latin typeface="Cambria Math" panose="02040503050406030204" pitchFamily="18" charset="0"/>
                      </a:rPr>
                      <m:t> </m:t>
                    </m:r>
                    <m:r>
                      <a:rPr lang="pl-PL" i="1">
                        <a:latin typeface="Cambria Math" panose="02040503050406030204" pitchFamily="18" charset="0"/>
                      </a:rPr>
                      <m:t>𝑑𝑦𝑠𝑘𝑜𝑛𝑡𝑜𝑤𝑦𝑐h</m:t>
                    </m:r>
                    <m:r>
                      <a:rPr lang="pl-PL" i="1">
                        <a:latin typeface="Cambria Math" panose="02040503050406030204" pitchFamily="18" charset="0"/>
                      </a:rPr>
                      <m:t> (</m:t>
                    </m:r>
                    <m:r>
                      <a:rPr lang="pl-PL" i="1">
                        <a:latin typeface="Cambria Math" panose="02040503050406030204" pitchFamily="18" charset="0"/>
                      </a:rPr>
                      <m:t>𝑑𝑖𝑠𝑐𝑜𝑢𝑛𝑡</m:t>
                    </m:r>
                    <m:r>
                      <a:rPr lang="pl-PL" i="1">
                        <a:latin typeface="Cambria Math" panose="02040503050406030204" pitchFamily="18" charset="0"/>
                      </a:rPr>
                      <m:t>−</m:t>
                    </m:r>
                    <m:r>
                      <a:rPr lang="pl-PL" i="1">
                        <a:latin typeface="Cambria Math" panose="02040503050406030204" pitchFamily="18" charset="0"/>
                      </a:rPr>
                      <m:t>𝑏𝑎𝑠𝑖𝑠</m:t>
                    </m:r>
                    <m:r>
                      <a:rPr lang="pl-PL" i="1">
                        <a:latin typeface="Cambria Math" panose="02040503050406030204" pitchFamily="18" charset="0"/>
                      </a:rPr>
                      <m:t> </m:t>
                    </m:r>
                    <m:r>
                      <a:rPr lang="pl-PL" i="1">
                        <a:latin typeface="Cambria Math" panose="02040503050406030204" pitchFamily="18" charset="0"/>
                      </a:rPr>
                      <m:t>𝑦𝑖𝑒𝑙𝑑</m:t>
                    </m:r>
                    <m:r>
                      <a:rPr lang="pl-PL" i="1">
                        <a:latin typeface="Cambria Math" panose="02040503050406030204" pitchFamily="18" charset="0"/>
                      </a:rPr>
                      <m:t>)= </m:t>
                    </m:r>
                    <m:f>
                      <m:fPr>
                        <m:ctrlPr>
                          <a:rPr lang="pl-PL" i="1">
                            <a:latin typeface="Cambria Math" panose="02040503050406030204" pitchFamily="18" charset="0"/>
                          </a:rPr>
                        </m:ctrlPr>
                      </m:fPr>
                      <m:num>
                        <m:r>
                          <a:rPr lang="pl-PL" i="1">
                            <a:latin typeface="Cambria Math" panose="02040503050406030204" pitchFamily="18" charset="0"/>
                          </a:rPr>
                          <m:t>𝐹</m:t>
                        </m:r>
                        <m:r>
                          <a:rPr lang="pl-PL" i="1">
                            <a:latin typeface="Cambria Math" panose="02040503050406030204" pitchFamily="18" charset="0"/>
                          </a:rPr>
                          <m:t>−</m:t>
                        </m:r>
                        <m:r>
                          <a:rPr lang="pl-PL" i="1">
                            <a:latin typeface="Cambria Math" panose="02040503050406030204" pitchFamily="18" charset="0"/>
                          </a:rPr>
                          <m:t>𝑃</m:t>
                        </m:r>
                      </m:num>
                      <m:den>
                        <m:r>
                          <a:rPr lang="pl-PL" i="1">
                            <a:latin typeface="Cambria Math" panose="02040503050406030204" pitchFamily="18" charset="0"/>
                          </a:rPr>
                          <m:t>𝐹</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360</m:t>
                        </m:r>
                      </m:num>
                      <m:den>
                        <m:r>
                          <a:rPr lang="pl-PL" i="1">
                            <a:latin typeface="Cambria Math" panose="02040503050406030204" pitchFamily="18" charset="0"/>
                          </a:rPr>
                          <m:t>𝑇</m:t>
                        </m:r>
                      </m:den>
                    </m:f>
                  </m:oMath>
                </a14:m>
                <a:endParaRPr lang="pl-PL" dirty="0"/>
              </a:p>
              <a:p>
                <a14:m>
                  <m:oMath xmlns:m="http://schemas.openxmlformats.org/officeDocument/2006/math">
                    <m:r>
                      <a:rPr lang="pl-PL" i="1">
                        <a:latin typeface="Cambria Math" panose="02040503050406030204" pitchFamily="18" charset="0"/>
                      </a:rPr>
                      <m:t>𝐷𝑜𝑐h𝑜𝑑𝑜𝑤𝑜</m:t>
                    </m:r>
                    <m:r>
                      <a:rPr lang="pl-PL" i="1">
                        <a:latin typeface="Cambria Math" panose="02040503050406030204" pitchFamily="18" charset="0"/>
                      </a:rPr>
                      <m:t>ść  </m:t>
                    </m:r>
                    <m:r>
                      <a:rPr lang="pl-PL" i="1">
                        <a:latin typeface="Cambria Math" panose="02040503050406030204" pitchFamily="18" charset="0"/>
                      </a:rPr>
                      <m:t>𝑟𝑦𝑛𝑘𝑢</m:t>
                    </m:r>
                    <m:r>
                      <a:rPr lang="pl-PL" i="1">
                        <a:latin typeface="Cambria Math" panose="02040503050406030204" pitchFamily="18" charset="0"/>
                      </a:rPr>
                      <m:t> </m:t>
                    </m:r>
                    <m:r>
                      <a:rPr lang="pl-PL" i="1">
                        <a:latin typeface="Cambria Math" panose="02040503050406030204" pitchFamily="18" charset="0"/>
                      </a:rPr>
                      <m:t>𝑝𝑖𝑒𝑛𝑖</m:t>
                    </m:r>
                    <m:r>
                      <a:rPr lang="pl-PL" i="1">
                        <a:latin typeface="Cambria Math" panose="02040503050406030204" pitchFamily="18" charset="0"/>
                      </a:rPr>
                      <m:t>ęż</m:t>
                    </m:r>
                    <m:r>
                      <a:rPr lang="pl-PL" i="1">
                        <a:latin typeface="Cambria Math" panose="02040503050406030204" pitchFamily="18" charset="0"/>
                      </a:rPr>
                      <m:t>𝑛𝑒𝑔𝑜</m:t>
                    </m:r>
                    <m:r>
                      <a:rPr lang="pl-PL" i="1">
                        <a:latin typeface="Cambria Math" panose="02040503050406030204" pitchFamily="18" charset="0"/>
                      </a:rPr>
                      <m:t> </m:t>
                    </m:r>
                    <m:d>
                      <m:dPr>
                        <m:ctrlPr>
                          <a:rPr lang="pl-PL" i="1">
                            <a:latin typeface="Cambria Math" panose="02040503050406030204" pitchFamily="18" charset="0"/>
                          </a:rPr>
                        </m:ctrlPr>
                      </m:dPr>
                      <m:e>
                        <m:r>
                          <a:rPr lang="pl-PL" i="1">
                            <a:latin typeface="Cambria Math" panose="02040503050406030204" pitchFamily="18" charset="0"/>
                          </a:rPr>
                          <m:t>𝑚𝑜𝑛𝑒𝑦</m:t>
                        </m:r>
                        <m:r>
                          <a:rPr lang="pl-PL" i="1">
                            <a:latin typeface="Cambria Math" panose="02040503050406030204" pitchFamily="18" charset="0"/>
                          </a:rPr>
                          <m:t> </m:t>
                        </m:r>
                        <m:r>
                          <a:rPr lang="pl-PL" i="1">
                            <a:latin typeface="Cambria Math" panose="02040503050406030204" pitchFamily="18" charset="0"/>
                          </a:rPr>
                          <m:t>𝑚𝑎𝑟𝑘𝑒𝑡</m:t>
                        </m:r>
                        <m:r>
                          <a:rPr lang="pl-PL" i="1">
                            <a:latin typeface="Cambria Math" panose="02040503050406030204" pitchFamily="18" charset="0"/>
                          </a:rPr>
                          <m:t> </m:t>
                        </m:r>
                        <m:r>
                          <a:rPr lang="pl-PL" i="1">
                            <a:latin typeface="Cambria Math" panose="02040503050406030204" pitchFamily="18" charset="0"/>
                          </a:rPr>
                          <m:t>𝑦𝑖𝑒𝑙𝑑</m:t>
                        </m:r>
                      </m:e>
                    </m:d>
                    <m:r>
                      <a:rPr lang="pl-PL" i="1">
                        <a:latin typeface="Cambria Math" panose="02040503050406030204" pitchFamily="18" charset="0"/>
                      </a:rPr>
                      <m:t>= </m:t>
                    </m:r>
                    <m:f>
                      <m:fPr>
                        <m:ctrlPr>
                          <a:rPr lang="pl-PL" i="1">
                            <a:latin typeface="Cambria Math" panose="02040503050406030204" pitchFamily="18" charset="0"/>
                          </a:rPr>
                        </m:ctrlPr>
                      </m:fPr>
                      <m:num>
                        <m:r>
                          <a:rPr lang="pl-PL" i="1">
                            <a:latin typeface="Cambria Math" panose="02040503050406030204" pitchFamily="18" charset="0"/>
                          </a:rPr>
                          <m:t>𝐹</m:t>
                        </m:r>
                        <m:r>
                          <a:rPr lang="pl-PL" i="1">
                            <a:latin typeface="Cambria Math" panose="02040503050406030204" pitchFamily="18" charset="0"/>
                          </a:rPr>
                          <m:t>−</m:t>
                        </m:r>
                        <m:r>
                          <a:rPr lang="pl-PL" i="1">
                            <a:latin typeface="Cambria Math" panose="02040503050406030204" pitchFamily="18" charset="0"/>
                          </a:rPr>
                          <m:t>𝑃</m:t>
                        </m:r>
                      </m:num>
                      <m:den>
                        <m:r>
                          <a:rPr lang="pl-PL" i="1">
                            <a:latin typeface="Cambria Math" panose="02040503050406030204" pitchFamily="18" charset="0"/>
                          </a:rPr>
                          <m:t>𝑃</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360</m:t>
                        </m:r>
                      </m:num>
                      <m:den>
                        <m:r>
                          <a:rPr lang="pl-PL" i="1">
                            <a:latin typeface="Cambria Math" panose="02040503050406030204" pitchFamily="18" charset="0"/>
                          </a:rPr>
                          <m:t>𝑇</m:t>
                        </m:r>
                      </m:den>
                    </m:f>
                    <m:r>
                      <a:rPr lang="pl-PL" i="1">
                        <a:latin typeface="Cambria Math" panose="02040503050406030204" pitchFamily="18" charset="0"/>
                      </a:rPr>
                      <m:t>=</m:t>
                    </m:r>
                    <m:r>
                      <a:rPr lang="pl-PL" i="1">
                        <a:latin typeface="Cambria Math" panose="02040503050406030204" pitchFamily="18" charset="0"/>
                      </a:rPr>
                      <m:t>𝐷𝑜𝑐h𝑜𝑑𝑜𝑤𝑜</m:t>
                    </m:r>
                    <m:r>
                      <a:rPr lang="pl-PL" i="1">
                        <a:latin typeface="Cambria Math" panose="02040503050406030204" pitchFamily="18" charset="0"/>
                      </a:rPr>
                      <m:t>ść </m:t>
                    </m:r>
                    <m:r>
                      <a:rPr lang="pl-PL" i="1">
                        <a:latin typeface="Cambria Math" panose="02040503050406030204" pitchFamily="18" charset="0"/>
                      </a:rPr>
                      <m:t>𝑤</m:t>
                    </m:r>
                    <m:r>
                      <a:rPr lang="pl-PL" i="1">
                        <a:latin typeface="Cambria Math" panose="02040503050406030204" pitchFamily="18" charset="0"/>
                      </a:rPr>
                      <m:t> </m:t>
                    </m:r>
                    <m:r>
                      <a:rPr lang="pl-PL" i="1">
                        <a:latin typeface="Cambria Math" panose="02040503050406030204" pitchFamily="18" charset="0"/>
                      </a:rPr>
                      <m:t>𝑜𝑘𝑟𝑒𝑠𝑖𝑒</m:t>
                    </m:r>
                    <m:r>
                      <a:rPr lang="pl-PL" i="1">
                        <a:latin typeface="Cambria Math" panose="02040503050406030204" pitchFamily="18" charset="0"/>
                      </a:rPr>
                      <m:t> </m:t>
                    </m:r>
                    <m:r>
                      <a:rPr lang="pl-PL" i="1">
                        <a:latin typeface="Cambria Math" panose="02040503050406030204" pitchFamily="18" charset="0"/>
                      </a:rPr>
                      <m:t>𝑖𝑐h</m:t>
                    </m:r>
                    <m:r>
                      <a:rPr lang="pl-PL" i="1">
                        <a:latin typeface="Cambria Math" panose="02040503050406030204" pitchFamily="18" charset="0"/>
                      </a:rPr>
                      <m:t> </m:t>
                    </m:r>
                    <m:r>
                      <a:rPr lang="pl-PL" i="1">
                        <a:latin typeface="Cambria Math" panose="02040503050406030204" pitchFamily="18" charset="0"/>
                      </a:rPr>
                      <m:t>𝑝𝑜𝑠𝑖𝑎𝑑𝑎𝑛𝑖𝑎</m:t>
                    </m:r>
                    <m:r>
                      <a:rPr lang="pl-PL" i="1">
                        <a:latin typeface="Cambria Math" panose="02040503050406030204" pitchFamily="18" charset="0"/>
                      </a:rPr>
                      <m:t> (</m:t>
                    </m:r>
                    <m:r>
                      <a:rPr lang="pl-PL" i="1">
                        <a:latin typeface="Cambria Math" panose="02040503050406030204" pitchFamily="18" charset="0"/>
                      </a:rPr>
                      <m:t>h𝑜𝑙𝑑𝑖𝑛𝑔</m:t>
                    </m:r>
                    <m:r>
                      <a:rPr lang="pl-PL" i="1">
                        <a:latin typeface="Cambria Math" panose="02040503050406030204" pitchFamily="18" charset="0"/>
                      </a:rPr>
                      <m:t> </m:t>
                    </m:r>
                    <m:r>
                      <a:rPr lang="pl-PL" i="1">
                        <a:latin typeface="Cambria Math" panose="02040503050406030204" pitchFamily="18" charset="0"/>
                      </a:rPr>
                      <m:t>𝑝𝑒𝑟𝑖𝑜𝑑</m:t>
                    </m:r>
                    <m:r>
                      <a:rPr lang="pl-PL" i="1">
                        <a:latin typeface="Cambria Math" panose="02040503050406030204" pitchFamily="18" charset="0"/>
                      </a:rPr>
                      <m:t> </m:t>
                    </m:r>
                    <m:r>
                      <a:rPr lang="pl-PL" i="1">
                        <a:latin typeface="Cambria Math" panose="02040503050406030204" pitchFamily="18" charset="0"/>
                      </a:rPr>
                      <m:t>𝑦𝑖𝑒𝑙𝑑</m:t>
                    </m:r>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360</m:t>
                        </m:r>
                      </m:num>
                      <m:den>
                        <m:r>
                          <a:rPr lang="pl-PL" i="1">
                            <a:latin typeface="Cambria Math" panose="02040503050406030204" pitchFamily="18" charset="0"/>
                          </a:rPr>
                          <m:t>𝑡</m:t>
                        </m:r>
                      </m:den>
                    </m:f>
                  </m:oMath>
                </a14:m>
                <a:endParaRPr lang="pl-PL" dirty="0"/>
              </a:p>
              <a:p>
                <a14:m>
                  <m:oMath xmlns:m="http://schemas.openxmlformats.org/officeDocument/2006/math">
                    <m:r>
                      <a:rPr lang="pl-PL" i="1">
                        <a:latin typeface="Cambria Math" panose="02040503050406030204" pitchFamily="18" charset="0"/>
                      </a:rPr>
                      <m:t>𝐷𝑜𝑐h𝑜𝑑𝑜𝑤𝑜</m:t>
                    </m:r>
                    <m:r>
                      <a:rPr lang="pl-PL" i="1">
                        <a:latin typeface="Cambria Math" panose="02040503050406030204" pitchFamily="18" charset="0"/>
                      </a:rPr>
                      <m:t>ść </m:t>
                    </m:r>
                    <m:r>
                      <a:rPr lang="pl-PL" i="1">
                        <a:latin typeface="Cambria Math" panose="02040503050406030204" pitchFamily="18" charset="0"/>
                      </a:rPr>
                      <m:t>𝑟</m:t>
                    </m:r>
                    <m:r>
                      <a:rPr lang="pl-PL" i="1">
                        <a:latin typeface="Cambria Math" panose="02040503050406030204" pitchFamily="18" charset="0"/>
                      </a:rPr>
                      <m:t>ó</m:t>
                    </m:r>
                    <m:r>
                      <a:rPr lang="pl-PL" i="1">
                        <a:latin typeface="Cambria Math" panose="02040503050406030204" pitchFamily="18" charset="0"/>
                      </a:rPr>
                      <m:t>𝑤𝑛𝑜𝑤𝑎</m:t>
                    </m:r>
                    <m:r>
                      <a:rPr lang="pl-PL" i="1">
                        <a:latin typeface="Cambria Math" panose="02040503050406030204" pitchFamily="18" charset="0"/>
                      </a:rPr>
                      <m:t>ż</m:t>
                    </m:r>
                    <m:r>
                      <a:rPr lang="pl-PL" i="1">
                        <a:latin typeface="Cambria Math" panose="02040503050406030204" pitchFamily="18" charset="0"/>
                      </a:rPr>
                      <m:t>𝑛𝑎</m:t>
                    </m:r>
                    <m:r>
                      <a:rPr lang="pl-PL" i="1">
                        <a:latin typeface="Cambria Math" panose="02040503050406030204" pitchFamily="18" charset="0"/>
                      </a:rPr>
                      <m:t> </m:t>
                    </m:r>
                    <m:r>
                      <a:rPr lang="pl-PL" i="1">
                        <a:latin typeface="Cambria Math" panose="02040503050406030204" pitchFamily="18" charset="0"/>
                      </a:rPr>
                      <m:t>𝑠𝑡𝑜𝑝𝑖𝑒</m:t>
                    </m:r>
                    <m:r>
                      <a:rPr lang="pl-PL" i="1">
                        <a:latin typeface="Cambria Math" panose="02040503050406030204" pitchFamily="18" charset="0"/>
                      </a:rPr>
                      <m:t> </m:t>
                    </m:r>
                    <m:r>
                      <a:rPr lang="pl-PL" i="1">
                        <a:latin typeface="Cambria Math" panose="02040503050406030204" pitchFamily="18" charset="0"/>
                      </a:rPr>
                      <m:t>𝑑𝑜𝑐h𝑜𝑑𝑢</m:t>
                    </m:r>
                    <m:r>
                      <a:rPr lang="pl-PL" i="1">
                        <a:latin typeface="Cambria Math" panose="02040503050406030204" pitchFamily="18" charset="0"/>
                      </a:rPr>
                      <m:t> </m:t>
                    </m:r>
                    <m:r>
                      <a:rPr lang="pl-PL" i="1">
                        <a:latin typeface="Cambria Math" panose="02040503050406030204" pitchFamily="18" charset="0"/>
                      </a:rPr>
                      <m:t>𝑜𝑏𝑙𝑖𝑔𝑎𝑐𝑗𝑖</m:t>
                    </m:r>
                    <m:r>
                      <a:rPr lang="pl-PL" i="1">
                        <a:latin typeface="Cambria Math" panose="02040503050406030204" pitchFamily="18" charset="0"/>
                      </a:rPr>
                      <m:t> </m:t>
                    </m:r>
                    <m:d>
                      <m:dPr>
                        <m:ctrlPr>
                          <a:rPr lang="pl-PL" i="1">
                            <a:latin typeface="Cambria Math" panose="02040503050406030204" pitchFamily="18" charset="0"/>
                          </a:rPr>
                        </m:ctrlPr>
                      </m:dPr>
                      <m:e>
                        <m:r>
                          <a:rPr lang="pl-PL" i="1">
                            <a:latin typeface="Cambria Math" panose="02040503050406030204" pitchFamily="18" charset="0"/>
                          </a:rPr>
                          <m:t>𝑏𝑜𝑛𝑑</m:t>
                        </m:r>
                        <m:r>
                          <a:rPr lang="pl-PL" i="1">
                            <a:latin typeface="Cambria Math" panose="02040503050406030204" pitchFamily="18" charset="0"/>
                          </a:rPr>
                          <m:t> </m:t>
                        </m:r>
                        <m:r>
                          <a:rPr lang="pl-PL" i="1">
                            <a:latin typeface="Cambria Math" panose="02040503050406030204" pitchFamily="18" charset="0"/>
                          </a:rPr>
                          <m:t>𝑒𝑞𝑢𝑖𝑣𝑎𝑙𝑒𝑛𝑡</m:t>
                        </m:r>
                        <m:r>
                          <a:rPr lang="pl-PL" i="1">
                            <a:latin typeface="Cambria Math" panose="02040503050406030204" pitchFamily="18" charset="0"/>
                          </a:rPr>
                          <m:t> </m:t>
                        </m:r>
                        <m:r>
                          <a:rPr lang="pl-PL" i="1">
                            <a:latin typeface="Cambria Math" panose="02040503050406030204" pitchFamily="18" charset="0"/>
                          </a:rPr>
                          <m:t>𝑦𝑖𝑒𝑙𝑑</m:t>
                        </m:r>
                      </m:e>
                    </m:d>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𝐹</m:t>
                        </m:r>
                        <m:r>
                          <a:rPr lang="pl-PL" i="1">
                            <a:latin typeface="Cambria Math" panose="02040503050406030204" pitchFamily="18" charset="0"/>
                          </a:rPr>
                          <m:t>−</m:t>
                        </m:r>
                        <m:r>
                          <a:rPr lang="pl-PL" i="1">
                            <a:latin typeface="Cambria Math" panose="02040503050406030204" pitchFamily="18" charset="0"/>
                          </a:rPr>
                          <m:t>𝑃</m:t>
                        </m:r>
                      </m:num>
                      <m:den>
                        <m:r>
                          <a:rPr lang="pl-PL" i="1">
                            <a:latin typeface="Cambria Math" panose="02040503050406030204" pitchFamily="18" charset="0"/>
                          </a:rPr>
                          <m:t>𝑃</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365</m:t>
                        </m:r>
                      </m:num>
                      <m:den>
                        <m:r>
                          <a:rPr lang="pl-PL" i="1">
                            <a:latin typeface="Cambria Math" panose="02040503050406030204" pitchFamily="18" charset="0"/>
                          </a:rPr>
                          <m:t>𝑇</m:t>
                        </m:r>
                      </m:den>
                    </m:f>
                    <m:r>
                      <a:rPr lang="pl-PL" i="1">
                        <a:latin typeface="Cambria Math" panose="02040503050406030204" pitchFamily="18" charset="0"/>
                      </a:rPr>
                      <m:t>=</m:t>
                    </m:r>
                    <m:r>
                      <a:rPr lang="pl-PL" i="1">
                        <a:latin typeface="Cambria Math" panose="02040503050406030204" pitchFamily="18" charset="0"/>
                      </a:rPr>
                      <m:t>𝐷𝑜𝑐h𝑜𝑑𝑜𝑤𝑜</m:t>
                    </m:r>
                    <m:r>
                      <a:rPr lang="pl-PL" i="1">
                        <a:latin typeface="Cambria Math" panose="02040503050406030204" pitchFamily="18" charset="0"/>
                      </a:rPr>
                      <m:t>ść </m:t>
                    </m:r>
                    <m:r>
                      <a:rPr lang="pl-PL" i="1">
                        <a:latin typeface="Cambria Math" panose="02040503050406030204" pitchFamily="18" charset="0"/>
                      </a:rPr>
                      <m:t>𝑤</m:t>
                    </m:r>
                    <m:r>
                      <a:rPr lang="pl-PL" i="1">
                        <a:latin typeface="Cambria Math" panose="02040503050406030204" pitchFamily="18" charset="0"/>
                      </a:rPr>
                      <m:t> </m:t>
                    </m:r>
                    <m:r>
                      <a:rPr lang="pl-PL" i="1">
                        <a:latin typeface="Cambria Math" panose="02040503050406030204" pitchFamily="18" charset="0"/>
                      </a:rPr>
                      <m:t>𝑜𝑘𝑟𝑒𝑠𝑖𝑒</m:t>
                    </m:r>
                    <m:r>
                      <a:rPr lang="pl-PL" i="1">
                        <a:latin typeface="Cambria Math" panose="02040503050406030204" pitchFamily="18" charset="0"/>
                      </a:rPr>
                      <m:t> </m:t>
                    </m:r>
                    <m:r>
                      <a:rPr lang="pl-PL" i="1">
                        <a:latin typeface="Cambria Math" panose="02040503050406030204" pitchFamily="18" charset="0"/>
                      </a:rPr>
                      <m:t>𝑖𝑐h</m:t>
                    </m:r>
                    <m:r>
                      <a:rPr lang="pl-PL" i="1">
                        <a:latin typeface="Cambria Math" panose="02040503050406030204" pitchFamily="18" charset="0"/>
                      </a:rPr>
                      <m:t> </m:t>
                    </m:r>
                    <m:r>
                      <a:rPr lang="pl-PL" i="1">
                        <a:latin typeface="Cambria Math" panose="02040503050406030204" pitchFamily="18" charset="0"/>
                      </a:rPr>
                      <m:t>𝑝𝑜𝑠𝑖𝑎𝑑𝑎𝑛𝑖𝑎</m:t>
                    </m:r>
                    <m:r>
                      <a:rPr lang="pl-PL" i="1">
                        <a:latin typeface="Cambria Math" panose="02040503050406030204" pitchFamily="18" charset="0"/>
                      </a:rPr>
                      <m:t> (</m:t>
                    </m:r>
                    <m:r>
                      <a:rPr lang="pl-PL" i="1">
                        <a:latin typeface="Cambria Math" panose="02040503050406030204" pitchFamily="18" charset="0"/>
                      </a:rPr>
                      <m:t>h𝑜𝑙𝑑𝑖𝑛𝑔</m:t>
                    </m:r>
                    <m:r>
                      <a:rPr lang="pl-PL" i="1">
                        <a:latin typeface="Cambria Math" panose="02040503050406030204" pitchFamily="18" charset="0"/>
                      </a:rPr>
                      <m:t> </m:t>
                    </m:r>
                    <m:r>
                      <a:rPr lang="pl-PL" i="1">
                        <a:latin typeface="Cambria Math" panose="02040503050406030204" pitchFamily="18" charset="0"/>
                      </a:rPr>
                      <m:t>𝑝𝑒𝑟𝑖𝑜𝑑</m:t>
                    </m:r>
                    <m:r>
                      <a:rPr lang="pl-PL" i="1">
                        <a:latin typeface="Cambria Math" panose="02040503050406030204" pitchFamily="18" charset="0"/>
                      </a:rPr>
                      <m:t> </m:t>
                    </m:r>
                    <m:r>
                      <a:rPr lang="pl-PL" i="1">
                        <a:latin typeface="Cambria Math" panose="02040503050406030204" pitchFamily="18" charset="0"/>
                      </a:rPr>
                      <m:t>𝑦𝑖𝑒𝑙𝑑</m:t>
                    </m:r>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365</m:t>
                        </m:r>
                      </m:num>
                      <m:den>
                        <m:r>
                          <a:rPr lang="pl-PL" i="1">
                            <a:latin typeface="Cambria Math" panose="02040503050406030204" pitchFamily="18" charset="0"/>
                          </a:rPr>
                          <m:t>𝑡</m:t>
                        </m:r>
                      </m:den>
                    </m:f>
                  </m:oMath>
                </a14:m>
                <a:endParaRPr lang="pl-PL" dirty="0"/>
              </a:p>
              <a:p>
                <a:r>
                  <a:rPr lang="pl-PL" dirty="0"/>
                  <a:t>gdzie: </a:t>
                </a:r>
              </a:p>
              <a:p>
                <a:r>
                  <a:rPr lang="pl-PL" dirty="0"/>
                  <a:t>F = wartość nominalna </a:t>
                </a:r>
              </a:p>
              <a:p>
                <a:r>
                  <a:rPr lang="pl-PL" dirty="0"/>
                  <a:t>P = cena zakupu </a:t>
                </a:r>
              </a:p>
              <a:p>
                <a:r>
                  <a:rPr lang="pl-PL" dirty="0"/>
                  <a:t>T = liczba dni do terminu zapadalności </a:t>
                </a:r>
              </a:p>
            </p:txBody>
          </p:sp>
        </mc:Choice>
        <mc:Fallback xmlns="">
          <p:sp>
            <p:nvSpPr>
              <p:cNvPr id="3" name="Symbol zastępczy zawartości 2">
                <a:extLst>
                  <a:ext uri="{FF2B5EF4-FFF2-40B4-BE49-F238E27FC236}">
                    <a16:creationId xmlns:a16="http://schemas.microsoft.com/office/drawing/2014/main" id="{8D0344A7-4B1B-4BED-A5DB-D43976122C51}"/>
                  </a:ext>
                </a:extLst>
              </p:cNvPr>
              <p:cNvSpPr>
                <a:spLocks noGrp="1" noRot="1" noChangeAspect="1" noMove="1" noResize="1" noEditPoints="1" noAdjustHandles="1" noChangeArrowheads="1" noChangeShapeType="1" noTextEdit="1"/>
              </p:cNvSpPr>
              <p:nvPr>
                <p:ph idx="1"/>
              </p:nvPr>
            </p:nvSpPr>
            <p:spPr>
              <a:blipFill>
                <a:blip r:embed="rId2"/>
                <a:stretch>
                  <a:fillRect l="-696" t="-2801"/>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01235117-EF0E-4DE6-882A-9998DEC3479A}"/>
              </a:ext>
            </a:extLst>
          </p:cNvPr>
          <p:cNvSpPr>
            <a:spLocks noGrp="1"/>
          </p:cNvSpPr>
          <p:nvPr>
            <p:ph type="sldNum" sz="quarter" idx="12"/>
          </p:nvPr>
        </p:nvSpPr>
        <p:spPr/>
        <p:txBody>
          <a:bodyPr/>
          <a:lstStyle/>
          <a:p>
            <a:fld id="{27841190-F79C-4FD0-9BC1-8C2D798D9B46}" type="slidenum">
              <a:rPr lang="pl-PL" smtClean="0"/>
              <a:t>90</a:t>
            </a:fld>
            <a:endParaRPr lang="pl-PL"/>
          </a:p>
        </p:txBody>
      </p:sp>
    </p:spTree>
    <p:extLst>
      <p:ext uri="{BB962C8B-B14F-4D97-AF65-F5344CB8AC3E}">
        <p14:creationId xmlns:p14="http://schemas.microsoft.com/office/powerpoint/2010/main" val="402809016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08206F38-FBF8-4E26-A064-922F9B32FFFA}"/>
              </a:ext>
            </a:extLst>
          </p:cNvPr>
          <p:cNvSpPr>
            <a:spLocks noGrp="1"/>
          </p:cNvSpPr>
          <p:nvPr>
            <p:ph type="title"/>
          </p:nvPr>
        </p:nvSpPr>
        <p:spPr>
          <a:xfrm>
            <a:off x="838200" y="0"/>
            <a:ext cx="10515600" cy="1325563"/>
          </a:xfrm>
        </p:spPr>
        <p:txBody>
          <a:bodyPr/>
          <a:lstStyle/>
          <a:p>
            <a:r>
              <a:rPr lang="pl-PL" dirty="0"/>
              <a:t>Dochodowość (rentowność) inwestycji krótkoterminowych: przykład</a:t>
            </a:r>
          </a:p>
        </p:txBody>
      </p:sp>
      <mc:AlternateContent xmlns:mc="http://schemas.openxmlformats.org/markup-compatibility/2006" xmlns:a14="http://schemas.microsoft.com/office/drawing/2010/main">
        <mc:Choice Requires="a14">
          <p:sp>
            <p:nvSpPr>
              <p:cNvPr id="3" name="Symbol zastępczy zawartości 2">
                <a:extLst>
                  <a:ext uri="{FF2B5EF4-FFF2-40B4-BE49-F238E27FC236}">
                    <a16:creationId xmlns:a16="http://schemas.microsoft.com/office/drawing/2014/main" xmlns="" id="{743F6FB2-58F1-4C35-96BE-EE7E4E6E4D7D}"/>
                  </a:ext>
                </a:extLst>
              </p:cNvPr>
              <p:cNvSpPr>
                <a:spLocks noGrp="1"/>
              </p:cNvSpPr>
              <p:nvPr>
                <p:ph idx="1"/>
              </p:nvPr>
            </p:nvSpPr>
            <p:spPr>
              <a:xfrm>
                <a:off x="-1" y="1253330"/>
                <a:ext cx="12106275" cy="5604669"/>
              </a:xfrm>
            </p:spPr>
            <p:txBody>
              <a:bodyPr>
                <a:normAutofit fontScale="85000" lnSpcReduction="20000"/>
              </a:bodyPr>
              <a:lstStyle/>
              <a:p>
                <a:r>
                  <a:rPr lang="pl-PL" dirty="0"/>
                  <a:t>90-dniowy bon skarbowy rządu amerykańskiego (T-Bill) o wartości nominalnej 100 000 USD został zakupiony z dyskontem 4%. Oblicz dochodowość rynku pieniężnego i dochodowość równoważną stopie dochodu z obligacji. </a:t>
                </a:r>
              </a:p>
              <a:p>
                <a:r>
                  <a:rPr lang="pl-PL" dirty="0"/>
                  <a:t> </a:t>
                </a:r>
              </a:p>
              <a:p>
                <a:r>
                  <a:rPr lang="pl-PL" dirty="0"/>
                  <a:t>Wartość nominalna = 100 000 USD; T = 90; stopa dyskontowa = 4%  </a:t>
                </a:r>
              </a:p>
              <a:p>
                <a14:m>
                  <m:oMath xmlns:m="http://schemas.openxmlformats.org/officeDocument/2006/math">
                    <m:f>
                      <m:fPr>
                        <m:ctrlPr>
                          <a:rPr lang="pl-PL" i="1">
                            <a:latin typeface="Cambria Math" panose="02040503050406030204" pitchFamily="18" charset="0"/>
                          </a:rPr>
                        </m:ctrlPr>
                      </m:fPr>
                      <m:num>
                        <m:r>
                          <a:rPr lang="pl-PL" i="1">
                            <a:latin typeface="Cambria Math" panose="02040503050406030204" pitchFamily="18" charset="0"/>
                          </a:rPr>
                          <m:t>𝐹</m:t>
                        </m:r>
                        <m:r>
                          <a:rPr lang="pl-PL" i="1">
                            <a:latin typeface="Cambria Math" panose="02040503050406030204" pitchFamily="18" charset="0"/>
                          </a:rPr>
                          <m:t>−</m:t>
                        </m:r>
                        <m:r>
                          <a:rPr lang="pl-PL" i="1">
                            <a:latin typeface="Cambria Math" panose="02040503050406030204" pitchFamily="18" charset="0"/>
                          </a:rPr>
                          <m:t>𝑃</m:t>
                        </m:r>
                      </m:num>
                      <m:den>
                        <m:r>
                          <a:rPr lang="pl-PL" i="1">
                            <a:latin typeface="Cambria Math" panose="02040503050406030204" pitchFamily="18" charset="0"/>
                          </a:rPr>
                          <m:t>𝐹</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360</m:t>
                        </m:r>
                      </m:num>
                      <m:den>
                        <m:r>
                          <a:rPr lang="pl-PL" i="1">
                            <a:latin typeface="Cambria Math" panose="02040503050406030204" pitchFamily="18" charset="0"/>
                          </a:rPr>
                          <m:t>𝑇</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100 000−</m:t>
                        </m:r>
                        <m:r>
                          <a:rPr lang="pl-PL" i="1">
                            <a:latin typeface="Cambria Math" panose="02040503050406030204" pitchFamily="18" charset="0"/>
                          </a:rPr>
                          <m:t>𝑃</m:t>
                        </m:r>
                      </m:num>
                      <m:den>
                        <m:r>
                          <a:rPr lang="pl-PL" i="1">
                            <a:latin typeface="Cambria Math" panose="02040503050406030204" pitchFamily="18" charset="0"/>
                          </a:rPr>
                          <m:t>100 000</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360</m:t>
                        </m:r>
                      </m:num>
                      <m:den>
                        <m:r>
                          <a:rPr lang="pl-PL" i="1">
                            <a:latin typeface="Cambria Math" panose="02040503050406030204" pitchFamily="18" charset="0"/>
                          </a:rPr>
                          <m:t>90</m:t>
                        </m:r>
                      </m:den>
                    </m:f>
                    <m:r>
                      <a:rPr lang="pl-PL" i="1">
                        <a:latin typeface="Cambria Math" panose="02040503050406030204" pitchFamily="18" charset="0"/>
                      </a:rPr>
                      <m:t>=0.04</m:t>
                    </m:r>
                  </m:oMath>
                </a14:m>
                <a:endParaRPr lang="pl-PL" dirty="0"/>
              </a:p>
              <a:p>
                <a:endParaRPr lang="pl-PL" dirty="0"/>
              </a:p>
              <a:p>
                <a:r>
                  <a:rPr lang="pl-PL" dirty="0"/>
                  <a:t> Rozwiązujemy względem P i otrzymujemy P = 99 000 </a:t>
                </a:r>
              </a:p>
              <a:p>
                <a14:m>
                  <m:oMath xmlns:m="http://schemas.openxmlformats.org/officeDocument/2006/math">
                    <m:r>
                      <a:rPr lang="pl-PL" i="1">
                        <a:latin typeface="Cambria Math" panose="02040503050406030204" pitchFamily="18" charset="0"/>
                      </a:rPr>
                      <m:t>𝐷𝑜𝑐h𝑜𝑑𝑜𝑤𝑜</m:t>
                    </m:r>
                    <m:r>
                      <a:rPr lang="pl-PL" i="1">
                        <a:latin typeface="Cambria Math" panose="02040503050406030204" pitchFamily="18" charset="0"/>
                      </a:rPr>
                      <m:t>ść  </m:t>
                    </m:r>
                    <m:r>
                      <a:rPr lang="pl-PL" i="1">
                        <a:latin typeface="Cambria Math" panose="02040503050406030204" pitchFamily="18" charset="0"/>
                      </a:rPr>
                      <m:t>𝑟𝑦𝑛𝑘𝑢</m:t>
                    </m:r>
                    <m:r>
                      <a:rPr lang="pl-PL" i="1">
                        <a:latin typeface="Cambria Math" panose="02040503050406030204" pitchFamily="18" charset="0"/>
                      </a:rPr>
                      <m:t> </m:t>
                    </m:r>
                    <m:r>
                      <a:rPr lang="pl-PL" i="1">
                        <a:latin typeface="Cambria Math" panose="02040503050406030204" pitchFamily="18" charset="0"/>
                      </a:rPr>
                      <m:t>𝑝𝑖𝑒𝑛𝑖</m:t>
                    </m:r>
                    <m:r>
                      <a:rPr lang="pl-PL" i="1">
                        <a:latin typeface="Cambria Math" panose="02040503050406030204" pitchFamily="18" charset="0"/>
                      </a:rPr>
                      <m:t>ęż</m:t>
                    </m:r>
                    <m:r>
                      <a:rPr lang="pl-PL" i="1">
                        <a:latin typeface="Cambria Math" panose="02040503050406030204" pitchFamily="18" charset="0"/>
                      </a:rPr>
                      <m:t>𝑛𝑒𝑔𝑜</m:t>
                    </m:r>
                    <m:r>
                      <a:rPr lang="pl-PL" i="1">
                        <a:latin typeface="Cambria Math" panose="02040503050406030204" pitchFamily="18" charset="0"/>
                      </a:rPr>
                      <m:t> </m:t>
                    </m:r>
                    <m:d>
                      <m:dPr>
                        <m:ctrlPr>
                          <a:rPr lang="pl-PL" i="1">
                            <a:latin typeface="Cambria Math" panose="02040503050406030204" pitchFamily="18" charset="0"/>
                          </a:rPr>
                        </m:ctrlPr>
                      </m:dPr>
                      <m:e>
                        <m:r>
                          <a:rPr lang="pl-PL" i="1">
                            <a:latin typeface="Cambria Math" panose="02040503050406030204" pitchFamily="18" charset="0"/>
                          </a:rPr>
                          <m:t>𝑚𝑜𝑛𝑒𝑦</m:t>
                        </m:r>
                        <m:r>
                          <a:rPr lang="pl-PL" i="1">
                            <a:latin typeface="Cambria Math" panose="02040503050406030204" pitchFamily="18" charset="0"/>
                          </a:rPr>
                          <m:t> </m:t>
                        </m:r>
                        <m:r>
                          <a:rPr lang="pl-PL" i="1">
                            <a:latin typeface="Cambria Math" panose="02040503050406030204" pitchFamily="18" charset="0"/>
                          </a:rPr>
                          <m:t>𝑚𝑎𝑟𝑘𝑒𝑡</m:t>
                        </m:r>
                        <m:r>
                          <a:rPr lang="pl-PL" i="1">
                            <a:latin typeface="Cambria Math" panose="02040503050406030204" pitchFamily="18" charset="0"/>
                          </a:rPr>
                          <m:t> </m:t>
                        </m:r>
                        <m:r>
                          <a:rPr lang="pl-PL" i="1">
                            <a:latin typeface="Cambria Math" panose="02040503050406030204" pitchFamily="18" charset="0"/>
                          </a:rPr>
                          <m:t>𝑦𝑖𝑒𝑙𝑑</m:t>
                        </m:r>
                      </m:e>
                    </m:d>
                    <m:r>
                      <a:rPr lang="pl-PL" i="1">
                        <a:latin typeface="Cambria Math" panose="02040503050406030204" pitchFamily="18" charset="0"/>
                      </a:rPr>
                      <m:t>= =</m:t>
                    </m:r>
                    <m:f>
                      <m:fPr>
                        <m:ctrlPr>
                          <a:rPr lang="pl-PL" i="1">
                            <a:latin typeface="Cambria Math" panose="02040503050406030204" pitchFamily="18" charset="0"/>
                          </a:rPr>
                        </m:ctrlPr>
                      </m:fPr>
                      <m:num>
                        <m:r>
                          <a:rPr lang="pl-PL" i="1">
                            <a:latin typeface="Cambria Math" panose="02040503050406030204" pitchFamily="18" charset="0"/>
                          </a:rPr>
                          <m:t>𝐹</m:t>
                        </m:r>
                        <m:r>
                          <a:rPr lang="pl-PL" i="1">
                            <a:latin typeface="Cambria Math" panose="02040503050406030204" pitchFamily="18" charset="0"/>
                          </a:rPr>
                          <m:t>−</m:t>
                        </m:r>
                        <m:r>
                          <a:rPr lang="pl-PL" i="1">
                            <a:latin typeface="Cambria Math" panose="02040503050406030204" pitchFamily="18" charset="0"/>
                          </a:rPr>
                          <m:t>𝑃</m:t>
                        </m:r>
                      </m:num>
                      <m:den>
                        <m:r>
                          <a:rPr lang="pl-PL" i="1">
                            <a:latin typeface="Cambria Math" panose="02040503050406030204" pitchFamily="18" charset="0"/>
                          </a:rPr>
                          <m:t>𝑃</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360</m:t>
                        </m:r>
                      </m:num>
                      <m:den>
                        <m:r>
                          <a:rPr lang="pl-PL" i="1">
                            <a:latin typeface="Cambria Math" panose="02040503050406030204" pitchFamily="18" charset="0"/>
                          </a:rPr>
                          <m:t>𝑇</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100 000−99 000</m:t>
                        </m:r>
                      </m:num>
                      <m:den>
                        <m:r>
                          <a:rPr lang="pl-PL" i="1">
                            <a:latin typeface="Cambria Math" panose="02040503050406030204" pitchFamily="18" charset="0"/>
                          </a:rPr>
                          <m:t>99 000</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360</m:t>
                        </m:r>
                      </m:num>
                      <m:den>
                        <m:r>
                          <a:rPr lang="pl-PL" i="1">
                            <a:latin typeface="Cambria Math" panose="02040503050406030204" pitchFamily="18" charset="0"/>
                          </a:rPr>
                          <m:t>90</m:t>
                        </m:r>
                      </m:den>
                    </m:f>
                    <m:r>
                      <a:rPr lang="pl-PL" i="1">
                        <a:latin typeface="Cambria Math" panose="02040503050406030204" pitchFamily="18" charset="0"/>
                      </a:rPr>
                      <m:t>=4.04%</m:t>
                    </m:r>
                  </m:oMath>
                </a14:m>
                <a:endParaRPr lang="pl-PL" dirty="0"/>
              </a:p>
              <a:p>
                <a:r>
                  <a:rPr lang="pl-PL" dirty="0"/>
                  <a:t> </a:t>
                </a:r>
              </a:p>
              <a:p>
                <a14:m>
                  <m:oMath xmlns:m="http://schemas.openxmlformats.org/officeDocument/2006/math">
                    <m:r>
                      <a:rPr lang="pl-PL" i="1">
                        <a:latin typeface="Cambria Math" panose="02040503050406030204" pitchFamily="18" charset="0"/>
                      </a:rPr>
                      <m:t>𝐷𝑜𝑐h𝑜𝑑𝑜𝑤𝑜</m:t>
                    </m:r>
                    <m:r>
                      <a:rPr lang="pl-PL" i="1">
                        <a:latin typeface="Cambria Math" panose="02040503050406030204" pitchFamily="18" charset="0"/>
                      </a:rPr>
                      <m:t>ść </m:t>
                    </m:r>
                    <m:r>
                      <a:rPr lang="pl-PL" i="1">
                        <a:latin typeface="Cambria Math" panose="02040503050406030204" pitchFamily="18" charset="0"/>
                      </a:rPr>
                      <m:t>𝑟</m:t>
                    </m:r>
                    <m:r>
                      <a:rPr lang="pl-PL" i="1">
                        <a:latin typeface="Cambria Math" panose="02040503050406030204" pitchFamily="18" charset="0"/>
                      </a:rPr>
                      <m:t>ó</m:t>
                    </m:r>
                    <m:r>
                      <a:rPr lang="pl-PL" i="1">
                        <a:latin typeface="Cambria Math" panose="02040503050406030204" pitchFamily="18" charset="0"/>
                      </a:rPr>
                      <m:t>𝑤𝑛𝑜𝑤𝑎</m:t>
                    </m:r>
                    <m:r>
                      <a:rPr lang="pl-PL" i="1">
                        <a:latin typeface="Cambria Math" panose="02040503050406030204" pitchFamily="18" charset="0"/>
                      </a:rPr>
                      <m:t>ż</m:t>
                    </m:r>
                    <m:r>
                      <a:rPr lang="pl-PL" i="1">
                        <a:latin typeface="Cambria Math" panose="02040503050406030204" pitchFamily="18" charset="0"/>
                      </a:rPr>
                      <m:t>𝑛𝑎</m:t>
                    </m:r>
                    <m:r>
                      <a:rPr lang="pl-PL" i="1">
                        <a:latin typeface="Cambria Math" panose="02040503050406030204" pitchFamily="18" charset="0"/>
                      </a:rPr>
                      <m:t> </m:t>
                    </m:r>
                    <m:r>
                      <a:rPr lang="pl-PL" i="1">
                        <a:latin typeface="Cambria Math" panose="02040503050406030204" pitchFamily="18" charset="0"/>
                      </a:rPr>
                      <m:t>𝑠𝑡𝑜𝑝𝑖𝑒</m:t>
                    </m:r>
                    <m:r>
                      <a:rPr lang="pl-PL" i="1">
                        <a:latin typeface="Cambria Math" panose="02040503050406030204" pitchFamily="18" charset="0"/>
                      </a:rPr>
                      <m:t> </m:t>
                    </m:r>
                    <m:r>
                      <a:rPr lang="pl-PL" i="1">
                        <a:latin typeface="Cambria Math" panose="02040503050406030204" pitchFamily="18" charset="0"/>
                      </a:rPr>
                      <m:t>𝑑𝑜𝑐h𝑜𝑑𝑢</m:t>
                    </m:r>
                    <m:r>
                      <a:rPr lang="pl-PL" i="1">
                        <a:latin typeface="Cambria Math" panose="02040503050406030204" pitchFamily="18" charset="0"/>
                      </a:rPr>
                      <m:t> </m:t>
                    </m:r>
                    <m:r>
                      <a:rPr lang="pl-PL" i="1">
                        <a:latin typeface="Cambria Math" panose="02040503050406030204" pitchFamily="18" charset="0"/>
                      </a:rPr>
                      <m:t>𝑜𝑏𝑙𝑖𝑔𝑎𝑐𝑗𝑖</m:t>
                    </m:r>
                    <m:r>
                      <a:rPr lang="pl-PL" i="1">
                        <a:latin typeface="Cambria Math" panose="02040503050406030204" pitchFamily="18" charset="0"/>
                      </a:rPr>
                      <m:t> </m:t>
                    </m:r>
                    <m:d>
                      <m:dPr>
                        <m:ctrlPr>
                          <a:rPr lang="pl-PL" i="1">
                            <a:latin typeface="Cambria Math" panose="02040503050406030204" pitchFamily="18" charset="0"/>
                          </a:rPr>
                        </m:ctrlPr>
                      </m:dPr>
                      <m:e>
                        <m:r>
                          <a:rPr lang="pl-PL" i="1">
                            <a:latin typeface="Cambria Math" panose="02040503050406030204" pitchFamily="18" charset="0"/>
                          </a:rPr>
                          <m:t>𝑏𝑜𝑛𝑑</m:t>
                        </m:r>
                        <m:r>
                          <a:rPr lang="pl-PL" i="1">
                            <a:latin typeface="Cambria Math" panose="02040503050406030204" pitchFamily="18" charset="0"/>
                          </a:rPr>
                          <m:t> </m:t>
                        </m:r>
                        <m:r>
                          <a:rPr lang="pl-PL" i="1">
                            <a:latin typeface="Cambria Math" panose="02040503050406030204" pitchFamily="18" charset="0"/>
                          </a:rPr>
                          <m:t>𝑒𝑞𝑢𝑖𝑣𝑎𝑙𝑒𝑛𝑡</m:t>
                        </m:r>
                        <m:r>
                          <a:rPr lang="pl-PL" i="1">
                            <a:latin typeface="Cambria Math" panose="02040503050406030204" pitchFamily="18" charset="0"/>
                          </a:rPr>
                          <m:t> </m:t>
                        </m:r>
                        <m:r>
                          <a:rPr lang="pl-PL" i="1">
                            <a:latin typeface="Cambria Math" panose="02040503050406030204" pitchFamily="18" charset="0"/>
                          </a:rPr>
                          <m:t>𝑦𝑖𝑒𝑙𝑑</m:t>
                        </m:r>
                      </m:e>
                    </m:d>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𝐹</m:t>
                        </m:r>
                        <m:r>
                          <a:rPr lang="pl-PL" i="1">
                            <a:latin typeface="Cambria Math" panose="02040503050406030204" pitchFamily="18" charset="0"/>
                          </a:rPr>
                          <m:t>−</m:t>
                        </m:r>
                        <m:r>
                          <a:rPr lang="pl-PL" i="1">
                            <a:latin typeface="Cambria Math" panose="02040503050406030204" pitchFamily="18" charset="0"/>
                          </a:rPr>
                          <m:t>𝑃</m:t>
                        </m:r>
                      </m:num>
                      <m:den>
                        <m:r>
                          <a:rPr lang="pl-PL" i="1">
                            <a:latin typeface="Cambria Math" panose="02040503050406030204" pitchFamily="18" charset="0"/>
                          </a:rPr>
                          <m:t>𝑃</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365</m:t>
                        </m:r>
                      </m:num>
                      <m:den>
                        <m:r>
                          <a:rPr lang="pl-PL" i="1">
                            <a:latin typeface="Cambria Math" panose="02040503050406030204" pitchFamily="18" charset="0"/>
                          </a:rPr>
                          <m:t>𝑇</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100 000−99 000</m:t>
                        </m:r>
                      </m:num>
                      <m:den>
                        <m:r>
                          <a:rPr lang="pl-PL" i="1">
                            <a:latin typeface="Cambria Math" panose="02040503050406030204" pitchFamily="18" charset="0"/>
                          </a:rPr>
                          <m:t>99 000</m:t>
                        </m:r>
                      </m:den>
                    </m:f>
                    <m:r>
                      <a:rPr lang="pl-PL" i="1">
                        <a:latin typeface="Cambria Math" panose="02040503050406030204" pitchFamily="18" charset="0"/>
                      </a:rPr>
                      <m:t>∗</m:t>
                    </m:r>
                    <m:f>
                      <m:fPr>
                        <m:ctrlPr>
                          <a:rPr lang="pl-PL" i="1">
                            <a:latin typeface="Cambria Math" panose="02040503050406030204" pitchFamily="18" charset="0"/>
                          </a:rPr>
                        </m:ctrlPr>
                      </m:fPr>
                      <m:num>
                        <m:r>
                          <a:rPr lang="pl-PL" i="1">
                            <a:latin typeface="Cambria Math" panose="02040503050406030204" pitchFamily="18" charset="0"/>
                          </a:rPr>
                          <m:t>365</m:t>
                        </m:r>
                      </m:num>
                      <m:den>
                        <m:r>
                          <a:rPr lang="pl-PL" i="1">
                            <a:latin typeface="Cambria Math" panose="02040503050406030204" pitchFamily="18" charset="0"/>
                          </a:rPr>
                          <m:t>90</m:t>
                        </m:r>
                      </m:den>
                    </m:f>
                    <m:r>
                      <a:rPr lang="pl-PL" i="1">
                        <a:latin typeface="Cambria Math" panose="02040503050406030204" pitchFamily="18" charset="0"/>
                      </a:rPr>
                      <m:t>=4.097%</m:t>
                    </m:r>
                  </m:oMath>
                </a14:m>
                <a:endParaRPr lang="pl-PL" dirty="0"/>
              </a:p>
              <a:p>
                <a:endParaRPr lang="pl-PL" dirty="0"/>
              </a:p>
            </p:txBody>
          </p:sp>
        </mc:Choice>
        <mc:Fallback xmlns="">
          <p:sp>
            <p:nvSpPr>
              <p:cNvPr id="3" name="Symbol zastępczy zawartości 2">
                <a:extLst>
                  <a:ext uri="{FF2B5EF4-FFF2-40B4-BE49-F238E27FC236}">
                    <a16:creationId xmlns:a16="http://schemas.microsoft.com/office/drawing/2014/main" id="{743F6FB2-58F1-4C35-96BE-EE7E4E6E4D7D}"/>
                  </a:ext>
                </a:extLst>
              </p:cNvPr>
              <p:cNvSpPr>
                <a:spLocks noGrp="1" noRot="1" noChangeAspect="1" noMove="1" noResize="1" noEditPoints="1" noAdjustHandles="1" noChangeArrowheads="1" noChangeShapeType="1" noTextEdit="1"/>
              </p:cNvSpPr>
              <p:nvPr>
                <p:ph idx="1"/>
              </p:nvPr>
            </p:nvSpPr>
            <p:spPr>
              <a:xfrm>
                <a:off x="-1" y="1253330"/>
                <a:ext cx="12106275" cy="5604669"/>
              </a:xfrm>
              <a:blipFill>
                <a:blip r:embed="rId2"/>
                <a:stretch>
                  <a:fillRect l="-655" t="-2503"/>
                </a:stretch>
              </a:blipFill>
            </p:spPr>
            <p:txBody>
              <a:bodyPr/>
              <a:lstStyle/>
              <a:p>
                <a:r>
                  <a:rPr lang="pl-PL">
                    <a:noFill/>
                  </a:rPr>
                  <a:t> </a:t>
                </a:r>
              </a:p>
            </p:txBody>
          </p:sp>
        </mc:Fallback>
      </mc:AlternateContent>
      <p:sp>
        <p:nvSpPr>
          <p:cNvPr id="4" name="Symbol zastępczy numeru slajdu 3">
            <a:extLst>
              <a:ext uri="{FF2B5EF4-FFF2-40B4-BE49-F238E27FC236}">
                <a16:creationId xmlns:a16="http://schemas.microsoft.com/office/drawing/2014/main" xmlns="" id="{B0B4CD97-6F24-422A-85FA-31007B7AC814}"/>
              </a:ext>
            </a:extLst>
          </p:cNvPr>
          <p:cNvSpPr>
            <a:spLocks noGrp="1"/>
          </p:cNvSpPr>
          <p:nvPr>
            <p:ph type="sldNum" sz="quarter" idx="12"/>
          </p:nvPr>
        </p:nvSpPr>
        <p:spPr/>
        <p:txBody>
          <a:bodyPr/>
          <a:lstStyle/>
          <a:p>
            <a:fld id="{27841190-F79C-4FD0-9BC1-8C2D798D9B46}" type="slidenum">
              <a:rPr lang="pl-PL" smtClean="0"/>
              <a:t>91</a:t>
            </a:fld>
            <a:endParaRPr lang="pl-PL"/>
          </a:p>
        </p:txBody>
      </p:sp>
    </p:spTree>
    <p:extLst>
      <p:ext uri="{BB962C8B-B14F-4D97-AF65-F5344CB8AC3E}">
        <p14:creationId xmlns:p14="http://schemas.microsoft.com/office/powerpoint/2010/main" val="875960367"/>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C71FCC5F-28C5-4559-969F-8E94CD18B6A9}"/>
              </a:ext>
            </a:extLst>
          </p:cNvPr>
          <p:cNvSpPr>
            <a:spLocks noGrp="1"/>
          </p:cNvSpPr>
          <p:nvPr>
            <p:ph type="title"/>
          </p:nvPr>
        </p:nvSpPr>
        <p:spPr>
          <a:xfrm>
            <a:off x="838200" y="0"/>
            <a:ext cx="10515600" cy="873125"/>
          </a:xfrm>
        </p:spPr>
        <p:txBody>
          <a:bodyPr>
            <a:normAutofit fontScale="90000"/>
          </a:bodyPr>
          <a:lstStyle/>
          <a:p>
            <a:r>
              <a:rPr lang="pl-PL" dirty="0"/>
              <a:t>Strategie i ocena opłacalności lokowania nadwyżek płynności: IPS</a:t>
            </a:r>
          </a:p>
        </p:txBody>
      </p:sp>
      <p:sp>
        <p:nvSpPr>
          <p:cNvPr id="3" name="Symbol zastępczy zawartości 2">
            <a:extLst>
              <a:ext uri="{FF2B5EF4-FFF2-40B4-BE49-F238E27FC236}">
                <a16:creationId xmlns:a16="http://schemas.microsoft.com/office/drawing/2014/main" xmlns="" id="{663A4FBF-998A-43A7-85ED-7DD1F2AD4EA8}"/>
              </a:ext>
            </a:extLst>
          </p:cNvPr>
          <p:cNvSpPr>
            <a:spLocks noGrp="1"/>
          </p:cNvSpPr>
          <p:nvPr>
            <p:ph idx="1"/>
          </p:nvPr>
        </p:nvSpPr>
        <p:spPr>
          <a:xfrm>
            <a:off x="314324" y="977900"/>
            <a:ext cx="11363325" cy="5378450"/>
          </a:xfrm>
        </p:spPr>
        <p:txBody>
          <a:bodyPr>
            <a:normAutofit fontScale="92500" lnSpcReduction="20000"/>
          </a:bodyPr>
          <a:lstStyle/>
          <a:p>
            <a:r>
              <a:rPr lang="pl-PL" dirty="0"/>
              <a:t>Celem inwestowania w fundusze krótkoterminowe jest uzyskanie rozsądnego zwrotu przy jednoczesnym ograniczeniu ryzyka kredytowego i ryzyka płynności. </a:t>
            </a:r>
          </a:p>
          <a:p>
            <a:r>
              <a:rPr lang="pl-PL" dirty="0"/>
              <a:t> </a:t>
            </a:r>
          </a:p>
          <a:p>
            <a:r>
              <a:rPr lang="pl-PL" dirty="0"/>
              <a:t>Przedsiębiorstwa muszą stworzyć IPS (investment policy </a:t>
            </a:r>
            <a:r>
              <a:rPr lang="pl-PL" dirty="0" err="1"/>
              <a:t>statement</a:t>
            </a:r>
            <a:r>
              <a:rPr lang="pl-PL" dirty="0"/>
              <a:t>) – zasady polityki inwestycyjnej, aby osiągnąć ten cel. IPS ma zazwyczaj następującą strukturę:  </a:t>
            </a:r>
          </a:p>
          <a:p>
            <a:r>
              <a:rPr lang="pl-PL" dirty="0"/>
              <a:t>Cel: Opisuje cel portfela, strategię, której należy przestrzegać i dopuszczalne instrumenty. </a:t>
            </a:r>
          </a:p>
          <a:p>
            <a:r>
              <a:rPr lang="pl-PL" dirty="0"/>
              <a:t>Nadzór: IPS wymienia kadrę kierowniczą, która będzie nadzorować zarządzających portfelem odpowiedzialnych za inwestycje. </a:t>
            </a:r>
          </a:p>
          <a:p>
            <a:r>
              <a:rPr lang="pl-PL" dirty="0"/>
              <a:t>Ograniczenia: Wymienia ogólne rodzaje instrumentów, które mogą zostać uwzględnione w portfelu, oraz wszelkie ograniczenia dotyczące wysokości każdego instrumentu. </a:t>
            </a:r>
          </a:p>
          <a:p>
            <a:r>
              <a:rPr lang="pl-PL" dirty="0"/>
              <a:t>Jakość: Aby zapewnić bezpieczeństwo funduszy, dokonywane są odniesienia do ratingów kredytowych agencji takich jak </a:t>
            </a:r>
            <a:r>
              <a:rPr lang="pl-PL" dirty="0" err="1"/>
              <a:t>Moody's</a:t>
            </a:r>
            <a:r>
              <a:rPr lang="pl-PL" dirty="0"/>
              <a:t> lub S&amp;P. </a:t>
            </a:r>
          </a:p>
          <a:p>
            <a:endParaRPr lang="pl-PL" dirty="0"/>
          </a:p>
        </p:txBody>
      </p:sp>
      <p:sp>
        <p:nvSpPr>
          <p:cNvPr id="4" name="Symbol zastępczy numeru slajdu 3">
            <a:extLst>
              <a:ext uri="{FF2B5EF4-FFF2-40B4-BE49-F238E27FC236}">
                <a16:creationId xmlns:a16="http://schemas.microsoft.com/office/drawing/2014/main" xmlns="" id="{8B524252-E139-4B91-B4A8-195E133A578F}"/>
              </a:ext>
            </a:extLst>
          </p:cNvPr>
          <p:cNvSpPr>
            <a:spLocks noGrp="1"/>
          </p:cNvSpPr>
          <p:nvPr>
            <p:ph type="sldNum" sz="quarter" idx="12"/>
          </p:nvPr>
        </p:nvSpPr>
        <p:spPr/>
        <p:txBody>
          <a:bodyPr/>
          <a:lstStyle/>
          <a:p>
            <a:fld id="{27841190-F79C-4FD0-9BC1-8C2D798D9B46}" type="slidenum">
              <a:rPr lang="pl-PL" smtClean="0"/>
              <a:t>92</a:t>
            </a:fld>
            <a:endParaRPr lang="pl-PL"/>
          </a:p>
        </p:txBody>
      </p:sp>
    </p:spTree>
    <p:extLst>
      <p:ext uri="{BB962C8B-B14F-4D97-AF65-F5344CB8AC3E}">
        <p14:creationId xmlns:p14="http://schemas.microsoft.com/office/powerpoint/2010/main" val="424126857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09C1F7F-7C10-4F6F-8A43-6E5E6D357620}"/>
              </a:ext>
            </a:extLst>
          </p:cNvPr>
          <p:cNvSpPr>
            <a:spLocks noGrp="1"/>
          </p:cNvSpPr>
          <p:nvPr>
            <p:ph type="title"/>
          </p:nvPr>
        </p:nvSpPr>
        <p:spPr/>
        <p:txBody>
          <a:bodyPr/>
          <a:lstStyle/>
          <a:p>
            <a:r>
              <a:rPr lang="pl-PL" dirty="0"/>
              <a:t>Strategie i ocena opłacalności lokowania nadwyżek płynności: IPS</a:t>
            </a:r>
          </a:p>
        </p:txBody>
      </p:sp>
      <p:sp>
        <p:nvSpPr>
          <p:cNvPr id="3" name="Symbol zastępczy zawartości 2">
            <a:extLst>
              <a:ext uri="{FF2B5EF4-FFF2-40B4-BE49-F238E27FC236}">
                <a16:creationId xmlns:a16="http://schemas.microsoft.com/office/drawing/2014/main" xmlns="" id="{2C14C298-608C-436E-8AB2-A521195466D6}"/>
              </a:ext>
            </a:extLst>
          </p:cNvPr>
          <p:cNvSpPr>
            <a:spLocks noGrp="1"/>
          </p:cNvSpPr>
          <p:nvPr>
            <p:ph idx="1"/>
          </p:nvPr>
        </p:nvSpPr>
        <p:spPr/>
        <p:txBody>
          <a:bodyPr/>
          <a:lstStyle/>
          <a:p>
            <a:r>
              <a:rPr lang="pl-PL" dirty="0"/>
              <a:t>Krótkoterminowe strategie inwestycyjne mogą być aktywne lub pasywne. </a:t>
            </a:r>
          </a:p>
          <a:p>
            <a:pPr algn="just"/>
            <a:r>
              <a:rPr lang="pl-PL" dirty="0"/>
              <a:t>Strategie pasywne opierają się na biernym stosowaniu ustalonych zasad inwestowania (co i kiedy kupować, co i kiedy sprzedawać); priorytetami są bezpieczeństwo i płynność. </a:t>
            </a:r>
          </a:p>
          <a:p>
            <a:pPr algn="just"/>
            <a:r>
              <a:rPr lang="pl-PL" dirty="0"/>
              <a:t>Aktywne strategie są bardziej agresywne i wymagają stałego monitoringu. </a:t>
            </a:r>
          </a:p>
        </p:txBody>
      </p:sp>
      <p:sp>
        <p:nvSpPr>
          <p:cNvPr id="4" name="Symbol zastępczy numeru slajdu 3">
            <a:extLst>
              <a:ext uri="{FF2B5EF4-FFF2-40B4-BE49-F238E27FC236}">
                <a16:creationId xmlns:a16="http://schemas.microsoft.com/office/drawing/2014/main" xmlns="" id="{B9AF6E9B-E598-4813-B952-1653110EC588}"/>
              </a:ext>
            </a:extLst>
          </p:cNvPr>
          <p:cNvSpPr>
            <a:spLocks noGrp="1"/>
          </p:cNvSpPr>
          <p:nvPr>
            <p:ph type="sldNum" sz="quarter" idx="12"/>
          </p:nvPr>
        </p:nvSpPr>
        <p:spPr/>
        <p:txBody>
          <a:bodyPr/>
          <a:lstStyle/>
          <a:p>
            <a:fld id="{27841190-F79C-4FD0-9BC1-8C2D798D9B46}" type="slidenum">
              <a:rPr lang="pl-PL" smtClean="0"/>
              <a:t>93</a:t>
            </a:fld>
            <a:endParaRPr lang="pl-PL"/>
          </a:p>
        </p:txBody>
      </p:sp>
    </p:spTree>
    <p:extLst>
      <p:ext uri="{BB962C8B-B14F-4D97-AF65-F5344CB8AC3E}">
        <p14:creationId xmlns:p14="http://schemas.microsoft.com/office/powerpoint/2010/main" val="310964509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3D51E6F1-12E5-4552-9662-34E55AC3A32B}"/>
              </a:ext>
            </a:extLst>
          </p:cNvPr>
          <p:cNvSpPr>
            <a:spLocks noGrp="1"/>
          </p:cNvSpPr>
          <p:nvPr>
            <p:ph type="title"/>
          </p:nvPr>
        </p:nvSpPr>
        <p:spPr>
          <a:xfrm>
            <a:off x="0" y="18255"/>
            <a:ext cx="12192000" cy="1325563"/>
          </a:xfrm>
        </p:spPr>
        <p:txBody>
          <a:bodyPr>
            <a:normAutofit/>
          </a:bodyPr>
          <a:lstStyle/>
          <a:p>
            <a:r>
              <a:rPr lang="pl-PL" dirty="0"/>
              <a:t>Rozróżnia się następujące rodzaje aktywnych strategii inwestycyjnych: </a:t>
            </a:r>
          </a:p>
        </p:txBody>
      </p:sp>
      <p:sp>
        <p:nvSpPr>
          <p:cNvPr id="3" name="Symbol zastępczy zawartości 2">
            <a:extLst>
              <a:ext uri="{FF2B5EF4-FFF2-40B4-BE49-F238E27FC236}">
                <a16:creationId xmlns:a16="http://schemas.microsoft.com/office/drawing/2014/main" xmlns="" id="{D09FF2E4-8C71-4058-9D77-104897594526}"/>
              </a:ext>
            </a:extLst>
          </p:cNvPr>
          <p:cNvSpPr>
            <a:spLocks noGrp="1"/>
          </p:cNvSpPr>
          <p:nvPr>
            <p:ph idx="1"/>
          </p:nvPr>
        </p:nvSpPr>
        <p:spPr>
          <a:xfrm>
            <a:off x="0" y="1343817"/>
            <a:ext cx="12192000" cy="5495927"/>
          </a:xfrm>
        </p:spPr>
        <p:txBody>
          <a:bodyPr>
            <a:normAutofit fontScale="92500"/>
          </a:bodyPr>
          <a:lstStyle/>
          <a:p>
            <a:pPr algn="just"/>
            <a:r>
              <a:rPr lang="pl-PL" dirty="0"/>
              <a:t>Strategia dopasowywania: konserwatywna strategia, która wykorzystuje wiele takich samych instrumentów z jakich korzysta strategia pasywna. W tej strategii zapadalność aktywów obrotowych odpowiada terminowi zapadalności bieżących zobowiązań. </a:t>
            </a:r>
          </a:p>
          <a:p>
            <a:pPr algn="just"/>
            <a:r>
              <a:rPr lang="pl-PL" dirty="0"/>
              <a:t>Strategia niedopasowania: jest bardziej ryzykowna niż strategia dopasowywania, ponieważ wymaga dokładnych i wiarygodnych prognoz przepływu środków pieniężnych. W ramach strategii kupowane są płynne papiery wartościowe, które w razie potrzeby trzeba sprzedać. Termin zapadalności zobowiązań krótkoterminowych nie odpowiada terminowi wymagalności aktywów obrotowych. </a:t>
            </a:r>
          </a:p>
          <a:p>
            <a:pPr algn="just"/>
            <a:r>
              <a:rPr lang="pl-PL" dirty="0"/>
              <a:t>Strategia „drabinkowa” (</a:t>
            </a:r>
            <a:r>
              <a:rPr lang="pl-PL" dirty="0" err="1"/>
              <a:t>laddering</a:t>
            </a:r>
            <a:r>
              <a:rPr lang="pl-PL" dirty="0"/>
              <a:t> </a:t>
            </a:r>
            <a:r>
              <a:rPr lang="pl-PL" dirty="0" err="1"/>
              <a:t>strategy</a:t>
            </a:r>
            <a:r>
              <a:rPr lang="pl-PL" dirty="0"/>
              <a:t>): obejmuje kupowanie obligacji o wielu różnych terminach zapadalności, które są rozłożone równomiernie przez cały planowany okres życia portfela. Dzięki takiej strategii nie traci się płynności i zyskuje dość wysoką dochodowość portfela (w porównaniu do posiadania tylko instrumentów z jednym terminem wykupu i odnawianiem portfela – rolowaniem). Strategia zmniejsza ryzyko stopy procentowej i ryzyko reinwestycji. </a:t>
            </a:r>
          </a:p>
          <a:p>
            <a:pPr algn="just"/>
            <a:endParaRPr lang="pl-PL" dirty="0"/>
          </a:p>
        </p:txBody>
      </p:sp>
      <p:sp>
        <p:nvSpPr>
          <p:cNvPr id="4" name="Symbol zastępczy numeru slajdu 3">
            <a:extLst>
              <a:ext uri="{FF2B5EF4-FFF2-40B4-BE49-F238E27FC236}">
                <a16:creationId xmlns:a16="http://schemas.microsoft.com/office/drawing/2014/main" xmlns="" id="{F0096CB6-23FB-4228-A727-8518E66E60BA}"/>
              </a:ext>
            </a:extLst>
          </p:cNvPr>
          <p:cNvSpPr>
            <a:spLocks noGrp="1"/>
          </p:cNvSpPr>
          <p:nvPr>
            <p:ph type="sldNum" sz="quarter" idx="12"/>
          </p:nvPr>
        </p:nvSpPr>
        <p:spPr/>
        <p:txBody>
          <a:bodyPr/>
          <a:lstStyle/>
          <a:p>
            <a:fld id="{27841190-F79C-4FD0-9BC1-8C2D798D9B46}" type="slidenum">
              <a:rPr lang="pl-PL" smtClean="0"/>
              <a:t>94</a:t>
            </a:fld>
            <a:endParaRPr lang="pl-PL"/>
          </a:p>
        </p:txBody>
      </p:sp>
    </p:spTree>
    <p:extLst>
      <p:ext uri="{BB962C8B-B14F-4D97-AF65-F5344CB8AC3E}">
        <p14:creationId xmlns:p14="http://schemas.microsoft.com/office/powerpoint/2010/main" val="599209082"/>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F82BBDC3-EBF9-46AC-A047-117385761583}"/>
              </a:ext>
            </a:extLst>
          </p:cNvPr>
          <p:cNvSpPr>
            <a:spLocks noGrp="1"/>
          </p:cNvSpPr>
          <p:nvPr>
            <p:ph type="title"/>
          </p:nvPr>
        </p:nvSpPr>
        <p:spPr/>
        <p:txBody>
          <a:bodyPr/>
          <a:lstStyle/>
          <a:p>
            <a:r>
              <a:rPr lang="pl-PL" dirty="0"/>
              <a:t>Zarządzanie należnościami </a:t>
            </a:r>
          </a:p>
        </p:txBody>
      </p:sp>
      <p:sp>
        <p:nvSpPr>
          <p:cNvPr id="3" name="Symbol zastępczy zawartości 2">
            <a:extLst>
              <a:ext uri="{FF2B5EF4-FFF2-40B4-BE49-F238E27FC236}">
                <a16:creationId xmlns:a16="http://schemas.microsoft.com/office/drawing/2014/main" xmlns="" id="{4F8459A6-D6F1-4869-B843-10D99C751523}"/>
              </a:ext>
            </a:extLst>
          </p:cNvPr>
          <p:cNvSpPr>
            <a:spLocks noGrp="1"/>
          </p:cNvSpPr>
          <p:nvPr>
            <p:ph idx="1"/>
          </p:nvPr>
        </p:nvSpPr>
        <p:spPr/>
        <p:txBody>
          <a:bodyPr/>
          <a:lstStyle/>
          <a:p>
            <a:pPr algn="just"/>
            <a:r>
              <a:rPr lang="pl-PL" dirty="0"/>
              <a:t>Należności powstają (są księgowane w systemie rachunkowym), gdy przedsiębiorstwo sprzedaje towar lub usługę swoim klientom na kredyt kupiecki, tzn. klienci nie płacą za towar w momencie sprzedaży. </a:t>
            </a:r>
          </a:p>
          <a:p>
            <a:pPr algn="just"/>
            <a:r>
              <a:rPr lang="pl-PL" dirty="0"/>
              <a:t>Ustalając politykę kredytu handlowego należy uwzględnić kompromis jaki się realizuje pomiędzy chęcią zwiększania sprzedaży a ryzykiem powstania złych długów (nieściągalnych należności, które nigdy nie zostaną zapłacone). Nadmiernie surowa polityka kredytu kupieckiego będzie negatywnie wpływać na poziom sprzedaży</a:t>
            </a:r>
          </a:p>
        </p:txBody>
      </p:sp>
      <p:sp>
        <p:nvSpPr>
          <p:cNvPr id="4" name="Symbol zastępczy numeru slajdu 3">
            <a:extLst>
              <a:ext uri="{FF2B5EF4-FFF2-40B4-BE49-F238E27FC236}">
                <a16:creationId xmlns:a16="http://schemas.microsoft.com/office/drawing/2014/main" xmlns="" id="{5F8F9733-13AE-4C34-9CFF-20439576B3D0}"/>
              </a:ext>
            </a:extLst>
          </p:cNvPr>
          <p:cNvSpPr>
            <a:spLocks noGrp="1"/>
          </p:cNvSpPr>
          <p:nvPr>
            <p:ph type="sldNum" sz="quarter" idx="12"/>
          </p:nvPr>
        </p:nvSpPr>
        <p:spPr/>
        <p:txBody>
          <a:bodyPr/>
          <a:lstStyle/>
          <a:p>
            <a:fld id="{27841190-F79C-4FD0-9BC1-8C2D798D9B46}" type="slidenum">
              <a:rPr lang="pl-PL" smtClean="0"/>
              <a:t>95</a:t>
            </a:fld>
            <a:endParaRPr lang="pl-PL"/>
          </a:p>
        </p:txBody>
      </p:sp>
    </p:spTree>
    <p:extLst>
      <p:ext uri="{BB962C8B-B14F-4D97-AF65-F5344CB8AC3E}">
        <p14:creationId xmlns:p14="http://schemas.microsoft.com/office/powerpoint/2010/main" val="2147924856"/>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6AF822D4-9E1F-4F29-8757-9CE44CF8840E}"/>
              </a:ext>
            </a:extLst>
          </p:cNvPr>
          <p:cNvSpPr>
            <a:spLocks noGrp="1"/>
          </p:cNvSpPr>
          <p:nvPr>
            <p:ph type="title"/>
          </p:nvPr>
        </p:nvSpPr>
        <p:spPr/>
        <p:txBody>
          <a:bodyPr/>
          <a:lstStyle/>
          <a:p>
            <a:r>
              <a:rPr lang="pl-PL" dirty="0"/>
              <a:t>Trzy podstawowe czynności w zarządzaniu należnościami</a:t>
            </a:r>
          </a:p>
        </p:txBody>
      </p:sp>
      <p:sp>
        <p:nvSpPr>
          <p:cNvPr id="3" name="Symbol zastępczy zawartości 2">
            <a:extLst>
              <a:ext uri="{FF2B5EF4-FFF2-40B4-BE49-F238E27FC236}">
                <a16:creationId xmlns:a16="http://schemas.microsoft.com/office/drawing/2014/main" xmlns="" id="{53ED3441-896A-4FF7-B6A0-5239BE3E690F}"/>
              </a:ext>
            </a:extLst>
          </p:cNvPr>
          <p:cNvSpPr>
            <a:spLocks noGrp="1"/>
          </p:cNvSpPr>
          <p:nvPr>
            <p:ph idx="1"/>
          </p:nvPr>
        </p:nvSpPr>
        <p:spPr/>
        <p:txBody>
          <a:bodyPr>
            <a:normAutofit/>
          </a:bodyPr>
          <a:lstStyle/>
          <a:p>
            <a:r>
              <a:rPr lang="pl-PL" dirty="0"/>
              <a:t>Ustalanie warunków kredytu kupieckiego</a:t>
            </a:r>
          </a:p>
          <a:p>
            <a:r>
              <a:rPr lang="pl-PL" dirty="0"/>
              <a:t>Monitorowanie sald kredytowych klientów (stanu należności w podziale na klientów). </a:t>
            </a:r>
          </a:p>
          <a:p>
            <a:r>
              <a:rPr lang="pl-PL" dirty="0"/>
              <a:t>Monitorowanie opłacalności systemu kredytu kupieckiego, jaki stosuje przedsiębiorstwo. </a:t>
            </a:r>
          </a:p>
          <a:p>
            <a:endParaRPr lang="pl-PL" dirty="0"/>
          </a:p>
        </p:txBody>
      </p:sp>
      <p:sp>
        <p:nvSpPr>
          <p:cNvPr id="4" name="Symbol zastępczy numeru slajdu 3">
            <a:extLst>
              <a:ext uri="{FF2B5EF4-FFF2-40B4-BE49-F238E27FC236}">
                <a16:creationId xmlns:a16="http://schemas.microsoft.com/office/drawing/2014/main" xmlns="" id="{5C72D051-A3F1-4D7A-97B2-24ED153822C3}"/>
              </a:ext>
            </a:extLst>
          </p:cNvPr>
          <p:cNvSpPr>
            <a:spLocks noGrp="1"/>
          </p:cNvSpPr>
          <p:nvPr>
            <p:ph type="sldNum" sz="quarter" idx="12"/>
          </p:nvPr>
        </p:nvSpPr>
        <p:spPr/>
        <p:txBody>
          <a:bodyPr/>
          <a:lstStyle/>
          <a:p>
            <a:fld id="{27841190-F79C-4FD0-9BC1-8C2D798D9B46}" type="slidenum">
              <a:rPr lang="pl-PL" smtClean="0"/>
              <a:t>96</a:t>
            </a:fld>
            <a:endParaRPr lang="pl-PL"/>
          </a:p>
        </p:txBody>
      </p:sp>
    </p:spTree>
    <p:extLst>
      <p:ext uri="{BB962C8B-B14F-4D97-AF65-F5344CB8AC3E}">
        <p14:creationId xmlns:p14="http://schemas.microsoft.com/office/powerpoint/2010/main" val="307837907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C16944F4-2563-4778-858C-3DA1120FA50E}"/>
              </a:ext>
            </a:extLst>
          </p:cNvPr>
          <p:cNvSpPr>
            <a:spLocks noGrp="1"/>
          </p:cNvSpPr>
          <p:nvPr>
            <p:ph type="title"/>
          </p:nvPr>
        </p:nvSpPr>
        <p:spPr/>
        <p:txBody>
          <a:bodyPr>
            <a:normAutofit/>
          </a:bodyPr>
          <a:lstStyle/>
          <a:p>
            <a:r>
              <a:rPr lang="pl-PL" b="1" dirty="0"/>
              <a:t>Kluczowe elementy procesu przyznawania kredytu kupieckiego </a:t>
            </a:r>
            <a:endParaRPr lang="pl-PL" dirty="0"/>
          </a:p>
        </p:txBody>
      </p:sp>
      <p:sp>
        <p:nvSpPr>
          <p:cNvPr id="3" name="Symbol zastępczy zawartości 2">
            <a:extLst>
              <a:ext uri="{FF2B5EF4-FFF2-40B4-BE49-F238E27FC236}">
                <a16:creationId xmlns:a16="http://schemas.microsoft.com/office/drawing/2014/main" xmlns="" id="{C569C6D4-63E5-4503-9844-46CA669EB9A6}"/>
              </a:ext>
            </a:extLst>
          </p:cNvPr>
          <p:cNvSpPr>
            <a:spLocks noGrp="1"/>
          </p:cNvSpPr>
          <p:nvPr>
            <p:ph idx="1"/>
          </p:nvPr>
        </p:nvSpPr>
        <p:spPr/>
        <p:txBody>
          <a:bodyPr>
            <a:normAutofit/>
          </a:bodyPr>
          <a:lstStyle/>
          <a:p>
            <a:r>
              <a:rPr lang="pl-PL" dirty="0"/>
              <a:t>Warunki kredytowe oferowane przez przedsiębiorstwo zależą od </a:t>
            </a:r>
          </a:p>
          <a:p>
            <a:pPr lvl="1"/>
            <a:r>
              <a:rPr lang="pl-PL" dirty="0"/>
              <a:t>rodzaju klienta, </a:t>
            </a:r>
          </a:p>
          <a:p>
            <a:pPr lvl="1"/>
            <a:r>
              <a:rPr lang="pl-PL" dirty="0"/>
              <a:t>zdolności kredytowej klienta i </a:t>
            </a:r>
          </a:p>
          <a:p>
            <a:pPr lvl="1"/>
            <a:r>
              <a:rPr lang="pl-PL" dirty="0"/>
              <a:t>warunków kredytu kupieckiego oferowanych przez konkurentów. </a:t>
            </a:r>
          </a:p>
          <a:p>
            <a:pPr algn="just"/>
            <a:r>
              <a:rPr lang="pl-PL" dirty="0"/>
              <a:t>Zdolność kredytowa klienta jest zwykle określana za pomocą modelu oceny kredytowej opartego na różnych czynnikach, takich jak wcześniejsze spóźnione płatności, dostępna gotówka, historia w zakresie niewypłacalności.</a:t>
            </a:r>
          </a:p>
          <a:p>
            <a:pPr algn="just"/>
            <a:r>
              <a:rPr lang="pl-PL" dirty="0"/>
              <a:t> Polityka kredytu kupieckiego przedsiębiorstwa określa, jakie rodzaje kredytu kupieckiego można zaoferować klientom. </a:t>
            </a:r>
          </a:p>
          <a:p>
            <a:endParaRPr lang="pl-PL" dirty="0"/>
          </a:p>
        </p:txBody>
      </p:sp>
      <p:sp>
        <p:nvSpPr>
          <p:cNvPr id="4" name="Symbol zastępczy numeru slajdu 3">
            <a:extLst>
              <a:ext uri="{FF2B5EF4-FFF2-40B4-BE49-F238E27FC236}">
                <a16:creationId xmlns:a16="http://schemas.microsoft.com/office/drawing/2014/main" xmlns="" id="{BE1F5BC3-4A10-4B46-B099-13D4A2A1BB41}"/>
              </a:ext>
            </a:extLst>
          </p:cNvPr>
          <p:cNvSpPr>
            <a:spLocks noGrp="1"/>
          </p:cNvSpPr>
          <p:nvPr>
            <p:ph type="sldNum" sz="quarter" idx="12"/>
          </p:nvPr>
        </p:nvSpPr>
        <p:spPr/>
        <p:txBody>
          <a:bodyPr/>
          <a:lstStyle/>
          <a:p>
            <a:fld id="{27841190-F79C-4FD0-9BC1-8C2D798D9B46}" type="slidenum">
              <a:rPr lang="pl-PL" smtClean="0"/>
              <a:t>97</a:t>
            </a:fld>
            <a:endParaRPr lang="pl-PL"/>
          </a:p>
        </p:txBody>
      </p:sp>
    </p:spTree>
    <p:extLst>
      <p:ext uri="{BB962C8B-B14F-4D97-AF65-F5344CB8AC3E}">
        <p14:creationId xmlns:p14="http://schemas.microsoft.com/office/powerpoint/2010/main" val="2014721605"/>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938A8E52-F044-4D10-B61F-2B4B49C7BF35}"/>
              </a:ext>
            </a:extLst>
          </p:cNvPr>
          <p:cNvSpPr>
            <a:spLocks noGrp="1"/>
          </p:cNvSpPr>
          <p:nvPr>
            <p:ph type="title"/>
          </p:nvPr>
        </p:nvSpPr>
        <p:spPr/>
        <p:txBody>
          <a:bodyPr>
            <a:normAutofit/>
          </a:bodyPr>
          <a:lstStyle/>
          <a:p>
            <a:r>
              <a:rPr lang="pl-PL" dirty="0"/>
              <a:t>Rodzaje kredytu kupieckiego oferowane klientom</a:t>
            </a:r>
          </a:p>
        </p:txBody>
      </p:sp>
      <p:sp>
        <p:nvSpPr>
          <p:cNvPr id="3" name="Symbol zastępczy zawartości 2">
            <a:extLst>
              <a:ext uri="{FF2B5EF4-FFF2-40B4-BE49-F238E27FC236}">
                <a16:creationId xmlns:a16="http://schemas.microsoft.com/office/drawing/2014/main" xmlns="" id="{78618D8F-9973-41E3-A8B3-B7DB1DF78363}"/>
              </a:ext>
            </a:extLst>
          </p:cNvPr>
          <p:cNvSpPr>
            <a:spLocks noGrp="1"/>
          </p:cNvSpPr>
          <p:nvPr>
            <p:ph idx="1"/>
          </p:nvPr>
        </p:nvSpPr>
        <p:spPr/>
        <p:txBody>
          <a:bodyPr>
            <a:normAutofit/>
          </a:bodyPr>
          <a:lstStyle/>
          <a:p>
            <a:r>
              <a:rPr lang="pl-PL" dirty="0"/>
              <a:t>Zwykłe warunki kredytu kupieckiego</a:t>
            </a:r>
          </a:p>
          <a:p>
            <a:r>
              <a:rPr lang="pl-PL" dirty="0"/>
              <a:t>Gotówka przed dostawą: klient musi zapłacić za zakup przed wysyłką towaru. </a:t>
            </a:r>
          </a:p>
          <a:p>
            <a:r>
              <a:rPr lang="pl-PL" dirty="0"/>
              <a:t>Płatność przy odbiorze: płatność musi być dokonana w momencie dostawy. </a:t>
            </a:r>
          </a:p>
          <a:p>
            <a:r>
              <a:rPr lang="pl-PL" dirty="0"/>
              <a:t>Faktura za fakturę: poprzednia faktura musi zostać zapłacona przed każdą nową dostawą. </a:t>
            </a:r>
          </a:p>
          <a:p>
            <a:r>
              <a:rPr lang="pl-PL" dirty="0"/>
              <a:t>Rozliczenia miesięczne: płatności mają być dokonywane co miesiąc. </a:t>
            </a:r>
          </a:p>
        </p:txBody>
      </p:sp>
      <p:sp>
        <p:nvSpPr>
          <p:cNvPr id="4" name="Symbol zastępczy numeru slajdu 3">
            <a:extLst>
              <a:ext uri="{FF2B5EF4-FFF2-40B4-BE49-F238E27FC236}">
                <a16:creationId xmlns:a16="http://schemas.microsoft.com/office/drawing/2014/main" xmlns="" id="{A6F62165-A1C6-4069-9660-B425E5D247E6}"/>
              </a:ext>
            </a:extLst>
          </p:cNvPr>
          <p:cNvSpPr>
            <a:spLocks noGrp="1"/>
          </p:cNvSpPr>
          <p:nvPr>
            <p:ph type="sldNum" sz="quarter" idx="12"/>
          </p:nvPr>
        </p:nvSpPr>
        <p:spPr/>
        <p:txBody>
          <a:bodyPr/>
          <a:lstStyle/>
          <a:p>
            <a:fld id="{27841190-F79C-4FD0-9BC1-8C2D798D9B46}" type="slidenum">
              <a:rPr lang="pl-PL" smtClean="0"/>
              <a:t>98</a:t>
            </a:fld>
            <a:endParaRPr lang="pl-PL"/>
          </a:p>
        </p:txBody>
      </p:sp>
    </p:spTree>
    <p:extLst>
      <p:ext uri="{BB962C8B-B14F-4D97-AF65-F5344CB8AC3E}">
        <p14:creationId xmlns:p14="http://schemas.microsoft.com/office/powerpoint/2010/main" val="100156466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ECAB6A96-EDB5-4A05-AF24-95E4500960FE}"/>
              </a:ext>
            </a:extLst>
          </p:cNvPr>
          <p:cNvSpPr>
            <a:spLocks noGrp="1"/>
          </p:cNvSpPr>
          <p:nvPr>
            <p:ph type="title"/>
          </p:nvPr>
        </p:nvSpPr>
        <p:spPr/>
        <p:txBody>
          <a:bodyPr/>
          <a:lstStyle/>
          <a:p>
            <a:r>
              <a:rPr lang="pl-PL" dirty="0"/>
              <a:t>Sposoby otrzymywania płatności od klientów</a:t>
            </a:r>
          </a:p>
        </p:txBody>
      </p:sp>
      <p:sp>
        <p:nvSpPr>
          <p:cNvPr id="3" name="Symbol zastępczy zawartości 2">
            <a:extLst>
              <a:ext uri="{FF2B5EF4-FFF2-40B4-BE49-F238E27FC236}">
                <a16:creationId xmlns:a16="http://schemas.microsoft.com/office/drawing/2014/main" xmlns="" id="{921038BA-B053-463B-9472-7DF3CE883599}"/>
              </a:ext>
            </a:extLst>
          </p:cNvPr>
          <p:cNvSpPr>
            <a:spLocks noGrp="1"/>
          </p:cNvSpPr>
          <p:nvPr>
            <p:ph idx="1"/>
          </p:nvPr>
        </p:nvSpPr>
        <p:spPr/>
        <p:txBody>
          <a:bodyPr>
            <a:normAutofit/>
          </a:bodyPr>
          <a:lstStyle/>
          <a:p>
            <a:r>
              <a:rPr lang="pl-PL" dirty="0"/>
              <a:t>Elektroniczny przelew środków</a:t>
            </a:r>
          </a:p>
          <a:p>
            <a:r>
              <a:rPr lang="pl-PL" dirty="0" err="1"/>
              <a:t>Lockbox</a:t>
            </a:r>
            <a:endParaRPr lang="pl-PL" dirty="0"/>
          </a:p>
          <a:p>
            <a:r>
              <a:rPr lang="pl-PL" dirty="0"/>
              <a:t>Wskaźnik gotówki w drodze</a:t>
            </a:r>
          </a:p>
          <a:p>
            <a:endParaRPr lang="pl-PL" dirty="0"/>
          </a:p>
        </p:txBody>
      </p:sp>
      <p:sp>
        <p:nvSpPr>
          <p:cNvPr id="4" name="Symbol zastępczy numeru slajdu 3">
            <a:extLst>
              <a:ext uri="{FF2B5EF4-FFF2-40B4-BE49-F238E27FC236}">
                <a16:creationId xmlns:a16="http://schemas.microsoft.com/office/drawing/2014/main" xmlns="" id="{8BB48FB9-A93F-451A-827F-DB7C19C6DF2E}"/>
              </a:ext>
            </a:extLst>
          </p:cNvPr>
          <p:cNvSpPr>
            <a:spLocks noGrp="1"/>
          </p:cNvSpPr>
          <p:nvPr>
            <p:ph type="sldNum" sz="quarter" idx="12"/>
          </p:nvPr>
        </p:nvSpPr>
        <p:spPr/>
        <p:txBody>
          <a:bodyPr/>
          <a:lstStyle/>
          <a:p>
            <a:fld id="{27841190-F79C-4FD0-9BC1-8C2D798D9B46}" type="slidenum">
              <a:rPr lang="pl-PL" smtClean="0"/>
              <a:t>99</a:t>
            </a:fld>
            <a:endParaRPr lang="pl-PL"/>
          </a:p>
        </p:txBody>
      </p:sp>
    </p:spTree>
    <p:extLst>
      <p:ext uri="{BB962C8B-B14F-4D97-AF65-F5344CB8AC3E}">
        <p14:creationId xmlns:p14="http://schemas.microsoft.com/office/powerpoint/2010/main" val="1137162750"/>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2165</TotalTime>
  <Words>6639</Words>
  <Application>Microsoft Office PowerPoint</Application>
  <PresentationFormat>Panoramiczny</PresentationFormat>
  <Paragraphs>1441</Paragraphs>
  <Slides>115</Slides>
  <Notes>0</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115</vt:i4>
      </vt:variant>
    </vt:vector>
  </HeadingPairs>
  <TitlesOfParts>
    <vt:vector size="121" baseType="lpstr">
      <vt:lpstr>Arial</vt:lpstr>
      <vt:lpstr>Calibri</vt:lpstr>
      <vt:lpstr>Calibri Light</vt:lpstr>
      <vt:lpstr>Cambria Math</vt:lpstr>
      <vt:lpstr>Times New Roman</vt:lpstr>
      <vt:lpstr>Motyw pakietu Office</vt:lpstr>
      <vt:lpstr>CFA Corporate Finance</vt:lpstr>
      <vt:lpstr>Dane kontaktowe</vt:lpstr>
      <vt:lpstr>Kryteria środowiskowe, społeczne i ład korporacyjny - wprowadzenie </vt:lpstr>
      <vt:lpstr>Grupy interesariuszy</vt:lpstr>
      <vt:lpstr>Pryncypał - agent i inne relacje w zakresie ładu korporacyjnego </vt:lpstr>
      <vt:lpstr>Pryncypał - agent i inne relacje w zakresie ładu korporacyjnego </vt:lpstr>
      <vt:lpstr>Zarządzanie interesariuszami </vt:lpstr>
      <vt:lpstr>Zarządzanie interesariuszami</vt:lpstr>
      <vt:lpstr>Mechanizmy zarządzania akcjonariuszami</vt:lpstr>
      <vt:lpstr>Rada dyrektorów i komitety</vt:lpstr>
      <vt:lpstr>Czynniki wpływające na relacje z interesariuszami i ład korporacyjny </vt:lpstr>
      <vt:lpstr>Ryzyko związane z ładem korporacyjnym i zarządzaniem relacjami z interesariuszami </vt:lpstr>
      <vt:lpstr>Rozważania analityków w zakresie ładu korporacyjnego i zarządzania relacjami z interesariuszami  </vt:lpstr>
      <vt:lpstr>Rozważania ESG dla inwestorów (ochrona środowiska, ład korporacyjny, etyka)</vt:lpstr>
      <vt:lpstr>Budżetowanie kapitałowe</vt:lpstr>
      <vt:lpstr>Proces budżetowania kapitałowego</vt:lpstr>
      <vt:lpstr>Kategorie projektów inwestycyjnych</vt:lpstr>
      <vt:lpstr>Zasady budżetowania kapitałowego</vt:lpstr>
      <vt:lpstr>Kryteria podejmowania decyzji inwestycyjnych - NPV</vt:lpstr>
      <vt:lpstr>Kryteria podejmowania decyzji inwestycyjnych - NPV</vt:lpstr>
      <vt:lpstr>Kryteria podejmowania decyzji inwestycyjnych - IRR</vt:lpstr>
      <vt:lpstr>Kryteria podejmowania decyzji inwestycyjnych - IRR</vt:lpstr>
      <vt:lpstr>Kryteria podejmowania decyzji inwestycyjnych – okres zwrotu</vt:lpstr>
      <vt:lpstr>Kryteria podejmowania decyzji inwestycyjnych – okres zwrotu</vt:lpstr>
      <vt:lpstr>Kryteria podejmowania decyzji inwestycyjnych –AAR – average accounting rate of return</vt:lpstr>
      <vt:lpstr>Kryteria podejmowania decyzji inwestycyjnych –AAR – average accounting rate of return</vt:lpstr>
      <vt:lpstr>Kryteria podejmowania decyzji inwestycyjnych – okres zwrotu</vt:lpstr>
      <vt:lpstr>Kryteria podejmowania decyzji inwestycyjnych – indeks zyskowności (profitability index)</vt:lpstr>
      <vt:lpstr>Kryteria podejmowania decyzji inwestycyjnych – indeks zyskowości</vt:lpstr>
      <vt:lpstr>Profil NPV</vt:lpstr>
      <vt:lpstr>Profil NPV</vt:lpstr>
      <vt:lpstr>Konflikty między NPV a IRR </vt:lpstr>
      <vt:lpstr>Problem wielokrotnej IRR i braku IRR </vt:lpstr>
      <vt:lpstr>Związek między NPV a ceną akcji </vt:lpstr>
      <vt:lpstr>Koszt kapitału </vt:lpstr>
      <vt:lpstr>Koszt kapitału: WACC - przykład</vt:lpstr>
      <vt:lpstr>Koszt kapitału - przykład</vt:lpstr>
      <vt:lpstr>Koszt kapitału a podatki</vt:lpstr>
      <vt:lpstr>WACC</vt:lpstr>
      <vt:lpstr>WACC</vt:lpstr>
      <vt:lpstr>Zastosowanie kosztu kapitału do budżetowania kapitałowego i wyceny papierów wartościowych (notowanych na rynkach finansowych)</vt:lpstr>
      <vt:lpstr>Koszty różnych źródeł kapitału </vt:lpstr>
      <vt:lpstr>Koszt długu - YTM</vt:lpstr>
      <vt:lpstr>Koszt długu – YTM - przykład</vt:lpstr>
      <vt:lpstr>Koszt długu – Metoda ratingu długu </vt:lpstr>
      <vt:lpstr>Koszt akcji uprzywilejowanych</vt:lpstr>
      <vt:lpstr>Koszt akcji uprzywilejowanych</vt:lpstr>
      <vt:lpstr>Koszt akcji zwykłych</vt:lpstr>
      <vt:lpstr>Model wyceny aktywów kapitałowych (CAPM) </vt:lpstr>
      <vt:lpstr>Model wyceny aktywów kapitałowych (CAPM) </vt:lpstr>
      <vt:lpstr>Model dywidendowy (DDM – dividend discount model) </vt:lpstr>
      <vt:lpstr>Model dywidendowy (DDM – dividend discount model)  - cd.</vt:lpstr>
      <vt:lpstr>Model dywidendowy (DDM – dividend discount model)  - przykład</vt:lpstr>
      <vt:lpstr>Metoda rentowność obligacji do wykupu plus premia za ryzyko</vt:lpstr>
      <vt:lpstr>Szacowanie współczynnika beta kapitału własnego projektu – pure play</vt:lpstr>
      <vt:lpstr>Szacowanie współczynnika beta kapitału własnego projektu – pure play</vt:lpstr>
      <vt:lpstr>Szacowanie współczynnika beta kapitału własnego projektu – ryzyko kraju </vt:lpstr>
      <vt:lpstr>Szacowanie współczynnika beta kapitału własnego projektu – ryzyko kraju </vt:lpstr>
      <vt:lpstr>Krzywa krańcowego kosztu kapitału (MCC – marginal cost of capital) </vt:lpstr>
      <vt:lpstr>Punkty nieciągłości MCC</vt:lpstr>
      <vt:lpstr>Punkty nieciągłości MCC – przykład (treść)</vt:lpstr>
      <vt:lpstr>• Jeśli przedsiębiorstwo podnosi dług o mniej niż 4 miliony, wówczas koszt nowego długu wynosi 14%. Ale jeśli o więcej, to koszt wzrasta do 16%.  Podobnie w przypadku kapitału własnego, jeżeli jego wzrost niższy niż 9 milionów, koszt nowego kapitału własnego wynosi 20%. Jeśli kwota nowego kapitału własnego jest większa niż 9 milionów, koszt kapitału własnego wzrasta do 22%. Podaje się koszt długu po opodatkowaniu, więc nie oblicza się kosztu kapitału własnego jako (1-t) * koszt długu w WACC.  </vt:lpstr>
      <vt:lpstr>Prezentacja programu PowerPoint</vt:lpstr>
      <vt:lpstr>Koszty emisji instrumentów finansowych na rynku finansowym – podejście 1</vt:lpstr>
      <vt:lpstr>Koszty emisji instrumentów finansowych na rynku finansowym – podejście 2</vt:lpstr>
      <vt:lpstr>RACHUNEK DŹWIGNI </vt:lpstr>
      <vt:lpstr>Rachunek dźwigni – przykład (treść)</vt:lpstr>
      <vt:lpstr>Prezentacja programu PowerPoint</vt:lpstr>
      <vt:lpstr>Ryzyko biznesowe i finansowe: ryzyko biznesowe i jego składniki</vt:lpstr>
      <vt:lpstr>Ryzyko biznesowe i finansowe: ryzyko biznesowe i jego składniki</vt:lpstr>
      <vt:lpstr>Ryzyko biznesowe i finansowe: ryzyko biznesowe i jego składniki: przykład (treść)</vt:lpstr>
      <vt:lpstr>Ryzyko biznesowe i finansowe: ryzyko finansowe</vt:lpstr>
      <vt:lpstr>Ryzyko biznesowe i finansowe: ryzyko finansowe: przykład</vt:lpstr>
      <vt:lpstr>Wpływ dźwigni finansowej na NI (zysk netto) i ROE </vt:lpstr>
      <vt:lpstr>Dźwignia całkowita </vt:lpstr>
      <vt:lpstr>Dźwignia całkowita : przykład</vt:lpstr>
      <vt:lpstr>Próg rentowności i operacyjny próg rentowności </vt:lpstr>
      <vt:lpstr>Próg rentowności operacyjnej </vt:lpstr>
      <vt:lpstr>Próg rentowności operacyjnej: przykład</vt:lpstr>
      <vt:lpstr>Zarządzanie Kapitałem Obrotowym</vt:lpstr>
      <vt:lpstr>Zarządzanie Kapitałem Obrotowym</vt:lpstr>
      <vt:lpstr>Zarządzanie płynnością i jej pomiar </vt:lpstr>
      <vt:lpstr>Definicja zarządzania płynnością </vt:lpstr>
      <vt:lpstr>Pomiar płynności </vt:lpstr>
      <vt:lpstr>Wskaźniki płynności (1) </vt:lpstr>
      <vt:lpstr>Wskaźniki płynności (2)</vt:lpstr>
      <vt:lpstr>Zarządzanie dzienną pozycją gotówkową (ang. cash position)</vt:lpstr>
      <vt:lpstr>Typowe wpływy i wydatki pieniężne</vt:lpstr>
      <vt:lpstr>Inwestowanie gotówki na krótkie okresy czasu </vt:lpstr>
      <vt:lpstr>Dochodowość (rentowność) inwestycji krótkoterminowych </vt:lpstr>
      <vt:lpstr>Dochodowość (rentowność) inwestycji krótkoterminowych: przykład</vt:lpstr>
      <vt:lpstr>Strategie i ocena opłacalności lokowania nadwyżek płynności: IPS</vt:lpstr>
      <vt:lpstr>Strategie i ocena opłacalności lokowania nadwyżek płynności: IPS</vt:lpstr>
      <vt:lpstr>Rozróżnia się następujące rodzaje aktywnych strategii inwestycyjnych: </vt:lpstr>
      <vt:lpstr>Zarządzanie należnościami </vt:lpstr>
      <vt:lpstr>Trzy podstawowe czynności w zarządzaniu należnościami</vt:lpstr>
      <vt:lpstr>Kluczowe elementy procesu przyznawania kredytu kupieckiego </vt:lpstr>
      <vt:lpstr>Rodzaje kredytu kupieckiego oferowane klientom</vt:lpstr>
      <vt:lpstr>Sposoby otrzymywania płatności od klientów</vt:lpstr>
      <vt:lpstr>Ocena polityki kredytowe</vt:lpstr>
      <vt:lpstr>Cykle należności oparte na harmonogramie należności</vt:lpstr>
      <vt:lpstr>Zarządzanie zapasami</vt:lpstr>
      <vt:lpstr>Podejścia do zarządzania zapasami </vt:lpstr>
      <vt:lpstr>EOQ</vt:lpstr>
      <vt:lpstr>EOQ</vt:lpstr>
      <vt:lpstr>EOQ</vt:lpstr>
      <vt:lpstr>Zarządzanie zobowiązaniami </vt:lpstr>
      <vt:lpstr>Rachunek opłacalności korzystania z rabatu handlowego </vt:lpstr>
      <vt:lpstr>Rachunek opłacalności korzystania z rabatu handlowego: przykład</vt:lpstr>
      <vt:lpstr>Zarządzanie finansowaniem krótkoterminowym </vt:lpstr>
      <vt:lpstr>Zdolność kredytowa a pozyskiwanie źródeł finansowania</vt:lpstr>
      <vt:lpstr>Obliczanie kosztów pożyczek </vt:lpstr>
      <vt:lpstr>Obliczanie kosztów pożyczek: przykład (treść)</vt:lpstr>
      <vt:lpstr>Prezentacja programu PowerPoint</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Joanna Wyrobek</dc:creator>
  <cp:lastModifiedBy>Joanna Wyrobek</cp:lastModifiedBy>
  <cp:revision>76</cp:revision>
  <dcterms:created xsi:type="dcterms:W3CDTF">2019-04-04T06:00:05Z</dcterms:created>
  <dcterms:modified xsi:type="dcterms:W3CDTF">2020-05-12T16:08:23Z</dcterms:modified>
</cp:coreProperties>
</file>