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sldIdLst>
    <p:sldId id="256" r:id="rId2"/>
    <p:sldId id="261" r:id="rId3"/>
    <p:sldId id="268" r:id="rId4"/>
    <p:sldId id="269" r:id="rId5"/>
    <p:sldId id="270" r:id="rId6"/>
    <p:sldId id="273" r:id="rId7"/>
    <p:sldId id="271" r:id="rId8"/>
    <p:sldId id="274" r:id="rId9"/>
    <p:sldId id="27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97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EB802B-DB5A-413E-B373-37318D091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225" y="1491351"/>
            <a:ext cx="10561550" cy="254404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2A901C-AB4D-4695-A226-7A394C703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4384883"/>
            <a:ext cx="1056155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6563AC-BE3D-41F5-9687-8828ACBF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590779B-3B82-4519-8C69-44553F187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3B1BD5-A939-40E7-9992-ED91BA461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83431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7" name="Symbol zastępczy zawartości 2">
            <a:extLst>
              <a:ext uri="{FF2B5EF4-FFF2-40B4-BE49-F238E27FC236}">
                <a16:creationId xmlns:a16="http://schemas.microsoft.com/office/drawing/2014/main" id="{FFD8D17E-C4E2-4555-937A-7E6633137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15716"/>
            <a:ext cx="10561550" cy="352631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E13DA11-C67D-408F-BCBD-BF358AF435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AB503E1-28A8-4FF2-BEB3-FF100E049C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09798A9-C41C-44D0-9913-A253579369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8358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7" name="Symbol zastępczy zawartości 2">
            <a:extLst>
              <a:ext uri="{FF2B5EF4-FFF2-40B4-BE49-F238E27FC236}">
                <a16:creationId xmlns:a16="http://schemas.microsoft.com/office/drawing/2014/main" id="{36231C0D-3CB8-407F-83AB-6298745E0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15716"/>
            <a:ext cx="10561550" cy="352631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E4A7E18-F58D-4751-9E14-3CF826BBA1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DD489B8-C260-45D1-BD9E-6E861DCF4F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0999CF2-182A-4736-862D-B8EED18B8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0692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7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15716"/>
            <a:ext cx="10561550" cy="352631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9A434EF-1933-42A9-9ECD-21E8205E67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2324E50-002B-415D-A70F-6882F72063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A4AE17D-8F54-4A8B-8E78-D4BBB899F3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9951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858715-FAFB-4DA0-BC2D-69B50097D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99046"/>
            <a:ext cx="10515600" cy="346164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558BA2-76A3-4157-A4F1-3D1657A98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317436"/>
            <a:ext cx="10515600" cy="68580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080E013-6721-4D76-A08B-7905F08842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2FCB0C-2AB9-492E-8450-D7BF5F1F44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6B61DF4-8942-4633-B1A7-CBBCE25C84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552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858715-FAFB-4DA0-BC2D-69B50097D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99046"/>
            <a:ext cx="10515600" cy="346164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558BA2-76A3-4157-A4F1-3D1657A98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317436"/>
            <a:ext cx="10515600" cy="6858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3919413-EDCE-4F60-84DB-0CD98EC70A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2EC12D3-3B59-48CD-9D27-A7338A0EEC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1C7EBE2-D6BD-4F24-9318-6325D9B3A6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4358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2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858715-FAFB-4DA0-BC2D-69B50097D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99046"/>
            <a:ext cx="10515600" cy="346164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558BA2-76A3-4157-A4F1-3D1657A98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317436"/>
            <a:ext cx="10515600" cy="68580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F13F3AF-0A02-461D-8BEA-A19B69C54B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8BCEF4F-EC3B-4CE5-9225-99F8C286AC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B91C87F-4F71-40FA-9509-DD15970C66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0113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3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858715-FAFB-4DA0-BC2D-69B50097D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99046"/>
            <a:ext cx="10515600" cy="346164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558BA2-76A3-4157-A4F1-3D1657A98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317436"/>
            <a:ext cx="10515600" cy="6858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39FD439-680A-4D47-B8E5-FFADE16604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5007C2A-664C-4881-BC77-DA53FACABD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CBA2336-F34F-4315-AFC3-0F39839E1B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61213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1F72A31F-6224-45E6-85D5-4A8EFBB083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89F0923-4FED-4702-8008-E8475229B3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25860AA-7247-4F7A-9761-7FC7FC9157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12054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E3AF587-47B3-44C8-9A31-71EFFDA5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472E2AF-4904-4BB4-BB30-66FC4C0FCE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77A64638-0B2B-4BEA-9A3B-3AE8B752A4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25323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439646BB-8D32-4BA4-9E16-25522926B4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77D54DE-A93F-471F-AC49-8D88932007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939578BC-0A95-4E8B-9FD6-A8897B0C88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0294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EB802B-DB5A-413E-B373-37318D091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225" y="1491351"/>
            <a:ext cx="10561550" cy="2544046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2A901C-AB4D-4695-A226-7A394C703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4384883"/>
            <a:ext cx="1056155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6563AC-BE3D-41F5-9687-8828ACBF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590779B-3B82-4519-8C69-44553F187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3B1BD5-A939-40E7-9992-ED91BA461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05387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3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F68BBF9-B583-48D4-B6B1-8EB34F9F52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1AFFA56-174B-4320-ABFE-FD558223CA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CE588FD-FA4C-46B6-BC02-3F5399C1E5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21681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4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F1488F1-8213-49A6-BCD7-14A7134265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1FBFA27-8E23-4AD0-A7FC-907AE0FBF6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CD87E1F-B3A4-4C6A-B31D-B9A61195F9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27691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5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ACEF064-61F6-40BF-88F2-5EC580278A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E09F3A0-B38E-4747-BEA4-0E785B6B64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05DC12F-53D6-4EF8-B065-3C0155790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38198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6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E0A985B-9D59-469E-9594-B819A4DCFC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F7ADD59-759A-423F-A761-A6934C004E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ED1E53B-662F-49D4-A415-B581642347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122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7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A06103B-E214-44AE-A345-54FC2C34F0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D04A06E-D88D-44D7-9F80-A8C3444849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E6F4F47C-3D7B-4595-B7EE-A71D840B11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7619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8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093AC4B-E844-44C0-BA91-38E064C453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BD991CB-47AA-465B-9AAC-41872152C2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F6E9857-7737-4054-8159-2BB269CDF2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14546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9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FF787F7-86A2-4E98-91F8-C9AB51613A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FD81384-49B3-42BD-A09F-9C5C5F530D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E11CCBD-53E1-40C0-96F9-8BECA8C6D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86036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0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8BB4FC4-29CB-4828-B732-AF7AB9DB4B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03B51CF-5FEA-430E-AD7A-708940A36E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493636A-70DC-4A20-AE2F-C49D4E6FD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16993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1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C808404-195E-4F97-8241-AF583412D7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6956461-1E3B-497B-91F3-993BCABC7A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C0F0AEC-0E0E-43FC-AE3F-405B255DAE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5744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2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8491410E-A69E-4F92-8B18-6FEBEB2E3E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F6DC9C3-D635-4633-BF9A-4A6FEC743D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B71D6EF-62A6-4A76-8107-FB5F0BFA89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3490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EB802B-DB5A-413E-B373-37318D091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225" y="1491351"/>
            <a:ext cx="10561550" cy="254404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2A901C-AB4D-4695-A226-7A394C703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4384883"/>
            <a:ext cx="1056155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6563AC-BE3D-41F5-9687-8828ACBF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590779B-3B82-4519-8C69-44553F187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3B1BD5-A939-40E7-9992-ED91BA461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64487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3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DBBC8C-FF2D-41BF-801C-BADEC12A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88729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4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DBBC8C-FF2D-41BF-801C-BADEC12A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09495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5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DBBC8C-FF2D-41BF-801C-BADEC12A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85958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6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DBBC8C-FF2D-41BF-801C-BADEC12A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11932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5" name="Symbol zastępczy zawartości 3">
            <a:extLst>
              <a:ext uri="{FF2B5EF4-FFF2-40B4-BE49-F238E27FC236}">
                <a16:creationId xmlns:a16="http://schemas.microsoft.com/office/drawing/2014/main" id="{F0D52D38-3D7B-43D4-ABF3-D6928334B8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6" name="Symbol zastępczy zawartości 5">
            <a:extLst>
              <a:ext uri="{FF2B5EF4-FFF2-40B4-BE49-F238E27FC236}">
                <a16:creationId xmlns:a16="http://schemas.microsoft.com/office/drawing/2014/main" id="{07745B7F-8006-460E-A7EB-02BAD45848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A6986FFA-418E-4AF5-BAEF-A6826016E0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9971DA61-A673-40A7-BBDE-07DFA40CA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190F1BD8-2EEA-4EE1-83E5-CA2A53638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5070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2F6CE1BB-9237-4A42-98EC-FDF2050A23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ACA7955B-3A22-46F8-88E3-79FF9B538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D9B6725-BCA5-489D-9A08-9DC6DB99A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Symbol zastępczy zawartości 3">
            <a:extLst>
              <a:ext uri="{FF2B5EF4-FFF2-40B4-BE49-F238E27FC236}">
                <a16:creationId xmlns:a16="http://schemas.microsoft.com/office/drawing/2014/main" id="{255C19C3-4F61-4F6D-99EF-A96ABF60C3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5" name="Symbol zastępczy zawartości 5">
            <a:extLst>
              <a:ext uri="{FF2B5EF4-FFF2-40B4-BE49-F238E27FC236}">
                <a16:creationId xmlns:a16="http://schemas.microsoft.com/office/drawing/2014/main" id="{047D6554-6B32-4DCD-ACA0-766EF06851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8179999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4" name="Symbol zastępczy zawartości 3">
            <a:extLst>
              <a:ext uri="{FF2B5EF4-FFF2-40B4-BE49-F238E27FC236}">
                <a16:creationId xmlns:a16="http://schemas.microsoft.com/office/drawing/2014/main" id="{004BD524-2E6A-4C6D-B51F-6301FB8902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5" name="Symbol zastępczy zawartości 5">
            <a:extLst>
              <a:ext uri="{FF2B5EF4-FFF2-40B4-BE49-F238E27FC236}">
                <a16:creationId xmlns:a16="http://schemas.microsoft.com/office/drawing/2014/main" id="{9F67FF1D-EC68-4428-A0BE-01F21CDB43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27BC8E85-628F-4613-9B3A-2B492B9171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77A2EF10-0E45-49C0-BB6C-619F5A95F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FFA480A0-8A1A-45CB-BEFD-A98588807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5540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4" name="Symbol zastępczy zawartości 3">
            <a:extLst>
              <a:ext uri="{FF2B5EF4-FFF2-40B4-BE49-F238E27FC236}">
                <a16:creationId xmlns:a16="http://schemas.microsoft.com/office/drawing/2014/main" id="{AA254F93-9E88-407E-9989-E106C0309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5" name="Symbol zastępczy zawartości 5">
            <a:extLst>
              <a:ext uri="{FF2B5EF4-FFF2-40B4-BE49-F238E27FC236}">
                <a16:creationId xmlns:a16="http://schemas.microsoft.com/office/drawing/2014/main" id="{8EA534D1-85CD-4FA9-B4F5-D30300FB18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770E1FB-9290-4AB2-87B7-55171E77E2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D9D219DC-93AF-4195-BE78-29DA67780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5F4AD7BE-73A5-4BD9-A662-6FC5E9D6E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8661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E0240D4-87CA-4683-A098-5116F59642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0D8F000-CCD0-42D7-B71A-DAAF2A8A84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BEA609B2-A96B-45A3-9768-D76A4FD74D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52A9450F-774E-4D85-A1B3-852F97250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1827D9C0-DD21-478F-8802-E68CAD567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43131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bg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53BE248-EE54-4EA4-B20E-093E94FDC9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F77A115-C5CA-4C5F-8924-90A05169C6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BEBA390-15A0-48EF-B39C-C416CCDAF7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7193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EB802B-DB5A-413E-B373-37318D091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225" y="1491351"/>
            <a:ext cx="10561550" cy="254404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2A901C-AB4D-4695-A226-7A394C703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4384883"/>
            <a:ext cx="1056155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6563AC-BE3D-41F5-9687-8828ACBF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590779B-3B82-4519-8C69-44553F187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3B1BD5-A939-40E7-9992-ED91BA461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61223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CE143E0-AD19-4638-A473-F5ABA42011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CD1A940-3BF5-4BD3-BE4D-7194A25DB5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C5395C1-8E83-4142-A051-29B8A25876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98078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650D50C-955A-4082-BF21-615DD8B157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6398E3F-53B2-42D0-BDDC-45B373AD04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60D3355-2627-4B0D-BD39-FEFD3332A9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07010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7B99168-456E-499C-8764-59FC92C57D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03BC411-1F78-4C30-ACF3-9B0BE3BFA6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292559B-9B97-495C-BB81-4EF655F654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867310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3F25F35-C26B-4B8D-B1FE-991CB93B6B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057C7C0-5B5F-4B7C-B050-F05DE580DD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FBFDB31-DF6D-478C-AA2C-2924F23AAB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24457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bg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D4E768E-A432-47C5-888F-68096AE24A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3AFB02A-5957-49C8-84A3-D4FE169E86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2A45CCE-1A00-4996-9934-DAD22BFDBC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100169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2D02B12-3AB6-48BA-BAE8-F0F64D2193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28540A5-3408-44AB-8894-00DF007DD9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2C77D95-CD96-4AAF-87B6-E84F2D2B40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943433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9D532A8-2075-41D7-8522-13B21197E5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9D081A0-B6DB-4C76-82DA-DB07DD8A4E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69945C1-C482-4601-BFA6-2E8F002B9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606466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F7E7941-CE0D-41EE-BB1D-2418C1F323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3B903B5-8A53-403D-82A7-16832DC77C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8462D8C-370B-411E-8784-8B02719AC6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368111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3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42CA885-0189-4ABA-94E4-04A4C220B5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D0E3600-140F-48F6-91BE-435E89FF6A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8B6AE2-96D9-4048-8BE7-518D0B311C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311102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2B23F91-4DE6-4A3F-A6ED-50F83C7EB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7F48C1C-E0F9-428F-9B85-5BC1F76A1F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FDBC6F0-9F55-461A-A722-5644250C8C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3200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84836"/>
            <a:ext cx="10561550" cy="345719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0E8684A-D554-457D-A3A3-0C68EF9BB9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D172403-0626-433D-9408-6A030B1D06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018C9D0C-3CC1-44C8-AFF1-CC464D1535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84256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B259B481-2B45-41BA-8DB9-5E1592420A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148ACDF-FC3C-4E3A-BA7C-57056D26F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7EB7852-9B00-41CE-AEC4-CFEA2D57B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86889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7AB6880-C866-401E-A8A8-5026790575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6DCE5ACD-9631-4333-B028-9EBFFB45DA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D1B6D498-50A3-4E0F-A0C8-E2B32D983C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92052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2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07EA34C-5E62-406F-B868-487F2DF23E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F037673-180B-4E31-BD43-5FBCC110AE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949BBAA-BCEC-4872-B25E-DFBF5A9A1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03538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3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E9C8813-B0B2-4E8C-A70A-D3F9A17BE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C42DF49-F05B-476D-A89B-21D72E3CDD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CE9D692-C534-45E2-BDA3-F2F80E1D5F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351769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6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615BFEE-75AF-45E0-A7A4-3FAA629151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1B0E6BB-6CC9-4786-AD56-9EB07C17F4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D57DE1E-303A-4740-8ECE-CAD86CCB54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388393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7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906F5CD-992C-474D-B244-712890B4F2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380B9AF-6AB9-455B-A23F-A1DADCE557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2B82596-1EF7-4C64-ACC6-8DBFE51990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775072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8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7EE972E-C637-4381-A7AC-D278974E02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7AE1E7A-1C10-4603-88A7-E71BCFF135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1F1EB4C-3AF6-430D-99E8-AAC6B71C81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202002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9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DE1335F7-D0DA-4902-8FC0-A1AD6B8C2D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A99C339-E57D-4733-9C92-E5737A8CA2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BD6AB10-B2A1-44D3-A070-E58A5A4922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708701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4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C695505-8A9C-45FD-88E5-C4769A763C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015B6B4-341E-4F22-BC2D-E828AC900C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65009E7-47DE-47DF-BA47-0F15156369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956537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5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8E348AF-9E8E-406D-B934-3D985E505B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7F676DC-3208-4790-90E6-6BF6E950F8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69DC7F6-0C06-4D37-BE7F-E77B381CD8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6271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84836"/>
            <a:ext cx="10561550" cy="345719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96DC43AC-8B96-4504-ABCE-415B7032C4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F721D00-5188-4A9D-91E8-50044DF4C3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995EF76-2FF8-4860-A8A1-6694D5FFAA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575038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4BED47-F1B0-4D97-A171-B576F4B64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66322" y="1503673"/>
            <a:ext cx="7510452" cy="4524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130CFE91-1F5E-41E2-AB52-FB08D7EC2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2668725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9" name="Symbol zastępczy tekstu 3">
            <a:extLst>
              <a:ext uri="{FF2B5EF4-FFF2-40B4-BE49-F238E27FC236}">
                <a16:creationId xmlns:a16="http://schemas.microsoft.com/office/drawing/2014/main" id="{7BCD51F7-4641-4E5B-99D2-7BE70A377472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39788" y="2764977"/>
            <a:ext cx="2668725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ABE0364-BF06-4F32-9DE3-E1BAC5314F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8B8052DF-57D6-4710-A0E7-47CA13B23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8F84091-EDA2-4434-B37D-54EF7D5D2A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997021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4BED47-F1B0-4D97-A171-B576F4B64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66322" y="1503673"/>
            <a:ext cx="7510452" cy="4524823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130CFE91-1F5E-41E2-AB52-FB08D7EC2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2668725" cy="93345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9" name="Symbol zastępczy tekstu 3">
            <a:extLst>
              <a:ext uri="{FF2B5EF4-FFF2-40B4-BE49-F238E27FC236}">
                <a16:creationId xmlns:a16="http://schemas.microsoft.com/office/drawing/2014/main" id="{7BCD51F7-4641-4E5B-99D2-7BE70A377472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39788" y="2764977"/>
            <a:ext cx="2668725" cy="3263519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F37336B-E810-4B98-9B50-45AFB055E1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A80A11A-954D-4170-8529-55235A1A9C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0FC5087-4E71-40D7-BE4F-E1F6A311E4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469579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4BED47-F1B0-4D97-A171-B576F4B64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66322" y="1503673"/>
            <a:ext cx="7510452" cy="4524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130CFE91-1F5E-41E2-AB52-FB08D7EC2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2668725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9" name="Symbol zastępczy tekstu 3">
            <a:extLst>
              <a:ext uri="{FF2B5EF4-FFF2-40B4-BE49-F238E27FC236}">
                <a16:creationId xmlns:a16="http://schemas.microsoft.com/office/drawing/2014/main" id="{7BCD51F7-4641-4E5B-99D2-7BE70A377472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39788" y="2764977"/>
            <a:ext cx="2668725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5D5DFDD-75D8-4BE3-B85C-59539701D1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374D2AE6-0AFC-43E4-8940-411EBBE760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CEFC45E-9287-47FA-8275-255D5DD9C7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007913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4BED47-F1B0-4D97-A171-B576F4B64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66322" y="1503673"/>
            <a:ext cx="7510452" cy="4524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130CFE91-1F5E-41E2-AB52-FB08D7EC2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2668725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9" name="Symbol zastępczy tekstu 3">
            <a:extLst>
              <a:ext uri="{FF2B5EF4-FFF2-40B4-BE49-F238E27FC236}">
                <a16:creationId xmlns:a16="http://schemas.microsoft.com/office/drawing/2014/main" id="{7BCD51F7-4641-4E5B-99D2-7BE70A377472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39788" y="2764977"/>
            <a:ext cx="2668725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0E32EC9B-59C1-4F97-A951-7110130F63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37189159-9136-4EF0-8A37-91BE95486B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69717549-6C1F-4352-AB3B-0E6E20B09C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973605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1A38BFB-54AC-4711-B315-B13DC46E9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5225" y="2514600"/>
            <a:ext cx="10561550" cy="352742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E056FF7-5F0F-4E69-A1FC-00A9A495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C08F80B-E675-4763-982F-7E0BB2B9E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BBDBF4B-B481-405B-9404-7957C67DE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BB143BE-9520-48D6-B629-C4296BE26F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060767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1A38BFB-54AC-4711-B315-B13DC46E9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5225" y="2514600"/>
            <a:ext cx="10561550" cy="352742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E056FF7-5F0F-4E69-A1FC-00A9A495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AC041D3-D1FE-43BB-8DFF-6845E92C7D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48CF3FC-D56D-4D62-A86E-594015B305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7E65CD2-DC59-4DAA-B1A7-B0A45FB9AA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554640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1A38BFB-54AC-4711-B315-B13DC46E9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5225" y="2514600"/>
            <a:ext cx="10561550" cy="352742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E056FF7-5F0F-4E69-A1FC-00A9A495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1DB685A-E33A-4EDE-8535-211FACC0CA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CA8862A-2636-4B29-A4F2-88E2BC264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C183B01-4A99-4E58-B049-45AB279AC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843128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1A38BFB-54AC-4711-B315-B13DC46E9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5225" y="2514600"/>
            <a:ext cx="10561550" cy="352742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E056FF7-5F0F-4E69-A1FC-00A9A495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E9DBABF-9D71-4AF8-98F8-F8C33CCC67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92CE0A2-2617-4A16-B878-807D8CF5A8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1B47645-0415-4F69-94D6-3411D42E78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41382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971400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5228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84836"/>
            <a:ext cx="10561550" cy="345719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CB5EF12-25DC-495F-8ACB-F64C3F06A2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1C2046F-0B2D-4A05-A307-04CCF0D079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8236BAD-18F2-43E7-8043-9CF2328086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833438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2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010454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3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303092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4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312607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5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5054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1230"/>
            <a:ext cx="10561550" cy="743999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84836"/>
            <a:ext cx="10561550" cy="345719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599FB3E-22EE-4488-9938-984285D5D3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FA49DDB-D68C-4FCB-9E1E-B062152A6E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97FB28E-DDAB-4225-9151-D6AF4DD0C9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3379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Symbol zastępczy zawartości 2">
            <a:extLst>
              <a:ext uri="{FF2B5EF4-FFF2-40B4-BE49-F238E27FC236}">
                <a16:creationId xmlns:a16="http://schemas.microsoft.com/office/drawing/2014/main" id="{4264D716-9C86-47F3-81F3-FDD5C027F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15716"/>
            <a:ext cx="10561550" cy="352631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E7A552A-78F6-468E-97E4-6C150223EF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F4A90475-8688-4DF9-AE5F-57C9FCFD93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535DA37-1331-4FAC-9DAA-22049EE0B6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568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F9634781-D2BC-4F10-90F0-C1340817C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105615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62B27A7-0C29-455D-B4C8-0D2DF658D0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5225" y="2974077"/>
            <a:ext cx="10561550" cy="3067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85F1B18D-6C51-422D-9AFE-2C30B8901A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37C7BE0-6F3D-4269-88B9-109E689A5C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8C7C7B7-76D0-463C-AFEA-DDB8132943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563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65" r:id="rId2"/>
    <p:sldLayoutId id="2147483766" r:id="rId3"/>
    <p:sldLayoutId id="2147483767" r:id="rId4"/>
    <p:sldLayoutId id="2147483755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56" r:id="rId13"/>
    <p:sldLayoutId id="2147483775" r:id="rId14"/>
    <p:sldLayoutId id="2147483776" r:id="rId15"/>
    <p:sldLayoutId id="2147483777" r:id="rId16"/>
    <p:sldLayoutId id="2147483757" r:id="rId17"/>
    <p:sldLayoutId id="2147483778" r:id="rId18"/>
    <p:sldLayoutId id="2147483779" r:id="rId19"/>
    <p:sldLayoutId id="2147483780" r:id="rId20"/>
    <p:sldLayoutId id="2147483781" r:id="rId21"/>
    <p:sldLayoutId id="2147483782" r:id="rId22"/>
    <p:sldLayoutId id="2147483783" r:id="rId23"/>
    <p:sldLayoutId id="2147483787" r:id="rId24"/>
    <p:sldLayoutId id="2147483788" r:id="rId25"/>
    <p:sldLayoutId id="2147483789" r:id="rId26"/>
    <p:sldLayoutId id="2147483790" r:id="rId27"/>
    <p:sldLayoutId id="2147483791" r:id="rId28"/>
    <p:sldLayoutId id="2147483792" r:id="rId29"/>
    <p:sldLayoutId id="2147483793" r:id="rId30"/>
    <p:sldLayoutId id="2147483794" r:id="rId31"/>
    <p:sldLayoutId id="2147483795" r:id="rId32"/>
    <p:sldLayoutId id="2147483796" r:id="rId33"/>
    <p:sldLayoutId id="2147483758" r:id="rId34"/>
    <p:sldLayoutId id="2147483797" r:id="rId35"/>
    <p:sldLayoutId id="2147483798" r:id="rId36"/>
    <p:sldLayoutId id="2147483799" r:id="rId37"/>
    <p:sldLayoutId id="2147483800" r:id="rId38"/>
    <p:sldLayoutId id="2147483759" r:id="rId39"/>
    <p:sldLayoutId id="2147483801" r:id="rId40"/>
    <p:sldLayoutId id="2147483802" r:id="rId41"/>
    <p:sldLayoutId id="2147483803" r:id="rId42"/>
    <p:sldLayoutId id="2147483804" r:id="rId43"/>
    <p:sldLayoutId id="2147483805" r:id="rId44"/>
    <p:sldLayoutId id="2147483806" r:id="rId45"/>
    <p:sldLayoutId id="2147483760" r:id="rId46"/>
    <p:sldLayoutId id="2147483784" r:id="rId47"/>
    <p:sldLayoutId id="2147483786" r:id="rId48"/>
    <p:sldLayoutId id="2147483785" r:id="rId49"/>
    <p:sldLayoutId id="2147483761" r:id="rId50"/>
    <p:sldLayoutId id="2147483807" r:id="rId51"/>
    <p:sldLayoutId id="2147483808" r:id="rId52"/>
    <p:sldLayoutId id="2147483809" r:id="rId53"/>
    <p:sldLayoutId id="2147483815" r:id="rId54"/>
    <p:sldLayoutId id="2147483816" r:id="rId55"/>
    <p:sldLayoutId id="2147483817" r:id="rId56"/>
    <p:sldLayoutId id="2147483818" r:id="rId57"/>
    <p:sldLayoutId id="2147483813" r:id="rId58"/>
    <p:sldLayoutId id="2147483814" r:id="rId59"/>
    <p:sldLayoutId id="2147483762" r:id="rId60"/>
    <p:sldLayoutId id="2147483810" r:id="rId61"/>
    <p:sldLayoutId id="2147483811" r:id="rId62"/>
    <p:sldLayoutId id="2147483812" r:id="rId63"/>
    <p:sldLayoutId id="2147483763" r:id="rId64"/>
    <p:sldLayoutId id="2147483819" r:id="rId65"/>
    <p:sldLayoutId id="2147483821" r:id="rId66"/>
    <p:sldLayoutId id="2147483822" r:id="rId67"/>
    <p:sldLayoutId id="2147483764" r:id="rId68"/>
    <p:sldLayoutId id="2147483823" r:id="rId69"/>
    <p:sldLayoutId id="2147483824" r:id="rId70"/>
    <p:sldLayoutId id="2147483825" r:id="rId71"/>
    <p:sldLayoutId id="2147483826" r:id="rId72"/>
    <p:sldLayoutId id="2147483827" r:id="rId7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>
            <a:extLst>
              <a:ext uri="{FF2B5EF4-FFF2-40B4-BE49-F238E27FC236}">
                <a16:creationId xmlns:a16="http://schemas.microsoft.com/office/drawing/2014/main" id="{514F3CC2-86AC-4C7E-A261-E5A0D64C65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10" name="Podtytuł 9">
            <a:extLst>
              <a:ext uri="{FF2B5EF4-FFF2-40B4-BE49-F238E27FC236}">
                <a16:creationId xmlns:a16="http://schemas.microsoft.com/office/drawing/2014/main" id="{73380C29-4305-4F4C-881C-7050E0BECB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1909011"/>
            <a:ext cx="10561550" cy="4131634"/>
          </a:xfrm>
        </p:spPr>
        <p:txBody>
          <a:bodyPr>
            <a:normAutofit/>
          </a:bodyPr>
          <a:lstStyle/>
          <a:p>
            <a:r>
              <a:rPr lang="pl-PL" sz="4400" b="1" dirty="0"/>
              <a:t>Obowiązek szczególnej staranności i rzetelności</a:t>
            </a:r>
          </a:p>
        </p:txBody>
      </p:sp>
    </p:spTree>
    <p:extLst>
      <p:ext uri="{BB962C8B-B14F-4D97-AF65-F5344CB8AC3E}">
        <p14:creationId xmlns:p14="http://schemas.microsoft.com/office/powerpoint/2010/main" val="3594635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24A868-8306-4C4D-B9A5-B0E74740B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Obowiązek szczególnej staranności i rzetelności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A420E3-9036-4A9F-864B-24D9594B7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Artykuł 12 ust. 1 pkt 1</a:t>
            </a:r>
          </a:p>
          <a:p>
            <a:pPr marL="0" indent="0" algn="just">
              <a:buNone/>
            </a:pPr>
            <a:r>
              <a:rPr lang="pl-PL" b="1" dirty="0"/>
              <a:t>Dziennikarz jest obowiązany zachować szczególną staranność i rzetelność przy zbieraniu i wykorzystaniu materiałów prasowych, zwłaszcza sprawdzić zgodność z prawdą uzyskanych wiadomości lub podać ich źródło.</a:t>
            </a: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51066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77F9E9-6356-4F65-9530-06E93AB8B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Szczególna rzetelność </a:t>
            </a:r>
            <a:r>
              <a:rPr lang="pl-PL" b="1" dirty="0"/>
              <a:t>w orzecznictwie sądowym (</a:t>
            </a:r>
            <a:r>
              <a:rPr lang="pl-PL" b="1" dirty="0" err="1"/>
              <a:t>Kosmus</a:t>
            </a:r>
            <a:r>
              <a:rPr lang="pl-PL" b="1" dirty="0"/>
              <a:t> 2018):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42A8BA-FC4F-4850-A190-FDCAFD39D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uczciwość; solidność; obiektywizm; bezstronność przekazu zarówno w prezentacji, opisie, jak i narracji; niedziałanie "pod z góry założoną tezę”; zgodność z zasadami sztuki dziennikarskiej; odpowiedzialność za słowo, rozważenie powagi zarzutu, znaczenia informacji z punktu widzenia usprawiedliwionego zainteresowania społeczeństwa oraz potrzeby (pilności) publikacji; konkretność; niewprowadzanie w błąd; nieprzeinaczanie faktów; krytycyzm w stosunku do materiałów; nieopieranie się na źródle, którego obiektywizm lub wiarygodność budzi wątpliwości; umożliwienie osobie zainteresowanej ustosunkowania się do uzyskanych informacji i prezentacja jej stanowiska; interpretacja zgodna z zasadami logicznego rozumowania i zwykłego doświadczenia; niedziałanie z niskich pobudek, dla poniżenia kogoś; zastosowanie odpowiedniej formy publikacji; wyważenie i stosowność przedstawianych ocen.</a:t>
            </a:r>
          </a:p>
          <a:p>
            <a:pPr marL="0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427861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EB2A85-3386-412C-A8F0-DF48786EB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Szczególna staranność-analiza orzecznictwa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829B0D-0EDD-4DEA-A6B3-30FAB60A8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51227"/>
            <a:ext cx="10561550" cy="35263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pilność; sumienność; dokładność; obowiązkowość; dociekliwość w poszukiwaniu prawdy; pełne przedstawienie okoliczności sprawy; dbanie o szczegóły; sprawdzenie zgodności z prawdą uzyskanych informacji przez sięgnięcie do wszystkich innych dostępnych źródeł; upewnienie się co do zgodności informacji z innymi znanymi faktami; poparcie ustaleń stosowną weryfikacją i udokumentowaniem zebranych materiałów.</a:t>
            </a:r>
          </a:p>
          <a:p>
            <a:pPr marL="0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962610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BCD084-F5CE-42AB-92A7-C500139CE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Staranność i rzetelność na poszczególnych etapach tworzenia materiału prasowego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B4E29D1-2F43-463A-B4C9-2A017511C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Etap zbierania materiałów</a:t>
            </a:r>
          </a:p>
          <a:p>
            <a:r>
              <a:rPr lang="pl-PL" sz="1800" dirty="0"/>
              <a:t>Sposób zbierania informacji</a:t>
            </a:r>
          </a:p>
          <a:p>
            <a:r>
              <a:rPr lang="pl-PL" sz="1800" dirty="0"/>
              <a:t>Uwzględnienie statusu źródła informacji</a:t>
            </a:r>
          </a:p>
          <a:p>
            <a:r>
              <a:rPr lang="pl-PL" sz="1800" dirty="0"/>
              <a:t>Kontradyktoryjność publikacji prasowej</a:t>
            </a:r>
          </a:p>
          <a:p>
            <a:r>
              <a:rPr lang="pl-PL" sz="1800" dirty="0"/>
              <a:t>Ocena i weryfikacja zebranych materiałów-autopsja dziennikarska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Etap wykorzystania materiału prasowego</a:t>
            </a:r>
          </a:p>
          <a:p>
            <a:r>
              <a:rPr lang="pl-PL" sz="1800" dirty="0"/>
              <a:t>Konstruowanie treści materiału prasowego</a:t>
            </a:r>
          </a:p>
          <a:p>
            <a:r>
              <a:rPr lang="pl-PL" sz="1800" dirty="0"/>
              <a:t>Charakter wypowiedzi</a:t>
            </a:r>
          </a:p>
          <a:p>
            <a:r>
              <a:rPr lang="pl-PL" sz="1800" dirty="0"/>
              <a:t>Obiektywizm w przekazie informacji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0943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8208D0-142C-4638-8A43-69094A6B5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Brak należytej staranności-analiza orzecznictwa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E5591B-0F20-46F7-B756-DE73C6DD8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dirty="0"/>
              <a:t>napastliwa postawa, pozorowanie zbierania informacji, formułowanie pytań w sposób retoryczny; traktowanie informacji pozyskanych od zainteresowanego w kategorii "pokrętnych tłumaczeń", aprioryczne dezawuowanie racji zainteresowanego, jako niewiarygodnych, zaniechanie ich weryfikacji; indagowanie zainteresowanych jedynie o część dotyczącej ich problematyki planowanej publikacji, uniemożliwienie zainteresowanym zajęcia wyczerpującego stanowiska, przypisywaniu bohaterowi krytycznej publikacji nagannych motywacji bez uprzedniego zapytania o kierunki takiego lub innego działania; brak zabiegania o ponowne stanowisko zainteresowanego; wyrywanie z kontekstu wyjaśnień zainteresowanego, wypaczanie sensu jego wypowiedzi, narzucanie formy udzielenia informacji, odrzucanie propozycji osobistego spotkania celem zderzenia wzajemnych racji; niesprecyzowanie w pisemnej prośbie o wywiad zakresu zagadnień, które mają zostać poruszone, oraz niewskazanie, że prośba pochodzi od dziennikarza konkretnej redakcji); dysproporcja przy relacjonowaniu zarzutów pod adresem zainteresowanego i jego kontr-stanowiska); stosowaniu dyktatu czasowego, formułowaniu nierealnych, wykluczających możliwość zajęcia wyczerpującego stanowiska oczekiwań, co do końcowego terminu na udzielenie odpowiedzi.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2646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3EECA5-4FD1-4897-9A25-2D703D982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Wiarygodność źródeł informacji a rzetelność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9C2347-311A-4E3A-A11D-15353E4C7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l-PL" dirty="0"/>
              <a:t>Źródła pozyskiwania informacji, którym należy odmówić przymiotu wiarygodności lub traktować je ze wzmożoną ostrożnością i nieufnością, w świetle orzecznictwa i poglądów doktryny: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osoby mające interes w publicznym zaprezentowaniu określonych treści (np. pełnomocnik prawny strony postępowania sądowego), w szczególności osoby pozostające w konflikcie z bohaterem publikacji, potencjalnie nieobiektywne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 świadek, który "nie miał bezpośredniej wiedzy o osobie powoda, a to co wiedział było wynikiem jego własnej oceny różnych oderwanych zdarzeń związanych z powodem, niemających jednak doniosłości dla faktów dotyczących jego osoby;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osoby podające informacje nieprecyzyjne, niekonkretne;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publikacje prasowe pochodzące z innego tytułu prasowego;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źródła anonimowe, tj. osoby, które odmawiają udzielenia informacji pod własnym imieniem i nazwiskiem;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osoby, które charakteryzuje zacietrzewienie, emocjonalny stosunek do relacjonowanych zdarzeń.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31170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22E7B6-9354-4585-9AFD-20FC46506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Informacje należące do wiedzy specjalistycznej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DF075-A6A6-4F70-BFBF-4502BA5AB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dirty="0"/>
              <a:t>Kontaktując się z ekspertami, dziennikarz powinien mieć na uwadze – w  świetle poglądów doktryny i orzecznictwa sądowego- następujące zasady:</a:t>
            </a:r>
          </a:p>
          <a:p>
            <a:pPr marL="0" indent="0">
              <a:buNone/>
            </a:pPr>
            <a:r>
              <a:rPr lang="pl-PL" dirty="0"/>
              <a:t>- unikanie osób powiązanych lub sympatyzujących z jedną ze stron sporu, względnie wrogo nastawionych do jednej ze stron;</a:t>
            </a:r>
          </a:p>
          <a:p>
            <a:pPr marL="0" indent="0">
              <a:buNone/>
            </a:pPr>
            <a:r>
              <a:rPr lang="pl-PL" dirty="0"/>
              <a:t>-unikanie osób znanych z radykalnych, jednoznacznych stanowisk, chyba że dziennikarz zasięgnie również opinii osoby, która reprezentuje symetrycznie przeciwstawne stanowisko (np. nierzetelne jest zasięganie opinii na temat skuteczności leczenia określonej jednostki chorobowej tzw. lekami naturalnymi u osoby, która jest znanym przeciwnikiem leczenia metodami naturalnymi);</a:t>
            </a:r>
          </a:p>
          <a:p>
            <a:pPr marL="0" indent="0">
              <a:buNone/>
            </a:pPr>
            <a:r>
              <a:rPr lang="pl-PL" dirty="0"/>
              <a:t>- konieczność przedstawienia ekspertowi całokształtu okoliczności faktycznych koniecznych do analizy (nierzetelne jest ukrywanie pewnych okoliczności w celu uzyskania oczekiwanego wniosku);</a:t>
            </a:r>
          </a:p>
          <a:p>
            <a:pPr marL="0" indent="0">
              <a:buNone/>
            </a:pPr>
            <a:r>
              <a:rPr lang="pl-PL" dirty="0"/>
              <a:t>- konieczność rzetelnego zrelacjonowania okoliczności dotyczących przedmiotu analizy (np. błędem jest domaganie się od specjalisty wyceny nieruchomości poprzez wskazanie tylko na jeden czynnik cenotwórczy, jak np. nazwę miejscowości, bez wskazania przeznaczenia w planie miejscowym, uzbrojenia, dostępu do drogi publicznej, charakteru nieruchomości sąsiednich);</a:t>
            </a:r>
          </a:p>
          <a:p>
            <a:pPr>
              <a:buFontTx/>
              <a:buChar char="-"/>
            </a:pPr>
            <a:r>
              <a:rPr lang="pl-PL" dirty="0"/>
              <a:t>unikanie wymagania od eksperta zajęcia stanowiska </a:t>
            </a:r>
            <a:r>
              <a:rPr lang="pl-PL" i="1" dirty="0"/>
              <a:t>ad hoc</a:t>
            </a:r>
            <a:r>
              <a:rPr lang="pl-PL" dirty="0"/>
              <a:t>; należy zapewnić specjaliście czas konieczny dla namysłu, aby jego opinia była przemyślana, poprzedzona analizą;</a:t>
            </a:r>
          </a:p>
          <a:p>
            <a:pPr>
              <a:buFontTx/>
              <a:buChar char="-"/>
            </a:pPr>
            <a:r>
              <a:rPr lang="pl-PL" dirty="0"/>
              <a:t>konfrontowanie opinii eksperta ze stanowiskiem innych specjalistów .</a:t>
            </a:r>
          </a:p>
          <a:p>
            <a:pPr marL="0" indent="0" algn="just">
              <a:buNone/>
            </a:pPr>
            <a:r>
              <a:rPr lang="pl-PL" dirty="0"/>
              <a:t>!Skrajną nierzetelnością jest prezentowanie przez dziennikarza kategorycznych ocen dotyczących materii, w których jest on laikiem. Takie zachowanie nosi znamiona dezinformowania społeczeństwa (</a:t>
            </a:r>
            <a:r>
              <a:rPr lang="pl-PL" dirty="0" err="1"/>
              <a:t>Kosmus</a:t>
            </a:r>
            <a:r>
              <a:rPr lang="pl-PL" dirty="0"/>
              <a:t> 2018).</a:t>
            </a:r>
          </a:p>
        </p:txBody>
      </p:sp>
    </p:spTree>
    <p:extLst>
      <p:ext uri="{BB962C8B-B14F-4D97-AF65-F5344CB8AC3E}">
        <p14:creationId xmlns:p14="http://schemas.microsoft.com/office/powerpoint/2010/main" val="1149880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7C9781-AA9B-475A-A6A2-216FE501C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Autosprostowanie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D87EFE-70DB-4F97-9114-91BCE1F87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Z orzecznictwa: "jeżeli więc zarzut okaże się nieprawdziwy, należy oczekiwać od dziennikarza niezwłocznego opublikowania oświadczenia odwołującego zarzut”.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Elementy: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data i tytuł prostowanej publikacji;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treść i adresat prostowanego zarzutu;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informacja o tym, że postawiony zarzut był chybiony;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informacja o rzeczywistym przebiegu prostowanego zdarzenia.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3012408"/>
      </p:ext>
    </p:extLst>
  </p:cSld>
  <p:clrMapOvr>
    <a:masterClrMapping/>
  </p:clrMapOvr>
</p:sld>
</file>

<file path=ppt/theme/theme1.xml><?xml version="1.0" encoding="utf-8"?>
<a:theme xmlns:a="http://schemas.openxmlformats.org/drawingml/2006/main" name="Projekt niestandardowy">
  <a:themeElements>
    <a:clrScheme name="US">
      <a:dk1>
        <a:srgbClr val="002D59"/>
      </a:dk1>
      <a:lt1>
        <a:sysClr val="window" lastClr="FFFFFF"/>
      </a:lt1>
      <a:dk2>
        <a:srgbClr val="004993"/>
      </a:dk2>
      <a:lt2>
        <a:srgbClr val="E7E6E6"/>
      </a:lt2>
      <a:accent1>
        <a:srgbClr val="C00000"/>
      </a:accent1>
      <a:accent2>
        <a:srgbClr val="FF0000"/>
      </a:accent2>
      <a:accent3>
        <a:srgbClr val="A5A5A5"/>
      </a:accent3>
      <a:accent4>
        <a:srgbClr val="FFC000"/>
      </a:accent4>
      <a:accent5>
        <a:srgbClr val="5BADFF"/>
      </a:accent5>
      <a:accent6>
        <a:srgbClr val="92D050"/>
      </a:accent6>
      <a:hlink>
        <a:srgbClr val="0071E2"/>
      </a:hlink>
      <a:folHlink>
        <a:srgbClr val="7F7F7F"/>
      </a:folHlink>
    </a:clrScheme>
    <a:fontScheme name="Uniwersytet Śląski">
      <a:majorFont>
        <a:latin typeface="PT Sans Bold"/>
        <a:ea typeface=""/>
        <a:cs typeface=""/>
      </a:majorFont>
      <a:minorFont>
        <a:latin typeface="PT Sans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5495</TotalTime>
  <Words>871</Words>
  <Application>Microsoft Office PowerPoint</Application>
  <PresentationFormat>Panoramiczny</PresentationFormat>
  <Paragraphs>47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4" baseType="lpstr">
      <vt:lpstr>Arial</vt:lpstr>
      <vt:lpstr>PT Sans</vt:lpstr>
      <vt:lpstr>PT Sans Bold</vt:lpstr>
      <vt:lpstr>Wingdings</vt:lpstr>
      <vt:lpstr>Projekt niestandardowy</vt:lpstr>
      <vt:lpstr>  </vt:lpstr>
      <vt:lpstr>Obowiązek szczególnej staranności i rzetelności</vt:lpstr>
      <vt:lpstr>Szczególna rzetelność w orzecznictwie sądowym (Kosmus 2018):</vt:lpstr>
      <vt:lpstr>Szczególna staranność-analiza orzecznictwa</vt:lpstr>
      <vt:lpstr>Staranność i rzetelność na poszczególnych etapach tworzenia materiału prasowego</vt:lpstr>
      <vt:lpstr>Brak należytej staranności-analiza orzecznictwa</vt:lpstr>
      <vt:lpstr>Wiarygodność źródeł informacji a rzetelność</vt:lpstr>
      <vt:lpstr>Informacje należące do wiedzy specjalistycznej</vt:lpstr>
      <vt:lpstr>Autosprostowanie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Iwona Cichy</dc:creator>
  <cp:lastModifiedBy>Piotr Horosz</cp:lastModifiedBy>
  <cp:revision>136</cp:revision>
  <dcterms:created xsi:type="dcterms:W3CDTF">2019-03-06T11:23:46Z</dcterms:created>
  <dcterms:modified xsi:type="dcterms:W3CDTF">2022-05-01T16:11:13Z</dcterms:modified>
</cp:coreProperties>
</file>