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477" r:id="rId4"/>
    <p:sldId id="478" r:id="rId5"/>
    <p:sldId id="479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87" r:id="rId14"/>
    <p:sldId id="488" r:id="rId15"/>
    <p:sldId id="489" r:id="rId16"/>
    <p:sldId id="490" r:id="rId17"/>
    <p:sldId id="491" r:id="rId18"/>
    <p:sldId id="492" r:id="rId19"/>
    <p:sldId id="493" r:id="rId20"/>
    <p:sldId id="494" r:id="rId21"/>
    <p:sldId id="495" r:id="rId22"/>
    <p:sldId id="496" r:id="rId23"/>
    <p:sldId id="497" r:id="rId24"/>
    <p:sldId id="498" r:id="rId25"/>
    <p:sldId id="499" r:id="rId26"/>
    <p:sldId id="501" r:id="rId27"/>
    <p:sldId id="502" r:id="rId28"/>
    <p:sldId id="503" r:id="rId29"/>
    <p:sldId id="504" r:id="rId30"/>
    <p:sldId id="505" r:id="rId31"/>
    <p:sldId id="506" r:id="rId3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82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32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149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39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068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16.12.2024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74427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16.12.2024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8188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16.12.2024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5299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16.12.2024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4529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16.12.2024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5340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16.12.2024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5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58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16.12.2024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064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7483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953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13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43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03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5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49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678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5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57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0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10</a:t>
            </a:r>
          </a:p>
          <a:p>
            <a:r>
              <a:rPr lang="pl-PL" dirty="0"/>
              <a:t>EESRS1-1111, EESRS1-1112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Skarga: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 reguły składana do organu wyższego stopnia nad tym, którego działalności dotyczy, lub do organu sprawującego nadzór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jeżeli skargę otrzymał organ, który nie jest właściwy do jej rozpatrzenia, obowiązany jest niezwłocznie, nie później niż w terminie 7 dni, przekazać ją właściwemu organowi i zawiadomić o tym fakcie skarżącego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właściwy do załatwienia skargi powinien ją załatwić bez zbędnej zwłoki, maksymalnie w ciągu miesiąca, a jeżeli ze skargą wystąpił poseł, senator lub radny – w ciągu 14 dni.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6179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Wniosek: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składany do organu, którego działalności dotyczy,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jeżeli wniosek otrzymał organ, który nie jest właściwy do jego rozpatrzenia, obowiązany jest niezwłocznie, nie później niż w terminie 7 dni, przekazać go właściwemu organowi i zawiadomić o tym fakcie wnioskodawcę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właściwy do załatwienia wniosku powinien go załatwić bez zbędnej zwłoki, maksymalnie w ciągu miesiąca, a jeżeli z wnioskiem wystąpił poseł, senator lub radny – w ciągu 14 dni.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00045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Naczelny Sąd Administracyjny i wojewódzkie sądy administracyjne sprawują wymiar sprawiedliwości poprzez kontrolę działalności administracji publicznej.</a:t>
            </a:r>
          </a:p>
        </p:txBody>
      </p:sp>
    </p:spTree>
    <p:extLst>
      <p:ext uri="{BB962C8B-B14F-4D97-AF65-F5344CB8AC3E}">
        <p14:creationId xmlns:p14="http://schemas.microsoft.com/office/powerpoint/2010/main" val="4220630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5615" y="1752600"/>
            <a:ext cx="11219632" cy="4772744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Zakres właściwości </a:t>
            </a:r>
            <a:r>
              <a:rPr lang="pl-PL" sz="1600" b="1" dirty="0"/>
              <a:t>wojewódzkich sądów administracyjnych 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orzekanie w sprawach skarg na: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decyzje administracyjne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postanowienia wydane w ogólnym postępowaniu administracyjnym, jeżeli służy na nie zażalenie lub kończą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postanowienia wydane w postępowaniu egzekucyjnym i zabezpieczającym, jeżeli przysługuje na nie zażalenie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inne niż wymienione akty lub czynności z zakresu administracji publicznej dotyczące uprawnień lub obowiązków wynikających z przepisów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pisemne interpretacje przepisów prawa podatkowego wydane w indywidualnych sprawach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akty prawa miejscowego jednostek samorządu terytorialnego i ich związków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akty nadzoru nad działalnością organów jednostek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bezczynność lub przewlekłe prowadzenie postępowania 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orzekanie w sprawach sprzeciwów od decyzji organów odwoławczych uchylających decyzję organu I instancji i przekazujących sprawę do ponownego rozpoznania</a:t>
            </a:r>
          </a:p>
        </p:txBody>
      </p:sp>
    </p:spTree>
    <p:extLst>
      <p:ext uri="{BB962C8B-B14F-4D97-AF65-F5344CB8AC3E}">
        <p14:creationId xmlns:p14="http://schemas.microsoft.com/office/powerpoint/2010/main" val="350516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Zakres właściwości </a:t>
            </a:r>
            <a:r>
              <a:rPr lang="pl-PL" sz="1600" b="1" dirty="0"/>
              <a:t>Naczelnego Sądu Administracyjnego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rozstrzyganie sporów o właściwość między organami samorządu terytorialnego i między samorządowymi kolegiami odwoławczymi oraz sporów kompetencyjnych między organami samorządu terytorialnego i organami administracji rządowej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rozpoznawanie środków odwoławczych od orzeczeń wojewódzkich sądów administracyjnych (skargi kasacyjnej, zażalenia i skargi o wznowienie postępowania)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podejmowanie uchwał mających na celu wyjaśnienie przepisów prawnych, których stosowanie wywołało rozbieżności w orzecznictwie sądów administracyjnych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podejmowanie uchwał zawierających rozstrzygnięcie zagadnień prawnych budzących poważne wątpliwości w konkretnej sprawie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rozstrzyganie innych spraw przekazanych w drodze przepisów szczególnych</a:t>
            </a:r>
          </a:p>
        </p:txBody>
      </p:sp>
    </p:spTree>
    <p:extLst>
      <p:ext uri="{BB962C8B-B14F-4D97-AF65-F5344CB8AC3E}">
        <p14:creationId xmlns:p14="http://schemas.microsoft.com/office/powerpoint/2010/main" val="22899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Zasady obowiązujące w postępowaniu </a:t>
            </a:r>
            <a:r>
              <a:rPr lang="pl-PL" sz="1600" dirty="0" err="1"/>
              <a:t>sądowoadministracyjnym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prawa do sądu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dwuinstancyjności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legalności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informowania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jawności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ekonomii procesowej</a:t>
            </a:r>
          </a:p>
        </p:txBody>
      </p:sp>
    </p:spTree>
    <p:extLst>
      <p:ext uri="{BB962C8B-B14F-4D97-AF65-F5344CB8AC3E}">
        <p14:creationId xmlns:p14="http://schemas.microsoft.com/office/powerpoint/2010/main" val="170367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Właściwość sądów administracyjnych: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domniemanie właściwości wojewódzkich sądów administracyjnych – sprawy, które nie zostały zastrzeżone do właściwości Naczelnego Sądu Administracyjnego należą do wojewódzkich sądów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właściwość miejscowa – właściwy miejscowo jest ten wojewódzki sąd administracyjny, na obszarze działania którego ma siedzibę organ, którego działalność została zaskarżona </a:t>
            </a:r>
          </a:p>
        </p:txBody>
      </p:sp>
    </p:spTree>
    <p:extLst>
      <p:ext uri="{BB962C8B-B14F-4D97-AF65-F5344CB8AC3E}">
        <p14:creationId xmlns:p14="http://schemas.microsoft.com/office/powerpoint/2010/main" val="11285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Skład sądu </a:t>
            </a:r>
          </a:p>
          <a:p>
            <a:pPr marL="114300" indent="0">
              <a:buNone/>
            </a:pPr>
            <a:r>
              <a:rPr lang="pl-PL" sz="1600" dirty="0"/>
              <a:t>– sądy administracyjne orzekają w składzie trzech sędziów, chyba że ustawa stanowi inaczej.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Strony postępowania: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skarżący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 organ, którego działalności dotyczy skarga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Podmioty uprawnione do wniesienia skargi: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każdy, kto ma w tym interes prawny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prokurator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Rzecznik Praw Obywatelskich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Rzecznik Praw Dziecka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Rzecznik Małych i Średnich Przedsiębiorców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organizacja społeczna w zakresie swojej statutowej działalności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inny podmiot, któremu prawo wniesienia skargi przyznają przepisy prawa</a:t>
            </a:r>
          </a:p>
        </p:txBody>
      </p:sp>
    </p:spTree>
    <p:extLst>
      <p:ext uri="{BB962C8B-B14F-4D97-AF65-F5344CB8AC3E}">
        <p14:creationId xmlns:p14="http://schemas.microsoft.com/office/powerpoint/2010/main" val="402123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Zdolność sądowa </a:t>
            </a:r>
          </a:p>
          <a:p>
            <a:pPr marL="114300" indent="0" algn="just">
              <a:buNone/>
            </a:pPr>
            <a:r>
              <a:rPr lang="pl-PL" sz="1600" b="1" dirty="0"/>
              <a:t>– </a:t>
            </a:r>
            <a:r>
              <a:rPr lang="pl-PL" sz="1600" dirty="0"/>
              <a:t>odpowiada zdolności prawnej – zdolność do bycia stroną postępowania </a:t>
            </a:r>
            <a:r>
              <a:rPr lang="pl-PL" sz="1600" dirty="0" err="1"/>
              <a:t>sądowoadministracyjnego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Zdolność procesowa </a:t>
            </a:r>
          </a:p>
          <a:p>
            <a:pPr marL="114300" indent="0" algn="just">
              <a:buNone/>
            </a:pPr>
            <a:r>
              <a:rPr lang="pl-PL" sz="1600" b="1" dirty="0"/>
              <a:t>– </a:t>
            </a:r>
            <a:r>
              <a:rPr lang="pl-PL" sz="1600" dirty="0"/>
              <a:t>odpowiada zdolności do czynności prawnych – zdolność do podejmowania czynności w postępowaniu </a:t>
            </a:r>
            <a:r>
              <a:rPr lang="pl-PL" sz="1600" dirty="0" err="1"/>
              <a:t>sądowoadministracyjnym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21789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Warunki wniesienia </a:t>
            </a:r>
            <a:r>
              <a:rPr lang="pl-PL" sz="1600" b="1" dirty="0"/>
              <a:t>skargi do sądu administracyjnego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legitymacja skargowa</a:t>
            </a:r>
            <a:r>
              <a:rPr lang="pl-PL" sz="1600" dirty="0"/>
              <a:t> – uprawnienie do wniesienia skargi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wyczerpanie środków zaskarżenia</a:t>
            </a:r>
            <a:r>
              <a:rPr lang="pl-PL" sz="1600" dirty="0"/>
              <a:t> – skarżący skorzystał z odwołania/zażalenia/ponaglenia do organu wyższego stopnia; wymóg ten nie dotyczy prokuratora, RPO i RPD</a:t>
            </a:r>
          </a:p>
          <a:p>
            <a:pPr marL="114300" indent="0" algn="just">
              <a:buNone/>
            </a:pPr>
            <a:r>
              <a:rPr lang="pl-PL" sz="1600" dirty="0"/>
              <a:t>* skorzystanie z wniosku o ponowne rozpatrzenie sprawy przez ten sam organ nie jest konieczne dla skorzystania ze skargi do sądu administracyjnego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 do wniesienia skargi</a:t>
            </a:r>
            <a:r>
              <a:rPr lang="pl-PL" sz="1600" dirty="0"/>
              <a:t> – 30 dni od dnia doręczenia skarżącemu rozstrzygnięcia w sprawie; dla prokuratora, RPO i RPD – 6 miesięcy od dnia doręczenia stronie rozstrzygnięcia w sprawie indywidualnej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tryb wniesienia</a:t>
            </a:r>
            <a:r>
              <a:rPr lang="pl-PL" sz="1600" dirty="0"/>
              <a:t> – skarga jest wnoszona za pośrednictwem organu, którego działalności dotyczy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uiszczenie wpisu</a:t>
            </a:r>
          </a:p>
          <a:p>
            <a:pPr marL="114300" indent="0" algn="just">
              <a:buNone/>
            </a:pPr>
            <a:r>
              <a:rPr lang="pl-PL" sz="1600" b="1" dirty="0"/>
              <a:t>*</a:t>
            </a:r>
            <a:r>
              <a:rPr lang="pl-PL" sz="1600" dirty="0"/>
              <a:t>zwolnienie od kosztów z mocy ustawy lub na wniosek (wniosek o przyznanie pomocy prawnej)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Wniesienie skargi do sądu administracyjnego nie wstrzymuje wykonania rozstrzygnięcia organu administracji.</a:t>
            </a:r>
          </a:p>
        </p:txBody>
      </p:sp>
    </p:spTree>
    <p:extLst>
      <p:ext uri="{BB962C8B-B14F-4D97-AF65-F5344CB8AC3E}">
        <p14:creationId xmlns:p14="http://schemas.microsoft.com/office/powerpoint/2010/main" val="65540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332657"/>
            <a:ext cx="8260672" cy="1115143"/>
          </a:xfrm>
        </p:spPr>
        <p:txBody>
          <a:bodyPr>
            <a:normAutofit fontScale="90000"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nabyła uprawnienia bez zgody strony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Minister lub wojewoda (w stosunku do decyzji wydanych przez organy samorządu terytorialnego w sprawach należących do zadań z zakresu administracji rządowej) może uchylić lub zmienić w niezbędnym zakresie każdą decyzję ostateczną, bez zgody strony, jeżeli </a:t>
            </a:r>
            <a:r>
              <a:rPr lang="pl-PL" sz="1600" b="1" dirty="0"/>
              <a:t>w inny sposób nie można usunąć zagrożenia dla życia lub zdrowia ludzkiego albo zapobiec poważnym szkodom dla gospodarki narodowej lub dla ważnych interesów Państwa.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Stronie, która poniosła szkodę, na skutek uchylenia lub zmiany decyzji, przysługuje odszkodowanie za poniesioną rzeczywista szkodę.</a:t>
            </a:r>
          </a:p>
          <a:p>
            <a:pPr marL="114300" indent="0" algn="just">
              <a:buNone/>
            </a:pPr>
            <a:r>
              <a:rPr lang="pl-PL" sz="1600" dirty="0"/>
              <a:t>*roszczenie odszkodowawcze przedawnia się z upływem 3 lat od dnia, w którym decyzja stała się ostateczna</a:t>
            </a:r>
          </a:p>
        </p:txBody>
      </p:sp>
    </p:spTree>
    <p:extLst>
      <p:ext uri="{BB962C8B-B14F-4D97-AF65-F5344CB8AC3E}">
        <p14:creationId xmlns:p14="http://schemas.microsoft.com/office/powerpoint/2010/main" val="1330968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Sąd administracyjny może: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odrzucić skargę – bez oceny merytorycznej działalności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oddalić skargę – jeżeli działalność organu była poprawna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uwzględnić skargę – jeżeli działalność organu była niepoprawna</a:t>
            </a:r>
          </a:p>
        </p:txBody>
      </p:sp>
    </p:spTree>
    <p:extLst>
      <p:ext uri="{BB962C8B-B14F-4D97-AF65-F5344CB8AC3E}">
        <p14:creationId xmlns:p14="http://schemas.microsoft.com/office/powerpoint/2010/main" val="141291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78B4F-8643-4A18-BB54-95C8D05FF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8873EE-5F98-45F2-902A-7CB4D4B87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Warunki wniesienia </a:t>
            </a:r>
            <a:r>
              <a:rPr lang="pl-PL" sz="1600" b="1" dirty="0"/>
              <a:t>sprzeciwu od decyzji: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przysługuje na decyzję organu odwoławczego uchylającą w całości decyzję organu I </a:t>
            </a:r>
            <a:r>
              <a:rPr lang="pl-PL" sz="1600" dirty="0" err="1"/>
              <a:t>instacji</a:t>
            </a:r>
            <a:r>
              <a:rPr lang="pl-PL" sz="1600" dirty="0"/>
              <a:t> i zwracającą sprawę do ponownego rozpoznania (gdy decyzja została wydana z naruszeniem przepisów postępowania i konieczne jest wyjaśnienie istotnego dla rozstrzygnięcia zakresu sprawy)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wnoszony przez stronę niezadowoloną z treści decyzji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sprzeciw powinien zawierać żądanie uchylenia zaskarżonej decyzji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termin do wniesienia sprzeciwu - </a:t>
            </a:r>
            <a:r>
              <a:rPr lang="pl-PL" sz="1600" dirty="0"/>
              <a:t>14 dni od dnia doręczenia decyzji</a:t>
            </a:r>
            <a:r>
              <a:rPr lang="pl-PL" sz="1600" b="1" dirty="0"/>
              <a:t> </a:t>
            </a:r>
            <a:r>
              <a:rPr lang="pl-PL" sz="1600" dirty="0"/>
              <a:t>skarżącemu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tryb wniesienia – </a:t>
            </a:r>
            <a:r>
              <a:rPr lang="pl-PL" sz="1600" dirty="0"/>
              <a:t>sprzeciw wnoszony jest za pośrednictwem organu, którego decyzji dotyczy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Rozstrzygnięcie sądu – </a:t>
            </a:r>
            <a:r>
              <a:rPr lang="pl-PL" sz="1600" dirty="0"/>
              <a:t>w ciągu 30 dni od dnia wpływu sprzeciwu</a:t>
            </a:r>
            <a:r>
              <a:rPr lang="pl-PL" sz="1600" b="1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uchylenie decyzji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odmowa uchylenia zaskarżonej decyzji</a:t>
            </a:r>
          </a:p>
        </p:txBody>
      </p:sp>
    </p:spTree>
    <p:extLst>
      <p:ext uri="{BB962C8B-B14F-4D97-AF65-F5344CB8AC3E}">
        <p14:creationId xmlns:p14="http://schemas.microsoft.com/office/powerpoint/2010/main" val="411456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Środki odwoławcze w postępowaniu </a:t>
            </a:r>
            <a:r>
              <a:rPr lang="pl-PL" sz="1600" dirty="0" err="1"/>
              <a:t>sądowoadministracyjnym</a:t>
            </a:r>
            <a:r>
              <a:rPr lang="pl-PL" sz="1600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skarga kasacyjna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zażalenie</a:t>
            </a:r>
          </a:p>
        </p:txBody>
      </p:sp>
    </p:spTree>
    <p:extLst>
      <p:ext uri="{BB962C8B-B14F-4D97-AF65-F5344CB8AC3E}">
        <p14:creationId xmlns:p14="http://schemas.microsoft.com/office/powerpoint/2010/main" val="397163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2687" y="1752600"/>
            <a:ext cx="11189713" cy="491676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Skarga kasacyjna </a:t>
            </a:r>
            <a:r>
              <a:rPr lang="pl-PL" sz="1600" dirty="0"/>
              <a:t>– warunki wniesienia</a:t>
            </a:r>
            <a:r>
              <a:rPr lang="pl-PL" sz="1600" b="1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naruszenie prawa materialnego przez jego błędną wykładnię lub niewłaściwe zastosowanie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naruszenie przepisów postępowania, jeżeli uchybienie to mogło mieć istotny wpływ na wynik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przymus adwokacko-radcowski – skargę może sporządzić adwokat, radca prawny, rzecznik patentowy (w sprawach własności przemysłowej), doradca podatkowy (w sprawach obowiązków podatkowych i celnych)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termin – 30 dni od dnia doręczenia stronie odpisu orzeczenia z uzasadnieniem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 wniesienia – za pośrednictwem wojewódzkiego sądu administracyjnego, którego orzeczenia dotyczy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Skarga kasacyjna powinna zawierać: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zaskarżonego orzeczenia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przytoczenie podstaw kasacyjnych i ich uzasadnienie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wniosek o uchylenie lub zmianę orzeczenia sądu z oznaczeniem zakresu żądanego uchylenia lub zmiany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Naczelny Sąd Administracyjny może: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oddalić skargę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uwzględnić skargę</a:t>
            </a:r>
          </a:p>
        </p:txBody>
      </p:sp>
    </p:spTree>
    <p:extLst>
      <p:ext uri="{BB962C8B-B14F-4D97-AF65-F5344CB8AC3E}">
        <p14:creationId xmlns:p14="http://schemas.microsoft.com/office/powerpoint/2010/main" val="228209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Zażalenie </a:t>
            </a:r>
            <a:r>
              <a:rPr lang="pl-PL" sz="1600" dirty="0"/>
              <a:t>– przysługuje na postanowienia wojewódzkiego sądu administracyjnego.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Zażalenie – </a:t>
            </a:r>
            <a:r>
              <a:rPr lang="pl-PL" sz="1600" dirty="0"/>
              <a:t>warunki wniesienia: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termin – 7 dni od doręczenia postanowienia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powinno zawierać wskazanie zaskarżonego postanowienia i wniosek o jego zmianę lub uchylenie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zażalenie na postanowienie o odrzuceniu skargi kasacyjnej podlega przymusowi adwokacko-radcowskiemu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 wniesienia – za pośrednictwem wojewódzkiego sądu administracyjnego</a:t>
            </a:r>
          </a:p>
        </p:txBody>
      </p:sp>
    </p:spTree>
    <p:extLst>
      <p:ext uri="{BB962C8B-B14F-4D97-AF65-F5344CB8AC3E}">
        <p14:creationId xmlns:p14="http://schemas.microsoft.com/office/powerpoint/2010/main" val="220375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Zespół norm regulujących stosunki majątkowe i niektóre stosunki osobiste pomiędzy równorzędnymi podmiotami.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Podział prawa cywilnego: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ogólna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rzeczowe – regulujące prawne formy korzystania z rzeczy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zobowiązaniowe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spadkowe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Źródła prawa cywilnego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Kodeks cywilny z 23 kwietnia 1964 r.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inne ustawy np. kodeks spółek handlowych, prawo spółdzielcze</a:t>
            </a:r>
          </a:p>
        </p:txBody>
      </p:sp>
    </p:spTree>
    <p:extLst>
      <p:ext uri="{BB962C8B-B14F-4D97-AF65-F5344CB8AC3E}">
        <p14:creationId xmlns:p14="http://schemas.microsoft.com/office/powerpoint/2010/main" val="54061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Klauzula generalna </a:t>
            </a:r>
            <a:r>
              <a:rPr lang="pl-PL" sz="1600" dirty="0"/>
              <a:t>– przepis prawa, który przez użycie ogólnych pojęć, podlegających ocenie organu stosującego prawo, ma na celu osiągnięcie elastyczności w stosowaniu prawa: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klauzula zasad współżycia społecznego np. art. 5 </a:t>
            </a:r>
            <a:r>
              <a:rPr lang="pl-PL" sz="1600" dirty="0" err="1"/>
              <a:t>kc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klauzula społeczno-gospodarczego przeznaczenia prawa – art. 5 </a:t>
            </a:r>
            <a:r>
              <a:rPr lang="pl-PL" sz="1600" dirty="0" err="1"/>
              <a:t>kc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klauzula niegodziwości celu świadczenia (wynagrodzenie za czyn niedozwolony) – art. 412 </a:t>
            </a:r>
            <a:r>
              <a:rPr lang="pl-PL" sz="1600" dirty="0" err="1"/>
              <a:t>kc</a:t>
            </a: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019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Stosunek cywilnoprawny </a:t>
            </a:r>
            <a:r>
              <a:rPr lang="pl-PL" sz="1600" dirty="0"/>
              <a:t>– stosunek regulowany przez przepisy prawa cywilnego.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Elementy stosunku cywilnoprawnego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podmioty stosunku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przedmiot stosunku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uprawnienia wynikające ze stosunku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obowiązki wynikające ze stosunku</a:t>
            </a:r>
          </a:p>
        </p:txBody>
      </p:sp>
    </p:spTree>
    <p:extLst>
      <p:ext uri="{BB962C8B-B14F-4D97-AF65-F5344CB8AC3E}">
        <p14:creationId xmlns:p14="http://schemas.microsoft.com/office/powerpoint/2010/main" val="186102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 podmiotowe </a:t>
            </a:r>
            <a:r>
              <a:rPr lang="pl-PL" sz="1600" dirty="0"/>
              <a:t>(na gruncie prawa cywilnego)</a:t>
            </a:r>
          </a:p>
          <a:p>
            <a:pPr marL="114300" indent="0" algn="ctr">
              <a:buNone/>
            </a:pPr>
            <a:r>
              <a:rPr lang="pl-PL" sz="1600" dirty="0"/>
              <a:t>przyznana i zabezpieczona przez normy prawa cywilnego oraz wynikająca ze stosunku prawnego możność postępowania w określony sposób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                                </a:t>
            </a:r>
            <a:r>
              <a:rPr lang="pl-PL" sz="1600" b="1" dirty="0"/>
              <a:t>uprawniony                                                                    zobowiązany</a:t>
            </a:r>
          </a:p>
          <a:p>
            <a:pPr marL="114300" indent="0" algn="just">
              <a:buNone/>
            </a:pPr>
            <a:r>
              <a:rPr lang="pl-PL" sz="1600" dirty="0"/>
              <a:t>           możność działania w granicach                                      nienaruszanie prawa podmiotowego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 prawa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prawo podmiotowe </a:t>
            </a:r>
            <a:r>
              <a:rPr lang="pl-PL" sz="1600" dirty="0">
                <a:latin typeface="Times New Roman"/>
                <a:cs typeface="Times New Roman"/>
              </a:rPr>
              <a:t>&gt; </a:t>
            </a:r>
            <a:r>
              <a:rPr lang="pl-PL" sz="1600" dirty="0">
                <a:cs typeface="Times New Roman"/>
              </a:rPr>
              <a:t>uprawnienie</a:t>
            </a:r>
          </a:p>
          <a:p>
            <a:pPr marL="114300" indent="0" algn="ctr">
              <a:buNone/>
            </a:pPr>
            <a:endParaRPr lang="pl-PL" sz="1600" dirty="0">
              <a:cs typeface="Times New Roman"/>
            </a:endParaRPr>
          </a:p>
          <a:p>
            <a:pPr marL="114300" indent="0" algn="ctr">
              <a:buNone/>
            </a:pPr>
            <a:r>
              <a:rPr lang="pl-PL" sz="1600" dirty="0">
                <a:cs typeface="Times New Roman"/>
              </a:rPr>
              <a:t>skonkretyzowane uprawnienie = roszczenie</a:t>
            </a: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647728" y="2636912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7176120" y="2636912"/>
            <a:ext cx="79208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17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1600" dirty="0"/>
          </a:p>
          <a:p>
            <a:pPr>
              <a:buNone/>
            </a:pPr>
            <a:endParaRPr lang="pl-PL" sz="1600" dirty="0"/>
          </a:p>
          <a:p>
            <a:pPr>
              <a:buNone/>
            </a:pPr>
            <a:r>
              <a:rPr lang="pl-PL" sz="1600" dirty="0"/>
              <a:t>Podział praw podmiotowych: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prawa  podmiotowe bezwzględne </a:t>
            </a:r>
            <a:r>
              <a:rPr lang="pl-PL" sz="1600" dirty="0"/>
              <a:t>– skuteczne wobec wszystkich; wszyscy zobowiązani są do nienaruszania prawa podmiotowego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prawa podmiotowe względne </a:t>
            </a:r>
            <a:r>
              <a:rPr lang="pl-PL" sz="1600" dirty="0"/>
              <a:t>– przysługujące tylko względem oznaczonej osoby np. wierzytelności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wygaśnięcie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Organ administracji publicznej, który wydał decyzję w I instancji, stwierdza wygaśnięcie decyzji, jeżeli: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stała się bezprzedmiotowa, a stwierdzenie wygaśnięcia takiej decyzji nakazuje przepis prawa albo gdy leży to w interesie społecznym lub w interesie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z zastrzeżeniem dopełnienia przez stronę określonego warunku, a strona nie dopełniła tego warunku.</a:t>
            </a:r>
          </a:p>
        </p:txBody>
      </p:sp>
    </p:spTree>
    <p:extLst>
      <p:ext uri="{BB962C8B-B14F-4D97-AF65-F5344CB8AC3E}">
        <p14:creationId xmlns:p14="http://schemas.microsoft.com/office/powerpoint/2010/main" val="280252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1600" b="1" dirty="0"/>
              <a:t>Osoby fizyczne</a:t>
            </a:r>
          </a:p>
          <a:p>
            <a:pPr algn="ctr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b="1" dirty="0"/>
              <a:t>Zdolność prawna – </a:t>
            </a:r>
            <a:r>
              <a:rPr lang="pl-PL" sz="1600" dirty="0"/>
              <a:t>zdolność do występowania w charakterze podmiotu (strony) w stosunkach cywilnoprawnych. </a:t>
            </a:r>
          </a:p>
          <a:p>
            <a:pPr algn="just">
              <a:buNone/>
            </a:pPr>
            <a:r>
              <a:rPr lang="pl-PL" sz="1600" dirty="0"/>
              <a:t>*inaczej – zdolność do bycia podmiotem praw i obowiązków</a:t>
            </a:r>
          </a:p>
          <a:p>
            <a:pPr algn="just">
              <a:buNone/>
            </a:pPr>
            <a:r>
              <a:rPr lang="pl-PL" sz="1600" b="1" dirty="0"/>
              <a:t>nabycie</a:t>
            </a:r>
            <a:r>
              <a:rPr lang="pl-PL" sz="1600" dirty="0"/>
              <a:t> – z chwilą urodzenia się (żywego)</a:t>
            </a:r>
          </a:p>
          <a:p>
            <a:pPr algn="just">
              <a:buNone/>
            </a:pPr>
            <a:r>
              <a:rPr lang="pl-PL" sz="1600" b="1" dirty="0"/>
              <a:t>utrata</a:t>
            </a:r>
            <a:r>
              <a:rPr lang="pl-PL" sz="1600" dirty="0"/>
              <a:t> – z chwilą śmierci</a:t>
            </a:r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b="1" dirty="0"/>
              <a:t>Zdolność do czynności prawnych – </a:t>
            </a:r>
            <a:r>
              <a:rPr lang="pl-PL" sz="1600" dirty="0"/>
              <a:t>zdolność do nabywania praw i zaciągania zobowiązań za pomocą czynności prawnych. Może być: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pełna </a:t>
            </a:r>
            <a:r>
              <a:rPr lang="pl-PL" sz="1600" dirty="0"/>
              <a:t>– osoby, które ukończyły 18 r.ż., oraz kobiety, które ukończyły 16 r.ż. i za zgodą sądu zawarły związek małżeński 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ograniczona – </a:t>
            </a:r>
            <a:r>
              <a:rPr lang="pl-PL" sz="1600" dirty="0"/>
              <a:t>małoletni pomiędzy 13 a 18 </a:t>
            </a:r>
            <a:r>
              <a:rPr lang="pl-PL" sz="1600" dirty="0" err="1"/>
              <a:t>r.ż</a:t>
            </a:r>
            <a:r>
              <a:rPr lang="pl-PL" sz="1600" dirty="0"/>
              <a:t>. oraz osoby ubezwłasnowolnione częściowo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brak – </a:t>
            </a:r>
            <a:r>
              <a:rPr lang="pl-PL" sz="1600" dirty="0"/>
              <a:t>małoletni poniżej 13 </a:t>
            </a:r>
            <a:r>
              <a:rPr lang="pl-PL" sz="1600" dirty="0" err="1"/>
              <a:t>r.ż</a:t>
            </a:r>
            <a:r>
              <a:rPr lang="pl-PL" sz="1600" dirty="0"/>
              <a:t>. oraz osoby ubezwłasnowolnione całkowicie</a:t>
            </a:r>
            <a:endParaRPr lang="pl-PL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decyzji ostatecznej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Organ administracji publicznej, który wydał decyzję w I instancji, uchyla decyzję, jeżeli została ona wydana z zastrzeżeniem dopełnienia określonych czynności, a strona nie dopełniła tych czynności w wyznaczonym terminie.</a:t>
            </a:r>
          </a:p>
        </p:txBody>
      </p:sp>
    </p:spTree>
    <p:extLst>
      <p:ext uri="{BB962C8B-B14F-4D97-AF65-F5344CB8AC3E}">
        <p14:creationId xmlns:p14="http://schemas.microsoft.com/office/powerpoint/2010/main" val="148510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uproszczone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7" y="1752600"/>
            <a:ext cx="10706792" cy="47007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Organ może załatwić sprawę w postępowaniu uproszczonym, jeżeli przepisy szczególne na to zezwalają.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Postępowanie uproszczone może dotyczyć interesu prawnego lub obowiązku wyłącznie jednej strony (wyjątki muszą wynikać z przepisów szczególnych).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postępowaniu uproszczonym stosowane są przepisy o milczącym załatwieniu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Podanie w postępowaniu uproszczonym może być wniesione za pomocą urzędowego formularza, w którym wskazuje się okoliczności istotne dla sprawy oraz przedstawia dowody.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Postępowanie dowodowe jest ograniczone do dowodów zgłoszonych przez stronę.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Termin do załatwienia sprawy – nie później niż w ciągu miesiąca.</a:t>
            </a:r>
          </a:p>
        </p:txBody>
      </p:sp>
    </p:spTree>
    <p:extLst>
      <p:ext uri="{BB962C8B-B14F-4D97-AF65-F5344CB8AC3E}">
        <p14:creationId xmlns:p14="http://schemas.microsoft.com/office/powerpoint/2010/main" val="24828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zaświadczenia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Wydawanie zaświadczeń jest czynnością materialno-techniczną.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Zaświadczenie jest urzędowym potwierdzeniem określonych faktów lub stanu prawnego.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Zaświadczenie: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 na żądanie osoby ubiegającej się o zaświadczenie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jest, gdy przepisy prawa wymagają urzędowego potwierdzenia określonych faktów lub stanu prawnego albo gdy osoba ubiega się o zaświadczenie ze względu na swój interes prawny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 bez zbędnej zwłoki, maksymalnie w ciągu 7 dni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odmowa wydania zaświadczenia lub odmowa wydania zaświadczenia o treści żądanej przez osobę ubiegającą się o nie następuje w drodze postanowienia, zaskarżalnego w drodze zażalenia</a:t>
            </a:r>
          </a:p>
        </p:txBody>
      </p:sp>
    </p:spTree>
    <p:extLst>
      <p:ext uri="{BB962C8B-B14F-4D97-AF65-F5344CB8AC3E}">
        <p14:creationId xmlns:p14="http://schemas.microsoft.com/office/powerpoint/2010/main" val="248654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zaświadczenia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Różnice pomiędzy zaświadczeniem a decyzją administracyjną: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zaświadczenie nie zawiera normy postępowania – decyzja zawiera normę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 wydania zaświadczenia nie jest wymagana szczególna podstawa prawna – decyzja wydawana jest zawsze na podstawie przepisów prawa powszechnie obowiązującego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można wydać wiele zaświadczeń, a fakt wydania jednego nie wyklucza wydania kolejnych – jeżeli sprawa została zakończona decyzją ostateczną, wyklucza to możliwość wydawania kolejnych decyzji w sprawie</a:t>
            </a:r>
          </a:p>
        </p:txBody>
      </p:sp>
    </p:spTree>
    <p:extLst>
      <p:ext uri="{BB962C8B-B14F-4D97-AF65-F5344CB8AC3E}">
        <p14:creationId xmlns:p14="http://schemas.microsoft.com/office/powerpoint/2010/main" val="1869463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Skarga </a:t>
            </a:r>
            <a:r>
              <a:rPr lang="pl-PL" sz="1600" dirty="0"/>
              <a:t>– wyraz niezadowolenia. Przedmiotem skargi może być w szczególności zaniedbanie lub nienależyte wykonywanie zadań przez właściwe organy państwowe, przez ich pracowników, naruszenie praworządności lub interesów skarżących, przewlekłe lub biurokratyczne załatwianie spraw.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Wniosek</a:t>
            </a:r>
            <a:r>
              <a:rPr lang="pl-PL" sz="1600" dirty="0"/>
              <a:t> – propozycja ulepszenia pracy organu. Przedmiotem wniosku mogą być w szczególności sprawy ulepszenia organizacji, wzmocnienia praworządności, usprawnienia pracy lub zapobiegania nadużyciom, ochrony własności, lepszego zaspokajania potrzeb ludności. </a:t>
            </a:r>
          </a:p>
        </p:txBody>
      </p:sp>
    </p:spTree>
    <p:extLst>
      <p:ext uri="{BB962C8B-B14F-4D97-AF65-F5344CB8AC3E}">
        <p14:creationId xmlns:p14="http://schemas.microsoft.com/office/powerpoint/2010/main" val="331830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mają ograniczenia przedmiotowego – mogą dotyczyć każdej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podmiotowo – może z nimi wystąpić każdy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czasowo – można z nimi wystąpić w każdym czasie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ilościowo</a:t>
            </a:r>
          </a:p>
        </p:txBody>
      </p:sp>
    </p:spTree>
    <p:extLst>
      <p:ext uri="{BB962C8B-B14F-4D97-AF65-F5344CB8AC3E}">
        <p14:creationId xmlns:p14="http://schemas.microsoft.com/office/powerpoint/2010/main" val="276982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2038</Words>
  <Application>Microsoft Office PowerPoint</Application>
  <PresentationFormat>Panoramiczny</PresentationFormat>
  <Paragraphs>271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30</vt:i4>
      </vt:variant>
    </vt:vector>
  </HeadingPairs>
  <TitlesOfParts>
    <vt:vector size="37" baseType="lpstr">
      <vt:lpstr>Arial</vt:lpstr>
      <vt:lpstr>Book Antiqua</vt:lpstr>
      <vt:lpstr>Century Gothic</vt:lpstr>
      <vt:lpstr>Times New Roman</vt:lpstr>
      <vt:lpstr>Wingdings</vt:lpstr>
      <vt:lpstr>Apteka</vt:lpstr>
      <vt:lpstr>1_Apteka</vt:lpstr>
      <vt:lpstr>Podstawy prawa</vt:lpstr>
      <vt:lpstr>Postępowanie administracyjne Środki prawne nadzwyczajne – uchylenie lub zmiana decyzji, przez którą strona nabyła uprawnienia bez zgody strony</vt:lpstr>
      <vt:lpstr>Postępowanie administracyjne Środki prawne nadzwyczajne – wygaśnięcie decyzji</vt:lpstr>
      <vt:lpstr>Postępowanie administracyjne Środki prawne nadzwyczajne – uchylenie decyzji ostatecznej</vt:lpstr>
      <vt:lpstr>Postępowanie administracyjne postępowanie uproszczone</vt:lpstr>
      <vt:lpstr>Postępowanie administracyjne zaświadczenia</vt:lpstr>
      <vt:lpstr>Postępowanie administracyjne zaświadczenia</vt:lpstr>
      <vt:lpstr>Postępowanie administracyjne skargi i wnioski</vt:lpstr>
      <vt:lpstr>Postępowanie administracyjne Skargi i wnioski</vt:lpstr>
      <vt:lpstr>Postępowanie administracyjne Skargi i wnioski</vt:lpstr>
      <vt:lpstr>Postępowanie administracyjne Skargi i wnioski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Prawo cywilne</vt:lpstr>
      <vt:lpstr>Prawo cywilne</vt:lpstr>
      <vt:lpstr>Prawo cywilne</vt:lpstr>
      <vt:lpstr>Prawo cywilne</vt:lpstr>
      <vt:lpstr>Prawo cywilne</vt:lpstr>
      <vt:lpstr>Prawo cywilne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2024-12-16T20:00:23Z</dcterms:created>
  <dcterms:modified xsi:type="dcterms:W3CDTF">2024-12-16T20:01:22Z</dcterms:modified>
</cp:coreProperties>
</file>