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3"/>
  </p:notesMasterIdLst>
  <p:sldIdLst>
    <p:sldId id="325" r:id="rId3"/>
    <p:sldId id="257" r:id="rId4"/>
    <p:sldId id="259" r:id="rId5"/>
    <p:sldId id="261" r:id="rId6"/>
    <p:sldId id="326" r:id="rId7"/>
    <p:sldId id="263" r:id="rId8"/>
    <p:sldId id="264" r:id="rId9"/>
    <p:sldId id="265" r:id="rId10"/>
    <p:sldId id="289" r:id="rId11"/>
    <p:sldId id="266" r:id="rId12"/>
    <p:sldId id="288" r:id="rId13"/>
    <p:sldId id="267" r:id="rId14"/>
    <p:sldId id="269" r:id="rId15"/>
    <p:sldId id="268" r:id="rId16"/>
    <p:sldId id="258" r:id="rId17"/>
    <p:sldId id="270" r:id="rId18"/>
    <p:sldId id="329" r:id="rId19"/>
    <p:sldId id="272" r:id="rId20"/>
    <p:sldId id="274" r:id="rId21"/>
    <p:sldId id="280" r:id="rId22"/>
    <p:sldId id="278" r:id="rId23"/>
    <p:sldId id="279" r:id="rId24"/>
    <p:sldId id="281" r:id="rId25"/>
    <p:sldId id="282" r:id="rId26"/>
    <p:sldId id="275" r:id="rId27"/>
    <p:sldId id="330" r:id="rId28"/>
    <p:sldId id="276" r:id="rId29"/>
    <p:sldId id="286" r:id="rId30"/>
    <p:sldId id="287" r:id="rId31"/>
    <p:sldId id="283" r:id="rId32"/>
    <p:sldId id="327" r:id="rId33"/>
    <p:sldId id="285" r:id="rId34"/>
    <p:sldId id="277" r:id="rId35"/>
    <p:sldId id="290" r:id="rId36"/>
    <p:sldId id="291" r:id="rId37"/>
    <p:sldId id="292" r:id="rId38"/>
    <p:sldId id="297" r:id="rId39"/>
    <p:sldId id="299" r:id="rId40"/>
    <p:sldId id="301" r:id="rId41"/>
    <p:sldId id="302" r:id="rId42"/>
    <p:sldId id="328" r:id="rId43"/>
    <p:sldId id="303" r:id="rId44"/>
    <p:sldId id="304" r:id="rId45"/>
    <p:sldId id="305" r:id="rId46"/>
    <p:sldId id="306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9" r:id="rId58"/>
    <p:sldId id="322" r:id="rId59"/>
    <p:sldId id="320" r:id="rId60"/>
    <p:sldId id="321" r:id="rId61"/>
    <p:sldId id="318" r:id="rId6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owy" initials="D" lastIdx="0" clrIdx="0">
    <p:extLst>
      <p:ext uri="{19B8F6BF-5375-455C-9EA6-DF929625EA0E}">
        <p15:presenceInfo xmlns:p15="http://schemas.microsoft.com/office/powerpoint/2012/main" userId="Domow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CFC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4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31BF5-6EE7-4ABF-A529-F05F363C5066}" type="datetimeFigureOut">
              <a:rPr lang="pl-PL" smtClean="0"/>
              <a:t>2020-11-02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B79D6-C037-42CE-9B98-8C5FB4FDF7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3901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987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336-D2FD-45E9-8BAC-2F7594D86208}" type="datetimeFigureOut">
              <a:rPr lang="pl-PL" smtClean="0"/>
              <a:t>2020-11-02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FA40-F439-407F-AC16-D8ED24C1AD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59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336-D2FD-45E9-8BAC-2F7594D86208}" type="datetimeFigureOut">
              <a:rPr lang="pl-PL" smtClean="0"/>
              <a:t>2020-11-02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FA40-F439-407F-AC16-D8ED24C1AD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72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336-D2FD-45E9-8BAC-2F7594D86208}" type="datetimeFigureOut">
              <a:rPr lang="pl-PL" smtClean="0"/>
              <a:t>2020-11-02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FA40-F439-407F-AC16-D8ED24C1AD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5229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830033" y="2655767"/>
            <a:ext cx="65320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6133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6133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6133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6133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6133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6133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6133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6133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6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" name="Shape 12"/>
          <p:cNvGrpSpPr/>
          <p:nvPr/>
        </p:nvGrpSpPr>
        <p:grpSpPr>
          <a:xfrm>
            <a:off x="743929" y="-12"/>
            <a:ext cx="2086112" cy="3766799"/>
            <a:chOff x="0" y="855663"/>
            <a:chExt cx="1257300" cy="2270250"/>
          </a:xfrm>
        </p:grpSpPr>
        <p:sp>
          <p:nvSpPr>
            <p:cNvPr id="13" name="Shape 13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Shape 21"/>
          <p:cNvGrpSpPr/>
          <p:nvPr/>
        </p:nvGrpSpPr>
        <p:grpSpPr>
          <a:xfrm rot="-5400000">
            <a:off x="9675160" y="-540737"/>
            <a:ext cx="1390929" cy="3642753"/>
            <a:chOff x="7556500" y="3806825"/>
            <a:chExt cx="838313" cy="2195488"/>
          </a:xfrm>
        </p:grpSpPr>
        <p:sp>
          <p:nvSpPr>
            <p:cNvPr id="22" name="Shape 22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Shape 33"/>
          <p:cNvGrpSpPr/>
          <p:nvPr/>
        </p:nvGrpSpPr>
        <p:grpSpPr>
          <a:xfrm rot="5400000">
            <a:off x="703135" y="3690822"/>
            <a:ext cx="1852856" cy="3258923"/>
            <a:chOff x="4395788" y="4144963"/>
            <a:chExt cx="1058775" cy="1862100"/>
          </a:xfrm>
        </p:grpSpPr>
        <p:sp>
          <p:nvSpPr>
            <p:cNvPr id="34" name="Shape 34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Shape 37"/>
          <p:cNvGrpSpPr/>
          <p:nvPr/>
        </p:nvGrpSpPr>
        <p:grpSpPr>
          <a:xfrm rot="10800000">
            <a:off x="9159336" y="3216093"/>
            <a:ext cx="2358211" cy="3641927"/>
            <a:chOff x="6545263" y="855663"/>
            <a:chExt cx="1469962" cy="2270150"/>
          </a:xfrm>
        </p:grpSpPr>
        <p:sp>
          <p:nvSpPr>
            <p:cNvPr id="38" name="Shape 38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918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3501800" y="2517533"/>
            <a:ext cx="5188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3501800" y="4193139"/>
            <a:ext cx="5188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51" name="Shape 51"/>
          <p:cNvGrpSpPr/>
          <p:nvPr/>
        </p:nvGrpSpPr>
        <p:grpSpPr>
          <a:xfrm rot="-5400000">
            <a:off x="9941360" y="386674"/>
            <a:ext cx="1631643" cy="2869620"/>
            <a:chOff x="4395788" y="4144963"/>
            <a:chExt cx="1058775" cy="1862100"/>
          </a:xfrm>
        </p:grpSpPr>
        <p:sp>
          <p:nvSpPr>
            <p:cNvPr id="52" name="Shape 52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Shape 55"/>
          <p:cNvGrpSpPr/>
          <p:nvPr/>
        </p:nvGrpSpPr>
        <p:grpSpPr>
          <a:xfrm rot="-5400000">
            <a:off x="961385" y="3419784"/>
            <a:ext cx="1475128" cy="3397897"/>
            <a:chOff x="3357563" y="850900"/>
            <a:chExt cx="957212" cy="2204900"/>
          </a:xfrm>
        </p:grpSpPr>
        <p:sp>
          <p:nvSpPr>
            <p:cNvPr id="56" name="Shape 56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447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3273067" y="0"/>
            <a:ext cx="564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 rot="-5400000">
            <a:off x="5871933" y="6026600"/>
            <a:ext cx="448000" cy="121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797979" y="1100567"/>
            <a:ext cx="4596000" cy="46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70" lvl="0" indent="-507974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▹"/>
              <a:defRPr i="1"/>
            </a:lvl1pPr>
            <a:lvl2pPr marL="1219140" lvl="1" indent="-50797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marL="1828709" lvl="2" indent="-50797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marL="2438278" lvl="3" indent="-50797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3047848" lvl="4" indent="-50797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3657418" lvl="5" indent="-50797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4266987" lvl="6" indent="-50797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4876557" lvl="7" indent="-50797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5486126" lvl="8" indent="-50797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63" name="Shape 63"/>
          <p:cNvSpPr txBox="1"/>
          <p:nvPr/>
        </p:nvSpPr>
        <p:spPr>
          <a:xfrm>
            <a:off x="4791200" y="258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9600" b="1" kern="0">
                <a:solidFill>
                  <a:srgbClr val="A5B0FE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sz="9600" b="1" kern="0">
              <a:solidFill>
                <a:srgbClr val="A5B0F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5488533" y="6410000"/>
            <a:ext cx="1214800" cy="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grpSp>
        <p:nvGrpSpPr>
          <p:cNvPr id="65" name="Shape 65"/>
          <p:cNvGrpSpPr/>
          <p:nvPr/>
        </p:nvGrpSpPr>
        <p:grpSpPr>
          <a:xfrm>
            <a:off x="9169268" y="4453501"/>
            <a:ext cx="3022733" cy="2404500"/>
            <a:chOff x="9925050" y="4203700"/>
            <a:chExt cx="2267050" cy="1803375"/>
          </a:xfrm>
        </p:grpSpPr>
        <p:sp>
          <p:nvSpPr>
            <p:cNvPr id="66" name="Shape 66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9925050" y="4203700"/>
              <a:ext cx="1133400" cy="1073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10421938" y="4832350"/>
              <a:ext cx="1398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>
              <a:off x="10421938" y="4875213"/>
              <a:ext cx="139800" cy="20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10442575" y="4913313"/>
              <a:ext cx="96900" cy="25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10480675" y="4333875"/>
              <a:ext cx="22200" cy="90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10679113" y="4602163"/>
              <a:ext cx="74700" cy="20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10229850" y="4602163"/>
              <a:ext cx="74700" cy="20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10282238" y="4402138"/>
              <a:ext cx="81000" cy="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10620375" y="4402138"/>
              <a:ext cx="79500" cy="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10347325" y="4478338"/>
              <a:ext cx="288900" cy="331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Shape 78"/>
          <p:cNvGrpSpPr/>
          <p:nvPr/>
        </p:nvGrpSpPr>
        <p:grpSpPr>
          <a:xfrm>
            <a:off x="0" y="2"/>
            <a:ext cx="3022584" cy="2338933"/>
            <a:chOff x="9598025" y="882650"/>
            <a:chExt cx="2266938" cy="1754200"/>
          </a:xfrm>
        </p:grpSpPr>
        <p:sp>
          <p:nvSpPr>
            <p:cNvPr id="79" name="Shape 79"/>
            <p:cNvSpPr/>
            <p:nvPr/>
          </p:nvSpPr>
          <p:spPr>
            <a:xfrm>
              <a:off x="10239375" y="1881188"/>
              <a:ext cx="139800" cy="90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9598025" y="882650"/>
              <a:ext cx="995400" cy="1546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10672763" y="1581150"/>
              <a:ext cx="1192200" cy="10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10914063" y="1881188"/>
              <a:ext cx="679500" cy="531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8102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11744000" y="2944372"/>
            <a:ext cx="448000" cy="96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1744000" y="2944372"/>
            <a:ext cx="4480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sp>
        <p:nvSpPr>
          <p:cNvPr id="86" name="Shape 86"/>
          <p:cNvSpPr/>
          <p:nvPr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09600" y="782633"/>
            <a:ext cx="6851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09600" y="2209800"/>
            <a:ext cx="6851600" cy="42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70" lvl="0" indent="-507974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1pPr>
            <a:lvl2pPr marL="1219140" lvl="1" indent="-507974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828709" lvl="2" indent="-507974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marL="2438278" lvl="3" indent="-50797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848" lvl="4" indent="-50797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418" lvl="5" indent="-50797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6987" lvl="6" indent="-50797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557" lvl="7" indent="-50797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126" lvl="8" indent="-50797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89" name="Shape 89"/>
          <p:cNvGrpSpPr/>
          <p:nvPr/>
        </p:nvGrpSpPr>
        <p:grpSpPr>
          <a:xfrm>
            <a:off x="8562987" y="-83"/>
            <a:ext cx="2203300" cy="3027000"/>
            <a:chOff x="0" y="855663"/>
            <a:chExt cx="1652475" cy="2270250"/>
          </a:xfrm>
        </p:grpSpPr>
        <p:sp>
          <p:nvSpPr>
            <p:cNvPr id="90" name="Shape 90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>
              <a:off x="1476375" y="2262188"/>
              <a:ext cx="176100" cy="723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Shape 99"/>
          <p:cNvGrpSpPr/>
          <p:nvPr/>
        </p:nvGrpSpPr>
        <p:grpSpPr>
          <a:xfrm>
            <a:off x="9474851" y="3566485"/>
            <a:ext cx="2068116" cy="3291500"/>
            <a:chOff x="715963" y="3538538"/>
            <a:chExt cx="1551087" cy="2468625"/>
          </a:xfrm>
        </p:grpSpPr>
        <p:sp>
          <p:nvSpPr>
            <p:cNvPr id="100" name="Shape 100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948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11744000" y="2944372"/>
            <a:ext cx="448000" cy="96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09600" y="782633"/>
            <a:ext cx="6851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09600" y="2229733"/>
            <a:ext cx="3325600" cy="420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70" lvl="0" indent="-457178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1pPr>
            <a:lvl2pPr marL="1219140" lvl="1" indent="-457178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2400"/>
            </a:lvl2pPr>
            <a:lvl3pPr marL="1828709" lvl="2" indent="-457178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2400"/>
            </a:lvl3pPr>
            <a:lvl4pPr marL="2438278" lvl="3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848" lvl="4" indent="-457178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418" lvl="5" indent="-457178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6987" lvl="6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557" lvl="7" indent="-457178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126" lvl="8" indent="-457178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4135536" y="2229733"/>
            <a:ext cx="3325600" cy="420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70" lvl="0" indent="-457178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1pPr>
            <a:lvl2pPr marL="1219140" lvl="1" indent="-457178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2400"/>
            </a:lvl2pPr>
            <a:lvl3pPr marL="1828709" lvl="2" indent="-457178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2400"/>
            </a:lvl3pPr>
            <a:lvl4pPr marL="2438278" lvl="3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848" lvl="4" indent="-457178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418" lvl="5" indent="-457178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6987" lvl="6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557" lvl="7" indent="-457178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126" lvl="8" indent="-457178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grpSp>
        <p:nvGrpSpPr>
          <p:cNvPr id="118" name="Shape 118"/>
          <p:cNvGrpSpPr/>
          <p:nvPr/>
        </p:nvGrpSpPr>
        <p:grpSpPr>
          <a:xfrm>
            <a:off x="8652202" y="0"/>
            <a:ext cx="2510300" cy="3261600"/>
            <a:chOff x="3357563" y="850900"/>
            <a:chExt cx="1882725" cy="2446200"/>
          </a:xfrm>
        </p:grpSpPr>
        <p:sp>
          <p:nvSpPr>
            <p:cNvPr id="119" name="Shape 119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4829175" y="2943225"/>
              <a:ext cx="250800" cy="25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4887913" y="2825750"/>
              <a:ext cx="250800" cy="25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4770438" y="2825750"/>
              <a:ext cx="250800" cy="25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4448175" y="1768475"/>
              <a:ext cx="577800" cy="579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4829175" y="1779588"/>
              <a:ext cx="180900" cy="182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4662488" y="2717800"/>
              <a:ext cx="577800" cy="579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5048250" y="2733675"/>
              <a:ext cx="180900" cy="182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4529138" y="2149475"/>
              <a:ext cx="379500" cy="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4529138" y="2063750"/>
              <a:ext cx="401700" cy="63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4540250" y="1982788"/>
              <a:ext cx="203100" cy="54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Shape 132"/>
          <p:cNvGrpSpPr/>
          <p:nvPr/>
        </p:nvGrpSpPr>
        <p:grpSpPr>
          <a:xfrm>
            <a:off x="8651933" y="4375184"/>
            <a:ext cx="2865851" cy="2482800"/>
            <a:chOff x="3305175" y="4144963"/>
            <a:chExt cx="2149388" cy="1862100"/>
          </a:xfrm>
        </p:grpSpPr>
        <p:sp>
          <p:nvSpPr>
            <p:cNvPr id="133" name="Shape 133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>
              <a:off x="3305175" y="4622800"/>
              <a:ext cx="1106400" cy="831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3517900" y="4938713"/>
              <a:ext cx="381000" cy="3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0564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11744000" y="2944372"/>
            <a:ext cx="448000" cy="96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609600" y="782633"/>
            <a:ext cx="6851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09600" y="2215433"/>
            <a:ext cx="2208400" cy="4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70" lvl="0" indent="-406381" rtl="0">
              <a:spcBef>
                <a:spcPts val="800"/>
              </a:spcBef>
              <a:spcAft>
                <a:spcPts val="0"/>
              </a:spcAft>
              <a:buSzPts val="1200"/>
              <a:buChar char="▹"/>
              <a:defRPr sz="1600"/>
            </a:lvl1pPr>
            <a:lvl2pPr marL="1219140" lvl="1" indent="-406381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600"/>
            </a:lvl2pPr>
            <a:lvl3pPr marL="1828709" lvl="2" indent="-406381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600"/>
            </a:lvl3pPr>
            <a:lvl4pPr marL="2438278" lvl="3" indent="-40638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848" lvl="4" indent="-40638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418" lvl="5" indent="-40638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987" lvl="6" indent="-40638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557" lvl="7" indent="-40638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126" lvl="8" indent="-40638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2"/>
          </p:nvPr>
        </p:nvSpPr>
        <p:spPr>
          <a:xfrm>
            <a:off x="2931133" y="2215433"/>
            <a:ext cx="2208400" cy="4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70" lvl="0" indent="-406381" rtl="0">
              <a:spcBef>
                <a:spcPts val="800"/>
              </a:spcBef>
              <a:spcAft>
                <a:spcPts val="0"/>
              </a:spcAft>
              <a:buSzPts val="1200"/>
              <a:buChar char="▹"/>
              <a:defRPr sz="1600"/>
            </a:lvl1pPr>
            <a:lvl2pPr marL="1219140" lvl="1" indent="-406381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600"/>
            </a:lvl2pPr>
            <a:lvl3pPr marL="1828709" lvl="2" indent="-406381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600"/>
            </a:lvl3pPr>
            <a:lvl4pPr marL="2438278" lvl="3" indent="-40638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848" lvl="4" indent="-40638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418" lvl="5" indent="-40638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987" lvl="6" indent="-40638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557" lvl="7" indent="-40638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126" lvl="8" indent="-40638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3"/>
          </p:nvPr>
        </p:nvSpPr>
        <p:spPr>
          <a:xfrm>
            <a:off x="5252667" y="2215433"/>
            <a:ext cx="2208400" cy="4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70" lvl="0" indent="-406381" rtl="0">
              <a:spcBef>
                <a:spcPts val="800"/>
              </a:spcBef>
              <a:spcAft>
                <a:spcPts val="0"/>
              </a:spcAft>
              <a:buSzPts val="1200"/>
              <a:buChar char="▹"/>
              <a:defRPr sz="1600"/>
            </a:lvl1pPr>
            <a:lvl2pPr marL="1219140" lvl="1" indent="-406381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600"/>
            </a:lvl2pPr>
            <a:lvl3pPr marL="1828709" lvl="2" indent="-406381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600"/>
            </a:lvl3pPr>
            <a:lvl4pPr marL="2438278" lvl="3" indent="-40638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848" lvl="4" indent="-40638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418" lvl="5" indent="-40638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987" lvl="6" indent="-40638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557" lvl="7" indent="-40638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126" lvl="8" indent="-40638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grpSp>
        <p:nvGrpSpPr>
          <p:cNvPr id="150" name="Shape 150"/>
          <p:cNvGrpSpPr/>
          <p:nvPr/>
        </p:nvGrpSpPr>
        <p:grpSpPr>
          <a:xfrm>
            <a:off x="8541219" y="-16"/>
            <a:ext cx="3130533" cy="3026867"/>
            <a:chOff x="6545263" y="855663"/>
            <a:chExt cx="2347900" cy="2270150"/>
          </a:xfrm>
        </p:grpSpPr>
        <p:sp>
          <p:nvSpPr>
            <p:cNvPr id="151" name="Shape 151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8234363" y="2009775"/>
              <a:ext cx="658800" cy="547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8320088" y="2133600"/>
              <a:ext cx="27000" cy="3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8389938" y="2620963"/>
              <a:ext cx="81000" cy="430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8518525" y="2620963"/>
              <a:ext cx="58800" cy="258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Shape 164"/>
          <p:cNvGrpSpPr/>
          <p:nvPr/>
        </p:nvGrpSpPr>
        <p:grpSpPr>
          <a:xfrm>
            <a:off x="8943920" y="3930669"/>
            <a:ext cx="2309433" cy="2927317"/>
            <a:chOff x="6662738" y="3806825"/>
            <a:chExt cx="1732075" cy="2195488"/>
          </a:xfrm>
        </p:grpSpPr>
        <p:sp>
          <p:nvSpPr>
            <p:cNvPr id="165" name="Shape 165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159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11744000" y="2944372"/>
            <a:ext cx="448000" cy="96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609600" y="782633"/>
            <a:ext cx="6851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grpSp>
        <p:nvGrpSpPr>
          <p:cNvPr id="188" name="Shape 188"/>
          <p:cNvGrpSpPr/>
          <p:nvPr/>
        </p:nvGrpSpPr>
        <p:grpSpPr>
          <a:xfrm>
            <a:off x="8943920" y="3930669"/>
            <a:ext cx="2309433" cy="2927317"/>
            <a:chOff x="6662738" y="3806825"/>
            <a:chExt cx="1732075" cy="2195488"/>
          </a:xfrm>
        </p:grpSpPr>
        <p:sp>
          <p:nvSpPr>
            <p:cNvPr id="189" name="Shape 189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Shape 207"/>
          <p:cNvGrpSpPr/>
          <p:nvPr/>
        </p:nvGrpSpPr>
        <p:grpSpPr>
          <a:xfrm rot="10800000">
            <a:off x="8691851" y="-15"/>
            <a:ext cx="2068116" cy="3291500"/>
            <a:chOff x="715963" y="3538538"/>
            <a:chExt cx="1551087" cy="2468625"/>
          </a:xfrm>
        </p:grpSpPr>
        <p:sp>
          <p:nvSpPr>
            <p:cNvPr id="208" name="Shape 208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930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11744000" y="2944372"/>
            <a:ext cx="448000" cy="96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8521000" y="586000"/>
            <a:ext cx="2830000" cy="56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70" lvl="0" indent="-304784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125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336-D2FD-45E9-8BAC-2F7594D86208}" type="datetimeFigureOut">
              <a:rPr lang="pl-PL" smtClean="0"/>
              <a:t>2020-11-02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FA40-F439-407F-AC16-D8ED24C1AD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4360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 type="blank">
  <p:cSld name="Blank half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11744000" y="2944372"/>
            <a:ext cx="448000" cy="96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0" y="0"/>
            <a:ext cx="6088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692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Blank third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11744000" y="2944372"/>
            <a:ext cx="448000" cy="96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0" name="Shape 230"/>
          <p:cNvSpPr/>
          <p:nvPr/>
        </p:nvSpPr>
        <p:spPr>
          <a:xfrm flipH="1">
            <a:off x="0" y="0"/>
            <a:ext cx="406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0914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4" name="Shape 234"/>
          <p:cNvSpPr/>
          <p:nvPr/>
        </p:nvSpPr>
        <p:spPr>
          <a:xfrm rot="-5400000">
            <a:off x="5871933" y="6026600"/>
            <a:ext cx="448000" cy="121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5488533" y="6409833"/>
            <a:ext cx="1214800" cy="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659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336-D2FD-45E9-8BAC-2F7594D86208}" type="datetimeFigureOut">
              <a:rPr lang="pl-PL" smtClean="0"/>
              <a:t>2020-11-02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FA40-F439-407F-AC16-D8ED24C1AD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912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336-D2FD-45E9-8BAC-2F7594D86208}" type="datetimeFigureOut">
              <a:rPr lang="pl-PL" smtClean="0"/>
              <a:t>2020-11-02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FA40-F439-407F-AC16-D8ED24C1AD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766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336-D2FD-45E9-8BAC-2F7594D86208}" type="datetimeFigureOut">
              <a:rPr lang="pl-PL" smtClean="0"/>
              <a:t>2020-11-02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FA40-F439-407F-AC16-D8ED24C1AD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88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336-D2FD-45E9-8BAC-2F7594D86208}" type="datetimeFigureOut">
              <a:rPr lang="pl-PL" smtClean="0"/>
              <a:t>2020-11-02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FA40-F439-407F-AC16-D8ED24C1AD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287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336-D2FD-45E9-8BAC-2F7594D86208}" type="datetimeFigureOut">
              <a:rPr lang="pl-PL" smtClean="0"/>
              <a:t>2020-11-02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FA40-F439-407F-AC16-D8ED24C1AD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848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336-D2FD-45E9-8BAC-2F7594D86208}" type="datetimeFigureOut">
              <a:rPr lang="pl-PL" smtClean="0"/>
              <a:t>2020-11-02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FA40-F439-407F-AC16-D8ED24C1AD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259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336-D2FD-45E9-8BAC-2F7594D86208}" type="datetimeFigureOut">
              <a:rPr lang="pl-PL" smtClean="0"/>
              <a:t>2020-11-02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FA40-F439-407F-AC16-D8ED24C1AD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128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51CFC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A4336-D2FD-45E9-8BAC-2F7594D86208}" type="datetimeFigureOut">
              <a:rPr lang="pl-PL" smtClean="0"/>
              <a:t>2020-11-02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8FA40-F439-407F-AC16-D8ED24C1AD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172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51CFCF"/>
          </a:bgClr>
        </a:patt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782633"/>
            <a:ext cx="685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09600" y="2209800"/>
            <a:ext cx="6851600" cy="4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33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333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333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333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333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333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333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333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333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5494300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i.com/?placement=&amp;gclid=CjwKCAiA_c7UBRAjEiwApCZi8bcpGEmoEOsv3P28Dm_U494sDYhOvY36M4iNSJf2k41PCQRbm22AARoCEdgQAvD_BwE&amp;KW=%2Bpresentation&amp;creativeID=251672794519&amp;c3api=7659&amp;matchtype=b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pl/url?sa=i&amp;rct=j&amp;q=&amp;esrc=s&amp;source=images&amp;cd=&amp;cad=rja&amp;uact=8&amp;ved=2ahUKEwiCuIKOxMPZAhWGDCwKHQK8CbMQjRx6BAgAEAY&amp;url=http://holycrosslasalle.blogspot.com/2016/01/sara-westbrook-upower.html&amp;psig=AOvVaw2c43ZjHDRTrTwEZ0bg2Izn&amp;ust=1519732432144365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Lazy26m1Io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ctrTitle"/>
          </p:nvPr>
        </p:nvSpPr>
        <p:spPr>
          <a:xfrm>
            <a:off x="2804633" y="2135068"/>
            <a:ext cx="6532000" cy="417683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pl-PL" b="1" noProof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Presentations</a:t>
            </a:r>
            <a:br>
              <a:rPr lang="pl-PL" b="1" noProof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noProof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Józef Korzycki</a:t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000" dirty="0">
                <a:latin typeface="Calibri" panose="020F0502020204030204" pitchFamily="34" charset="0"/>
                <a:cs typeface="Calibri" panose="020F0502020204030204" pitchFamily="34" charset="0"/>
              </a:rPr>
              <a:t>https://www.slidescarnival.com/roderigo-free-presentation-template/2154</a:t>
            </a:r>
            <a:endParaRPr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07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1375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Main</a:t>
            </a:r>
            <a:r>
              <a:rPr lang="pl-PL" sz="2400" b="1" dirty="0"/>
              <a:t> body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3901" y="1206502"/>
            <a:ext cx="10629900" cy="49704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" b="1" dirty="0"/>
              <a:t>2. Main body</a:t>
            </a:r>
            <a:r>
              <a:rPr lang="en" dirty="0"/>
              <a:t>, giving the main information in a structured manner.</a:t>
            </a:r>
            <a:endParaRPr lang="pl-PL" dirty="0"/>
          </a:p>
          <a:p>
            <a:pPr marL="0" indent="0">
              <a:buNone/>
            </a:pPr>
            <a:endParaRPr lang="en" dirty="0"/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Name and then develop the main points of your presentation.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Follow this arrangement:</a:t>
            </a:r>
          </a:p>
          <a:p>
            <a:pPr marL="514338" indent="-514338">
              <a:buFont typeface="+mj-lt"/>
              <a:buAutoNum type="alphaLcParenR"/>
            </a:pPr>
            <a:r>
              <a:rPr lang="en" dirty="0"/>
              <a:t>Say what you are going to speak about</a:t>
            </a:r>
          </a:p>
          <a:p>
            <a:pPr marL="514338" indent="-514338">
              <a:buFont typeface="+mj-lt"/>
              <a:buAutoNum type="alphaLcParenR"/>
            </a:pPr>
            <a:r>
              <a:rPr lang="en" dirty="0"/>
              <a:t>Speak about it</a:t>
            </a:r>
          </a:p>
          <a:p>
            <a:pPr marL="514338" indent="-514338">
              <a:buFont typeface="+mj-lt"/>
              <a:buAutoNum type="alphaLcParenR"/>
            </a:pPr>
            <a:r>
              <a:rPr lang="en" dirty="0"/>
              <a:t>Advise that you are moving to the next point</a:t>
            </a:r>
          </a:p>
          <a:p>
            <a:pPr marL="0" indent="0">
              <a:buNone/>
            </a:pPr>
            <a:r>
              <a:rPr lang="en" dirty="0"/>
              <a:t>Point 1 (introduce –develop) </a:t>
            </a:r>
          </a:p>
          <a:p>
            <a:pPr marL="0" indent="0">
              <a:buNone/>
            </a:pPr>
            <a:r>
              <a:rPr lang="en" dirty="0"/>
              <a:t> Point 2 (introduce –develop)     </a:t>
            </a:r>
          </a:p>
          <a:p>
            <a:pPr marL="0" indent="0">
              <a:buNone/>
            </a:pPr>
            <a:r>
              <a:rPr lang="en" dirty="0"/>
              <a:t>Point 3                                           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8" name="Strzałka w prawo 7"/>
          <p:cNvSpPr/>
          <p:nvPr/>
        </p:nvSpPr>
        <p:spPr>
          <a:xfrm>
            <a:off x="5422901" y="4813301"/>
            <a:ext cx="1435100" cy="165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prawo 10"/>
          <p:cNvSpPr/>
          <p:nvPr/>
        </p:nvSpPr>
        <p:spPr>
          <a:xfrm>
            <a:off x="5422901" y="5257801"/>
            <a:ext cx="1435100" cy="165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prawo 12"/>
          <p:cNvSpPr/>
          <p:nvPr/>
        </p:nvSpPr>
        <p:spPr>
          <a:xfrm>
            <a:off x="5422901" y="5702301"/>
            <a:ext cx="1435100" cy="165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0723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80501" y="365127"/>
            <a:ext cx="10373299" cy="560292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Main body – cont’d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09349" y="1880709"/>
            <a:ext cx="10515600" cy="4351339"/>
          </a:xfrm>
        </p:spPr>
        <p:txBody>
          <a:bodyPr>
            <a:normAutofit/>
          </a:bodyPr>
          <a:lstStyle/>
          <a:p>
            <a:pPr>
              <a:lnSpc>
                <a:spcPts val="3360"/>
              </a:lnSpc>
              <a:buFont typeface="Wingdings" panose="05000000000000000000" pitchFamily="2" charset="2"/>
              <a:buChar char="Ø"/>
            </a:pPr>
            <a:r>
              <a:rPr lang="en" dirty="0"/>
              <a:t>Repeat important information,</a:t>
            </a:r>
          </a:p>
          <a:p>
            <a:pPr>
              <a:lnSpc>
                <a:spcPts val="3360"/>
              </a:lnSpc>
              <a:buFont typeface="Wingdings" panose="05000000000000000000" pitchFamily="2" charset="2"/>
              <a:buChar char="Ø"/>
            </a:pPr>
            <a:r>
              <a:rPr lang="en" dirty="0"/>
              <a:t> Use visuals</a:t>
            </a:r>
          </a:p>
          <a:p>
            <a:pPr>
              <a:lnSpc>
                <a:spcPts val="3360"/>
              </a:lnSpc>
              <a:buFont typeface="Wingdings" panose="05000000000000000000" pitchFamily="2" charset="2"/>
              <a:buChar char="Ø"/>
            </a:pPr>
            <a:r>
              <a:rPr lang="en" dirty="0"/>
              <a:t> Involve audience:</a:t>
            </a:r>
          </a:p>
          <a:p>
            <a:pPr marL="0" indent="0">
              <a:lnSpc>
                <a:spcPts val="3360"/>
              </a:lnSpc>
              <a:buNone/>
            </a:pPr>
            <a:r>
              <a:rPr lang="en" dirty="0"/>
              <a:t>- ask a question</a:t>
            </a:r>
          </a:p>
          <a:p>
            <a:pPr marL="0" indent="0">
              <a:lnSpc>
                <a:spcPts val="3360"/>
              </a:lnSpc>
              <a:buNone/>
            </a:pPr>
            <a:r>
              <a:rPr lang="en" dirty="0"/>
              <a:t>- pass a sample</a:t>
            </a:r>
          </a:p>
        </p:txBody>
      </p:sp>
    </p:spTree>
    <p:extLst>
      <p:ext uri="{BB962C8B-B14F-4D97-AF65-F5344CB8AC3E}">
        <p14:creationId xmlns:p14="http://schemas.microsoft.com/office/powerpoint/2010/main" val="2245342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1975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Ending the presentation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44908"/>
            <a:ext cx="10515600" cy="4932057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3. End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To c</a:t>
            </a:r>
            <a:r>
              <a:rPr lang="en" b="1" dirty="0"/>
              <a:t>lose the entire presentation: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" dirty="0"/>
              <a:t> </a:t>
            </a:r>
            <a:r>
              <a:rPr lang="pl-PL" dirty="0"/>
              <a:t>S</a:t>
            </a:r>
            <a:r>
              <a:rPr lang="en" dirty="0"/>
              <a:t>ummarise the main points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" dirty="0"/>
              <a:t> </a:t>
            </a:r>
            <a:r>
              <a:rPr lang="pl-PL" dirty="0"/>
              <a:t>I</a:t>
            </a:r>
            <a:r>
              <a:rPr lang="en" dirty="0"/>
              <a:t>nvite and answer questions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" dirty="0"/>
              <a:t> </a:t>
            </a:r>
            <a:r>
              <a:rPr lang="pl-PL" dirty="0"/>
              <a:t>T</a:t>
            </a:r>
            <a:r>
              <a:rPr lang="en" dirty="0"/>
              <a:t>hank the audience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" dirty="0"/>
              <a:t> </a:t>
            </a:r>
            <a:r>
              <a:rPr lang="pl-PL" dirty="0"/>
              <a:t>R</a:t>
            </a:r>
            <a:r>
              <a:rPr lang="en" dirty="0"/>
              <a:t>emind them how they will benefit from your presentation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" dirty="0"/>
              <a:t> </a:t>
            </a:r>
            <a:r>
              <a:rPr lang="pl-PL" dirty="0"/>
              <a:t>B</a:t>
            </a:r>
            <a:r>
              <a:rPr lang="en" dirty="0"/>
              <a:t>id the audience farewell</a:t>
            </a:r>
          </a:p>
        </p:txBody>
      </p:sp>
    </p:spTree>
    <p:extLst>
      <p:ext uri="{BB962C8B-B14F-4D97-AF65-F5344CB8AC3E}">
        <p14:creationId xmlns:p14="http://schemas.microsoft.com/office/powerpoint/2010/main" val="3000539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-592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" sz="2700" b="1" dirty="0"/>
              <a:t>Rehearsal- acting out, performing your presentation.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40524"/>
            <a:ext cx="10515600" cy="51364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" b="1" dirty="0"/>
              <a:t>Tips:</a:t>
            </a:r>
            <a:endParaRPr lang="pl-PL" b="1" dirty="0"/>
          </a:p>
          <a:p>
            <a:pPr marL="0" indent="0">
              <a:buNone/>
            </a:pPr>
            <a:endParaRPr lang="en" b="1" dirty="0"/>
          </a:p>
          <a:p>
            <a:pPr marL="0" indent="0">
              <a:buNone/>
            </a:pPr>
            <a:r>
              <a:rPr lang="en" dirty="0"/>
              <a:t>1. Start out by rehearasing chunks of presentation – beginning, end, transition points until memorisation is adequate</a:t>
            </a:r>
          </a:p>
          <a:p>
            <a:pPr marL="0" indent="0">
              <a:buNone/>
            </a:pPr>
            <a:r>
              <a:rPr lang="en" dirty="0"/>
              <a:t>2. Rehearse in front of mirror or record and analyse your performance</a:t>
            </a:r>
          </a:p>
          <a:p>
            <a:pPr marL="0" indent="0">
              <a:buNone/>
            </a:pPr>
            <a:r>
              <a:rPr lang="en" dirty="0"/>
              <a:t>3. Solicit feedback form others – team members, friends, colleauges</a:t>
            </a:r>
          </a:p>
          <a:p>
            <a:pPr marL="0" indent="0">
              <a:buNone/>
            </a:pPr>
            <a:r>
              <a:rPr lang="en" dirty="0"/>
              <a:t>4. Rehearse enitre presentation against the clock, recreating actual setting</a:t>
            </a:r>
          </a:p>
          <a:p>
            <a:pPr marL="0" indent="0">
              <a:buNone/>
            </a:pPr>
            <a:endParaRPr lang="en" dirty="0"/>
          </a:p>
          <a:p>
            <a:pPr marL="0" indent="0" algn="ctr">
              <a:buNone/>
            </a:pPr>
            <a:r>
              <a:rPr lang="en" b="1" dirty="0"/>
              <a:t>PRACTICE MAKES YOU PERFECT!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100" i="1" dirty="0"/>
              <a:t>https://www.youtube.com/watch?v=TSiXtrVaYA0</a:t>
            </a:r>
            <a:endParaRPr lang="pl-PL" sz="11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4241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9653" y="365126"/>
            <a:ext cx="10274147" cy="428089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/>
              <a:t>Technical and performance </a:t>
            </a:r>
            <a:r>
              <a:rPr lang="en" sz="2400" b="1" dirty="0"/>
              <a:t>related issues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12705"/>
            <a:ext cx="10515600" cy="506425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Presentation tools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Setting up and </a:t>
            </a:r>
            <a:r>
              <a:rPr lang="pl-PL" dirty="0"/>
              <a:t>w</a:t>
            </a:r>
            <a:r>
              <a:rPr lang="en" dirty="0"/>
              <a:t>inding </a:t>
            </a:r>
            <a:r>
              <a:rPr lang="pl-PL" dirty="0"/>
              <a:t>down</a:t>
            </a:r>
            <a:endParaRPr lang="en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Body language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Enthusiasm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Slides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Langauge of presentations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Presentation assessment</a:t>
            </a:r>
          </a:p>
        </p:txBody>
      </p:sp>
    </p:spTree>
    <p:extLst>
      <p:ext uri="{BB962C8B-B14F-4D97-AF65-F5344CB8AC3E}">
        <p14:creationId xmlns:p14="http://schemas.microsoft.com/office/powerpoint/2010/main" val="269044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What presentation tools do I use? (font size </a:t>
            </a:r>
            <a:r>
              <a:rPr lang="en" dirty="0">
                <a:solidFill>
                  <a:srgbClr val="C00000"/>
                </a:solidFill>
              </a:rPr>
              <a:t>40)</a:t>
            </a:r>
            <a:br>
              <a:rPr lang="en" dirty="0"/>
            </a:br>
            <a:endParaRPr lang="en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" dirty="0"/>
              <a:t>What application?</a:t>
            </a:r>
            <a:endParaRPr lang="pl-PL" dirty="0"/>
          </a:p>
          <a:p>
            <a:pPr marL="0" indent="0">
              <a:buNone/>
            </a:pPr>
            <a:endParaRPr lang="en" dirty="0"/>
          </a:p>
          <a:p>
            <a:r>
              <a:rPr lang="en" dirty="0"/>
              <a:t>Word?</a:t>
            </a:r>
          </a:p>
          <a:p>
            <a:r>
              <a:rPr lang="en" dirty="0"/>
              <a:t>Powerpoint?</a:t>
            </a:r>
          </a:p>
          <a:p>
            <a:r>
              <a:rPr lang="en" dirty="0"/>
              <a:t>Prezi</a:t>
            </a:r>
            <a:r>
              <a:rPr lang="pl-PL" dirty="0"/>
              <a:t>?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34414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/>
              <a:t>WORD (</a:t>
            </a:r>
            <a:r>
              <a:rPr lang="en" sz="2400" b="1" dirty="0"/>
              <a:t>font size 24 bold</a:t>
            </a:r>
            <a:r>
              <a:rPr lang="pl-PL" sz="2400" b="1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Good morning everyone</a:t>
            </a:r>
            <a:endParaRPr lang="pl-PL" dirty="0"/>
          </a:p>
          <a:p>
            <a:r>
              <a:rPr lang="en-GB" dirty="0"/>
              <a:t>Thank you very much for giving up </a:t>
            </a:r>
            <a:endParaRPr lang="pl-PL" dirty="0"/>
          </a:p>
          <a:p>
            <a:r>
              <a:rPr lang="en-GB" dirty="0"/>
              <a:t>I hope that by the end of the day</a:t>
            </a:r>
            <a:endParaRPr lang="pl-PL" dirty="0"/>
          </a:p>
          <a:p>
            <a:r>
              <a:rPr lang="en-GB" dirty="0"/>
              <a:t>Well, some of you may know me better than</a:t>
            </a:r>
            <a:endParaRPr lang="pl-PL" dirty="0"/>
          </a:p>
          <a:p>
            <a:r>
              <a:rPr lang="en-GB" dirty="0"/>
              <a:t>Now do know that one of the magic rules for presentations says that you should limit your presentation to just 3 main points and you’ll never fail?</a:t>
            </a:r>
            <a:endParaRPr lang="pl-PL" dirty="0"/>
          </a:p>
          <a:p>
            <a:r>
              <a:rPr lang="en-GB" dirty="0"/>
              <a:t>Did you know that?</a:t>
            </a:r>
            <a:endParaRPr lang="pl-PL" dirty="0"/>
          </a:p>
          <a:p>
            <a:r>
              <a:rPr lang="en-GB" dirty="0"/>
              <a:t>Anyways, the topic of my today’s presentation is – guess what? – PRESENTATIONS</a:t>
            </a:r>
            <a:endParaRPr lang="pl-PL" dirty="0"/>
          </a:p>
          <a:p>
            <a:r>
              <a:rPr lang="en-GB" dirty="0"/>
              <a:t>My purpose is to introduce you to the world of effective presentations.</a:t>
            </a:r>
            <a:endParaRPr lang="pl-PL" dirty="0"/>
          </a:p>
          <a:p>
            <a:r>
              <a:rPr lang="en-GB" dirty="0"/>
              <a:t>My major goal is to see you enabled in a not too-distant future to deliver a solid presentation – and in English, for that matter!</a:t>
            </a:r>
            <a:endParaRPr lang="pl-PL" dirty="0"/>
          </a:p>
          <a:p>
            <a:r>
              <a:rPr lang="en-GB" dirty="0"/>
              <a:t>How does that sound to you? </a:t>
            </a:r>
            <a:endParaRPr lang="pl-PL" dirty="0"/>
          </a:p>
          <a:p>
            <a:r>
              <a:rPr lang="en-GB" dirty="0"/>
              <a:t>Is that acceptable?</a:t>
            </a:r>
            <a:endParaRPr lang="pl-PL" dirty="0"/>
          </a:p>
          <a:p>
            <a:r>
              <a:rPr lang="en-GB" dirty="0"/>
              <a:t>Let me outline the structure of today’s presentation.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0793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580804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/>
              <a:t>PowerPoint</a:t>
            </a:r>
            <a:endParaRPr lang="en-GB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03586"/>
            <a:ext cx="10515600" cy="56282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200" dirty="0"/>
              <a:t>https://www.slidescarnival.com/roderigo-free-presentation-template/2154#preview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93" y="1103586"/>
            <a:ext cx="11185262" cy="491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86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err="1"/>
              <a:t>Prezi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>
              <a:hlinkClick r:id="rId2"/>
            </a:endParaRPr>
          </a:p>
          <a:p>
            <a:pPr marL="0" indent="0">
              <a:buNone/>
            </a:pPr>
            <a:endParaRPr lang="pl-PL" dirty="0">
              <a:hlinkClick r:id="rId2"/>
            </a:endParaRPr>
          </a:p>
          <a:p>
            <a:pPr marL="0" indent="0">
              <a:buNone/>
            </a:pPr>
            <a:endParaRPr lang="pl-PL" dirty="0">
              <a:hlinkClick r:id="rId2"/>
            </a:endParaRPr>
          </a:p>
          <a:p>
            <a:pPr marL="0" indent="0">
              <a:buNone/>
            </a:pPr>
            <a:endParaRPr lang="pl-PL" dirty="0">
              <a:hlinkClick r:id="rId2"/>
            </a:endParaRPr>
          </a:p>
          <a:p>
            <a:pPr marL="0" indent="0">
              <a:buNone/>
            </a:pPr>
            <a:endParaRPr lang="pl-PL" dirty="0">
              <a:hlinkClick r:id="rId2"/>
            </a:endParaRPr>
          </a:p>
          <a:p>
            <a:pPr marL="0" indent="0">
              <a:buNone/>
            </a:pPr>
            <a:endParaRPr lang="pl-PL" dirty="0">
              <a:hlinkClick r:id="rId2"/>
            </a:endParaRPr>
          </a:p>
          <a:p>
            <a:pPr marL="0" indent="0">
              <a:buNone/>
            </a:pPr>
            <a:endParaRPr lang="pl-PL" dirty="0">
              <a:hlinkClick r:id="rId2"/>
            </a:endParaRPr>
          </a:p>
          <a:p>
            <a:pPr marL="0" indent="0">
              <a:buNone/>
            </a:pPr>
            <a:endParaRPr lang="pl-PL" dirty="0">
              <a:hlinkClick r:id="rId2"/>
            </a:endParaRPr>
          </a:p>
          <a:p>
            <a:pPr marL="0" indent="0">
              <a:buNone/>
            </a:pPr>
            <a:r>
              <a:rPr lang="pl-PL" sz="1000" dirty="0">
                <a:hlinkClick r:id="rId2"/>
              </a:rPr>
              <a:t>https://prezi.com/?placement=&amp;gclid=CjwKCAiA_c7UBRAjEiwApCZi8bcpGEmoEOsv3P28Dm_U494sDYhOvY36M4iNSJf2k41PCQRbm22AARoCEdgQAvD_BwE&amp;KW=%2Bpresentation&amp;creativeID=251672794519&amp;c3api=7659&amp;matchtype=b</a:t>
            </a:r>
            <a:endParaRPr lang="pl-PL" sz="10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3812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5775"/>
          </a:xfrm>
        </p:spPr>
        <p:txBody>
          <a:bodyPr>
            <a:normAutofit/>
          </a:bodyPr>
          <a:lstStyle/>
          <a:p>
            <a:pPr algn="ctr"/>
            <a:r>
              <a:rPr lang="en" sz="2400" dirty="0"/>
              <a:t>Body language - what, where and how            (font size </a:t>
            </a:r>
            <a:r>
              <a:rPr lang="en" sz="2400" dirty="0">
                <a:solidFill>
                  <a:srgbClr val="C00000"/>
                </a:solidFill>
              </a:rPr>
              <a:t>24)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101" y="1054100"/>
            <a:ext cx="10680700" cy="5689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" dirty="0"/>
              <a:t>Should you have a sitting or standing posture?</a:t>
            </a:r>
          </a:p>
          <a:p>
            <a:pPr marL="0" indent="0">
              <a:buNone/>
            </a:pPr>
            <a:r>
              <a:rPr lang="en" dirty="0"/>
              <a:t> </a:t>
            </a:r>
          </a:p>
          <a:p>
            <a:pPr marL="0" indent="0" algn="ctr">
              <a:buNone/>
            </a:pPr>
            <a:r>
              <a:rPr lang="en" sz="3600" dirty="0"/>
              <a:t>Standing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Maintain comfortable, upright posture,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Avoid: </a:t>
            </a:r>
          </a:p>
          <a:p>
            <a:r>
              <a:rPr lang="en" dirty="0"/>
              <a:t>Hand in pocket</a:t>
            </a:r>
          </a:p>
          <a:p>
            <a:r>
              <a:rPr lang="en" dirty="0"/>
              <a:t>Clasped hands</a:t>
            </a:r>
          </a:p>
          <a:p>
            <a:r>
              <a:rPr lang="en" dirty="0"/>
              <a:t>Flailing hands</a:t>
            </a:r>
          </a:p>
          <a:p>
            <a:r>
              <a:rPr lang="en" dirty="0"/>
              <a:t>Fig leaf position</a:t>
            </a:r>
          </a:p>
          <a:p>
            <a:r>
              <a:rPr lang="en" dirty="0"/>
              <a:t>Hanging on to the lectern</a:t>
            </a:r>
          </a:p>
          <a:p>
            <a:r>
              <a:rPr lang="en" dirty="0"/>
              <a:t>Busy hands (playing with notes or pen)</a:t>
            </a:r>
          </a:p>
          <a:p>
            <a:r>
              <a:rPr lang="en" dirty="0"/>
              <a:t>T-Rex arms (arms close to sides, bent at 90 degrees, with hands dangling in front of body)</a:t>
            </a:r>
          </a:p>
          <a:p>
            <a:pPr marL="0" indent="0">
              <a:buNone/>
            </a:pPr>
            <a:r>
              <a:rPr lang="pl-PL" sz="1200" dirty="0"/>
              <a:t>http://www.virtualspeechcoach.com/2013/10/02/speak-with-confidence-stand-and-move-with-power-and-purpose/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238" y="1220235"/>
            <a:ext cx="3634509" cy="362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37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b="1" dirty="0"/>
              <a:t>Contents:</a:t>
            </a:r>
            <a:br>
              <a:rPr lang="en-GB" sz="2400" b="1" dirty="0"/>
            </a:br>
            <a:endParaRPr lang="en-GB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2202" y="782198"/>
            <a:ext cx="11221599" cy="601389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42932" indent="-742932">
              <a:buFont typeface="+mj-lt"/>
              <a:buAutoNum type="arabicPeriod"/>
            </a:pPr>
            <a:r>
              <a:rPr lang="en-GB" sz="3600" dirty="0"/>
              <a:t>What is a presentation?</a:t>
            </a:r>
          </a:p>
          <a:p>
            <a:pPr marL="742932" indent="-742932">
              <a:buFont typeface="+mj-lt"/>
              <a:buAutoNum type="arabicPeriod"/>
            </a:pPr>
            <a:r>
              <a:rPr lang="en-GB" sz="3600" dirty="0"/>
              <a:t>What is the purpose of </a:t>
            </a:r>
            <a:r>
              <a:rPr lang="pl-PL" sz="3600" dirty="0"/>
              <a:t>my </a:t>
            </a:r>
            <a:r>
              <a:rPr lang="en-GB" sz="3600" dirty="0"/>
              <a:t>presentation?</a:t>
            </a:r>
          </a:p>
          <a:p>
            <a:pPr marL="742932" indent="-742932">
              <a:buFont typeface="+mj-lt"/>
              <a:buAutoNum type="arabicPeriod"/>
            </a:pPr>
            <a:r>
              <a:rPr lang="en-GB" sz="3600" dirty="0"/>
              <a:t>Who are my audience?</a:t>
            </a:r>
          </a:p>
          <a:p>
            <a:pPr marL="742932" indent="-742932">
              <a:buFont typeface="+mj-lt"/>
              <a:buAutoNum type="arabicPeriod"/>
            </a:pPr>
            <a:r>
              <a:rPr lang="en-GB" sz="3600" dirty="0"/>
              <a:t>Presentation structure</a:t>
            </a:r>
          </a:p>
          <a:p>
            <a:pPr marL="742932" indent="-742932">
              <a:buFont typeface="+mj-lt"/>
              <a:buAutoNum type="arabicPeriod"/>
            </a:pPr>
            <a:r>
              <a:rPr lang="en-GB" sz="3600" dirty="0"/>
              <a:t>What tools can I use?</a:t>
            </a:r>
          </a:p>
          <a:p>
            <a:pPr marL="742932" indent="-742932">
              <a:buFont typeface="+mj-lt"/>
              <a:buAutoNum type="arabicPeriod"/>
            </a:pPr>
            <a:r>
              <a:rPr lang="en-GB" sz="3600" dirty="0"/>
              <a:t>Visuals</a:t>
            </a:r>
          </a:p>
          <a:p>
            <a:pPr marL="742932" indent="-742932">
              <a:buFont typeface="+mj-lt"/>
              <a:buAutoNum type="arabicPeriod"/>
            </a:pPr>
            <a:r>
              <a:rPr lang="en-GB" sz="3600" dirty="0"/>
              <a:t>Language of presentations</a:t>
            </a:r>
          </a:p>
          <a:p>
            <a:pPr marL="742932" indent="-742932">
              <a:buFont typeface="+mj-lt"/>
              <a:buAutoNum type="arabicPeriod"/>
            </a:pPr>
            <a:r>
              <a:rPr lang="en-GB" sz="3600" dirty="0"/>
              <a:t>What else do I need to consider?</a:t>
            </a:r>
          </a:p>
        </p:txBody>
      </p:sp>
    </p:spTree>
    <p:extLst>
      <p:ext uri="{BB962C8B-B14F-4D97-AF65-F5344CB8AC3E}">
        <p14:creationId xmlns:p14="http://schemas.microsoft.com/office/powerpoint/2010/main" val="2735986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Hands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09702"/>
            <a:ext cx="10515600" cy="4767263"/>
          </a:xfrm>
        </p:spPr>
        <p:txBody>
          <a:bodyPr/>
          <a:lstStyle/>
          <a:p>
            <a:pPr marL="0" indent="0">
              <a:buNone/>
            </a:pPr>
            <a:r>
              <a:rPr lang="en" b="1" dirty="0"/>
              <a:t>Use your hands to strenthen your message:</a:t>
            </a:r>
          </a:p>
          <a:p>
            <a:pPr marL="0" indent="0">
              <a:buNone/>
            </a:pPr>
            <a:endParaRPr lang="en" dirty="0"/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 accentuate important word/s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 indicate an important point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 invite audience to look at a visual aid</a:t>
            </a:r>
          </a:p>
        </p:txBody>
      </p:sp>
    </p:spTree>
    <p:extLst>
      <p:ext uri="{BB962C8B-B14F-4D97-AF65-F5344CB8AC3E}">
        <p14:creationId xmlns:p14="http://schemas.microsoft.com/office/powerpoint/2010/main" val="3894643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775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Posture – cont’d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" b="1" dirty="0"/>
              <a:t>Presenting is a physical activity – so move around reasonably!</a:t>
            </a:r>
            <a:endParaRPr lang="pl-PL" b="1" dirty="0"/>
          </a:p>
          <a:p>
            <a:pPr marL="0" indent="0">
              <a:buNone/>
            </a:pPr>
            <a:endParaRPr lang="en" dirty="0"/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Initially move from left to right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Then your movement should reflect what you say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Close distance between audience and yourself when you want to sell them an idea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Stand still when you are saying something important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2085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7352" y="365125"/>
            <a:ext cx="10515600" cy="752475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Eye contact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66826"/>
            <a:ext cx="10515600" cy="5184775"/>
          </a:xfrm>
        </p:spPr>
        <p:txBody>
          <a:bodyPr/>
          <a:lstStyle/>
          <a:p>
            <a:pPr marL="0" indent="0">
              <a:buNone/>
            </a:pPr>
            <a:r>
              <a:rPr lang="en" dirty="0"/>
              <a:t>Making eye contact with your audience establishes a connection and portrays sincerity and confidence – only liars avert eyes or look away</a:t>
            </a:r>
          </a:p>
          <a:p>
            <a:pPr marL="0" indent="0">
              <a:buNone/>
            </a:pPr>
            <a:r>
              <a:rPr lang="en" dirty="0"/>
              <a:t>TEQUNIQUES - IMORTANT</a:t>
            </a:r>
          </a:p>
          <a:p>
            <a:pPr marL="0" indent="0">
              <a:buNone/>
            </a:pPr>
            <a:r>
              <a:rPr lang="en" dirty="0"/>
              <a:t>try not to stare at a single listener</a:t>
            </a:r>
          </a:p>
          <a:p>
            <a:pPr marL="0" indent="0">
              <a:buNone/>
            </a:pPr>
            <a:r>
              <a:rPr lang="en" dirty="0"/>
              <a:t>do not look at the wall at the other end, the ceiling or the window</a:t>
            </a:r>
          </a:p>
          <a:p>
            <a:pPr marL="0" indent="0">
              <a:buNone/>
            </a:pPr>
            <a:r>
              <a:rPr lang="en" dirty="0"/>
              <a:t>If you are using notes, hold them up high enough so that you can glance at them without having to drop your head much</a:t>
            </a:r>
          </a:p>
          <a:p>
            <a:pPr marL="0" indent="0">
              <a:buNone/>
            </a:pPr>
            <a:r>
              <a:rPr lang="en" dirty="0"/>
              <a:t>They should not be held so high that they block your face</a:t>
            </a:r>
          </a:p>
        </p:txBody>
      </p:sp>
    </p:spTree>
    <p:extLst>
      <p:ext uri="{BB962C8B-B14F-4D97-AF65-F5344CB8AC3E}">
        <p14:creationId xmlns:p14="http://schemas.microsoft.com/office/powerpoint/2010/main" val="2249397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" sz="2400" b="1" dirty="0"/>
              <a:t>Slides and you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" dirty="0"/>
              <a:t>When displaying slides, make sure you</a:t>
            </a:r>
            <a:r>
              <a:rPr lang="pl-PL" dirty="0"/>
              <a:t>:</a:t>
            </a:r>
            <a:endParaRPr lang="en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face audience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Stand off centre, to one side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Turn sideways to the main screen (but never with your back to to the audience) to refer to an item on display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Have your laptop between you and audience, facing laptop screen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531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6575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Notes and Memorisation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Memorise as much as possible –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Always: introduction, conclusion, relevant presentation phrases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Keep notes to a minimum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If necessary, use index cards</a:t>
            </a:r>
            <a:r>
              <a:rPr lang="pl-PL" dirty="0"/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                              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100" dirty="0"/>
              <a:t>https://www.google.pl/search?q=index+card&amp;safe=active&amp;client=firefox-b&amp;dcr=0&amp;source=lnms&amp;tbm=isch&amp;sa=X&amp;ved=0ahUKEwiNyuDbu-fZAhVHYZoKHcThAfAQ_AUICigB&amp;biw=1280&amp;bih=887#imgrc=nYRKmCUX_Q4OBM</a:t>
            </a:r>
            <a:endParaRPr lang="en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39807"/>
            <a:ext cx="4704204" cy="217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-1539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Venue – the where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1" y="6426201"/>
            <a:ext cx="9944100" cy="33020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l-PL" dirty="0"/>
              <a:t>https://www.google.pl/search?q=position+of+power+in+presentation&amp;safe=active&amp;source=lnms&amp;tbm=isch&amp;sa=X&amp;ved=0ahUKEwjrmKvOwsPZAhUpiKYKHQOWCoEQ_AUICigB&amp;biw=1280&amp;bih=887#imgrc=ECUxp8kRpMZNVM:</a:t>
            </a:r>
          </a:p>
        </p:txBody>
      </p:sp>
      <p:pic>
        <p:nvPicPr>
          <p:cNvPr id="1028" name="Picture 4" descr="Znalezione obrazy dla zapytania position of power in presenta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1" y="1690689"/>
            <a:ext cx="8089900" cy="416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987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6770" y="365128"/>
            <a:ext cx="10197029" cy="582324"/>
          </a:xfrm>
        </p:spPr>
        <p:txBody>
          <a:bodyPr>
            <a:normAutofit/>
          </a:bodyPr>
          <a:lstStyle/>
          <a:p>
            <a:pPr algn="ctr"/>
            <a:r>
              <a:rPr lang="en" sz="2800" b="1" dirty="0"/>
              <a:t>The what and the how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>
                <a:hlinkClick r:id="rId2"/>
              </a:rPr>
              <a:t>https://www.youtube.com/watch?v=3Lazy26m1Io</a:t>
            </a: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en" dirty="0"/>
              <a:t>Remember: </a:t>
            </a:r>
            <a:endParaRPr lang="pl-PL" dirty="0"/>
          </a:p>
          <a:p>
            <a:pPr marL="0" indent="0" algn="ctr">
              <a:buNone/>
            </a:pPr>
            <a:endParaRPr lang="en" dirty="0"/>
          </a:p>
          <a:p>
            <a:pPr marL="0" indent="0" algn="ctr">
              <a:buNone/>
            </a:pPr>
            <a:r>
              <a:rPr lang="pl-PL" b="1" dirty="0"/>
              <a:t>W</a:t>
            </a:r>
            <a:r>
              <a:rPr lang="en" b="1" dirty="0"/>
              <a:t>hat you say is important,</a:t>
            </a:r>
          </a:p>
          <a:p>
            <a:pPr marL="0" indent="0" algn="ctr">
              <a:buNone/>
            </a:pPr>
            <a:r>
              <a:rPr lang="en" b="1" dirty="0"/>
              <a:t> </a:t>
            </a:r>
          </a:p>
          <a:p>
            <a:pPr marL="0" indent="0" algn="ctr">
              <a:buNone/>
            </a:pPr>
            <a:r>
              <a:rPr lang="en" b="1" dirty="0"/>
              <a:t>how you communicate</a:t>
            </a:r>
            <a:r>
              <a:rPr lang="pl-PL" b="1" dirty="0"/>
              <a:t> </a:t>
            </a:r>
            <a:r>
              <a:rPr lang="en" b="1" dirty="0"/>
              <a:t>it can make a difference</a:t>
            </a:r>
            <a:r>
              <a:rPr lang="pl-PL" b="1" dirty="0"/>
              <a:t>.</a:t>
            </a:r>
            <a:endParaRPr lang="en" b="1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088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7101" y="365125"/>
            <a:ext cx="10426700" cy="701675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Enthusiasm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06502"/>
            <a:ext cx="10515600" cy="4970463"/>
          </a:xfrm>
        </p:spPr>
        <p:txBody>
          <a:bodyPr/>
          <a:lstStyle/>
          <a:p>
            <a:pPr marL="0" indent="0">
              <a:buNone/>
            </a:pPr>
            <a:r>
              <a:rPr lang="en" b="1" dirty="0"/>
              <a:t>I would rather listen to an enthusiastic speaker than a lucklustre one!</a:t>
            </a:r>
          </a:p>
          <a:p>
            <a:pPr marL="0" indent="0">
              <a:buNone/>
            </a:pPr>
            <a:r>
              <a:rPr lang="en" dirty="0"/>
              <a:t>Enthusism means: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Passion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Energy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Being knowledgeable and at one with the topic</a:t>
            </a:r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r>
              <a:rPr lang="en" b="1" dirty="0"/>
              <a:t>Enthusism often makes the difference between success and failure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7565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16224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Voice quality – the do’s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825625"/>
            <a:ext cx="10702159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Modulate your voice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Make pauses after important points, use moments of silence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Speak loudly enough for people in the back to hear you clearly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Articulate so that your words are clear and easily understood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Speak at a pace allowing your audience to take in what you are saying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7906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6434" y="365126"/>
            <a:ext cx="10417367" cy="417073"/>
          </a:xfrm>
        </p:spPr>
        <p:txBody>
          <a:bodyPr>
            <a:normAutofit fontScale="90000"/>
          </a:bodyPr>
          <a:lstStyle/>
          <a:p>
            <a:pPr algn="ctr"/>
            <a:r>
              <a:rPr lang="en" sz="2400" b="1" dirty="0"/>
              <a:t>Voice quality –don’ts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22873"/>
            <a:ext cx="10515600" cy="4954091"/>
          </a:xfrm>
        </p:spPr>
        <p:txBody>
          <a:bodyPr/>
          <a:lstStyle/>
          <a:p>
            <a:pPr marL="0" indent="0">
              <a:buNone/>
            </a:pPr>
            <a:r>
              <a:rPr lang="en" dirty="0"/>
              <a:t>Traps can be avoided when you remember the following:</a:t>
            </a:r>
            <a:endParaRPr lang="pl-PL" dirty="0"/>
          </a:p>
          <a:p>
            <a:pPr marL="0" indent="0">
              <a:buNone/>
            </a:pPr>
            <a:endParaRPr lang="en" dirty="0"/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Not too loud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Not too fast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Not boring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Avoid „fillers”  - errs, uhms, sighs, giggle etc.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Avoid awkward pauses or moments of silence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576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9800" y="365126"/>
            <a:ext cx="10414000" cy="714375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What is a presentation</a:t>
            </a:r>
            <a:r>
              <a:rPr lang="pl-PL" sz="2400" b="1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9317" y="1355075"/>
            <a:ext cx="10494484" cy="4821888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" sz="3600" dirty="0"/>
              <a:t>A prepared structured speech addressed to an audience to demonstrate or explain a new product</a:t>
            </a:r>
            <a:r>
              <a:rPr lang="pl-PL" sz="3600" dirty="0"/>
              <a:t> </a:t>
            </a:r>
            <a:r>
              <a:rPr lang="pl-PL" sz="3600" dirty="0" err="1"/>
              <a:t>or</a:t>
            </a:r>
            <a:r>
              <a:rPr lang="en" sz="3600" dirty="0"/>
              <a:t> an idea in an attempt to inform or persuade the audience to do something, e.g. buy a product.</a:t>
            </a:r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231169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3301" y="365126"/>
            <a:ext cx="10350500" cy="612775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Other tips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04902"/>
            <a:ext cx="10515600" cy="50720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Smile!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Try to minimise your stage fear!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Remember that your audience are people – like yourself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Take a few deep breaths</a:t>
            </a:r>
            <a:endParaRPr lang="pl-PL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Sip some water to calm you down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Focus on topic and not audience</a:t>
            </a:r>
          </a:p>
        </p:txBody>
      </p:sp>
    </p:spTree>
    <p:extLst>
      <p:ext uri="{BB962C8B-B14F-4D97-AF65-F5344CB8AC3E}">
        <p14:creationId xmlns:p14="http://schemas.microsoft.com/office/powerpoint/2010/main" val="3164643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7451" y="365126"/>
            <a:ext cx="10406349" cy="604359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Do we need visual aids?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6776" y="1079653"/>
            <a:ext cx="10847024" cy="509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" dirty="0"/>
              <a:t>Consider this bar chart</a:t>
            </a:r>
            <a:r>
              <a:rPr lang="pl-PL" dirty="0"/>
              <a:t>!</a:t>
            </a:r>
            <a:endParaRPr lang="en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sz="1100" dirty="0"/>
          </a:p>
          <a:p>
            <a:pPr marL="0" indent="0">
              <a:buNone/>
            </a:pPr>
            <a:endParaRPr lang="pl-PL" sz="1100" dirty="0"/>
          </a:p>
          <a:p>
            <a:pPr marL="0" indent="0">
              <a:buNone/>
            </a:pPr>
            <a:endParaRPr lang="pl-PL" sz="1100" dirty="0"/>
          </a:p>
          <a:p>
            <a:pPr marL="0" indent="0">
              <a:buNone/>
            </a:pPr>
            <a:endParaRPr lang="pl-PL" sz="1100" dirty="0"/>
          </a:p>
          <a:p>
            <a:pPr marL="0" indent="0">
              <a:buNone/>
            </a:pPr>
            <a:r>
              <a:rPr lang="pl-PL" sz="1100" dirty="0"/>
              <a:t>https://www.webconference.com/webconferencing/zeropanel.php?base=orange&amp;left=70light30dark.php&amp;content1=benefits/statisticsyoumustknow.php&amp;title0=Statistics%20You%20Must%20Know&amp;titlepic=2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84" y="1564395"/>
            <a:ext cx="7421699" cy="404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05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3552" y="365126"/>
            <a:ext cx="10340248" cy="39503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dirty="0"/>
              <a:t>Visual aids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" b="1" dirty="0"/>
              <a:t>Why visuals?</a:t>
            </a:r>
          </a:p>
          <a:p>
            <a:pPr marL="0" indent="0" algn="ctr">
              <a:buNone/>
            </a:pPr>
            <a:endParaRPr lang="en" b="1" dirty="0"/>
          </a:p>
          <a:p>
            <a:pPr marL="0" indent="0">
              <a:buNone/>
            </a:pPr>
            <a:r>
              <a:rPr lang="en" b="1" dirty="0"/>
              <a:t>Visuals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Engage sense of sight – retention soars</a:t>
            </a:r>
            <a:r>
              <a:rPr lang="pl-PL" dirty="0"/>
              <a:t> </a:t>
            </a:r>
            <a:r>
              <a:rPr lang="en" dirty="0"/>
              <a:t>from  11% to 75%,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Make presentations lively and help capture attention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Assist speaker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Add class and infuse a sense of professionalism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1233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5200" y="365125"/>
            <a:ext cx="10388600" cy="727075"/>
          </a:xfrm>
        </p:spPr>
        <p:txBody>
          <a:bodyPr>
            <a:normAutofit fontScale="90000"/>
          </a:bodyPr>
          <a:lstStyle/>
          <a:p>
            <a:pPr algn="ctr"/>
            <a:r>
              <a:rPr lang="en" sz="1400" dirty="0"/>
              <a:t>V</a:t>
            </a:r>
            <a:r>
              <a:rPr lang="en" sz="1800" dirty="0"/>
              <a:t>i</a:t>
            </a:r>
            <a:r>
              <a:rPr lang="en" sz="2000" dirty="0"/>
              <a:t>s</a:t>
            </a:r>
            <a:r>
              <a:rPr lang="en" sz="2400" dirty="0"/>
              <a:t>u</a:t>
            </a:r>
            <a:r>
              <a:rPr lang="en" sz="2800" dirty="0"/>
              <a:t>a</a:t>
            </a:r>
            <a:r>
              <a:rPr lang="en" sz="3200" dirty="0"/>
              <a:t>l</a:t>
            </a:r>
            <a:r>
              <a:rPr lang="en" sz="3600" dirty="0"/>
              <a:t>s</a:t>
            </a:r>
            <a:r>
              <a:rPr lang="en" dirty="0"/>
              <a:t> – </a:t>
            </a:r>
            <a:r>
              <a:rPr lang="en" sz="4000" dirty="0"/>
              <a:t>c</a:t>
            </a:r>
            <a:r>
              <a:rPr lang="en" dirty="0"/>
              <a:t>o</a:t>
            </a:r>
            <a:r>
              <a:rPr lang="en" sz="4800" dirty="0"/>
              <a:t>n</a:t>
            </a:r>
            <a:r>
              <a:rPr lang="en" sz="6000" dirty="0"/>
              <a:t>t</a:t>
            </a:r>
            <a:r>
              <a:rPr lang="en" dirty="0"/>
              <a:t>’</a:t>
            </a:r>
            <a:r>
              <a:rPr lang="en" sz="6700" dirty="0"/>
              <a:t>d</a:t>
            </a:r>
            <a:r>
              <a:rPr lang="en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" sz="4400" b="1" dirty="0"/>
              <a:t>Rember size matters!</a:t>
            </a:r>
          </a:p>
          <a:p>
            <a:pPr marL="0" indent="0">
              <a:buNone/>
            </a:pPr>
            <a:endParaRPr lang="en" dirty="0"/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Size implies importance - the bigger the size, the more impotant the item is made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endParaRPr lang="en" dirty="0"/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Make visuals easy to read even from the last row and make them easy to understand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890449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075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Letter size and fonts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54101"/>
            <a:ext cx="10515600" cy="5651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3600" noProof="1"/>
          </a:p>
          <a:p>
            <a:pPr marL="0" indent="0" algn="ctr">
              <a:buNone/>
            </a:pPr>
            <a:r>
              <a:rPr lang="pl-PL" sz="3600" noProof="1"/>
              <a:t>Calibri size 36</a:t>
            </a:r>
          </a:p>
          <a:p>
            <a:pPr marL="0" indent="0" algn="ctr">
              <a:buNone/>
            </a:pPr>
            <a:r>
              <a:rPr lang="pl-PL" sz="3200" noProof="1"/>
              <a:t>Arial size 32</a:t>
            </a:r>
          </a:p>
          <a:p>
            <a:pPr marL="0" indent="0" algn="ctr">
              <a:buNone/>
            </a:pPr>
            <a:r>
              <a:rPr lang="pl-PL" noProof="1"/>
              <a:t>Times New Roman size 28</a:t>
            </a:r>
          </a:p>
          <a:p>
            <a:pPr marL="0" indent="0" algn="ctr">
              <a:buNone/>
            </a:pPr>
            <a:r>
              <a:rPr lang="pl-PL" sz="2400" noProof="1">
                <a:latin typeface="Constantia" panose="02030602050306030303" pitchFamily="18" charset="0"/>
              </a:rPr>
              <a:t>Constatntia size 24</a:t>
            </a:r>
          </a:p>
          <a:p>
            <a:pPr marL="0" indent="0" algn="ctr">
              <a:buNone/>
            </a:pPr>
            <a:r>
              <a:rPr lang="pl-PL" sz="2000" noProof="1">
                <a:latin typeface="Old English Text MT" panose="03040902040508030806" pitchFamily="66" charset="0"/>
              </a:rPr>
              <a:t>Old English text size 20</a:t>
            </a:r>
          </a:p>
          <a:p>
            <a:pPr marL="0" indent="0" algn="ctr">
              <a:buNone/>
            </a:pPr>
            <a:r>
              <a:rPr lang="pl-PL" sz="1800" noProof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Tahoma size 18</a:t>
            </a:r>
          </a:p>
          <a:p>
            <a:pPr marL="0" indent="0" algn="ctr">
              <a:buNone/>
            </a:pPr>
            <a:r>
              <a:rPr lang="pl-PL" sz="1600" noProof="1">
                <a:latin typeface="Yu Gothic" panose="020B0400000000000000" pitchFamily="34" charset="-128"/>
                <a:ea typeface="Yu Gothic" panose="020B0400000000000000" pitchFamily="34" charset="-128"/>
                <a:cs typeface="Tahoma" panose="020B0604030504040204" pitchFamily="34" charset="0"/>
              </a:rPr>
              <a:t>Yu Gothic size 16</a:t>
            </a:r>
          </a:p>
          <a:p>
            <a:pPr marL="0" indent="0" algn="ctr">
              <a:buNone/>
            </a:pPr>
            <a:r>
              <a:rPr lang="pl-PL" sz="1400" noProof="1">
                <a:latin typeface="Freestyle Script" panose="030804020302050B04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Freestyle script size 14</a:t>
            </a:r>
          </a:p>
          <a:p>
            <a:pPr marL="0" indent="0" algn="ctr">
              <a:buNone/>
            </a:pPr>
            <a:r>
              <a:rPr lang="pl-PL" sz="1200" noProof="1">
                <a:ea typeface="Verdana" panose="020B0604030504040204" pitchFamily="34" charset="0"/>
                <a:cs typeface="Verdana" panose="020B0604030504040204" pitchFamily="34" charset="0"/>
              </a:rPr>
              <a:t>Calibri size 12</a:t>
            </a:r>
          </a:p>
          <a:p>
            <a:pPr marL="0" indent="0" algn="ctr">
              <a:buNone/>
            </a:pPr>
            <a:r>
              <a:rPr lang="pl-PL" sz="1200" b="1" noProof="1">
                <a:ea typeface="Verdana" panose="020B0604030504040204" pitchFamily="34" charset="0"/>
                <a:cs typeface="Verdana" panose="020B0604030504040204" pitchFamily="34" charset="0"/>
              </a:rPr>
              <a:t>Calibri bold size 12</a:t>
            </a:r>
          </a:p>
          <a:p>
            <a:pPr marL="0" indent="0" algn="ctr">
              <a:buNone/>
            </a:pP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484485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7789" y="365126"/>
            <a:ext cx="10186012" cy="483175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Script –</a:t>
            </a:r>
            <a:r>
              <a:rPr lang="pl-PL" sz="2400" b="1" dirty="0"/>
              <a:t> </a:t>
            </a:r>
            <a:r>
              <a:rPr lang="en" sz="2400" b="1" dirty="0"/>
              <a:t>useful tips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827" y="1079653"/>
            <a:ext cx="10813973" cy="5097310"/>
          </a:xfrm>
        </p:spPr>
        <p:txBody>
          <a:bodyPr/>
          <a:lstStyle/>
          <a:p>
            <a:pPr marL="0" indent="0" algn="ctr">
              <a:buNone/>
            </a:pPr>
            <a:r>
              <a:rPr lang="en" b="1" dirty="0"/>
              <a:t>Centre titles and headlines</a:t>
            </a:r>
          </a:p>
          <a:p>
            <a:pPr marL="0" indent="0">
              <a:buNone/>
            </a:pPr>
            <a:r>
              <a:rPr lang="en" b="1" dirty="0"/>
              <a:t>Use</a:t>
            </a:r>
            <a:r>
              <a:rPr lang="pl-PL" b="1" dirty="0"/>
              <a:t>:</a:t>
            </a:r>
            <a:endParaRPr lang="en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" dirty="0"/>
              <a:t>bullet points and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 other markers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" dirty="0"/>
              <a:t> Favour the upper two thirds of the slide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 </a:t>
            </a:r>
            <a:r>
              <a:rPr lang="en" dirty="0"/>
              <a:t>Do not use ornamental letter fonts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" dirty="0"/>
              <a:t> </a:t>
            </a:r>
            <a:r>
              <a:rPr lang="pl-PL" dirty="0"/>
              <a:t>D</a:t>
            </a:r>
            <a:r>
              <a:rPr lang="en" dirty="0"/>
              <a:t>o not alternate between fonts and letter sizes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" dirty="0"/>
              <a:t> </a:t>
            </a:r>
            <a:r>
              <a:rPr lang="pl-PL" dirty="0"/>
              <a:t>C</a:t>
            </a:r>
            <a:r>
              <a:rPr lang="en" dirty="0"/>
              <a:t>heck and correct spelling </a:t>
            </a:r>
          </a:p>
        </p:txBody>
      </p:sp>
    </p:spTree>
    <p:extLst>
      <p:ext uri="{BB962C8B-B14F-4D97-AF65-F5344CB8AC3E}">
        <p14:creationId xmlns:p14="http://schemas.microsoft.com/office/powerpoint/2010/main" val="2317818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7114" y="365126"/>
            <a:ext cx="10626687" cy="483175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Slides – don’ts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" b="1" dirty="0"/>
              <a:t>Don’t: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Insert more than 7 lines per slide</a:t>
            </a:r>
          </a:p>
          <a:p>
            <a:pPr marL="0" indent="0">
              <a:buNone/>
            </a:pPr>
            <a:r>
              <a:rPr lang="en" dirty="0"/>
              <a:t>if letter size suffers</a:t>
            </a:r>
          </a:p>
          <a:p>
            <a:pPr marL="0" indent="0">
              <a:buNone/>
            </a:pPr>
            <a:r>
              <a:rPr lang="en" dirty="0"/>
              <a:t>your slide is a disaster waiting to happen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Put more than 7 words into the line </a:t>
            </a:r>
          </a:p>
          <a:p>
            <a:pPr marL="0" indent="0" algn="ctr">
              <a:buNone/>
            </a:pPr>
            <a:r>
              <a:rPr lang="en" b="1" dirty="0"/>
              <a:t>(The 7 x 7 rule in Powerpoint)</a:t>
            </a:r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r>
              <a:rPr lang="pl-PL" dirty="0"/>
              <a:t>Q: </a:t>
            </a:r>
            <a:r>
              <a:rPr lang="en" dirty="0"/>
              <a:t>In my presentation, do I do what I preach?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9932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6266" y="190503"/>
            <a:ext cx="10527535" cy="437460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Graphs and charts</a:t>
            </a:r>
            <a:r>
              <a:rPr lang="pl-PL" sz="2400" b="1" dirty="0"/>
              <a:t> – </a:t>
            </a:r>
            <a:r>
              <a:rPr lang="en" sz="2400" b="1" dirty="0"/>
              <a:t>pie chart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3900" y="953310"/>
            <a:ext cx="10515600" cy="4621991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508126"/>
            <a:ext cx="9453849" cy="400526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71500" y="5838736"/>
            <a:ext cx="11074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https://www.google.pl/search?q=pie+charts&amp;safe=active&amp;source=lnms&amp;tbm=isch&amp;sa=X&amp;ved=0ahUKEwiqsNjvqMTZAhUpiaYKHcpSB7MQ_AUICigB&amp;biw=1280&amp;bih=887#imgrc=7xbFscrAhHZlEM: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71500" y="1689101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b="1" dirty="0"/>
              <a:t>Light green  slice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620001" y="1689101"/>
            <a:ext cx="311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b="1" dirty="0"/>
              <a:t>Red segment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7861300" y="5003801"/>
            <a:ext cx="271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b="1" dirty="0"/>
              <a:t>Purple quadrant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69900" y="50038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b="1" dirty="0"/>
              <a:t>Blue sector </a:t>
            </a:r>
          </a:p>
        </p:txBody>
      </p:sp>
    </p:spTree>
    <p:extLst>
      <p:ext uri="{BB962C8B-B14F-4D97-AF65-F5344CB8AC3E}">
        <p14:creationId xmlns:p14="http://schemas.microsoft.com/office/powerpoint/2010/main" val="8187795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4175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/>
              <a:t>Bar chart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721874"/>
            <a:ext cx="4621908" cy="3459727"/>
          </a:xfrm>
        </p:spPr>
      </p:pic>
      <p:sp>
        <p:nvSpPr>
          <p:cNvPr id="5" name="pole tekstowe 4"/>
          <p:cNvSpPr txBox="1"/>
          <p:nvPr/>
        </p:nvSpPr>
        <p:spPr>
          <a:xfrm>
            <a:off x="7112001" y="2247901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b="1" dirty="0"/>
              <a:t>Yellow, green, blue bars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33401" y="5715000"/>
            <a:ext cx="10985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https://www.google.pl/search?q=bar+charts&amp;safe=active&amp;source=lnms&amp;tbm=isch&amp;sa=X&amp;ved=0ahUKEwj8we7Bq8TZAhWFlSwKHeBnB7kQ_AUICigB&amp;biw=1280&amp;bih=887#imgrc=UL-ei4rBuBP95M:</a:t>
            </a:r>
          </a:p>
        </p:txBody>
      </p:sp>
    </p:spTree>
    <p:extLst>
      <p:ext uri="{BB962C8B-B14F-4D97-AF65-F5344CB8AC3E}">
        <p14:creationId xmlns:p14="http://schemas.microsoft.com/office/powerpoint/2010/main" val="689578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9800" y="365125"/>
            <a:ext cx="10414000" cy="422275"/>
          </a:xfrm>
        </p:spPr>
        <p:txBody>
          <a:bodyPr>
            <a:normAutofit/>
          </a:bodyPr>
          <a:lstStyle/>
          <a:p>
            <a:r>
              <a:rPr lang="en" sz="2400" b="1" dirty="0"/>
              <a:t>Graph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41401"/>
            <a:ext cx="10515600" cy="5135563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4" y="1041401"/>
            <a:ext cx="7239047" cy="44577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089900" y="1473202"/>
            <a:ext cx="360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b="1" dirty="0"/>
              <a:t>Blue line and brown line</a:t>
            </a:r>
            <a:r>
              <a:rPr lang="pl-PL" sz="2400" b="1" dirty="0"/>
              <a:t>, </a:t>
            </a:r>
            <a:endParaRPr lang="en" sz="2400" b="1" dirty="0"/>
          </a:p>
          <a:p>
            <a:r>
              <a:rPr lang="en" sz="2400" b="1" dirty="0"/>
              <a:t>curve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71501" y="5791200"/>
            <a:ext cx="1134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https://www.google.pl/search?safe=active&amp;biw=1280&amp;bih=887&amp;tbm=isch&amp;sa=1&amp;ei=o2SUWvD8HMSasAHg7baICw&amp;q=break+even+graph&amp;oq=break+even+grap&amp;gs_l=psy-ab.1.0.0i19k1l7j0i30i19k1j0i5i30i19k1l2.18193.22745.0.25074.17.14.1.2.2.0.171.1809.0j12.12.0....0...1c.1.64.psy-ab..2.15.1847...0j0i67k1j0i30k1.0.lK8QdVniVGk#imgrc=dkrSADWN0MZAAM:</a:t>
            </a:r>
          </a:p>
        </p:txBody>
      </p:sp>
    </p:spTree>
    <p:extLst>
      <p:ext uri="{BB962C8B-B14F-4D97-AF65-F5344CB8AC3E}">
        <p14:creationId xmlns:p14="http://schemas.microsoft.com/office/powerpoint/2010/main" val="391215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7451" y="365126"/>
            <a:ext cx="10406349" cy="593343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/>
              <a:t>The w</a:t>
            </a:r>
            <a:r>
              <a:rPr lang="en" sz="2400" b="1" dirty="0"/>
              <a:t>hy</a:t>
            </a:r>
            <a:r>
              <a:rPr lang="pl-PL" sz="2400" b="1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5422" y="958469"/>
            <a:ext cx="11078379" cy="5218494"/>
          </a:xfrm>
          <a:noFill/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" dirty="0"/>
              <a:t>There are really two reasons behind presentations:</a:t>
            </a:r>
            <a:endParaRPr lang="pl-PL" dirty="0"/>
          </a:p>
          <a:p>
            <a:pPr marL="0" indent="0">
              <a:buNone/>
            </a:pPr>
            <a:endParaRPr lang="en" dirty="0"/>
          </a:p>
          <a:p>
            <a:pPr marL="514338" indent="-514338">
              <a:buAutoNum type="arabicPeriod"/>
            </a:pPr>
            <a:r>
              <a:rPr lang="en" u="sng" dirty="0"/>
              <a:t>to inform </a:t>
            </a:r>
            <a:r>
              <a:rPr lang="en" dirty="0"/>
              <a:t>about an idea, a product (sales presentation) etc.</a:t>
            </a:r>
          </a:p>
          <a:p>
            <a:pPr marL="514338" indent="-514338">
              <a:buAutoNum type="arabicPeriod"/>
            </a:pPr>
            <a:r>
              <a:rPr lang="en" u="sng" dirty="0"/>
              <a:t>to convince </a:t>
            </a:r>
            <a:r>
              <a:rPr lang="en" dirty="0"/>
              <a:t>people to do certain things (buy a product, </a:t>
            </a:r>
            <a:r>
              <a:rPr lang="pl-PL" dirty="0" err="1"/>
              <a:t>award</a:t>
            </a:r>
            <a:r>
              <a:rPr lang="pl-PL" dirty="0"/>
              <a:t> a </a:t>
            </a:r>
            <a:r>
              <a:rPr lang="pl-PL" dirty="0" err="1"/>
              <a:t>contract</a:t>
            </a:r>
            <a:r>
              <a:rPr lang="en" dirty="0"/>
              <a:t>, hire you for a job</a:t>
            </a:r>
            <a:r>
              <a:rPr lang="pl-PL" dirty="0"/>
              <a:t> etc.</a:t>
            </a:r>
            <a:r>
              <a:rPr lang="en" dirty="0"/>
              <a:t>)</a:t>
            </a:r>
          </a:p>
          <a:p>
            <a:pPr marL="514338" indent="-514338">
              <a:buAutoNum type="arabicPeriod"/>
            </a:pPr>
            <a:endParaRPr lang="en" dirty="0"/>
          </a:p>
          <a:p>
            <a:pPr marL="0" indent="0">
              <a:buNone/>
            </a:pPr>
            <a:r>
              <a:rPr lang="en" dirty="0"/>
              <a:t>In planning your presentation consider </a:t>
            </a:r>
            <a:r>
              <a:rPr lang="en" b="1" u="sng" dirty="0"/>
              <a:t>who</a:t>
            </a:r>
            <a:r>
              <a:rPr lang="en" dirty="0"/>
              <a:t> your audience are, </a:t>
            </a:r>
            <a:r>
              <a:rPr lang="en" b="1" u="sng" dirty="0"/>
              <a:t>what</a:t>
            </a:r>
            <a:r>
              <a:rPr lang="en" dirty="0"/>
              <a:t> they need to know and </a:t>
            </a:r>
            <a:r>
              <a:rPr lang="en" b="1" u="sng" dirty="0"/>
              <a:t>how</a:t>
            </a:r>
            <a:r>
              <a:rPr lang="en" dirty="0"/>
              <a:t> you can communicate that to them.</a:t>
            </a:r>
          </a:p>
        </p:txBody>
      </p:sp>
    </p:spTree>
    <p:extLst>
      <p:ext uri="{BB962C8B-B14F-4D97-AF65-F5344CB8AC3E}">
        <p14:creationId xmlns:p14="http://schemas.microsoft.com/office/powerpoint/2010/main" val="17368245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7675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Describing diagrams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16001"/>
            <a:ext cx="10515600" cy="5160963"/>
          </a:xfrm>
        </p:spPr>
        <p:txBody>
          <a:bodyPr/>
          <a:lstStyle/>
          <a:p>
            <a:pPr marL="0" indent="0">
              <a:buNone/>
            </a:pPr>
            <a:r>
              <a:rPr lang="en" dirty="0"/>
              <a:t>The pie chart/bar chart/line graph/table below/above shows/illustrates/presents …</a:t>
            </a:r>
          </a:p>
          <a:p>
            <a:pPr marL="0" indent="0">
              <a:buNone/>
            </a:pPr>
            <a:r>
              <a:rPr lang="en" dirty="0"/>
              <a:t>When you look at the diagram, you will see that …</a:t>
            </a:r>
          </a:p>
          <a:p>
            <a:pPr marL="0" indent="0">
              <a:buNone/>
            </a:pPr>
            <a:r>
              <a:rPr lang="en" dirty="0"/>
              <a:t>The red slice/bar/line shows ….</a:t>
            </a:r>
          </a:p>
          <a:p>
            <a:pPr marL="0" indent="0">
              <a:buNone/>
            </a:pPr>
            <a:r>
              <a:rPr lang="en" dirty="0"/>
              <a:t>It can be seen that the numer of …. fell/increased slighly/significantly from 10 in 2011 to 20 in 2012.</a:t>
            </a:r>
          </a:p>
          <a:p>
            <a:pPr marL="0" indent="0">
              <a:buNone/>
            </a:pPr>
            <a:r>
              <a:rPr lang="en" dirty="0"/>
              <a:t>The numer of …. is relatively small/high. </a:t>
            </a:r>
          </a:p>
          <a:p>
            <a:pPr marL="0" indent="0">
              <a:buNone/>
            </a:pPr>
            <a:r>
              <a:rPr lang="en" dirty="0"/>
              <a:t>However, while the numer of X decreased, the number of Y increased over the last … years/on the previous year.</a:t>
            </a:r>
          </a:p>
          <a:p>
            <a:pPr marL="0" indent="0">
              <a:buNone/>
            </a:pPr>
            <a:r>
              <a:rPr lang="en" dirty="0"/>
              <a:t>Overall, we can see a clear upward/downward trend.</a:t>
            </a:r>
          </a:p>
        </p:txBody>
      </p:sp>
    </p:spTree>
    <p:extLst>
      <p:ext uri="{BB962C8B-B14F-4D97-AF65-F5344CB8AC3E}">
        <p14:creationId xmlns:p14="http://schemas.microsoft.com/office/powerpoint/2010/main" val="2339005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3586" y="34051"/>
            <a:ext cx="10250214" cy="817287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Presentations- equipment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961696"/>
            <a:ext cx="10515600" cy="58744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en" sz="1200" dirty="0"/>
              <a:t>D. Cotton, S. Robbins,  </a:t>
            </a:r>
            <a:r>
              <a:rPr lang="en" sz="1200" i="1" dirty="0"/>
              <a:t>Business Class </a:t>
            </a:r>
            <a:r>
              <a:rPr lang="en" sz="1200" dirty="0"/>
              <a:t>(Eninburgh: Thomas Nelson and Sons Ltd, 1993), 36.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44" y="831954"/>
            <a:ext cx="10614056" cy="549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032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8299" y="393700"/>
            <a:ext cx="10226101" cy="498667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Language of Presentations  - Starting it all &amp;Greetings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1800" y="1208089"/>
            <a:ext cx="10922000" cy="4968875"/>
          </a:xfrm>
        </p:spPr>
        <p:txBody>
          <a:bodyPr/>
          <a:lstStyle/>
          <a:p>
            <a:pPr marL="0" indent="0">
              <a:buNone/>
            </a:pPr>
            <a:r>
              <a:rPr lang="en" dirty="0"/>
              <a:t>OK, shall we start?</a:t>
            </a:r>
          </a:p>
          <a:p>
            <a:pPr marL="0" indent="0">
              <a:buNone/>
            </a:pPr>
            <a:r>
              <a:rPr lang="en" dirty="0"/>
              <a:t>Let’s begin, shall we?</a:t>
            </a:r>
          </a:p>
          <a:p>
            <a:pPr marL="0" indent="0">
              <a:buNone/>
            </a:pPr>
            <a:r>
              <a:rPr lang="en" dirty="0"/>
              <a:t>It’s time to to Begin my/our presentations</a:t>
            </a:r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r>
              <a:rPr lang="en" dirty="0"/>
              <a:t>Good morning, ladies and genetlement/everybody</a:t>
            </a:r>
            <a:endParaRPr lang="pl-PL" dirty="0"/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r>
              <a:rPr lang="en" i="1" dirty="0"/>
              <a:t>Thank you all very much for coming here today</a:t>
            </a:r>
          </a:p>
          <a:p>
            <a:pPr marL="0" indent="0">
              <a:buNone/>
            </a:pPr>
            <a:r>
              <a:rPr lang="en" i="1" dirty="0"/>
              <a:t>I hope you all had a pleasant journey here today</a:t>
            </a:r>
            <a:endParaRPr lang="en" dirty="0"/>
          </a:p>
          <a:p>
            <a:pPr marL="0" indent="0"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043783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263525"/>
            <a:ext cx="10248900" cy="701675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Introducing yourself &amp; </a:t>
            </a:r>
            <a:r>
              <a:rPr lang="pl-PL" sz="2400" b="1" dirty="0"/>
              <a:t>co-speaker/s</a:t>
            </a:r>
            <a:endParaRPr lang="en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4851" y="876301"/>
            <a:ext cx="10515600" cy="5084763"/>
          </a:xfrm>
        </p:spPr>
        <p:txBody>
          <a:bodyPr/>
          <a:lstStyle/>
          <a:p>
            <a:pPr marL="0" indent="0">
              <a:buNone/>
            </a:pPr>
            <a:r>
              <a:rPr lang="en" b="1" dirty="0"/>
              <a:t>Self-introduction</a:t>
            </a:r>
          </a:p>
          <a:p>
            <a:pPr marL="0" indent="0">
              <a:buNone/>
            </a:pPr>
            <a:r>
              <a:rPr lang="en" dirty="0"/>
              <a:t>My name is …</a:t>
            </a:r>
          </a:p>
          <a:p>
            <a:pPr marL="0" indent="0">
              <a:buNone/>
            </a:pPr>
            <a:r>
              <a:rPr lang="en" dirty="0"/>
              <a:t>Some of you may know me better than others. My name is … and I work for …/My field of expertise is …</a:t>
            </a:r>
          </a:p>
          <a:p>
            <a:pPr marL="0" indent="0">
              <a:buNone/>
            </a:pPr>
            <a:r>
              <a:rPr lang="en" dirty="0"/>
              <a:t>My name is … and I will co-host today’s presentation with …</a:t>
            </a:r>
          </a:p>
          <a:p>
            <a:pPr marL="0" indent="0">
              <a:buNone/>
            </a:pPr>
            <a:r>
              <a:rPr lang="en" dirty="0"/>
              <a:t>Introducing guest/co-speaker</a:t>
            </a:r>
          </a:p>
          <a:p>
            <a:pPr marL="0" indent="0">
              <a:buNone/>
            </a:pPr>
            <a:r>
              <a:rPr lang="en" dirty="0"/>
              <a:t>It gives me a great please to introduce Mr/Ms …, who will speak about</a:t>
            </a:r>
          </a:p>
        </p:txBody>
      </p:sp>
    </p:spTree>
    <p:extLst>
      <p:ext uri="{BB962C8B-B14F-4D97-AF65-F5344CB8AC3E}">
        <p14:creationId xmlns:p14="http://schemas.microsoft.com/office/powerpoint/2010/main" val="10630142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Introducing topic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7701" y="1130302"/>
            <a:ext cx="10706100" cy="5046663"/>
          </a:xfrm>
        </p:spPr>
        <p:txBody>
          <a:bodyPr/>
          <a:lstStyle/>
          <a:p>
            <a:pPr marL="0" indent="0">
              <a:buNone/>
            </a:pPr>
            <a:r>
              <a:rPr lang="en" b="1" dirty="0"/>
              <a:t>Introducing the topic</a:t>
            </a:r>
          </a:p>
          <a:p>
            <a:pPr marL="0" indent="0">
              <a:buNone/>
            </a:pPr>
            <a:r>
              <a:rPr lang="en" dirty="0"/>
              <a:t>My topic today is…</a:t>
            </a:r>
            <a:br>
              <a:rPr lang="en" dirty="0"/>
            </a:br>
            <a:r>
              <a:rPr lang="en" dirty="0"/>
              <a:t>My talk is concerned with ...</a:t>
            </a:r>
          </a:p>
          <a:p>
            <a:pPr marL="0" indent="0">
              <a:buNone/>
            </a:pPr>
            <a:r>
              <a:rPr lang="en" dirty="0"/>
              <a:t>I’m going to divide this talk into four parts</a:t>
            </a:r>
            <a:br>
              <a:rPr lang="en" dirty="0"/>
            </a:br>
            <a:r>
              <a:rPr lang="en" dirty="0"/>
              <a:t>There are a number of points I'd like to make</a:t>
            </a:r>
            <a:br>
              <a:rPr lang="en" dirty="0"/>
            </a:br>
            <a:r>
              <a:rPr lang="en" dirty="0"/>
              <a:t>Basically/ Briefly, I have three things to say</a:t>
            </a:r>
          </a:p>
        </p:txBody>
      </p:sp>
    </p:spTree>
    <p:extLst>
      <p:ext uri="{BB962C8B-B14F-4D97-AF65-F5344CB8AC3E}">
        <p14:creationId xmlns:p14="http://schemas.microsoft.com/office/powerpoint/2010/main" val="4957345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8467" y="365127"/>
            <a:ext cx="10395333" cy="714528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Outlining structure and sequencing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8974"/>
            <a:ext cx="10515600" cy="488799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" dirty="0"/>
              <a:t>I'd like to begin/start by ...</a:t>
            </a:r>
            <a:br>
              <a:rPr lang="en" dirty="0"/>
            </a:br>
            <a:r>
              <a:rPr lang="en" dirty="0"/>
              <a:t>Let's begin/start by ...</a:t>
            </a:r>
            <a:br>
              <a:rPr lang="en" dirty="0"/>
            </a:br>
            <a:r>
              <a:rPr lang="en" dirty="0"/>
              <a:t>First of all, I'll...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Secondly, 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Thirdly, …</a:t>
            </a:r>
            <a:br>
              <a:rPr lang="en" dirty="0"/>
            </a:br>
            <a:r>
              <a:rPr lang="en" dirty="0"/>
              <a:t>… and then I’ll go on to …</a:t>
            </a:r>
            <a:br>
              <a:rPr lang="en" dirty="0"/>
            </a:br>
            <a:r>
              <a:rPr lang="en" dirty="0"/>
              <a:t>Then/ Next ...</a:t>
            </a:r>
            <a:br>
              <a:rPr lang="en" dirty="0"/>
            </a:br>
            <a:r>
              <a:rPr lang="en" dirty="0"/>
              <a:t>Finally/ Lastly ... </a:t>
            </a:r>
          </a:p>
        </p:txBody>
      </p:sp>
    </p:spTree>
    <p:extLst>
      <p:ext uri="{BB962C8B-B14F-4D97-AF65-F5344CB8AC3E}">
        <p14:creationId xmlns:p14="http://schemas.microsoft.com/office/powerpoint/2010/main" val="9180194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5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Useful verbs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2301" y="1825626"/>
            <a:ext cx="10731500" cy="4651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" dirty="0"/>
              <a:t>I would like to:</a:t>
            </a:r>
          </a:p>
          <a:p>
            <a:pPr marL="0" indent="0" algn="ctr">
              <a:buNone/>
            </a:pPr>
            <a:r>
              <a:rPr lang="en" dirty="0"/>
              <a:t>analyse</a:t>
            </a:r>
          </a:p>
          <a:p>
            <a:pPr marL="0" indent="0" algn="ctr">
              <a:buNone/>
            </a:pPr>
            <a:r>
              <a:rPr lang="en" dirty="0"/>
              <a:t>consider</a:t>
            </a:r>
          </a:p>
          <a:p>
            <a:pPr marL="0" indent="0" algn="ctr">
              <a:buNone/>
            </a:pPr>
            <a:r>
              <a:rPr lang="en" dirty="0"/>
              <a:t>discuss</a:t>
            </a:r>
          </a:p>
          <a:p>
            <a:pPr marL="0" indent="0" algn="ctr">
              <a:buNone/>
            </a:pPr>
            <a:r>
              <a:rPr lang="en" dirty="0"/>
              <a:t>expand on</a:t>
            </a:r>
          </a:p>
          <a:p>
            <a:pPr marL="0" indent="0" algn="ctr">
              <a:buNone/>
            </a:pPr>
            <a:r>
              <a:rPr lang="en" dirty="0"/>
              <a:t>explain </a:t>
            </a:r>
          </a:p>
          <a:p>
            <a:pPr marL="0" indent="0" algn="ctr">
              <a:buNone/>
            </a:pPr>
            <a:r>
              <a:rPr lang="en" dirty="0"/>
              <a:t>focus on</a:t>
            </a:r>
          </a:p>
          <a:p>
            <a:pPr marL="0" indent="0" algn="ctr">
              <a:buNone/>
            </a:pPr>
            <a:r>
              <a:rPr lang="en" dirty="0"/>
              <a:t>introduce</a:t>
            </a:r>
          </a:p>
          <a:p>
            <a:pPr marL="0" indent="0" algn="ctr">
              <a:buNone/>
            </a:pPr>
            <a:r>
              <a:rPr lang="en" dirty="0"/>
              <a:t>look at</a:t>
            </a:r>
          </a:p>
          <a:p>
            <a:pPr marL="0" indent="0" algn="ctr">
              <a:buNone/>
            </a:pPr>
            <a:r>
              <a:rPr lang="en" dirty="0"/>
              <a:t>talk about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67898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Finishing a section/moving on to next section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991"/>
            <a:ext cx="10515600" cy="4876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" dirty="0"/>
              <a:t>That's all I have to say about... </a:t>
            </a:r>
            <a:br>
              <a:rPr lang="en" dirty="0"/>
            </a:br>
            <a:r>
              <a:rPr lang="en" dirty="0"/>
              <a:t>We've looked at... </a:t>
            </a:r>
            <a:br>
              <a:rPr lang="en" dirty="0"/>
            </a:br>
            <a:r>
              <a:rPr lang="en" dirty="0"/>
              <a:t>So much for... </a:t>
            </a:r>
          </a:p>
          <a:p>
            <a:pPr marL="0" indent="0">
              <a:buNone/>
            </a:pPr>
            <a:r>
              <a:rPr lang="en" dirty="0"/>
              <a:t>Moving on</a:t>
            </a:r>
          </a:p>
          <a:p>
            <a:pPr marL="0" indent="0">
              <a:buNone/>
            </a:pPr>
            <a:r>
              <a:rPr lang="en" dirty="0"/>
              <a:t>I’d like to move on to my next topic: …</a:t>
            </a:r>
          </a:p>
          <a:p>
            <a:pPr marL="0" indent="0">
              <a:buNone/>
            </a:pPr>
            <a:r>
              <a:rPr lang="en" dirty="0"/>
              <a:t>Moving on now to …</a:t>
            </a:r>
            <a:br>
              <a:rPr lang="en" dirty="0"/>
            </a:br>
            <a:r>
              <a:rPr lang="en" dirty="0"/>
              <a:t>Let’s turn now to …</a:t>
            </a:r>
            <a:br>
              <a:rPr lang="en" dirty="0"/>
            </a:br>
            <a:r>
              <a:rPr lang="en" dirty="0"/>
              <a:t>The next issue/topic/area I’d like to focus on …</a:t>
            </a:r>
            <a:br>
              <a:rPr lang="en" dirty="0"/>
            </a:br>
            <a:r>
              <a:rPr lang="en" dirty="0"/>
              <a:t>I’d like to expand/elaborate on …</a:t>
            </a:r>
            <a:br>
              <a:rPr lang="en" dirty="0"/>
            </a:br>
            <a:r>
              <a:rPr lang="en" dirty="0"/>
              <a:t>Let's look now at... </a:t>
            </a:r>
          </a:p>
        </p:txBody>
      </p:sp>
    </p:spTree>
    <p:extLst>
      <p:ext uri="{BB962C8B-B14F-4D97-AF65-F5344CB8AC3E}">
        <p14:creationId xmlns:p14="http://schemas.microsoft.com/office/powerpoint/2010/main" val="39809336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147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dirty="0"/>
              <a:t>A</a:t>
            </a:r>
            <a:r>
              <a:rPr lang="en" sz="2700" b="1" dirty="0"/>
              <a:t>nalysing a point and emphasising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0400" y="1003302"/>
            <a:ext cx="10693400" cy="51736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/>
              <a:t>What does this mean for...? </a:t>
            </a:r>
            <a:br>
              <a:rPr lang="en-GB" sz="3200" dirty="0"/>
            </a:br>
            <a:r>
              <a:rPr lang="en-GB" sz="3200" dirty="0"/>
              <a:t>Translated into real terms...</a:t>
            </a:r>
            <a:br>
              <a:rPr lang="en-GB" sz="3200" dirty="0"/>
            </a:br>
            <a:r>
              <a:rPr lang="en-GB" sz="3200" dirty="0"/>
              <a:t>Why is this important?</a:t>
            </a:r>
            <a:br>
              <a:rPr lang="en-GB" sz="3200" dirty="0"/>
            </a:br>
            <a:r>
              <a:rPr lang="en-GB" sz="3200" dirty="0"/>
              <a:t>The significance of this is...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932700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1175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Giving examples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4573" y="1825625"/>
            <a:ext cx="10979227" cy="435133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" dirty="0"/>
              <a:t>A good example of this is...</a:t>
            </a:r>
            <a:br>
              <a:rPr lang="en" dirty="0"/>
            </a:br>
            <a:r>
              <a:rPr lang="en" dirty="0"/>
              <a:t>Le me give you an example:...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To illustrate this point...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To better understand the point, you might want to consider this example</a:t>
            </a:r>
            <a:r>
              <a:rPr lang="pl-PL" dirty="0"/>
              <a:t>: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3695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328936"/>
          </a:xfrm>
        </p:spPr>
        <p:txBody>
          <a:bodyPr>
            <a:normAutofit fontScale="90000"/>
          </a:bodyPr>
          <a:lstStyle/>
          <a:p>
            <a:pPr algn="ctr"/>
            <a:r>
              <a:rPr lang="en" sz="2400" b="1" dirty="0"/>
              <a:t>Audience and their needs</a:t>
            </a:r>
            <a:endParaRPr lang="en-GB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1354" y="1972019"/>
            <a:ext cx="11122447" cy="4715220"/>
          </a:xfrm>
          <a:noFill/>
        </p:spPr>
        <p:txBody>
          <a:bodyPr/>
          <a:lstStyle/>
          <a:p>
            <a:pPr marL="0" indent="0">
              <a:buNone/>
            </a:pPr>
            <a:r>
              <a:rPr lang="pl-PL" dirty="0"/>
              <a:t>1. </a:t>
            </a:r>
            <a:r>
              <a:rPr lang="en" dirty="0"/>
              <a:t>Who are your audience?</a:t>
            </a:r>
          </a:p>
          <a:p>
            <a:pPr marL="0" indent="0">
              <a:buNone/>
            </a:pPr>
            <a:r>
              <a:rPr lang="pl-PL" dirty="0"/>
              <a:t>2. </a:t>
            </a:r>
            <a:r>
              <a:rPr lang="en" dirty="0"/>
              <a:t>What do you want them to know or do? </a:t>
            </a:r>
            <a:endParaRPr lang="pl-PL" dirty="0"/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r>
              <a:rPr lang="en" dirty="0"/>
              <a:t>You need to:</a:t>
            </a:r>
          </a:p>
          <a:p>
            <a:pPr marL="514338" indent="-514338">
              <a:buFont typeface="+mj-lt"/>
              <a:buAutoNum type="alphaLcParenR"/>
            </a:pPr>
            <a:r>
              <a:rPr lang="en" dirty="0"/>
              <a:t>tailor information to your audience’s needs – select, eliminate,</a:t>
            </a:r>
            <a:r>
              <a:rPr lang="pl-PL" dirty="0"/>
              <a:t> </a:t>
            </a:r>
            <a:r>
              <a:rPr lang="en" dirty="0"/>
              <a:t>adjust</a:t>
            </a:r>
          </a:p>
          <a:p>
            <a:pPr marL="514338" indent="-514338">
              <a:buFont typeface="+mj-lt"/>
              <a:buAutoNum type="alphaLcParenR"/>
            </a:pPr>
            <a:r>
              <a:rPr lang="en" dirty="0"/>
              <a:t>convey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en" dirty="0"/>
              <a:t>in an interesting and persuasive manner</a:t>
            </a:r>
          </a:p>
          <a:p>
            <a:pPr marL="514338" indent="-514338">
              <a:buFont typeface="+mj-lt"/>
              <a:buAutoNum type="alphaLcParenR"/>
            </a:pPr>
            <a:r>
              <a:rPr lang="en" dirty="0"/>
              <a:t>explain words or concepts you yourself needed to research</a:t>
            </a:r>
          </a:p>
        </p:txBody>
      </p:sp>
    </p:spTree>
    <p:extLst>
      <p:ext uri="{BB962C8B-B14F-4D97-AF65-F5344CB8AC3E}">
        <p14:creationId xmlns:p14="http://schemas.microsoft.com/office/powerpoint/2010/main" val="26565770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875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Summarising and concluding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501" y="1041401"/>
            <a:ext cx="107823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" dirty="0"/>
              <a:t>In short ...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Let's summarise briefly what we've looked at... </a:t>
            </a:r>
            <a:br>
              <a:rPr lang="en" dirty="0"/>
            </a:br>
            <a:r>
              <a:rPr lang="en" dirty="0"/>
              <a:t>To conclude...</a:t>
            </a:r>
            <a:br>
              <a:rPr lang="en" dirty="0"/>
            </a:br>
            <a:r>
              <a:rPr lang="en" dirty="0"/>
              <a:t>In conclusion ...</a:t>
            </a:r>
            <a:br>
              <a:rPr lang="en" dirty="0"/>
            </a:br>
            <a:r>
              <a:rPr lang="en" dirty="0"/>
              <a:t>If I can just sum up the main points... So, to remind you of what I’ve covered in this talk, …</a:t>
            </a:r>
            <a:br>
              <a:rPr lang="en" dirty="0"/>
            </a:b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603205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5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Focusing on visuals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" dirty="0"/>
              <a:t>Now, if you just look at this slide, you will see that 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I’d like to draw you attention to this next slide.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As you can see 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This slide shows/illustates 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Let’s look at the figures: 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Can you just look at the handouts. As you will see ….</a:t>
            </a:r>
          </a:p>
        </p:txBody>
      </p:sp>
    </p:spTree>
    <p:extLst>
      <p:ext uri="{BB962C8B-B14F-4D97-AF65-F5344CB8AC3E}">
        <p14:creationId xmlns:p14="http://schemas.microsoft.com/office/powerpoint/2010/main" val="26101928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2775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Paraphrasing and clarifying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8501" y="1104902"/>
            <a:ext cx="10655300" cy="50720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" dirty="0"/>
              <a:t>What I mean is this: 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In other words ….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To put it more simply …</a:t>
            </a:r>
          </a:p>
        </p:txBody>
      </p:sp>
    </p:spTree>
    <p:extLst>
      <p:ext uri="{BB962C8B-B14F-4D97-AF65-F5344CB8AC3E}">
        <p14:creationId xmlns:p14="http://schemas.microsoft.com/office/powerpoint/2010/main" val="21421691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Inviting questions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3400" y="914401"/>
            <a:ext cx="10820400" cy="5262563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Now is the time to answer your questions.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I’d be glad to take your questions now.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Do you have any questions?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If you’d like me to elabortate on any/this question, now is the time time to ask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78915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3901" y="365125"/>
            <a:ext cx="10629900" cy="422275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Answering question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501" y="914401"/>
            <a:ext cx="10782300" cy="5262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" dirty="0"/>
              <a:t>Thank you. That is certainly a very interesting question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Well, let me try to answer that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Now, that’s interesting that you should asnl this question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I’m afraid I don’t have the information now, but I can get back to you by email. Can I have your address afterwards</a:t>
            </a:r>
          </a:p>
        </p:txBody>
      </p:sp>
    </p:spTree>
    <p:extLst>
      <p:ext uri="{BB962C8B-B14F-4D97-AF65-F5344CB8AC3E}">
        <p14:creationId xmlns:p14="http://schemas.microsoft.com/office/powerpoint/2010/main" val="21520196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8501" y="365125"/>
            <a:ext cx="10655300" cy="422275"/>
          </a:xfrm>
        </p:spPr>
        <p:txBody>
          <a:bodyPr>
            <a:normAutofit fontScale="90000"/>
          </a:bodyPr>
          <a:lstStyle/>
          <a:p>
            <a:pPr algn="ctr"/>
            <a:r>
              <a:rPr lang="en" sz="2800" b="1" dirty="0"/>
              <a:t>Ending the presentation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4200" y="977902"/>
            <a:ext cx="10769600" cy="51990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" dirty="0"/>
              <a:t>That’s all from me. Thank you very much for being such an attentive audience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I hope you feel that your time has been well spent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It was a pleasure talking to you. Have a safe journey home and a nice day </a:t>
            </a:r>
          </a:p>
          <a:p>
            <a:pPr marL="0" indent="0">
              <a:lnSpc>
                <a:spcPct val="150000"/>
              </a:lnSpc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412164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pPr algn="ctr"/>
            <a:r>
              <a:rPr lang="en" sz="2400" b="1" dirty="0"/>
              <a:t>Final points to remember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3901" y="990601"/>
            <a:ext cx="10629900" cy="51863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pl-PL" dirty="0"/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1. </a:t>
            </a:r>
            <a:r>
              <a:rPr lang="en" dirty="0"/>
              <a:t>Prepare your presentation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2. Tailor it to the needs of your audience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3. Rehearse it thoroughly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4. Proofread it carefully/spellcheck it, learn to pronounce difficult words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5. Anglicise the pronounciation of foreign words </a:t>
            </a:r>
          </a:p>
          <a:p>
            <a:pPr marL="0" indent="0">
              <a:buNone/>
            </a:pPr>
            <a:r>
              <a:rPr lang="e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20810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4175"/>
          </a:xfrm>
        </p:spPr>
        <p:txBody>
          <a:bodyPr>
            <a:normAutofit fontScale="90000"/>
          </a:bodyPr>
          <a:lstStyle/>
          <a:p>
            <a:pPr algn="ctr"/>
            <a:r>
              <a:rPr lang="en" sz="2400" b="1" dirty="0"/>
              <a:t>Final points – cont’d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8978" y="1388126"/>
            <a:ext cx="10714823" cy="478883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" dirty="0"/>
              <a:t>6. Set yourself up – your laptop, pen drive, cables, notes, etc.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7. If you feel nervous - remember that everybody does.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Take a few deep breaths and focus on your theme, not the audience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6. If you make an error, forget your script or don’t know –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don’t pretend nothing has happened – just admit it,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apologise and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move on.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63652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90526"/>
            <a:ext cx="10414000" cy="358775"/>
          </a:xfrm>
        </p:spPr>
        <p:txBody>
          <a:bodyPr>
            <a:noAutofit/>
          </a:bodyPr>
          <a:lstStyle/>
          <a:p>
            <a:pPr algn="ctr"/>
            <a:r>
              <a:rPr lang="en" sz="2400" b="1" dirty="0"/>
              <a:t>Final points – cont’d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6401" y="1114426"/>
            <a:ext cx="10731500" cy="531177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7. When you use external information – name the source to avoid charge of plagiarism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8. Whenever you get a hostile audience – handle them diplomatically – show them </a:t>
            </a:r>
            <a:r>
              <a:rPr lang="en" i="1" dirty="0"/>
              <a:t>your</a:t>
            </a:r>
            <a:r>
              <a:rPr lang="en" dirty="0"/>
              <a:t> class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9. When you speak do it with enthusiasm and conviction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10. Have handouts to give away after your presentation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14586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1975"/>
          </a:xfrm>
        </p:spPr>
        <p:txBody>
          <a:bodyPr>
            <a:normAutofit/>
          </a:bodyPr>
          <a:lstStyle/>
          <a:p>
            <a:pPr algn="ctr"/>
            <a:r>
              <a:rPr lang="en" sz="2400" b="1" dirty="0"/>
              <a:t>Presentation research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991"/>
            <a:ext cx="10515600" cy="4876973"/>
          </a:xfrm>
        </p:spPr>
        <p:txBody>
          <a:bodyPr/>
          <a:lstStyle/>
          <a:p>
            <a:pPr marL="0" indent="0">
              <a:buNone/>
            </a:pPr>
            <a:r>
              <a:rPr lang="en" b="1" dirty="0"/>
              <a:t>Bear this in mind:</a:t>
            </a:r>
            <a:endParaRPr lang="pl-PL" b="1" dirty="0"/>
          </a:p>
          <a:p>
            <a:pPr marL="0" indent="0">
              <a:buNone/>
            </a:pPr>
            <a:endParaRPr lang="en" b="1" dirty="0"/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Research shows that after a presentation</a:t>
            </a:r>
            <a:r>
              <a:rPr lang="pl-PL" dirty="0"/>
              <a:t>:</a:t>
            </a:r>
            <a:endParaRPr lang="en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55% remembered your behaviour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38% the tone of your voice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7% what the actual message was</a:t>
            </a:r>
          </a:p>
          <a:p>
            <a:pPr marL="0" indent="0">
              <a:lnSpc>
                <a:spcPct val="150000"/>
              </a:lnSpc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803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" sz="2400" b="1" dirty="0"/>
              <a:t>Preparation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" sz="3200" dirty="0"/>
              <a:t>Good presentation is impossible without prior preparation.</a:t>
            </a:r>
            <a:endParaRPr lang="pl-PL" sz="3200" dirty="0"/>
          </a:p>
          <a:p>
            <a:pPr marL="0" indent="0">
              <a:buNone/>
            </a:pPr>
            <a:endParaRPr lang="en" sz="3200" dirty="0"/>
          </a:p>
          <a:p>
            <a:pPr marL="0" indent="0">
              <a:buNone/>
            </a:pPr>
            <a:r>
              <a:rPr lang="en" sz="3200" dirty="0"/>
              <a:t>Preparation means you need to:</a:t>
            </a:r>
          </a:p>
          <a:p>
            <a:pPr marL="514338" indent="-514338">
              <a:buAutoNum type="arabicPeriod"/>
            </a:pPr>
            <a:r>
              <a:rPr lang="en" sz="3200" dirty="0"/>
              <a:t>decide on your subject</a:t>
            </a:r>
          </a:p>
          <a:p>
            <a:pPr marL="514338" indent="-514338">
              <a:buAutoNum type="arabicPeriod"/>
            </a:pPr>
            <a:r>
              <a:rPr lang="en" sz="3200" dirty="0"/>
              <a:t>organise your presentation</a:t>
            </a:r>
          </a:p>
          <a:p>
            <a:pPr marL="514338" indent="-514338">
              <a:buAutoNum type="arabicPeriod"/>
            </a:pPr>
            <a:r>
              <a:rPr lang="en" sz="3200" dirty="0"/>
              <a:t>rehearse it before delivery</a:t>
            </a:r>
          </a:p>
          <a:p>
            <a:pPr marL="0" indent="0">
              <a:buNone/>
            </a:pPr>
            <a:endParaRPr lang="pl-PL" dirty="0"/>
          </a:p>
          <a:p>
            <a:pPr marL="514338" indent="-514338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81518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" sz="2400" b="1" dirty="0"/>
              <a:t>That’s all folks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06984"/>
            <a:ext cx="10515600" cy="4351339"/>
          </a:xfrm>
          <a:noFill/>
          <a:effectLst>
            <a:glow rad="1752600">
              <a:schemeClr val="accent1"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en" sz="4000" b="1" dirty="0">
                <a:latin typeface="Algerian" panose="04020705040A02060702" pitchFamily="8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05532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" sz="2400" b="1" dirty="0"/>
              <a:t>Subject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0401" y="1825625"/>
            <a:ext cx="10858500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" b="1" dirty="0"/>
              <a:t>Choose a subject that will be of</a:t>
            </a:r>
            <a:r>
              <a:rPr lang="pl-PL" b="1" dirty="0"/>
              <a:t>:</a:t>
            </a:r>
          </a:p>
          <a:p>
            <a:pPr marL="514338" indent="-514338">
              <a:buFont typeface="+mj-lt"/>
              <a:buAutoNum type="alphaLcParenR"/>
            </a:pPr>
            <a:r>
              <a:rPr lang="en" dirty="0"/>
              <a:t>interest and </a:t>
            </a:r>
            <a:endParaRPr lang="pl-PL" dirty="0"/>
          </a:p>
          <a:p>
            <a:pPr marL="514338" indent="-514338">
              <a:buFont typeface="+mj-lt"/>
              <a:buAutoNum type="alphaLcParenR"/>
            </a:pPr>
            <a:r>
              <a:rPr lang="pl-PL" dirty="0"/>
              <a:t>Benefit to </a:t>
            </a:r>
            <a:r>
              <a:rPr lang="en" dirty="0"/>
              <a:t>your audience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" b="1" dirty="0"/>
              <a:t>By choosing this very subject what do you want to achieve?</a:t>
            </a:r>
          </a:p>
          <a:p>
            <a:pPr>
              <a:buFontTx/>
              <a:buChar char="-"/>
            </a:pPr>
            <a:r>
              <a:rPr lang="en" dirty="0"/>
              <a:t>inform?</a:t>
            </a:r>
          </a:p>
          <a:p>
            <a:pPr>
              <a:buFontTx/>
              <a:buChar char="-"/>
            </a:pPr>
            <a:r>
              <a:rPr lang="en" dirty="0"/>
              <a:t>persuade?</a:t>
            </a:r>
          </a:p>
          <a:p>
            <a:pPr marL="514338" indent="-514338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727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" sz="2400" b="1" dirty="0"/>
              <a:t>Organisation – beginning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" b="1" dirty="0"/>
              <a:t>Organise your presentation</a:t>
            </a:r>
            <a:r>
              <a:rPr lang="pl-PL" b="1" dirty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" dirty="0"/>
              <a:t>It needs to have:</a:t>
            </a:r>
          </a:p>
          <a:p>
            <a:pPr marL="0" indent="0">
              <a:buNone/>
            </a:pPr>
            <a:r>
              <a:rPr lang="pl-PL" b="1" dirty="0"/>
              <a:t>1. </a:t>
            </a:r>
            <a:r>
              <a:rPr lang="en" b="1" dirty="0"/>
              <a:t>beginning, where you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W</a:t>
            </a:r>
            <a:r>
              <a:rPr lang="en" dirty="0"/>
              <a:t>elcome,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I</a:t>
            </a:r>
            <a:r>
              <a:rPr lang="en" dirty="0"/>
              <a:t>ntroduce yourself and the subject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O</a:t>
            </a:r>
            <a:r>
              <a:rPr lang="en" dirty="0"/>
              <a:t>utline how the audience will benefit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A</a:t>
            </a:r>
            <a:r>
              <a:rPr lang="en" dirty="0"/>
              <a:t>dvise about handouts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A</a:t>
            </a:r>
            <a:r>
              <a:rPr lang="en" dirty="0"/>
              <a:t>dvise about questions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L</a:t>
            </a:r>
            <a:r>
              <a:rPr lang="en" dirty="0"/>
              <a:t>ist the main parts of you presentation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9205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" sz="2400" b="1" dirty="0"/>
              <a:t>Beginning –cont’d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" b="1" dirty="0"/>
              <a:t>Start out with </a:t>
            </a:r>
            <a:r>
              <a:rPr lang="en" b="1" u="sng" dirty="0"/>
              <a:t>a bang to capture attention</a:t>
            </a:r>
            <a:r>
              <a:rPr lang="en" dirty="0"/>
              <a:t>:</a:t>
            </a:r>
            <a:endParaRPr lang="pl-PL" dirty="0"/>
          </a:p>
          <a:p>
            <a:pPr marL="0" indent="0">
              <a:buNone/>
            </a:pPr>
            <a:endParaRPr lang="en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S</a:t>
            </a:r>
            <a:r>
              <a:rPr lang="en" dirty="0"/>
              <a:t>tartling fact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S</a:t>
            </a:r>
            <a:r>
              <a:rPr lang="en" dirty="0"/>
              <a:t>tatistic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Q</a:t>
            </a:r>
            <a:r>
              <a:rPr lang="en" dirty="0"/>
              <a:t>uestion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Q</a:t>
            </a:r>
            <a:r>
              <a:rPr lang="en" dirty="0"/>
              <a:t>uotation</a:t>
            </a:r>
          </a:p>
        </p:txBody>
      </p:sp>
    </p:spTree>
    <p:extLst>
      <p:ext uri="{BB962C8B-B14F-4D97-AF65-F5344CB8AC3E}">
        <p14:creationId xmlns:p14="http://schemas.microsoft.com/office/powerpoint/2010/main" val="311236410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937</TotalTime>
  <Words>3005</Words>
  <Application>Microsoft Office PowerPoint</Application>
  <PresentationFormat>Panoramiczny</PresentationFormat>
  <Paragraphs>458</Paragraphs>
  <Slides>60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60</vt:i4>
      </vt:variant>
    </vt:vector>
  </HeadingPairs>
  <TitlesOfParts>
    <vt:vector size="77" baseType="lpstr">
      <vt:lpstr>Yu Gothic</vt:lpstr>
      <vt:lpstr>Algerian</vt:lpstr>
      <vt:lpstr>Arial</vt:lpstr>
      <vt:lpstr>Barlow</vt:lpstr>
      <vt:lpstr>Barlow Light</vt:lpstr>
      <vt:lpstr>Calibri</vt:lpstr>
      <vt:lpstr>Calibri Light</vt:lpstr>
      <vt:lpstr>Constantia</vt:lpstr>
      <vt:lpstr>Courier New</vt:lpstr>
      <vt:lpstr>Freestyle Script</vt:lpstr>
      <vt:lpstr>Miriam Libre</vt:lpstr>
      <vt:lpstr>Old English Text MT</vt:lpstr>
      <vt:lpstr>Tahoma</vt:lpstr>
      <vt:lpstr>Wingdings</vt:lpstr>
      <vt:lpstr>Work Sans</vt:lpstr>
      <vt:lpstr>Motyw pakietu Office</vt:lpstr>
      <vt:lpstr>Roderigo template</vt:lpstr>
      <vt:lpstr>Presentations by Józef Korzycki  https://www.slidescarnival.com/roderigo-free-presentation-template/2154</vt:lpstr>
      <vt:lpstr>Contents: </vt:lpstr>
      <vt:lpstr>What is a presentation?</vt:lpstr>
      <vt:lpstr>The why </vt:lpstr>
      <vt:lpstr>Audience and their needs</vt:lpstr>
      <vt:lpstr>Preparation</vt:lpstr>
      <vt:lpstr>Subject</vt:lpstr>
      <vt:lpstr>Organisation – beginning </vt:lpstr>
      <vt:lpstr>Beginning –cont’d</vt:lpstr>
      <vt:lpstr>Main body</vt:lpstr>
      <vt:lpstr>Main body – cont’d</vt:lpstr>
      <vt:lpstr>Ending the presentation</vt:lpstr>
      <vt:lpstr>Rehearsal- acting out, performing your presentation. </vt:lpstr>
      <vt:lpstr>Technical and performance related issues</vt:lpstr>
      <vt:lpstr>What presentation tools do I use? (font size 40) </vt:lpstr>
      <vt:lpstr>WORD (font size 24 bold)</vt:lpstr>
      <vt:lpstr>PowerPoint</vt:lpstr>
      <vt:lpstr>Prezi</vt:lpstr>
      <vt:lpstr>Body language - what, where and how            (font size 24)</vt:lpstr>
      <vt:lpstr>Hands</vt:lpstr>
      <vt:lpstr>Posture – cont’d</vt:lpstr>
      <vt:lpstr>Eye contact</vt:lpstr>
      <vt:lpstr>Slides and you</vt:lpstr>
      <vt:lpstr>Notes and Memorisation</vt:lpstr>
      <vt:lpstr>Venue – the where</vt:lpstr>
      <vt:lpstr>The what and the how</vt:lpstr>
      <vt:lpstr>Enthusiasm</vt:lpstr>
      <vt:lpstr>Voice quality – the do’s</vt:lpstr>
      <vt:lpstr>Voice quality –don’ts</vt:lpstr>
      <vt:lpstr>Other tips</vt:lpstr>
      <vt:lpstr>Do we need visual aids?</vt:lpstr>
      <vt:lpstr>Visual aids </vt:lpstr>
      <vt:lpstr>Visuals – cont’d </vt:lpstr>
      <vt:lpstr>Letter size and fonts</vt:lpstr>
      <vt:lpstr>Script – useful tips</vt:lpstr>
      <vt:lpstr>Slides – don’ts</vt:lpstr>
      <vt:lpstr>Graphs and charts – pie chart</vt:lpstr>
      <vt:lpstr>Bar chart</vt:lpstr>
      <vt:lpstr>Graph</vt:lpstr>
      <vt:lpstr>Describing diagrams</vt:lpstr>
      <vt:lpstr>Presentations- equipment</vt:lpstr>
      <vt:lpstr>Language of Presentations  - Starting it all &amp;Greetings</vt:lpstr>
      <vt:lpstr>Introducing yourself &amp; co-speaker/s</vt:lpstr>
      <vt:lpstr>Introducing topic</vt:lpstr>
      <vt:lpstr>Outlining structure and sequencing</vt:lpstr>
      <vt:lpstr>Useful verbs</vt:lpstr>
      <vt:lpstr>Finishing a section/moving on to next section</vt:lpstr>
      <vt:lpstr>Analysing a point and emphasising</vt:lpstr>
      <vt:lpstr>Giving examples</vt:lpstr>
      <vt:lpstr>Summarising and concluding</vt:lpstr>
      <vt:lpstr>Focusing on visuals</vt:lpstr>
      <vt:lpstr>Paraphrasing and clarifying</vt:lpstr>
      <vt:lpstr>Inviting questions</vt:lpstr>
      <vt:lpstr>Answering question</vt:lpstr>
      <vt:lpstr>Ending the presentation</vt:lpstr>
      <vt:lpstr>Final points to remember</vt:lpstr>
      <vt:lpstr>Final points – cont’d</vt:lpstr>
      <vt:lpstr>Final points – cont’d</vt:lpstr>
      <vt:lpstr>Presentation research</vt:lpstr>
      <vt:lpstr>That’s all folks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</dc:title>
  <dc:creator>Domowy</dc:creator>
  <cp:lastModifiedBy>Józef Korzycki</cp:lastModifiedBy>
  <cp:revision>87</cp:revision>
  <dcterms:created xsi:type="dcterms:W3CDTF">2018-02-19T15:51:42Z</dcterms:created>
  <dcterms:modified xsi:type="dcterms:W3CDTF">2020-11-02T14:58:38Z</dcterms:modified>
</cp:coreProperties>
</file>