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6E7F4-73BE-4D9F-B47B-240231C1461A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B80BF-B40D-4547-ADB2-BC55635F9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914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B80BF-B40D-4547-ADB2-BC55635F970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09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9A2C-053E-43E2-BC30-A56BAD22499F}" type="datetime1">
              <a:rPr lang="en-US" smtClean="0"/>
              <a:t>12/5/2021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01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31AD-34AF-475B-A86D-488DD52A891A}" type="datetime1">
              <a:rPr lang="en-US" smtClean="0"/>
              <a:t>12/5/2021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3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67712-00A3-4C81-9F79-B9F313F0C09C}" type="datetime1">
              <a:rPr lang="en-US" smtClean="0"/>
              <a:t>12/5/2021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54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E9757-3F42-4EA1-9E98-4A7AE831EA1B}" type="datetime1">
              <a:rPr lang="en-US" smtClean="0"/>
              <a:t>12/5/2021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1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24624-F2B5-481D-A10A-652C78FD082C}" type="datetime1">
              <a:rPr lang="en-US" smtClean="0"/>
              <a:t>12/5/2021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65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D1C9-9EA7-46BD-8C1F-B3E7F26F1C51}" type="datetime1">
              <a:rPr lang="en-US" smtClean="0"/>
              <a:t>12/5/2021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312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B16B5-F35E-493A-A8D5-0D53B8B33BA2}" type="datetime1">
              <a:rPr lang="en-US" smtClean="0"/>
              <a:t>12/5/2021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309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AC8E1-5BC4-4D50-8EA1-5BA723B7B4CD}" type="datetime1">
              <a:rPr lang="en-US" smtClean="0"/>
              <a:t>12/5/2021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8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CF57C-A63E-4137-8231-D1CF4A919E45}" type="datetime1">
              <a:rPr lang="en-US" smtClean="0"/>
              <a:t>12/5/2021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1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4800-608B-4155-BDD1-D0867D13DD81}" type="datetime1">
              <a:rPr lang="en-US" smtClean="0"/>
              <a:t>12/5/2021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6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29EF-248F-4F52-9EE6-641AB8011847}" type="datetime1">
              <a:rPr lang="en-US" smtClean="0"/>
              <a:t>12/5/2021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698DC-5BE1-4668-9691-84C6B2785B47}" type="datetime1">
              <a:rPr lang="en-US" smtClean="0"/>
              <a:t>12/5/2021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22B79-3170-4A2D-8D10-07616361D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60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/>
              <a:t>Corporate</a:t>
            </a:r>
            <a:r>
              <a:rPr lang="pl-PL" dirty="0"/>
              <a:t> Finance</a:t>
            </a:r>
            <a:endParaRPr lang="en-US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/>
              <a:t>CFA 4</a:t>
            </a:r>
            <a:endParaRPr lang="pl-PL" dirty="0"/>
          </a:p>
          <a:p>
            <a:r>
              <a:rPr lang="pl-PL" dirty="0"/>
              <a:t>CAPITAL STRUCTURE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382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40715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DFL: </a:t>
            </a:r>
            <a:r>
              <a:rPr lang="pl-PL" dirty="0" err="1"/>
              <a:t>example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5010" y="746632"/>
            <a:ext cx="11535029" cy="560971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Given the following data, compute DFL for HL and LL.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/>
          </a:p>
          <a:p>
            <a:r>
              <a:rPr lang="en-US"/>
              <a:t>Solution</a:t>
            </a:r>
            <a:r>
              <a:rPr lang="en-US" dirty="0"/>
              <a:t>:</a:t>
            </a:r>
          </a:p>
          <a:p>
            <a:r>
              <a:rPr lang="en-US" dirty="0"/>
              <a:t>For HL:</a:t>
            </a:r>
          </a:p>
          <a:p>
            <a:r>
              <a:rPr lang="en-US" dirty="0"/>
              <a:t>Q = 100; P = 1; V = 0.2; F = 50; C = 10</a:t>
            </a:r>
          </a:p>
          <a:p>
            <a:r>
              <a:rPr lang="en-US" dirty="0"/>
              <a:t>DFL for HL:</a:t>
            </a:r>
          </a:p>
          <a:p>
            <a:r>
              <a:rPr lang="en-US" dirty="0"/>
              <a:t>(100 * 0.8 – 50) / (100 * 0.8 -50 -10) = 1.5</a:t>
            </a:r>
          </a:p>
          <a:p>
            <a:r>
              <a:rPr lang="en-US" dirty="0"/>
              <a:t>For LL:</a:t>
            </a:r>
          </a:p>
          <a:p>
            <a:r>
              <a:rPr lang="en-US" dirty="0"/>
              <a:t>Q = 100; P = 1; V = 0.6; F = 15; C = 5</a:t>
            </a:r>
          </a:p>
          <a:p>
            <a:r>
              <a:rPr lang="en-US" dirty="0"/>
              <a:t>DFL for LL:</a:t>
            </a:r>
          </a:p>
          <a:p>
            <a:r>
              <a:rPr lang="en-US" dirty="0"/>
              <a:t>(100 * 0.4 – 15) / (100 * 0.4 – 15 – 5) = 1.25</a:t>
            </a:r>
          </a:p>
          <a:p>
            <a:endParaRPr lang="pl-PL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09341"/>
              </p:ext>
            </p:extLst>
          </p:nvPr>
        </p:nvGraphicFramePr>
        <p:xfrm>
          <a:off x="2030222" y="1341215"/>
          <a:ext cx="7324090" cy="1732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11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4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HL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units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Sales price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financing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257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209677"/>
            <a:ext cx="10515600" cy="68643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Effect of Financial Leverage on NI and ROE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340978"/>
              </p:ext>
            </p:extLst>
          </p:nvPr>
        </p:nvGraphicFramePr>
        <p:xfrm>
          <a:off x="935990" y="964787"/>
          <a:ext cx="9671049" cy="2571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6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7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8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7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701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Firm 1: Assets = 200; Equity = 200; Debt = 0; Tax = 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Firm 2: Assets = 200; Equity = 100; Debt = 100, Interest = 10%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5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EBIT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NI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ROE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NI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ROE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5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-10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-10%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5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5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5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5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80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80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40%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70%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11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4270062" y="3685275"/>
            <a:ext cx="2316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ROE = NI / equity</a:t>
            </a:r>
            <a:endParaRPr lang="en-US" sz="2400" dirty="0">
              <a:solidFill>
                <a:srgbClr val="00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68350" y="4435225"/>
            <a:ext cx="110063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Some inferences about the effect of financial leverage on NI and ROE:</a:t>
            </a:r>
          </a:p>
          <a:p>
            <a:pPr>
              <a:tabLst>
                <a:tab pos="385445" algn="l"/>
              </a:tabLst>
            </a:pPr>
            <a:r>
              <a:rPr lang="en-US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•	For lower levels of EBIT, NI and ROE are negative for the high leverage firm.</a:t>
            </a: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•	</a:t>
            </a:r>
            <a:r>
              <a:rPr lang="pl-PL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Higher EBIT leads to potentially higher ROE levels, as seen in Firm 2 (high leverage firm).</a:t>
            </a: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•	</a:t>
            </a:r>
            <a:r>
              <a:rPr lang="pl-PL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ROE of firm 2 (high leverage firm) has a higher volatility and variability (-10% to 70%) relative to firm 1 (0 to 40%).</a:t>
            </a:r>
            <a:endParaRPr lang="en-US" sz="2000" dirty="0">
              <a:solidFill>
                <a:srgbClr val="00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225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594995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TL – Total </a:t>
            </a:r>
            <a:r>
              <a:rPr lang="pl-PL" dirty="0" err="1"/>
              <a:t>Leverage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9560" y="819784"/>
            <a:ext cx="11579352" cy="5536565"/>
          </a:xfrm>
        </p:spPr>
        <p:txBody>
          <a:bodyPr/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en-US" sz="2000" dirty="0"/>
              <a:t>where</a:t>
            </a:r>
          </a:p>
          <a:p>
            <a:r>
              <a:rPr lang="en-US" sz="2000" dirty="0"/>
              <a:t>Q = number of units</a:t>
            </a:r>
            <a:br>
              <a:rPr lang="en-US" sz="2000" dirty="0"/>
            </a:br>
            <a:r>
              <a:rPr lang="en-US" sz="2000" dirty="0"/>
              <a:t>P = price per unit</a:t>
            </a:r>
          </a:p>
          <a:p>
            <a:r>
              <a:rPr lang="en-US" sz="2000" dirty="0"/>
              <a:t>V = variable operating cost per unit</a:t>
            </a:r>
          </a:p>
          <a:p>
            <a:r>
              <a:rPr lang="en-US" sz="2000" dirty="0"/>
              <a:t>F = fixed operating cost</a:t>
            </a:r>
          </a:p>
          <a:p>
            <a:r>
              <a:rPr lang="en-US" sz="2000" dirty="0"/>
              <a:t>C = fixed financial cost</a:t>
            </a:r>
          </a:p>
          <a:p>
            <a:r>
              <a:rPr lang="en-US" sz="2000" dirty="0"/>
              <a:t>P-V = per unit contribution margin</a:t>
            </a:r>
          </a:p>
          <a:p>
            <a:r>
              <a:rPr lang="en-US" sz="2000" dirty="0"/>
              <a:t>Q (P - V) = contribution margin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rostokąt 4"/>
              <p:cNvSpPr/>
              <p:nvPr/>
            </p:nvSpPr>
            <p:spPr>
              <a:xfrm>
                <a:off x="3425552" y="999484"/>
                <a:ext cx="5436425" cy="864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𝐷𝑇𝐿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𝐷𝑂𝐿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𝐷𝐹𝐿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Prostokąt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552" y="999484"/>
                <a:ext cx="5436425" cy="86408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9499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TL: </a:t>
            </a:r>
            <a:r>
              <a:rPr lang="pl-PL" dirty="0" err="1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234696" y="774064"/>
                <a:ext cx="11606784" cy="5582285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Given the following data, compute DTL for HL and LL.</a:t>
                </a:r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r>
                  <a:rPr lang="en-US" dirty="0"/>
                  <a:t>Solution:</a:t>
                </a:r>
              </a:p>
              <a:p>
                <a:r>
                  <a:rPr lang="en-US" dirty="0"/>
                  <a:t>For HL:</a:t>
                </a:r>
              </a:p>
              <a:p>
                <a:r>
                  <a:rPr lang="en-US" dirty="0"/>
                  <a:t>Q = 100; P = 1; V = 0.2; F = SO; C = 10</a:t>
                </a:r>
              </a:p>
              <a:p>
                <a:r>
                  <a:rPr lang="en-US" dirty="0"/>
                  <a:t>DTL for HL:</a:t>
                </a:r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100∗0.8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100∗0.8−50−10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For LL:</a:t>
                </a:r>
              </a:p>
              <a:p>
                <a:r>
                  <a:rPr lang="en-US" dirty="0"/>
                  <a:t>Q = 100; P = 1; V = 0.6; F = IS; C = 5</a:t>
                </a:r>
              </a:p>
              <a:p>
                <a:r>
                  <a:rPr lang="en-US" dirty="0"/>
                  <a:t>DTL for LL:</a:t>
                </a:r>
              </a:p>
              <a:p>
                <a:endParaRPr lang="en-US" dirty="0"/>
              </a:p>
              <a:p>
                <a:endParaRPr lang="pl-PL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4696" y="774064"/>
                <a:ext cx="11606784" cy="5582285"/>
              </a:xfrm>
              <a:blipFill rotWithShape="0">
                <a:blip r:embed="rId2"/>
                <a:stretch>
                  <a:fillRect l="-735" t="-2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745276"/>
              </p:ext>
            </p:extLst>
          </p:nvPr>
        </p:nvGraphicFramePr>
        <p:xfrm>
          <a:off x="1463166" y="1128173"/>
          <a:ext cx="9793097" cy="1732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63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4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55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8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8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units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8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Sales price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8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8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8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financing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Prostokąt 5"/>
              <p:cNvSpPr/>
              <p:nvPr/>
            </p:nvSpPr>
            <p:spPr>
              <a:xfrm>
                <a:off x="4311939" y="5675734"/>
                <a:ext cx="3263586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100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∗0.4</m:t>
                          </m:r>
                        </m:num>
                        <m:den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100∗0.4−15−5</m:t>
                          </m:r>
                        </m:den>
                      </m:f>
                      <m:r>
                        <a:rPr lang="en-US" sz="2400" i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Prostokąt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939" y="5675734"/>
                <a:ext cx="3263586" cy="78617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91527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7729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Breakeven point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262128" y="755776"/>
                <a:ext cx="11679936" cy="5600573"/>
              </a:xfrm>
            </p:spPr>
            <p:txBody>
              <a:bodyPr/>
              <a:lstStyle/>
              <a:p>
                <a:r>
                  <a:rPr lang="en-US" dirty="0"/>
                  <a:t>Breakeven point is the number of units produced and sold at which net income is zero, the point at which revenues are equal to costs.</a:t>
                </a:r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𝐵𝐸</m:t>
                          </m:r>
                        </m:sub>
                      </m:sSub>
                      <m:r>
                        <a:rPr lang="en-US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pl-PL" dirty="0"/>
              </a:p>
              <a:p>
                <a:pPr marL="0" indent="0">
                  <a:buNone/>
                </a:pPr>
                <a:r>
                  <a:rPr lang="en-US" dirty="0"/>
                  <a:t>where:</a:t>
                </a:r>
              </a:p>
              <a:p>
                <a:pPr marL="0" indent="0">
                  <a:buNone/>
                </a:pPr>
                <a:r>
                  <a:rPr lang="en-US" dirty="0"/>
                  <a:t>F = fixed operating costs</a:t>
                </a:r>
                <a:br>
                  <a:rPr lang="en-US" dirty="0"/>
                </a:br>
                <a:r>
                  <a:rPr lang="en-US" dirty="0"/>
                  <a:t>C = fixed financial cost</a:t>
                </a:r>
                <a:br>
                  <a:rPr lang="en-US" dirty="0"/>
                </a:br>
                <a:r>
                  <a:rPr lang="en-US" dirty="0"/>
                  <a:t>V = variable cost per unit</a:t>
                </a:r>
                <a:br>
                  <a:rPr lang="en-US" dirty="0"/>
                </a:br>
                <a:r>
                  <a:rPr lang="en-US" dirty="0"/>
                  <a:t>P = the price per unit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2128" y="755776"/>
                <a:ext cx="11679936" cy="5600573"/>
              </a:xfrm>
              <a:blipFill rotWithShape="0">
                <a:blip r:embed="rId3"/>
                <a:stretch>
                  <a:fillRect l="-1044" t="-18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771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283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Operating </a:t>
            </a:r>
            <a:r>
              <a:rPr lang="pl-PL" dirty="0" err="1"/>
              <a:t>break-even</a:t>
            </a:r>
            <a:r>
              <a:rPr lang="pl-PL" dirty="0"/>
              <a:t> point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17320"/>
                <a:ext cx="10515600" cy="4759643"/>
              </a:xfrm>
            </p:spPr>
            <p:txBody>
              <a:bodyPr/>
              <a:lstStyle/>
              <a:p>
                <a:r>
                  <a:rPr lang="en-US" dirty="0"/>
                  <a:t>Operating breakeven point is the number of units produced and sold at which operating income is zero.</a:t>
                </a:r>
              </a:p>
              <a:p>
                <a:r>
                  <a:rPr lang="en-US" dirty="0"/>
                  <a:t>Operating breakeven point</a:t>
                </a:r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𝑂𝐵𝐸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17320"/>
                <a:ext cx="10515600" cy="4759643"/>
              </a:xfrm>
              <a:blipFill rotWithShape="0">
                <a:blip r:embed="rId2"/>
                <a:stretch>
                  <a:fillRect l="-1043" t="-2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84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57835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Break-</a:t>
            </a:r>
            <a:r>
              <a:rPr lang="pl-PL" dirty="0" err="1"/>
              <a:t>even</a:t>
            </a:r>
            <a:r>
              <a:rPr lang="pl-PL" dirty="0"/>
              <a:t> point: </a:t>
            </a:r>
            <a:r>
              <a:rPr lang="pl-PL" dirty="0" err="1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234696" y="655192"/>
                <a:ext cx="11725656" cy="5701157"/>
              </a:xfrm>
            </p:spPr>
            <p:txBody>
              <a:bodyPr/>
              <a:lstStyle/>
              <a:p>
                <a:r>
                  <a:rPr lang="en-US" dirty="0"/>
                  <a:t>Given the following data, compute the breakeven and operating breakeven points for HL and LL.</a:t>
                </a:r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r>
                  <a:rPr lang="en-US" dirty="0"/>
                  <a:t>For HL:</a:t>
                </a:r>
                <a:endParaRPr lang="pl-PL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=50;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=10;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=1;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=0.2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50+10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1−0.2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=75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𝑂𝐵𝐸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1−0.2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=62.5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pl-PL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4696" y="655192"/>
                <a:ext cx="11725656" cy="5701157"/>
              </a:xfrm>
              <a:blipFill rotWithShape="0">
                <a:blip r:embed="rId2"/>
                <a:stretch>
                  <a:fillRect l="-936" t="-17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579002"/>
              </p:ext>
            </p:extLst>
          </p:nvPr>
        </p:nvGraphicFramePr>
        <p:xfrm>
          <a:off x="2488882" y="1557941"/>
          <a:ext cx="5751195" cy="1732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5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units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Sales price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financing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421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57835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Break-</a:t>
            </a:r>
            <a:r>
              <a:rPr lang="pl-PL" dirty="0" err="1"/>
              <a:t>even</a:t>
            </a:r>
            <a:r>
              <a:rPr lang="pl-PL" dirty="0"/>
              <a:t> point: </a:t>
            </a:r>
            <a:r>
              <a:rPr lang="pl-PL" dirty="0" err="1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234696" y="655192"/>
                <a:ext cx="11725656" cy="5701157"/>
              </a:xfrm>
            </p:spPr>
            <p:txBody>
              <a:bodyPr/>
              <a:lstStyle/>
              <a:p>
                <a:r>
                  <a:rPr lang="en-US" dirty="0"/>
                  <a:t>Given the following data, compute the breakeven and operating breakeven points for HL and LL.</a:t>
                </a:r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r>
                  <a:rPr lang="en-US" dirty="0"/>
                  <a:t>For LL: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=15;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=5;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=1;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=0.6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15+5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1−0.6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=50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𝑂𝐵𝐸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1−0.6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=37.5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pl-PL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4696" y="655192"/>
                <a:ext cx="11725656" cy="5701157"/>
              </a:xfrm>
              <a:blipFill rotWithShape="0">
                <a:blip r:embed="rId2"/>
                <a:stretch>
                  <a:fillRect l="-936" t="-17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488882" y="1557941"/>
          <a:ext cx="5751195" cy="1732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5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units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Sales price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financing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148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Review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43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LO.a</a:t>
            </a:r>
            <a:r>
              <a:rPr lang="en-US" dirty="0"/>
              <a:t>: Define and explain leverage, business risk, sales risk, operating risk, and financial risk, and classify a risk, given a description.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838200" y="1975103"/>
            <a:ext cx="10515600" cy="420185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Leverage is the use of fixed costs in a company*s cost structure. Leverage has two components: operating leverage and financial leverage. Fixed operating costs such as depreciation and rent create operating leverage. Fixed financial costs such as interest expense create financial leverage.</a:t>
            </a:r>
          </a:p>
          <a:p>
            <a:r>
              <a:rPr lang="en-US" dirty="0"/>
              <a:t>Business risk is the risk associated with operating earnings. All firms face the risk that revenues will decline, which in turn will affect operating earnings. Business risk consists of</a:t>
            </a:r>
            <a:r>
              <a:rPr lang="pl-PL" dirty="0"/>
              <a:t> </a:t>
            </a:r>
            <a:r>
              <a:rPr lang="en-US" dirty="0"/>
              <a:t>two components: Sales risk and operating risk.</a:t>
            </a:r>
          </a:p>
          <a:p>
            <a:r>
              <a:rPr lang="en-US" dirty="0"/>
              <a:t>Sales risk is the variability in profits due to uncertainty of sales price and volume.</a:t>
            </a:r>
          </a:p>
          <a:p>
            <a:r>
              <a:rPr lang="en-US" dirty="0"/>
              <a:t>Operating risk is the risk due to the operating cost structure. Operating risk is greater when fixed operating costs are higher relative to variable operating costs.</a:t>
            </a:r>
          </a:p>
          <a:p>
            <a:r>
              <a:rPr lang="en-US" dirty="0"/>
              <a:t>Financial risk is the risk due to debt financing.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387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Measures</a:t>
            </a:r>
            <a:r>
              <a:rPr lang="pl-PL" dirty="0"/>
              <a:t> of </a:t>
            </a:r>
            <a:r>
              <a:rPr lang="pl-PL" dirty="0" err="1"/>
              <a:t>leverage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Operating leverage: Fixed operating costs such as depreciation and rent create operating leverage.</a:t>
            </a:r>
          </a:p>
          <a:p>
            <a:r>
              <a:rPr lang="en-US" dirty="0"/>
              <a:t>Financial leverage: Fixed financial costs such as interest expense create financial leverage.</a:t>
            </a:r>
            <a:endParaRPr lang="pl-PL" dirty="0"/>
          </a:p>
          <a:p>
            <a:r>
              <a:rPr lang="pl-PL" dirty="0"/>
              <a:t>Total </a:t>
            </a:r>
            <a:r>
              <a:rPr lang="pl-PL" dirty="0" err="1"/>
              <a:t>leverage</a:t>
            </a:r>
            <a:r>
              <a:rPr lang="pl-PL" dirty="0"/>
              <a:t>: </a:t>
            </a:r>
            <a:r>
              <a:rPr lang="pl-PL" dirty="0" err="1"/>
              <a:t>fixed</a:t>
            </a:r>
            <a:r>
              <a:rPr lang="pl-PL" dirty="0"/>
              <a:t> </a:t>
            </a:r>
            <a:r>
              <a:rPr lang="pl-PL" dirty="0" err="1"/>
              <a:t>operating</a:t>
            </a:r>
            <a:r>
              <a:rPr lang="pl-PL" dirty="0"/>
              <a:t> and </a:t>
            </a:r>
            <a:r>
              <a:rPr lang="pl-PL" dirty="0" err="1"/>
              <a:t>financial</a:t>
            </a:r>
            <a:r>
              <a:rPr lang="pl-PL" dirty="0"/>
              <a:t> </a:t>
            </a:r>
            <a:r>
              <a:rPr lang="pl-PL" dirty="0" err="1"/>
              <a:t>costs</a:t>
            </a:r>
            <a:r>
              <a:rPr lang="pl-PL" dirty="0"/>
              <a:t> </a:t>
            </a:r>
            <a:r>
              <a:rPr lang="pl-PL" dirty="0" err="1"/>
              <a:t>create</a:t>
            </a:r>
            <a:r>
              <a:rPr lang="pl-PL" dirty="0"/>
              <a:t> </a:t>
            </a:r>
            <a:r>
              <a:rPr lang="pl-PL" dirty="0" err="1"/>
              <a:t>total</a:t>
            </a:r>
            <a:r>
              <a:rPr lang="pl-PL" dirty="0"/>
              <a:t> </a:t>
            </a:r>
            <a:r>
              <a:rPr lang="pl-PL" dirty="0" err="1"/>
              <a:t>leverage</a:t>
            </a:r>
            <a:endParaRPr lang="pl-PL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</a:t>
            </a:fld>
            <a:endParaRPr lang="en-US"/>
          </a:p>
        </p:txBody>
      </p:sp>
      <p:pic>
        <p:nvPicPr>
          <p:cNvPr id="5" name="Obraz 4"/>
          <p:cNvPicPr/>
          <p:nvPr/>
        </p:nvPicPr>
        <p:blipFill rotWithShape="1">
          <a:blip r:embed="rId2"/>
          <a:srcRect l="37147" t="60788" r="39221" b="34503"/>
          <a:stretch/>
        </p:blipFill>
        <p:spPr bwMode="auto">
          <a:xfrm>
            <a:off x="1507870" y="4776787"/>
            <a:ext cx="8815705" cy="8010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56247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LO.b</a:t>
            </a:r>
            <a:r>
              <a:rPr lang="en-US" dirty="0"/>
              <a:t>: Calculate and interpret the degree of operating leverage, the degree of financial leverage, and the degree of total leverage.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92807"/>
                <a:ext cx="10515600" cy="4284155"/>
              </a:xfrm>
            </p:spPr>
            <p:txBody>
              <a:bodyPr>
                <a:normAutofit fontScale="85000" lnSpcReduction="20000"/>
              </a:bodyPr>
              <a:lstStyle/>
              <a:p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𝐷𝑂𝐿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den>
                      </m:f>
                    </m:oMath>
                  </m:oMathPara>
                </a14:m>
                <a:endParaRPr lang="pl-PL" dirty="0"/>
              </a:p>
              <a:p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𝐷𝐹𝐿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pl-PL" dirty="0"/>
              </a:p>
              <a:p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𝐷𝑇𝐿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𝐷𝑂𝐿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𝐷𝐹𝐿</m:t>
                      </m:r>
                    </m:oMath>
                  </m:oMathPara>
                </a14:m>
                <a:endParaRPr lang="en-US" dirty="0"/>
              </a:p>
              <a:p>
                <a:endParaRPr lang="pl-PL" dirty="0"/>
              </a:p>
              <a:p>
                <a:r>
                  <a:rPr lang="en-US" dirty="0"/>
                  <a:t>Where Q is the number of units, P is the price per unit, V is the variable cost per unit, F is the fixed operating cost and C is the fixed financial cost.</a:t>
                </a:r>
              </a:p>
              <a:p>
                <a:endParaRPr lang="pl-PL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92807"/>
                <a:ext cx="10515600" cy="4284155"/>
              </a:xfrm>
              <a:blipFill rotWithShape="0">
                <a:blip r:embed="rId2"/>
                <a:stretch>
                  <a:fillRect l="-812" b="-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12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LO.c</a:t>
            </a:r>
            <a:r>
              <a:rPr lang="en-US" dirty="0"/>
              <a:t>: Describe the effect of financial leverage on a company's net income and return on equity.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Higher leverage leads to higher ROE volatility and potentially higher ROE levels:</a:t>
            </a:r>
          </a:p>
          <a:p>
            <a:pPr lvl="1"/>
            <a:r>
              <a:rPr lang="en-US" dirty="0"/>
              <a:t>For lower levels of EBIT, NI and ROE are negative for the firm with the higher leverage.</a:t>
            </a:r>
          </a:p>
          <a:p>
            <a:pPr lvl="1"/>
            <a:r>
              <a:rPr lang="en-US" dirty="0"/>
              <a:t>Higher EBIT leads to potentially higher ROE levels. </a:t>
            </a:r>
          </a:p>
          <a:p>
            <a:pPr lvl="1"/>
            <a:r>
              <a:rPr lang="en-US" dirty="0"/>
              <a:t>ROE of a high leverage firm has higher volatility and variability.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75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LO.d</a:t>
            </a:r>
            <a:r>
              <a:rPr lang="en-US" dirty="0"/>
              <a:t>: Calculate the breakeven quantity of sales and determine the company's net income at various sales levels.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956815"/>
                <a:ext cx="10515600" cy="4220147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𝐵𝐸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pl-PL" i="1" dirty="0"/>
              </a:p>
              <a:p>
                <a:r>
                  <a:rPr lang="en-US" dirty="0"/>
                  <a:t>Where F is the fixed cost, C is the financial cost, V is the variable cost per unit and P is the price per unit.</a:t>
                </a:r>
              </a:p>
              <a:p>
                <a:endParaRPr lang="pl-PL" i="1" dirty="0"/>
              </a:p>
              <a:p>
                <a:endParaRPr lang="pl-PL" i="1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956815"/>
                <a:ext cx="10515600" cy="4220147"/>
              </a:xfrm>
              <a:blipFill rotWithShape="0">
                <a:blip r:embed="rId2"/>
                <a:stretch>
                  <a:fillRect l="-1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30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LO.e</a:t>
            </a:r>
            <a:r>
              <a:rPr lang="en-US" dirty="0"/>
              <a:t>: Calculate and interpret the operating breakeven quantity of sales.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Operating breakeven quantity of sales ignores the fixed financing costs i.e. quantity sold for operating income to be 0.</a:t>
                </a:r>
                <a:endParaRPr lang="pl-PL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𝑂𝐵𝐸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pl-PL" dirty="0"/>
              </a:p>
              <a:p>
                <a:r>
                  <a:rPr lang="en-US" dirty="0"/>
                  <a:t>Where F is the fixed cost, V is the variable cost per unit and P is the price per unit.</a:t>
                </a:r>
              </a:p>
              <a:p>
                <a:endParaRPr lang="pl-PL" dirty="0"/>
              </a:p>
              <a:p>
                <a:endParaRPr lang="pl-PL" dirty="0"/>
              </a:p>
              <a:p>
                <a:endParaRPr lang="pl-PL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368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Quiz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4445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1.	Business risk is best described as a combination of: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A.	operating risk and sales risk.</a:t>
            </a:r>
          </a:p>
          <a:p>
            <a:r>
              <a:rPr lang="en-US" dirty="0"/>
              <a:t>B.	financial risk and sales risk.</a:t>
            </a:r>
          </a:p>
          <a:p>
            <a:r>
              <a:rPr lang="en-US" dirty="0"/>
              <a:t>C.	financial risk and operating risk.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7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1.	Business risk is best described as a combination of: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A.	operating risk and sales risk.</a:t>
            </a:r>
          </a:p>
          <a:p>
            <a:r>
              <a:rPr lang="en-US" dirty="0"/>
              <a:t>B.	financial risk and sales risk.</a:t>
            </a:r>
          </a:p>
          <a:p>
            <a:r>
              <a:rPr lang="en-US" dirty="0"/>
              <a:t>C.	financial risk and operating risk.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952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24950"/>
          </a:xfrm>
        </p:spPr>
        <p:txBody>
          <a:bodyPr>
            <a:noAutofit/>
          </a:bodyPr>
          <a:lstStyle/>
          <a:p>
            <a:pPr algn="just"/>
            <a:r>
              <a:rPr lang="en-US" sz="3200" dirty="0"/>
              <a:t>2.	Apex Industries has a unit contribution margin for a product of $ 10. Apex has fixed operating cost of $400,000. The degree of operating leverage (DOL) is most likely the</a:t>
            </a:r>
            <a:br>
              <a:rPr lang="en-US" sz="3200" dirty="0"/>
            </a:br>
            <a:r>
              <a:rPr lang="en-US" sz="3200" dirty="0"/>
              <a:t>lowest at which of the following production levels (in units)?</a:t>
            </a:r>
            <a:r>
              <a:rPr lang="pl-PL" sz="3200" dirty="0"/>
              <a:t> HINT: </a:t>
            </a:r>
            <a:r>
              <a:rPr lang="pl-PL" sz="3200" dirty="0" err="1"/>
              <a:t>calculate</a:t>
            </a:r>
            <a:r>
              <a:rPr lang="pl-PL" sz="3200" dirty="0"/>
              <a:t> DOL for </a:t>
            </a:r>
            <a:r>
              <a:rPr lang="pl-PL" sz="3200" dirty="0" err="1"/>
              <a:t>those</a:t>
            </a:r>
            <a:r>
              <a:rPr lang="pl-PL" sz="3200" dirty="0"/>
              <a:t> </a:t>
            </a:r>
            <a:r>
              <a:rPr lang="pl-PL" sz="3200" dirty="0" err="1"/>
              <a:t>various</a:t>
            </a:r>
            <a:r>
              <a:rPr lang="pl-PL" sz="3200" dirty="0"/>
              <a:t> </a:t>
            </a:r>
            <a:r>
              <a:rPr lang="pl-PL" sz="3200" dirty="0" err="1"/>
              <a:t>levels</a:t>
            </a:r>
            <a:r>
              <a:rPr lang="pl-PL" sz="3200" dirty="0"/>
              <a:t> of unit </a:t>
            </a:r>
            <a:r>
              <a:rPr lang="pl-PL" sz="3200" dirty="0" err="1"/>
              <a:t>sales</a:t>
            </a:r>
            <a:r>
              <a:rPr lang="pl-PL" sz="3200" dirty="0"/>
              <a:t>.</a:t>
            </a:r>
            <a:endParaRPr lang="en-US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569463"/>
            <a:ext cx="10515600" cy="3607499"/>
          </a:xfrm>
        </p:spPr>
        <p:txBody>
          <a:bodyPr/>
          <a:lstStyle/>
          <a:p>
            <a:r>
              <a:rPr lang="en-US" dirty="0"/>
              <a:t>A.	200,000.</a:t>
            </a:r>
          </a:p>
          <a:p>
            <a:r>
              <a:rPr lang="en-US" dirty="0"/>
              <a:t>B.	300,000.</a:t>
            </a:r>
          </a:p>
          <a:p>
            <a:r>
              <a:rPr lang="en-US" dirty="0"/>
              <a:t>C.	400,000.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67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10896" y="0"/>
            <a:ext cx="11585448" cy="2024950"/>
          </a:xfrm>
        </p:spPr>
        <p:txBody>
          <a:bodyPr>
            <a:noAutofit/>
          </a:bodyPr>
          <a:lstStyle/>
          <a:p>
            <a:pPr algn="just"/>
            <a:r>
              <a:rPr lang="en-US" sz="2800" dirty="0"/>
              <a:t>2.	Apex Industries has a unit contribution margin for a product of $ 10. Apex has fixed operating cost of $400,000. The degree of operating leverage (DOL) is most likely the</a:t>
            </a:r>
            <a:r>
              <a:rPr lang="pl-PL" sz="2800" dirty="0"/>
              <a:t> </a:t>
            </a:r>
            <a:r>
              <a:rPr lang="en-US" sz="2800" dirty="0"/>
              <a:t>lowest at which of the following production levels (in units)?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746504"/>
            <a:ext cx="10515600" cy="48371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A.	200,000.</a:t>
            </a:r>
          </a:p>
          <a:p>
            <a:r>
              <a:rPr lang="en-US" dirty="0"/>
              <a:t>B.	300,000.</a:t>
            </a:r>
          </a:p>
          <a:p>
            <a:r>
              <a:rPr lang="en-US" b="1" dirty="0">
                <a:solidFill>
                  <a:srgbClr val="FF0000"/>
                </a:solidFill>
              </a:rPr>
              <a:t>C.	400,000.</a:t>
            </a:r>
            <a:endParaRPr lang="pl-PL" b="1" dirty="0">
              <a:solidFill>
                <a:srgbClr val="FF0000"/>
              </a:solidFill>
            </a:endParaRPr>
          </a:p>
          <a:p>
            <a:endParaRPr lang="pl-PL" b="1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DOL = (quantity x contribution margin) / (quantity x contribution margin - fixed costs)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Using trial and error method, we find DOL for all the options:</a:t>
            </a:r>
          </a:p>
          <a:p>
            <a:r>
              <a:rPr lang="en-US" dirty="0">
                <a:solidFill>
                  <a:srgbClr val="FF0000"/>
                </a:solidFill>
              </a:rPr>
              <a:t>DOL (200,000 units) = (S10 x 200,000) / (S10 x 200,000 - 400,000) = 1.25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DOL (300,000 units) = ($10 x 300,000) / ($10 x 300,000 - 400,000) = 1.15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DOL (400,000 units) = ($10 x 400,000) / ($10 x 400,000 - 400,000) = 1.11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The DOL is lowest at the 400,000 unit production level.</a:t>
            </a:r>
          </a:p>
          <a:p>
            <a:endParaRPr lang="en-US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7694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58419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3.Nancy Scott, CFA is analyzing the income statement for Matrix Corporation.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7595539"/>
              </p:ext>
            </p:extLst>
          </p:nvPr>
        </p:nvGraphicFramePr>
        <p:xfrm>
          <a:off x="2835338" y="1093166"/>
          <a:ext cx="5174806" cy="2598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5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 millions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Revenues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operating expenses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expenses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7.1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Operating income (EBIT)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2.3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Interest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Taxable income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Tax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Net income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29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960120" y="422652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Its degree of financial leverage is closest to: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A.	1.44.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B.	1.78.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C.	1.59.</a:t>
            </a:r>
            <a:endParaRPr lang="en-US" sz="2400" dirty="0">
              <a:solidFill>
                <a:srgbClr val="00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742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904" y="0"/>
            <a:ext cx="10515600" cy="512699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err="1"/>
              <a:t>Leverage</a:t>
            </a:r>
            <a:r>
              <a:rPr lang="pl-PL" dirty="0"/>
              <a:t>: </a:t>
            </a:r>
            <a:r>
              <a:rPr lang="pl-PL" dirty="0" err="1"/>
              <a:t>example</a:t>
            </a:r>
            <a:endParaRPr lang="en-US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3585006"/>
              </p:ext>
            </p:extLst>
          </p:nvPr>
        </p:nvGraphicFramePr>
        <p:xfrm>
          <a:off x="1124806" y="512699"/>
          <a:ext cx="9777795" cy="25251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7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8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7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2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22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7737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Operating Performance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Income Statement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7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HL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LL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HL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LL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No. of units sold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100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100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Revenue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100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100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7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Sales price per unit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1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1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Operating costs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70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75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7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Variable cost per unit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0,2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0,6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Operating Income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30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25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7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Fixed operating cost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50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15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Financing Expense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10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7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Fixed financing cost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10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Net Income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</a:rPr>
                        <a:t>20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20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667376"/>
              </p:ext>
            </p:extLst>
          </p:nvPr>
        </p:nvGraphicFramePr>
        <p:xfrm>
          <a:off x="1377566" y="3431508"/>
          <a:ext cx="8891145" cy="2598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4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5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7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5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5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7785">
                <a:tc gridSpan="7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Net income for different units of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 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No. of units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120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120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Fixed operating costs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Variable costs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20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60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24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72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Operating costs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70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75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74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87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Operating Income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30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25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-50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-15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46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33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Interest expense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Net Income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20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20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-60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-20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>
                          <a:effectLst/>
                        </a:rPr>
                        <a:t>36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800" dirty="0">
                          <a:effectLst/>
                        </a:rPr>
                        <a:t>28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283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58419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3.Nancy Scott, CFA is analyzing the income statement for Matrix Corporation.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5780252"/>
              </p:ext>
            </p:extLst>
          </p:nvPr>
        </p:nvGraphicFramePr>
        <p:xfrm>
          <a:off x="2844482" y="558419"/>
          <a:ext cx="5174806" cy="2598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5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 millions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Revenues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Variable operating expenses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expenses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7.1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Operating income (EBIT)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2.3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Interest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Taxable income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Tax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12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Net income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30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20040" y="3385280"/>
            <a:ext cx="11740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Its degree of financial leverage is closest to:</a:t>
            </a:r>
          </a:p>
          <a:p>
            <a:pPr>
              <a:tabLst>
                <a:tab pos="368300" algn="l"/>
              </a:tabLst>
            </a:pPr>
            <a:r>
              <a:rPr lang="en-US" sz="2400" b="1" dirty="0">
                <a:solidFill>
                  <a:srgbClr val="FF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A.	1.44.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B.	1.78.</a:t>
            </a:r>
          </a:p>
          <a:p>
            <a:pPr marL="457200" indent="-457200">
              <a:buAutoNum type="alphaUcPeriod" startAt="3"/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1.59.</a:t>
            </a:r>
            <a:endParaRPr lang="pl-PL" sz="2400" dirty="0">
              <a:solidFill>
                <a:srgbClr val="000000"/>
              </a:solidFill>
              <a:ea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tabLst>
                <a:tab pos="368300" algn="l"/>
              </a:tabLst>
            </a:pPr>
            <a:endParaRPr lang="pl-PL" sz="2400" dirty="0">
              <a:solidFill>
                <a:srgbClr val="00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FF0000"/>
                </a:solidFill>
              </a:rPr>
              <a:t>DFL = (Operating income) </a:t>
            </a:r>
            <a:r>
              <a:rPr lang="pl-PL" sz="2400" dirty="0">
                <a:solidFill>
                  <a:srgbClr val="FF0000"/>
                </a:solidFill>
              </a:rPr>
              <a:t>/</a:t>
            </a:r>
            <a:r>
              <a:rPr lang="en-US" sz="2400" dirty="0">
                <a:solidFill>
                  <a:srgbClr val="FF0000"/>
                </a:solidFill>
              </a:rPr>
              <a:t> (Operating income - Interest expense) or operating income divided by pretax earnings = $2.3 </a:t>
            </a:r>
            <a:r>
              <a:rPr lang="pl-PL" sz="2400" dirty="0">
                <a:solidFill>
                  <a:srgbClr val="FF0000"/>
                </a:solidFill>
              </a:rPr>
              <a:t>/</a:t>
            </a:r>
            <a:r>
              <a:rPr lang="en-US" sz="2400" dirty="0">
                <a:solidFill>
                  <a:srgbClr val="FF0000"/>
                </a:solidFill>
              </a:rPr>
              <a:t> $1.6 = 1.44.</a:t>
            </a:r>
            <a:endParaRPr lang="en-US" sz="2400" dirty="0">
              <a:solidFill>
                <a:srgbClr val="FF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3428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4.	Donald Hall has gathered the following information for Orion Enterprises.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6003722"/>
              </p:ext>
            </p:extLst>
          </p:nvPr>
        </p:nvGraphicFramePr>
        <p:xfrm>
          <a:off x="3696017" y="1842357"/>
          <a:ext cx="3317431" cy="9624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6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73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EBIT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$240,000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2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EBT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$198,000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Tax rate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35%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31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762000" y="3822853"/>
            <a:ext cx="10695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Given that the degree of total leverage is 2.51, the degree of operating leverage is closest to: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A.	1.21.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B.	2.07.</a:t>
            </a:r>
          </a:p>
          <a:p>
            <a:pPr>
              <a:tabLst>
                <a:tab pos="36830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C.	2.86.</a:t>
            </a:r>
            <a:endParaRPr lang="en-US" sz="2400" dirty="0">
              <a:solidFill>
                <a:srgbClr val="00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41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40080"/>
          </a:xfrm>
        </p:spPr>
        <p:txBody>
          <a:bodyPr>
            <a:normAutofit/>
          </a:bodyPr>
          <a:lstStyle/>
          <a:p>
            <a:r>
              <a:rPr lang="en-US" sz="2800" dirty="0"/>
              <a:t>4.	Donald Hall has gathered the following information for Orion Enterprises.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696246"/>
              </p:ext>
            </p:extLst>
          </p:nvPr>
        </p:nvGraphicFramePr>
        <p:xfrm>
          <a:off x="3942905" y="754221"/>
          <a:ext cx="3317431" cy="9624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6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73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EBIT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$240,000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2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EBT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$198,000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Tax rate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35%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32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Prostokąt 5"/>
              <p:cNvSpPr/>
              <p:nvPr/>
            </p:nvSpPr>
            <p:spPr>
              <a:xfrm>
                <a:off x="359664" y="1911756"/>
                <a:ext cx="11472672" cy="484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ea typeface="Courier New" panose="02070309020205020404" pitchFamily="49" charset="0"/>
                    <a:cs typeface="Courier New" panose="02070309020205020404" pitchFamily="49" charset="0"/>
                  </a:rPr>
                  <a:t>Given that the degree of total leverage is 2.51, the degree of operating leverage is closest to:</a:t>
                </a:r>
              </a:p>
              <a:p>
                <a:pPr>
                  <a:tabLst>
                    <a:tab pos="368300" algn="l"/>
                  </a:tabLst>
                </a:pPr>
                <a:r>
                  <a:rPr lang="en-US" sz="2400" dirty="0">
                    <a:solidFill>
                      <a:srgbClr val="000000"/>
                    </a:solidFill>
                    <a:ea typeface="Courier New" panose="02070309020205020404" pitchFamily="49" charset="0"/>
                    <a:cs typeface="Courier New" panose="02070309020205020404" pitchFamily="49" charset="0"/>
                  </a:rPr>
                  <a:t>A.	1.21.</a:t>
                </a:r>
              </a:p>
              <a:p>
                <a:pPr>
                  <a:tabLst>
                    <a:tab pos="368300" algn="l"/>
                  </a:tabLst>
                </a:pPr>
                <a:r>
                  <a:rPr lang="en-US" sz="2400" b="1" dirty="0">
                    <a:solidFill>
                      <a:srgbClr val="FF0000"/>
                    </a:solidFill>
                    <a:ea typeface="Courier New" panose="02070309020205020404" pitchFamily="49" charset="0"/>
                    <a:cs typeface="Courier New" panose="02070309020205020404" pitchFamily="49" charset="0"/>
                  </a:rPr>
                  <a:t>B.	2.07.</a:t>
                </a:r>
              </a:p>
              <a:p>
                <a:pPr marL="457200" indent="-457200">
                  <a:buAutoNum type="alphaUcPeriod" startAt="3"/>
                  <a:tabLst>
                    <a:tab pos="368300" algn="l"/>
                  </a:tabLst>
                </a:pPr>
                <a:r>
                  <a:rPr lang="en-US" sz="2400" dirty="0">
                    <a:solidFill>
                      <a:srgbClr val="000000"/>
                    </a:solidFill>
                    <a:ea typeface="Courier New" panose="02070309020205020404" pitchFamily="49" charset="0"/>
                    <a:cs typeface="Courier New" panose="02070309020205020404" pitchFamily="49" charset="0"/>
                  </a:rPr>
                  <a:t>2.86.</a:t>
                </a:r>
                <a:endParaRPr lang="pl-PL" sz="2400" dirty="0">
                  <a:solidFill>
                    <a:srgbClr val="000000"/>
                  </a:solidFill>
                  <a:effectLst/>
                  <a:ea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>
                  <a:tabLst>
                    <a:tab pos="368300" algn="l"/>
                  </a:tabLst>
                </a:pPr>
                <a:r>
                  <a:rPr lang="en-US" sz="2400" dirty="0"/>
                  <a:t>Step 1: Compute the degree of financial leverage.</a:t>
                </a:r>
              </a:p>
              <a:p>
                <a:pPr>
                  <a:tabLst>
                    <a:tab pos="36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𝐷𝑒𝑔𝑟𝑒𝑒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𝑓𝑖𝑛𝑎𝑛𝑐𝑖𝑎𝑙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𝑙𝑒𝑣𝑒𝑟𝑎𝑔𝑒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𝐸𝐵𝐼𝑇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𝐸𝐵𝐼𝑇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pl-PL" sz="2400" b="0" i="1" smtClean="0">
                              <a:latin typeface="Cambria Math" panose="02040503050406030204" pitchFamily="18" charset="0"/>
                            </a:rPr>
                            <m:t>𝐼𝑛𝑡𝑒𝑟𝑒𝑠𝑡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𝐸𝐵𝐼𝑇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𝐸𝐵𝑇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240 000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198 000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=1.21</m:t>
                      </m:r>
                    </m:oMath>
                  </m:oMathPara>
                </a14:m>
                <a:endParaRPr lang="en-US" sz="2400" dirty="0"/>
              </a:p>
              <a:p>
                <a:pPr>
                  <a:tabLst>
                    <a:tab pos="368300" algn="l"/>
                  </a:tabLst>
                </a:pPr>
                <a:endParaRPr lang="pl-PL" sz="2400" dirty="0">
                  <a:solidFill>
                    <a:srgbClr val="000000"/>
                  </a:solidFill>
                  <a:effectLst/>
                  <a:ea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r>
                  <a:rPr lang="en-US" sz="2400" dirty="0"/>
                  <a:t>Step 2: Compute the degree of operating leverage</a:t>
                </a:r>
              </a:p>
              <a:p>
                <a:r>
                  <a:rPr lang="en-US" sz="2400" dirty="0"/>
                  <a:t>Degree of total leverage = Degree of financial leverage x  Degree of operational leverage</a:t>
                </a:r>
              </a:p>
              <a:p>
                <a:r>
                  <a:rPr lang="en-US" sz="2400" dirty="0"/>
                  <a:t>2.51 = 1.21 x Degree of operational leverage</a:t>
                </a:r>
              </a:p>
              <a:p>
                <a:r>
                  <a:rPr lang="en-US" sz="2400" dirty="0"/>
                  <a:t>Degree of operational leverage = 2.07</a:t>
                </a:r>
              </a:p>
            </p:txBody>
          </p:sp>
        </mc:Choice>
        <mc:Fallback>
          <p:sp>
            <p:nvSpPr>
              <p:cNvPr id="6" name="Prostokąt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664" y="1911756"/>
                <a:ext cx="11472672" cy="4848828"/>
              </a:xfrm>
              <a:prstGeom prst="rect">
                <a:avLst/>
              </a:prstGeom>
              <a:blipFill>
                <a:blip r:embed="rId2"/>
                <a:stretch>
                  <a:fillRect l="-850" t="-1006" b="-201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44496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5.	Michael Carter has gathered the following information for two companies.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0734140"/>
              </p:ext>
            </p:extLst>
          </p:nvPr>
        </p:nvGraphicFramePr>
        <p:xfrm>
          <a:off x="3329813" y="1690688"/>
          <a:ext cx="3281298" cy="1154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35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967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Company A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Company B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6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DOL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1.30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DOL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1.30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6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DFL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DFL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6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DTL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3.25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DTL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1.43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33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43598" y="3658029"/>
            <a:ext cx="115048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Which of the following combination is most accurate for a 10 percent increase in unit sales?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A.	Operating income and net income for both companies will increase by 10%.</a:t>
            </a: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B.	Operating income for both companies will remain same, while net income for Company A will increase by 25% and for Company B by 11%.</a:t>
            </a: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C.	Operating income for both companies will increase by 13%, while net income for Company A will increase by 32.5% and for Company B by 14.3%.</a:t>
            </a:r>
            <a:endParaRPr lang="en-US" sz="2400" dirty="0">
              <a:solidFill>
                <a:srgbClr val="00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2388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-24871"/>
            <a:ext cx="12192000" cy="591800"/>
          </a:xfrm>
        </p:spPr>
        <p:txBody>
          <a:bodyPr>
            <a:normAutofit/>
          </a:bodyPr>
          <a:lstStyle/>
          <a:p>
            <a:r>
              <a:rPr lang="en-US" sz="2800" dirty="0"/>
              <a:t>5.	Michael Carter has gathered the following information for two companies.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747738"/>
              </p:ext>
            </p:extLst>
          </p:nvPr>
        </p:nvGraphicFramePr>
        <p:xfrm>
          <a:off x="3649853" y="466345"/>
          <a:ext cx="3281298" cy="1154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35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1961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Company 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Company B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6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DOL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1.30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DOL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1.30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6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DFL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DFL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6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DTL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3.25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DTL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1.43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34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0" y="1516699"/>
            <a:ext cx="12192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Which of the following combination is most accurate for a 10 percent increase in unit sales?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A.	Operating income and net income for both companies will increase by 10%.</a:t>
            </a: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B.	Operating income for both companies will remain same, while net income for Company A will increase by 25% and for Company B by 11%.</a:t>
            </a: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AutoNum type="alphaUcPeriod" startAt="3"/>
              <a:tabLst>
                <a:tab pos="382270" algn="l"/>
              </a:tabLst>
            </a:pPr>
            <a:r>
              <a:rPr lang="en-US" sz="2400" b="1" dirty="0">
                <a:solidFill>
                  <a:srgbClr val="FF0000"/>
                </a:solidFill>
                <a:ea typeface="Courier New" panose="02070309020205020404" pitchFamily="49" charset="0"/>
                <a:cs typeface="Courier New" panose="02070309020205020404" pitchFamily="49" charset="0"/>
              </a:rPr>
              <a:t>Operating income for both companies will increase by 13%, while net income for Company A will increase by 32.5% and for Company B by 14.3%.</a:t>
            </a:r>
            <a:endParaRPr lang="pl-PL" sz="2400" b="1" dirty="0">
              <a:solidFill>
                <a:srgbClr val="FF0000"/>
              </a:solidFill>
              <a:effectLst/>
              <a:ea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tabLst>
                <a:tab pos="382270" algn="l"/>
              </a:tabLst>
            </a:pPr>
            <a:endParaRPr lang="pl-PL" sz="2400" dirty="0">
              <a:solidFill>
                <a:srgbClr val="FF0000"/>
              </a:solidFill>
            </a:endParaRP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FF0000"/>
                </a:solidFill>
              </a:rPr>
              <a:t>Since both the companies have the same DOL at 1.30; their operating income will increase by 13% for a 10% increase in unit sales. </a:t>
            </a:r>
            <a:endParaRPr lang="pl-PL" sz="2400" dirty="0">
              <a:solidFill>
                <a:srgbClr val="FF0000"/>
              </a:solidFill>
            </a:endParaRP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FF0000"/>
                </a:solidFill>
              </a:rPr>
              <a:t>DTL for</a:t>
            </a:r>
            <a:r>
              <a:rPr lang="pl-PL" sz="2400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Company A is 3.25; hence, its net income will increase by 32.5% for a 10% increase in unit sales. </a:t>
            </a:r>
            <a:endParaRPr lang="pl-PL" sz="2400" dirty="0">
              <a:solidFill>
                <a:srgbClr val="FF0000"/>
              </a:solidFill>
            </a:endParaRP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FF0000"/>
                </a:solidFill>
              </a:rPr>
              <a:t>DTL for Company B is 1.43; hence, its net income will increase by 14.3% for a 10% increase in unit sales.</a:t>
            </a:r>
          </a:p>
        </p:txBody>
      </p:sp>
    </p:spTree>
    <p:extLst>
      <p:ext uri="{BB962C8B-B14F-4D97-AF65-F5344CB8AC3E}">
        <p14:creationId xmlns:p14="http://schemas.microsoft.com/office/powerpoint/2010/main" val="7852115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6.	Andrew Smith has collected the following information on a company that manufactures tires: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1998622"/>
              </p:ext>
            </p:extLst>
          </p:nvPr>
        </p:nvGraphicFramePr>
        <p:xfrm>
          <a:off x="2679826" y="1482058"/>
          <a:ext cx="4973701" cy="1443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1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Retail price of tires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$115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tire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$75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Operating fixed costs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$3</a:t>
                      </a:r>
                      <a:r>
                        <a:rPr lang="pl-PL" sz="1800" dirty="0">
                          <a:effectLst/>
                        </a:rPr>
                        <a:t>5</a:t>
                      </a:r>
                      <a:r>
                        <a:rPr lang="en-US" sz="1800" dirty="0">
                          <a:effectLst/>
                        </a:rPr>
                        <a:t>0,000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interest charges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$58,000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Marginal tax rate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35%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35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1228344" y="3767989"/>
            <a:ext cx="9415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The quantity of items that the company should manufacture and sell to break-even is closest to: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A.	11,200.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B.	9,200.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C.	10,200.</a:t>
            </a:r>
            <a:endParaRPr lang="en-US" sz="2400" dirty="0">
              <a:solidFill>
                <a:srgbClr val="000000"/>
              </a:solidFill>
              <a:effectLst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7361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6.	Andrew Smith has collected the following information on a company that manufactures tires: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688211"/>
              </p:ext>
            </p:extLst>
          </p:nvPr>
        </p:nvGraphicFramePr>
        <p:xfrm>
          <a:off x="2679826" y="1482058"/>
          <a:ext cx="4973701" cy="1443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1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Retail price of tires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$115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tire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$75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Operating fixed costs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$3</a:t>
                      </a:r>
                      <a:r>
                        <a:rPr lang="pl-PL" sz="1800" dirty="0">
                          <a:effectLst/>
                        </a:rPr>
                        <a:t>5</a:t>
                      </a:r>
                      <a:r>
                        <a:rPr lang="en-US" sz="1800" dirty="0">
                          <a:effectLst/>
                        </a:rPr>
                        <a:t>0,000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interest charges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$58,000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5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Marginal tax rate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35%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36</a:t>
            </a:fld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176784" y="3338221"/>
            <a:ext cx="117744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The quantity of items that the company should manufacture and sell to break-even is closest to: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A.	11,200.</a:t>
            </a: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000000"/>
                </a:solidFill>
                <a:ea typeface="Courier New" panose="02070309020205020404" pitchFamily="49" charset="0"/>
              </a:rPr>
              <a:t>B.	9,200.</a:t>
            </a:r>
          </a:p>
          <a:p>
            <a:pPr marL="457200" indent="-457200">
              <a:buAutoNum type="alphaUcPeriod" startAt="3"/>
              <a:tabLst>
                <a:tab pos="382270" algn="l"/>
              </a:tabLst>
            </a:pPr>
            <a:r>
              <a:rPr lang="en-US" sz="2400" b="1" dirty="0">
                <a:solidFill>
                  <a:srgbClr val="FF0000"/>
                </a:solidFill>
                <a:ea typeface="Courier New" panose="02070309020205020404" pitchFamily="49" charset="0"/>
              </a:rPr>
              <a:t>10,200.</a:t>
            </a:r>
            <a:endParaRPr lang="pl-PL" sz="2400" b="1" dirty="0">
              <a:solidFill>
                <a:srgbClr val="FF0000"/>
              </a:solidFill>
              <a:ea typeface="Courier New" panose="02070309020205020404" pitchFamily="49" charset="0"/>
            </a:endParaRPr>
          </a:p>
          <a:p>
            <a:pPr>
              <a:tabLst>
                <a:tab pos="382270" algn="l"/>
              </a:tabLst>
            </a:pPr>
            <a:endParaRPr lang="pl-PL" sz="2400" dirty="0">
              <a:solidFill>
                <a:srgbClr val="FF0000"/>
              </a:solidFill>
              <a:effectLst/>
              <a:ea typeface="Courier New" panose="02070309020205020404" pitchFamily="49" charset="0"/>
            </a:endParaRPr>
          </a:p>
          <a:p>
            <a:pPr>
              <a:tabLst>
                <a:tab pos="382270" algn="l"/>
              </a:tabLst>
            </a:pPr>
            <a:r>
              <a:rPr lang="en-US" sz="2400" dirty="0">
                <a:solidFill>
                  <a:srgbClr val="FF0000"/>
                </a:solidFill>
              </a:rPr>
              <a:t>Breakeven quantity = (Fixed operating costs + fixed financial costs) </a:t>
            </a:r>
            <a:r>
              <a:rPr lang="pl-PL" sz="2400" dirty="0">
                <a:solidFill>
                  <a:srgbClr val="FF0000"/>
                </a:solidFill>
              </a:rPr>
              <a:t>/</a:t>
            </a:r>
            <a:r>
              <a:rPr lang="en-US" sz="2400" dirty="0">
                <a:solidFill>
                  <a:srgbClr val="FF0000"/>
                </a:solidFill>
              </a:rPr>
              <a:t> (price per unit - variable cost per unit) = (350,000+ 58,000) </a:t>
            </a:r>
            <a:r>
              <a:rPr lang="pl-PL" sz="2400" dirty="0">
                <a:solidFill>
                  <a:srgbClr val="FF0000"/>
                </a:solidFill>
              </a:rPr>
              <a:t>/</a:t>
            </a:r>
            <a:r>
              <a:rPr lang="en-US" sz="2400" dirty="0">
                <a:solidFill>
                  <a:srgbClr val="FF0000"/>
                </a:solidFill>
              </a:rPr>
              <a:t> (115 - 75) = 10,200</a:t>
            </a:r>
          </a:p>
          <a:p>
            <a:pPr>
              <a:tabLst>
                <a:tab pos="382270" algn="l"/>
              </a:tabLst>
            </a:pPr>
            <a:endParaRPr lang="en-US" sz="2400" dirty="0">
              <a:solidFill>
                <a:srgbClr val="FF0000"/>
              </a:solidFill>
              <a:effectLst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8725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7.	Atlanta Manufacturing has a unit contribution margin for a product of $25. The company has fixed costs of $45,000, interest costs of $11,000, and a tax rate of 35%. The operating</a:t>
            </a:r>
            <a:br>
              <a:rPr lang="en-US" sz="2800" dirty="0"/>
            </a:br>
            <a:r>
              <a:rPr lang="en-US" sz="2800" dirty="0"/>
              <a:t>breakeven point (in units) for the company is closest to: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148839"/>
            <a:ext cx="10515600" cy="4028123"/>
          </a:xfrm>
        </p:spPr>
        <p:txBody>
          <a:bodyPr/>
          <a:lstStyle/>
          <a:p>
            <a:r>
              <a:rPr lang="en-US" dirty="0"/>
              <a:t>A.	2,240.</a:t>
            </a:r>
          </a:p>
          <a:p>
            <a:r>
              <a:rPr lang="en-US" dirty="0"/>
              <a:t>B.	1,800.</a:t>
            </a:r>
          </a:p>
          <a:p>
            <a:r>
              <a:rPr lang="en-US" dirty="0"/>
              <a:t>C.	1,360.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5207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7.	Atlanta Manufacturing has a unit contribution margin for a product of $25. The company has fixed costs of $45,000, interest costs of $11,000, and a tax rate of 35%. The operating</a:t>
            </a:r>
            <a:br>
              <a:rPr lang="en-US" sz="2800" dirty="0"/>
            </a:br>
            <a:r>
              <a:rPr lang="en-US" sz="2800" dirty="0"/>
              <a:t>breakeven point (in units) for the company is closest to: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148839"/>
            <a:ext cx="10515600" cy="4028123"/>
          </a:xfrm>
        </p:spPr>
        <p:txBody>
          <a:bodyPr/>
          <a:lstStyle/>
          <a:p>
            <a:r>
              <a:rPr lang="en-US" dirty="0"/>
              <a:t>A.	2,240.</a:t>
            </a:r>
          </a:p>
          <a:p>
            <a:r>
              <a:rPr lang="en-US" b="1" dirty="0">
                <a:solidFill>
                  <a:srgbClr val="FF0000"/>
                </a:solidFill>
              </a:rPr>
              <a:t>B.	1,800.</a:t>
            </a:r>
          </a:p>
          <a:p>
            <a:r>
              <a:rPr lang="en-US" dirty="0"/>
              <a:t>C.	1,360.</a:t>
            </a:r>
            <a:endParaRPr lang="pl-PL" dirty="0"/>
          </a:p>
          <a:p>
            <a:endParaRPr lang="pl-PL" dirty="0"/>
          </a:p>
          <a:p>
            <a:r>
              <a:rPr lang="en-US" dirty="0">
                <a:solidFill>
                  <a:srgbClr val="FF0000"/>
                </a:solidFill>
              </a:rPr>
              <a:t>The operating breakeven point is:</a:t>
            </a:r>
          </a:p>
          <a:p>
            <a:r>
              <a:rPr lang="en-US" dirty="0">
                <a:solidFill>
                  <a:srgbClr val="FF0000"/>
                </a:solidFill>
              </a:rPr>
              <a:t>fixed costs / contribution margin = $45,000 / $25 = 1,800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27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273685"/>
            <a:ext cx="10515600" cy="622427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err="1"/>
              <a:t>Leverage</a:t>
            </a:r>
            <a:r>
              <a:rPr lang="pl-PL" dirty="0"/>
              <a:t>: </a:t>
            </a:r>
            <a:r>
              <a:rPr lang="pl-PL" dirty="0" err="1"/>
              <a:t>example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az 3"/>
          <p:cNvPicPr/>
          <p:nvPr/>
        </p:nvPicPr>
        <p:blipFill rotWithShape="1">
          <a:blip r:embed="rId2"/>
          <a:srcRect l="37368" t="23029" r="41799" b="53319"/>
          <a:stretch/>
        </p:blipFill>
        <p:spPr bwMode="auto">
          <a:xfrm>
            <a:off x="1543684" y="1416368"/>
            <a:ext cx="8597011" cy="4865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3568" y="337693"/>
            <a:ext cx="10515600" cy="485267"/>
          </a:xfrm>
        </p:spPr>
        <p:txBody>
          <a:bodyPr>
            <a:normAutofit fontScale="90000"/>
          </a:bodyPr>
          <a:lstStyle/>
          <a:p>
            <a:pPr lvl="1" algn="l"/>
            <a:r>
              <a:rPr lang="en-US" sz="2800" dirty="0"/>
              <a:t>Business Risk and Its Components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0728" y="2990087"/>
            <a:ext cx="11158728" cy="3182113"/>
          </a:xfrm>
        </p:spPr>
        <p:txBody>
          <a:bodyPr/>
          <a:lstStyle/>
          <a:p>
            <a:r>
              <a:rPr lang="en-US" dirty="0"/>
              <a:t>Sales risk is the variability in profits due to uncertainty of sales price and volume (product demand and revenue uncertainty).</a:t>
            </a:r>
            <a:endParaRPr lang="pl-PL" dirty="0"/>
          </a:p>
          <a:p>
            <a:r>
              <a:rPr lang="en-US" dirty="0"/>
              <a:t>Operating risk is the risk due to operating cost structure. It is greater when fixed operating costs are higher relative to variable operating costs.</a:t>
            </a:r>
          </a:p>
          <a:p>
            <a:endParaRPr lang="pl-PL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5</a:t>
            </a:fld>
            <a:endParaRPr lang="en-US"/>
          </a:p>
        </p:txBody>
      </p:sp>
      <p:pic>
        <p:nvPicPr>
          <p:cNvPr id="5" name="Obraz 4"/>
          <p:cNvPicPr/>
          <p:nvPr/>
        </p:nvPicPr>
        <p:blipFill rotWithShape="1">
          <a:blip r:embed="rId2"/>
          <a:srcRect l="37147" t="77377" r="46113" b="12481"/>
          <a:stretch/>
        </p:blipFill>
        <p:spPr bwMode="auto">
          <a:xfrm>
            <a:off x="6661530" y="580326"/>
            <a:ext cx="5094605" cy="17670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6239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DOL – </a:t>
            </a:r>
            <a:r>
              <a:rPr lang="pl-PL" dirty="0" err="1"/>
              <a:t>degree</a:t>
            </a:r>
            <a:r>
              <a:rPr lang="pl-PL" dirty="0"/>
              <a:t> of </a:t>
            </a:r>
            <a:r>
              <a:rPr lang="pl-PL" dirty="0" err="1"/>
              <a:t>operating</a:t>
            </a:r>
            <a:r>
              <a:rPr lang="pl-PL" dirty="0"/>
              <a:t> </a:t>
            </a:r>
            <a:r>
              <a:rPr lang="pl-PL" dirty="0" err="1"/>
              <a:t>leverate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ymbol zastępczy zawartości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</a:rPr>
                      <m:t>𝐷𝑂𝐿</m:t>
                    </m:r>
                    <m:r>
                      <a:rPr lang="en-GB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</m:d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den>
                    </m:f>
                    <m:r>
                      <a:rPr lang="pl-PL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pl-PL" dirty="0"/>
              </a:p>
              <a:p>
                <a:pPr marL="0" indent="0">
                  <a:buNone/>
                </a:pPr>
                <a:r>
                  <a:rPr lang="en-US" dirty="0"/>
                  <a:t>where:</a:t>
                </a:r>
              </a:p>
              <a:p>
                <a:pPr marL="0" indent="0">
                  <a:buNone/>
                </a:pPr>
                <a:r>
                  <a:rPr lang="en-US" dirty="0"/>
                  <a:t>Q = number of units</a:t>
                </a:r>
                <a:br>
                  <a:rPr lang="en-US" dirty="0"/>
                </a:br>
                <a:r>
                  <a:rPr lang="en-US" dirty="0"/>
                  <a:t>P = price per unit</a:t>
                </a:r>
              </a:p>
              <a:p>
                <a:pPr marL="0" indent="0">
                  <a:buNone/>
                </a:pPr>
                <a:r>
                  <a:rPr lang="en-US" dirty="0"/>
                  <a:t>V = variable operating cost per unit</a:t>
                </a:r>
                <a:br>
                  <a:rPr lang="en-US" dirty="0"/>
                </a:br>
                <a:r>
                  <a:rPr lang="en-US" dirty="0"/>
                  <a:t>F = fixed operating cost</a:t>
                </a:r>
                <a:br>
                  <a:rPr lang="en-US" dirty="0"/>
                </a:br>
                <a:r>
                  <a:rPr lang="en-US" dirty="0"/>
                  <a:t>P - V = per unit contribution margin</a:t>
                </a:r>
              </a:p>
              <a:p>
                <a:pPr marL="0" indent="0">
                  <a:buNone/>
                </a:pPr>
                <a:r>
                  <a:rPr lang="en-US" dirty="0"/>
                  <a:t>Q (P - V) = contribution margin</a:t>
                </a:r>
                <a:br>
                  <a:rPr lang="en-US" dirty="0"/>
                </a:br>
                <a:endParaRPr lang="en-US" dirty="0"/>
              </a:p>
            </p:txBody>
          </p:sp>
        </mc:Choice>
        <mc:Fallback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1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2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48691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DOL: </a:t>
            </a:r>
            <a:r>
              <a:rPr lang="pl-PL" dirty="0" err="1"/>
              <a:t>example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11752" y="636904"/>
            <a:ext cx="11538871" cy="571944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Given the following data, compute DOL for HL and LL.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en-US" dirty="0"/>
              <a:t>Solution:</a:t>
            </a:r>
          </a:p>
          <a:p>
            <a:r>
              <a:rPr lang="en-US" dirty="0"/>
              <a:t>For HL:</a:t>
            </a:r>
          </a:p>
          <a:p>
            <a:r>
              <a:rPr lang="en-US" dirty="0"/>
              <a:t>Q = 100; P = 1; V = 0.2; F = 50</a:t>
            </a:r>
          </a:p>
          <a:p>
            <a:r>
              <a:rPr lang="en-US" dirty="0"/>
              <a:t>DOL for HL:</a:t>
            </a:r>
          </a:p>
          <a:p>
            <a:r>
              <a:rPr lang="en-US" dirty="0"/>
              <a:t>100* 0.8 / (100*0.8-50)= 2.67</a:t>
            </a:r>
          </a:p>
          <a:p>
            <a:r>
              <a:rPr lang="en-US" dirty="0"/>
              <a:t>For LL:</a:t>
            </a:r>
          </a:p>
          <a:p>
            <a:r>
              <a:rPr lang="en-US" dirty="0"/>
              <a:t>Q = 100; P = 1; V = 0.6; F = 15</a:t>
            </a:r>
          </a:p>
          <a:p>
            <a:r>
              <a:rPr lang="en-US" dirty="0"/>
              <a:t>DOL for LL:</a:t>
            </a:r>
          </a:p>
          <a:p>
            <a:r>
              <a:rPr lang="en-US" dirty="0"/>
              <a:t>100 * 0.4 / (100 * 0.4 -15) = 1.6</a:t>
            </a:r>
          </a:p>
          <a:p>
            <a:endParaRPr lang="pl-PL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572447"/>
              </p:ext>
            </p:extLst>
          </p:nvPr>
        </p:nvGraphicFramePr>
        <p:xfrm>
          <a:off x="1260538" y="1036733"/>
          <a:ext cx="8721662" cy="1732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9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1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0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units sold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Sales price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Variable cost per unit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operating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684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Fixed financing cost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065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Financial </a:t>
            </a:r>
            <a:r>
              <a:rPr lang="pl-PL" dirty="0" err="1"/>
              <a:t>risk</a:t>
            </a:r>
            <a:r>
              <a:rPr lang="pl-PL" dirty="0"/>
              <a:t> and </a:t>
            </a:r>
            <a:r>
              <a:rPr lang="pl-PL" dirty="0" err="1"/>
              <a:t>its</a:t>
            </a:r>
            <a:r>
              <a:rPr lang="pl-PL" dirty="0"/>
              <a:t> </a:t>
            </a:r>
            <a:r>
              <a:rPr lang="pl-PL" dirty="0" err="1"/>
              <a:t>components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Financial risk is the risk associated with how a company finances its operations. </a:t>
            </a:r>
            <a:endParaRPr lang="pl-PL" dirty="0"/>
          </a:p>
          <a:p>
            <a:r>
              <a:rPr lang="en-US" dirty="0"/>
              <a:t>A company may choose to finance using debt or equity. Greater the use of debt, greater is the company</a:t>
            </a:r>
            <a:r>
              <a:rPr lang="pl-PL" dirty="0"/>
              <a:t>’</a:t>
            </a:r>
            <a:r>
              <a:rPr lang="en-US" dirty="0"/>
              <a:t>s</a:t>
            </a:r>
            <a:r>
              <a:rPr lang="pl-PL" dirty="0"/>
              <a:t> </a:t>
            </a:r>
            <a:r>
              <a:rPr lang="en-US" dirty="0"/>
              <a:t>financial risk.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631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DFL – </a:t>
            </a:r>
            <a:r>
              <a:rPr lang="pl-PL" dirty="0" err="1"/>
              <a:t>degree</a:t>
            </a:r>
            <a:r>
              <a:rPr lang="pl-PL" dirty="0"/>
              <a:t> of </a:t>
            </a:r>
            <a:r>
              <a:rPr lang="pl-PL" dirty="0" err="1"/>
              <a:t>financial</a:t>
            </a:r>
            <a:r>
              <a:rPr lang="pl-PL" dirty="0"/>
              <a:t> </a:t>
            </a:r>
            <a:r>
              <a:rPr lang="pl-PL" dirty="0" err="1"/>
              <a:t>leverage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en-US" dirty="0"/>
              <a:t>where</a:t>
            </a:r>
          </a:p>
          <a:p>
            <a:r>
              <a:rPr lang="en-US" dirty="0"/>
              <a:t>Q = number of units</a:t>
            </a:r>
            <a:br>
              <a:rPr lang="en-US" dirty="0"/>
            </a:br>
            <a:r>
              <a:rPr lang="en-US" dirty="0"/>
              <a:t>P = price per unit</a:t>
            </a:r>
          </a:p>
          <a:p>
            <a:r>
              <a:rPr lang="en-US" dirty="0"/>
              <a:t>V = variable operating cost per unit</a:t>
            </a:r>
          </a:p>
          <a:p>
            <a:r>
              <a:rPr lang="en-US" dirty="0"/>
              <a:t>F = fixed operating cost</a:t>
            </a:r>
          </a:p>
          <a:p>
            <a:r>
              <a:rPr lang="en-US" dirty="0"/>
              <a:t>C = fixed financial cost</a:t>
            </a:r>
          </a:p>
          <a:p>
            <a:r>
              <a:rPr lang="en-US" dirty="0"/>
              <a:t>P-V = per unit contribution margin</a:t>
            </a:r>
          </a:p>
          <a:p>
            <a:r>
              <a:rPr lang="en-US" dirty="0"/>
              <a:t>Q (P - V) = contribution margin</a:t>
            </a:r>
            <a:br>
              <a:rPr lang="en-US" dirty="0"/>
            </a:br>
            <a:endParaRPr lang="en-US" dirty="0"/>
          </a:p>
          <a:p>
            <a:endParaRPr lang="pl-PL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22B79-3170-4A2D-8D10-07616361D719}" type="slidenum">
              <a:rPr lang="en-US" smtClean="0"/>
              <a:t>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rostokąt 4"/>
              <p:cNvSpPr/>
              <p:nvPr/>
            </p:nvSpPr>
            <p:spPr>
              <a:xfrm>
                <a:off x="2939210" y="1941316"/>
                <a:ext cx="4163832" cy="9927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𝐷𝐹𝐿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d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Prostokąt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9210" y="1941316"/>
                <a:ext cx="4163832" cy="99270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389195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3066</Words>
  <Application>Microsoft Office PowerPoint</Application>
  <PresentationFormat>Panoramiczny</PresentationFormat>
  <Paragraphs>604</Paragraphs>
  <Slides>38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38</vt:i4>
      </vt:variant>
    </vt:vector>
  </HeadingPairs>
  <TitlesOfParts>
    <vt:vector size="44" baseType="lpstr">
      <vt:lpstr>Arial</vt:lpstr>
      <vt:lpstr>Calibri</vt:lpstr>
      <vt:lpstr>Calibri Light</vt:lpstr>
      <vt:lpstr>Cambria Math</vt:lpstr>
      <vt:lpstr>Courier New</vt:lpstr>
      <vt:lpstr>Motyw pakietu Office</vt:lpstr>
      <vt:lpstr>Corporate Finance</vt:lpstr>
      <vt:lpstr>Measures of leverage</vt:lpstr>
      <vt:lpstr>Leverage: example</vt:lpstr>
      <vt:lpstr>Leverage: example</vt:lpstr>
      <vt:lpstr>Business Risk and Its Components</vt:lpstr>
      <vt:lpstr>DOL – degree of operating leverate</vt:lpstr>
      <vt:lpstr>DOL: example</vt:lpstr>
      <vt:lpstr>Financial risk and its components</vt:lpstr>
      <vt:lpstr>DFL – degree of financial leverage</vt:lpstr>
      <vt:lpstr>DFL: example</vt:lpstr>
      <vt:lpstr>Effect of Financial Leverage on NI and ROE</vt:lpstr>
      <vt:lpstr>TL – Total Leverage</vt:lpstr>
      <vt:lpstr>TL: example</vt:lpstr>
      <vt:lpstr>Breakeven point</vt:lpstr>
      <vt:lpstr>Operating break-even point</vt:lpstr>
      <vt:lpstr>Break-even point: example</vt:lpstr>
      <vt:lpstr>Break-even point: example</vt:lpstr>
      <vt:lpstr>Review</vt:lpstr>
      <vt:lpstr>LO.a: Define and explain leverage, business risk, sales risk, operating risk, and financial risk, and classify a risk, given a description.</vt:lpstr>
      <vt:lpstr>LO.b: Calculate and interpret the degree of operating leverage, the degree of financial leverage, and the degree of total leverage.</vt:lpstr>
      <vt:lpstr>LO.c: Describe the effect of financial leverage on a company's net income and return on equity.</vt:lpstr>
      <vt:lpstr>LO.d: Calculate the breakeven quantity of sales and determine the company's net income at various sales levels.</vt:lpstr>
      <vt:lpstr>LO.e: Calculate and interpret the operating breakeven quantity of sales.</vt:lpstr>
      <vt:lpstr>Quiz</vt:lpstr>
      <vt:lpstr>1. Business risk is best described as a combination of:</vt:lpstr>
      <vt:lpstr>1. Business risk is best described as a combination of:</vt:lpstr>
      <vt:lpstr>2. Apex Industries has a unit contribution margin for a product of $ 10. Apex has fixed operating cost of $400,000. The degree of operating leverage (DOL) is most likely the lowest at which of the following production levels (in units)? HINT: calculate DOL for those various levels of unit sales.</vt:lpstr>
      <vt:lpstr>2. Apex Industries has a unit contribution margin for a product of $ 10. Apex has fixed operating cost of $400,000. The degree of operating leverage (DOL) is most likely the lowest at which of the following production levels (in units)?</vt:lpstr>
      <vt:lpstr>3.Nancy Scott, CFA is analyzing the income statement for Matrix Corporation.</vt:lpstr>
      <vt:lpstr>3.Nancy Scott, CFA is analyzing the income statement for Matrix Corporation.</vt:lpstr>
      <vt:lpstr>4. Donald Hall has gathered the following information for Orion Enterprises.</vt:lpstr>
      <vt:lpstr>4. Donald Hall has gathered the following information for Orion Enterprises.</vt:lpstr>
      <vt:lpstr>5. Michael Carter has gathered the following information for two companies.</vt:lpstr>
      <vt:lpstr>5. Michael Carter has gathered the following information for two companies.</vt:lpstr>
      <vt:lpstr>6. Andrew Smith has collected the following information on a company that manufactures tires:</vt:lpstr>
      <vt:lpstr>6. Andrew Smith has collected the following information on a company that manufactures tires:</vt:lpstr>
      <vt:lpstr>7. Atlanta Manufacturing has a unit contribution margin for a product of $25. The company has fixed costs of $45,000, interest costs of $11,000, and a tax rate of 35%. The operating breakeven point (in units) for the company is closest to:</vt:lpstr>
      <vt:lpstr>7. Atlanta Manufacturing has a unit contribution margin for a product of $25. The company has fixed costs of $45,000, interest costs of $11,000, and a tax rate of 35%. The operating breakeven point (in units) for the company is closest to: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Joanna Wyrobek</dc:creator>
  <cp:lastModifiedBy>Joanna Wyrobek</cp:lastModifiedBy>
  <cp:revision>29</cp:revision>
  <dcterms:created xsi:type="dcterms:W3CDTF">2020-02-15T00:45:02Z</dcterms:created>
  <dcterms:modified xsi:type="dcterms:W3CDTF">2021-12-05T17:02:55Z</dcterms:modified>
</cp:coreProperties>
</file>