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5"/>
  </p:sldMasterIdLst>
  <p:notesMasterIdLst>
    <p:notesMasterId r:id="rId58"/>
  </p:notesMasterIdLst>
  <p:sldIdLst>
    <p:sldId id="258" r:id="rId6"/>
    <p:sldId id="259" r:id="rId7"/>
    <p:sldId id="260" r:id="rId8"/>
    <p:sldId id="327" r:id="rId9"/>
    <p:sldId id="320" r:id="rId10"/>
    <p:sldId id="321" r:id="rId11"/>
    <p:sldId id="322" r:id="rId12"/>
    <p:sldId id="323" r:id="rId13"/>
    <p:sldId id="324" r:id="rId14"/>
    <p:sldId id="325" r:id="rId15"/>
    <p:sldId id="326" r:id="rId16"/>
    <p:sldId id="269" r:id="rId17"/>
    <p:sldId id="293" r:id="rId18"/>
    <p:sldId id="270" r:id="rId19"/>
    <p:sldId id="295" r:id="rId20"/>
    <p:sldId id="268" r:id="rId21"/>
    <p:sldId id="296" r:id="rId22"/>
    <p:sldId id="272" r:id="rId23"/>
    <p:sldId id="309" r:id="rId24"/>
    <p:sldId id="266" r:id="rId25"/>
    <p:sldId id="310" r:id="rId26"/>
    <p:sldId id="273" r:id="rId27"/>
    <p:sldId id="299" r:id="rId28"/>
    <p:sldId id="275" r:id="rId29"/>
    <p:sldId id="308" r:id="rId30"/>
    <p:sldId id="274" r:id="rId31"/>
    <p:sldId id="311" r:id="rId32"/>
    <p:sldId id="301" r:id="rId33"/>
    <p:sldId id="276" r:id="rId34"/>
    <p:sldId id="277" r:id="rId35"/>
    <p:sldId id="278" r:id="rId36"/>
    <p:sldId id="279" r:id="rId37"/>
    <p:sldId id="280" r:id="rId38"/>
    <p:sldId id="302" r:id="rId39"/>
    <p:sldId id="303" r:id="rId40"/>
    <p:sldId id="281" r:id="rId41"/>
    <p:sldId id="282" r:id="rId42"/>
    <p:sldId id="283" r:id="rId43"/>
    <p:sldId id="304" r:id="rId44"/>
    <p:sldId id="284" r:id="rId45"/>
    <p:sldId id="305" r:id="rId46"/>
    <p:sldId id="285" r:id="rId47"/>
    <p:sldId id="286" r:id="rId48"/>
    <p:sldId id="306" r:id="rId49"/>
    <p:sldId id="287" r:id="rId50"/>
    <p:sldId id="307" r:id="rId51"/>
    <p:sldId id="288" r:id="rId52"/>
    <p:sldId id="289" r:id="rId53"/>
    <p:sldId id="290" r:id="rId54"/>
    <p:sldId id="319" r:id="rId55"/>
    <p:sldId id="291" r:id="rId56"/>
    <p:sldId id="292" r:id="rId57"/>
  </p:sldIdLst>
  <p:sldSz cx="12192000" cy="6858000"/>
  <p:notesSz cx="6797675" cy="9928225"/>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D3D3D"/>
    <a:srgbClr val="76B82A"/>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853"/>
    <p:restoredTop sz="94558"/>
  </p:normalViewPr>
  <p:slideViewPr>
    <p:cSldViewPr snapToGrid="0" snapToObjects="1" showGuides="1">
      <p:cViewPr varScale="1">
        <p:scale>
          <a:sx n="121" d="100"/>
          <a:sy n="121" d="100"/>
        </p:scale>
        <p:origin x="920" y="168"/>
      </p:cViewPr>
      <p:guideLst>
        <p:guide orient="horz" pos="2160"/>
        <p:guide pos="3840"/>
      </p:guideLst>
    </p:cSldViewPr>
  </p:slideViewPr>
  <p:outlineViewPr>
    <p:cViewPr>
      <p:scale>
        <a:sx n="33" d="100"/>
        <a:sy n="33" d="100"/>
      </p:scale>
      <p:origin x="0" y="0"/>
    </p:cViewPr>
  </p:outlineViewPr>
  <p:notesTextViewPr>
    <p:cViewPr>
      <p:scale>
        <a:sx n="1" d="1"/>
        <a:sy n="1" d="1"/>
      </p:scale>
      <p:origin x="0" y="0"/>
    </p:cViewPr>
  </p:notesTextViewPr>
  <p:notesViewPr>
    <p:cSldViewPr snapToGrid="0" snapToObjects="1" showGuides="1">
      <p:cViewPr varScale="1">
        <p:scale>
          <a:sx n="95" d="100"/>
          <a:sy n="95" d="100"/>
        </p:scale>
        <p:origin x="3720" y="192"/>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9" Type="http://schemas.openxmlformats.org/officeDocument/2006/relationships/slide" Target="slides/slide34.xml"/><Relationship Id="rId21" Type="http://schemas.openxmlformats.org/officeDocument/2006/relationships/slide" Target="slides/slide16.xml"/><Relationship Id="rId34" Type="http://schemas.openxmlformats.org/officeDocument/2006/relationships/slide" Target="slides/slide29.xml"/><Relationship Id="rId42" Type="http://schemas.openxmlformats.org/officeDocument/2006/relationships/slide" Target="slides/slide37.xml"/><Relationship Id="rId47" Type="http://schemas.openxmlformats.org/officeDocument/2006/relationships/slide" Target="slides/slide42.xml"/><Relationship Id="rId50" Type="http://schemas.openxmlformats.org/officeDocument/2006/relationships/slide" Target="slides/slide45.xml"/><Relationship Id="rId55" Type="http://schemas.openxmlformats.org/officeDocument/2006/relationships/slide" Target="slides/slide50.xml"/><Relationship Id="rId7" Type="http://schemas.openxmlformats.org/officeDocument/2006/relationships/slide" Target="slides/slide2.xml"/><Relationship Id="rId2" Type="http://schemas.openxmlformats.org/officeDocument/2006/relationships/customXml" Target="../customXml/item2.xml"/><Relationship Id="rId16" Type="http://schemas.openxmlformats.org/officeDocument/2006/relationships/slide" Target="slides/slide11.xml"/><Relationship Id="rId29" Type="http://schemas.openxmlformats.org/officeDocument/2006/relationships/slide" Target="slides/slide24.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slide" Target="slides/slide27.xml"/><Relationship Id="rId37" Type="http://schemas.openxmlformats.org/officeDocument/2006/relationships/slide" Target="slides/slide32.xml"/><Relationship Id="rId40" Type="http://schemas.openxmlformats.org/officeDocument/2006/relationships/slide" Target="slides/slide35.xml"/><Relationship Id="rId45" Type="http://schemas.openxmlformats.org/officeDocument/2006/relationships/slide" Target="slides/slide40.xml"/><Relationship Id="rId53" Type="http://schemas.openxmlformats.org/officeDocument/2006/relationships/slide" Target="slides/slide48.xml"/><Relationship Id="rId58" Type="http://schemas.openxmlformats.org/officeDocument/2006/relationships/notesMaster" Target="notesMasters/notesMaster1.xml"/><Relationship Id="rId5" Type="http://schemas.openxmlformats.org/officeDocument/2006/relationships/slideMaster" Target="slideMasters/slideMaster1.xml"/><Relationship Id="rId61" Type="http://schemas.openxmlformats.org/officeDocument/2006/relationships/theme" Target="theme/theme1.xml"/><Relationship Id="rId19" Type="http://schemas.openxmlformats.org/officeDocument/2006/relationships/slide" Target="slides/slide1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slide" Target="slides/slide25.xml"/><Relationship Id="rId35" Type="http://schemas.openxmlformats.org/officeDocument/2006/relationships/slide" Target="slides/slide30.xml"/><Relationship Id="rId43" Type="http://schemas.openxmlformats.org/officeDocument/2006/relationships/slide" Target="slides/slide38.xml"/><Relationship Id="rId48" Type="http://schemas.openxmlformats.org/officeDocument/2006/relationships/slide" Target="slides/slide43.xml"/><Relationship Id="rId56" Type="http://schemas.openxmlformats.org/officeDocument/2006/relationships/slide" Target="slides/slide51.xml"/><Relationship Id="rId8" Type="http://schemas.openxmlformats.org/officeDocument/2006/relationships/slide" Target="slides/slide3.xml"/><Relationship Id="rId51" Type="http://schemas.openxmlformats.org/officeDocument/2006/relationships/slide" Target="slides/slide46.xml"/><Relationship Id="rId3" Type="http://schemas.openxmlformats.org/officeDocument/2006/relationships/customXml" Target="../customXml/item3.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slide" Target="slides/slide28.xml"/><Relationship Id="rId38" Type="http://schemas.openxmlformats.org/officeDocument/2006/relationships/slide" Target="slides/slide33.xml"/><Relationship Id="rId46" Type="http://schemas.openxmlformats.org/officeDocument/2006/relationships/slide" Target="slides/slide41.xml"/><Relationship Id="rId59" Type="http://schemas.openxmlformats.org/officeDocument/2006/relationships/presProps" Target="presProps.xml"/><Relationship Id="rId20" Type="http://schemas.openxmlformats.org/officeDocument/2006/relationships/slide" Target="slides/slide15.xml"/><Relationship Id="rId41" Type="http://schemas.openxmlformats.org/officeDocument/2006/relationships/slide" Target="slides/slide36.xml"/><Relationship Id="rId54" Type="http://schemas.openxmlformats.org/officeDocument/2006/relationships/slide" Target="slides/slide49.xml"/><Relationship Id="rId62"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1.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36" Type="http://schemas.openxmlformats.org/officeDocument/2006/relationships/slide" Target="slides/slide31.xml"/><Relationship Id="rId49" Type="http://schemas.openxmlformats.org/officeDocument/2006/relationships/slide" Target="slides/slide44.xml"/><Relationship Id="rId57" Type="http://schemas.openxmlformats.org/officeDocument/2006/relationships/slide" Target="slides/slide52.xml"/><Relationship Id="rId10" Type="http://schemas.openxmlformats.org/officeDocument/2006/relationships/slide" Target="slides/slide5.xml"/><Relationship Id="rId31" Type="http://schemas.openxmlformats.org/officeDocument/2006/relationships/slide" Target="slides/slide26.xml"/><Relationship Id="rId44" Type="http://schemas.openxmlformats.org/officeDocument/2006/relationships/slide" Target="slides/slide39.xml"/><Relationship Id="rId52" Type="http://schemas.openxmlformats.org/officeDocument/2006/relationships/slide" Target="slides/slide47.xml"/><Relationship Id="rId60" Type="http://schemas.openxmlformats.org/officeDocument/2006/relationships/viewProps" Target="viewProps.xml"/><Relationship Id="rId4" Type="http://schemas.openxmlformats.org/officeDocument/2006/relationships/customXml" Target="../customXml/item4.xml"/><Relationship Id="rId9" Type="http://schemas.openxmlformats.org/officeDocument/2006/relationships/slide" Target="slides/slide4.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813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50443" y="0"/>
            <a:ext cx="2945659" cy="498135"/>
          </a:xfrm>
          <a:prstGeom prst="rect">
            <a:avLst/>
          </a:prstGeom>
        </p:spPr>
        <p:txBody>
          <a:bodyPr vert="horz" lIns="91440" tIns="45720" rIns="91440" bIns="45720" rtlCol="0"/>
          <a:lstStyle>
            <a:lvl1pPr algn="r">
              <a:defRPr sz="1200"/>
            </a:lvl1pPr>
          </a:lstStyle>
          <a:p>
            <a:fld id="{C625C499-F60F-C444-BEE0-33848ADC3E9D}" type="datetimeFigureOut">
              <a:rPr lang="en-US" smtClean="0"/>
              <a:t>3/29/25</a:t>
            </a:fld>
            <a:endParaRPr lang="en-US"/>
          </a:p>
        </p:txBody>
      </p:sp>
      <p:sp>
        <p:nvSpPr>
          <p:cNvPr id="4" name="Slide Image Placeholder 3"/>
          <p:cNvSpPr>
            <a:spLocks noGrp="1" noRot="1" noChangeAspect="1"/>
          </p:cNvSpPr>
          <p:nvPr>
            <p:ph type="sldImg" idx="2"/>
          </p:nvPr>
        </p:nvSpPr>
        <p:spPr>
          <a:xfrm>
            <a:off x="422275" y="1241425"/>
            <a:ext cx="5953125" cy="334962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79768" y="4777958"/>
            <a:ext cx="5438140" cy="3909239"/>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9430091"/>
            <a:ext cx="2945659" cy="498134"/>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50443" y="9430091"/>
            <a:ext cx="2945659" cy="498134"/>
          </a:xfrm>
          <a:prstGeom prst="rect">
            <a:avLst/>
          </a:prstGeom>
        </p:spPr>
        <p:txBody>
          <a:bodyPr vert="horz" lIns="91440" tIns="45720" rIns="91440" bIns="45720" rtlCol="0" anchor="b"/>
          <a:lstStyle>
            <a:lvl1pPr algn="r">
              <a:defRPr sz="1200"/>
            </a:lvl1pPr>
          </a:lstStyle>
          <a:p>
            <a:fld id="{76B58208-E6F6-4946-9F3D-A47B4C1534E2}" type="slidenum">
              <a:rPr lang="en-US" smtClean="0"/>
              <a:t>‹Nr.›</a:t>
            </a:fld>
            <a:endParaRPr lang="en-US"/>
          </a:p>
        </p:txBody>
      </p:sp>
    </p:spTree>
    <p:extLst>
      <p:ext uri="{BB962C8B-B14F-4D97-AF65-F5344CB8AC3E}">
        <p14:creationId xmlns:p14="http://schemas.microsoft.com/office/powerpoint/2010/main" val="65166839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446534" y="3085765"/>
            <a:ext cx="11262866" cy="330480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ctrTitle"/>
          </p:nvPr>
        </p:nvSpPr>
        <p:spPr>
          <a:xfrm>
            <a:off x="581191" y="1020431"/>
            <a:ext cx="10993549" cy="1475013"/>
          </a:xfrm>
          <a:effectLst/>
        </p:spPr>
        <p:txBody>
          <a:bodyPr anchor="b">
            <a:normAutofit/>
          </a:bodyPr>
          <a:lstStyle>
            <a:lvl1pPr>
              <a:defRPr sz="36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581194" y="2495445"/>
            <a:ext cx="10993546" cy="590321"/>
          </a:xfrm>
        </p:spPr>
        <p:txBody>
          <a:bodyPr anchor="t">
            <a:normAutofit/>
          </a:bodyPr>
          <a:lstStyle>
            <a:lvl1pPr marL="0" indent="0" algn="l">
              <a:buNone/>
              <a:defRPr sz="1600" cap="all">
                <a:solidFill>
                  <a:schemeClr val="accent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a:xfrm>
            <a:off x="7605951" y="5956137"/>
            <a:ext cx="2844800" cy="365125"/>
          </a:xfrm>
          <a:prstGeom prst="rect">
            <a:avLst/>
          </a:prstGeom>
        </p:spPr>
        <p:txBody>
          <a:bodyPr/>
          <a:lstStyle>
            <a:lvl1pPr>
              <a:defRPr>
                <a:solidFill>
                  <a:schemeClr val="accent1">
                    <a:lumMod val="75000"/>
                    <a:lumOff val="25000"/>
                  </a:schemeClr>
                </a:solidFill>
              </a:defRPr>
            </a:lvl1pPr>
          </a:lstStyle>
          <a:p>
            <a:fld id="{B61BEF0D-F0BB-DE4B-95CE-6DB70DBA9567}" type="datetimeFigureOut">
              <a:rPr lang="en-US" dirty="0"/>
              <a:pPr/>
              <a:t>3/29/25</a:t>
            </a:fld>
            <a:endParaRPr lang="en-US" dirty="0"/>
          </a:p>
        </p:txBody>
      </p:sp>
      <p:sp>
        <p:nvSpPr>
          <p:cNvPr id="5" name="Footer Placeholder 4"/>
          <p:cNvSpPr>
            <a:spLocks noGrp="1"/>
          </p:cNvSpPr>
          <p:nvPr>
            <p:ph type="ftr" sz="quarter" idx="11"/>
          </p:nvPr>
        </p:nvSpPr>
        <p:spPr>
          <a:xfrm>
            <a:off x="581192" y="5951811"/>
            <a:ext cx="6917210" cy="365125"/>
          </a:xfrm>
          <a:prstGeom prst="rect">
            <a:avLst/>
          </a:prstGeom>
        </p:spPr>
        <p:txBody>
          <a:bodyPr/>
          <a:lstStyle>
            <a:lvl1pPr>
              <a:defRPr>
                <a:solidFill>
                  <a:schemeClr val="accent1">
                    <a:lumMod val="75000"/>
                    <a:lumOff val="25000"/>
                  </a:schemeClr>
                </a:solidFill>
              </a:defRPr>
            </a:lvl1pPr>
          </a:lstStyle>
          <a:p>
            <a:endParaRPr lang="en-US" dirty="0"/>
          </a:p>
        </p:txBody>
      </p:sp>
      <p:sp>
        <p:nvSpPr>
          <p:cNvPr id="6" name="Slide Number Placeholder 5"/>
          <p:cNvSpPr>
            <a:spLocks noGrp="1"/>
          </p:cNvSpPr>
          <p:nvPr>
            <p:ph type="sldNum" sz="quarter" idx="12"/>
          </p:nvPr>
        </p:nvSpPr>
        <p:spPr>
          <a:xfrm>
            <a:off x="10558300" y="5956137"/>
            <a:ext cx="1016440" cy="365125"/>
          </a:xfrm>
          <a:prstGeom prst="rect">
            <a:avLst/>
          </a:prstGeom>
        </p:spPr>
        <p:txBody>
          <a:bodyPr/>
          <a:lstStyle>
            <a:lvl1pPr>
              <a:defRPr>
                <a:solidFill>
                  <a:schemeClr val="accent1">
                    <a:lumMod val="75000"/>
                    <a:lumOff val="25000"/>
                  </a:schemeClr>
                </a:solidFill>
              </a:defRPr>
            </a:lvl1pPr>
          </a:lstStyle>
          <a:p>
            <a:fld id="{D57F1E4F-1CFF-5643-939E-217C01CDF565}" type="slidenum">
              <a:rPr lang="en-US" dirty="0"/>
              <a:pPr/>
              <a:t>‹Nr.›</a:t>
            </a:fld>
            <a:endParaRPr lang="en-US" dirty="0"/>
          </a:p>
        </p:txBody>
      </p:sp>
      <p:sp>
        <p:nvSpPr>
          <p:cNvPr id="9" name="Rectangle 8"/>
          <p:cNvSpPr/>
          <p:nvPr userDrawn="1"/>
        </p:nvSpPr>
        <p:spPr>
          <a:xfrm>
            <a:off x="11709400" y="5744906"/>
            <a:ext cx="482600" cy="77893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preserve="1" userDrawn="1">
  <p:cSld name="Leer">
    <p:spTree>
      <p:nvGrpSpPr>
        <p:cNvPr id="1" name=""/>
        <p:cNvGrpSpPr/>
        <p:nvPr/>
      </p:nvGrpSpPr>
      <p:grpSpPr>
        <a:xfrm>
          <a:off x="0" y="0"/>
          <a:ext cx="0" cy="0"/>
          <a:chOff x="0" y="0"/>
          <a:chExt cx="0" cy="0"/>
        </a:xfrm>
      </p:grpSpPr>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9" name="Rectangle 8"/>
          <p:cNvSpPr>
            <a:spLocks noChangeAspect="1"/>
          </p:cNvSpPr>
          <p:nvPr/>
        </p:nvSpPr>
        <p:spPr>
          <a:xfrm>
            <a:off x="447817" y="5141973"/>
            <a:ext cx="11298200" cy="1274702"/>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2" y="5262296"/>
            <a:ext cx="4909445" cy="689514"/>
          </a:xfrm>
        </p:spPr>
        <p:txBody>
          <a:bodyPr anchor="ctr"/>
          <a:lstStyle>
            <a:lvl1pPr algn="l">
              <a:defRPr sz="2000" b="0">
                <a:solidFill>
                  <a:schemeClr val="accent1">
                    <a:lumMod val="75000"/>
                    <a:lumOff val="25000"/>
                  </a:schemeClr>
                </a:solidFill>
              </a:defRPr>
            </a:lvl1pPr>
          </a:lstStyle>
          <a:p>
            <a:r>
              <a:rPr lang="en-US"/>
              <a:t>Click to edit Master title style</a:t>
            </a:r>
            <a:endParaRPr lang="en-US" dirty="0"/>
          </a:p>
        </p:txBody>
      </p:sp>
      <p:sp>
        <p:nvSpPr>
          <p:cNvPr id="3" name="Content Placeholder 2"/>
          <p:cNvSpPr>
            <a:spLocks noGrp="1"/>
          </p:cNvSpPr>
          <p:nvPr>
            <p:ph idx="1"/>
          </p:nvPr>
        </p:nvSpPr>
        <p:spPr>
          <a:xfrm>
            <a:off x="447816" y="601200"/>
            <a:ext cx="11292840" cy="4204800"/>
          </a:xfrm>
        </p:spPr>
        <p:txBody>
          <a:bodyPr anchor="ctr">
            <a:normAutofit/>
          </a:bodyPr>
          <a:lstStyle>
            <a:lvl1pPr>
              <a:defRPr sz="2000">
                <a:solidFill>
                  <a:schemeClr val="tx2"/>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400">
                <a:solidFill>
                  <a:schemeClr val="tx2"/>
                </a:solidFill>
              </a:defRPr>
            </a:lvl5pPr>
            <a:lvl6pPr>
              <a:defRPr sz="1400">
                <a:solidFill>
                  <a:schemeClr val="tx2"/>
                </a:solidFill>
              </a:defRPr>
            </a:lvl6pPr>
            <a:lvl7pPr>
              <a:defRPr sz="1400">
                <a:solidFill>
                  <a:schemeClr val="tx2"/>
                </a:solidFill>
              </a:defRPr>
            </a:lvl7pPr>
            <a:lvl8pPr>
              <a:defRPr sz="1400">
                <a:solidFill>
                  <a:schemeClr val="tx2"/>
                </a:solidFill>
              </a:defRPr>
            </a:lvl8pPr>
            <a:lvl9pPr>
              <a:defRPr sz="1400">
                <a:solidFill>
                  <a:schemeClr val="tx2"/>
                </a:solidFill>
              </a:defRPr>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5740823" y="5262296"/>
            <a:ext cx="5869987" cy="689515"/>
          </a:xfrm>
        </p:spPr>
        <p:txBody>
          <a:bodyPr anchor="ctr">
            <a:normAutofit/>
          </a:bodyPr>
          <a:lstStyle>
            <a:lvl1pPr marL="0" indent="0" algn="r">
              <a:buNone/>
              <a:defRPr sz="1100">
                <a:solidFill>
                  <a:schemeClr val="bg1"/>
                </a:solidFill>
              </a:defRPr>
            </a:lvl1pPr>
            <a:lvl2pPr marL="457200" indent="0">
              <a:buNone/>
              <a:defRPr sz="11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7605951" y="5956137"/>
            <a:ext cx="2844799" cy="365125"/>
          </a:xfrm>
          <a:prstGeom prst="rect">
            <a:avLst/>
          </a:prstGeom>
        </p:spPr>
        <p:txBody>
          <a:bodyPr/>
          <a:lstStyle>
            <a:lvl1pPr>
              <a:defRPr>
                <a:solidFill>
                  <a:schemeClr val="accent1">
                    <a:lumMod val="75000"/>
                    <a:lumOff val="25000"/>
                  </a:schemeClr>
                </a:solidFill>
              </a:defRPr>
            </a:lvl1pPr>
          </a:lstStyle>
          <a:p>
            <a:fld id="{B61BEF0D-F0BB-DE4B-95CE-6DB70DBA9567}" type="datetimeFigureOut">
              <a:rPr lang="en-US" dirty="0"/>
              <a:pPr/>
              <a:t>3/29/25</a:t>
            </a:fld>
            <a:endParaRPr lang="en-US" dirty="0"/>
          </a:p>
        </p:txBody>
      </p:sp>
      <p:sp>
        <p:nvSpPr>
          <p:cNvPr id="6" name="Footer Placeholder 5"/>
          <p:cNvSpPr>
            <a:spLocks noGrp="1"/>
          </p:cNvSpPr>
          <p:nvPr>
            <p:ph type="ftr" sz="quarter" idx="11"/>
          </p:nvPr>
        </p:nvSpPr>
        <p:spPr>
          <a:xfrm>
            <a:off x="581192" y="5951811"/>
            <a:ext cx="6917210" cy="365125"/>
          </a:xfrm>
          <a:prstGeom prst="rect">
            <a:avLst/>
          </a:prstGeom>
        </p:spPr>
        <p:txBody>
          <a:bodyPr/>
          <a:lstStyle>
            <a:lvl1pPr>
              <a:defRPr>
                <a:solidFill>
                  <a:schemeClr val="accent1">
                    <a:lumMod val="75000"/>
                    <a:lumOff val="25000"/>
                  </a:schemeClr>
                </a:solidFill>
              </a:defRPr>
            </a:lvl1pPr>
          </a:lstStyle>
          <a:p>
            <a:endParaRPr lang="en-US" dirty="0"/>
          </a:p>
        </p:txBody>
      </p:sp>
      <p:sp>
        <p:nvSpPr>
          <p:cNvPr id="7" name="Slide Number Placeholder 6"/>
          <p:cNvSpPr>
            <a:spLocks noGrp="1"/>
          </p:cNvSpPr>
          <p:nvPr>
            <p:ph type="sldNum" sz="quarter" idx="12"/>
          </p:nvPr>
        </p:nvSpPr>
        <p:spPr>
          <a:xfrm>
            <a:off x="10558300" y="5956137"/>
            <a:ext cx="1052510" cy="365125"/>
          </a:xfrm>
          <a:prstGeom prst="rect">
            <a:avLst/>
          </a:prstGeom>
        </p:spPr>
        <p:txBody>
          <a:bodyPr/>
          <a:lstStyle>
            <a:lvl1pPr>
              <a:defRPr>
                <a:solidFill>
                  <a:schemeClr val="accent1">
                    <a:lumMod val="75000"/>
                    <a:lumOff val="25000"/>
                  </a:schemeClr>
                </a:solidFill>
              </a:defRPr>
            </a:lvl1pPr>
          </a:lstStyle>
          <a:p>
            <a:fld id="{D57F1E4F-1CFF-5643-939E-217C01CDF565}" type="slidenum">
              <a:rPr lang="en-US" dirty="0"/>
              <a:pPr/>
              <a:t>‹Nr.›</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1193" y="4693389"/>
            <a:ext cx="11029616" cy="566738"/>
          </a:xfrm>
        </p:spPr>
        <p:txBody>
          <a:bodyPr anchor="b">
            <a:normAutofit/>
          </a:bodyPr>
          <a:lstStyle>
            <a:lvl1pPr algn="l">
              <a:defRPr sz="2400" b="0">
                <a:solidFill>
                  <a:schemeClr val="accent1"/>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447817" y="599725"/>
            <a:ext cx="11290859" cy="3557252"/>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Drag picture to placeholder or click icon to add</a:t>
            </a:r>
            <a:endParaRPr lang="en-US" dirty="0"/>
          </a:p>
        </p:txBody>
      </p:sp>
      <p:sp>
        <p:nvSpPr>
          <p:cNvPr id="4" name="Text Placeholder 3"/>
          <p:cNvSpPr>
            <a:spLocks noGrp="1"/>
          </p:cNvSpPr>
          <p:nvPr>
            <p:ph type="body" sz="half" idx="2"/>
          </p:nvPr>
        </p:nvSpPr>
        <p:spPr>
          <a:xfrm>
            <a:off x="581192" y="5260127"/>
            <a:ext cx="11029617" cy="598671"/>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7605951" y="5956137"/>
            <a:ext cx="2844799" cy="365125"/>
          </a:xfrm>
          <a:prstGeom prst="rect">
            <a:avLst/>
          </a:prstGeom>
        </p:spPr>
        <p:txBody>
          <a:bodyPr/>
          <a:lstStyle/>
          <a:p>
            <a:fld id="{B61BEF0D-F0BB-DE4B-95CE-6DB70DBA9567}" type="datetimeFigureOut">
              <a:rPr lang="en-US" dirty="0"/>
              <a:pPr/>
              <a:t>3/29/25</a:t>
            </a:fld>
            <a:endParaRPr lang="en-US" dirty="0"/>
          </a:p>
        </p:txBody>
      </p:sp>
      <p:sp>
        <p:nvSpPr>
          <p:cNvPr id="6" name="Footer Placeholder 5"/>
          <p:cNvSpPr>
            <a:spLocks noGrp="1"/>
          </p:cNvSpPr>
          <p:nvPr>
            <p:ph type="ftr" sz="quarter" idx="11"/>
          </p:nvPr>
        </p:nvSpPr>
        <p:spPr>
          <a:xfrm>
            <a:off x="581192" y="5951811"/>
            <a:ext cx="6917210" cy="365125"/>
          </a:xfrm>
          <a:prstGeom prst="rect">
            <a:avLst/>
          </a:prstGeom>
        </p:spPr>
        <p:txBody>
          <a:bodyPr/>
          <a:lstStyle/>
          <a:p>
            <a:endParaRPr lang="en-US" dirty="0"/>
          </a:p>
        </p:txBody>
      </p:sp>
      <p:sp>
        <p:nvSpPr>
          <p:cNvPr id="7" name="Slide Number Placeholder 6"/>
          <p:cNvSpPr>
            <a:spLocks noGrp="1"/>
          </p:cNvSpPr>
          <p:nvPr>
            <p:ph type="sldNum" sz="quarter" idx="12"/>
          </p:nvPr>
        </p:nvSpPr>
        <p:spPr>
          <a:xfrm>
            <a:off x="10558300" y="5956137"/>
            <a:ext cx="1052510" cy="365125"/>
          </a:xfrm>
          <a:prstGeom prst="rect">
            <a:avLst/>
          </a:prstGeom>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8" name="Rectangle 7"/>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9" name="Title 1"/>
          <p:cNvSpPr>
            <a:spLocks noGrp="1"/>
          </p:cNvSpPr>
          <p:nvPr>
            <p:ph type="title" hasCustomPrompt="1"/>
          </p:nvPr>
        </p:nvSpPr>
        <p:spPr>
          <a:xfrm>
            <a:off x="581192" y="702156"/>
            <a:ext cx="11029616" cy="1013800"/>
          </a:xfrm>
        </p:spPr>
        <p:txBody>
          <a:bodyPr>
            <a:normAutofit/>
          </a:bodyPr>
          <a:lstStyle>
            <a:lvl1pPr>
              <a:defRPr sz="3600" cap="none"/>
            </a:lvl1pPr>
          </a:lstStyle>
          <a:p>
            <a:r>
              <a:rPr lang="en-US" dirty="0"/>
              <a:t>Click to edit master title style</a:t>
            </a:r>
          </a:p>
        </p:txBody>
      </p:sp>
      <p:sp>
        <p:nvSpPr>
          <p:cNvPr id="3" name="Vertical Text Placeholder 2"/>
          <p:cNvSpPr>
            <a:spLocks noGrp="1"/>
          </p:cNvSpPr>
          <p:nvPr>
            <p:ph type="body" orient="vert" idx="1"/>
          </p:nvPr>
        </p:nvSpPr>
        <p:spPr/>
        <p:txBody>
          <a:bodyPr vert="eaVert" anchor="t"/>
          <a:lstStyle>
            <a:lvl1pPr algn="l">
              <a:defRPr/>
            </a:lvl1pPr>
            <a:lvl2pPr algn="l">
              <a:defRPr/>
            </a:lvl2pPr>
            <a:lvl3pPr algn="l">
              <a:defRPr/>
            </a:lvl3pPr>
            <a:lvl4pPr algn="l">
              <a:defRPr/>
            </a:lvl4pPr>
            <a:lvl5pPr algn="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a:xfrm>
            <a:off x="7605951" y="5956137"/>
            <a:ext cx="2844799" cy="365125"/>
          </a:xfrm>
          <a:prstGeom prst="rect">
            <a:avLst/>
          </a:prstGeom>
        </p:spPr>
        <p:txBody>
          <a:bodyPr/>
          <a:lstStyle/>
          <a:p>
            <a:fld id="{B61BEF0D-F0BB-DE4B-95CE-6DB70DBA9567}" type="datetimeFigureOut">
              <a:rPr lang="en-US" dirty="0"/>
              <a:pPr/>
              <a:t>3/29/25</a:t>
            </a:fld>
            <a:endParaRPr lang="en-US" dirty="0"/>
          </a:p>
        </p:txBody>
      </p:sp>
      <p:sp>
        <p:nvSpPr>
          <p:cNvPr id="5" name="Footer Placeholder 4"/>
          <p:cNvSpPr>
            <a:spLocks noGrp="1"/>
          </p:cNvSpPr>
          <p:nvPr>
            <p:ph type="ftr" sz="quarter" idx="11"/>
          </p:nvPr>
        </p:nvSpPr>
        <p:spPr>
          <a:xfrm>
            <a:off x="581192" y="5951811"/>
            <a:ext cx="6917210" cy="365125"/>
          </a:xfrm>
          <a:prstGeom prst="rect">
            <a:avLst/>
          </a:prstGeom>
        </p:spPr>
        <p:txBody>
          <a:bodyPr/>
          <a:lstStyle/>
          <a:p>
            <a:endParaRPr lang="en-US" dirty="0"/>
          </a:p>
        </p:txBody>
      </p:sp>
      <p:sp>
        <p:nvSpPr>
          <p:cNvPr id="6" name="Slide Number Placeholder 5"/>
          <p:cNvSpPr>
            <a:spLocks noGrp="1"/>
          </p:cNvSpPr>
          <p:nvPr>
            <p:ph type="sldNum" sz="quarter" idx="12"/>
          </p:nvPr>
        </p:nvSpPr>
        <p:spPr>
          <a:xfrm>
            <a:off x="10558300" y="5956137"/>
            <a:ext cx="1052510" cy="365125"/>
          </a:xfrm>
          <a:prstGeom prst="rect">
            <a:avLst/>
          </a:prstGeom>
        </p:spPr>
        <p:txBody>
          <a:bodyPr/>
          <a:lstStyle/>
          <a:p>
            <a:fld id="{D57F1E4F-1CFF-5643-939E-217C01CDF565}" type="slidenum">
              <a:rPr lang="en-US" dirty="0"/>
              <a:pPr/>
              <a:t>‹Nr.›</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a:spLocks noChangeAspect="1"/>
          </p:cNvSpPr>
          <p:nvPr/>
        </p:nvSpPr>
        <p:spPr>
          <a:xfrm>
            <a:off x="8839201" y="599725"/>
            <a:ext cx="2906817" cy="581695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Vertical Title 1"/>
          <p:cNvSpPr>
            <a:spLocks noGrp="1"/>
          </p:cNvSpPr>
          <p:nvPr>
            <p:ph type="title" orient="vert" hasCustomPrompt="1"/>
          </p:nvPr>
        </p:nvSpPr>
        <p:spPr>
          <a:xfrm>
            <a:off x="8839201" y="675726"/>
            <a:ext cx="2004164" cy="5183073"/>
          </a:xfrm>
        </p:spPr>
        <p:txBody>
          <a:bodyPr vert="eaVert">
            <a:normAutofit/>
          </a:bodyPr>
          <a:lstStyle>
            <a:lvl1pPr>
              <a:defRPr sz="3600" cap="none"/>
            </a:lvl1pPr>
          </a:lstStyle>
          <a:p>
            <a:r>
              <a:rPr lang="en-US" dirty="0"/>
              <a:t>Click to edit master title style</a:t>
            </a:r>
          </a:p>
        </p:txBody>
      </p:sp>
      <p:sp>
        <p:nvSpPr>
          <p:cNvPr id="3" name="Vertical Text Placeholder 2"/>
          <p:cNvSpPr>
            <a:spLocks noGrp="1"/>
          </p:cNvSpPr>
          <p:nvPr>
            <p:ph type="body" orient="vert" idx="1"/>
          </p:nvPr>
        </p:nvSpPr>
        <p:spPr>
          <a:xfrm>
            <a:off x="774923" y="675726"/>
            <a:ext cx="7896279" cy="5183073"/>
          </a:xfrm>
        </p:spPr>
        <p:txBody>
          <a:bodyPr vert="eaVert" ancho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a:xfrm>
            <a:off x="8993673" y="5956137"/>
            <a:ext cx="1328141" cy="365125"/>
          </a:xfrm>
          <a:prstGeom prst="rect">
            <a:avLst/>
          </a:prstGeom>
        </p:spPr>
        <p:txBody>
          <a:bodyPr/>
          <a:lstStyle>
            <a:lvl1pPr>
              <a:defRPr>
                <a:solidFill>
                  <a:schemeClr val="accent1">
                    <a:lumMod val="75000"/>
                    <a:lumOff val="25000"/>
                  </a:schemeClr>
                </a:solidFill>
              </a:defRPr>
            </a:lvl1pPr>
          </a:lstStyle>
          <a:p>
            <a:fld id="{B61BEF0D-F0BB-DE4B-95CE-6DB70DBA9567}" type="datetimeFigureOut">
              <a:rPr lang="en-US" dirty="0"/>
              <a:pPr/>
              <a:t>3/29/25</a:t>
            </a:fld>
            <a:endParaRPr lang="en-US" dirty="0"/>
          </a:p>
        </p:txBody>
      </p:sp>
      <p:sp>
        <p:nvSpPr>
          <p:cNvPr id="5" name="Footer Placeholder 4"/>
          <p:cNvSpPr>
            <a:spLocks noGrp="1"/>
          </p:cNvSpPr>
          <p:nvPr>
            <p:ph type="ftr" sz="quarter" idx="11"/>
          </p:nvPr>
        </p:nvSpPr>
        <p:spPr>
          <a:xfrm>
            <a:off x="774923" y="5951811"/>
            <a:ext cx="7896279" cy="365125"/>
          </a:xfrm>
          <a:prstGeom prst="rect">
            <a:avLst/>
          </a:prstGeom>
        </p:spPr>
        <p:txBody>
          <a:bodyPr/>
          <a:lstStyle/>
          <a:p>
            <a:endParaRPr lang="en-US" dirty="0"/>
          </a:p>
        </p:txBody>
      </p:sp>
      <p:sp>
        <p:nvSpPr>
          <p:cNvPr id="6" name="Slide Number Placeholder 5"/>
          <p:cNvSpPr>
            <a:spLocks noGrp="1"/>
          </p:cNvSpPr>
          <p:nvPr>
            <p:ph type="sldNum" sz="quarter" idx="12"/>
          </p:nvPr>
        </p:nvSpPr>
        <p:spPr>
          <a:xfrm>
            <a:off x="10446615" y="5956137"/>
            <a:ext cx="1164195" cy="365125"/>
          </a:xfrm>
          <a:prstGeom prst="rect">
            <a:avLst/>
          </a:prstGeom>
        </p:spPr>
        <p:txBody>
          <a:bodyPr/>
          <a:lstStyle>
            <a:lvl1pPr>
              <a:defRPr>
                <a:solidFill>
                  <a:schemeClr val="accent1">
                    <a:lumMod val="75000"/>
                    <a:lumOff val="25000"/>
                  </a:schemeClr>
                </a:solidFill>
              </a:defRPr>
            </a:lvl1p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hasCustomPrompt="1"/>
          </p:nvPr>
        </p:nvSpPr>
        <p:spPr>
          <a:xfrm>
            <a:off x="581192" y="702156"/>
            <a:ext cx="11029616" cy="1013800"/>
          </a:xfrm>
        </p:spPr>
        <p:txBody>
          <a:bodyPr>
            <a:normAutofit/>
          </a:bodyPr>
          <a:lstStyle>
            <a:lvl1pPr>
              <a:defRPr sz="3600" cap="none"/>
            </a:lvl1pPr>
          </a:lstStyle>
          <a:p>
            <a:r>
              <a:rPr lang="en-US" dirty="0"/>
              <a:t>Click to edit master title style</a:t>
            </a:r>
          </a:p>
        </p:txBody>
      </p:sp>
      <p:sp>
        <p:nvSpPr>
          <p:cNvPr id="3" name="Content Placeholder 2"/>
          <p:cNvSpPr>
            <a:spLocks noGrp="1"/>
          </p:cNvSpPr>
          <p:nvPr>
            <p:ph idx="1"/>
          </p:nvPr>
        </p:nvSpPr>
        <p:spPr>
          <a:xfrm>
            <a:off x="581192" y="2180496"/>
            <a:ext cx="11029615" cy="367830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a:xfrm>
            <a:off x="7605951" y="5956137"/>
            <a:ext cx="2844799" cy="365125"/>
          </a:xfrm>
          <a:prstGeom prst="rect">
            <a:avLst/>
          </a:prstGeom>
        </p:spPr>
        <p:txBody>
          <a:bodyPr/>
          <a:lstStyle/>
          <a:p>
            <a:fld id="{B61BEF0D-F0BB-DE4B-95CE-6DB70DBA9567}" type="datetimeFigureOut">
              <a:rPr lang="en-US" dirty="0"/>
              <a:pPr/>
              <a:t>3/29/25</a:t>
            </a:fld>
            <a:endParaRPr lang="en-US" dirty="0"/>
          </a:p>
        </p:txBody>
      </p:sp>
      <p:sp>
        <p:nvSpPr>
          <p:cNvPr id="5" name="Footer Placeholder 4"/>
          <p:cNvSpPr>
            <a:spLocks noGrp="1"/>
          </p:cNvSpPr>
          <p:nvPr>
            <p:ph type="ftr" sz="quarter" idx="11"/>
          </p:nvPr>
        </p:nvSpPr>
        <p:spPr>
          <a:xfrm>
            <a:off x="581192" y="5951811"/>
            <a:ext cx="6917210" cy="365125"/>
          </a:xfrm>
          <a:prstGeom prst="rect">
            <a:avLst/>
          </a:prstGeom>
        </p:spPr>
        <p:txBody>
          <a:bodyPr/>
          <a:lstStyle/>
          <a:p>
            <a:endParaRPr lang="en-US" dirty="0"/>
          </a:p>
        </p:txBody>
      </p:sp>
      <p:sp>
        <p:nvSpPr>
          <p:cNvPr id="6" name="Slide Number Placeholder 5"/>
          <p:cNvSpPr>
            <a:spLocks noGrp="1"/>
          </p:cNvSpPr>
          <p:nvPr>
            <p:ph type="sldNum" sz="quarter" idx="12"/>
          </p:nvPr>
        </p:nvSpPr>
        <p:spPr>
          <a:xfrm>
            <a:off x="10558300" y="5956137"/>
            <a:ext cx="1052508" cy="365125"/>
          </a:xfrm>
          <a:prstGeom prst="rect">
            <a:avLst/>
          </a:prstGeom>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8" name="Rectangle 7"/>
          <p:cNvSpPr>
            <a:spLocks noChangeAspect="1"/>
          </p:cNvSpPr>
          <p:nvPr/>
        </p:nvSpPr>
        <p:spPr>
          <a:xfrm>
            <a:off x="447817" y="5141974"/>
            <a:ext cx="11290860"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3043910"/>
            <a:ext cx="11029615" cy="1497507"/>
          </a:xfrm>
        </p:spPr>
        <p:txBody>
          <a:bodyPr anchor="b">
            <a:normAutofit/>
          </a:bodyPr>
          <a:lstStyle>
            <a:lvl1pPr algn="l">
              <a:defRPr sz="3600" b="0" cap="all">
                <a:solidFill>
                  <a:schemeClr val="accent1"/>
                </a:solidFill>
              </a:defRPr>
            </a:lvl1pPr>
          </a:lstStyle>
          <a:p>
            <a:r>
              <a:rPr lang="en-US"/>
              <a:t>Click to edit Master title style</a:t>
            </a:r>
            <a:endParaRPr lang="en-US" dirty="0"/>
          </a:p>
        </p:txBody>
      </p:sp>
      <p:sp>
        <p:nvSpPr>
          <p:cNvPr id="3" name="Text Placeholder 2"/>
          <p:cNvSpPr>
            <a:spLocks noGrp="1"/>
          </p:cNvSpPr>
          <p:nvPr>
            <p:ph type="body" idx="1"/>
          </p:nvPr>
        </p:nvSpPr>
        <p:spPr>
          <a:xfrm>
            <a:off x="581192" y="4541417"/>
            <a:ext cx="11029615" cy="600556"/>
          </a:xfrm>
        </p:spPr>
        <p:txBody>
          <a:bodyPr anchor="t">
            <a:normAutofit/>
          </a:bodyPr>
          <a:lstStyle>
            <a:lvl1pPr marL="0" indent="0" algn="l">
              <a:buNone/>
              <a:defRPr sz="1800" cap="all">
                <a:solidFill>
                  <a:schemeClr val="accent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a:xfrm>
            <a:off x="7605951" y="5956137"/>
            <a:ext cx="2844799" cy="365125"/>
          </a:xfrm>
          <a:prstGeom prst="rect">
            <a:avLst/>
          </a:prstGeom>
        </p:spPr>
        <p:txBody>
          <a:bodyPr/>
          <a:lstStyle>
            <a:lvl1pPr>
              <a:defRPr>
                <a:solidFill>
                  <a:schemeClr val="accent1">
                    <a:lumMod val="75000"/>
                    <a:lumOff val="25000"/>
                  </a:schemeClr>
                </a:solidFill>
              </a:defRPr>
            </a:lvl1pPr>
          </a:lstStyle>
          <a:p>
            <a:fld id="{B61BEF0D-F0BB-DE4B-95CE-6DB70DBA9567}" type="datetimeFigureOut">
              <a:rPr lang="en-US" dirty="0"/>
              <a:pPr/>
              <a:t>3/29/25</a:t>
            </a:fld>
            <a:endParaRPr lang="en-US" dirty="0"/>
          </a:p>
        </p:txBody>
      </p:sp>
      <p:sp>
        <p:nvSpPr>
          <p:cNvPr id="5" name="Footer Placeholder 4"/>
          <p:cNvSpPr>
            <a:spLocks noGrp="1"/>
          </p:cNvSpPr>
          <p:nvPr>
            <p:ph type="ftr" sz="quarter" idx="11"/>
          </p:nvPr>
        </p:nvSpPr>
        <p:spPr>
          <a:xfrm>
            <a:off x="581192" y="5951811"/>
            <a:ext cx="6917210" cy="365125"/>
          </a:xfrm>
          <a:prstGeom prst="rect">
            <a:avLst/>
          </a:prstGeom>
        </p:spPr>
        <p:txBody>
          <a:bodyPr/>
          <a:lstStyle>
            <a:lvl1pPr>
              <a:defRPr>
                <a:solidFill>
                  <a:schemeClr val="accent1">
                    <a:lumMod val="75000"/>
                    <a:lumOff val="25000"/>
                  </a:schemeClr>
                </a:solidFill>
              </a:defRPr>
            </a:lvl1pPr>
          </a:lstStyle>
          <a:p>
            <a:endParaRPr lang="en-US" dirty="0"/>
          </a:p>
        </p:txBody>
      </p:sp>
      <p:sp>
        <p:nvSpPr>
          <p:cNvPr id="6" name="Slide Number Placeholder 5"/>
          <p:cNvSpPr>
            <a:spLocks noGrp="1"/>
          </p:cNvSpPr>
          <p:nvPr>
            <p:ph type="sldNum" sz="quarter" idx="12"/>
          </p:nvPr>
        </p:nvSpPr>
        <p:spPr>
          <a:xfrm>
            <a:off x="10558300" y="5956137"/>
            <a:ext cx="1052510" cy="365125"/>
          </a:xfrm>
          <a:prstGeom prst="rect">
            <a:avLst/>
          </a:prstGeom>
        </p:spPr>
        <p:txBody>
          <a:bodyPr/>
          <a:lstStyle>
            <a:lvl1pPr>
              <a:defRPr>
                <a:solidFill>
                  <a:schemeClr val="accent1">
                    <a:lumMod val="75000"/>
                    <a:lumOff val="25000"/>
                  </a:schemeClr>
                </a:solidFill>
              </a:defRPr>
            </a:lvl1p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hasCustomPrompt="1"/>
          </p:nvPr>
        </p:nvSpPr>
        <p:spPr>
          <a:xfrm>
            <a:off x="581193" y="729658"/>
            <a:ext cx="11029616" cy="988332"/>
          </a:xfrm>
        </p:spPr>
        <p:txBody>
          <a:bodyPr>
            <a:normAutofit/>
          </a:bodyPr>
          <a:lstStyle>
            <a:lvl1pPr>
              <a:defRPr sz="3600" cap="none"/>
            </a:lvl1pPr>
          </a:lstStyle>
          <a:p>
            <a:r>
              <a:rPr lang="en-US" dirty="0"/>
              <a:t>Click to edit master title style</a:t>
            </a:r>
          </a:p>
        </p:txBody>
      </p:sp>
      <p:sp>
        <p:nvSpPr>
          <p:cNvPr id="3" name="Content Placeholder 2"/>
          <p:cNvSpPr>
            <a:spLocks noGrp="1"/>
          </p:cNvSpPr>
          <p:nvPr>
            <p:ph sz="half" idx="1"/>
          </p:nvPr>
        </p:nvSpPr>
        <p:spPr>
          <a:xfrm>
            <a:off x="581193" y="2228003"/>
            <a:ext cx="5422390" cy="363304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188417" y="2228003"/>
            <a:ext cx="5422392" cy="363304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a:xfrm>
            <a:off x="7605951" y="5956137"/>
            <a:ext cx="2844799" cy="365125"/>
          </a:xfrm>
          <a:prstGeom prst="rect">
            <a:avLst/>
          </a:prstGeom>
        </p:spPr>
        <p:txBody>
          <a:bodyPr/>
          <a:lstStyle/>
          <a:p>
            <a:fld id="{B61BEF0D-F0BB-DE4B-95CE-6DB70DBA9567}" type="datetimeFigureOut">
              <a:rPr lang="en-US" dirty="0"/>
              <a:pPr/>
              <a:t>3/29/25</a:t>
            </a:fld>
            <a:endParaRPr lang="en-US" dirty="0"/>
          </a:p>
        </p:txBody>
      </p:sp>
      <p:sp>
        <p:nvSpPr>
          <p:cNvPr id="6" name="Footer Placeholder 5"/>
          <p:cNvSpPr>
            <a:spLocks noGrp="1"/>
          </p:cNvSpPr>
          <p:nvPr>
            <p:ph type="ftr" sz="quarter" idx="11"/>
          </p:nvPr>
        </p:nvSpPr>
        <p:spPr>
          <a:xfrm>
            <a:off x="581192" y="5951811"/>
            <a:ext cx="6917210" cy="365125"/>
          </a:xfrm>
          <a:prstGeom prst="rect">
            <a:avLst/>
          </a:prstGeom>
        </p:spPr>
        <p:txBody>
          <a:bodyPr/>
          <a:lstStyle/>
          <a:p>
            <a:endParaRPr lang="en-US" dirty="0"/>
          </a:p>
        </p:txBody>
      </p:sp>
      <p:sp>
        <p:nvSpPr>
          <p:cNvPr id="7" name="Slide Number Placeholder 6"/>
          <p:cNvSpPr>
            <a:spLocks noGrp="1"/>
          </p:cNvSpPr>
          <p:nvPr>
            <p:ph type="sldNum" sz="quarter" idx="12"/>
          </p:nvPr>
        </p:nvSpPr>
        <p:spPr>
          <a:xfrm>
            <a:off x="10558300" y="5956137"/>
            <a:ext cx="1052510" cy="365125"/>
          </a:xfrm>
          <a:prstGeom prst="rect">
            <a:avLst/>
          </a:prstGeom>
        </p:spPr>
        <p:txBody>
          <a:bodyPr/>
          <a:lstStyle/>
          <a:p>
            <a:fld id="{D57F1E4F-1CFF-5643-939E-217C01CDF565}" type="slidenum">
              <a:rPr lang="en-US" dirty="0"/>
              <a:pPr/>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1" name="Rectangle 10"/>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2" name="Title 1"/>
          <p:cNvSpPr>
            <a:spLocks noGrp="1"/>
          </p:cNvSpPr>
          <p:nvPr>
            <p:ph type="title" hasCustomPrompt="1"/>
          </p:nvPr>
        </p:nvSpPr>
        <p:spPr>
          <a:xfrm>
            <a:off x="581193" y="729658"/>
            <a:ext cx="11029616" cy="988332"/>
          </a:xfrm>
        </p:spPr>
        <p:txBody>
          <a:bodyPr>
            <a:normAutofit/>
          </a:bodyPr>
          <a:lstStyle>
            <a:lvl1pPr>
              <a:defRPr sz="3600" cap="none"/>
            </a:lvl1pPr>
          </a:lstStyle>
          <a:p>
            <a:r>
              <a:rPr lang="en-US" dirty="0"/>
              <a:t>Click to edit master title style</a:t>
            </a:r>
          </a:p>
        </p:txBody>
      </p:sp>
      <p:sp>
        <p:nvSpPr>
          <p:cNvPr id="3" name="Text Placeholder 2"/>
          <p:cNvSpPr>
            <a:spLocks noGrp="1"/>
          </p:cNvSpPr>
          <p:nvPr>
            <p:ph type="body" idx="1"/>
          </p:nvPr>
        </p:nvSpPr>
        <p:spPr>
          <a:xfrm>
            <a:off x="887219" y="2250892"/>
            <a:ext cx="5087075" cy="536005"/>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581194" y="2926052"/>
            <a:ext cx="5393100" cy="2934999"/>
          </a:xfrm>
        </p:spPr>
        <p:txBody>
          <a:bodyPr anchor="t">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523735" y="2250892"/>
            <a:ext cx="5087073" cy="553373"/>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217709" y="2926052"/>
            <a:ext cx="5393100" cy="2934999"/>
          </a:xfrm>
        </p:spPr>
        <p:txBody>
          <a:bodyPr anchor="t">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a:xfrm>
            <a:off x="7605951" y="5956137"/>
            <a:ext cx="2844799" cy="365125"/>
          </a:xfrm>
          <a:prstGeom prst="rect">
            <a:avLst/>
          </a:prstGeom>
        </p:spPr>
        <p:txBody>
          <a:bodyPr/>
          <a:lstStyle/>
          <a:p>
            <a:fld id="{B61BEF0D-F0BB-DE4B-95CE-6DB70DBA9567}" type="datetimeFigureOut">
              <a:rPr lang="en-US" dirty="0"/>
              <a:pPr/>
              <a:t>3/29/25</a:t>
            </a:fld>
            <a:endParaRPr lang="en-US" dirty="0"/>
          </a:p>
        </p:txBody>
      </p:sp>
      <p:sp>
        <p:nvSpPr>
          <p:cNvPr id="8" name="Footer Placeholder 7"/>
          <p:cNvSpPr>
            <a:spLocks noGrp="1"/>
          </p:cNvSpPr>
          <p:nvPr>
            <p:ph type="ftr" sz="quarter" idx="11"/>
          </p:nvPr>
        </p:nvSpPr>
        <p:spPr>
          <a:xfrm>
            <a:off x="581192" y="5951811"/>
            <a:ext cx="6917210" cy="365125"/>
          </a:xfrm>
          <a:prstGeom prst="rect">
            <a:avLst/>
          </a:prstGeom>
        </p:spPr>
        <p:txBody>
          <a:bodyPr/>
          <a:lstStyle/>
          <a:p>
            <a:endParaRPr lang="en-US" dirty="0"/>
          </a:p>
        </p:txBody>
      </p:sp>
      <p:sp>
        <p:nvSpPr>
          <p:cNvPr id="9" name="Slide Number Placeholder 8"/>
          <p:cNvSpPr>
            <a:spLocks noGrp="1"/>
          </p:cNvSpPr>
          <p:nvPr>
            <p:ph type="sldNum" sz="quarter" idx="12"/>
          </p:nvPr>
        </p:nvSpPr>
        <p:spPr>
          <a:xfrm>
            <a:off x="10558300" y="5956137"/>
            <a:ext cx="1052510" cy="365125"/>
          </a:xfrm>
          <a:prstGeom prst="rect">
            <a:avLst/>
          </a:prstGeom>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1_Title Only">
    <p:spTree>
      <p:nvGrpSpPr>
        <p:cNvPr id="1" name=""/>
        <p:cNvGrpSpPr/>
        <p:nvPr/>
      </p:nvGrpSpPr>
      <p:grpSpPr>
        <a:xfrm>
          <a:off x="0" y="0"/>
          <a:ext cx="0" cy="0"/>
          <a:chOff x="0" y="0"/>
          <a:chExt cx="0" cy="0"/>
        </a:xfrm>
      </p:grpSpPr>
      <p:sp>
        <p:nvSpPr>
          <p:cNvPr id="7" name="Rectangle 6"/>
          <p:cNvSpPr>
            <a:spLocks noChangeAspect="1"/>
          </p:cNvSpPr>
          <p:nvPr/>
        </p:nvSpPr>
        <p:spPr>
          <a:xfrm>
            <a:off x="440683"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8" name="Title 1"/>
          <p:cNvSpPr>
            <a:spLocks noGrp="1"/>
          </p:cNvSpPr>
          <p:nvPr>
            <p:ph type="title" hasCustomPrompt="1"/>
          </p:nvPr>
        </p:nvSpPr>
        <p:spPr>
          <a:xfrm>
            <a:off x="575894" y="729658"/>
            <a:ext cx="11029616" cy="988332"/>
          </a:xfrm>
        </p:spPr>
        <p:txBody>
          <a:bodyPr>
            <a:normAutofit/>
          </a:bodyPr>
          <a:lstStyle>
            <a:lvl1pPr>
              <a:defRPr sz="3600" cap="none"/>
            </a:lvl1pPr>
          </a:lstStyle>
          <a:p>
            <a:r>
              <a:rPr lang="en-US" dirty="0"/>
              <a:t>Click to edit master title style</a:t>
            </a:r>
          </a:p>
        </p:txBody>
      </p:sp>
      <p:sp>
        <p:nvSpPr>
          <p:cNvPr id="3" name="Date Placeholder 2"/>
          <p:cNvSpPr>
            <a:spLocks noGrp="1"/>
          </p:cNvSpPr>
          <p:nvPr>
            <p:ph type="dt" sz="half" idx="10"/>
          </p:nvPr>
        </p:nvSpPr>
        <p:spPr>
          <a:xfrm>
            <a:off x="7605951" y="5956137"/>
            <a:ext cx="2844799" cy="365125"/>
          </a:xfrm>
          <a:prstGeom prst="rect">
            <a:avLst/>
          </a:prstGeom>
        </p:spPr>
        <p:txBody>
          <a:bodyPr/>
          <a:lstStyle/>
          <a:p>
            <a:fld id="{B61BEF0D-F0BB-DE4B-95CE-6DB70DBA9567}" type="datetimeFigureOut">
              <a:rPr lang="en-US" dirty="0"/>
              <a:pPr/>
              <a:t>3/29/25</a:t>
            </a:fld>
            <a:endParaRPr lang="en-US" dirty="0"/>
          </a:p>
        </p:txBody>
      </p:sp>
      <p:sp>
        <p:nvSpPr>
          <p:cNvPr id="4" name="Footer Placeholder 3"/>
          <p:cNvSpPr>
            <a:spLocks noGrp="1"/>
          </p:cNvSpPr>
          <p:nvPr>
            <p:ph type="ftr" sz="quarter" idx="11"/>
          </p:nvPr>
        </p:nvSpPr>
        <p:spPr>
          <a:xfrm>
            <a:off x="581192" y="5951811"/>
            <a:ext cx="6917210" cy="365125"/>
          </a:xfrm>
          <a:prstGeom prst="rect">
            <a:avLst/>
          </a:prstGeom>
        </p:spPr>
        <p:txBody>
          <a:bodyPr/>
          <a:lstStyle/>
          <a:p>
            <a:endParaRPr lang="en-US" dirty="0"/>
          </a:p>
        </p:txBody>
      </p:sp>
      <p:sp>
        <p:nvSpPr>
          <p:cNvPr id="5" name="Slide Number Placeholder 4"/>
          <p:cNvSpPr>
            <a:spLocks noGrp="1"/>
          </p:cNvSpPr>
          <p:nvPr>
            <p:ph type="sldNum" sz="quarter" idx="12"/>
          </p:nvPr>
        </p:nvSpPr>
        <p:spPr>
          <a:xfrm>
            <a:off x="10558300" y="5956137"/>
            <a:ext cx="1052510" cy="365125"/>
          </a:xfrm>
          <a:prstGeom prst="rect">
            <a:avLst/>
          </a:prstGeom>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2_Title Only">
    <p:spTree>
      <p:nvGrpSpPr>
        <p:cNvPr id="1" name=""/>
        <p:cNvGrpSpPr/>
        <p:nvPr/>
      </p:nvGrpSpPr>
      <p:grpSpPr>
        <a:xfrm>
          <a:off x="0" y="0"/>
          <a:ext cx="0" cy="0"/>
          <a:chOff x="0" y="0"/>
          <a:chExt cx="0" cy="0"/>
        </a:xfrm>
      </p:grpSpPr>
      <p:sp>
        <p:nvSpPr>
          <p:cNvPr id="7" name="Rectangle 6"/>
          <p:cNvSpPr>
            <a:spLocks noChangeAspect="1"/>
          </p:cNvSpPr>
          <p:nvPr/>
        </p:nvSpPr>
        <p:spPr>
          <a:xfrm>
            <a:off x="440683"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8" name="Title 1"/>
          <p:cNvSpPr>
            <a:spLocks noGrp="1"/>
          </p:cNvSpPr>
          <p:nvPr>
            <p:ph type="title" hasCustomPrompt="1"/>
          </p:nvPr>
        </p:nvSpPr>
        <p:spPr>
          <a:xfrm>
            <a:off x="575894" y="729658"/>
            <a:ext cx="11029616" cy="988332"/>
          </a:xfrm>
        </p:spPr>
        <p:txBody>
          <a:bodyPr>
            <a:normAutofit/>
          </a:bodyPr>
          <a:lstStyle>
            <a:lvl1pPr>
              <a:defRPr sz="3600" cap="none"/>
            </a:lvl1pPr>
          </a:lstStyle>
          <a:p>
            <a:r>
              <a:rPr lang="en-US" dirty="0"/>
              <a:t>Click to edit master title style</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Descri">
    <p:spTree>
      <p:nvGrpSpPr>
        <p:cNvPr id="1" name=""/>
        <p:cNvGrpSpPr/>
        <p:nvPr/>
      </p:nvGrpSpPr>
      <p:grpSpPr>
        <a:xfrm>
          <a:off x="0" y="0"/>
          <a:ext cx="0" cy="0"/>
          <a:chOff x="0" y="0"/>
          <a:chExt cx="0" cy="0"/>
        </a:xfrm>
      </p:grpSpPr>
      <p:sp>
        <p:nvSpPr>
          <p:cNvPr id="7" name="Rectangle 6"/>
          <p:cNvSpPr>
            <a:spLocks noChangeAspect="1"/>
          </p:cNvSpPr>
          <p:nvPr/>
        </p:nvSpPr>
        <p:spPr>
          <a:xfrm>
            <a:off x="440683"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8" name="Title 1"/>
          <p:cNvSpPr>
            <a:spLocks noGrp="1"/>
          </p:cNvSpPr>
          <p:nvPr>
            <p:ph type="title" hasCustomPrompt="1"/>
          </p:nvPr>
        </p:nvSpPr>
        <p:spPr>
          <a:xfrm>
            <a:off x="575894" y="729658"/>
            <a:ext cx="11029616" cy="988332"/>
          </a:xfrm>
        </p:spPr>
        <p:txBody>
          <a:bodyPr>
            <a:normAutofit/>
          </a:bodyPr>
          <a:lstStyle>
            <a:lvl1pPr>
              <a:defRPr sz="3600" cap="none"/>
            </a:lvl1pPr>
          </a:lstStyle>
          <a:p>
            <a:r>
              <a:rPr lang="en-US" dirty="0"/>
              <a:t>Click to edit master title style</a:t>
            </a:r>
          </a:p>
        </p:txBody>
      </p:sp>
      <p:sp>
        <p:nvSpPr>
          <p:cNvPr id="4" name="Rectangle 3"/>
          <p:cNvSpPr/>
          <p:nvPr userDrawn="1"/>
        </p:nvSpPr>
        <p:spPr>
          <a:xfrm>
            <a:off x="587374" y="2548890"/>
            <a:ext cx="5378501" cy="234429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t"/>
          <a:lstStyle/>
          <a:p>
            <a:endParaRPr lang="en-US" sz="1200" dirty="0"/>
          </a:p>
        </p:txBody>
      </p:sp>
      <p:sp>
        <p:nvSpPr>
          <p:cNvPr id="5" name="Rectangle 4"/>
          <p:cNvSpPr/>
          <p:nvPr userDrawn="1"/>
        </p:nvSpPr>
        <p:spPr>
          <a:xfrm>
            <a:off x="587375" y="2057400"/>
            <a:ext cx="5378501" cy="3429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dirty="0"/>
          </a:p>
        </p:txBody>
      </p:sp>
      <p:sp>
        <p:nvSpPr>
          <p:cNvPr id="6" name="Rectangle 5"/>
          <p:cNvSpPr/>
          <p:nvPr userDrawn="1"/>
        </p:nvSpPr>
        <p:spPr>
          <a:xfrm>
            <a:off x="587375" y="5040655"/>
            <a:ext cx="5378501" cy="3429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dirty="0"/>
          </a:p>
        </p:txBody>
      </p:sp>
      <p:sp>
        <p:nvSpPr>
          <p:cNvPr id="9" name="Rectangle 8"/>
          <p:cNvSpPr/>
          <p:nvPr userDrawn="1"/>
        </p:nvSpPr>
        <p:spPr>
          <a:xfrm>
            <a:off x="6091882" y="2057400"/>
            <a:ext cx="5512743" cy="3429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dirty="0"/>
          </a:p>
        </p:txBody>
      </p:sp>
      <p:sp>
        <p:nvSpPr>
          <p:cNvPr id="10" name="Rectangle 9"/>
          <p:cNvSpPr/>
          <p:nvPr userDrawn="1"/>
        </p:nvSpPr>
        <p:spPr>
          <a:xfrm>
            <a:off x="587375" y="5527564"/>
            <a:ext cx="5378500" cy="1081834"/>
          </a:xfrm>
          <a:prstGeom prst="rect">
            <a:avLst/>
          </a:prstGeom>
        </p:spPr>
        <p:style>
          <a:lnRef idx="2">
            <a:schemeClr val="accent1"/>
          </a:lnRef>
          <a:fillRef idx="1">
            <a:schemeClr val="lt1"/>
          </a:fillRef>
          <a:effectRef idx="0">
            <a:schemeClr val="accent1"/>
          </a:effectRef>
          <a:fontRef idx="none"/>
        </p:style>
        <p:txBody>
          <a:bodyPr rtlCol="0" anchor="t"/>
          <a:lstStyle/>
          <a:p>
            <a:endParaRPr lang="en-US" sz="1200" dirty="0"/>
          </a:p>
        </p:txBody>
      </p:sp>
      <p:sp>
        <p:nvSpPr>
          <p:cNvPr id="11" name="Rectangle 10"/>
          <p:cNvSpPr/>
          <p:nvPr userDrawn="1"/>
        </p:nvSpPr>
        <p:spPr>
          <a:xfrm>
            <a:off x="6091883" y="2548890"/>
            <a:ext cx="5513628" cy="406050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t"/>
          <a:lstStyle/>
          <a:p>
            <a:endParaRPr lang="en-GB" sz="1200" dirty="0"/>
          </a:p>
        </p:txBody>
      </p:sp>
      <p:sp>
        <p:nvSpPr>
          <p:cNvPr id="13" name="Text Placeholder 12"/>
          <p:cNvSpPr>
            <a:spLocks noGrp="1"/>
          </p:cNvSpPr>
          <p:nvPr>
            <p:ph type="body" sz="quarter" idx="10"/>
          </p:nvPr>
        </p:nvSpPr>
        <p:spPr>
          <a:xfrm>
            <a:off x="587375" y="2549525"/>
            <a:ext cx="5378450" cy="2343130"/>
          </a:xfrm>
        </p:spPr>
        <p:style>
          <a:lnRef idx="2">
            <a:schemeClr val="accent1"/>
          </a:lnRef>
          <a:fillRef idx="1">
            <a:schemeClr val="lt1"/>
          </a:fillRef>
          <a:effectRef idx="0">
            <a:schemeClr val="accent1"/>
          </a:effectRef>
          <a:fontRef idx="none"/>
        </p:style>
        <p:txBody>
          <a:bodyPr anchor="t">
            <a:normAutofit/>
          </a:bodyPr>
          <a:lstStyle>
            <a:lvl1pPr marL="0" indent="0">
              <a:buNone/>
              <a:defRPr sz="1200">
                <a:solidFill>
                  <a:schemeClr val="tx2"/>
                </a:solidFill>
              </a:defRPr>
            </a:lvl1pPr>
            <a:lvl2pPr>
              <a:defRPr sz="1200">
                <a:solidFill>
                  <a:schemeClr val="bg1"/>
                </a:solidFill>
              </a:defRPr>
            </a:lvl2pPr>
            <a:lvl3pPr>
              <a:defRPr sz="1200">
                <a:solidFill>
                  <a:schemeClr val="bg1"/>
                </a:solidFill>
              </a:defRPr>
            </a:lvl3pPr>
            <a:lvl4pPr>
              <a:defRPr sz="1200">
                <a:solidFill>
                  <a:schemeClr val="bg1"/>
                </a:solidFill>
              </a:defRPr>
            </a:lvl4pPr>
            <a:lvl5pPr>
              <a:defRPr sz="1200">
                <a:solidFill>
                  <a:schemeClr val="bg1"/>
                </a:solidFill>
              </a:defRPr>
            </a:lvl5pPr>
          </a:lstStyle>
          <a:p>
            <a:pPr lvl="0"/>
            <a:r>
              <a:rPr lang="en-US" dirty="0"/>
              <a:t>Click to edit Master text styles</a:t>
            </a:r>
          </a:p>
        </p:txBody>
      </p:sp>
      <p:sp>
        <p:nvSpPr>
          <p:cNvPr id="15" name="Text Placeholder 12"/>
          <p:cNvSpPr>
            <a:spLocks noGrp="1"/>
          </p:cNvSpPr>
          <p:nvPr>
            <p:ph type="body" sz="quarter" idx="11"/>
          </p:nvPr>
        </p:nvSpPr>
        <p:spPr>
          <a:xfrm>
            <a:off x="575894" y="5527564"/>
            <a:ext cx="5378450" cy="1081834"/>
          </a:xfrm>
        </p:spPr>
        <p:txBody>
          <a:bodyPr anchor="t">
            <a:normAutofit/>
          </a:bodyPr>
          <a:lstStyle>
            <a:lvl1pPr marL="0" indent="0">
              <a:buNone/>
              <a:defRPr sz="1200">
                <a:solidFill>
                  <a:schemeClr val="tx2"/>
                </a:solidFill>
              </a:defRPr>
            </a:lvl1pPr>
            <a:lvl2pPr>
              <a:defRPr sz="1200">
                <a:solidFill>
                  <a:schemeClr val="bg1"/>
                </a:solidFill>
              </a:defRPr>
            </a:lvl2pPr>
            <a:lvl3pPr>
              <a:defRPr sz="1200">
                <a:solidFill>
                  <a:schemeClr val="bg1"/>
                </a:solidFill>
              </a:defRPr>
            </a:lvl3pPr>
            <a:lvl4pPr>
              <a:defRPr sz="1200">
                <a:solidFill>
                  <a:schemeClr val="bg1"/>
                </a:solidFill>
              </a:defRPr>
            </a:lvl4pPr>
            <a:lvl5pPr>
              <a:defRPr sz="1200">
                <a:solidFill>
                  <a:schemeClr val="bg1"/>
                </a:solidFill>
              </a:defRPr>
            </a:lvl5pPr>
          </a:lstStyle>
          <a:p>
            <a:pPr lvl="0"/>
            <a:r>
              <a:rPr lang="en-US" dirty="0"/>
              <a:t>Click to edit Master text styles</a:t>
            </a:r>
          </a:p>
        </p:txBody>
      </p:sp>
      <p:sp>
        <p:nvSpPr>
          <p:cNvPr id="16" name="Text Placeholder 12"/>
          <p:cNvSpPr>
            <a:spLocks noGrp="1"/>
          </p:cNvSpPr>
          <p:nvPr>
            <p:ph type="body" sz="quarter" idx="12"/>
          </p:nvPr>
        </p:nvSpPr>
        <p:spPr>
          <a:xfrm>
            <a:off x="6090701" y="2548890"/>
            <a:ext cx="5513924" cy="4060508"/>
          </a:xfrm>
        </p:spPr>
        <p:style>
          <a:lnRef idx="2">
            <a:schemeClr val="accent1"/>
          </a:lnRef>
          <a:fillRef idx="1">
            <a:schemeClr val="lt1"/>
          </a:fillRef>
          <a:effectRef idx="0">
            <a:schemeClr val="accent1"/>
          </a:effectRef>
          <a:fontRef idx="none"/>
        </p:style>
        <p:txBody>
          <a:bodyPr anchor="t">
            <a:normAutofit/>
          </a:bodyPr>
          <a:lstStyle>
            <a:lvl1pPr marL="0" indent="0">
              <a:buNone/>
              <a:defRPr sz="1200">
                <a:solidFill>
                  <a:schemeClr val="tx2"/>
                </a:solidFill>
              </a:defRPr>
            </a:lvl1pPr>
            <a:lvl2pPr>
              <a:defRPr sz="1200">
                <a:solidFill>
                  <a:schemeClr val="bg1"/>
                </a:solidFill>
              </a:defRPr>
            </a:lvl2pPr>
            <a:lvl3pPr>
              <a:defRPr sz="1200">
                <a:solidFill>
                  <a:schemeClr val="bg1"/>
                </a:solidFill>
              </a:defRPr>
            </a:lvl3pPr>
            <a:lvl4pPr>
              <a:defRPr sz="1200">
                <a:solidFill>
                  <a:schemeClr val="bg1"/>
                </a:solidFill>
              </a:defRPr>
            </a:lvl4pPr>
            <a:lvl5pPr>
              <a:defRPr sz="1200">
                <a:solidFill>
                  <a:schemeClr val="bg1"/>
                </a:solidFill>
              </a:defRPr>
            </a:lvl5pPr>
          </a:lstStyle>
          <a:p>
            <a:pPr lvl="0"/>
            <a:r>
              <a:rPr lang="en-US" dirty="0"/>
              <a:t>Click to edit Master text styles</a:t>
            </a:r>
          </a:p>
        </p:txBody>
      </p:sp>
      <p:sp>
        <p:nvSpPr>
          <p:cNvPr id="17" name="Text Placeholder 12"/>
          <p:cNvSpPr>
            <a:spLocks noGrp="1"/>
          </p:cNvSpPr>
          <p:nvPr>
            <p:ph type="body" sz="quarter" idx="13"/>
          </p:nvPr>
        </p:nvSpPr>
        <p:spPr>
          <a:xfrm>
            <a:off x="575894" y="2058824"/>
            <a:ext cx="5378450" cy="341476"/>
          </a:xfrm>
        </p:spPr>
        <p:txBody>
          <a:bodyPr anchor="t">
            <a:normAutofit/>
          </a:bodyPr>
          <a:lstStyle>
            <a:lvl1pPr marL="0" indent="0">
              <a:buNone/>
              <a:defRPr sz="1600">
                <a:solidFill>
                  <a:schemeClr val="bg1"/>
                </a:solidFill>
              </a:defRPr>
            </a:lvl1pPr>
            <a:lvl2pPr>
              <a:defRPr sz="1200">
                <a:solidFill>
                  <a:schemeClr val="bg1"/>
                </a:solidFill>
              </a:defRPr>
            </a:lvl2pPr>
            <a:lvl3pPr>
              <a:defRPr sz="1200">
                <a:solidFill>
                  <a:schemeClr val="bg1"/>
                </a:solidFill>
              </a:defRPr>
            </a:lvl3pPr>
            <a:lvl4pPr>
              <a:defRPr sz="1200">
                <a:solidFill>
                  <a:schemeClr val="bg1"/>
                </a:solidFill>
              </a:defRPr>
            </a:lvl4pPr>
            <a:lvl5pPr>
              <a:defRPr sz="1200">
                <a:solidFill>
                  <a:schemeClr val="bg1"/>
                </a:solidFill>
              </a:defRPr>
            </a:lvl5pPr>
          </a:lstStyle>
          <a:p>
            <a:pPr lvl="0"/>
            <a:r>
              <a:rPr lang="en-US" dirty="0"/>
              <a:t>Click to edit Master text styles</a:t>
            </a:r>
          </a:p>
        </p:txBody>
      </p:sp>
      <p:sp>
        <p:nvSpPr>
          <p:cNvPr id="19" name="Text Placeholder 12"/>
          <p:cNvSpPr>
            <a:spLocks noGrp="1"/>
          </p:cNvSpPr>
          <p:nvPr>
            <p:ph type="body" sz="quarter" idx="14"/>
          </p:nvPr>
        </p:nvSpPr>
        <p:spPr>
          <a:xfrm>
            <a:off x="602667" y="5040046"/>
            <a:ext cx="5378450" cy="341476"/>
          </a:xfrm>
        </p:spPr>
        <p:txBody>
          <a:bodyPr anchor="t">
            <a:normAutofit/>
          </a:bodyPr>
          <a:lstStyle>
            <a:lvl1pPr marL="0" indent="0">
              <a:buNone/>
              <a:defRPr sz="1600">
                <a:solidFill>
                  <a:schemeClr val="bg1"/>
                </a:solidFill>
              </a:defRPr>
            </a:lvl1pPr>
            <a:lvl2pPr>
              <a:defRPr sz="1200">
                <a:solidFill>
                  <a:schemeClr val="bg1"/>
                </a:solidFill>
              </a:defRPr>
            </a:lvl2pPr>
            <a:lvl3pPr>
              <a:defRPr sz="1200">
                <a:solidFill>
                  <a:schemeClr val="bg1"/>
                </a:solidFill>
              </a:defRPr>
            </a:lvl3pPr>
            <a:lvl4pPr>
              <a:defRPr sz="1200">
                <a:solidFill>
                  <a:schemeClr val="bg1"/>
                </a:solidFill>
              </a:defRPr>
            </a:lvl4pPr>
            <a:lvl5pPr>
              <a:defRPr sz="1200">
                <a:solidFill>
                  <a:schemeClr val="bg1"/>
                </a:solidFill>
              </a:defRPr>
            </a:lvl5pPr>
          </a:lstStyle>
          <a:p>
            <a:pPr lvl="0"/>
            <a:r>
              <a:rPr lang="en-US" dirty="0"/>
              <a:t>Click to edit Master text styles</a:t>
            </a:r>
          </a:p>
        </p:txBody>
      </p:sp>
      <p:sp>
        <p:nvSpPr>
          <p:cNvPr id="20" name="Text Placeholder 12"/>
          <p:cNvSpPr>
            <a:spLocks noGrp="1"/>
          </p:cNvSpPr>
          <p:nvPr>
            <p:ph type="body" sz="quarter" idx="15"/>
          </p:nvPr>
        </p:nvSpPr>
        <p:spPr>
          <a:xfrm>
            <a:off x="6090701" y="2063774"/>
            <a:ext cx="5513924" cy="341476"/>
          </a:xfrm>
        </p:spPr>
        <p:txBody>
          <a:bodyPr anchor="t">
            <a:normAutofit/>
          </a:bodyPr>
          <a:lstStyle>
            <a:lvl1pPr marL="0" indent="0">
              <a:buNone/>
              <a:defRPr sz="1600">
                <a:solidFill>
                  <a:schemeClr val="bg1"/>
                </a:solidFill>
              </a:defRPr>
            </a:lvl1pPr>
            <a:lvl2pPr>
              <a:defRPr sz="1200">
                <a:solidFill>
                  <a:schemeClr val="bg1"/>
                </a:solidFill>
              </a:defRPr>
            </a:lvl2pPr>
            <a:lvl3pPr>
              <a:defRPr sz="1200">
                <a:solidFill>
                  <a:schemeClr val="bg1"/>
                </a:solidFill>
              </a:defRPr>
            </a:lvl3pPr>
            <a:lvl4pPr>
              <a:defRPr sz="1200">
                <a:solidFill>
                  <a:schemeClr val="bg1"/>
                </a:solidFill>
              </a:defRPr>
            </a:lvl4pPr>
            <a:lvl5pPr>
              <a:defRPr sz="1200">
                <a:solidFill>
                  <a:schemeClr val="bg1"/>
                </a:solidFill>
              </a:defRPr>
            </a:lvl5pPr>
          </a:lstStyle>
          <a:p>
            <a:pPr lvl="0"/>
            <a:r>
              <a:rPr lang="en-US" dirty="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7605951" y="5956137"/>
            <a:ext cx="2844799" cy="365125"/>
          </a:xfrm>
          <a:prstGeom prst="rect">
            <a:avLst/>
          </a:prstGeom>
        </p:spPr>
        <p:txBody>
          <a:bodyPr/>
          <a:lstStyle/>
          <a:p>
            <a:fld id="{B61BEF0D-F0BB-DE4B-95CE-6DB70DBA9567}" type="datetimeFigureOut">
              <a:rPr lang="en-US" dirty="0"/>
              <a:pPr/>
              <a:t>3/29/25</a:t>
            </a:fld>
            <a:endParaRPr lang="en-US" dirty="0"/>
          </a:p>
        </p:txBody>
      </p:sp>
      <p:sp>
        <p:nvSpPr>
          <p:cNvPr id="3" name="Footer Placeholder 2"/>
          <p:cNvSpPr>
            <a:spLocks noGrp="1"/>
          </p:cNvSpPr>
          <p:nvPr>
            <p:ph type="ftr" sz="quarter" idx="11"/>
          </p:nvPr>
        </p:nvSpPr>
        <p:spPr>
          <a:xfrm>
            <a:off x="581192" y="5951811"/>
            <a:ext cx="6917210" cy="365125"/>
          </a:xfrm>
          <a:prstGeom prst="rect">
            <a:avLst/>
          </a:prstGeom>
        </p:spPr>
        <p:txBody>
          <a:bodyPr/>
          <a:lstStyle/>
          <a:p>
            <a:endParaRPr lang="en-US" dirty="0"/>
          </a:p>
        </p:txBody>
      </p:sp>
      <p:sp>
        <p:nvSpPr>
          <p:cNvPr id="4" name="Slide Number Placeholder 3"/>
          <p:cNvSpPr>
            <a:spLocks noGrp="1"/>
          </p:cNvSpPr>
          <p:nvPr>
            <p:ph type="sldNum" sz="quarter" idx="12"/>
          </p:nvPr>
        </p:nvSpPr>
        <p:spPr>
          <a:xfrm>
            <a:off x="10558300" y="5956137"/>
            <a:ext cx="1052510" cy="365125"/>
          </a:xfrm>
          <a:prstGeom prst="rect">
            <a:avLst/>
          </a:prstGeom>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81192" y="705124"/>
            <a:ext cx="11029616" cy="1189554"/>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581192" y="2336003"/>
            <a:ext cx="11029616" cy="3522794"/>
          </a:xfrm>
          <a:prstGeom prst="rect">
            <a:avLst/>
          </a:prstGeom>
        </p:spPr>
        <p:txBody>
          <a:bodyPr vert="horz" lIns="91440" tIns="45720" rIns="91440" bIns="45720" rtlCol="0" anchor="ct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9" name="Rectangle 8"/>
          <p:cNvSpPr/>
          <p:nvPr/>
        </p:nvSpPr>
        <p:spPr>
          <a:xfrm>
            <a:off x="446534" y="457200"/>
            <a:ext cx="3703320" cy="9499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9"/>
          <p:cNvSpPr/>
          <p:nvPr/>
        </p:nvSpPr>
        <p:spPr>
          <a:xfrm>
            <a:off x="8042147" y="453643"/>
            <a:ext cx="3703320" cy="98554"/>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a:xfrm>
            <a:off x="4241830" y="457200"/>
            <a:ext cx="3703320" cy="9144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62" r:id="rId6"/>
    <p:sldLayoutId id="2147483663" r:id="rId7"/>
    <p:sldLayoutId id="2147483664" r:id="rId8"/>
    <p:sldLayoutId id="2147483655" r:id="rId9"/>
    <p:sldLayoutId id="2147483661" r:id="rId10"/>
    <p:sldLayoutId id="2147483656" r:id="rId11"/>
    <p:sldLayoutId id="2147483657" r:id="rId12"/>
    <p:sldLayoutId id="2147483658" r:id="rId13"/>
    <p:sldLayoutId id="2147483659" r:id="rId14"/>
  </p:sldLayoutIdLst>
  <p:txStyles>
    <p:titleStyle>
      <a:lvl1pPr algn="l" defTabSz="457200" rtl="0" eaLnBrk="1" latinLnBrk="0" hangingPunct="1">
        <a:spcBef>
          <a:spcPct val="0"/>
        </a:spcBef>
        <a:buNone/>
        <a:defRPr sz="2800" b="0" kern="1200" cap="all">
          <a:solidFill>
            <a:schemeClr val="bg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06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800" kern="1200">
          <a:solidFill>
            <a:schemeClr val="tx2"/>
          </a:solidFill>
          <a:latin typeface="+mn-lt"/>
          <a:ea typeface="+mn-ea"/>
          <a:cs typeface="+mn-cs"/>
        </a:defRPr>
      </a:lvl1pPr>
      <a:lvl2pPr marL="630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600" kern="1200">
          <a:solidFill>
            <a:schemeClr val="tx2"/>
          </a:solidFill>
          <a:latin typeface="+mn-lt"/>
          <a:ea typeface="+mn-ea"/>
          <a:cs typeface="+mn-cs"/>
        </a:defRPr>
      </a:lvl2pPr>
      <a:lvl3pPr marL="900000" indent="-270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400" kern="1200">
          <a:solidFill>
            <a:schemeClr val="tx2"/>
          </a:solidFill>
          <a:latin typeface="+mn-lt"/>
          <a:ea typeface="+mn-ea"/>
          <a:cs typeface="+mn-cs"/>
        </a:defRPr>
      </a:lvl3pPr>
      <a:lvl4pPr marL="124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4pPr>
      <a:lvl5pPr marL="160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pos="370" userDrawn="1">
          <p15:clr>
            <a:srgbClr val="F26B43"/>
          </p15:clr>
        </p15:guide>
        <p15:guide id="2" pos="7310"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Problem Solving Booklet</a:t>
            </a:r>
          </a:p>
        </p:txBody>
      </p:sp>
      <p:sp>
        <p:nvSpPr>
          <p:cNvPr id="3" name="Subtitle 2"/>
          <p:cNvSpPr>
            <a:spLocks noGrp="1"/>
          </p:cNvSpPr>
          <p:nvPr>
            <p:ph type="subTitle" idx="1"/>
          </p:nvPr>
        </p:nvSpPr>
        <p:spPr/>
        <p:txBody>
          <a:bodyPr/>
          <a:lstStyle/>
          <a:p>
            <a:r>
              <a:rPr lang="en-US" dirty="0"/>
              <a:t>Draft</a:t>
            </a:r>
          </a:p>
        </p:txBody>
      </p:sp>
    </p:spTree>
    <p:extLst>
      <p:ext uri="{BB962C8B-B14F-4D97-AF65-F5344CB8AC3E}">
        <p14:creationId xmlns:p14="http://schemas.microsoft.com/office/powerpoint/2010/main" val="119002215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2. Stakeholder Analysis</a:t>
            </a:r>
            <a:endParaRPr lang="en-US" dirty="0"/>
          </a:p>
        </p:txBody>
      </p:sp>
      <p:sp>
        <p:nvSpPr>
          <p:cNvPr id="3" name="Text Placeholder 2"/>
          <p:cNvSpPr>
            <a:spLocks noGrp="1"/>
          </p:cNvSpPr>
          <p:nvPr>
            <p:ph type="body" sz="quarter" idx="10"/>
          </p:nvPr>
        </p:nvSpPr>
        <p:spPr/>
        <p:txBody>
          <a:bodyPr>
            <a:normAutofit/>
          </a:bodyPr>
          <a:lstStyle/>
          <a:p>
            <a:r>
              <a:rPr lang="en-US" dirty="0"/>
              <a:t>The Stakeholder Analysis helps you to identify all stakeholders of a project or process and</a:t>
            </a:r>
            <a:r>
              <a:rPr lang="de-DE" dirty="0"/>
              <a:t> </a:t>
            </a:r>
            <a:r>
              <a:rPr lang="en-US" dirty="0"/>
              <a:t>subsequently to evaluate the strength of their influence. </a:t>
            </a:r>
          </a:p>
          <a:p>
            <a:r>
              <a:rPr lang="en-US" dirty="0"/>
              <a:t>Using this method, you can visualize</a:t>
            </a:r>
            <a:r>
              <a:rPr lang="de-DE" dirty="0"/>
              <a:t> </a:t>
            </a:r>
            <a:r>
              <a:rPr lang="en-US" dirty="0"/>
              <a:t>the intensities of stakeholder relationships and their effect (supporting, unclear or constraining). </a:t>
            </a:r>
          </a:p>
          <a:p>
            <a:r>
              <a:rPr lang="en-US" dirty="0"/>
              <a:t>Furthermore you will </a:t>
            </a:r>
            <a:r>
              <a:rPr lang="en-US" dirty="0">
                <a:solidFill>
                  <a:schemeClr val="tx1"/>
                </a:solidFill>
              </a:rPr>
              <a:t>also be able to </a:t>
            </a:r>
            <a:r>
              <a:rPr lang="en-US" dirty="0"/>
              <a:t>show relations &amp; interactions between different stakeholders.</a:t>
            </a:r>
            <a:endParaRPr lang="de-DE" dirty="0"/>
          </a:p>
          <a:p>
            <a:r>
              <a:rPr lang="en-US" dirty="0"/>
              <a:t>By creating a kind of  “project map” you will see in which areas of the map problems could arise and where you could leverage potentials.</a:t>
            </a:r>
            <a:endParaRPr lang="de-DE" dirty="0"/>
          </a:p>
        </p:txBody>
      </p:sp>
      <p:sp>
        <p:nvSpPr>
          <p:cNvPr id="4" name="Text Placeholder 3"/>
          <p:cNvSpPr>
            <a:spLocks noGrp="1"/>
          </p:cNvSpPr>
          <p:nvPr>
            <p:ph type="body" sz="quarter" idx="11"/>
          </p:nvPr>
        </p:nvSpPr>
        <p:spPr/>
        <p:txBody>
          <a:bodyPr/>
          <a:lstStyle/>
          <a:p>
            <a:pPr marL="171450" lvl="0" indent="-171450">
              <a:buClr>
                <a:schemeClr val="accent1"/>
              </a:buClr>
              <a:buFont typeface="Symbol" charset="2"/>
              <a:buChar char="-"/>
            </a:pPr>
            <a:r>
              <a:rPr lang="en-US" dirty="0">
                <a:solidFill>
                  <a:schemeClr val="tx1"/>
                </a:solidFill>
              </a:rPr>
              <a:t>Identifying stakeholders</a:t>
            </a:r>
            <a:endParaRPr lang="de-DE" dirty="0">
              <a:solidFill>
                <a:schemeClr val="tx1"/>
              </a:solidFill>
            </a:endParaRPr>
          </a:p>
          <a:p>
            <a:pPr marL="171450" lvl="0" indent="-171450">
              <a:buClr>
                <a:schemeClr val="accent1"/>
              </a:buClr>
              <a:buFont typeface="Symbol" charset="2"/>
              <a:buChar char="-"/>
            </a:pPr>
            <a:r>
              <a:rPr lang="en-US" dirty="0">
                <a:solidFill>
                  <a:schemeClr val="tx1"/>
                </a:solidFill>
              </a:rPr>
              <a:t>Showing the stakeholder’s relationships to the project</a:t>
            </a:r>
            <a:endParaRPr lang="de-DE" dirty="0">
              <a:solidFill>
                <a:schemeClr val="tx1"/>
              </a:solidFill>
            </a:endParaRPr>
          </a:p>
          <a:p>
            <a:pPr marL="171450" indent="-171450">
              <a:buClr>
                <a:schemeClr val="accent1"/>
              </a:buClr>
              <a:buFont typeface="Symbol" charset="2"/>
              <a:buChar char="-"/>
            </a:pPr>
            <a:r>
              <a:rPr lang="en-US" dirty="0">
                <a:solidFill>
                  <a:schemeClr val="tx1"/>
                </a:solidFill>
              </a:rPr>
              <a:t>Visualizing the interplay between all stakeholders</a:t>
            </a:r>
            <a:r>
              <a:rPr lang="de-DE" dirty="0">
                <a:solidFill>
                  <a:schemeClr val="tx1"/>
                </a:solidFill>
              </a:rPr>
              <a:t> </a:t>
            </a:r>
            <a:endParaRPr lang="en-US" dirty="0">
              <a:solidFill>
                <a:schemeClr val="tx1"/>
              </a:solidFill>
            </a:endParaRPr>
          </a:p>
        </p:txBody>
      </p:sp>
      <p:sp>
        <p:nvSpPr>
          <p:cNvPr id="5" name="Text Placeholder 4"/>
          <p:cNvSpPr>
            <a:spLocks noGrp="1"/>
          </p:cNvSpPr>
          <p:nvPr>
            <p:ph type="body" sz="quarter" idx="12"/>
          </p:nvPr>
        </p:nvSpPr>
        <p:spPr/>
        <p:txBody>
          <a:bodyPr>
            <a:normAutofit/>
          </a:bodyPr>
          <a:lstStyle/>
          <a:p>
            <a:pPr marL="228600" indent="-228600">
              <a:buClr>
                <a:schemeClr val="accent1"/>
              </a:buClr>
              <a:buFont typeface="+mj-lt"/>
              <a:buAutoNum type="arabicPeriod"/>
            </a:pPr>
            <a:r>
              <a:rPr lang="en-US" dirty="0"/>
              <a:t>Identify stakeholders – take the Stakeholder Analysis Map, a whiteboard or some flipchart paper and locate your project in the center.  Now, do a brainstorming on all internal and external stakeholders (persons, groups, institutions, etc. that have an interest in </a:t>
            </a:r>
            <a:r>
              <a:rPr lang="en-US" dirty="0">
                <a:solidFill>
                  <a:schemeClr val="tx1"/>
                </a:solidFill>
              </a:rPr>
              <a:t>the project´s development and results</a:t>
            </a:r>
            <a:r>
              <a:rPr lang="en-US" dirty="0"/>
              <a:t>). Some stakeholders like clients, partners or competitors are always involved.</a:t>
            </a:r>
            <a:endParaRPr lang="de-DE" dirty="0"/>
          </a:p>
          <a:p>
            <a:pPr marL="228600" indent="-228600">
              <a:buClr>
                <a:schemeClr val="accent1"/>
              </a:buClr>
              <a:buFont typeface="+mj-lt"/>
              <a:buAutoNum type="arabicPeriod"/>
            </a:pPr>
            <a:r>
              <a:rPr lang="en-US" dirty="0"/>
              <a:t>Write down all stakeholders on Post-Its (one per Post-It) and arrange them around your project.</a:t>
            </a:r>
            <a:endParaRPr lang="de-DE" dirty="0"/>
          </a:p>
          <a:p>
            <a:pPr marL="228600" indent="-228600">
              <a:buClr>
                <a:schemeClr val="accent1"/>
              </a:buClr>
              <a:buFont typeface="+mj-lt"/>
              <a:buAutoNum type="arabicPeriod"/>
            </a:pPr>
            <a:r>
              <a:rPr lang="en-US" dirty="0"/>
              <a:t>Assess the strength of influences – determine the intensity of the relationships. </a:t>
            </a:r>
            <a:br>
              <a:rPr lang="en-US" dirty="0"/>
            </a:br>
            <a:r>
              <a:rPr lang="en-US" dirty="0"/>
              <a:t>If there’s much energy flowing, draw a thick arrow. If there’s less draw a dashed arrow.  When drawing arrows, it is important in which direction (from where to where) the impact is flowing. </a:t>
            </a:r>
            <a:endParaRPr lang="de-DE" dirty="0"/>
          </a:p>
          <a:p>
            <a:pPr marL="228600" indent="-228600">
              <a:buClr>
                <a:schemeClr val="accent1"/>
              </a:buClr>
              <a:buFont typeface="+mj-lt"/>
              <a:buAutoNum type="arabicPeriod"/>
            </a:pPr>
            <a:r>
              <a:rPr lang="en-US" dirty="0"/>
              <a:t>Assess the quality of influences - benefiting relationships are marked with a “+”, constraining ones get a “-”. If you’re not sure, draw a question mark next to the arrow. </a:t>
            </a:r>
            <a:endParaRPr lang="de-DE"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12652853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2. Stakeholder Analysis Map</a:t>
            </a:r>
            <a:endParaRPr lang="en-US" dirty="0"/>
          </a:p>
        </p:txBody>
      </p:sp>
      <p:sp>
        <p:nvSpPr>
          <p:cNvPr id="16" name="Rechteck 15"/>
          <p:cNvSpPr/>
          <p:nvPr/>
        </p:nvSpPr>
        <p:spPr>
          <a:xfrm>
            <a:off x="5111750" y="1924778"/>
            <a:ext cx="1968500" cy="6477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dirty="0"/>
              <a:t>Clients</a:t>
            </a:r>
          </a:p>
        </p:txBody>
      </p:sp>
      <p:sp>
        <p:nvSpPr>
          <p:cNvPr id="19" name="Rechteck 18"/>
          <p:cNvSpPr/>
          <p:nvPr/>
        </p:nvSpPr>
        <p:spPr>
          <a:xfrm>
            <a:off x="5111750" y="5207000"/>
            <a:ext cx="1968500" cy="6477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dirty="0"/>
              <a:t>Partners</a:t>
            </a:r>
          </a:p>
        </p:txBody>
      </p:sp>
      <p:sp>
        <p:nvSpPr>
          <p:cNvPr id="21" name="Rechteck 20"/>
          <p:cNvSpPr/>
          <p:nvPr/>
        </p:nvSpPr>
        <p:spPr>
          <a:xfrm>
            <a:off x="1162050" y="3496039"/>
            <a:ext cx="1968500" cy="6477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dirty="0" err="1"/>
              <a:t>Competitors</a:t>
            </a:r>
            <a:endParaRPr lang="de-DE" dirty="0"/>
          </a:p>
        </p:txBody>
      </p:sp>
      <p:sp>
        <p:nvSpPr>
          <p:cNvPr id="6" name="Oval 5"/>
          <p:cNvSpPr/>
          <p:nvPr/>
        </p:nvSpPr>
        <p:spPr>
          <a:xfrm>
            <a:off x="5111750" y="3102339"/>
            <a:ext cx="1968500" cy="14351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dirty="0" err="1"/>
              <a:t>Our</a:t>
            </a:r>
            <a:r>
              <a:rPr lang="de-DE" dirty="0"/>
              <a:t> Project</a:t>
            </a:r>
          </a:p>
        </p:txBody>
      </p:sp>
      <p:cxnSp>
        <p:nvCxnSpPr>
          <p:cNvPr id="8" name="Gerade Verbindung mit Pfeil 7"/>
          <p:cNvCxnSpPr/>
          <p:nvPr/>
        </p:nvCxnSpPr>
        <p:spPr>
          <a:xfrm>
            <a:off x="5969000" y="4537439"/>
            <a:ext cx="0" cy="669561"/>
          </a:xfrm>
          <a:prstGeom prst="straightConnector1">
            <a:avLst/>
          </a:prstGeom>
          <a:ln w="38100">
            <a:solidFill>
              <a:schemeClr val="accent1">
                <a:lumMod val="7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4" name="Gerade Verbindung mit Pfeil 23"/>
          <p:cNvCxnSpPr/>
          <p:nvPr/>
        </p:nvCxnSpPr>
        <p:spPr>
          <a:xfrm>
            <a:off x="5956300" y="2641703"/>
            <a:ext cx="0" cy="460739"/>
          </a:xfrm>
          <a:prstGeom prst="straightConnector1">
            <a:avLst/>
          </a:prstGeom>
          <a:ln w="38100">
            <a:solidFill>
              <a:schemeClr val="accent1">
                <a:lumMod val="7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7" name="Gerade Verbindung mit Pfeil 26"/>
          <p:cNvCxnSpPr/>
          <p:nvPr/>
        </p:nvCxnSpPr>
        <p:spPr>
          <a:xfrm flipH="1" flipV="1">
            <a:off x="6210300" y="2572478"/>
            <a:ext cx="4763" cy="519451"/>
          </a:xfrm>
          <a:prstGeom prst="straightConnector1">
            <a:avLst/>
          </a:prstGeom>
          <a:ln w="38100">
            <a:solidFill>
              <a:schemeClr val="accent1">
                <a:lumMod val="7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38" name="Rechteck 37"/>
          <p:cNvSpPr/>
          <p:nvPr/>
        </p:nvSpPr>
        <p:spPr>
          <a:xfrm>
            <a:off x="8331202" y="5186946"/>
            <a:ext cx="3257550" cy="1510633"/>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r>
              <a:rPr lang="de-DE" sz="1600" dirty="0"/>
              <a:t>			strong </a:t>
            </a:r>
            <a:r>
              <a:rPr lang="de-DE" sz="1600" dirty="0" err="1"/>
              <a:t>relation</a:t>
            </a:r>
            <a:endParaRPr lang="de-DE" sz="1600" dirty="0"/>
          </a:p>
          <a:p>
            <a:r>
              <a:rPr lang="de-DE" sz="1600" dirty="0"/>
              <a:t>			</a:t>
            </a:r>
            <a:r>
              <a:rPr lang="de-DE" sz="1600" dirty="0" err="1"/>
              <a:t>weak</a:t>
            </a:r>
            <a:r>
              <a:rPr lang="de-DE" sz="1600" dirty="0"/>
              <a:t> </a:t>
            </a:r>
            <a:r>
              <a:rPr lang="de-DE" sz="1600" dirty="0" err="1"/>
              <a:t>relation</a:t>
            </a:r>
            <a:endParaRPr lang="de-DE" sz="1600" dirty="0"/>
          </a:p>
          <a:p>
            <a:r>
              <a:rPr lang="de-DE" sz="1600" dirty="0"/>
              <a:t>       </a:t>
            </a:r>
            <a:r>
              <a:rPr lang="de-DE" sz="2000" dirty="0">
                <a:solidFill>
                  <a:schemeClr val="accent1">
                    <a:lumMod val="75000"/>
                  </a:schemeClr>
                </a:solidFill>
              </a:rPr>
              <a:t>+</a:t>
            </a:r>
            <a:r>
              <a:rPr lang="de-DE" sz="1600" dirty="0"/>
              <a:t> 		</a:t>
            </a:r>
            <a:r>
              <a:rPr lang="de-DE" sz="1600" dirty="0" err="1"/>
              <a:t>supporting</a:t>
            </a:r>
            <a:r>
              <a:rPr lang="de-DE" sz="1600" dirty="0"/>
              <a:t> </a:t>
            </a:r>
            <a:r>
              <a:rPr lang="de-DE" sz="1600" dirty="0" err="1"/>
              <a:t>relation</a:t>
            </a:r>
            <a:endParaRPr lang="de-DE" sz="1600" dirty="0"/>
          </a:p>
          <a:p>
            <a:r>
              <a:rPr lang="de-DE" sz="1600" dirty="0"/>
              <a:t>        </a:t>
            </a:r>
            <a:r>
              <a:rPr lang="de-DE" sz="2000" dirty="0">
                <a:solidFill>
                  <a:schemeClr val="accent1">
                    <a:lumMod val="75000"/>
                  </a:schemeClr>
                </a:solidFill>
              </a:rPr>
              <a:t>-</a:t>
            </a:r>
            <a:r>
              <a:rPr lang="de-DE" sz="1600" dirty="0"/>
              <a:t>		</a:t>
            </a:r>
            <a:r>
              <a:rPr lang="de-DE" sz="1600" dirty="0" err="1"/>
              <a:t>constraining</a:t>
            </a:r>
            <a:r>
              <a:rPr lang="de-DE" sz="1600" dirty="0"/>
              <a:t> </a:t>
            </a:r>
            <a:r>
              <a:rPr lang="de-DE" sz="1600" dirty="0" err="1"/>
              <a:t>relation</a:t>
            </a:r>
            <a:endParaRPr lang="de-DE" sz="1600" dirty="0"/>
          </a:p>
          <a:p>
            <a:r>
              <a:rPr lang="de-DE" sz="1600" dirty="0"/>
              <a:t>	</a:t>
            </a:r>
            <a:r>
              <a:rPr lang="de-DE" sz="2000" dirty="0">
                <a:solidFill>
                  <a:schemeClr val="accent1">
                    <a:lumMod val="75000"/>
                  </a:schemeClr>
                </a:solidFill>
              </a:rPr>
              <a:t>?</a:t>
            </a:r>
            <a:r>
              <a:rPr lang="de-DE" sz="1600" dirty="0"/>
              <a:t>		</a:t>
            </a:r>
            <a:r>
              <a:rPr lang="de-DE" sz="1600" dirty="0" err="1"/>
              <a:t>unclear</a:t>
            </a:r>
            <a:r>
              <a:rPr lang="de-DE" sz="1600" dirty="0"/>
              <a:t> </a:t>
            </a:r>
            <a:r>
              <a:rPr lang="de-DE" sz="1600" dirty="0" err="1"/>
              <a:t>relation</a:t>
            </a:r>
            <a:endParaRPr lang="de-DE" sz="1600" dirty="0"/>
          </a:p>
        </p:txBody>
      </p:sp>
      <p:cxnSp>
        <p:nvCxnSpPr>
          <p:cNvPr id="31" name="Gerade Verbindung mit Pfeil 30"/>
          <p:cNvCxnSpPr/>
          <p:nvPr/>
        </p:nvCxnSpPr>
        <p:spPr>
          <a:xfrm>
            <a:off x="8496302" y="5344969"/>
            <a:ext cx="958849" cy="0"/>
          </a:xfrm>
          <a:prstGeom prst="straightConnector1">
            <a:avLst/>
          </a:prstGeom>
          <a:ln>
            <a:tailEnd type="triangle"/>
          </a:ln>
        </p:spPr>
        <p:style>
          <a:lnRef idx="2">
            <a:schemeClr val="accent1"/>
          </a:lnRef>
          <a:fillRef idx="1">
            <a:schemeClr val="lt1"/>
          </a:fillRef>
          <a:effectRef idx="0">
            <a:schemeClr val="accent1"/>
          </a:effectRef>
          <a:fontRef idx="minor">
            <a:schemeClr val="dk1"/>
          </a:fontRef>
        </p:style>
      </p:cxnSp>
      <p:cxnSp>
        <p:nvCxnSpPr>
          <p:cNvPr id="42" name="Gerade Verbindung mit Pfeil 41"/>
          <p:cNvCxnSpPr/>
          <p:nvPr/>
        </p:nvCxnSpPr>
        <p:spPr>
          <a:xfrm>
            <a:off x="8496302" y="5626659"/>
            <a:ext cx="958849" cy="0"/>
          </a:xfrm>
          <a:prstGeom prst="straightConnector1">
            <a:avLst/>
          </a:prstGeom>
          <a:ln>
            <a:solidFill>
              <a:schemeClr val="accent1"/>
            </a:solidFill>
            <a:prstDash val="dash"/>
            <a:tailEnd type="triangle"/>
          </a:ln>
        </p:spPr>
        <p:style>
          <a:lnRef idx="2">
            <a:schemeClr val="accent1"/>
          </a:lnRef>
          <a:fillRef idx="1">
            <a:schemeClr val="lt1"/>
          </a:fillRef>
          <a:effectRef idx="0">
            <a:schemeClr val="accent1"/>
          </a:effectRef>
          <a:fontRef idx="minor">
            <a:schemeClr val="dk1"/>
          </a:fontRef>
        </p:style>
      </p:cxnSp>
      <p:sp>
        <p:nvSpPr>
          <p:cNvPr id="46" name="Rechteck 45"/>
          <p:cNvSpPr/>
          <p:nvPr/>
        </p:nvSpPr>
        <p:spPr>
          <a:xfrm>
            <a:off x="1892301" y="2167950"/>
            <a:ext cx="1968500" cy="647700"/>
          </a:xfrm>
          <a:prstGeom prst="rect">
            <a:avLst/>
          </a:prstGeom>
          <a:solidFill>
            <a:schemeClr val="accent1">
              <a:alpha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47" name="Rechteck 46"/>
          <p:cNvSpPr/>
          <p:nvPr/>
        </p:nvSpPr>
        <p:spPr>
          <a:xfrm>
            <a:off x="8331202" y="3418502"/>
            <a:ext cx="1968500" cy="647700"/>
          </a:xfrm>
          <a:prstGeom prst="rect">
            <a:avLst/>
          </a:prstGeom>
          <a:solidFill>
            <a:schemeClr val="accent1">
              <a:alpha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48" name="Rechteck 47"/>
          <p:cNvSpPr/>
          <p:nvPr/>
        </p:nvSpPr>
        <p:spPr>
          <a:xfrm>
            <a:off x="2146300" y="5045439"/>
            <a:ext cx="1968500" cy="647700"/>
          </a:xfrm>
          <a:prstGeom prst="rect">
            <a:avLst/>
          </a:prstGeom>
          <a:solidFill>
            <a:schemeClr val="accent1">
              <a:alpha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cxnSp>
        <p:nvCxnSpPr>
          <p:cNvPr id="17" name="Gerade Verbindung mit Pfeil 7"/>
          <p:cNvCxnSpPr/>
          <p:nvPr/>
        </p:nvCxnSpPr>
        <p:spPr>
          <a:xfrm flipH="1">
            <a:off x="3130550" y="3729949"/>
            <a:ext cx="1981200" cy="0"/>
          </a:xfrm>
          <a:prstGeom prst="straightConnector1">
            <a:avLst/>
          </a:prstGeom>
          <a:ln w="38100">
            <a:solidFill>
              <a:schemeClr val="accent1">
                <a:lumMod val="7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0" name="Gerade Verbindung mit Pfeil 7"/>
          <p:cNvCxnSpPr/>
          <p:nvPr/>
        </p:nvCxnSpPr>
        <p:spPr>
          <a:xfrm>
            <a:off x="7080250" y="3818081"/>
            <a:ext cx="1250952" cy="1808"/>
          </a:xfrm>
          <a:prstGeom prst="straightConnector1">
            <a:avLst/>
          </a:prstGeom>
          <a:ln w="38100">
            <a:solidFill>
              <a:schemeClr val="accent1">
                <a:lumMod val="7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6" name="Gerade Verbindung mit Pfeil 25"/>
          <p:cNvCxnSpPr/>
          <p:nvPr/>
        </p:nvCxnSpPr>
        <p:spPr>
          <a:xfrm flipV="1">
            <a:off x="6210300" y="4497047"/>
            <a:ext cx="0" cy="694963"/>
          </a:xfrm>
          <a:prstGeom prst="straightConnector1">
            <a:avLst/>
          </a:prstGeom>
          <a:ln w="38100">
            <a:solidFill>
              <a:schemeClr val="accent1">
                <a:lumMod val="7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9" name="Gerade Verbindung mit Pfeil 7"/>
          <p:cNvCxnSpPr/>
          <p:nvPr/>
        </p:nvCxnSpPr>
        <p:spPr>
          <a:xfrm>
            <a:off x="3165634" y="3952820"/>
            <a:ext cx="1946116" cy="11040"/>
          </a:xfrm>
          <a:prstGeom prst="straightConnector1">
            <a:avLst/>
          </a:prstGeom>
          <a:ln w="38100">
            <a:solidFill>
              <a:schemeClr val="accent1">
                <a:lumMod val="75000"/>
              </a:schemeClr>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6941394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3a. B2B Analysis</a:t>
            </a:r>
            <a:endParaRPr lang="en-US" dirty="0"/>
          </a:p>
        </p:txBody>
      </p:sp>
      <p:sp>
        <p:nvSpPr>
          <p:cNvPr id="3" name="Text Placeholder 2"/>
          <p:cNvSpPr>
            <a:spLocks noGrp="1"/>
          </p:cNvSpPr>
          <p:nvPr>
            <p:ph type="body" sz="quarter" idx="10"/>
          </p:nvPr>
        </p:nvSpPr>
        <p:spPr/>
        <p:txBody>
          <a:bodyPr>
            <a:normAutofit/>
          </a:bodyPr>
          <a:lstStyle/>
          <a:p>
            <a:r>
              <a:rPr lang="en-US" dirty="0"/>
              <a:t>The B2B Analysis is suited for projects and products that focus on a particular client or group of clients. </a:t>
            </a:r>
          </a:p>
          <a:p>
            <a:r>
              <a:rPr lang="en-US" dirty="0">
                <a:solidFill>
                  <a:schemeClr val="tx1"/>
                </a:solidFill>
              </a:rPr>
              <a:t>It helps you to get a client overview and will enable you to detect potential problem areas as well as opportunity fields when it comes to developing and selling new products or services with/to the client (group).</a:t>
            </a:r>
            <a:r>
              <a:rPr lang="de-DE" dirty="0">
                <a:solidFill>
                  <a:schemeClr val="tx1"/>
                </a:solidFill>
              </a:rPr>
              <a:t> </a:t>
            </a:r>
            <a:endParaRPr lang="en-US" dirty="0">
              <a:solidFill>
                <a:schemeClr val="tx1"/>
              </a:solidFill>
            </a:endParaRPr>
          </a:p>
        </p:txBody>
      </p:sp>
      <p:sp>
        <p:nvSpPr>
          <p:cNvPr id="4" name="Text Placeholder 3"/>
          <p:cNvSpPr>
            <a:spLocks noGrp="1"/>
          </p:cNvSpPr>
          <p:nvPr>
            <p:ph type="body" sz="quarter" idx="11"/>
          </p:nvPr>
        </p:nvSpPr>
        <p:spPr/>
        <p:txBody>
          <a:bodyPr/>
          <a:lstStyle/>
          <a:p>
            <a:pPr marL="171450" lvl="0" indent="-171450">
              <a:buClr>
                <a:schemeClr val="accent1"/>
              </a:buClr>
              <a:buFont typeface="Symbol" charset="2"/>
              <a:buChar char="-"/>
            </a:pPr>
            <a:r>
              <a:rPr lang="en-US" dirty="0" err="1"/>
              <a:t>Analyse</a:t>
            </a:r>
            <a:r>
              <a:rPr lang="en-US" dirty="0"/>
              <a:t> your clients to get a clear overview</a:t>
            </a:r>
            <a:endParaRPr lang="de-DE" dirty="0"/>
          </a:p>
          <a:p>
            <a:pPr marL="171450" indent="-171450">
              <a:buClr>
                <a:schemeClr val="accent1"/>
              </a:buClr>
              <a:buFont typeface="Symbol" charset="2"/>
              <a:buChar char="-"/>
            </a:pPr>
            <a:r>
              <a:rPr lang="en-US" dirty="0"/>
              <a:t>Gain valuable insights for the further development of your project</a:t>
            </a:r>
            <a:r>
              <a:rPr lang="de-DE" dirty="0"/>
              <a:t> </a:t>
            </a:r>
            <a:endParaRPr lang="en-US" dirty="0"/>
          </a:p>
        </p:txBody>
      </p:sp>
      <p:sp>
        <p:nvSpPr>
          <p:cNvPr id="5" name="Text Placeholder 4"/>
          <p:cNvSpPr>
            <a:spLocks noGrp="1"/>
          </p:cNvSpPr>
          <p:nvPr>
            <p:ph type="body" sz="quarter" idx="12"/>
          </p:nvPr>
        </p:nvSpPr>
        <p:spPr/>
        <p:txBody>
          <a:bodyPr>
            <a:normAutofit/>
          </a:bodyPr>
          <a:lstStyle/>
          <a:p>
            <a:r>
              <a:rPr lang="en-US" dirty="0">
                <a:solidFill>
                  <a:schemeClr val="tx1"/>
                </a:solidFill>
              </a:rPr>
              <a:t>Use the map, a whiteboard or some flipchart paper. Place the client in the center of your “map”. You may need to do more than one B2B Analysis if you target 2 or more different clients or client groups.</a:t>
            </a:r>
            <a:br>
              <a:rPr lang="en-US" dirty="0">
                <a:solidFill>
                  <a:schemeClr val="tx1"/>
                </a:solidFill>
              </a:rPr>
            </a:br>
            <a:r>
              <a:rPr lang="en-US" dirty="0">
                <a:solidFill>
                  <a:schemeClr val="tx1"/>
                </a:solidFill>
              </a:rPr>
              <a:t>Now, brainstorm in your team on relevant aspects regarding the 5 given categories:</a:t>
            </a:r>
            <a:br>
              <a:rPr lang="en-US" dirty="0">
                <a:solidFill>
                  <a:schemeClr val="tx1"/>
                </a:solidFill>
              </a:rPr>
            </a:br>
            <a:endParaRPr lang="de-DE" dirty="0">
              <a:solidFill>
                <a:schemeClr val="tx1"/>
              </a:solidFill>
            </a:endParaRPr>
          </a:p>
          <a:p>
            <a:pPr marL="228600" indent="-228600">
              <a:buClr>
                <a:schemeClr val="accent1"/>
              </a:buClr>
              <a:buFont typeface="+mj-lt"/>
              <a:buAutoNum type="arabicPeriod"/>
            </a:pPr>
            <a:r>
              <a:rPr lang="en-US" dirty="0">
                <a:solidFill>
                  <a:schemeClr val="tx1"/>
                </a:solidFill>
              </a:rPr>
              <a:t>Size &amp; Development – how large or small are the clients? </a:t>
            </a:r>
            <a:br>
              <a:rPr lang="en-US" dirty="0">
                <a:solidFill>
                  <a:schemeClr val="tx1"/>
                </a:solidFill>
              </a:rPr>
            </a:br>
            <a:r>
              <a:rPr lang="en-US" dirty="0">
                <a:solidFill>
                  <a:schemeClr val="tx1"/>
                </a:solidFill>
              </a:rPr>
              <a:t>In which state of development are they (startup vs. global concern)? </a:t>
            </a:r>
            <a:br>
              <a:rPr lang="en-US" dirty="0">
                <a:solidFill>
                  <a:schemeClr val="tx1"/>
                </a:solidFill>
              </a:rPr>
            </a:br>
            <a:r>
              <a:rPr lang="en-US" dirty="0">
                <a:solidFill>
                  <a:schemeClr val="tx1"/>
                </a:solidFill>
              </a:rPr>
              <a:t>Try to come up with some numbers.</a:t>
            </a:r>
            <a:endParaRPr lang="de-DE" dirty="0">
              <a:solidFill>
                <a:schemeClr val="tx1"/>
              </a:solidFill>
            </a:endParaRPr>
          </a:p>
          <a:p>
            <a:pPr marL="228600" indent="-228600">
              <a:buClr>
                <a:schemeClr val="accent1"/>
              </a:buClr>
              <a:buFont typeface="+mj-lt"/>
              <a:buAutoNum type="arabicPeriod"/>
            </a:pPr>
            <a:r>
              <a:rPr lang="en-US" dirty="0">
                <a:solidFill>
                  <a:schemeClr val="tx1"/>
                </a:solidFill>
              </a:rPr>
              <a:t>Culture – how does the company culture look like (innovative vs. conservative)? </a:t>
            </a:r>
            <a:endParaRPr lang="de-DE" dirty="0">
              <a:solidFill>
                <a:schemeClr val="tx1"/>
              </a:solidFill>
            </a:endParaRPr>
          </a:p>
          <a:p>
            <a:pPr marL="228600" indent="-228600">
              <a:buClr>
                <a:schemeClr val="accent1"/>
              </a:buClr>
              <a:buFont typeface="+mj-lt"/>
              <a:buAutoNum type="arabicPeriod"/>
            </a:pPr>
            <a:r>
              <a:rPr lang="en-US" dirty="0">
                <a:solidFill>
                  <a:schemeClr val="tx1"/>
                </a:solidFill>
              </a:rPr>
              <a:t>Geographic Markets – in which regions does the client operate? Is the focus national, international or global?</a:t>
            </a:r>
            <a:endParaRPr lang="de-DE" dirty="0">
              <a:solidFill>
                <a:schemeClr val="tx1"/>
              </a:solidFill>
            </a:endParaRPr>
          </a:p>
          <a:p>
            <a:pPr marL="228600" indent="-228600">
              <a:buClr>
                <a:schemeClr val="accent1"/>
              </a:buClr>
              <a:buFont typeface="+mj-lt"/>
              <a:buAutoNum type="arabicPeriod"/>
            </a:pPr>
            <a:r>
              <a:rPr lang="en-US" dirty="0">
                <a:solidFill>
                  <a:schemeClr val="tx1"/>
                </a:solidFill>
              </a:rPr>
              <a:t>Channels – through which channels do you reach your clients? </a:t>
            </a:r>
            <a:br>
              <a:rPr lang="en-US" dirty="0">
                <a:solidFill>
                  <a:schemeClr val="tx1"/>
                </a:solidFill>
              </a:rPr>
            </a:br>
            <a:r>
              <a:rPr lang="en-US" dirty="0">
                <a:solidFill>
                  <a:schemeClr val="tx1"/>
                </a:solidFill>
              </a:rPr>
              <a:t>How do you use those channels?</a:t>
            </a:r>
            <a:endParaRPr lang="de-DE" dirty="0">
              <a:solidFill>
                <a:schemeClr val="tx1"/>
              </a:solidFill>
            </a:endParaRPr>
          </a:p>
          <a:p>
            <a:pPr marL="228600" indent="-228600">
              <a:buClr>
                <a:schemeClr val="accent1"/>
              </a:buClr>
              <a:buFont typeface="+mj-lt"/>
              <a:buAutoNum type="arabicPeriod"/>
            </a:pPr>
            <a:r>
              <a:rPr lang="en-US" dirty="0">
                <a:solidFill>
                  <a:schemeClr val="tx1"/>
                </a:solidFill>
              </a:rPr>
              <a:t>Potential – how will the client (probably) develop in the future?</a:t>
            </a:r>
            <a:br>
              <a:rPr lang="en-US" dirty="0">
                <a:solidFill>
                  <a:schemeClr val="tx1"/>
                </a:solidFill>
              </a:rPr>
            </a:br>
            <a:r>
              <a:rPr lang="en-US" dirty="0">
                <a:solidFill>
                  <a:schemeClr val="tx1"/>
                </a:solidFill>
              </a:rPr>
              <a:t> Will there be any noticeable changes in the clients business orientation? </a:t>
            </a:r>
            <a:endParaRPr lang="en-GB" dirty="0">
              <a:solidFill>
                <a:schemeClr val="tx1"/>
              </a:solidFill>
            </a:endParaRP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40885247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3a. B2B Map</a:t>
            </a:r>
            <a:endParaRPr lang="en-US" dirty="0"/>
          </a:p>
        </p:txBody>
      </p:sp>
      <p:sp>
        <p:nvSpPr>
          <p:cNvPr id="16" name="Rechteck 15"/>
          <p:cNvSpPr/>
          <p:nvPr/>
        </p:nvSpPr>
        <p:spPr>
          <a:xfrm>
            <a:off x="5111750" y="3822700"/>
            <a:ext cx="1968500" cy="6477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a:t>Client</a:t>
            </a:r>
          </a:p>
        </p:txBody>
      </p:sp>
      <p:cxnSp>
        <p:nvCxnSpPr>
          <p:cNvPr id="20" name="Gerade Verbindung 19"/>
          <p:cNvCxnSpPr/>
          <p:nvPr/>
        </p:nvCxnSpPr>
        <p:spPr>
          <a:xfrm>
            <a:off x="6096000" y="4470400"/>
            <a:ext cx="0" cy="2260600"/>
          </a:xfrm>
          <a:prstGeom prst="line">
            <a:avLst/>
          </a:prstGeom>
          <a:ln w="50800"/>
        </p:spPr>
        <p:style>
          <a:lnRef idx="1">
            <a:schemeClr val="accent1"/>
          </a:lnRef>
          <a:fillRef idx="0">
            <a:schemeClr val="accent1"/>
          </a:fillRef>
          <a:effectRef idx="0">
            <a:schemeClr val="accent1"/>
          </a:effectRef>
          <a:fontRef idx="minor">
            <a:schemeClr val="tx1"/>
          </a:fontRef>
        </p:style>
      </p:cxnSp>
      <p:cxnSp>
        <p:nvCxnSpPr>
          <p:cNvPr id="26" name="Gerade Verbindung 25"/>
          <p:cNvCxnSpPr/>
          <p:nvPr/>
        </p:nvCxnSpPr>
        <p:spPr>
          <a:xfrm flipV="1">
            <a:off x="7080250" y="4425950"/>
            <a:ext cx="4524375" cy="19050"/>
          </a:xfrm>
          <a:prstGeom prst="line">
            <a:avLst/>
          </a:prstGeom>
          <a:ln w="50800"/>
        </p:spPr>
        <p:style>
          <a:lnRef idx="1">
            <a:schemeClr val="accent1"/>
          </a:lnRef>
          <a:fillRef idx="0">
            <a:schemeClr val="accent1"/>
          </a:fillRef>
          <a:effectRef idx="0">
            <a:schemeClr val="accent1"/>
          </a:effectRef>
          <a:fontRef idx="minor">
            <a:schemeClr val="tx1"/>
          </a:fontRef>
        </p:style>
      </p:cxnSp>
      <p:cxnSp>
        <p:nvCxnSpPr>
          <p:cNvPr id="29" name="Gerade Verbindung 28"/>
          <p:cNvCxnSpPr/>
          <p:nvPr/>
        </p:nvCxnSpPr>
        <p:spPr>
          <a:xfrm flipV="1">
            <a:off x="587375" y="4451350"/>
            <a:ext cx="4524375" cy="19050"/>
          </a:xfrm>
          <a:prstGeom prst="line">
            <a:avLst/>
          </a:prstGeom>
          <a:ln w="50800"/>
        </p:spPr>
        <p:style>
          <a:lnRef idx="1">
            <a:schemeClr val="accent1"/>
          </a:lnRef>
          <a:fillRef idx="0">
            <a:schemeClr val="accent1"/>
          </a:fillRef>
          <a:effectRef idx="0">
            <a:schemeClr val="accent1"/>
          </a:effectRef>
          <a:fontRef idx="minor">
            <a:schemeClr val="tx1"/>
          </a:fontRef>
        </p:style>
      </p:cxnSp>
      <p:cxnSp>
        <p:nvCxnSpPr>
          <p:cNvPr id="30" name="Gerade Verbindung 29"/>
          <p:cNvCxnSpPr/>
          <p:nvPr/>
        </p:nvCxnSpPr>
        <p:spPr>
          <a:xfrm>
            <a:off x="587375" y="1904504"/>
            <a:ext cx="4521283" cy="1918196"/>
          </a:xfrm>
          <a:prstGeom prst="line">
            <a:avLst/>
          </a:prstGeom>
          <a:ln w="50800"/>
        </p:spPr>
        <p:style>
          <a:lnRef idx="1">
            <a:schemeClr val="accent1"/>
          </a:lnRef>
          <a:fillRef idx="0">
            <a:schemeClr val="accent1"/>
          </a:fillRef>
          <a:effectRef idx="0">
            <a:schemeClr val="accent1"/>
          </a:effectRef>
          <a:fontRef idx="minor">
            <a:schemeClr val="tx1"/>
          </a:fontRef>
        </p:style>
      </p:cxnSp>
      <p:cxnSp>
        <p:nvCxnSpPr>
          <p:cNvPr id="33" name="Gerade Verbindung 32"/>
          <p:cNvCxnSpPr/>
          <p:nvPr/>
        </p:nvCxnSpPr>
        <p:spPr>
          <a:xfrm flipV="1">
            <a:off x="7080250" y="1904504"/>
            <a:ext cx="4524375" cy="1916486"/>
          </a:xfrm>
          <a:prstGeom prst="line">
            <a:avLst/>
          </a:prstGeom>
          <a:ln w="50800"/>
        </p:spPr>
        <p:style>
          <a:lnRef idx="1">
            <a:schemeClr val="accent1"/>
          </a:lnRef>
          <a:fillRef idx="0">
            <a:schemeClr val="accent1"/>
          </a:fillRef>
          <a:effectRef idx="0">
            <a:schemeClr val="accent1"/>
          </a:effectRef>
          <a:fontRef idx="minor">
            <a:schemeClr val="tx1"/>
          </a:fontRef>
        </p:style>
      </p:cxnSp>
      <p:sp>
        <p:nvSpPr>
          <p:cNvPr id="36" name="Textfeld 35"/>
          <p:cNvSpPr txBox="1"/>
          <p:nvPr/>
        </p:nvSpPr>
        <p:spPr>
          <a:xfrm>
            <a:off x="5044866" y="2400300"/>
            <a:ext cx="2282742" cy="369332"/>
          </a:xfrm>
          <a:prstGeom prst="rect">
            <a:avLst/>
          </a:prstGeom>
          <a:noFill/>
        </p:spPr>
        <p:txBody>
          <a:bodyPr wrap="square" rtlCol="0">
            <a:spAutoFit/>
          </a:bodyPr>
          <a:lstStyle/>
          <a:p>
            <a:r>
              <a:rPr lang="de-DE" dirty="0" err="1"/>
              <a:t>Geographic</a:t>
            </a:r>
            <a:r>
              <a:rPr lang="de-DE" dirty="0"/>
              <a:t> </a:t>
            </a:r>
            <a:r>
              <a:rPr lang="de-DE" dirty="0" err="1"/>
              <a:t>Markets</a:t>
            </a:r>
            <a:endParaRPr lang="de-DE" dirty="0"/>
          </a:p>
        </p:txBody>
      </p:sp>
      <p:sp>
        <p:nvSpPr>
          <p:cNvPr id="37" name="Textfeld 36"/>
          <p:cNvSpPr txBox="1"/>
          <p:nvPr/>
        </p:nvSpPr>
        <p:spPr>
          <a:xfrm>
            <a:off x="2693448" y="5416034"/>
            <a:ext cx="2282742" cy="369332"/>
          </a:xfrm>
          <a:prstGeom prst="rect">
            <a:avLst/>
          </a:prstGeom>
          <a:noFill/>
        </p:spPr>
        <p:txBody>
          <a:bodyPr wrap="square" rtlCol="0">
            <a:spAutoFit/>
          </a:bodyPr>
          <a:lstStyle/>
          <a:p>
            <a:r>
              <a:rPr lang="de-DE" dirty="0"/>
              <a:t>Channels</a:t>
            </a:r>
          </a:p>
        </p:txBody>
      </p:sp>
      <p:sp>
        <p:nvSpPr>
          <p:cNvPr id="39" name="Textfeld 38"/>
          <p:cNvSpPr txBox="1"/>
          <p:nvPr/>
        </p:nvSpPr>
        <p:spPr>
          <a:xfrm>
            <a:off x="1360691" y="3583027"/>
            <a:ext cx="2282742" cy="369332"/>
          </a:xfrm>
          <a:prstGeom prst="rect">
            <a:avLst/>
          </a:prstGeom>
          <a:noFill/>
        </p:spPr>
        <p:txBody>
          <a:bodyPr wrap="square" rtlCol="0">
            <a:spAutoFit/>
          </a:bodyPr>
          <a:lstStyle/>
          <a:p>
            <a:r>
              <a:rPr lang="de-DE" dirty="0"/>
              <a:t>Culture</a:t>
            </a:r>
          </a:p>
        </p:txBody>
      </p:sp>
      <p:sp>
        <p:nvSpPr>
          <p:cNvPr id="40" name="Textfeld 39"/>
          <p:cNvSpPr txBox="1"/>
          <p:nvPr/>
        </p:nvSpPr>
        <p:spPr>
          <a:xfrm>
            <a:off x="9746502" y="3587784"/>
            <a:ext cx="2282742" cy="369332"/>
          </a:xfrm>
          <a:prstGeom prst="rect">
            <a:avLst/>
          </a:prstGeom>
          <a:noFill/>
        </p:spPr>
        <p:txBody>
          <a:bodyPr wrap="square" rtlCol="0">
            <a:spAutoFit/>
          </a:bodyPr>
          <a:lstStyle/>
          <a:p>
            <a:r>
              <a:rPr lang="de-DE" dirty="0"/>
              <a:t>Potential</a:t>
            </a:r>
          </a:p>
        </p:txBody>
      </p:sp>
      <p:sp>
        <p:nvSpPr>
          <p:cNvPr id="41" name="Textfeld 40"/>
          <p:cNvSpPr txBox="1"/>
          <p:nvPr/>
        </p:nvSpPr>
        <p:spPr>
          <a:xfrm>
            <a:off x="7543800" y="5416034"/>
            <a:ext cx="2282742" cy="369332"/>
          </a:xfrm>
          <a:prstGeom prst="rect">
            <a:avLst/>
          </a:prstGeom>
          <a:noFill/>
        </p:spPr>
        <p:txBody>
          <a:bodyPr wrap="square" rtlCol="0">
            <a:spAutoFit/>
          </a:bodyPr>
          <a:lstStyle/>
          <a:p>
            <a:r>
              <a:rPr lang="de-DE" dirty="0"/>
              <a:t>Size &amp; Development</a:t>
            </a:r>
          </a:p>
        </p:txBody>
      </p:sp>
    </p:spTree>
    <p:extLst>
      <p:ext uri="{BB962C8B-B14F-4D97-AF65-F5344CB8AC3E}">
        <p14:creationId xmlns:p14="http://schemas.microsoft.com/office/powerpoint/2010/main" val="7377907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3b. B2C Analysis</a:t>
            </a:r>
            <a:endParaRPr lang="en-US" dirty="0"/>
          </a:p>
        </p:txBody>
      </p:sp>
      <p:sp>
        <p:nvSpPr>
          <p:cNvPr id="3" name="Text Placeholder 2"/>
          <p:cNvSpPr>
            <a:spLocks noGrp="1"/>
          </p:cNvSpPr>
          <p:nvPr>
            <p:ph type="body" sz="quarter" idx="10"/>
          </p:nvPr>
        </p:nvSpPr>
        <p:spPr/>
        <p:txBody>
          <a:bodyPr>
            <a:normAutofit/>
          </a:bodyPr>
          <a:lstStyle/>
          <a:p>
            <a:r>
              <a:rPr lang="en-GB" dirty="0"/>
              <a:t>The B2C Analysis is suited for projects and products that focus not only on specific clients or smaller groups of clients but address markets with large numbers of individual customers. </a:t>
            </a:r>
          </a:p>
          <a:p>
            <a:r>
              <a:rPr lang="en-GB" dirty="0"/>
              <a:t>It helps you to get an overview over the market and will enable you to detect potential problem areas and opportunity fields when it comes to developing and selling new products or services on the market. </a:t>
            </a:r>
          </a:p>
        </p:txBody>
      </p:sp>
      <p:sp>
        <p:nvSpPr>
          <p:cNvPr id="4" name="Text Placeholder 3"/>
          <p:cNvSpPr>
            <a:spLocks noGrp="1"/>
          </p:cNvSpPr>
          <p:nvPr>
            <p:ph type="body" sz="quarter" idx="11"/>
          </p:nvPr>
        </p:nvSpPr>
        <p:spPr/>
        <p:txBody>
          <a:bodyPr/>
          <a:lstStyle/>
          <a:p>
            <a:pPr marL="171450" lvl="0" indent="-171450">
              <a:buClr>
                <a:schemeClr val="accent1"/>
              </a:buClr>
              <a:buFont typeface="Symbol" charset="2"/>
              <a:buChar char="-"/>
            </a:pPr>
            <a:r>
              <a:rPr lang="en-GB" dirty="0"/>
              <a:t>Analyse the market to get a clear overview</a:t>
            </a:r>
          </a:p>
          <a:p>
            <a:pPr marL="171450" indent="-171450">
              <a:buClr>
                <a:schemeClr val="accent1"/>
              </a:buClr>
              <a:buFont typeface="Symbol" charset="2"/>
              <a:buChar char="-"/>
            </a:pPr>
            <a:r>
              <a:rPr lang="en-GB" dirty="0"/>
              <a:t>Gain valuable insights for the further development of your project </a:t>
            </a:r>
          </a:p>
        </p:txBody>
      </p:sp>
      <p:sp>
        <p:nvSpPr>
          <p:cNvPr id="5" name="Text Placeholder 4"/>
          <p:cNvSpPr>
            <a:spLocks noGrp="1"/>
          </p:cNvSpPr>
          <p:nvPr>
            <p:ph type="body" sz="quarter" idx="12"/>
          </p:nvPr>
        </p:nvSpPr>
        <p:spPr/>
        <p:txBody>
          <a:bodyPr>
            <a:normAutofit/>
          </a:bodyPr>
          <a:lstStyle/>
          <a:p>
            <a:r>
              <a:rPr lang="en-GB" dirty="0"/>
              <a:t>Use the map, a whiteboard or some flipchart paper. Place the market in the </a:t>
            </a:r>
            <a:r>
              <a:rPr lang="en-GB" dirty="0" err="1"/>
              <a:t>center</a:t>
            </a:r>
            <a:r>
              <a:rPr lang="en-GB" dirty="0"/>
              <a:t> of your “map”.  You may need to do more than one B2C Analysis if you target 2 or more different markets.</a:t>
            </a:r>
            <a:br>
              <a:rPr lang="en-GB" dirty="0"/>
            </a:br>
            <a:r>
              <a:rPr lang="en-US" dirty="0"/>
              <a:t>Now, brainstorm</a:t>
            </a:r>
            <a:r>
              <a:rPr lang="en-US" dirty="0">
                <a:solidFill>
                  <a:schemeClr val="tx1"/>
                </a:solidFill>
              </a:rPr>
              <a:t> in your team </a:t>
            </a:r>
            <a:r>
              <a:rPr lang="en-US" dirty="0"/>
              <a:t>on relevant aspects regarding the 5 given categories:</a:t>
            </a:r>
            <a:br>
              <a:rPr lang="en-US" dirty="0"/>
            </a:br>
            <a:endParaRPr lang="en-GB" dirty="0"/>
          </a:p>
          <a:p>
            <a:pPr marL="228600" lvl="0" indent="-228600">
              <a:buClr>
                <a:schemeClr val="accent1"/>
              </a:buClr>
              <a:buFont typeface="+mj-lt"/>
              <a:buAutoNum type="arabicPeriod"/>
            </a:pPr>
            <a:r>
              <a:rPr lang="en-GB" dirty="0"/>
              <a:t>Development – in which state of development is the market? Is it inexistent, new or mature? </a:t>
            </a:r>
          </a:p>
          <a:p>
            <a:pPr marL="228600" lvl="0" indent="-228600">
              <a:buClr>
                <a:schemeClr val="accent1"/>
              </a:buClr>
              <a:buFont typeface="+mj-lt"/>
              <a:buAutoNum type="arabicPeriod"/>
            </a:pPr>
            <a:r>
              <a:rPr lang="en-GB" dirty="0"/>
              <a:t>Culture – how does the market culture look like (innovative vs. conservative)? </a:t>
            </a:r>
          </a:p>
          <a:p>
            <a:pPr marL="228600" lvl="0" indent="-228600">
              <a:buClr>
                <a:schemeClr val="accent1"/>
              </a:buClr>
              <a:buFont typeface="+mj-lt"/>
              <a:buAutoNum type="arabicPeriod"/>
            </a:pPr>
            <a:r>
              <a:rPr lang="en-GB" dirty="0"/>
              <a:t>Saturation &amp; Volume – how large is the market? How large is the unexploited potential? Try to come up with some numbers.</a:t>
            </a:r>
          </a:p>
          <a:p>
            <a:pPr marL="228600" lvl="0" indent="-228600">
              <a:buClr>
                <a:schemeClr val="accent1"/>
              </a:buClr>
              <a:buFont typeface="+mj-lt"/>
              <a:buAutoNum type="arabicPeriod"/>
            </a:pPr>
            <a:r>
              <a:rPr lang="en-GB" dirty="0"/>
              <a:t>Channels – through which channels do companies in the market reach their clients? How do they use those channels?</a:t>
            </a:r>
          </a:p>
          <a:p>
            <a:pPr marL="228600" lvl="0" indent="-228600">
              <a:buClr>
                <a:schemeClr val="accent1"/>
              </a:buClr>
              <a:buFont typeface="+mj-lt"/>
              <a:buAutoNum type="arabicPeriod"/>
            </a:pPr>
            <a:r>
              <a:rPr lang="en-GB" dirty="0"/>
              <a:t>Potential – how will the market (probably) develop in the future? Are there already any noticeable changes in the market structure? </a:t>
            </a:r>
          </a:p>
          <a:p>
            <a:pPr marL="228600" lvl="0" indent="-228600">
              <a:buClr>
                <a:schemeClr val="accent1"/>
              </a:buClr>
              <a:buFont typeface="+mj-lt"/>
              <a:buAutoNum type="arabicPeriod"/>
            </a:pPr>
            <a:r>
              <a:rPr lang="en-GB" dirty="0"/>
              <a:t>Entry Barriers – are there any social / legal / technical / political / financial barriers to enter the market? How could you hurdle them?</a:t>
            </a:r>
            <a:br>
              <a:rPr lang="en-GB" dirty="0"/>
            </a:br>
            <a:endParaRPr lang="en-GB"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27777743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3b. B2C Map</a:t>
            </a:r>
            <a:endParaRPr lang="en-US" dirty="0"/>
          </a:p>
        </p:txBody>
      </p:sp>
      <p:sp>
        <p:nvSpPr>
          <p:cNvPr id="16" name="Rechteck 15"/>
          <p:cNvSpPr/>
          <p:nvPr/>
        </p:nvSpPr>
        <p:spPr>
          <a:xfrm>
            <a:off x="5111750" y="3822700"/>
            <a:ext cx="1968500" cy="6477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dirty="0"/>
              <a:t>Market</a:t>
            </a:r>
          </a:p>
        </p:txBody>
      </p:sp>
      <p:cxnSp>
        <p:nvCxnSpPr>
          <p:cNvPr id="20" name="Gerade Verbindung 19"/>
          <p:cNvCxnSpPr/>
          <p:nvPr/>
        </p:nvCxnSpPr>
        <p:spPr>
          <a:xfrm>
            <a:off x="6096000" y="4470400"/>
            <a:ext cx="0" cy="2260600"/>
          </a:xfrm>
          <a:prstGeom prst="line">
            <a:avLst/>
          </a:prstGeom>
          <a:ln w="50800"/>
        </p:spPr>
        <p:style>
          <a:lnRef idx="1">
            <a:schemeClr val="accent1"/>
          </a:lnRef>
          <a:fillRef idx="0">
            <a:schemeClr val="accent1"/>
          </a:fillRef>
          <a:effectRef idx="0">
            <a:schemeClr val="accent1"/>
          </a:effectRef>
          <a:fontRef idx="minor">
            <a:schemeClr val="tx1"/>
          </a:fontRef>
        </p:style>
      </p:cxnSp>
      <p:cxnSp>
        <p:nvCxnSpPr>
          <p:cNvPr id="26" name="Gerade Verbindung 25"/>
          <p:cNvCxnSpPr/>
          <p:nvPr/>
        </p:nvCxnSpPr>
        <p:spPr>
          <a:xfrm>
            <a:off x="7080250" y="4445000"/>
            <a:ext cx="4524375" cy="2286000"/>
          </a:xfrm>
          <a:prstGeom prst="line">
            <a:avLst/>
          </a:prstGeom>
          <a:ln w="50800"/>
        </p:spPr>
        <p:style>
          <a:lnRef idx="1">
            <a:schemeClr val="accent1"/>
          </a:lnRef>
          <a:fillRef idx="0">
            <a:schemeClr val="accent1"/>
          </a:fillRef>
          <a:effectRef idx="0">
            <a:schemeClr val="accent1"/>
          </a:effectRef>
          <a:fontRef idx="minor">
            <a:schemeClr val="tx1"/>
          </a:fontRef>
        </p:style>
      </p:cxnSp>
      <p:cxnSp>
        <p:nvCxnSpPr>
          <p:cNvPr id="29" name="Gerade Verbindung 28"/>
          <p:cNvCxnSpPr/>
          <p:nvPr/>
        </p:nvCxnSpPr>
        <p:spPr>
          <a:xfrm flipV="1">
            <a:off x="581192" y="4451350"/>
            <a:ext cx="4530558" cy="2279650"/>
          </a:xfrm>
          <a:prstGeom prst="line">
            <a:avLst/>
          </a:prstGeom>
          <a:ln w="50800"/>
        </p:spPr>
        <p:style>
          <a:lnRef idx="1">
            <a:schemeClr val="accent1"/>
          </a:lnRef>
          <a:fillRef idx="0">
            <a:schemeClr val="accent1"/>
          </a:fillRef>
          <a:effectRef idx="0">
            <a:schemeClr val="accent1"/>
          </a:effectRef>
          <a:fontRef idx="minor">
            <a:schemeClr val="tx1"/>
          </a:fontRef>
        </p:style>
      </p:cxnSp>
      <p:cxnSp>
        <p:nvCxnSpPr>
          <p:cNvPr id="30" name="Gerade Verbindung 29"/>
          <p:cNvCxnSpPr/>
          <p:nvPr/>
        </p:nvCxnSpPr>
        <p:spPr>
          <a:xfrm>
            <a:off x="587375" y="1904504"/>
            <a:ext cx="4521283" cy="1918196"/>
          </a:xfrm>
          <a:prstGeom prst="line">
            <a:avLst/>
          </a:prstGeom>
          <a:ln w="50800"/>
        </p:spPr>
        <p:style>
          <a:lnRef idx="1">
            <a:schemeClr val="accent1"/>
          </a:lnRef>
          <a:fillRef idx="0">
            <a:schemeClr val="accent1"/>
          </a:fillRef>
          <a:effectRef idx="0">
            <a:schemeClr val="accent1"/>
          </a:effectRef>
          <a:fontRef idx="minor">
            <a:schemeClr val="tx1"/>
          </a:fontRef>
        </p:style>
      </p:cxnSp>
      <p:cxnSp>
        <p:nvCxnSpPr>
          <p:cNvPr id="33" name="Gerade Verbindung 32"/>
          <p:cNvCxnSpPr/>
          <p:nvPr/>
        </p:nvCxnSpPr>
        <p:spPr>
          <a:xfrm flipV="1">
            <a:off x="7080250" y="1904504"/>
            <a:ext cx="4524375" cy="1916486"/>
          </a:xfrm>
          <a:prstGeom prst="line">
            <a:avLst/>
          </a:prstGeom>
          <a:ln w="50800"/>
        </p:spPr>
        <p:style>
          <a:lnRef idx="1">
            <a:schemeClr val="accent1"/>
          </a:lnRef>
          <a:fillRef idx="0">
            <a:schemeClr val="accent1"/>
          </a:fillRef>
          <a:effectRef idx="0">
            <a:schemeClr val="accent1"/>
          </a:effectRef>
          <a:fontRef idx="minor">
            <a:schemeClr val="tx1"/>
          </a:fontRef>
        </p:style>
      </p:cxnSp>
      <p:sp>
        <p:nvSpPr>
          <p:cNvPr id="36" name="Textfeld 35"/>
          <p:cNvSpPr txBox="1"/>
          <p:nvPr/>
        </p:nvSpPr>
        <p:spPr>
          <a:xfrm>
            <a:off x="6607258" y="2153590"/>
            <a:ext cx="2282742" cy="369332"/>
          </a:xfrm>
          <a:prstGeom prst="rect">
            <a:avLst/>
          </a:prstGeom>
          <a:noFill/>
        </p:spPr>
        <p:txBody>
          <a:bodyPr wrap="square" rtlCol="0">
            <a:spAutoFit/>
          </a:bodyPr>
          <a:lstStyle/>
          <a:p>
            <a:r>
              <a:rPr lang="de-DE" dirty="0"/>
              <a:t>Potential</a:t>
            </a:r>
          </a:p>
        </p:txBody>
      </p:sp>
      <p:sp>
        <p:nvSpPr>
          <p:cNvPr id="37" name="Textfeld 36"/>
          <p:cNvSpPr txBox="1"/>
          <p:nvPr/>
        </p:nvSpPr>
        <p:spPr>
          <a:xfrm>
            <a:off x="3577577" y="5679023"/>
            <a:ext cx="2282742" cy="369332"/>
          </a:xfrm>
          <a:prstGeom prst="rect">
            <a:avLst/>
          </a:prstGeom>
          <a:noFill/>
        </p:spPr>
        <p:txBody>
          <a:bodyPr wrap="square" rtlCol="0">
            <a:spAutoFit/>
          </a:bodyPr>
          <a:lstStyle/>
          <a:p>
            <a:r>
              <a:rPr lang="de-DE" dirty="0"/>
              <a:t>Channels</a:t>
            </a:r>
          </a:p>
        </p:txBody>
      </p:sp>
      <p:sp>
        <p:nvSpPr>
          <p:cNvPr id="39" name="Textfeld 38"/>
          <p:cNvSpPr txBox="1"/>
          <p:nvPr/>
        </p:nvSpPr>
        <p:spPr>
          <a:xfrm>
            <a:off x="1195512" y="4260334"/>
            <a:ext cx="2282742" cy="369332"/>
          </a:xfrm>
          <a:prstGeom prst="rect">
            <a:avLst/>
          </a:prstGeom>
          <a:noFill/>
        </p:spPr>
        <p:txBody>
          <a:bodyPr wrap="square" rtlCol="0">
            <a:spAutoFit/>
          </a:bodyPr>
          <a:lstStyle/>
          <a:p>
            <a:r>
              <a:rPr lang="de-DE" dirty="0"/>
              <a:t>Culture</a:t>
            </a:r>
          </a:p>
        </p:txBody>
      </p:sp>
      <p:sp>
        <p:nvSpPr>
          <p:cNvPr id="40" name="Textfeld 39"/>
          <p:cNvSpPr txBox="1"/>
          <p:nvPr/>
        </p:nvSpPr>
        <p:spPr>
          <a:xfrm>
            <a:off x="8747042" y="4009538"/>
            <a:ext cx="2282742" cy="369332"/>
          </a:xfrm>
          <a:prstGeom prst="rect">
            <a:avLst/>
          </a:prstGeom>
          <a:noFill/>
        </p:spPr>
        <p:txBody>
          <a:bodyPr wrap="square" rtlCol="0">
            <a:spAutoFit/>
          </a:bodyPr>
          <a:lstStyle/>
          <a:p>
            <a:r>
              <a:rPr lang="de-DE"/>
              <a:t>Development</a:t>
            </a:r>
          </a:p>
        </p:txBody>
      </p:sp>
      <p:sp>
        <p:nvSpPr>
          <p:cNvPr id="41" name="Textfeld 40"/>
          <p:cNvSpPr txBox="1"/>
          <p:nvPr/>
        </p:nvSpPr>
        <p:spPr>
          <a:xfrm>
            <a:off x="6923130" y="5739186"/>
            <a:ext cx="2282742" cy="369332"/>
          </a:xfrm>
          <a:prstGeom prst="rect">
            <a:avLst/>
          </a:prstGeom>
          <a:noFill/>
        </p:spPr>
        <p:txBody>
          <a:bodyPr wrap="square" rtlCol="0">
            <a:spAutoFit/>
          </a:bodyPr>
          <a:lstStyle/>
          <a:p>
            <a:r>
              <a:rPr lang="de-DE" dirty="0"/>
              <a:t>Saturation &amp; Volume</a:t>
            </a:r>
          </a:p>
        </p:txBody>
      </p:sp>
      <p:cxnSp>
        <p:nvCxnSpPr>
          <p:cNvPr id="17" name="Gerade Verbindung 16"/>
          <p:cNvCxnSpPr>
            <a:endCxn id="16" idx="0"/>
          </p:cNvCxnSpPr>
          <p:nvPr/>
        </p:nvCxnSpPr>
        <p:spPr>
          <a:xfrm>
            <a:off x="6096000" y="1855232"/>
            <a:ext cx="0" cy="1967468"/>
          </a:xfrm>
          <a:prstGeom prst="line">
            <a:avLst/>
          </a:prstGeom>
          <a:ln w="50800"/>
        </p:spPr>
        <p:style>
          <a:lnRef idx="1">
            <a:schemeClr val="accent1"/>
          </a:lnRef>
          <a:fillRef idx="0">
            <a:schemeClr val="accent1"/>
          </a:fillRef>
          <a:effectRef idx="0">
            <a:schemeClr val="accent1"/>
          </a:effectRef>
          <a:fontRef idx="minor">
            <a:schemeClr val="tx1"/>
          </a:fontRef>
        </p:style>
      </p:cxnSp>
      <p:sp>
        <p:nvSpPr>
          <p:cNvPr id="18" name="Textfeld 17"/>
          <p:cNvSpPr txBox="1"/>
          <p:nvPr/>
        </p:nvSpPr>
        <p:spPr>
          <a:xfrm>
            <a:off x="3159292" y="2165683"/>
            <a:ext cx="2282742" cy="369332"/>
          </a:xfrm>
          <a:prstGeom prst="rect">
            <a:avLst/>
          </a:prstGeom>
          <a:noFill/>
        </p:spPr>
        <p:txBody>
          <a:bodyPr wrap="square" rtlCol="0">
            <a:spAutoFit/>
          </a:bodyPr>
          <a:lstStyle/>
          <a:p>
            <a:r>
              <a:rPr lang="de-DE" dirty="0"/>
              <a:t>Entry </a:t>
            </a:r>
            <a:r>
              <a:rPr lang="de-DE" dirty="0" err="1"/>
              <a:t>Barriers</a:t>
            </a:r>
            <a:endParaRPr lang="de-DE" dirty="0"/>
          </a:p>
        </p:txBody>
      </p:sp>
    </p:spTree>
    <p:extLst>
      <p:ext uri="{BB962C8B-B14F-4D97-AF65-F5344CB8AC3E}">
        <p14:creationId xmlns:p14="http://schemas.microsoft.com/office/powerpoint/2010/main" val="120497130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3c. Segmentation</a:t>
            </a:r>
            <a:endParaRPr lang="en-US" dirty="0"/>
          </a:p>
        </p:txBody>
      </p:sp>
      <p:sp>
        <p:nvSpPr>
          <p:cNvPr id="3" name="Text Placeholder 2"/>
          <p:cNvSpPr>
            <a:spLocks noGrp="1"/>
          </p:cNvSpPr>
          <p:nvPr>
            <p:ph type="body" sz="quarter" idx="10"/>
          </p:nvPr>
        </p:nvSpPr>
        <p:spPr/>
        <p:txBody>
          <a:bodyPr>
            <a:normAutofit/>
          </a:bodyPr>
          <a:lstStyle/>
          <a:p>
            <a:r>
              <a:rPr lang="en-GB" dirty="0"/>
              <a:t>The Segmentation map helps you to refine and re-draw your segments based on what you learn along the process of your project.</a:t>
            </a:r>
          </a:p>
          <a:p>
            <a:r>
              <a:rPr lang="en-GB" dirty="0"/>
              <a:t>As you learn more about your clients and their problems, you probably find rationale to split the segment.</a:t>
            </a:r>
          </a:p>
          <a:p>
            <a:r>
              <a:rPr lang="en-GB" dirty="0"/>
              <a:t>Try not to </a:t>
            </a:r>
            <a:r>
              <a:rPr lang="en-GB" dirty="0">
                <a:solidFill>
                  <a:schemeClr val="tx1"/>
                </a:solidFill>
              </a:rPr>
              <a:t>cluster </a:t>
            </a:r>
            <a:r>
              <a:rPr lang="en-GB" dirty="0"/>
              <a:t>your segments in a very simple way (e.g. by basic demographics) but to define different groups that have different problems worth solving. </a:t>
            </a:r>
          </a:p>
        </p:txBody>
      </p:sp>
      <p:sp>
        <p:nvSpPr>
          <p:cNvPr id="4" name="Text Placeholder 3"/>
          <p:cNvSpPr>
            <a:spLocks noGrp="1"/>
          </p:cNvSpPr>
          <p:nvPr>
            <p:ph type="body" sz="quarter" idx="11"/>
          </p:nvPr>
        </p:nvSpPr>
        <p:spPr/>
        <p:txBody>
          <a:bodyPr>
            <a:normAutofit/>
          </a:bodyPr>
          <a:lstStyle/>
          <a:p>
            <a:pPr marL="171450" indent="-171450">
              <a:buClr>
                <a:schemeClr val="accent1"/>
              </a:buClr>
              <a:buFont typeface="Symbol" charset="2"/>
              <a:buChar char="-"/>
            </a:pPr>
            <a:r>
              <a:rPr lang="en-GB" dirty="0"/>
              <a:t>Identify customer segments and define their </a:t>
            </a:r>
            <a:r>
              <a:rPr lang="en-GB" dirty="0">
                <a:solidFill>
                  <a:schemeClr val="tx1"/>
                </a:solidFill>
              </a:rPr>
              <a:t>different </a:t>
            </a:r>
            <a:r>
              <a:rPr lang="en-GB" dirty="0"/>
              <a:t>problems worth solving</a:t>
            </a:r>
          </a:p>
          <a:p>
            <a:pPr marL="171450" indent="-171450">
              <a:buClr>
                <a:schemeClr val="accent1"/>
              </a:buClr>
              <a:buFont typeface="Symbol" charset="2"/>
              <a:buChar char="-"/>
            </a:pPr>
            <a:r>
              <a:rPr lang="en-GB" dirty="0"/>
              <a:t>Describe the groups </a:t>
            </a:r>
            <a:r>
              <a:rPr lang="en-GB" dirty="0">
                <a:solidFill>
                  <a:schemeClr val="tx1"/>
                </a:solidFill>
              </a:rPr>
              <a:t>individually </a:t>
            </a:r>
            <a:r>
              <a:rPr lang="en-GB" dirty="0"/>
              <a:t>&amp; find potential commonalities in between those</a:t>
            </a:r>
          </a:p>
          <a:p>
            <a:pPr marL="171450" indent="-171450">
              <a:buClr>
                <a:schemeClr val="accent1"/>
              </a:buClr>
              <a:buFont typeface="Symbol" charset="2"/>
              <a:buChar char="-"/>
            </a:pPr>
            <a:r>
              <a:rPr lang="en-GB" dirty="0"/>
              <a:t>Choose a main client target segment</a:t>
            </a:r>
          </a:p>
        </p:txBody>
      </p:sp>
      <p:sp>
        <p:nvSpPr>
          <p:cNvPr id="5" name="Text Placeholder 4"/>
          <p:cNvSpPr>
            <a:spLocks noGrp="1"/>
          </p:cNvSpPr>
          <p:nvPr>
            <p:ph type="body" sz="quarter" idx="12"/>
          </p:nvPr>
        </p:nvSpPr>
        <p:spPr/>
        <p:txBody>
          <a:bodyPr>
            <a:noAutofit/>
          </a:bodyPr>
          <a:lstStyle/>
          <a:p>
            <a:pPr marL="228600" lvl="0" indent="-228600">
              <a:spcAft>
                <a:spcPts val="300"/>
              </a:spcAft>
              <a:buClr>
                <a:schemeClr val="accent1"/>
              </a:buClr>
              <a:buFont typeface="+mj-lt"/>
              <a:buAutoNum type="arabicPeriod"/>
            </a:pPr>
            <a:r>
              <a:rPr lang="en-GB" dirty="0"/>
              <a:t>Common in all user segments</a:t>
            </a:r>
            <a:br>
              <a:rPr lang="en-GB" dirty="0"/>
            </a:br>
            <a:r>
              <a:rPr lang="en-GB" dirty="0"/>
              <a:t>Your segments might have different problems, but nevertheless, there could be commonalities amongst them.</a:t>
            </a:r>
          </a:p>
          <a:p>
            <a:pPr marL="228600" lvl="0" indent="-228600">
              <a:spcAft>
                <a:spcPts val="300"/>
              </a:spcAft>
              <a:buClr>
                <a:schemeClr val="accent1"/>
              </a:buClr>
              <a:buFont typeface="+mj-lt"/>
              <a:buAutoNum type="arabicPeriod"/>
            </a:pPr>
            <a:r>
              <a:rPr lang="en-GB" dirty="0"/>
              <a:t>Segment Name</a:t>
            </a:r>
            <a:br>
              <a:rPr lang="en-GB" dirty="0"/>
            </a:br>
            <a:r>
              <a:rPr lang="en-GB" dirty="0"/>
              <a:t>You should name your segment.  </a:t>
            </a:r>
            <a:br>
              <a:rPr lang="en-GB" dirty="0"/>
            </a:br>
            <a:r>
              <a:rPr lang="en-GB" dirty="0"/>
              <a:t>Write it on a sticky note as you will change it many times later on. </a:t>
            </a:r>
          </a:p>
          <a:p>
            <a:pPr marL="228600" indent="-228600">
              <a:spcAft>
                <a:spcPts val="300"/>
              </a:spcAft>
              <a:buClr>
                <a:schemeClr val="accent1"/>
              </a:buClr>
              <a:buFont typeface="+mj-lt"/>
              <a:buAutoNum type="arabicPeriod"/>
            </a:pPr>
            <a:r>
              <a:rPr lang="en-GB" dirty="0"/>
              <a:t>Segment Description</a:t>
            </a:r>
            <a:br>
              <a:rPr lang="en-GB" dirty="0"/>
            </a:br>
            <a:r>
              <a:rPr lang="en-GB" dirty="0"/>
              <a:t>Write down bullet points that describe a person that fits your segment. </a:t>
            </a:r>
            <a:br>
              <a:rPr lang="en-GB" dirty="0"/>
            </a:br>
            <a:r>
              <a:rPr lang="en-GB" dirty="0"/>
              <a:t>You may describe those characteristics:</a:t>
            </a:r>
            <a:br>
              <a:rPr lang="en-GB" dirty="0"/>
            </a:br>
            <a:r>
              <a:rPr lang="en-GB" dirty="0"/>
              <a:t>- B2B- or B2C-client</a:t>
            </a:r>
            <a:br>
              <a:rPr lang="en-GB" dirty="0"/>
            </a:br>
            <a:r>
              <a:rPr lang="en-GB" dirty="0"/>
              <a:t>- Age</a:t>
            </a:r>
            <a:br>
              <a:rPr lang="en-GB" dirty="0"/>
            </a:br>
            <a:r>
              <a:rPr lang="en-GB" dirty="0"/>
              <a:t>- Personality traits &amp; Buying behaviour</a:t>
            </a:r>
            <a:br>
              <a:rPr lang="en-GB" dirty="0"/>
            </a:br>
            <a:r>
              <a:rPr lang="en-GB" dirty="0"/>
              <a:t>- </a:t>
            </a:r>
            <a:r>
              <a:rPr lang="en-GB" dirty="0">
                <a:solidFill>
                  <a:schemeClr val="tx1"/>
                </a:solidFill>
              </a:rPr>
              <a:t>Educational </a:t>
            </a:r>
            <a:r>
              <a:rPr lang="en-GB" dirty="0"/>
              <a:t>and social background</a:t>
            </a:r>
            <a:br>
              <a:rPr lang="en-GB" dirty="0"/>
            </a:br>
            <a:r>
              <a:rPr lang="en-GB" dirty="0"/>
              <a:t>- Problem worth solving (if you haven’t yet talked to any real person in this segment, write down your assumptions)</a:t>
            </a:r>
          </a:p>
          <a:p>
            <a:pPr marL="228600" lvl="0" indent="-228600">
              <a:spcAft>
                <a:spcPts val="300"/>
              </a:spcAft>
              <a:buClr>
                <a:schemeClr val="accent1"/>
              </a:buClr>
              <a:buFont typeface="+mj-lt"/>
              <a:buAutoNum type="arabicPeriod"/>
            </a:pPr>
            <a:r>
              <a:rPr lang="en-GB" dirty="0"/>
              <a:t>Main Segment (Why? / Why not?)</a:t>
            </a:r>
            <a:br>
              <a:rPr lang="en-GB" dirty="0"/>
            </a:br>
            <a:r>
              <a:rPr lang="en-GB" dirty="0"/>
              <a:t>Unless you have rock solid reasons for working with several segments at the same time, choose one as your main segment. </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40321966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3c. Segmentation Map</a:t>
            </a:r>
            <a:endParaRPr lang="en-US" dirty="0"/>
          </a:p>
        </p:txBody>
      </p:sp>
      <p:sp>
        <p:nvSpPr>
          <p:cNvPr id="3" name="Rectangle 2"/>
          <p:cNvSpPr/>
          <p:nvPr/>
        </p:nvSpPr>
        <p:spPr>
          <a:xfrm>
            <a:off x="587375" y="1893777"/>
            <a:ext cx="5276014" cy="2286000"/>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400" dirty="0"/>
              <a:t>Common in all user segments:</a:t>
            </a:r>
          </a:p>
        </p:txBody>
      </p:sp>
      <p:sp>
        <p:nvSpPr>
          <p:cNvPr id="4" name="Rectangle 3"/>
          <p:cNvSpPr/>
          <p:nvPr/>
        </p:nvSpPr>
        <p:spPr>
          <a:xfrm>
            <a:off x="587375" y="4614628"/>
            <a:ext cx="2400296" cy="1820779"/>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Description:</a:t>
            </a:r>
          </a:p>
        </p:txBody>
      </p:sp>
      <p:sp>
        <p:nvSpPr>
          <p:cNvPr id="8" name="Rectangle 7"/>
          <p:cNvSpPr/>
          <p:nvPr/>
        </p:nvSpPr>
        <p:spPr>
          <a:xfrm>
            <a:off x="3045542" y="4608998"/>
            <a:ext cx="1417887" cy="1820779"/>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Problem (assumed)</a:t>
            </a:r>
            <a:br>
              <a:rPr lang="en-US" sz="1100" dirty="0"/>
            </a:br>
            <a:r>
              <a:rPr lang="en-US" sz="1100" dirty="0"/>
              <a:t>worth saving:</a:t>
            </a:r>
          </a:p>
        </p:txBody>
      </p:sp>
      <p:sp>
        <p:nvSpPr>
          <p:cNvPr id="7" name="Rectangle 6"/>
          <p:cNvSpPr/>
          <p:nvPr/>
        </p:nvSpPr>
        <p:spPr>
          <a:xfrm>
            <a:off x="4803758" y="4608998"/>
            <a:ext cx="1059632" cy="224589"/>
          </a:xfrm>
          <a:prstGeom prst="rect">
            <a:avLst/>
          </a:prstGeom>
          <a:ln>
            <a:noFill/>
          </a:ln>
        </p:spPr>
        <p:style>
          <a:lnRef idx="2">
            <a:schemeClr val="accent1"/>
          </a:lnRef>
          <a:fillRef idx="1">
            <a:schemeClr val="lt1"/>
          </a:fillRef>
          <a:effectRef idx="0">
            <a:schemeClr val="accent1"/>
          </a:effectRef>
          <a:fontRef idx="minor">
            <a:schemeClr val="dk1"/>
          </a:fontRef>
        </p:style>
        <p:txBody>
          <a:bodyPr rtlCol="0" anchor="ctr"/>
          <a:lstStyle/>
          <a:p>
            <a:pPr algn="ctr"/>
            <a:r>
              <a:rPr lang="en-US" sz="1100" dirty="0"/>
              <a:t>Main segment?</a:t>
            </a:r>
          </a:p>
        </p:txBody>
      </p:sp>
      <p:sp>
        <p:nvSpPr>
          <p:cNvPr id="9" name="Rectangle 8"/>
          <p:cNvSpPr/>
          <p:nvPr/>
        </p:nvSpPr>
        <p:spPr>
          <a:xfrm>
            <a:off x="4521299" y="4614627"/>
            <a:ext cx="224589" cy="224589"/>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endParaRPr lang="en-US"/>
          </a:p>
        </p:txBody>
      </p:sp>
      <p:sp>
        <p:nvSpPr>
          <p:cNvPr id="11" name="Rectangle 10"/>
          <p:cNvSpPr/>
          <p:nvPr/>
        </p:nvSpPr>
        <p:spPr>
          <a:xfrm>
            <a:off x="4521300" y="4872791"/>
            <a:ext cx="1342090" cy="1562616"/>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Why / why not?</a:t>
            </a:r>
          </a:p>
        </p:txBody>
      </p:sp>
      <p:sp>
        <p:nvSpPr>
          <p:cNvPr id="12" name="Rectangle 11"/>
          <p:cNvSpPr/>
          <p:nvPr/>
        </p:nvSpPr>
        <p:spPr>
          <a:xfrm>
            <a:off x="587374" y="4277408"/>
            <a:ext cx="5276015" cy="248875"/>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Segment name:</a:t>
            </a:r>
          </a:p>
        </p:txBody>
      </p:sp>
      <p:sp>
        <p:nvSpPr>
          <p:cNvPr id="13" name="Rectangle 12"/>
          <p:cNvSpPr/>
          <p:nvPr/>
        </p:nvSpPr>
        <p:spPr>
          <a:xfrm>
            <a:off x="6334793" y="2230997"/>
            <a:ext cx="2400296" cy="1820779"/>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Description:</a:t>
            </a:r>
          </a:p>
        </p:txBody>
      </p:sp>
      <p:sp>
        <p:nvSpPr>
          <p:cNvPr id="14" name="Rectangle 13"/>
          <p:cNvSpPr/>
          <p:nvPr/>
        </p:nvSpPr>
        <p:spPr>
          <a:xfrm>
            <a:off x="8792960" y="2225367"/>
            <a:ext cx="1417887" cy="1820779"/>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Problem (assumed)</a:t>
            </a:r>
            <a:br>
              <a:rPr lang="en-US" sz="1100" dirty="0"/>
            </a:br>
            <a:r>
              <a:rPr lang="en-US" sz="1100" dirty="0"/>
              <a:t>worth saving:</a:t>
            </a:r>
          </a:p>
        </p:txBody>
      </p:sp>
      <p:sp>
        <p:nvSpPr>
          <p:cNvPr id="15" name="Rectangle 14"/>
          <p:cNvSpPr/>
          <p:nvPr/>
        </p:nvSpPr>
        <p:spPr>
          <a:xfrm>
            <a:off x="10551176" y="2225367"/>
            <a:ext cx="1059632" cy="224589"/>
          </a:xfrm>
          <a:prstGeom prst="rect">
            <a:avLst/>
          </a:prstGeom>
          <a:ln>
            <a:noFill/>
          </a:ln>
        </p:spPr>
        <p:style>
          <a:lnRef idx="2">
            <a:schemeClr val="accent1"/>
          </a:lnRef>
          <a:fillRef idx="1">
            <a:schemeClr val="lt1"/>
          </a:fillRef>
          <a:effectRef idx="0">
            <a:schemeClr val="accent1"/>
          </a:effectRef>
          <a:fontRef idx="minor">
            <a:schemeClr val="dk1"/>
          </a:fontRef>
        </p:style>
        <p:txBody>
          <a:bodyPr rtlCol="0" anchor="ctr"/>
          <a:lstStyle/>
          <a:p>
            <a:pPr algn="ctr"/>
            <a:r>
              <a:rPr lang="en-US" sz="1100" dirty="0"/>
              <a:t>Main segment?</a:t>
            </a:r>
          </a:p>
        </p:txBody>
      </p:sp>
      <p:sp>
        <p:nvSpPr>
          <p:cNvPr id="16" name="Rectangle 15"/>
          <p:cNvSpPr/>
          <p:nvPr/>
        </p:nvSpPr>
        <p:spPr>
          <a:xfrm>
            <a:off x="10268717" y="2230996"/>
            <a:ext cx="224589" cy="224589"/>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endParaRPr lang="en-US"/>
          </a:p>
        </p:txBody>
      </p:sp>
      <p:sp>
        <p:nvSpPr>
          <p:cNvPr id="17" name="Rectangle 16"/>
          <p:cNvSpPr/>
          <p:nvPr/>
        </p:nvSpPr>
        <p:spPr>
          <a:xfrm>
            <a:off x="10268718" y="2489160"/>
            <a:ext cx="1342090" cy="1562616"/>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Why / why not?</a:t>
            </a:r>
          </a:p>
        </p:txBody>
      </p:sp>
      <p:sp>
        <p:nvSpPr>
          <p:cNvPr id="18" name="Rectangle 17"/>
          <p:cNvSpPr/>
          <p:nvPr/>
        </p:nvSpPr>
        <p:spPr>
          <a:xfrm>
            <a:off x="6334792" y="1893777"/>
            <a:ext cx="5276015" cy="248875"/>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Segment name:</a:t>
            </a:r>
          </a:p>
        </p:txBody>
      </p:sp>
      <p:sp>
        <p:nvSpPr>
          <p:cNvPr id="19" name="Rectangle 18"/>
          <p:cNvSpPr/>
          <p:nvPr/>
        </p:nvSpPr>
        <p:spPr>
          <a:xfrm>
            <a:off x="6334794" y="4608998"/>
            <a:ext cx="2400296" cy="1820779"/>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Description:</a:t>
            </a:r>
          </a:p>
        </p:txBody>
      </p:sp>
      <p:sp>
        <p:nvSpPr>
          <p:cNvPr id="21" name="Rectangle 20"/>
          <p:cNvSpPr/>
          <p:nvPr/>
        </p:nvSpPr>
        <p:spPr>
          <a:xfrm>
            <a:off x="8792961" y="4603368"/>
            <a:ext cx="1417887" cy="1820779"/>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Problem (assumed)</a:t>
            </a:r>
            <a:br>
              <a:rPr lang="en-US" sz="1100" dirty="0"/>
            </a:br>
            <a:r>
              <a:rPr lang="en-US" sz="1100" dirty="0"/>
              <a:t>worth saving:</a:t>
            </a:r>
          </a:p>
        </p:txBody>
      </p:sp>
      <p:sp>
        <p:nvSpPr>
          <p:cNvPr id="22" name="Rectangle 21"/>
          <p:cNvSpPr/>
          <p:nvPr/>
        </p:nvSpPr>
        <p:spPr>
          <a:xfrm>
            <a:off x="10551177" y="4603368"/>
            <a:ext cx="1059632" cy="224589"/>
          </a:xfrm>
          <a:prstGeom prst="rect">
            <a:avLst/>
          </a:prstGeom>
          <a:ln>
            <a:noFill/>
          </a:ln>
        </p:spPr>
        <p:style>
          <a:lnRef idx="2">
            <a:schemeClr val="accent1"/>
          </a:lnRef>
          <a:fillRef idx="1">
            <a:schemeClr val="lt1"/>
          </a:fillRef>
          <a:effectRef idx="0">
            <a:schemeClr val="accent1"/>
          </a:effectRef>
          <a:fontRef idx="minor">
            <a:schemeClr val="dk1"/>
          </a:fontRef>
        </p:style>
        <p:txBody>
          <a:bodyPr rtlCol="0" anchor="ctr"/>
          <a:lstStyle/>
          <a:p>
            <a:pPr algn="ctr"/>
            <a:r>
              <a:rPr lang="en-US" sz="1100" dirty="0"/>
              <a:t>Main segment?</a:t>
            </a:r>
          </a:p>
        </p:txBody>
      </p:sp>
      <p:sp>
        <p:nvSpPr>
          <p:cNvPr id="23" name="Rectangle 22"/>
          <p:cNvSpPr/>
          <p:nvPr/>
        </p:nvSpPr>
        <p:spPr>
          <a:xfrm>
            <a:off x="10268718" y="4608997"/>
            <a:ext cx="224589" cy="224589"/>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endParaRPr lang="en-US"/>
          </a:p>
        </p:txBody>
      </p:sp>
      <p:sp>
        <p:nvSpPr>
          <p:cNvPr id="24" name="Rectangle 23"/>
          <p:cNvSpPr/>
          <p:nvPr/>
        </p:nvSpPr>
        <p:spPr>
          <a:xfrm>
            <a:off x="10268719" y="4867161"/>
            <a:ext cx="1342090" cy="1562616"/>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Why / why not?</a:t>
            </a:r>
          </a:p>
        </p:txBody>
      </p:sp>
      <p:sp>
        <p:nvSpPr>
          <p:cNvPr id="25" name="Rectangle 24"/>
          <p:cNvSpPr/>
          <p:nvPr/>
        </p:nvSpPr>
        <p:spPr>
          <a:xfrm>
            <a:off x="6334793" y="4271778"/>
            <a:ext cx="5276015" cy="248875"/>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100" dirty="0"/>
              <a:t>Segment name:</a:t>
            </a:r>
          </a:p>
        </p:txBody>
      </p:sp>
    </p:spTree>
    <p:extLst>
      <p:ext uri="{BB962C8B-B14F-4D97-AF65-F5344CB8AC3E}">
        <p14:creationId xmlns:p14="http://schemas.microsoft.com/office/powerpoint/2010/main" val="206470012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4a. Persona</a:t>
            </a:r>
            <a:endParaRPr lang="en-US" dirty="0"/>
          </a:p>
        </p:txBody>
      </p:sp>
      <p:sp>
        <p:nvSpPr>
          <p:cNvPr id="3" name="Text Placeholder 2"/>
          <p:cNvSpPr>
            <a:spLocks noGrp="1"/>
          </p:cNvSpPr>
          <p:nvPr>
            <p:ph type="body" sz="quarter" idx="10"/>
          </p:nvPr>
        </p:nvSpPr>
        <p:spPr/>
        <p:txBody>
          <a:bodyPr>
            <a:normAutofit/>
          </a:bodyPr>
          <a:lstStyle/>
          <a:p>
            <a:r>
              <a:rPr lang="en-GB" dirty="0"/>
              <a:t>Personas are archetypical descriptions of customers / users and designed to capture and visualize qualitative field research about customers / users. </a:t>
            </a:r>
          </a:p>
          <a:p>
            <a:r>
              <a:rPr lang="en-GB" dirty="0"/>
              <a:t>They help you to understand what makes them tick and what they potentially need to improve their lives. </a:t>
            </a:r>
          </a:p>
          <a:p>
            <a:r>
              <a:rPr lang="en-GB" dirty="0"/>
              <a:t>It`s about getting a “professional“ gut feeling and not about finding the ultimate truth. </a:t>
            </a:r>
          </a:p>
          <a:p>
            <a:r>
              <a:rPr lang="en-GB" dirty="0"/>
              <a:t>In conclusion, a persona is a representation of a client, user, typically based on user research and incorporating user goals, needs and interests.</a:t>
            </a:r>
          </a:p>
        </p:txBody>
      </p:sp>
      <p:sp>
        <p:nvSpPr>
          <p:cNvPr id="4" name="Text Placeholder 3"/>
          <p:cNvSpPr>
            <a:spLocks noGrp="1"/>
          </p:cNvSpPr>
          <p:nvPr>
            <p:ph type="body" sz="quarter" idx="11"/>
          </p:nvPr>
        </p:nvSpPr>
        <p:spPr/>
        <p:txBody>
          <a:bodyPr/>
          <a:lstStyle/>
          <a:p>
            <a:pPr marL="171450" indent="-171450">
              <a:buClr>
                <a:schemeClr val="accent1"/>
              </a:buClr>
              <a:buFont typeface="Symbol" charset="2"/>
              <a:buChar char="-"/>
            </a:pPr>
            <a:r>
              <a:rPr lang="en-GB" dirty="0"/>
              <a:t>Reflect patterns observed in research</a:t>
            </a:r>
          </a:p>
          <a:p>
            <a:pPr marL="171450" indent="-171450">
              <a:buClr>
                <a:schemeClr val="accent1"/>
              </a:buClr>
              <a:buFont typeface="Symbol" charset="2"/>
              <a:buChar char="-"/>
            </a:pPr>
            <a:r>
              <a:rPr lang="en-GB" dirty="0"/>
              <a:t>Understand clients/users’ context, behaviour, attitude, needs, pain points, goals and motivation</a:t>
            </a:r>
          </a:p>
        </p:txBody>
      </p:sp>
      <p:sp>
        <p:nvSpPr>
          <p:cNvPr id="5" name="Text Placeholder 4"/>
          <p:cNvSpPr>
            <a:spLocks noGrp="1"/>
          </p:cNvSpPr>
          <p:nvPr>
            <p:ph type="body" sz="quarter" idx="12"/>
          </p:nvPr>
        </p:nvSpPr>
        <p:spPr/>
        <p:txBody>
          <a:bodyPr>
            <a:normAutofit/>
          </a:bodyPr>
          <a:lstStyle/>
          <a:p>
            <a:r>
              <a:rPr lang="en-US" dirty="0"/>
              <a:t>This is all about describing your client and users.  </a:t>
            </a:r>
            <a:r>
              <a:rPr lang="en-US" dirty="0">
                <a:solidFill>
                  <a:schemeClr val="tx1"/>
                </a:solidFill>
              </a:rPr>
              <a:t>You need to differentiate between the two groups “user” and “client”, although often a type of persona is both at the same time.</a:t>
            </a:r>
            <a:br>
              <a:rPr lang="en-US" dirty="0"/>
            </a:br>
            <a:r>
              <a:rPr lang="en-US" dirty="0"/>
              <a:t>User: interacts with your product / service</a:t>
            </a:r>
            <a:br>
              <a:rPr lang="en-US" dirty="0"/>
            </a:br>
            <a:r>
              <a:rPr lang="en-US" dirty="0"/>
              <a:t>Client: takes the decision to buy and pays for your product / service</a:t>
            </a:r>
          </a:p>
          <a:p>
            <a:endParaRPr lang="en-US" dirty="0"/>
          </a:p>
          <a:p>
            <a:r>
              <a:rPr lang="en-US" dirty="0"/>
              <a:t>Try to describe them as good and detailed as possible and necessary:</a:t>
            </a:r>
            <a:endParaRPr lang="de-DE" dirty="0"/>
          </a:p>
          <a:p>
            <a:pPr marL="171450" indent="-171450">
              <a:buClr>
                <a:schemeClr val="accent1"/>
              </a:buClr>
              <a:buFont typeface="Symbol" charset="2"/>
              <a:buChar char="-"/>
            </a:pPr>
            <a:r>
              <a:rPr lang="en-US" dirty="0"/>
              <a:t>Basic info: name, age and picture (try drawing or take a picture)</a:t>
            </a:r>
          </a:p>
          <a:p>
            <a:pPr marL="171450" indent="-171450">
              <a:buClr>
                <a:schemeClr val="accent1"/>
              </a:buClr>
              <a:buFont typeface="Symbol" charset="2"/>
              <a:buChar char="-"/>
            </a:pPr>
            <a:r>
              <a:rPr lang="en-US" dirty="0"/>
              <a:t>Background: professional &amp; social</a:t>
            </a:r>
          </a:p>
          <a:p>
            <a:pPr marL="171450" indent="-171450">
              <a:buClr>
                <a:schemeClr val="accent1"/>
              </a:buClr>
              <a:buFont typeface="Symbol" charset="2"/>
              <a:buChar char="-"/>
            </a:pPr>
            <a:r>
              <a:rPr lang="en-US" dirty="0"/>
              <a:t>Personality traits: characteristics and special traits</a:t>
            </a:r>
          </a:p>
          <a:p>
            <a:pPr marL="171450" indent="-171450">
              <a:buClr>
                <a:schemeClr val="accent1"/>
              </a:buClr>
              <a:buFont typeface="Symbol" charset="2"/>
              <a:buChar char="-"/>
            </a:pPr>
            <a:r>
              <a:rPr lang="en-US" dirty="0"/>
              <a:t>Typical behavior: things he/she regularly does</a:t>
            </a:r>
          </a:p>
          <a:p>
            <a:pPr marL="171450" indent="-171450">
              <a:buClr>
                <a:schemeClr val="accent1"/>
              </a:buClr>
              <a:buFont typeface="Symbol" charset="2"/>
              <a:buChar char="-"/>
            </a:pPr>
            <a:r>
              <a:rPr lang="en-US" dirty="0"/>
              <a:t>Problems: pain points</a:t>
            </a:r>
          </a:p>
          <a:p>
            <a:pPr marL="171450" indent="-171450">
              <a:buClr>
                <a:schemeClr val="accent1"/>
              </a:buClr>
              <a:buFont typeface="Symbol" charset="2"/>
              <a:buChar char="-"/>
            </a:pPr>
            <a:r>
              <a:rPr lang="en-US" dirty="0"/>
              <a:t>Needs: gains (=benefits) &amp; wishes</a:t>
            </a:r>
            <a:r>
              <a:rPr lang="de-DE" dirty="0"/>
              <a:t> </a:t>
            </a:r>
            <a:endParaRPr lang="en-GB"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2854918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4a. Persona Map</a:t>
            </a:r>
          </a:p>
        </p:txBody>
      </p:sp>
      <p:pic>
        <p:nvPicPr>
          <p:cNvPr id="4" name="Picture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463826" y="1845165"/>
            <a:ext cx="1305339" cy="1305339"/>
          </a:xfrm>
          <a:prstGeom prst="rect">
            <a:avLst/>
          </a:prstGeom>
        </p:spPr>
      </p:pic>
      <p:sp>
        <p:nvSpPr>
          <p:cNvPr id="5" name="Rectangle 4"/>
          <p:cNvSpPr/>
          <p:nvPr/>
        </p:nvSpPr>
        <p:spPr>
          <a:xfrm>
            <a:off x="1769165" y="1997765"/>
            <a:ext cx="2415209" cy="420556"/>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r>
              <a:rPr lang="en-US"/>
              <a:t>Name:</a:t>
            </a:r>
          </a:p>
        </p:txBody>
      </p:sp>
      <p:sp>
        <p:nvSpPr>
          <p:cNvPr id="6" name="Rectangle 5"/>
          <p:cNvSpPr/>
          <p:nvPr/>
        </p:nvSpPr>
        <p:spPr>
          <a:xfrm>
            <a:off x="1769164" y="2574033"/>
            <a:ext cx="2415209" cy="420556"/>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r>
              <a:rPr lang="en-US" dirty="0"/>
              <a:t>Age:</a:t>
            </a:r>
          </a:p>
        </p:txBody>
      </p:sp>
      <p:sp>
        <p:nvSpPr>
          <p:cNvPr id="7" name="Rectangle 6"/>
          <p:cNvSpPr/>
          <p:nvPr/>
        </p:nvSpPr>
        <p:spPr>
          <a:xfrm>
            <a:off x="4260089" y="1997663"/>
            <a:ext cx="3634409" cy="996925"/>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a:t>Professional Background</a:t>
            </a:r>
            <a:endParaRPr lang="en-US" dirty="0"/>
          </a:p>
        </p:txBody>
      </p:sp>
      <p:sp>
        <p:nvSpPr>
          <p:cNvPr id="8" name="Rectangle 7"/>
          <p:cNvSpPr/>
          <p:nvPr/>
        </p:nvSpPr>
        <p:spPr>
          <a:xfrm>
            <a:off x="7970216" y="1997663"/>
            <a:ext cx="3634409" cy="996925"/>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dirty="0"/>
              <a:t>Social Background</a:t>
            </a:r>
          </a:p>
        </p:txBody>
      </p:sp>
      <p:sp>
        <p:nvSpPr>
          <p:cNvPr id="27" name="Rectangle 26"/>
          <p:cNvSpPr/>
          <p:nvPr/>
        </p:nvSpPr>
        <p:spPr>
          <a:xfrm>
            <a:off x="587375" y="3440103"/>
            <a:ext cx="5193665" cy="46427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Personality Traits</a:t>
            </a:r>
          </a:p>
        </p:txBody>
      </p:sp>
      <p:sp>
        <p:nvSpPr>
          <p:cNvPr id="31" name="Rectangle 30"/>
          <p:cNvSpPr/>
          <p:nvPr/>
        </p:nvSpPr>
        <p:spPr>
          <a:xfrm>
            <a:off x="581192" y="3904379"/>
            <a:ext cx="5193665" cy="1021782"/>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endParaRPr lang="en-US" sz="1400" dirty="0"/>
          </a:p>
        </p:txBody>
      </p:sp>
      <p:grpSp>
        <p:nvGrpSpPr>
          <p:cNvPr id="39" name="Group 38"/>
          <p:cNvGrpSpPr/>
          <p:nvPr/>
        </p:nvGrpSpPr>
        <p:grpSpPr>
          <a:xfrm>
            <a:off x="587375" y="5237993"/>
            <a:ext cx="5193665" cy="1486058"/>
            <a:chOff x="587375" y="5237993"/>
            <a:chExt cx="5193665" cy="1486058"/>
          </a:xfrm>
        </p:grpSpPr>
        <p:sp>
          <p:nvSpPr>
            <p:cNvPr id="37" name="Rectangle 36"/>
            <p:cNvSpPr/>
            <p:nvPr/>
          </p:nvSpPr>
          <p:spPr>
            <a:xfrm>
              <a:off x="587375" y="5237993"/>
              <a:ext cx="5193665" cy="46427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Problems (Pain Points)</a:t>
              </a:r>
            </a:p>
          </p:txBody>
        </p:sp>
        <p:sp>
          <p:nvSpPr>
            <p:cNvPr id="38" name="Rectangle 37"/>
            <p:cNvSpPr/>
            <p:nvPr/>
          </p:nvSpPr>
          <p:spPr>
            <a:xfrm>
              <a:off x="587375" y="5702269"/>
              <a:ext cx="5193665" cy="1021782"/>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endParaRPr lang="en-US" sz="1400" dirty="0"/>
            </a:p>
          </p:txBody>
        </p:sp>
      </p:grpSp>
      <p:grpSp>
        <p:nvGrpSpPr>
          <p:cNvPr id="40" name="Group 39"/>
          <p:cNvGrpSpPr/>
          <p:nvPr/>
        </p:nvGrpSpPr>
        <p:grpSpPr>
          <a:xfrm>
            <a:off x="6410960" y="3440103"/>
            <a:ext cx="5193665" cy="1486058"/>
            <a:chOff x="587375" y="5237993"/>
            <a:chExt cx="5193665" cy="1486058"/>
          </a:xfrm>
        </p:grpSpPr>
        <p:sp>
          <p:nvSpPr>
            <p:cNvPr id="41" name="Rectangle 40"/>
            <p:cNvSpPr/>
            <p:nvPr/>
          </p:nvSpPr>
          <p:spPr>
            <a:xfrm>
              <a:off x="587375" y="5237993"/>
              <a:ext cx="5193665" cy="46427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Typical Behavior</a:t>
              </a:r>
            </a:p>
          </p:txBody>
        </p:sp>
        <p:sp>
          <p:nvSpPr>
            <p:cNvPr id="42" name="Rectangle 41"/>
            <p:cNvSpPr/>
            <p:nvPr/>
          </p:nvSpPr>
          <p:spPr>
            <a:xfrm>
              <a:off x="587375" y="5702269"/>
              <a:ext cx="5193665" cy="1021782"/>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endParaRPr lang="en-US" sz="1400" dirty="0"/>
            </a:p>
          </p:txBody>
        </p:sp>
      </p:grpSp>
      <p:grpSp>
        <p:nvGrpSpPr>
          <p:cNvPr id="43" name="Group 42"/>
          <p:cNvGrpSpPr/>
          <p:nvPr/>
        </p:nvGrpSpPr>
        <p:grpSpPr>
          <a:xfrm>
            <a:off x="6410960" y="5237993"/>
            <a:ext cx="5193665" cy="1486058"/>
            <a:chOff x="587375" y="5237993"/>
            <a:chExt cx="5193665" cy="1486058"/>
          </a:xfrm>
        </p:grpSpPr>
        <p:sp>
          <p:nvSpPr>
            <p:cNvPr id="44" name="Rectangle 43"/>
            <p:cNvSpPr/>
            <p:nvPr/>
          </p:nvSpPr>
          <p:spPr>
            <a:xfrm>
              <a:off x="587375" y="5237993"/>
              <a:ext cx="5193665" cy="46427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Needs (Gains &amp; Wishes)</a:t>
              </a:r>
            </a:p>
          </p:txBody>
        </p:sp>
        <p:sp>
          <p:nvSpPr>
            <p:cNvPr id="45" name="Rectangle 44"/>
            <p:cNvSpPr/>
            <p:nvPr/>
          </p:nvSpPr>
          <p:spPr>
            <a:xfrm>
              <a:off x="587375" y="5702269"/>
              <a:ext cx="5193665" cy="1021782"/>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endParaRPr lang="en-US" sz="1400" dirty="0"/>
            </a:p>
          </p:txBody>
        </p:sp>
      </p:grpSp>
    </p:spTree>
    <p:extLst>
      <p:ext uri="{BB962C8B-B14F-4D97-AF65-F5344CB8AC3E}">
        <p14:creationId xmlns:p14="http://schemas.microsoft.com/office/powerpoint/2010/main" val="4805818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Challenge / Problem Solving Booklet - Mindset</a:t>
            </a:r>
          </a:p>
        </p:txBody>
      </p:sp>
      <p:sp>
        <p:nvSpPr>
          <p:cNvPr id="5" name="Rectangle 4"/>
          <p:cNvSpPr>
            <a:spLocks noChangeAspect="1"/>
          </p:cNvSpPr>
          <p:nvPr/>
        </p:nvSpPr>
        <p:spPr>
          <a:xfrm>
            <a:off x="445709" y="2180528"/>
            <a:ext cx="11300400" cy="719259"/>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a:lstStyle/>
          <a:p>
            <a:r>
              <a:rPr lang="en-US" sz="2400" dirty="0">
                <a:solidFill>
                  <a:schemeClr val="accent3"/>
                </a:solidFill>
              </a:rPr>
              <a:t>Think as a consultant </a:t>
            </a:r>
            <a:r>
              <a:rPr lang="en-US" sz="2400" b="1" dirty="0">
                <a:solidFill>
                  <a:schemeClr val="accent3"/>
                </a:solidFill>
              </a:rPr>
              <a:t>and</a:t>
            </a:r>
            <a:r>
              <a:rPr lang="en-US" sz="2400" dirty="0">
                <a:solidFill>
                  <a:schemeClr val="accent3"/>
                </a:solidFill>
              </a:rPr>
              <a:t> an entrepreneur:  As a consultant you need a simple framework to come quickly to a solution, as an </a:t>
            </a:r>
            <a:r>
              <a:rPr lang="en-US" sz="2400" dirty="0" err="1">
                <a:solidFill>
                  <a:schemeClr val="accent3"/>
                </a:solidFill>
              </a:rPr>
              <a:t>entrepreneuer</a:t>
            </a:r>
            <a:r>
              <a:rPr lang="en-US" sz="2400" dirty="0">
                <a:solidFill>
                  <a:schemeClr val="accent3"/>
                </a:solidFill>
              </a:rPr>
              <a:t> you plan to build up a booklet you might sell and multiplicate</a:t>
            </a:r>
          </a:p>
          <a:p>
            <a:endParaRPr lang="en-US" sz="2400" dirty="0">
              <a:solidFill>
                <a:schemeClr val="accent3"/>
              </a:solidFill>
            </a:endParaRPr>
          </a:p>
        </p:txBody>
      </p:sp>
      <p:sp>
        <p:nvSpPr>
          <p:cNvPr id="10" name="Rectangle 9"/>
          <p:cNvSpPr>
            <a:spLocks noChangeAspect="1"/>
          </p:cNvSpPr>
          <p:nvPr/>
        </p:nvSpPr>
        <p:spPr>
          <a:xfrm>
            <a:off x="152542" y="3362325"/>
            <a:ext cx="11300218" cy="720000"/>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lIns="360000"/>
          <a:lstStyle/>
          <a:p>
            <a:endParaRPr lang="en-US" sz="2400" dirty="0">
              <a:solidFill>
                <a:schemeClr val="accent3"/>
              </a:solidFill>
            </a:endParaRPr>
          </a:p>
          <a:p>
            <a:r>
              <a:rPr lang="en-US" sz="2400" dirty="0">
                <a:solidFill>
                  <a:schemeClr val="accent3"/>
                </a:solidFill>
              </a:rPr>
              <a:t>Develop and train your team </a:t>
            </a:r>
          </a:p>
        </p:txBody>
      </p:sp>
      <p:sp>
        <p:nvSpPr>
          <p:cNvPr id="11" name="Rectangle 10"/>
          <p:cNvSpPr>
            <a:spLocks noChangeAspect="1"/>
          </p:cNvSpPr>
          <p:nvPr/>
        </p:nvSpPr>
        <p:spPr>
          <a:xfrm>
            <a:off x="305292" y="3958214"/>
            <a:ext cx="11300218" cy="720000"/>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a:lstStyle/>
          <a:p>
            <a:pPr algn="ctr"/>
            <a:endParaRPr lang="en-US" sz="2400" dirty="0">
              <a:solidFill>
                <a:schemeClr val="accent3"/>
              </a:solidFill>
            </a:endParaRPr>
          </a:p>
          <a:p>
            <a:pPr algn="ctr"/>
            <a:r>
              <a:rPr lang="en-US" sz="2400" dirty="0">
                <a:solidFill>
                  <a:schemeClr val="accent3"/>
                </a:solidFill>
              </a:rPr>
              <a:t>The main overview is key and has to be updated constantly during your project</a:t>
            </a:r>
          </a:p>
        </p:txBody>
      </p:sp>
      <p:sp>
        <p:nvSpPr>
          <p:cNvPr id="12" name="Rectangle 11"/>
          <p:cNvSpPr>
            <a:spLocks noChangeAspect="1"/>
          </p:cNvSpPr>
          <p:nvPr/>
        </p:nvSpPr>
        <p:spPr>
          <a:xfrm>
            <a:off x="451098" y="4847426"/>
            <a:ext cx="11300218" cy="720000"/>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lIns="90000" rIns="360000"/>
          <a:lstStyle/>
          <a:p>
            <a:pPr algn="r"/>
            <a:r>
              <a:rPr lang="en-US" sz="2400" dirty="0">
                <a:solidFill>
                  <a:schemeClr val="accent3"/>
                </a:solidFill>
              </a:rPr>
              <a:t>Keep your various “clients” in mind </a:t>
            </a:r>
            <a:r>
              <a:rPr lang="mr-IN" sz="2400" dirty="0">
                <a:solidFill>
                  <a:schemeClr val="accent3"/>
                </a:solidFill>
              </a:rPr>
              <a:t>–</a:t>
            </a:r>
            <a:r>
              <a:rPr lang="en-US" sz="2400" dirty="0">
                <a:solidFill>
                  <a:schemeClr val="accent3"/>
                </a:solidFill>
              </a:rPr>
              <a:t> always</a:t>
            </a:r>
          </a:p>
        </p:txBody>
      </p:sp>
      <p:sp>
        <p:nvSpPr>
          <p:cNvPr id="13" name="Rectangle 12"/>
          <p:cNvSpPr>
            <a:spLocks noChangeAspect="1"/>
          </p:cNvSpPr>
          <p:nvPr/>
        </p:nvSpPr>
        <p:spPr>
          <a:xfrm>
            <a:off x="445709" y="5736639"/>
            <a:ext cx="11300218" cy="720000"/>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a:lstStyle/>
          <a:p>
            <a:pPr algn="r"/>
            <a:r>
              <a:rPr lang="en-US" sz="2400" dirty="0">
                <a:solidFill>
                  <a:schemeClr val="accent3"/>
                </a:solidFill>
              </a:rPr>
              <a:t>Don’t be too generic nor too detailed, think </a:t>
            </a:r>
            <a:r>
              <a:rPr lang="en-US" sz="2400" dirty="0" err="1">
                <a:solidFill>
                  <a:schemeClr val="accent3"/>
                </a:solidFill>
              </a:rPr>
              <a:t>interative</a:t>
            </a:r>
            <a:r>
              <a:rPr lang="en-US" sz="2400" dirty="0">
                <a:solidFill>
                  <a:schemeClr val="accent3"/>
                </a:solidFill>
              </a:rPr>
              <a:t>, recursive, system oriented</a:t>
            </a:r>
          </a:p>
        </p:txBody>
      </p:sp>
    </p:spTree>
    <p:extLst>
      <p:ext uri="{BB962C8B-B14F-4D97-AF65-F5344CB8AC3E}">
        <p14:creationId xmlns:p14="http://schemas.microsoft.com/office/powerpoint/2010/main" val="118715457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4b. Observe</a:t>
            </a:r>
          </a:p>
        </p:txBody>
      </p:sp>
      <p:sp>
        <p:nvSpPr>
          <p:cNvPr id="3" name="Text Placeholder 2"/>
          <p:cNvSpPr>
            <a:spLocks noGrp="1"/>
          </p:cNvSpPr>
          <p:nvPr>
            <p:ph type="body" sz="quarter" idx="10"/>
          </p:nvPr>
        </p:nvSpPr>
        <p:spPr/>
        <p:txBody>
          <a:bodyPr>
            <a:normAutofit/>
          </a:bodyPr>
          <a:lstStyle/>
          <a:p>
            <a:r>
              <a:rPr lang="en-US" dirty="0"/>
              <a:t>Henry Ford famously said: </a:t>
            </a:r>
            <a:br>
              <a:rPr lang="en-US" dirty="0"/>
            </a:br>
            <a:r>
              <a:rPr lang="en-US" i="1" dirty="0"/>
              <a:t>“If I had asked people what they wanted, they would have</a:t>
            </a:r>
            <a:r>
              <a:rPr lang="en-GB" i="1" dirty="0"/>
              <a:t> </a:t>
            </a:r>
            <a:r>
              <a:rPr lang="en-US" i="1" dirty="0"/>
              <a:t>answered “faster horses”.”</a:t>
            </a:r>
          </a:p>
          <a:p>
            <a:r>
              <a:rPr lang="en-US" dirty="0"/>
              <a:t>This is common for users.  They can rarely verbalize or</a:t>
            </a:r>
            <a:r>
              <a:rPr lang="en-GB" dirty="0"/>
              <a:t> </a:t>
            </a:r>
            <a:r>
              <a:rPr lang="en-US" dirty="0"/>
              <a:t>exactly know their true wishes. </a:t>
            </a:r>
          </a:p>
          <a:p>
            <a:r>
              <a:rPr lang="en-US" dirty="0"/>
              <a:t>Observing people can help you to </a:t>
            </a:r>
            <a:r>
              <a:rPr lang="en-US" dirty="0">
                <a:solidFill>
                  <a:schemeClr val="tx1"/>
                </a:solidFill>
              </a:rPr>
              <a:t>solve </a:t>
            </a:r>
            <a:r>
              <a:rPr lang="en-US" dirty="0"/>
              <a:t>this problem. It enables you to see and</a:t>
            </a:r>
            <a:r>
              <a:rPr lang="en-GB" dirty="0"/>
              <a:t> </a:t>
            </a:r>
            <a:r>
              <a:rPr lang="en-US" dirty="0"/>
              <a:t>question your user’s needs and problems beyond the spoken word. </a:t>
            </a:r>
          </a:p>
          <a:p>
            <a:r>
              <a:rPr lang="en-US" dirty="0"/>
              <a:t>You observe people in situations in which the solve problems or interact with products or services and </a:t>
            </a:r>
            <a:r>
              <a:rPr lang="en-US" dirty="0">
                <a:solidFill>
                  <a:schemeClr val="tx1"/>
                </a:solidFill>
              </a:rPr>
              <a:t>subsequently </a:t>
            </a:r>
            <a:r>
              <a:rPr lang="en-US" dirty="0"/>
              <a:t>derive valuable information for your project.</a:t>
            </a:r>
          </a:p>
        </p:txBody>
      </p:sp>
      <p:sp>
        <p:nvSpPr>
          <p:cNvPr id="4" name="Text Placeholder 3"/>
          <p:cNvSpPr>
            <a:spLocks noGrp="1"/>
          </p:cNvSpPr>
          <p:nvPr>
            <p:ph type="body" sz="quarter" idx="11"/>
          </p:nvPr>
        </p:nvSpPr>
        <p:spPr/>
        <p:txBody>
          <a:bodyPr/>
          <a:lstStyle/>
          <a:p>
            <a:r>
              <a:rPr lang="en-GB" dirty="0"/>
              <a:t>Realise the deeper needs and problems of people</a:t>
            </a:r>
          </a:p>
        </p:txBody>
      </p:sp>
      <p:sp>
        <p:nvSpPr>
          <p:cNvPr id="5" name="Text Placeholder 4"/>
          <p:cNvSpPr>
            <a:spLocks noGrp="1"/>
          </p:cNvSpPr>
          <p:nvPr>
            <p:ph type="body" sz="quarter" idx="12"/>
          </p:nvPr>
        </p:nvSpPr>
        <p:spPr/>
        <p:txBody>
          <a:bodyPr/>
          <a:lstStyle/>
          <a:p>
            <a:pPr>
              <a:buClr>
                <a:schemeClr val="bg1"/>
              </a:buClr>
            </a:pPr>
            <a:r>
              <a:rPr lang="en-US" dirty="0"/>
              <a:t>You may or may not use our Observation Map to document your observations. </a:t>
            </a:r>
            <a:br>
              <a:rPr lang="en-US" dirty="0"/>
            </a:br>
            <a:r>
              <a:rPr lang="en-US" dirty="0"/>
              <a:t>We recommend to use it as you will have a nicely structured overview.</a:t>
            </a:r>
            <a:r>
              <a:rPr lang="de-DE" dirty="0"/>
              <a:t> </a:t>
            </a:r>
            <a:endParaRPr lang="en-US" dirty="0"/>
          </a:p>
          <a:p>
            <a:pPr marL="171450" indent="-171450">
              <a:buClr>
                <a:schemeClr val="accent1"/>
              </a:buClr>
              <a:buFont typeface="Symbol" charset="2"/>
              <a:buChar char="-"/>
            </a:pPr>
            <a:r>
              <a:rPr lang="en-US" dirty="0"/>
              <a:t>In your team, decide on relevant places, users and situations that can be interesting to</a:t>
            </a:r>
            <a:r>
              <a:rPr lang="en-GB" dirty="0"/>
              <a:t> </a:t>
            </a:r>
            <a:r>
              <a:rPr lang="en-US" dirty="0">
                <a:solidFill>
                  <a:schemeClr val="tx1"/>
                </a:solidFill>
              </a:rPr>
              <a:t>observe </a:t>
            </a:r>
            <a:r>
              <a:rPr lang="en-US" dirty="0"/>
              <a:t>for your problem. </a:t>
            </a:r>
          </a:p>
          <a:p>
            <a:pPr marL="171450" indent="-171450">
              <a:buClr>
                <a:schemeClr val="accent1"/>
              </a:buClr>
              <a:buFont typeface="Symbol" charset="2"/>
              <a:buChar char="-"/>
            </a:pPr>
            <a:r>
              <a:rPr lang="en-US" dirty="0"/>
              <a:t>Think about how to approach your user while disturbing or influencing the situation as</a:t>
            </a:r>
            <a:r>
              <a:rPr lang="en-GB" dirty="0"/>
              <a:t> </a:t>
            </a:r>
            <a:r>
              <a:rPr lang="en-US" dirty="0"/>
              <a:t>little as possible.</a:t>
            </a:r>
          </a:p>
          <a:p>
            <a:pPr marL="171450" indent="-171450">
              <a:buClr>
                <a:schemeClr val="accent1"/>
              </a:buClr>
              <a:buFont typeface="Symbol" charset="2"/>
              <a:buChar char="-"/>
            </a:pPr>
            <a:r>
              <a:rPr lang="en-US" dirty="0"/>
              <a:t>Try to follow the situation like a detective. Take notes whenever the clients does something, shows emotions or says something.</a:t>
            </a:r>
          </a:p>
          <a:p>
            <a:pPr marL="171450" indent="-171450">
              <a:buClr>
                <a:schemeClr val="accent1"/>
              </a:buClr>
              <a:buFont typeface="Symbol" charset="2"/>
              <a:buChar char="-"/>
            </a:pPr>
            <a:r>
              <a:rPr lang="en-US" dirty="0"/>
              <a:t>Especially, things that surprise you or give new insight are of high importance.</a:t>
            </a:r>
          </a:p>
          <a:p>
            <a:pPr marL="171450" indent="-171450">
              <a:buClr>
                <a:schemeClr val="accent1"/>
              </a:buClr>
              <a:buFont typeface="Symbol" charset="2"/>
              <a:buChar char="-"/>
            </a:pPr>
            <a:r>
              <a:rPr lang="en-US" dirty="0"/>
              <a:t>Take as many notes, pictures and films as possible</a:t>
            </a:r>
            <a:r>
              <a:rPr lang="en-US" dirty="0">
                <a:solidFill>
                  <a:schemeClr val="tx1"/>
                </a:solidFill>
              </a:rPr>
              <a:t>,  in order to </a:t>
            </a:r>
            <a:r>
              <a:rPr lang="en-US" dirty="0"/>
              <a:t>later share your results.</a:t>
            </a:r>
            <a:endParaRPr lang="en-GB" dirty="0"/>
          </a:p>
          <a:p>
            <a:endParaRPr lang="en-US"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11540801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b="1" dirty="0"/>
              <a:t>4b. B serve Map</a:t>
            </a:r>
          </a:p>
        </p:txBody>
      </p:sp>
      <p:sp>
        <p:nvSpPr>
          <p:cNvPr id="5" name="Rectangle 4"/>
          <p:cNvSpPr/>
          <p:nvPr/>
        </p:nvSpPr>
        <p:spPr>
          <a:xfrm>
            <a:off x="575894" y="1975390"/>
            <a:ext cx="5193665"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Behavior</a:t>
            </a:r>
          </a:p>
        </p:txBody>
      </p:sp>
      <p:sp>
        <p:nvSpPr>
          <p:cNvPr id="6" name="Rectangle 5"/>
          <p:cNvSpPr/>
          <p:nvPr/>
        </p:nvSpPr>
        <p:spPr>
          <a:xfrm>
            <a:off x="587375" y="4266808"/>
            <a:ext cx="3744646"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Surprises / Insights</a:t>
            </a:r>
          </a:p>
        </p:txBody>
      </p:sp>
      <p:sp>
        <p:nvSpPr>
          <p:cNvPr id="7" name="Rectangle 6"/>
          <p:cNvSpPr/>
          <p:nvPr/>
        </p:nvSpPr>
        <p:spPr>
          <a:xfrm>
            <a:off x="6410960" y="1975390"/>
            <a:ext cx="5193665"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Emotions</a:t>
            </a:r>
          </a:p>
        </p:txBody>
      </p:sp>
      <p:sp>
        <p:nvSpPr>
          <p:cNvPr id="8" name="Rectangle 7"/>
          <p:cNvSpPr/>
          <p:nvPr/>
        </p:nvSpPr>
        <p:spPr>
          <a:xfrm>
            <a:off x="7871459" y="4257328"/>
            <a:ext cx="3733166"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Statements</a:t>
            </a:r>
          </a:p>
        </p:txBody>
      </p:sp>
      <p:sp>
        <p:nvSpPr>
          <p:cNvPr id="9" name="Rectangle 8"/>
          <p:cNvSpPr/>
          <p:nvPr/>
        </p:nvSpPr>
        <p:spPr>
          <a:xfrm>
            <a:off x="575894" y="2595582"/>
            <a:ext cx="5193665" cy="1263293"/>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de-DE" sz="1200" dirty="0" err="1"/>
              <a:t>What</a:t>
            </a:r>
            <a:r>
              <a:rPr lang="de-DE" sz="1200" dirty="0"/>
              <a:t> </a:t>
            </a:r>
            <a:r>
              <a:rPr lang="de-DE" sz="1200" dirty="0" err="1"/>
              <a:t>did</a:t>
            </a:r>
            <a:r>
              <a:rPr lang="de-DE" sz="1200" dirty="0"/>
              <a:t> </a:t>
            </a:r>
            <a:r>
              <a:rPr lang="de-DE" sz="1200" dirty="0" err="1"/>
              <a:t>your</a:t>
            </a:r>
            <a:r>
              <a:rPr lang="de-DE" sz="1200" dirty="0"/>
              <a:t> </a:t>
            </a:r>
            <a:r>
              <a:rPr lang="de-DE" sz="1200" dirty="0" err="1"/>
              <a:t>client</a:t>
            </a:r>
            <a:r>
              <a:rPr lang="de-DE" sz="1200" dirty="0"/>
              <a:t> do?</a:t>
            </a:r>
            <a:endParaRPr lang="en-US" sz="1200" dirty="0"/>
          </a:p>
        </p:txBody>
      </p:sp>
      <p:sp>
        <p:nvSpPr>
          <p:cNvPr id="10" name="Rectangle 9"/>
          <p:cNvSpPr/>
          <p:nvPr/>
        </p:nvSpPr>
        <p:spPr>
          <a:xfrm>
            <a:off x="582078" y="4877520"/>
            <a:ext cx="3744646" cy="1843319"/>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de-DE" sz="1200" dirty="0" err="1"/>
              <a:t>What</a:t>
            </a:r>
            <a:r>
              <a:rPr lang="de-DE" sz="1200" dirty="0"/>
              <a:t> </a:t>
            </a:r>
            <a:r>
              <a:rPr lang="de-DE" sz="1200" dirty="0" err="1"/>
              <a:t>suprised</a:t>
            </a:r>
            <a:r>
              <a:rPr lang="de-DE" sz="1200" dirty="0"/>
              <a:t> </a:t>
            </a:r>
            <a:r>
              <a:rPr lang="de-DE" sz="1200" dirty="0" err="1"/>
              <a:t>you</a:t>
            </a:r>
            <a:r>
              <a:rPr lang="de-DE" sz="1200" dirty="0"/>
              <a:t> </a:t>
            </a:r>
            <a:r>
              <a:rPr lang="de-DE" sz="1200" dirty="0" err="1"/>
              <a:t>and</a:t>
            </a:r>
            <a:r>
              <a:rPr lang="de-DE" sz="1200" dirty="0"/>
              <a:t> </a:t>
            </a:r>
            <a:r>
              <a:rPr lang="de-DE" sz="1200" dirty="0" err="1"/>
              <a:t>which</a:t>
            </a:r>
            <a:r>
              <a:rPr lang="de-DE" sz="1200" dirty="0"/>
              <a:t> </a:t>
            </a:r>
            <a:r>
              <a:rPr lang="de-DE" sz="1200" dirty="0" err="1"/>
              <a:t>new</a:t>
            </a:r>
            <a:r>
              <a:rPr lang="de-DE" sz="1200" dirty="0"/>
              <a:t> </a:t>
            </a:r>
            <a:r>
              <a:rPr lang="de-DE" sz="1200" dirty="0" err="1"/>
              <a:t>insights</a:t>
            </a:r>
            <a:r>
              <a:rPr lang="de-DE" sz="1200" dirty="0"/>
              <a:t> </a:t>
            </a:r>
            <a:r>
              <a:rPr lang="de-DE" sz="1200" dirty="0" err="1"/>
              <a:t>did</a:t>
            </a:r>
            <a:r>
              <a:rPr lang="de-DE" sz="1200" dirty="0"/>
              <a:t> </a:t>
            </a:r>
            <a:r>
              <a:rPr lang="de-DE" sz="1200" dirty="0" err="1"/>
              <a:t>you</a:t>
            </a:r>
            <a:r>
              <a:rPr lang="de-DE" sz="1200" dirty="0"/>
              <a:t> </a:t>
            </a:r>
            <a:r>
              <a:rPr lang="de-DE" sz="1200" dirty="0" err="1"/>
              <a:t>get</a:t>
            </a:r>
            <a:r>
              <a:rPr lang="de-DE" sz="1200" dirty="0"/>
              <a:t>?</a:t>
            </a:r>
            <a:endParaRPr lang="en-US" sz="1200" dirty="0"/>
          </a:p>
        </p:txBody>
      </p:sp>
      <p:sp>
        <p:nvSpPr>
          <p:cNvPr id="11" name="Rectangle 10"/>
          <p:cNvSpPr/>
          <p:nvPr/>
        </p:nvSpPr>
        <p:spPr>
          <a:xfrm>
            <a:off x="6410960" y="2595582"/>
            <a:ext cx="5193665" cy="1263293"/>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de-DE" sz="1200" dirty="0" err="1"/>
              <a:t>When</a:t>
            </a:r>
            <a:r>
              <a:rPr lang="de-DE" sz="1200" dirty="0"/>
              <a:t> </a:t>
            </a:r>
            <a:r>
              <a:rPr lang="de-DE" sz="1200" dirty="0" err="1"/>
              <a:t>did</a:t>
            </a:r>
            <a:r>
              <a:rPr lang="de-DE" sz="1200" dirty="0"/>
              <a:t> </a:t>
            </a:r>
            <a:r>
              <a:rPr lang="de-DE" sz="1200" dirty="0" err="1"/>
              <a:t>your</a:t>
            </a:r>
            <a:r>
              <a:rPr lang="de-DE" sz="1200" dirty="0"/>
              <a:t> </a:t>
            </a:r>
            <a:r>
              <a:rPr lang="de-DE" sz="1200" dirty="0" err="1"/>
              <a:t>client</a:t>
            </a:r>
            <a:r>
              <a:rPr lang="de-DE" sz="1200" dirty="0"/>
              <a:t> </a:t>
            </a:r>
            <a:r>
              <a:rPr lang="de-DE" sz="1200" dirty="0" err="1"/>
              <a:t>show</a:t>
            </a:r>
            <a:r>
              <a:rPr lang="de-DE" sz="1200" dirty="0"/>
              <a:t> </a:t>
            </a:r>
            <a:r>
              <a:rPr lang="de-DE" sz="1200" dirty="0" err="1">
                <a:solidFill>
                  <a:schemeClr val="tx1"/>
                </a:solidFill>
              </a:rPr>
              <a:t>which</a:t>
            </a:r>
            <a:r>
              <a:rPr lang="de-DE" sz="1200" dirty="0">
                <a:solidFill>
                  <a:schemeClr val="tx1"/>
                </a:solidFill>
              </a:rPr>
              <a:t> </a:t>
            </a:r>
            <a:r>
              <a:rPr lang="de-DE" sz="1200" dirty="0" err="1"/>
              <a:t>kind</a:t>
            </a:r>
            <a:r>
              <a:rPr lang="de-DE" sz="1200" dirty="0"/>
              <a:t> </a:t>
            </a:r>
            <a:r>
              <a:rPr lang="de-DE" sz="1200" dirty="0" err="1"/>
              <a:t>of</a:t>
            </a:r>
            <a:r>
              <a:rPr lang="de-DE" sz="1200" dirty="0"/>
              <a:t> </a:t>
            </a:r>
            <a:r>
              <a:rPr lang="de-DE" sz="1200" dirty="0" err="1"/>
              <a:t>emotions</a:t>
            </a:r>
            <a:r>
              <a:rPr lang="de-DE" sz="1200" dirty="0"/>
              <a:t>?</a:t>
            </a:r>
            <a:endParaRPr lang="en-US" sz="1200" dirty="0"/>
          </a:p>
        </p:txBody>
      </p:sp>
      <p:sp>
        <p:nvSpPr>
          <p:cNvPr id="12" name="Rectangle 11"/>
          <p:cNvSpPr/>
          <p:nvPr/>
        </p:nvSpPr>
        <p:spPr>
          <a:xfrm>
            <a:off x="7871459" y="4877520"/>
            <a:ext cx="3733166" cy="1843319"/>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de-DE" sz="1200" dirty="0" err="1"/>
              <a:t>Did</a:t>
            </a:r>
            <a:r>
              <a:rPr lang="de-DE" sz="1200" dirty="0"/>
              <a:t> </a:t>
            </a:r>
            <a:r>
              <a:rPr lang="de-DE" sz="1200" dirty="0" err="1"/>
              <a:t>your</a:t>
            </a:r>
            <a:r>
              <a:rPr lang="de-DE" sz="1200" dirty="0"/>
              <a:t> </a:t>
            </a:r>
            <a:r>
              <a:rPr lang="de-DE" sz="1200" dirty="0" err="1"/>
              <a:t>clients</a:t>
            </a:r>
            <a:r>
              <a:rPr lang="de-DE" sz="1200" dirty="0"/>
              <a:t> </a:t>
            </a:r>
            <a:r>
              <a:rPr lang="de-DE" sz="1200" dirty="0" err="1"/>
              <a:t>comment</a:t>
            </a:r>
            <a:r>
              <a:rPr lang="de-DE" sz="1200" dirty="0"/>
              <a:t> </a:t>
            </a:r>
            <a:r>
              <a:rPr lang="de-DE" sz="1200" dirty="0" err="1"/>
              <a:t>any</a:t>
            </a:r>
            <a:r>
              <a:rPr lang="de-DE" sz="1200" dirty="0"/>
              <a:t> </a:t>
            </a:r>
            <a:r>
              <a:rPr lang="de-DE" sz="1200" dirty="0" err="1"/>
              <a:t>action</a:t>
            </a:r>
            <a:r>
              <a:rPr lang="de-DE" sz="1200" dirty="0"/>
              <a:t> </a:t>
            </a:r>
            <a:r>
              <a:rPr lang="de-DE" sz="1200" dirty="0" err="1"/>
              <a:t>or</a:t>
            </a:r>
            <a:r>
              <a:rPr lang="de-DE" sz="1200" dirty="0"/>
              <a:t> </a:t>
            </a:r>
            <a:r>
              <a:rPr lang="de-DE" sz="1200" dirty="0" err="1"/>
              <a:t>situations</a:t>
            </a:r>
            <a:r>
              <a:rPr lang="de-DE" sz="1200" dirty="0"/>
              <a:t>?</a:t>
            </a:r>
            <a:endParaRPr lang="en-US" sz="1200" dirty="0"/>
          </a:p>
        </p:txBody>
      </p:sp>
      <p:sp>
        <p:nvSpPr>
          <p:cNvPr id="13" name="Rectangle 12"/>
          <p:cNvSpPr/>
          <p:nvPr/>
        </p:nvSpPr>
        <p:spPr>
          <a:xfrm>
            <a:off x="4532570" y="5066067"/>
            <a:ext cx="3116263"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Situation</a:t>
            </a:r>
          </a:p>
        </p:txBody>
      </p:sp>
      <p:sp>
        <p:nvSpPr>
          <p:cNvPr id="14" name="Rectangle 13"/>
          <p:cNvSpPr/>
          <p:nvPr/>
        </p:nvSpPr>
        <p:spPr>
          <a:xfrm>
            <a:off x="4537868" y="5686259"/>
            <a:ext cx="3116263" cy="1034579"/>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de-DE" sz="1200" dirty="0" err="1"/>
              <a:t>Under</a:t>
            </a:r>
            <a:r>
              <a:rPr lang="de-DE" sz="1200" dirty="0"/>
              <a:t> </a:t>
            </a:r>
            <a:r>
              <a:rPr lang="de-DE" sz="1200" dirty="0" err="1"/>
              <a:t>which</a:t>
            </a:r>
            <a:r>
              <a:rPr lang="de-DE" sz="1200" dirty="0"/>
              <a:t> </a:t>
            </a:r>
            <a:r>
              <a:rPr lang="de-DE" sz="1200" dirty="0" err="1"/>
              <a:t>circumstances</a:t>
            </a:r>
            <a:r>
              <a:rPr lang="de-DE" sz="1200" dirty="0"/>
              <a:t> </a:t>
            </a:r>
            <a:r>
              <a:rPr lang="de-DE" sz="1200" dirty="0" err="1"/>
              <a:t>did</a:t>
            </a:r>
            <a:r>
              <a:rPr lang="de-DE" sz="1200" dirty="0"/>
              <a:t> </a:t>
            </a:r>
            <a:r>
              <a:rPr lang="de-DE" sz="1200" dirty="0" err="1"/>
              <a:t>you</a:t>
            </a:r>
            <a:r>
              <a:rPr lang="de-DE" sz="1200" dirty="0"/>
              <a:t> </a:t>
            </a:r>
            <a:r>
              <a:rPr lang="de-DE" sz="1200" dirty="0" err="1"/>
              <a:t>observe</a:t>
            </a:r>
            <a:r>
              <a:rPr lang="de-DE" sz="1200" dirty="0"/>
              <a:t> </a:t>
            </a:r>
            <a:r>
              <a:rPr lang="de-DE" sz="1200" dirty="0" err="1"/>
              <a:t>the</a:t>
            </a:r>
            <a:r>
              <a:rPr lang="de-DE" sz="1200" dirty="0"/>
              <a:t> </a:t>
            </a:r>
            <a:r>
              <a:rPr lang="de-DE" sz="1200" dirty="0" err="1"/>
              <a:t>client</a:t>
            </a:r>
            <a:r>
              <a:rPr lang="de-DE" sz="1200" dirty="0"/>
              <a:t>?</a:t>
            </a:r>
            <a:endParaRPr lang="en-US" sz="1200" dirty="0"/>
          </a:p>
        </p:txBody>
      </p:sp>
      <p:sp>
        <p:nvSpPr>
          <p:cNvPr id="15" name="Rectangle 14"/>
          <p:cNvSpPr/>
          <p:nvPr/>
        </p:nvSpPr>
        <p:spPr>
          <a:xfrm>
            <a:off x="4549350" y="3962426"/>
            <a:ext cx="3116263"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Customer</a:t>
            </a:r>
          </a:p>
        </p:txBody>
      </p:sp>
      <p:sp>
        <p:nvSpPr>
          <p:cNvPr id="16" name="Rectangle 15"/>
          <p:cNvSpPr/>
          <p:nvPr/>
        </p:nvSpPr>
        <p:spPr>
          <a:xfrm>
            <a:off x="4549350" y="4582619"/>
            <a:ext cx="3116263" cy="294902"/>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endParaRPr lang="en-US" sz="1400" dirty="0"/>
          </a:p>
        </p:txBody>
      </p:sp>
    </p:spTree>
    <p:extLst>
      <p:ext uri="{BB962C8B-B14F-4D97-AF65-F5344CB8AC3E}">
        <p14:creationId xmlns:p14="http://schemas.microsoft.com/office/powerpoint/2010/main" val="163412126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4c. Problem Journey </a:t>
            </a:r>
          </a:p>
        </p:txBody>
      </p:sp>
      <p:sp>
        <p:nvSpPr>
          <p:cNvPr id="3" name="Text Placeholder 2"/>
          <p:cNvSpPr>
            <a:spLocks noGrp="1"/>
          </p:cNvSpPr>
          <p:nvPr>
            <p:ph type="body" sz="quarter" idx="10"/>
          </p:nvPr>
        </p:nvSpPr>
        <p:spPr/>
        <p:txBody>
          <a:bodyPr>
            <a:normAutofit/>
          </a:bodyPr>
          <a:lstStyle/>
          <a:p>
            <a:r>
              <a:rPr lang="en-GB" dirty="0"/>
              <a:t>The “</a:t>
            </a:r>
            <a:r>
              <a:rPr lang="en-GB" dirty="0">
                <a:solidFill>
                  <a:schemeClr val="tx1"/>
                </a:solidFill>
              </a:rPr>
              <a:t>User/Problem </a:t>
            </a:r>
            <a:r>
              <a:rPr lang="en-GB" dirty="0"/>
              <a:t>Journey” method enables you to form a step-by-step awareness for the experience a client/user has while </a:t>
            </a:r>
            <a:r>
              <a:rPr lang="en-GB" dirty="0">
                <a:solidFill>
                  <a:schemeClr val="tx1"/>
                </a:solidFill>
              </a:rPr>
              <a:t>solving </a:t>
            </a:r>
            <a:r>
              <a:rPr lang="en-GB" dirty="0"/>
              <a:t>his problem without using your product or service. </a:t>
            </a:r>
          </a:p>
          <a:p>
            <a:r>
              <a:rPr lang="en-GB" dirty="0"/>
              <a:t>Furthermore it enables you to identify situations in which your offering will be able to help him. </a:t>
            </a:r>
          </a:p>
          <a:p>
            <a:r>
              <a:rPr lang="en-GB" dirty="0"/>
              <a:t>This happens based on your assumptions, while simultaneously giving you the opportunity to empathize with your user and bringing </a:t>
            </a:r>
            <a:r>
              <a:rPr lang="en-GB" dirty="0">
                <a:solidFill>
                  <a:schemeClr val="tx1"/>
                </a:solidFill>
              </a:rPr>
              <a:t>every team member </a:t>
            </a:r>
            <a:r>
              <a:rPr lang="en-GB" dirty="0"/>
              <a:t>on a common base.</a:t>
            </a:r>
          </a:p>
        </p:txBody>
      </p:sp>
      <p:sp>
        <p:nvSpPr>
          <p:cNvPr id="4" name="Text Placeholder 3"/>
          <p:cNvSpPr>
            <a:spLocks noGrp="1"/>
          </p:cNvSpPr>
          <p:nvPr>
            <p:ph type="body" sz="quarter" idx="11"/>
          </p:nvPr>
        </p:nvSpPr>
        <p:spPr/>
        <p:txBody>
          <a:bodyPr>
            <a:noAutofit/>
          </a:bodyPr>
          <a:lstStyle/>
          <a:p>
            <a:pPr marL="171450" lvl="0" indent="-171450">
              <a:buClr>
                <a:schemeClr val="accent1"/>
              </a:buClr>
              <a:buFont typeface="Symbol" charset="2"/>
              <a:buChar char="-"/>
            </a:pPr>
            <a:r>
              <a:rPr lang="en-US" dirty="0"/>
              <a:t>Understand the clients/user’s problem and see how he solves it without your offerings</a:t>
            </a:r>
          </a:p>
          <a:p>
            <a:pPr marL="171450" lvl="0" indent="-171450">
              <a:buClr>
                <a:schemeClr val="accent1"/>
              </a:buClr>
              <a:buFont typeface="Symbol" charset="2"/>
              <a:buChar char="-"/>
            </a:pPr>
            <a:r>
              <a:rPr lang="en-US" dirty="0"/>
              <a:t>Understand and share your insights from this journey</a:t>
            </a:r>
          </a:p>
          <a:p>
            <a:pPr marL="171450" lvl="0" indent="-171450">
              <a:buClr>
                <a:schemeClr val="accent1"/>
              </a:buClr>
              <a:buFont typeface="Symbol" charset="2"/>
              <a:buChar char="-"/>
            </a:pPr>
            <a:r>
              <a:rPr lang="en-US" dirty="0"/>
              <a:t>Bring the team on a </a:t>
            </a:r>
            <a:r>
              <a:rPr lang="en-US" dirty="0">
                <a:solidFill>
                  <a:schemeClr val="tx1"/>
                </a:solidFill>
              </a:rPr>
              <a:t>common base</a:t>
            </a:r>
            <a:endParaRPr lang="de-DE" dirty="0">
              <a:solidFill>
                <a:schemeClr val="tx1"/>
              </a:solidFill>
            </a:endParaRPr>
          </a:p>
        </p:txBody>
      </p:sp>
      <p:sp>
        <p:nvSpPr>
          <p:cNvPr id="5" name="Text Placeholder 4"/>
          <p:cNvSpPr>
            <a:spLocks noGrp="1"/>
          </p:cNvSpPr>
          <p:nvPr>
            <p:ph type="body" sz="quarter" idx="12"/>
          </p:nvPr>
        </p:nvSpPr>
        <p:spPr/>
        <p:txBody>
          <a:bodyPr/>
          <a:lstStyle/>
          <a:p>
            <a:pPr marL="228600" lvl="0" indent="-228600">
              <a:buClr>
                <a:schemeClr val="accent1"/>
              </a:buClr>
              <a:buFont typeface="+mj-lt"/>
              <a:buAutoNum type="arabicPeriod"/>
            </a:pPr>
            <a:r>
              <a:rPr lang="en-US" dirty="0"/>
              <a:t>Agree on a user you want to “follow” and a reasonable structure for the </a:t>
            </a:r>
            <a:r>
              <a:rPr lang="en-GB" dirty="0"/>
              <a:t>“</a:t>
            </a:r>
            <a:r>
              <a:rPr lang="en-GB" dirty="0">
                <a:solidFill>
                  <a:schemeClr val="tx1"/>
                </a:solidFill>
              </a:rPr>
              <a:t>User/Problem </a:t>
            </a:r>
            <a:r>
              <a:rPr lang="en-GB" dirty="0"/>
              <a:t>Journey”</a:t>
            </a:r>
            <a:r>
              <a:rPr lang="en-US" dirty="0"/>
              <a:t>. </a:t>
            </a:r>
            <a:br>
              <a:rPr lang="en-US" dirty="0"/>
            </a:br>
            <a:r>
              <a:rPr lang="en-US" dirty="0"/>
              <a:t> Ask yourselves what happens before, during and after he solves his problem.</a:t>
            </a:r>
            <a:endParaRPr lang="de-DE" dirty="0"/>
          </a:p>
          <a:p>
            <a:pPr marL="228600" lvl="0" indent="-228600">
              <a:buClr>
                <a:schemeClr val="accent1"/>
              </a:buClr>
              <a:buFont typeface="+mj-lt"/>
              <a:buAutoNum type="arabicPeriod"/>
            </a:pPr>
            <a:r>
              <a:rPr lang="en-US" dirty="0"/>
              <a:t>Each step gets written down on a Post-It.  Add a sketch for each individual step.</a:t>
            </a:r>
            <a:endParaRPr lang="de-DE" dirty="0"/>
          </a:p>
          <a:p>
            <a:pPr marL="228600" lvl="0" indent="-228600">
              <a:buClr>
                <a:schemeClr val="accent1"/>
              </a:buClr>
              <a:buFont typeface="+mj-lt"/>
              <a:buAutoNum type="arabicPeriod"/>
            </a:pPr>
            <a:r>
              <a:rPr lang="en-US" dirty="0"/>
              <a:t>Where are potential touchpoints with your product or service? </a:t>
            </a:r>
            <a:br>
              <a:rPr lang="en-US" dirty="0"/>
            </a:br>
            <a:r>
              <a:rPr lang="en-US" dirty="0"/>
              <a:t>Note those down on Post-Its, right under the identified experience steps.</a:t>
            </a:r>
            <a:endParaRPr lang="de-DE" dirty="0"/>
          </a:p>
          <a:p>
            <a:pPr marL="228600" lvl="0" indent="-228600">
              <a:buClr>
                <a:schemeClr val="accent1"/>
              </a:buClr>
              <a:buFont typeface="+mj-lt"/>
              <a:buAutoNum type="arabicPeriod"/>
            </a:pPr>
            <a:r>
              <a:rPr lang="en-US" dirty="0"/>
              <a:t>To empathize with the client you should describe his feelings during the process by drawing a smiley next to your Post-Its (happy, angry, confused, sad, surprised, etc.).</a:t>
            </a:r>
            <a:br>
              <a:rPr lang="en-US" dirty="0"/>
            </a:br>
            <a:endParaRPr lang="de-DE"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19680281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4c. Problem Journey</a:t>
            </a:r>
            <a:endParaRPr lang="en-US" dirty="0"/>
          </a:p>
        </p:txBody>
      </p:sp>
      <p:graphicFrame>
        <p:nvGraphicFramePr>
          <p:cNvPr id="3" name="Tabelle 2"/>
          <p:cNvGraphicFramePr>
            <a:graphicFrameLocks noGrp="1"/>
          </p:cNvGraphicFramePr>
          <p:nvPr>
            <p:extLst>
              <p:ext uri="{D42A27DB-BD31-4B8C-83A1-F6EECF244321}">
                <p14:modId xmlns:p14="http://schemas.microsoft.com/office/powerpoint/2010/main" val="1724700848"/>
              </p:ext>
            </p:extLst>
          </p:nvPr>
        </p:nvGraphicFramePr>
        <p:xfrm>
          <a:off x="587375" y="1951566"/>
          <a:ext cx="11017252" cy="4690534"/>
        </p:xfrm>
        <a:graphic>
          <a:graphicData uri="http://schemas.openxmlformats.org/drawingml/2006/table">
            <a:tbl>
              <a:tblPr firstRow="1" bandRow="1">
                <a:tableStyleId>{5C22544A-7EE6-4342-B048-85BDC9FD1C3A}</a:tableStyleId>
              </a:tblPr>
              <a:tblGrid>
                <a:gridCol w="2754313">
                  <a:extLst>
                    <a:ext uri="{9D8B030D-6E8A-4147-A177-3AD203B41FA5}">
                      <a16:colId xmlns:a16="http://schemas.microsoft.com/office/drawing/2014/main" val="20000"/>
                    </a:ext>
                  </a:extLst>
                </a:gridCol>
                <a:gridCol w="2754313">
                  <a:extLst>
                    <a:ext uri="{9D8B030D-6E8A-4147-A177-3AD203B41FA5}">
                      <a16:colId xmlns:a16="http://schemas.microsoft.com/office/drawing/2014/main" val="20001"/>
                    </a:ext>
                  </a:extLst>
                </a:gridCol>
                <a:gridCol w="2754313">
                  <a:extLst>
                    <a:ext uri="{9D8B030D-6E8A-4147-A177-3AD203B41FA5}">
                      <a16:colId xmlns:a16="http://schemas.microsoft.com/office/drawing/2014/main" val="20002"/>
                    </a:ext>
                  </a:extLst>
                </a:gridCol>
                <a:gridCol w="2754313">
                  <a:extLst>
                    <a:ext uri="{9D8B030D-6E8A-4147-A177-3AD203B41FA5}">
                      <a16:colId xmlns:a16="http://schemas.microsoft.com/office/drawing/2014/main" val="20003"/>
                    </a:ext>
                  </a:extLst>
                </a:gridCol>
              </a:tblGrid>
              <a:tr h="2345267">
                <a:tc>
                  <a:txBody>
                    <a:bodyPr/>
                    <a:lstStyle/>
                    <a:p>
                      <a:r>
                        <a:rPr lang="de-DE" dirty="0" err="1"/>
                        <a:t>How</a:t>
                      </a:r>
                      <a:r>
                        <a:rPr lang="de-DE" baseline="0" dirty="0"/>
                        <a:t> </a:t>
                      </a:r>
                      <a:r>
                        <a:rPr lang="de-DE" baseline="0" dirty="0" err="1"/>
                        <a:t>does</a:t>
                      </a:r>
                      <a:r>
                        <a:rPr lang="de-DE" baseline="0" dirty="0"/>
                        <a:t> </a:t>
                      </a:r>
                      <a:r>
                        <a:rPr lang="de-DE" baseline="0" dirty="0" err="1"/>
                        <a:t>the</a:t>
                      </a:r>
                      <a:r>
                        <a:rPr lang="de-DE" baseline="0" dirty="0"/>
                        <a:t> </a:t>
                      </a:r>
                      <a:r>
                        <a:rPr lang="de-DE" baseline="0" dirty="0" err="1"/>
                        <a:t>situation</a:t>
                      </a:r>
                      <a:r>
                        <a:rPr lang="de-DE" baseline="0" dirty="0"/>
                        <a:t> &amp; </a:t>
                      </a:r>
                      <a:r>
                        <a:rPr lang="de-DE" baseline="0" dirty="0" err="1"/>
                        <a:t>the</a:t>
                      </a:r>
                      <a:r>
                        <a:rPr lang="de-DE" baseline="0" dirty="0"/>
                        <a:t> </a:t>
                      </a:r>
                      <a:r>
                        <a:rPr lang="de-DE" baseline="0" dirty="0" err="1"/>
                        <a:t>circumstances</a:t>
                      </a:r>
                      <a:r>
                        <a:rPr lang="de-DE" baseline="0" dirty="0"/>
                        <a:t> </a:t>
                      </a:r>
                      <a:r>
                        <a:rPr lang="de-DE" baseline="0" dirty="0" err="1"/>
                        <a:t>look</a:t>
                      </a:r>
                      <a:r>
                        <a:rPr lang="de-DE" baseline="0" dirty="0"/>
                        <a:t> like?</a:t>
                      </a:r>
                      <a:endParaRPr lang="de-DE" dirty="0"/>
                    </a:p>
                  </a:txBody>
                  <a:tcPr/>
                </a:tc>
                <a:tc>
                  <a:txBody>
                    <a:bodyPr/>
                    <a:lstStyle/>
                    <a:p>
                      <a:r>
                        <a:rPr lang="de-DE" dirty="0" err="1"/>
                        <a:t>Before</a:t>
                      </a:r>
                      <a:r>
                        <a:rPr lang="de-DE" dirty="0"/>
                        <a:t> Solution:</a:t>
                      </a:r>
                    </a:p>
                  </a:txBody>
                  <a:tcPr/>
                </a:tc>
                <a:tc>
                  <a:txBody>
                    <a:bodyPr/>
                    <a:lstStyle/>
                    <a:p>
                      <a:r>
                        <a:rPr lang="de-DE" dirty="0" err="1"/>
                        <a:t>During</a:t>
                      </a:r>
                      <a:r>
                        <a:rPr lang="de-DE" dirty="0"/>
                        <a:t> Solution:</a:t>
                      </a:r>
                    </a:p>
                  </a:txBody>
                  <a:tcPr/>
                </a:tc>
                <a:tc>
                  <a:txBody>
                    <a:bodyPr/>
                    <a:lstStyle/>
                    <a:p>
                      <a:r>
                        <a:rPr lang="de-DE" dirty="0"/>
                        <a:t>After Solution:</a:t>
                      </a:r>
                    </a:p>
                  </a:txBody>
                  <a:tcPr/>
                </a:tc>
                <a:extLst>
                  <a:ext uri="{0D108BD9-81ED-4DB2-BD59-A6C34878D82A}">
                    <a16:rowId xmlns:a16="http://schemas.microsoft.com/office/drawing/2014/main" val="10000"/>
                  </a:ext>
                </a:extLst>
              </a:tr>
              <a:tr h="2345267">
                <a:tc>
                  <a:txBody>
                    <a:bodyPr/>
                    <a:lstStyle/>
                    <a:p>
                      <a:r>
                        <a:rPr lang="de-DE" b="1" dirty="0" err="1">
                          <a:solidFill>
                            <a:srgbClr val="76B82A"/>
                          </a:solidFill>
                        </a:rPr>
                        <a:t>What</a:t>
                      </a:r>
                      <a:r>
                        <a:rPr lang="de-DE" b="1" dirty="0">
                          <a:solidFill>
                            <a:srgbClr val="76B82A"/>
                          </a:solidFill>
                        </a:rPr>
                        <a:t> </a:t>
                      </a:r>
                      <a:r>
                        <a:rPr lang="de-DE" b="1" dirty="0" err="1">
                          <a:solidFill>
                            <a:srgbClr val="76B82A"/>
                          </a:solidFill>
                        </a:rPr>
                        <a:t>does</a:t>
                      </a:r>
                      <a:r>
                        <a:rPr lang="de-DE" b="1" dirty="0">
                          <a:solidFill>
                            <a:srgbClr val="76B82A"/>
                          </a:solidFill>
                        </a:rPr>
                        <a:t> </a:t>
                      </a:r>
                      <a:r>
                        <a:rPr lang="de-DE" b="1" dirty="0" err="1">
                          <a:solidFill>
                            <a:srgbClr val="76B82A"/>
                          </a:solidFill>
                        </a:rPr>
                        <a:t>the</a:t>
                      </a:r>
                      <a:r>
                        <a:rPr lang="de-DE" b="1" dirty="0">
                          <a:solidFill>
                            <a:srgbClr val="76B82A"/>
                          </a:solidFill>
                        </a:rPr>
                        <a:t> </a:t>
                      </a:r>
                      <a:r>
                        <a:rPr lang="de-DE" b="1" dirty="0" err="1">
                          <a:solidFill>
                            <a:srgbClr val="76B82A"/>
                          </a:solidFill>
                        </a:rPr>
                        <a:t>user</a:t>
                      </a:r>
                      <a:r>
                        <a:rPr lang="de-DE" b="1" dirty="0">
                          <a:solidFill>
                            <a:srgbClr val="76B82A"/>
                          </a:solidFill>
                        </a:rPr>
                        <a:t> do </a:t>
                      </a:r>
                      <a:r>
                        <a:rPr lang="de-DE" b="1" dirty="0" err="1">
                          <a:solidFill>
                            <a:srgbClr val="76B82A"/>
                          </a:solidFill>
                        </a:rPr>
                        <a:t>to</a:t>
                      </a:r>
                      <a:r>
                        <a:rPr lang="de-DE" b="1" dirty="0">
                          <a:solidFill>
                            <a:srgbClr val="76B82A"/>
                          </a:solidFill>
                        </a:rPr>
                        <a:t> </a:t>
                      </a:r>
                      <a:r>
                        <a:rPr lang="de-DE" b="1" dirty="0" err="1">
                          <a:solidFill>
                            <a:srgbClr val="76B82A"/>
                          </a:solidFill>
                        </a:rPr>
                        <a:t>solve</a:t>
                      </a:r>
                      <a:r>
                        <a:rPr lang="de-DE" b="1" dirty="0">
                          <a:solidFill>
                            <a:srgbClr val="76B82A"/>
                          </a:solidFill>
                        </a:rPr>
                        <a:t> </a:t>
                      </a:r>
                      <a:r>
                        <a:rPr lang="de-DE" b="1" dirty="0" err="1">
                          <a:solidFill>
                            <a:srgbClr val="76B82A"/>
                          </a:solidFill>
                        </a:rPr>
                        <a:t>his</a:t>
                      </a:r>
                      <a:r>
                        <a:rPr lang="de-DE" b="1" dirty="0">
                          <a:solidFill>
                            <a:srgbClr val="76B82A"/>
                          </a:solidFill>
                        </a:rPr>
                        <a:t> </a:t>
                      </a:r>
                      <a:r>
                        <a:rPr lang="de-DE" b="1" dirty="0" err="1">
                          <a:solidFill>
                            <a:srgbClr val="76B82A"/>
                          </a:solidFill>
                        </a:rPr>
                        <a:t>problem</a:t>
                      </a:r>
                      <a:r>
                        <a:rPr lang="de-DE" b="1" dirty="0">
                          <a:solidFill>
                            <a:srgbClr val="76B82A"/>
                          </a:solidFill>
                        </a:rPr>
                        <a:t>?</a:t>
                      </a:r>
                    </a:p>
                  </a:txBody>
                  <a:tcPr/>
                </a:tc>
                <a:tc>
                  <a:txBody>
                    <a:bodyPr/>
                    <a:lstStyle/>
                    <a:p>
                      <a:r>
                        <a:rPr lang="de-DE" b="1" dirty="0" err="1">
                          <a:solidFill>
                            <a:srgbClr val="76B82A"/>
                          </a:solidFill>
                        </a:rPr>
                        <a:t>Before</a:t>
                      </a:r>
                      <a:r>
                        <a:rPr lang="de-DE" b="1" baseline="0" dirty="0">
                          <a:solidFill>
                            <a:srgbClr val="76B82A"/>
                          </a:solidFill>
                        </a:rPr>
                        <a:t> Solution:</a:t>
                      </a:r>
                      <a:endParaRPr lang="de-DE" b="1" dirty="0">
                        <a:solidFill>
                          <a:srgbClr val="76B82A"/>
                        </a:solidFill>
                      </a:endParaRPr>
                    </a:p>
                  </a:txBody>
                  <a:tcPr/>
                </a:tc>
                <a:tc>
                  <a:txBody>
                    <a:bodyPr/>
                    <a:lstStyle/>
                    <a:p>
                      <a:r>
                        <a:rPr lang="de-DE" b="1" dirty="0" err="1">
                          <a:solidFill>
                            <a:srgbClr val="76B82A"/>
                          </a:solidFill>
                        </a:rPr>
                        <a:t>During</a:t>
                      </a:r>
                      <a:r>
                        <a:rPr lang="de-DE" b="1" dirty="0">
                          <a:solidFill>
                            <a:srgbClr val="76B82A"/>
                          </a:solidFill>
                        </a:rPr>
                        <a:t> Solution:</a:t>
                      </a:r>
                    </a:p>
                  </a:txBody>
                  <a:tcPr/>
                </a:tc>
                <a:tc>
                  <a:txBody>
                    <a:bodyPr/>
                    <a:lstStyle/>
                    <a:p>
                      <a:r>
                        <a:rPr lang="de-DE" b="1" dirty="0">
                          <a:solidFill>
                            <a:srgbClr val="76B82A"/>
                          </a:solidFill>
                        </a:rPr>
                        <a:t>After Solution:</a:t>
                      </a:r>
                    </a:p>
                  </a:txBody>
                  <a:tcPr/>
                </a:tc>
                <a:extLst>
                  <a:ext uri="{0D108BD9-81ED-4DB2-BD59-A6C34878D82A}">
                    <a16:rowId xmlns:a16="http://schemas.microsoft.com/office/drawing/2014/main" val="10001"/>
                  </a:ext>
                </a:extLst>
              </a:tr>
            </a:tbl>
          </a:graphicData>
        </a:graphic>
      </p:graphicFrame>
    </p:spTree>
    <p:extLst>
      <p:ext uri="{BB962C8B-B14F-4D97-AF65-F5344CB8AC3E}">
        <p14:creationId xmlns:p14="http://schemas.microsoft.com/office/powerpoint/2010/main" val="195759922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5. Hypothesis &amp; Testing</a:t>
            </a:r>
          </a:p>
        </p:txBody>
      </p:sp>
      <p:sp>
        <p:nvSpPr>
          <p:cNvPr id="3" name="Text Placeholder 2"/>
          <p:cNvSpPr>
            <a:spLocks noGrp="1"/>
          </p:cNvSpPr>
          <p:nvPr>
            <p:ph type="body" sz="quarter" idx="10"/>
          </p:nvPr>
        </p:nvSpPr>
        <p:spPr/>
        <p:txBody>
          <a:bodyPr>
            <a:normAutofit/>
          </a:bodyPr>
          <a:lstStyle/>
          <a:p>
            <a:r>
              <a:rPr lang="en-GB" dirty="0"/>
              <a:t>A hypothesis is a relation between at least two variables. It is an educated guess about a cause-effect-relationship. You will define the variables in easy-to-measure terms (e.g. who are the participants, what changes during the test, what is the effect of the change). </a:t>
            </a:r>
          </a:p>
          <a:p>
            <a:r>
              <a:rPr lang="en-GB" dirty="0"/>
              <a:t>Based on the Personas, Observations and the Problem Journey you will be able to come up with a hypothesis about how your solution can help your customer fix his problems.</a:t>
            </a:r>
          </a:p>
          <a:p>
            <a:r>
              <a:rPr lang="en-GB" dirty="0"/>
              <a:t>Formula: </a:t>
            </a:r>
            <a:r>
              <a:rPr lang="en-GB" i="1" dirty="0"/>
              <a:t>“We will help [client/user] …………….. to solve his problem……………………….. by [solution] ……………………………………”</a:t>
            </a:r>
            <a:endParaRPr lang="en-GB" dirty="0"/>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GB" dirty="0"/>
              <a:t>Intensively think about assumptions that could be true about your client and its problems</a:t>
            </a:r>
          </a:p>
          <a:p>
            <a:pPr marL="171450" lvl="0" indent="-171450">
              <a:buClr>
                <a:schemeClr val="accent1"/>
              </a:buClr>
              <a:buFont typeface="Symbol" charset="2"/>
              <a:buChar char="-"/>
            </a:pPr>
            <a:r>
              <a:rPr lang="en-GB" dirty="0"/>
              <a:t>Develop possible ways, metrics and criteria to test your assumptions</a:t>
            </a:r>
          </a:p>
        </p:txBody>
      </p:sp>
      <p:sp>
        <p:nvSpPr>
          <p:cNvPr id="5" name="Text Placeholder 4"/>
          <p:cNvSpPr>
            <a:spLocks noGrp="1"/>
          </p:cNvSpPr>
          <p:nvPr>
            <p:ph type="body" sz="quarter" idx="12"/>
          </p:nvPr>
        </p:nvSpPr>
        <p:spPr/>
        <p:txBody>
          <a:bodyPr>
            <a:noAutofit/>
          </a:bodyPr>
          <a:lstStyle/>
          <a:p>
            <a:r>
              <a:rPr lang="en-US" dirty="0"/>
              <a:t>Requirements for a solid hypothesis: </a:t>
            </a:r>
            <a:endParaRPr lang="de-DE" dirty="0"/>
          </a:p>
          <a:p>
            <a:pPr marL="171450" lvl="0" indent="-171450">
              <a:buClr>
                <a:schemeClr val="accent1"/>
              </a:buClr>
              <a:buFont typeface="Symbol" charset="2"/>
              <a:buChar char="-"/>
            </a:pPr>
            <a:r>
              <a:rPr lang="en-US" dirty="0"/>
              <a:t>It has to be formulated in one short, simple and </a:t>
            </a:r>
            <a:r>
              <a:rPr lang="en-US" dirty="0">
                <a:solidFill>
                  <a:schemeClr val="tx1"/>
                </a:solidFill>
              </a:rPr>
              <a:t>concise </a:t>
            </a:r>
            <a:r>
              <a:rPr lang="en-US" dirty="0"/>
              <a:t>sentence. </a:t>
            </a:r>
          </a:p>
          <a:p>
            <a:pPr marL="171450" lvl="0" indent="-171450">
              <a:buClr>
                <a:schemeClr val="accent1"/>
              </a:buClr>
              <a:buFont typeface="Symbol" charset="2"/>
              <a:buChar char="-"/>
            </a:pPr>
            <a:r>
              <a:rPr lang="en-US" dirty="0"/>
              <a:t>The relation is formulated either as an If-Then- or a The-More/Less-The-More/Less-Construction.</a:t>
            </a:r>
            <a:endParaRPr lang="de-DE" dirty="0"/>
          </a:p>
          <a:p>
            <a:pPr marL="171450" lvl="0" indent="-171450">
              <a:buClr>
                <a:schemeClr val="accent1"/>
              </a:buClr>
              <a:buFont typeface="Symbol" charset="2"/>
              <a:buChar char="-"/>
            </a:pPr>
            <a:r>
              <a:rPr lang="en-US" dirty="0"/>
              <a:t>It has to be possible to convert the statements into an empirical design.</a:t>
            </a:r>
          </a:p>
          <a:p>
            <a:pPr marL="171450" lvl="0" indent="-171450">
              <a:buClr>
                <a:schemeClr val="accent1"/>
              </a:buClr>
              <a:buFont typeface="Symbol" charset="2"/>
              <a:buChar char="-"/>
            </a:pPr>
            <a:r>
              <a:rPr lang="en-US" dirty="0"/>
              <a:t>It has to be falsifiable.</a:t>
            </a:r>
          </a:p>
          <a:p>
            <a:pPr marL="171450" lvl="0" indent="-171450">
              <a:buClr>
                <a:schemeClr val="accent1"/>
              </a:buClr>
              <a:buFont typeface="Symbol" charset="2"/>
              <a:buChar char="-"/>
            </a:pPr>
            <a:r>
              <a:rPr lang="en-US" dirty="0"/>
              <a:t>it relates to a single experiment (answering research questions can involve more than one hypothesis).</a:t>
            </a:r>
          </a:p>
          <a:p>
            <a:pPr marL="171450" lvl="0" indent="-171450">
              <a:buClr>
                <a:schemeClr val="accent1"/>
              </a:buClr>
              <a:buFont typeface="Symbol" charset="2"/>
              <a:buChar char="-"/>
            </a:pPr>
            <a:r>
              <a:rPr lang="en-US" dirty="0"/>
              <a:t>Examples:</a:t>
            </a:r>
            <a:br>
              <a:rPr lang="en-US" dirty="0"/>
            </a:br>
            <a:r>
              <a:rPr lang="en-US" i="1" dirty="0"/>
              <a:t>“If there is less oxygen in the water then rainbow trout suffer more lice.”</a:t>
            </a:r>
            <a:br>
              <a:rPr lang="en-US" dirty="0"/>
            </a:br>
            <a:r>
              <a:rPr lang="en-US" dirty="0"/>
              <a:t>Written as a testable, simple statement. It establishes the participants (trout), variables (oxygen in water, numbers of lice) and predicts the effect (as oxygen levels go down, the numbers of lice go up).</a:t>
            </a:r>
            <a:br>
              <a:rPr lang="en-US" dirty="0"/>
            </a:br>
            <a:br>
              <a:rPr lang="en-US" dirty="0"/>
            </a:br>
            <a:r>
              <a:rPr lang="en-US" dirty="0"/>
              <a:t>After formulating a good hypothesis you should define how you will test and with which metrics / criteria you could evaluate if your hypothesis holds or not. </a:t>
            </a:r>
            <a:br>
              <a:rPr lang="en-US" dirty="0"/>
            </a:br>
            <a:r>
              <a:rPr lang="en-US" dirty="0"/>
              <a:t>You can use </a:t>
            </a:r>
            <a:r>
              <a:rPr lang="en-US" dirty="0" err="1"/>
              <a:t>theTesting</a:t>
            </a:r>
            <a:r>
              <a:rPr lang="en-US" dirty="0"/>
              <a:t> Map </a:t>
            </a:r>
            <a:r>
              <a:rPr lang="en-US" dirty="0">
                <a:solidFill>
                  <a:schemeClr val="tx1"/>
                </a:solidFill>
              </a:rPr>
              <a:t>or simply any kind of flipchart paper / whiteboard </a:t>
            </a:r>
            <a:r>
              <a:rPr lang="en-US" dirty="0"/>
              <a:t>to summarize your results in a structured way. </a:t>
            </a:r>
            <a:endParaRPr lang="de-DE"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36204240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a:t>5. Hypothesis Testing Map</a:t>
            </a:r>
          </a:p>
        </p:txBody>
      </p:sp>
      <p:sp>
        <p:nvSpPr>
          <p:cNvPr id="4" name="Rectangle 3"/>
          <p:cNvSpPr/>
          <p:nvPr/>
        </p:nvSpPr>
        <p:spPr>
          <a:xfrm>
            <a:off x="587375" y="1895380"/>
            <a:ext cx="5193665"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Step 1: Define </a:t>
            </a:r>
            <a:r>
              <a:rPr lang="en-US"/>
              <a:t>your hypothesis</a:t>
            </a:r>
          </a:p>
        </p:txBody>
      </p:sp>
      <p:sp>
        <p:nvSpPr>
          <p:cNvPr id="5" name="Rectangle 4"/>
          <p:cNvSpPr/>
          <p:nvPr/>
        </p:nvSpPr>
        <p:spPr>
          <a:xfrm>
            <a:off x="581192" y="3867222"/>
            <a:ext cx="5193665"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Step 2: Testing</a:t>
            </a:r>
          </a:p>
        </p:txBody>
      </p:sp>
      <p:sp>
        <p:nvSpPr>
          <p:cNvPr id="6" name="Rectangle 5"/>
          <p:cNvSpPr/>
          <p:nvPr/>
        </p:nvSpPr>
        <p:spPr>
          <a:xfrm>
            <a:off x="6410960" y="1895380"/>
            <a:ext cx="5193665"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Step 3: Metrics</a:t>
            </a:r>
          </a:p>
        </p:txBody>
      </p:sp>
      <p:sp>
        <p:nvSpPr>
          <p:cNvPr id="7" name="Rectangle 6"/>
          <p:cNvSpPr/>
          <p:nvPr/>
        </p:nvSpPr>
        <p:spPr>
          <a:xfrm>
            <a:off x="6410960" y="3867222"/>
            <a:ext cx="5193665" cy="62019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Step 4: Criteria</a:t>
            </a:r>
          </a:p>
        </p:txBody>
      </p:sp>
      <p:sp>
        <p:nvSpPr>
          <p:cNvPr id="8" name="Rectangle 7"/>
          <p:cNvSpPr/>
          <p:nvPr/>
        </p:nvSpPr>
        <p:spPr>
          <a:xfrm>
            <a:off x="587375" y="2603929"/>
            <a:ext cx="5193665" cy="1174936"/>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en-US" sz="1200" dirty="0"/>
              <a:t>We will help [client/user] </a:t>
            </a:r>
            <a:r>
              <a:rPr lang="mr-IN" sz="1200" dirty="0"/>
              <a:t>…</a:t>
            </a:r>
            <a:r>
              <a:rPr lang="de-DE" sz="1200" dirty="0"/>
              <a:t> </a:t>
            </a:r>
            <a:r>
              <a:rPr lang="de-DE" sz="1200" dirty="0" err="1"/>
              <a:t>to</a:t>
            </a:r>
            <a:r>
              <a:rPr lang="de-DE" sz="1200" dirty="0"/>
              <a:t> </a:t>
            </a:r>
            <a:r>
              <a:rPr lang="de-DE" sz="1200" dirty="0" err="1"/>
              <a:t>solve</a:t>
            </a:r>
            <a:r>
              <a:rPr lang="de-DE" sz="1200" dirty="0"/>
              <a:t> </a:t>
            </a:r>
            <a:r>
              <a:rPr lang="de-DE" sz="1200" dirty="0" err="1"/>
              <a:t>his</a:t>
            </a:r>
            <a:r>
              <a:rPr lang="de-DE" sz="1200" dirty="0"/>
              <a:t> </a:t>
            </a:r>
            <a:r>
              <a:rPr lang="de-DE" sz="1200" dirty="0" err="1"/>
              <a:t>problem</a:t>
            </a:r>
            <a:r>
              <a:rPr lang="de-DE" sz="1200" dirty="0"/>
              <a:t> ....</a:t>
            </a:r>
          </a:p>
          <a:p>
            <a:r>
              <a:rPr lang="de-DE" sz="1200" dirty="0" err="1"/>
              <a:t>by</a:t>
            </a:r>
            <a:r>
              <a:rPr lang="de-DE" sz="1200" dirty="0"/>
              <a:t> [</a:t>
            </a:r>
            <a:r>
              <a:rPr lang="de-DE" sz="1200" dirty="0" err="1"/>
              <a:t>solution</a:t>
            </a:r>
            <a:r>
              <a:rPr lang="de-DE" sz="1200" dirty="0"/>
              <a:t>].....</a:t>
            </a:r>
            <a:endParaRPr lang="en-US" sz="1200" dirty="0"/>
          </a:p>
        </p:txBody>
      </p:sp>
      <p:sp>
        <p:nvSpPr>
          <p:cNvPr id="9" name="Rectangle 8"/>
          <p:cNvSpPr/>
          <p:nvPr/>
        </p:nvSpPr>
        <p:spPr>
          <a:xfrm>
            <a:off x="587375" y="4575771"/>
            <a:ext cx="5193665" cy="1174936"/>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de-DE" sz="1200" dirty="0" err="1"/>
              <a:t>To</a:t>
            </a:r>
            <a:r>
              <a:rPr lang="de-DE" sz="1200" dirty="0"/>
              <a:t> </a:t>
            </a:r>
            <a:r>
              <a:rPr lang="de-DE" sz="1200" dirty="0" err="1"/>
              <a:t>test</a:t>
            </a:r>
            <a:r>
              <a:rPr lang="de-DE" sz="1200" dirty="0"/>
              <a:t> </a:t>
            </a:r>
            <a:r>
              <a:rPr lang="de-DE" sz="1200" dirty="0" err="1"/>
              <a:t>this</a:t>
            </a:r>
            <a:r>
              <a:rPr lang="de-DE" sz="1200" dirty="0"/>
              <a:t> </a:t>
            </a:r>
            <a:r>
              <a:rPr lang="de-DE" sz="1200" dirty="0" err="1"/>
              <a:t>we</a:t>
            </a:r>
            <a:r>
              <a:rPr lang="de-DE" sz="1200" dirty="0"/>
              <a:t> will...</a:t>
            </a:r>
            <a:endParaRPr lang="en-US" sz="1200" dirty="0"/>
          </a:p>
        </p:txBody>
      </p:sp>
      <p:sp>
        <p:nvSpPr>
          <p:cNvPr id="10" name="Rectangle 9"/>
          <p:cNvSpPr/>
          <p:nvPr/>
        </p:nvSpPr>
        <p:spPr>
          <a:xfrm>
            <a:off x="6410960" y="2603929"/>
            <a:ext cx="5193665" cy="1174936"/>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de-DE" sz="1200" dirty="0" err="1"/>
              <a:t>We</a:t>
            </a:r>
            <a:r>
              <a:rPr lang="de-DE" sz="1200" dirty="0"/>
              <a:t> will </a:t>
            </a:r>
            <a:r>
              <a:rPr lang="de-DE" sz="1200" dirty="0" err="1"/>
              <a:t>measure</a:t>
            </a:r>
            <a:r>
              <a:rPr lang="de-DE" sz="1200" dirty="0"/>
              <a:t> </a:t>
            </a:r>
            <a:r>
              <a:rPr lang="de-DE" sz="1200" dirty="0" err="1"/>
              <a:t>the</a:t>
            </a:r>
            <a:r>
              <a:rPr lang="de-DE" sz="1200" dirty="0"/>
              <a:t> </a:t>
            </a:r>
            <a:r>
              <a:rPr lang="de-DE" sz="1200" dirty="0" err="1"/>
              <a:t>outcome</a:t>
            </a:r>
            <a:r>
              <a:rPr lang="de-DE" sz="1200" dirty="0"/>
              <a:t> </a:t>
            </a:r>
            <a:r>
              <a:rPr lang="de-DE" sz="1200" dirty="0" err="1"/>
              <a:t>by</a:t>
            </a:r>
            <a:r>
              <a:rPr lang="de-DE" sz="1200" dirty="0"/>
              <a:t>....</a:t>
            </a:r>
            <a:endParaRPr lang="en-US" sz="1200" dirty="0"/>
          </a:p>
        </p:txBody>
      </p:sp>
      <p:sp>
        <p:nvSpPr>
          <p:cNvPr id="11" name="Rectangle 10"/>
          <p:cNvSpPr/>
          <p:nvPr/>
        </p:nvSpPr>
        <p:spPr>
          <a:xfrm>
            <a:off x="6410960" y="4575771"/>
            <a:ext cx="5193665" cy="1174936"/>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de-DE" sz="1200" dirty="0" err="1"/>
              <a:t>We</a:t>
            </a:r>
            <a:r>
              <a:rPr lang="de-DE" sz="1200" dirty="0"/>
              <a:t> </a:t>
            </a:r>
            <a:r>
              <a:rPr lang="de-DE" sz="1200" dirty="0" err="1"/>
              <a:t>are</a:t>
            </a:r>
            <a:r>
              <a:rPr lang="de-DE" sz="1200" dirty="0"/>
              <a:t> </a:t>
            </a:r>
            <a:r>
              <a:rPr lang="de-DE" sz="1200" dirty="0" err="1"/>
              <a:t>right</a:t>
            </a:r>
            <a:r>
              <a:rPr lang="de-DE" sz="1200" dirty="0"/>
              <a:t> </a:t>
            </a:r>
            <a:r>
              <a:rPr lang="de-DE" sz="1200" dirty="0" err="1"/>
              <a:t>when</a:t>
            </a:r>
            <a:r>
              <a:rPr lang="de-DE" sz="1200" dirty="0"/>
              <a:t>....</a:t>
            </a:r>
            <a:endParaRPr lang="en-US" sz="1200" dirty="0"/>
          </a:p>
        </p:txBody>
      </p:sp>
      <p:sp>
        <p:nvSpPr>
          <p:cNvPr id="13" name="Rectangle 12"/>
          <p:cNvSpPr/>
          <p:nvPr/>
        </p:nvSpPr>
        <p:spPr>
          <a:xfrm>
            <a:off x="1089971" y="5881975"/>
            <a:ext cx="10514654" cy="766893"/>
          </a:xfrm>
          <a:prstGeom prst="rect">
            <a:avLst/>
          </a:prstGeom>
        </p:spPr>
        <p:style>
          <a:lnRef idx="2">
            <a:schemeClr val="accent1"/>
          </a:lnRef>
          <a:fillRef idx="1">
            <a:schemeClr val="lt1"/>
          </a:fillRef>
          <a:effectRef idx="0">
            <a:schemeClr val="accent1"/>
          </a:effectRef>
          <a:fontRef idx="minor">
            <a:schemeClr val="dk1"/>
          </a:fontRef>
        </p:style>
        <p:txBody>
          <a:bodyPr rtlCol="0" anchor="t"/>
          <a:lstStyle/>
          <a:p>
            <a:r>
              <a:rPr lang="de-DE" sz="1200" dirty="0" err="1"/>
              <a:t>Our</a:t>
            </a:r>
            <a:r>
              <a:rPr lang="de-DE" sz="1200" dirty="0"/>
              <a:t> </a:t>
            </a:r>
            <a:r>
              <a:rPr lang="de-DE" sz="1200" dirty="0" err="1"/>
              <a:t>hypothesis</a:t>
            </a:r>
            <a:r>
              <a:rPr lang="de-DE" sz="1200" dirty="0"/>
              <a:t> </a:t>
            </a:r>
            <a:r>
              <a:rPr lang="de-DE" sz="1200" dirty="0" err="1"/>
              <a:t>holds</a:t>
            </a:r>
            <a:r>
              <a:rPr lang="de-DE" sz="1200" dirty="0"/>
              <a:t> </a:t>
            </a:r>
            <a:r>
              <a:rPr lang="de-DE" sz="1200" dirty="0" err="1"/>
              <a:t>because</a:t>
            </a:r>
            <a:r>
              <a:rPr lang="de-DE" sz="1200" dirty="0"/>
              <a:t>....</a:t>
            </a:r>
            <a:endParaRPr lang="en-US" sz="1200" dirty="0"/>
          </a:p>
        </p:txBody>
      </p:sp>
      <p:sp>
        <p:nvSpPr>
          <p:cNvPr id="14" name="Right Arrow 13"/>
          <p:cNvSpPr/>
          <p:nvPr/>
        </p:nvSpPr>
        <p:spPr>
          <a:xfrm>
            <a:off x="587374" y="5881975"/>
            <a:ext cx="453485" cy="756705"/>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655077538"/>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6a. Interviews &amp; Insight Part I</a:t>
            </a:r>
          </a:p>
        </p:txBody>
      </p:sp>
      <p:sp>
        <p:nvSpPr>
          <p:cNvPr id="3" name="Text Placeholder 2"/>
          <p:cNvSpPr>
            <a:spLocks noGrp="1"/>
          </p:cNvSpPr>
          <p:nvPr>
            <p:ph type="body" sz="quarter" idx="10"/>
          </p:nvPr>
        </p:nvSpPr>
        <p:spPr/>
        <p:txBody>
          <a:bodyPr>
            <a:normAutofit/>
          </a:bodyPr>
          <a:lstStyle/>
          <a:p>
            <a:r>
              <a:rPr lang="de-DE" dirty="0" err="1"/>
              <a:t>There</a:t>
            </a:r>
            <a:r>
              <a:rPr lang="de-DE" dirty="0"/>
              <a:t> </a:t>
            </a:r>
            <a:r>
              <a:rPr lang="de-DE" dirty="0" err="1"/>
              <a:t>are</a:t>
            </a:r>
            <a:r>
              <a:rPr lang="de-DE" dirty="0"/>
              <a:t> 3 different </a:t>
            </a:r>
            <a:r>
              <a:rPr lang="de-DE" dirty="0" err="1"/>
              <a:t>types</a:t>
            </a:r>
            <a:r>
              <a:rPr lang="de-DE" dirty="0"/>
              <a:t> </a:t>
            </a:r>
            <a:r>
              <a:rPr lang="de-DE" dirty="0" err="1"/>
              <a:t>of</a:t>
            </a:r>
            <a:r>
              <a:rPr lang="de-DE" dirty="0"/>
              <a:t> </a:t>
            </a:r>
            <a:r>
              <a:rPr lang="de-DE" dirty="0" err="1"/>
              <a:t>interviews</a:t>
            </a:r>
            <a:r>
              <a:rPr lang="de-DE" dirty="0"/>
              <a:t>:</a:t>
            </a:r>
            <a:br>
              <a:rPr lang="de-DE" dirty="0"/>
            </a:br>
            <a:br>
              <a:rPr lang="de-DE" dirty="0"/>
            </a:br>
            <a:r>
              <a:rPr lang="de-DE" dirty="0"/>
              <a:t>1. Explorative</a:t>
            </a:r>
            <a:br>
              <a:rPr lang="de-DE" dirty="0"/>
            </a:br>
            <a:r>
              <a:rPr lang="de-DE" dirty="0"/>
              <a:t>2. Problem</a:t>
            </a:r>
            <a:br>
              <a:rPr lang="de-DE" dirty="0"/>
            </a:br>
            <a:r>
              <a:rPr lang="de-DE" dirty="0"/>
              <a:t>3. Solution / Prototype</a:t>
            </a:r>
          </a:p>
        </p:txBody>
      </p:sp>
      <p:sp>
        <p:nvSpPr>
          <p:cNvPr id="4" name="Text Placeholder 3"/>
          <p:cNvSpPr>
            <a:spLocks noGrp="1"/>
          </p:cNvSpPr>
          <p:nvPr>
            <p:ph type="body" sz="quarter" idx="11"/>
          </p:nvPr>
        </p:nvSpPr>
        <p:spPr/>
        <p:txBody>
          <a:bodyPr>
            <a:noAutofit/>
          </a:bodyPr>
          <a:lstStyle/>
          <a:p>
            <a:pPr marL="171450" lvl="0" indent="-171450">
              <a:buClr>
                <a:schemeClr val="accent1"/>
              </a:buClr>
              <a:buFont typeface="Symbol" charset="2"/>
              <a:buChar char="-"/>
            </a:pPr>
            <a:r>
              <a:rPr lang="en-GB" dirty="0"/>
              <a:t>Explorative: get a deeper understanding of the Persona</a:t>
            </a:r>
          </a:p>
          <a:p>
            <a:pPr marL="171450" lvl="0" indent="-171450">
              <a:buClr>
                <a:schemeClr val="accent1"/>
              </a:buClr>
              <a:buFont typeface="Symbol" charset="2"/>
              <a:buChar char="-"/>
            </a:pPr>
            <a:r>
              <a:rPr lang="en-GB" dirty="0"/>
              <a:t>Problem: validate the client-problem-combination (does the segment really have the problem? How </a:t>
            </a:r>
            <a:r>
              <a:rPr lang="en-GB" dirty="0">
                <a:solidFill>
                  <a:schemeClr val="tx1"/>
                </a:solidFill>
              </a:rPr>
              <a:t>did it solve this problem until now?)</a:t>
            </a:r>
          </a:p>
          <a:p>
            <a:pPr marL="171450" lvl="0" indent="-171450">
              <a:buClr>
                <a:schemeClr val="accent1"/>
              </a:buClr>
              <a:buFont typeface="Symbol" charset="2"/>
              <a:buChar char="-"/>
            </a:pPr>
            <a:r>
              <a:rPr lang="en-GB" dirty="0"/>
              <a:t>Solution / Prototype: see how client interact with </a:t>
            </a:r>
            <a:r>
              <a:rPr lang="en-GB" dirty="0">
                <a:solidFill>
                  <a:schemeClr val="tx1"/>
                </a:solidFill>
              </a:rPr>
              <a:t>your solution/prototype</a:t>
            </a:r>
          </a:p>
        </p:txBody>
      </p:sp>
      <p:sp>
        <p:nvSpPr>
          <p:cNvPr id="5" name="Text Placeholder 4"/>
          <p:cNvSpPr>
            <a:spLocks noGrp="1"/>
          </p:cNvSpPr>
          <p:nvPr>
            <p:ph type="body" sz="quarter" idx="12"/>
          </p:nvPr>
        </p:nvSpPr>
        <p:spPr/>
        <p:txBody>
          <a:bodyPr>
            <a:normAutofit fontScale="25000" lnSpcReduction="20000"/>
          </a:bodyPr>
          <a:lstStyle/>
          <a:p>
            <a:pPr marL="171450" lvl="0" indent="-171450">
              <a:buClr>
                <a:schemeClr val="accent1"/>
              </a:buClr>
              <a:buFont typeface="Symbol" charset="2"/>
              <a:buChar char="-"/>
            </a:pPr>
            <a:r>
              <a:rPr lang="en-GB" sz="4800" dirty="0"/>
              <a:t>In your team, decide on relevant questions, that enable your interviewee to tell interesting stories like: “tell us about your best/worst experience regarding...”.</a:t>
            </a:r>
          </a:p>
          <a:p>
            <a:pPr marL="171450" lvl="0" indent="-171450">
              <a:buClr>
                <a:schemeClr val="accent1"/>
              </a:buClr>
              <a:buFont typeface="Symbol" charset="2"/>
              <a:buChar char="-"/>
            </a:pPr>
            <a:r>
              <a:rPr lang="en-GB" sz="4800" dirty="0"/>
              <a:t>Think about your introduction to your interviewee and how to create empathy (e.g. by clarifying that this is about him and his problems which you would like to solve).</a:t>
            </a:r>
          </a:p>
          <a:p>
            <a:pPr marL="171450" lvl="0" indent="-171450">
              <a:buClr>
                <a:schemeClr val="accent1"/>
              </a:buClr>
              <a:buFont typeface="Symbol" charset="2"/>
              <a:buChar char="-"/>
            </a:pPr>
            <a:r>
              <a:rPr lang="en-GB" sz="4800" dirty="0"/>
              <a:t>Divide your team into sub-teams of 2-3 members and distribute roles: One interviewer, one taking notes and a possible third person who takes pictures and pays attention to the interviewee’s body language. </a:t>
            </a:r>
          </a:p>
          <a:p>
            <a:pPr marL="171450" lvl="0" indent="-171450">
              <a:buClr>
                <a:schemeClr val="accent1"/>
              </a:buClr>
              <a:buFont typeface="Symbol" charset="2"/>
              <a:buChar char="-"/>
            </a:pPr>
            <a:r>
              <a:rPr lang="en-GB" sz="4800" dirty="0"/>
              <a:t>Make a point of asking open questions (not answerable with “yes” or “no”) and asking follow-up questions (like “why?”). Don’t forget to leave most of the talking to the interviewee and to speak as little as possible yourselves.</a:t>
            </a:r>
          </a:p>
          <a:p>
            <a:pPr marL="171450" lvl="0" indent="-171450">
              <a:buClr>
                <a:schemeClr val="accent1"/>
              </a:buClr>
              <a:buFont typeface="Symbol" charset="2"/>
              <a:buChar char="-"/>
            </a:pPr>
            <a:r>
              <a:rPr lang="en-GB" sz="4800" dirty="0"/>
              <a:t>Document as much as possible, in written form and using a camera, so you can tell your other team members about the interview later.</a:t>
            </a:r>
          </a:p>
          <a:p>
            <a:r>
              <a:rPr lang="en-GB" sz="4800" dirty="0"/>
              <a:t>You may or may not use our Insight Canvas but either way your interview should consist of 3 phases:</a:t>
            </a:r>
          </a:p>
          <a:p>
            <a:pPr marL="228600" lvl="0" indent="-228600">
              <a:buClr>
                <a:schemeClr val="accent1"/>
              </a:buClr>
              <a:buFont typeface="+mj-lt"/>
              <a:buAutoNum type="arabicPeriod"/>
            </a:pPr>
            <a:r>
              <a:rPr lang="en-GB" sz="4800" dirty="0"/>
              <a:t>Intro / Atmosphere Setting - objective: have a hook and gain trust</a:t>
            </a:r>
          </a:p>
          <a:p>
            <a:pPr marL="228600" lvl="0" indent="-228600">
              <a:buClr>
                <a:schemeClr val="accent1"/>
              </a:buClr>
              <a:buFont typeface="+mj-lt"/>
              <a:buAutoNum type="arabicPeriod"/>
            </a:pPr>
            <a:r>
              <a:rPr lang="en-GB" sz="4800" dirty="0"/>
              <a:t>Data Gathering - objective: tackle and discuss your 3 main topics</a:t>
            </a:r>
          </a:p>
          <a:p>
            <a:pPr marL="228600" lvl="0" indent="-228600">
              <a:buClr>
                <a:schemeClr val="accent1"/>
              </a:buClr>
              <a:buFont typeface="+mj-lt"/>
              <a:buAutoNum type="arabicPeriod"/>
            </a:pPr>
            <a:r>
              <a:rPr lang="en-GB" sz="4800" dirty="0"/>
              <a:t>Reflection / Wrap Up - objective: reflect and conclude the interview</a:t>
            </a:r>
            <a:br>
              <a:rPr lang="en-GB" sz="4800" dirty="0"/>
            </a:br>
            <a:endParaRPr lang="en-GB" dirty="0"/>
          </a:p>
        </p:txBody>
      </p:sp>
      <p:sp>
        <p:nvSpPr>
          <p:cNvPr id="6" name="Text Placeholder 5"/>
          <p:cNvSpPr>
            <a:spLocks noGrp="1"/>
          </p:cNvSpPr>
          <p:nvPr>
            <p:ph type="body" sz="quarter" idx="13"/>
          </p:nvPr>
        </p:nvSpPr>
        <p:spPr/>
        <p:txBody>
          <a:bodyPr>
            <a:normAutofit/>
          </a:bodyPr>
          <a:lstStyle/>
          <a:p>
            <a:r>
              <a:rPr lang="en-US" dirty="0"/>
              <a:t>Scope</a:t>
            </a:r>
          </a:p>
        </p:txBody>
      </p:sp>
      <p:sp>
        <p:nvSpPr>
          <p:cNvPr id="7" name="Text Placeholder 6"/>
          <p:cNvSpPr>
            <a:spLocks noGrp="1"/>
          </p:cNvSpPr>
          <p:nvPr>
            <p:ph type="body" sz="quarter" idx="14"/>
          </p:nvPr>
        </p:nvSpPr>
        <p:spPr/>
        <p:txBody>
          <a:bodyPr/>
          <a:lstStyle/>
          <a:p>
            <a:r>
              <a:rPr lang="en-US" dirty="0"/>
              <a:t>Purposes</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59357845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6a. Interviews &amp; Insight Part II</a:t>
            </a:r>
          </a:p>
        </p:txBody>
      </p:sp>
      <p:sp>
        <p:nvSpPr>
          <p:cNvPr id="3" name="Text Placeholder 2"/>
          <p:cNvSpPr>
            <a:spLocks noGrp="1"/>
          </p:cNvSpPr>
          <p:nvPr>
            <p:ph type="body" sz="quarter" idx="10"/>
          </p:nvPr>
        </p:nvSpPr>
        <p:spPr/>
        <p:txBody>
          <a:bodyPr>
            <a:normAutofit/>
          </a:bodyPr>
          <a:lstStyle/>
          <a:p>
            <a:r>
              <a:rPr lang="en-GB" dirty="0"/>
              <a:t>A qualitative interview style will enable you to quickly get to know your interviewee and extract relevant information for your problem. </a:t>
            </a:r>
          </a:p>
          <a:p>
            <a:r>
              <a:rPr lang="en-GB" dirty="0"/>
              <a:t>By ways of a direct talk, paying close attention and engaged questioning, you can learn about the interviewees emotions, needs, problems and motivations. </a:t>
            </a:r>
          </a:p>
          <a:p>
            <a:r>
              <a:rPr lang="en-GB" dirty="0"/>
              <a:t>Using our Insight Canvas or carefully documenting your interview helps you to analyse and process valuable information. </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Learn about the needs, problems, motivations and emotions of your users</a:t>
            </a:r>
            <a:endParaRPr lang="de-DE" dirty="0"/>
          </a:p>
          <a:p>
            <a:pPr marL="171450" indent="-171450">
              <a:buClr>
                <a:schemeClr val="accent1"/>
              </a:buClr>
              <a:buFont typeface="Symbol" charset="2"/>
              <a:buChar char="-"/>
            </a:pPr>
            <a:r>
              <a:rPr lang="en-US" dirty="0"/>
              <a:t>Gain and document highly valuable information</a:t>
            </a:r>
            <a:r>
              <a:rPr lang="de-DE" dirty="0"/>
              <a:t> </a:t>
            </a:r>
          </a:p>
        </p:txBody>
      </p:sp>
      <p:sp>
        <p:nvSpPr>
          <p:cNvPr id="5" name="Text Placeholder 4"/>
          <p:cNvSpPr>
            <a:spLocks noGrp="1"/>
          </p:cNvSpPr>
          <p:nvPr>
            <p:ph type="body" sz="quarter" idx="12"/>
          </p:nvPr>
        </p:nvSpPr>
        <p:spPr/>
        <p:txBody>
          <a:bodyPr>
            <a:normAutofit/>
          </a:bodyPr>
          <a:lstStyle/>
          <a:p>
            <a:pPr lvl="0">
              <a:buClr>
                <a:schemeClr val="bg1"/>
              </a:buClr>
            </a:pPr>
            <a:r>
              <a:rPr lang="en-GB" dirty="0"/>
              <a:t>Special Case „Problem Interview“: </a:t>
            </a:r>
            <a:br>
              <a:rPr lang="en-GB" dirty="0"/>
            </a:br>
            <a:br>
              <a:rPr lang="en-GB" dirty="0"/>
            </a:br>
            <a:r>
              <a:rPr lang="en-GB" dirty="0"/>
              <a:t>1. 	Set the stage: tell a story to set problem-context.</a:t>
            </a:r>
            <a:br>
              <a:rPr lang="en-GB" dirty="0"/>
            </a:br>
            <a:r>
              <a:rPr lang="en-GB" dirty="0"/>
              <a:t>2. 	Quantitative: name assumed problems and ask to prioritize.  </a:t>
            </a:r>
            <a:br>
              <a:rPr lang="en-GB" dirty="0"/>
            </a:br>
            <a:r>
              <a:rPr lang="en-GB" dirty="0"/>
              <a:t>	Ask for other 	existing problems.</a:t>
            </a:r>
            <a:br>
              <a:rPr lang="en-GB" dirty="0"/>
            </a:br>
            <a:r>
              <a:rPr lang="en-GB" dirty="0"/>
              <a:t>3.	Qualitative: tackle each problem by asking open questions: today‘s solution?</a:t>
            </a:r>
            <a:br>
              <a:rPr lang="en-GB" dirty="0"/>
            </a:br>
            <a:r>
              <a:rPr lang="en-GB" dirty="0"/>
              <a:t>	Workflow &amp; obstacles? Emotions &amp; stories?</a:t>
            </a:r>
          </a:p>
          <a:p>
            <a:pPr lvl="0">
              <a:buClr>
                <a:schemeClr val="bg1"/>
              </a:buClr>
            </a:pPr>
            <a:r>
              <a:rPr lang="en-GB" dirty="0"/>
              <a:t>Special Case „Solution/Prototype Interview“:</a:t>
            </a:r>
            <a:br>
              <a:rPr lang="en-GB" dirty="0"/>
            </a:br>
            <a:br>
              <a:rPr lang="en-GB" dirty="0"/>
            </a:br>
            <a:r>
              <a:rPr lang="en-GB" dirty="0"/>
              <a:t>1. 	Set the stage: general and context related open questions about persona‘s life, </a:t>
            </a:r>
            <a:br>
              <a:rPr lang="en-GB" dirty="0"/>
            </a:br>
            <a:r>
              <a:rPr lang="en-GB" dirty="0"/>
              <a:t>	interests and activities.</a:t>
            </a:r>
            <a:br>
              <a:rPr lang="en-GB" dirty="0"/>
            </a:br>
            <a:r>
              <a:rPr lang="en-GB" dirty="0"/>
              <a:t>2. 	Introduction: explain the prototype and it‘s scenario</a:t>
            </a:r>
            <a:br>
              <a:rPr lang="en-GB" dirty="0"/>
            </a:br>
            <a:r>
              <a:rPr lang="en-GB" dirty="0"/>
              <a:t>3. 	Interaction</a:t>
            </a:r>
            <a:r>
              <a:rPr lang="en-GB" dirty="0">
                <a:solidFill>
                  <a:schemeClr val="tx1"/>
                </a:solidFill>
              </a:rPr>
              <a:t>: give the interviewee detailed tasks to catch his reaction </a:t>
            </a:r>
            <a:r>
              <a:rPr lang="en-GB" dirty="0"/>
              <a:t>(verbally &amp; </a:t>
            </a:r>
            <a:br>
              <a:rPr lang="en-GB" dirty="0"/>
            </a:br>
            <a:r>
              <a:rPr lang="en-GB" dirty="0"/>
              <a:t>	physically) to the prototype.</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Special Cases</a:t>
            </a:r>
          </a:p>
        </p:txBody>
      </p:sp>
    </p:spTree>
    <p:extLst>
      <p:ext uri="{BB962C8B-B14F-4D97-AF65-F5344CB8AC3E}">
        <p14:creationId xmlns:p14="http://schemas.microsoft.com/office/powerpoint/2010/main" val="4056252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6a.Interview &amp; Insight Canvas</a:t>
            </a:r>
            <a:endParaRPr lang="en-US" dirty="0"/>
          </a:p>
        </p:txBody>
      </p:sp>
      <p:sp>
        <p:nvSpPr>
          <p:cNvPr id="4" name="Textfeld 3"/>
          <p:cNvSpPr txBox="1"/>
          <p:nvPr/>
        </p:nvSpPr>
        <p:spPr>
          <a:xfrm>
            <a:off x="587375" y="1981200"/>
            <a:ext cx="11023432" cy="369332"/>
          </a:xfrm>
          <a:prstGeom prst="rect">
            <a:avLst/>
          </a:prstGeom>
          <a:noFill/>
        </p:spPr>
        <p:txBody>
          <a:bodyPr wrap="square" rtlCol="0">
            <a:spAutoFit/>
          </a:bodyPr>
          <a:lstStyle/>
          <a:p>
            <a:r>
              <a:rPr lang="de-DE" dirty="0"/>
              <a:t>Name: __________________   Age: ___   </a:t>
            </a:r>
            <a:r>
              <a:rPr lang="de-DE" dirty="0" err="1"/>
              <a:t>Female</a:t>
            </a:r>
            <a:r>
              <a:rPr lang="de-DE" dirty="0"/>
              <a:t> / Male:__________   </a:t>
            </a:r>
            <a:r>
              <a:rPr lang="de-DE" dirty="0" err="1"/>
              <a:t>Occupation</a:t>
            </a:r>
            <a:r>
              <a:rPr lang="de-DE" dirty="0"/>
              <a:t>: ______________________ </a:t>
            </a:r>
          </a:p>
        </p:txBody>
      </p:sp>
      <p:graphicFrame>
        <p:nvGraphicFramePr>
          <p:cNvPr id="5" name="Tabelle 4"/>
          <p:cNvGraphicFramePr>
            <a:graphicFrameLocks noGrp="1"/>
          </p:cNvGraphicFramePr>
          <p:nvPr>
            <p:extLst>
              <p:ext uri="{D42A27DB-BD31-4B8C-83A1-F6EECF244321}">
                <p14:modId xmlns:p14="http://schemas.microsoft.com/office/powerpoint/2010/main" val="1124424333"/>
              </p:ext>
            </p:extLst>
          </p:nvPr>
        </p:nvGraphicFramePr>
        <p:xfrm>
          <a:off x="581190" y="2476500"/>
          <a:ext cx="11023434" cy="4089400"/>
        </p:xfrm>
        <a:graphic>
          <a:graphicData uri="http://schemas.openxmlformats.org/drawingml/2006/table">
            <a:tbl>
              <a:tblPr firstRow="1" bandRow="1">
                <a:tableStyleId>{5C22544A-7EE6-4342-B048-85BDC9FD1C3A}</a:tableStyleId>
              </a:tblPr>
              <a:tblGrid>
                <a:gridCol w="1837239">
                  <a:extLst>
                    <a:ext uri="{9D8B030D-6E8A-4147-A177-3AD203B41FA5}">
                      <a16:colId xmlns:a16="http://schemas.microsoft.com/office/drawing/2014/main" val="20000"/>
                    </a:ext>
                  </a:extLst>
                </a:gridCol>
                <a:gridCol w="1837239">
                  <a:extLst>
                    <a:ext uri="{9D8B030D-6E8A-4147-A177-3AD203B41FA5}">
                      <a16:colId xmlns:a16="http://schemas.microsoft.com/office/drawing/2014/main" val="20001"/>
                    </a:ext>
                  </a:extLst>
                </a:gridCol>
                <a:gridCol w="1837239">
                  <a:extLst>
                    <a:ext uri="{9D8B030D-6E8A-4147-A177-3AD203B41FA5}">
                      <a16:colId xmlns:a16="http://schemas.microsoft.com/office/drawing/2014/main" val="20002"/>
                    </a:ext>
                  </a:extLst>
                </a:gridCol>
                <a:gridCol w="1837239">
                  <a:extLst>
                    <a:ext uri="{9D8B030D-6E8A-4147-A177-3AD203B41FA5}">
                      <a16:colId xmlns:a16="http://schemas.microsoft.com/office/drawing/2014/main" val="20003"/>
                    </a:ext>
                  </a:extLst>
                </a:gridCol>
                <a:gridCol w="1837239">
                  <a:extLst>
                    <a:ext uri="{9D8B030D-6E8A-4147-A177-3AD203B41FA5}">
                      <a16:colId xmlns:a16="http://schemas.microsoft.com/office/drawing/2014/main" val="20004"/>
                    </a:ext>
                  </a:extLst>
                </a:gridCol>
                <a:gridCol w="1837239">
                  <a:extLst>
                    <a:ext uri="{9D8B030D-6E8A-4147-A177-3AD203B41FA5}">
                      <a16:colId xmlns:a16="http://schemas.microsoft.com/office/drawing/2014/main" val="20005"/>
                    </a:ext>
                  </a:extLst>
                </a:gridCol>
              </a:tblGrid>
              <a:tr h="1022350">
                <a:tc>
                  <a:txBody>
                    <a:bodyPr/>
                    <a:lstStyle/>
                    <a:p>
                      <a:endParaRPr lang="de-DE" dirty="0"/>
                    </a:p>
                  </a:txBody>
                  <a:tcPr/>
                </a:tc>
                <a:tc>
                  <a:txBody>
                    <a:bodyPr/>
                    <a:lstStyle/>
                    <a:p>
                      <a:r>
                        <a:rPr lang="de-DE" dirty="0"/>
                        <a:t>Topic 1</a:t>
                      </a:r>
                    </a:p>
                  </a:txBody>
                  <a:tcPr/>
                </a:tc>
                <a:tc>
                  <a:txBody>
                    <a:bodyPr/>
                    <a:lstStyle/>
                    <a:p>
                      <a:r>
                        <a:rPr lang="de-DE" dirty="0"/>
                        <a:t>Topic</a:t>
                      </a:r>
                      <a:r>
                        <a:rPr lang="de-DE" baseline="0" dirty="0"/>
                        <a:t> 2</a:t>
                      </a:r>
                      <a:endParaRPr lang="de-DE" dirty="0"/>
                    </a:p>
                  </a:txBody>
                  <a:tcPr/>
                </a:tc>
                <a:tc>
                  <a:txBody>
                    <a:bodyPr/>
                    <a:lstStyle/>
                    <a:p>
                      <a:r>
                        <a:rPr lang="de-DE" dirty="0"/>
                        <a:t>Topic 3</a:t>
                      </a:r>
                    </a:p>
                  </a:txBody>
                  <a:tcPr/>
                </a:tc>
                <a:tc>
                  <a:txBody>
                    <a:bodyPr/>
                    <a:lstStyle/>
                    <a:p>
                      <a:r>
                        <a:rPr lang="de-DE" dirty="0" err="1"/>
                        <a:t>Emotions</a:t>
                      </a:r>
                      <a:endParaRPr lang="de-DE" dirty="0"/>
                    </a:p>
                  </a:txBody>
                  <a:tcPr/>
                </a:tc>
                <a:tc>
                  <a:txBody>
                    <a:bodyPr/>
                    <a:lstStyle/>
                    <a:p>
                      <a:r>
                        <a:rPr lang="de-DE" dirty="0" err="1"/>
                        <a:t>Surprises</a:t>
                      </a:r>
                      <a:endParaRPr lang="de-DE" dirty="0"/>
                    </a:p>
                  </a:txBody>
                  <a:tcPr/>
                </a:tc>
                <a:extLst>
                  <a:ext uri="{0D108BD9-81ED-4DB2-BD59-A6C34878D82A}">
                    <a16:rowId xmlns:a16="http://schemas.microsoft.com/office/drawing/2014/main" val="10000"/>
                  </a:ext>
                </a:extLst>
              </a:tr>
              <a:tr h="1022350">
                <a:tc>
                  <a:txBody>
                    <a:bodyPr/>
                    <a:lstStyle/>
                    <a:p>
                      <a:r>
                        <a:rPr lang="de-DE" dirty="0"/>
                        <a:t>Phase 1</a:t>
                      </a:r>
                    </a:p>
                  </a:txBody>
                  <a:tcPr/>
                </a:tc>
                <a:tc>
                  <a:txBody>
                    <a:bodyPr/>
                    <a:lstStyle/>
                    <a:p>
                      <a:endParaRPr lang="de-DE"/>
                    </a:p>
                  </a:txBody>
                  <a:tcPr/>
                </a:tc>
                <a:tc>
                  <a:txBody>
                    <a:bodyPr/>
                    <a:lstStyle/>
                    <a:p>
                      <a:endParaRPr lang="de-DE"/>
                    </a:p>
                  </a:txBody>
                  <a:tcPr/>
                </a:tc>
                <a:tc>
                  <a:txBody>
                    <a:bodyPr/>
                    <a:lstStyle/>
                    <a:p>
                      <a:endParaRPr lang="de-DE" dirty="0"/>
                    </a:p>
                  </a:txBody>
                  <a:tcPr/>
                </a:tc>
                <a:tc>
                  <a:txBody>
                    <a:bodyPr/>
                    <a:lstStyle/>
                    <a:p>
                      <a:endParaRPr lang="de-DE"/>
                    </a:p>
                  </a:txBody>
                  <a:tcPr/>
                </a:tc>
                <a:tc>
                  <a:txBody>
                    <a:bodyPr/>
                    <a:lstStyle/>
                    <a:p>
                      <a:endParaRPr lang="de-DE"/>
                    </a:p>
                  </a:txBody>
                  <a:tcPr/>
                </a:tc>
                <a:extLst>
                  <a:ext uri="{0D108BD9-81ED-4DB2-BD59-A6C34878D82A}">
                    <a16:rowId xmlns:a16="http://schemas.microsoft.com/office/drawing/2014/main" val="10001"/>
                  </a:ext>
                </a:extLst>
              </a:tr>
              <a:tr h="1022350">
                <a:tc>
                  <a:txBody>
                    <a:bodyPr/>
                    <a:lstStyle/>
                    <a:p>
                      <a:r>
                        <a:rPr lang="de-DE" dirty="0"/>
                        <a:t>Phase II</a:t>
                      </a:r>
                    </a:p>
                  </a:txBody>
                  <a:tcPr/>
                </a:tc>
                <a:tc>
                  <a:txBody>
                    <a:bodyPr/>
                    <a:lstStyle/>
                    <a:p>
                      <a:endParaRPr lang="de-DE"/>
                    </a:p>
                  </a:txBody>
                  <a:tcPr/>
                </a:tc>
                <a:tc>
                  <a:txBody>
                    <a:bodyPr/>
                    <a:lstStyle/>
                    <a:p>
                      <a:endParaRPr lang="de-DE"/>
                    </a:p>
                  </a:txBody>
                  <a:tcPr/>
                </a:tc>
                <a:tc>
                  <a:txBody>
                    <a:bodyPr/>
                    <a:lstStyle/>
                    <a:p>
                      <a:endParaRPr lang="de-DE"/>
                    </a:p>
                  </a:txBody>
                  <a:tcPr/>
                </a:tc>
                <a:tc>
                  <a:txBody>
                    <a:bodyPr/>
                    <a:lstStyle/>
                    <a:p>
                      <a:endParaRPr lang="de-DE"/>
                    </a:p>
                  </a:txBody>
                  <a:tcPr/>
                </a:tc>
                <a:tc>
                  <a:txBody>
                    <a:bodyPr/>
                    <a:lstStyle/>
                    <a:p>
                      <a:endParaRPr lang="de-DE"/>
                    </a:p>
                  </a:txBody>
                  <a:tcPr/>
                </a:tc>
                <a:extLst>
                  <a:ext uri="{0D108BD9-81ED-4DB2-BD59-A6C34878D82A}">
                    <a16:rowId xmlns:a16="http://schemas.microsoft.com/office/drawing/2014/main" val="10002"/>
                  </a:ext>
                </a:extLst>
              </a:tr>
              <a:tr h="1022350">
                <a:tc>
                  <a:txBody>
                    <a:bodyPr/>
                    <a:lstStyle/>
                    <a:p>
                      <a:r>
                        <a:rPr lang="de-DE" dirty="0"/>
                        <a:t>Phase III</a:t>
                      </a:r>
                    </a:p>
                  </a:txBody>
                  <a:tcPr/>
                </a:tc>
                <a:tc>
                  <a:txBody>
                    <a:bodyPr/>
                    <a:lstStyle/>
                    <a:p>
                      <a:endParaRPr lang="de-DE" dirty="0"/>
                    </a:p>
                  </a:txBody>
                  <a:tcPr/>
                </a:tc>
                <a:tc>
                  <a:txBody>
                    <a:bodyPr/>
                    <a:lstStyle/>
                    <a:p>
                      <a:endParaRPr lang="de-DE"/>
                    </a:p>
                  </a:txBody>
                  <a:tcPr/>
                </a:tc>
                <a:tc>
                  <a:txBody>
                    <a:bodyPr/>
                    <a:lstStyle/>
                    <a:p>
                      <a:endParaRPr lang="de-DE"/>
                    </a:p>
                  </a:txBody>
                  <a:tcPr/>
                </a:tc>
                <a:tc>
                  <a:txBody>
                    <a:bodyPr/>
                    <a:lstStyle/>
                    <a:p>
                      <a:endParaRPr lang="de-DE"/>
                    </a:p>
                  </a:txBody>
                  <a:tcPr/>
                </a:tc>
                <a:tc>
                  <a:txBody>
                    <a:bodyPr/>
                    <a:lstStyle/>
                    <a:p>
                      <a:endParaRPr lang="de-DE" dirty="0"/>
                    </a:p>
                  </a:txBody>
                  <a:tcPr/>
                </a:tc>
                <a:extLst>
                  <a:ext uri="{0D108BD9-81ED-4DB2-BD59-A6C34878D82A}">
                    <a16:rowId xmlns:a16="http://schemas.microsoft.com/office/drawing/2014/main" val="10003"/>
                  </a:ext>
                </a:extLst>
              </a:tr>
            </a:tbl>
          </a:graphicData>
        </a:graphic>
      </p:graphicFrame>
    </p:spTree>
    <p:extLst>
      <p:ext uri="{BB962C8B-B14F-4D97-AF65-F5344CB8AC3E}">
        <p14:creationId xmlns:p14="http://schemas.microsoft.com/office/powerpoint/2010/main" val="105206371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6b. Point of View</a:t>
            </a:r>
          </a:p>
        </p:txBody>
      </p:sp>
      <p:sp>
        <p:nvSpPr>
          <p:cNvPr id="3" name="Text Placeholder 2"/>
          <p:cNvSpPr>
            <a:spLocks noGrp="1"/>
          </p:cNvSpPr>
          <p:nvPr>
            <p:ph type="body" sz="quarter" idx="10"/>
          </p:nvPr>
        </p:nvSpPr>
        <p:spPr/>
        <p:txBody>
          <a:bodyPr>
            <a:normAutofit/>
          </a:bodyPr>
          <a:lstStyle/>
          <a:p>
            <a:r>
              <a:rPr lang="en-GB" dirty="0">
                <a:solidFill>
                  <a:schemeClr val="tx1"/>
                </a:solidFill>
              </a:rPr>
              <a:t>Formulating a Point of View (POV) can help you setting a focus. It also provides you with a frame in order to finding a suitable and user-oriented solution. </a:t>
            </a:r>
          </a:p>
          <a:p>
            <a:r>
              <a:rPr lang="en-GB" dirty="0">
                <a:solidFill>
                  <a:schemeClr val="tx1"/>
                </a:solidFill>
              </a:rPr>
              <a:t>With the POV you break down your observations to a prototypical user, whose needs are condensed into a clearly defined brainstorming-question. </a:t>
            </a:r>
          </a:p>
          <a:p>
            <a:r>
              <a:rPr lang="en-GB" dirty="0">
                <a:solidFill>
                  <a:schemeClr val="tx1"/>
                </a:solidFill>
              </a:rPr>
              <a:t>The POV displays one or more needs and your realizations about your client/user. </a:t>
            </a:r>
          </a:p>
          <a:p>
            <a:r>
              <a:rPr lang="en-GB" dirty="0">
                <a:solidFill>
                  <a:schemeClr val="tx1"/>
                </a:solidFill>
              </a:rPr>
              <a:t>It leads you with the ideation process / brainstorming and helps your team to get inspired</a:t>
            </a:r>
            <a:r>
              <a:rPr lang="en-GB" dirty="0"/>
              <a:t>. </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Define a user-oriented problem</a:t>
            </a:r>
            <a:endParaRPr lang="de-DE" dirty="0"/>
          </a:p>
          <a:p>
            <a:pPr marL="171450" lvl="0" indent="-171450">
              <a:buClr>
                <a:schemeClr val="accent1"/>
              </a:buClr>
              <a:buFont typeface="Symbol" charset="2"/>
              <a:buChar char="-"/>
            </a:pPr>
            <a:r>
              <a:rPr lang="en-US" dirty="0"/>
              <a:t>Connect insights about the user and his needs</a:t>
            </a:r>
            <a:endParaRPr lang="de-DE" dirty="0"/>
          </a:p>
          <a:p>
            <a:pPr marL="171450" lvl="0" indent="-171450">
              <a:buClr>
                <a:schemeClr val="accent1"/>
              </a:buClr>
              <a:buFont typeface="Symbol" charset="2"/>
              <a:buChar char="-"/>
            </a:pPr>
            <a:r>
              <a:rPr lang="en-US" dirty="0"/>
              <a:t>Find a starting point for ideation / brainstorming</a:t>
            </a:r>
            <a:endParaRPr lang="de-DE" dirty="0"/>
          </a:p>
        </p:txBody>
      </p:sp>
      <p:sp>
        <p:nvSpPr>
          <p:cNvPr id="5" name="Text Placeholder 4"/>
          <p:cNvSpPr>
            <a:spLocks noGrp="1"/>
          </p:cNvSpPr>
          <p:nvPr>
            <p:ph type="body" sz="quarter" idx="12"/>
          </p:nvPr>
        </p:nvSpPr>
        <p:spPr/>
        <p:txBody>
          <a:bodyPr>
            <a:noAutofit/>
          </a:bodyPr>
          <a:lstStyle/>
          <a:p>
            <a:r>
              <a:rPr lang="en-GB" dirty="0"/>
              <a:t>Write this sentence, leaving blanks: </a:t>
            </a:r>
          </a:p>
          <a:p>
            <a:r>
              <a:rPr lang="en-GB" i="1" dirty="0"/>
              <a:t>“[Client/User] _________________________________needs [need]_____________________ because [surprising insight] _______________________“ </a:t>
            </a:r>
            <a:endParaRPr lang="en-GB" dirty="0"/>
          </a:p>
          <a:p>
            <a:r>
              <a:rPr lang="en-GB" dirty="0"/>
              <a:t>on a whiteboard or flipchart which you hang on a wall.</a:t>
            </a:r>
          </a:p>
          <a:p>
            <a:pPr marL="228600" lvl="0" indent="-228600">
              <a:buClr>
                <a:schemeClr val="accent1"/>
              </a:buClr>
              <a:buFont typeface="+mj-lt"/>
              <a:buAutoNum type="arabicPeriod"/>
            </a:pPr>
            <a:r>
              <a:rPr lang="en-GB" dirty="0"/>
              <a:t>On the first line, write down who your user is and give him a name (e.g. Klaus). Further describe your user and try characterizing him with adjectives (example: Klaus, the </a:t>
            </a:r>
            <a:r>
              <a:rPr lang="en-GB" dirty="0">
                <a:solidFill>
                  <a:schemeClr val="tx1"/>
                </a:solidFill>
              </a:rPr>
              <a:t>conscientious </a:t>
            </a:r>
            <a:r>
              <a:rPr lang="en-GB" dirty="0"/>
              <a:t>manager).</a:t>
            </a:r>
          </a:p>
          <a:p>
            <a:pPr marL="228600" lvl="0" indent="-228600">
              <a:buClr>
                <a:schemeClr val="accent1"/>
              </a:buClr>
              <a:buFont typeface="+mj-lt"/>
              <a:buAutoNum type="arabicPeriod"/>
            </a:pPr>
            <a:r>
              <a:rPr lang="en-GB" dirty="0"/>
              <a:t>Based on your insights from the Observation think of one ore more needs this user has. Try to further describe the need, to depict it more exactly (Klaus needs the secure feeling of not missing out during meetings).</a:t>
            </a:r>
          </a:p>
          <a:p>
            <a:pPr marL="228600" lvl="0" indent="-228600">
              <a:buClr>
                <a:schemeClr val="accent1"/>
              </a:buClr>
              <a:buFont typeface="+mj-lt"/>
              <a:buAutoNum type="arabicPeriod"/>
            </a:pPr>
            <a:r>
              <a:rPr lang="en-GB" dirty="0"/>
              <a:t>Write down your insights about your user.  What surprised you during the research? What was especially important? Be careful that your insight is not only the reason for the need (because he can’t afford to miss anything, he must be able to react to urgent requests in order not to risk his prestigious job).</a:t>
            </a:r>
          </a:p>
          <a:p>
            <a:pPr marL="176213" indent="-176213"/>
            <a:r>
              <a:rPr lang="en-GB" i="1" dirty="0">
                <a:sym typeface="Wingdings" charset="2"/>
              </a:rPr>
              <a:t></a:t>
            </a:r>
            <a:r>
              <a:rPr lang="en-GB" i="1" dirty="0"/>
              <a:t> </a:t>
            </a:r>
            <a:r>
              <a:rPr lang="en-GB" dirty="0"/>
              <a:t>Agree on a final formulation that every team member is happy with. </a:t>
            </a:r>
            <a:br>
              <a:rPr lang="en-GB" dirty="0"/>
            </a:br>
            <a:r>
              <a:rPr lang="en-GB" dirty="0"/>
              <a:t>Now you have a starting point which you can use to start developing solutions.</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3360019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p:cNvGrpSpPr/>
          <p:nvPr/>
        </p:nvGrpSpPr>
        <p:grpSpPr>
          <a:xfrm>
            <a:off x="274321" y="172438"/>
            <a:ext cx="11475720" cy="6497948"/>
            <a:chOff x="1573467" y="188480"/>
            <a:chExt cx="9028661" cy="6497948"/>
          </a:xfrm>
        </p:grpSpPr>
        <p:sp>
          <p:nvSpPr>
            <p:cNvPr id="11" name="Rechteck 22"/>
            <p:cNvSpPr/>
            <p:nvPr/>
          </p:nvSpPr>
          <p:spPr>
            <a:xfrm>
              <a:off x="1573467" y="486509"/>
              <a:ext cx="1808467" cy="4147458"/>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PROBLEM</a:t>
              </a:r>
              <a:br>
                <a:rPr lang="en-US" sz="1026" b="1" dirty="0">
                  <a:solidFill>
                    <a:schemeClr val="tx2"/>
                  </a:solidFill>
                </a:rPr>
              </a:br>
              <a:r>
                <a:rPr lang="en-US" sz="577" dirty="0">
                  <a:solidFill>
                    <a:schemeClr val="tx2"/>
                  </a:solidFill>
                </a:rPr>
                <a:t>List your top 1-3 problems.</a:t>
              </a: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endParaRPr lang="en-US" sz="577" b="1" dirty="0">
                <a:solidFill>
                  <a:schemeClr val="tx2"/>
                </a:solidFill>
              </a:endParaRPr>
            </a:p>
            <a:p>
              <a:pPr>
                <a:spcAft>
                  <a:spcPts val="144"/>
                </a:spcAft>
              </a:pPr>
              <a:r>
                <a:rPr lang="en-US" sz="898" b="1" dirty="0">
                  <a:solidFill>
                    <a:schemeClr val="tx2"/>
                  </a:solidFill>
                </a:rPr>
                <a:t>Existing Alternatives</a:t>
              </a:r>
              <a:br>
                <a:rPr lang="en-US" sz="898" b="1" dirty="0">
                  <a:solidFill>
                    <a:schemeClr val="tx2"/>
                  </a:solidFill>
                </a:rPr>
              </a:br>
              <a:r>
                <a:rPr lang="en-US" sz="577" dirty="0">
                  <a:solidFill>
                    <a:schemeClr val="tx2"/>
                  </a:solidFill>
                </a:rPr>
                <a:t>List how these problems are solved today.</a:t>
              </a:r>
              <a:endParaRPr lang="en-US" sz="898" dirty="0">
                <a:solidFill>
                  <a:schemeClr val="tx2"/>
                </a:solidFill>
              </a:endParaRPr>
            </a:p>
          </p:txBody>
        </p:sp>
        <p:sp>
          <p:nvSpPr>
            <p:cNvPr id="12" name="Rechteck 23"/>
            <p:cNvSpPr/>
            <p:nvPr/>
          </p:nvSpPr>
          <p:spPr>
            <a:xfrm>
              <a:off x="3381934" y="492194"/>
              <a:ext cx="1808467" cy="4141515"/>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SOLUTION</a:t>
              </a:r>
              <a:br>
                <a:rPr lang="en-US" sz="1026" b="1" dirty="0">
                  <a:solidFill>
                    <a:schemeClr val="tx2"/>
                  </a:solidFill>
                </a:rPr>
              </a:br>
              <a:r>
                <a:rPr lang="en-US" sz="577" dirty="0">
                  <a:solidFill>
                    <a:schemeClr val="tx2"/>
                  </a:solidFill>
                </a:rPr>
                <a:t>Outline a possible solution for each problem.</a:t>
              </a:r>
            </a:p>
            <a:p>
              <a:pPr>
                <a:spcAft>
                  <a:spcPts val="144"/>
                </a:spcAft>
              </a:pPr>
              <a:endParaRPr lang="en-US" sz="1026" b="1" dirty="0">
                <a:solidFill>
                  <a:schemeClr val="tx2"/>
                </a:solidFill>
              </a:endParaRPr>
            </a:p>
          </p:txBody>
        </p:sp>
        <p:sp>
          <p:nvSpPr>
            <p:cNvPr id="15" name="Textfeld 1"/>
            <p:cNvSpPr txBox="1"/>
            <p:nvPr/>
          </p:nvSpPr>
          <p:spPr>
            <a:xfrm>
              <a:off x="1575875" y="188480"/>
              <a:ext cx="3613692" cy="358881"/>
            </a:xfrm>
            <a:prstGeom prst="rect">
              <a:avLst/>
            </a:prstGeom>
            <a:noFill/>
            <a:ln>
              <a:noFill/>
            </a:ln>
          </p:spPr>
          <p:txBody>
            <a:bodyPr wrap="square" rtlCol="0">
              <a:spAutoFit/>
            </a:bodyPr>
            <a:lstStyle/>
            <a:p>
              <a:r>
                <a:rPr lang="de-DE" sz="1732" b="1" dirty="0">
                  <a:solidFill>
                    <a:schemeClr val="tx2"/>
                  </a:solidFill>
                </a:rPr>
                <a:t>PROBLEM MAP</a:t>
              </a:r>
            </a:p>
          </p:txBody>
        </p:sp>
        <p:sp>
          <p:nvSpPr>
            <p:cNvPr id="16" name="Rectangle 15"/>
            <p:cNvSpPr/>
            <p:nvPr/>
          </p:nvSpPr>
          <p:spPr>
            <a:xfrm>
              <a:off x="3917798" y="188480"/>
              <a:ext cx="6684330" cy="241617"/>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CHALLENGE:</a:t>
              </a:r>
            </a:p>
          </p:txBody>
        </p:sp>
        <p:sp>
          <p:nvSpPr>
            <p:cNvPr id="17" name="Rechteck 18"/>
            <p:cNvSpPr/>
            <p:nvPr/>
          </p:nvSpPr>
          <p:spPr>
            <a:xfrm>
              <a:off x="3381934" y="2555545"/>
              <a:ext cx="1808467" cy="2072367"/>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PARTNERS </a:t>
              </a:r>
              <a:br>
                <a:rPr lang="en-US" sz="1026" b="1" dirty="0">
                  <a:solidFill>
                    <a:schemeClr val="tx2"/>
                  </a:solidFill>
                </a:rPr>
              </a:br>
              <a:r>
                <a:rPr lang="en-US" sz="577" dirty="0">
                  <a:solidFill>
                    <a:schemeClr val="tx2"/>
                  </a:solidFill>
                </a:rPr>
                <a:t>List the partners and stakeholders in general you need to </a:t>
              </a:r>
            </a:p>
            <a:p>
              <a:pPr>
                <a:spcAft>
                  <a:spcPts val="144"/>
                </a:spcAft>
              </a:pPr>
              <a:r>
                <a:rPr lang="en-US" sz="577" dirty="0">
                  <a:solidFill>
                    <a:schemeClr val="tx2"/>
                  </a:solidFill>
                </a:rPr>
                <a:t>provide the solution. Also staff, internal, external</a:t>
              </a:r>
            </a:p>
          </p:txBody>
        </p:sp>
        <p:sp>
          <p:nvSpPr>
            <p:cNvPr id="13" name="Rechteck 24"/>
            <p:cNvSpPr/>
            <p:nvPr/>
          </p:nvSpPr>
          <p:spPr>
            <a:xfrm>
              <a:off x="5182474" y="486509"/>
              <a:ext cx="1808467" cy="4147200"/>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UNIQUE VALUE PROPOSITION</a:t>
              </a:r>
              <a:br>
                <a:rPr lang="en-US" sz="1026" b="1" dirty="0">
                  <a:solidFill>
                    <a:schemeClr val="tx2"/>
                  </a:solidFill>
                </a:rPr>
              </a:br>
              <a:r>
                <a:rPr lang="en-US" sz="577" dirty="0">
                  <a:solidFill>
                    <a:schemeClr val="tx2"/>
                  </a:solidFill>
                </a:rPr>
                <a:t>Single, clear, compelling message that states why your solution is worth paying attention.</a:t>
              </a:r>
              <a:endParaRPr lang="en-US" sz="1026" b="1" dirty="0">
                <a:solidFill>
                  <a:schemeClr val="tx2"/>
                </a:solidFill>
              </a:endParaRPr>
            </a:p>
            <a:p>
              <a:pPr marL="54984" indent="-54984">
                <a:spcAft>
                  <a:spcPts val="144"/>
                </a:spcAft>
                <a:buFont typeface="Wingdings" panose="05000000000000000000" pitchFamily="2" charset="2"/>
                <a:buChar char="Ø"/>
              </a:pPr>
              <a:endParaRPr lang="en-US" sz="1026" b="1" dirty="0">
                <a:solidFill>
                  <a:schemeClr val="tx2"/>
                </a:solidFill>
              </a:endParaRPr>
            </a:p>
            <a:p>
              <a:pPr>
                <a:spcAft>
                  <a:spcPts val="144"/>
                </a:spcAft>
              </a:pPr>
              <a:endParaRPr lang="en-US" sz="1026" b="1" dirty="0">
                <a:solidFill>
                  <a:schemeClr val="tx2"/>
                </a:solidFill>
              </a:endParaRPr>
            </a:p>
          </p:txBody>
        </p:sp>
        <p:sp>
          <p:nvSpPr>
            <p:cNvPr id="7" name="Rechteck 18"/>
            <p:cNvSpPr/>
            <p:nvPr/>
          </p:nvSpPr>
          <p:spPr>
            <a:xfrm>
              <a:off x="6984457" y="486509"/>
              <a:ext cx="1808467" cy="2072367"/>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PROCESSES</a:t>
              </a:r>
              <a:br>
                <a:rPr lang="en-US" sz="1026" b="1" dirty="0">
                  <a:solidFill>
                    <a:schemeClr val="tx2"/>
                  </a:solidFill>
                </a:rPr>
              </a:br>
              <a:r>
                <a:rPr lang="en-US" sz="577" dirty="0">
                  <a:solidFill>
                    <a:schemeClr val="tx2"/>
                  </a:solidFill>
                </a:rPr>
                <a:t>List your path to the customer</a:t>
              </a:r>
            </a:p>
            <a:p>
              <a:pPr>
                <a:spcAft>
                  <a:spcPts val="144"/>
                </a:spcAft>
              </a:pPr>
              <a:r>
                <a:rPr lang="en-US" sz="577" dirty="0">
                  <a:solidFill>
                    <a:schemeClr val="tx2"/>
                  </a:solidFill>
                </a:rPr>
                <a:t>(inbound &amp; outbound).</a:t>
              </a:r>
              <a:endParaRPr lang="en-US" sz="1026" b="1" dirty="0">
                <a:solidFill>
                  <a:schemeClr val="tx2"/>
                </a:solidFill>
              </a:endParaRPr>
            </a:p>
          </p:txBody>
        </p:sp>
        <p:sp>
          <p:nvSpPr>
            <p:cNvPr id="5" name="Rechteck 16"/>
            <p:cNvSpPr/>
            <p:nvPr/>
          </p:nvSpPr>
          <p:spPr>
            <a:xfrm>
              <a:off x="6984457" y="2555545"/>
              <a:ext cx="1808467" cy="2071254"/>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Best Practices</a:t>
              </a:r>
              <a:br>
                <a:rPr lang="en-US" sz="1026" b="1" dirty="0">
                  <a:solidFill>
                    <a:schemeClr val="tx2"/>
                  </a:solidFill>
                </a:rPr>
              </a:br>
              <a:r>
                <a:rPr lang="en-US" sz="577" dirty="0">
                  <a:solidFill>
                    <a:schemeClr val="tx2"/>
                  </a:solidFill>
                </a:rPr>
                <a:t>List all existing and potential solutions</a:t>
              </a:r>
            </a:p>
            <a:p>
              <a:pPr>
                <a:spcAft>
                  <a:spcPts val="144"/>
                </a:spcAft>
              </a:pPr>
              <a:r>
                <a:rPr lang="en-US" sz="577" dirty="0">
                  <a:solidFill>
                    <a:schemeClr val="tx2"/>
                  </a:solidFill>
                </a:rPr>
                <a:t>that meet the same needs that you want to address.</a:t>
              </a:r>
              <a:endParaRPr lang="en-US" sz="1026" b="1" dirty="0">
                <a:solidFill>
                  <a:schemeClr val="tx2"/>
                </a:solidFill>
              </a:endParaRPr>
            </a:p>
          </p:txBody>
        </p:sp>
        <p:sp>
          <p:nvSpPr>
            <p:cNvPr id="8" name="Rechteck 19"/>
            <p:cNvSpPr/>
            <p:nvPr/>
          </p:nvSpPr>
          <p:spPr>
            <a:xfrm>
              <a:off x="8793661" y="486509"/>
              <a:ext cx="1808467" cy="4140273"/>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CUSTOMER - PERSONA</a:t>
              </a:r>
              <a:br>
                <a:rPr lang="en-US" sz="1026" b="1" dirty="0">
                  <a:solidFill>
                    <a:schemeClr val="tx2"/>
                  </a:solidFill>
                </a:rPr>
              </a:br>
              <a:r>
                <a:rPr lang="en-US" sz="577" dirty="0">
                  <a:solidFill>
                    <a:schemeClr val="tx2"/>
                  </a:solidFill>
                </a:rPr>
                <a:t>List your target customers and users.</a:t>
              </a: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endParaRPr lang="en-US" sz="577" b="1" dirty="0">
                <a:solidFill>
                  <a:srgbClr val="44546A"/>
                </a:solidFill>
              </a:endParaRPr>
            </a:p>
            <a:p>
              <a:pPr>
                <a:spcAft>
                  <a:spcPts val="144"/>
                </a:spcAft>
              </a:pPr>
              <a:r>
                <a:rPr lang="en-US" sz="898" b="1" dirty="0">
                  <a:solidFill>
                    <a:srgbClr val="44546A"/>
                  </a:solidFill>
                </a:rPr>
                <a:t>Customer Market  Segmentation</a:t>
              </a:r>
            </a:p>
            <a:p>
              <a:pPr>
                <a:spcAft>
                  <a:spcPts val="144"/>
                </a:spcAft>
              </a:pPr>
              <a:r>
                <a:rPr lang="en-US" sz="577" dirty="0">
                  <a:solidFill>
                    <a:srgbClr val="44546A"/>
                  </a:solidFill>
                </a:rPr>
                <a:t>Describe the detailed segments you have to cope with</a:t>
              </a:r>
              <a:endParaRPr lang="en-US" sz="1026" b="1" dirty="0">
                <a:solidFill>
                  <a:schemeClr val="tx2"/>
                </a:solidFill>
              </a:endParaRPr>
            </a:p>
          </p:txBody>
        </p:sp>
        <p:sp>
          <p:nvSpPr>
            <p:cNvPr id="9" name="Rechteck 20"/>
            <p:cNvSpPr/>
            <p:nvPr/>
          </p:nvSpPr>
          <p:spPr>
            <a:xfrm>
              <a:off x="1573467" y="4615309"/>
              <a:ext cx="3616100" cy="2067541"/>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COSTS</a:t>
              </a:r>
              <a:br>
                <a:rPr lang="en-US" sz="1026" b="1" dirty="0">
                  <a:solidFill>
                    <a:schemeClr val="tx2"/>
                  </a:solidFill>
                </a:rPr>
              </a:br>
              <a:r>
                <a:rPr lang="en-US" sz="577" dirty="0">
                  <a:solidFill>
                    <a:schemeClr val="tx2"/>
                  </a:solidFill>
                </a:rPr>
                <a:t>List fixed and variable costs of the project.</a:t>
              </a:r>
              <a:endParaRPr lang="en-US" sz="1026" b="1" dirty="0">
                <a:solidFill>
                  <a:schemeClr val="tx2"/>
                </a:solidFill>
              </a:endParaRPr>
            </a:p>
          </p:txBody>
        </p:sp>
        <p:sp>
          <p:nvSpPr>
            <p:cNvPr id="6" name="Rechteck 17"/>
            <p:cNvSpPr/>
            <p:nvPr/>
          </p:nvSpPr>
          <p:spPr>
            <a:xfrm>
              <a:off x="5182474" y="4611728"/>
              <a:ext cx="1808467" cy="2074700"/>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KEY METRICS</a:t>
              </a:r>
              <a:br>
                <a:rPr lang="en-US" sz="1026" b="1" dirty="0">
                  <a:solidFill>
                    <a:schemeClr val="tx2"/>
                  </a:solidFill>
                </a:rPr>
              </a:br>
              <a:r>
                <a:rPr lang="en-US" sz="577" dirty="0">
                  <a:solidFill>
                    <a:schemeClr val="tx2"/>
                  </a:solidFill>
                </a:rPr>
                <a:t>List key numbers that tell you how your solution is working</a:t>
              </a:r>
              <a:endParaRPr lang="en-US" sz="1026" dirty="0">
                <a:solidFill>
                  <a:schemeClr val="tx2"/>
                </a:solidFill>
              </a:endParaRPr>
            </a:p>
          </p:txBody>
        </p:sp>
        <p:sp>
          <p:nvSpPr>
            <p:cNvPr id="10" name="Rechteck 21"/>
            <p:cNvSpPr/>
            <p:nvPr/>
          </p:nvSpPr>
          <p:spPr>
            <a:xfrm>
              <a:off x="6984457" y="4615307"/>
              <a:ext cx="3616934" cy="2067542"/>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144"/>
                </a:spcAft>
              </a:pPr>
              <a:r>
                <a:rPr lang="en-US" sz="1026" b="1" dirty="0">
                  <a:solidFill>
                    <a:schemeClr val="tx2"/>
                  </a:solidFill>
                </a:rPr>
                <a:t>RESCOURCES – KEY SUCCESS FACTORS</a:t>
              </a:r>
              <a:br>
                <a:rPr lang="en-US" sz="1026" b="1" dirty="0">
                  <a:solidFill>
                    <a:schemeClr val="tx2"/>
                  </a:solidFill>
                </a:rPr>
              </a:br>
              <a:r>
                <a:rPr lang="en-US" sz="577" dirty="0">
                  <a:solidFill>
                    <a:schemeClr val="tx2"/>
                  </a:solidFill>
                </a:rPr>
                <a:t>List the sources you need and the key success factors</a:t>
              </a:r>
              <a:endParaRPr lang="en-US" sz="1026" b="1" dirty="0">
                <a:solidFill>
                  <a:schemeClr val="tx2"/>
                </a:solidFill>
              </a:endParaRPr>
            </a:p>
          </p:txBody>
        </p:sp>
        <p:sp>
          <p:nvSpPr>
            <p:cNvPr id="2" name="Rectangle 1"/>
            <p:cNvSpPr>
              <a:spLocks noChangeAspect="1"/>
            </p:cNvSpPr>
            <p:nvPr/>
          </p:nvSpPr>
          <p:spPr>
            <a:xfrm>
              <a:off x="10325032" y="486508"/>
              <a:ext cx="277096" cy="524615"/>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2 3 4 5 6 </a:t>
              </a:r>
            </a:p>
          </p:txBody>
        </p:sp>
        <p:sp>
          <p:nvSpPr>
            <p:cNvPr id="18" name="Rectangle 17"/>
            <p:cNvSpPr>
              <a:spLocks noChangeAspect="1"/>
            </p:cNvSpPr>
            <p:nvPr/>
          </p:nvSpPr>
          <p:spPr>
            <a:xfrm>
              <a:off x="3104838" y="486509"/>
              <a:ext cx="277096" cy="524614"/>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4b 4c 5 6 </a:t>
              </a:r>
            </a:p>
          </p:txBody>
        </p:sp>
        <p:sp>
          <p:nvSpPr>
            <p:cNvPr id="19" name="Rectangle 18"/>
            <p:cNvSpPr>
              <a:spLocks noChangeAspect="1"/>
            </p:cNvSpPr>
            <p:nvPr/>
          </p:nvSpPr>
          <p:spPr>
            <a:xfrm>
              <a:off x="4905785" y="486509"/>
              <a:ext cx="277096" cy="524614"/>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7 8 9</a:t>
              </a:r>
            </a:p>
          </p:txBody>
        </p:sp>
        <p:sp>
          <p:nvSpPr>
            <p:cNvPr id="20" name="Rectangle 19"/>
            <p:cNvSpPr>
              <a:spLocks noChangeAspect="1"/>
            </p:cNvSpPr>
            <p:nvPr/>
          </p:nvSpPr>
          <p:spPr>
            <a:xfrm>
              <a:off x="8515828" y="486509"/>
              <a:ext cx="277096" cy="524614"/>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11</a:t>
              </a:r>
            </a:p>
          </p:txBody>
        </p:sp>
        <p:sp>
          <p:nvSpPr>
            <p:cNvPr id="21" name="Rectangle 20"/>
            <p:cNvSpPr>
              <a:spLocks noChangeAspect="1"/>
            </p:cNvSpPr>
            <p:nvPr/>
          </p:nvSpPr>
          <p:spPr>
            <a:xfrm>
              <a:off x="8515828" y="2555544"/>
              <a:ext cx="277096" cy="512009"/>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2 11</a:t>
              </a:r>
            </a:p>
          </p:txBody>
        </p:sp>
        <p:sp>
          <p:nvSpPr>
            <p:cNvPr id="22" name="Rectangle 21"/>
            <p:cNvSpPr>
              <a:spLocks noChangeAspect="1"/>
            </p:cNvSpPr>
            <p:nvPr/>
          </p:nvSpPr>
          <p:spPr>
            <a:xfrm>
              <a:off x="4905785" y="2555545"/>
              <a:ext cx="277096" cy="508430"/>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2 11</a:t>
              </a:r>
            </a:p>
          </p:txBody>
        </p:sp>
        <p:sp>
          <p:nvSpPr>
            <p:cNvPr id="23" name="Rectangle 22"/>
            <p:cNvSpPr>
              <a:spLocks noChangeAspect="1"/>
            </p:cNvSpPr>
            <p:nvPr/>
          </p:nvSpPr>
          <p:spPr>
            <a:xfrm>
              <a:off x="6706326" y="4103298"/>
              <a:ext cx="277096" cy="507853"/>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10</a:t>
              </a:r>
            </a:p>
          </p:txBody>
        </p:sp>
        <p:sp>
          <p:nvSpPr>
            <p:cNvPr id="24" name="Rectangle 23"/>
            <p:cNvSpPr>
              <a:spLocks noChangeAspect="1"/>
            </p:cNvSpPr>
            <p:nvPr/>
          </p:nvSpPr>
          <p:spPr>
            <a:xfrm>
              <a:off x="4900741" y="6172334"/>
              <a:ext cx="277096" cy="510516"/>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12</a:t>
              </a:r>
            </a:p>
          </p:txBody>
        </p:sp>
        <p:sp>
          <p:nvSpPr>
            <p:cNvPr id="25" name="Rectangle 24"/>
            <p:cNvSpPr>
              <a:spLocks noChangeAspect="1"/>
            </p:cNvSpPr>
            <p:nvPr/>
          </p:nvSpPr>
          <p:spPr>
            <a:xfrm>
              <a:off x="6708556" y="6178131"/>
              <a:ext cx="277096" cy="508297"/>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14</a:t>
              </a:r>
            </a:p>
          </p:txBody>
        </p:sp>
        <p:sp>
          <p:nvSpPr>
            <p:cNvPr id="26" name="Rectangle 25"/>
            <p:cNvSpPr>
              <a:spLocks noChangeAspect="1"/>
            </p:cNvSpPr>
            <p:nvPr/>
          </p:nvSpPr>
          <p:spPr>
            <a:xfrm>
              <a:off x="10324295" y="6172334"/>
              <a:ext cx="277096" cy="510516"/>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13</a:t>
              </a:r>
            </a:p>
          </p:txBody>
        </p:sp>
      </p:grpSp>
      <p:sp>
        <p:nvSpPr>
          <p:cNvPr id="27" name="Rectangle 17"/>
          <p:cNvSpPr>
            <a:spLocks noChangeAspect="1"/>
          </p:cNvSpPr>
          <p:nvPr/>
        </p:nvSpPr>
        <p:spPr>
          <a:xfrm>
            <a:off x="11396906" y="172438"/>
            <a:ext cx="352198" cy="241617"/>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Aft>
                <a:spcPts val="144"/>
              </a:spcAft>
            </a:pPr>
            <a:r>
              <a:rPr lang="en-US" sz="900" b="1" dirty="0">
                <a:solidFill>
                  <a:schemeClr val="tx2"/>
                </a:solidFill>
              </a:rPr>
              <a:t>1</a:t>
            </a:r>
          </a:p>
        </p:txBody>
      </p:sp>
    </p:spTree>
    <p:extLst>
      <p:ext uri="{BB962C8B-B14F-4D97-AF65-F5344CB8AC3E}">
        <p14:creationId xmlns:p14="http://schemas.microsoft.com/office/powerpoint/2010/main" val="23636094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7a. Ideation: Jam Session </a:t>
            </a:r>
          </a:p>
        </p:txBody>
      </p:sp>
      <p:sp>
        <p:nvSpPr>
          <p:cNvPr id="3" name="Text Placeholder 2"/>
          <p:cNvSpPr>
            <a:spLocks noGrp="1"/>
          </p:cNvSpPr>
          <p:nvPr>
            <p:ph type="body" sz="quarter" idx="10"/>
          </p:nvPr>
        </p:nvSpPr>
        <p:spPr/>
        <p:txBody>
          <a:bodyPr>
            <a:normAutofit/>
          </a:bodyPr>
          <a:lstStyle/>
          <a:p>
            <a:r>
              <a:rPr lang="en-GB" dirty="0"/>
              <a:t>Jam Sessions in an innovative context are very similar to those of musicians. Instead of instruments the participants bring their competences &amp; experience. </a:t>
            </a:r>
          </a:p>
          <a:p>
            <a:r>
              <a:rPr lang="en-GB" dirty="0">
                <a:solidFill>
                  <a:schemeClr val="tx1"/>
                </a:solidFill>
              </a:rPr>
              <a:t>But, instead of creating rhythm and melody, the group as a whole generates ideas -perhaps even new business concepts. </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Generate multiple creative ideas</a:t>
            </a:r>
            <a:endParaRPr lang="de-DE" dirty="0"/>
          </a:p>
          <a:p>
            <a:pPr marL="171450" lvl="0" indent="-171450">
              <a:buClr>
                <a:schemeClr val="accent1"/>
              </a:buClr>
              <a:buFont typeface="Symbol" charset="2"/>
              <a:buChar char="-"/>
            </a:pPr>
            <a:r>
              <a:rPr lang="en-US" dirty="0"/>
              <a:t>Leverage the knowledge &amp; skills of all participants</a:t>
            </a:r>
            <a:endParaRPr lang="de-DE" dirty="0"/>
          </a:p>
          <a:p>
            <a:pPr marL="171450" lvl="0" indent="-171450">
              <a:buClr>
                <a:schemeClr val="accent1"/>
              </a:buClr>
              <a:buFont typeface="Symbol" charset="2"/>
              <a:buChar char="-"/>
            </a:pPr>
            <a:r>
              <a:rPr lang="en-US" dirty="0"/>
              <a:t>Develop, merge and combine individual ideas to advanced concepts</a:t>
            </a:r>
            <a:endParaRPr lang="de-DE" dirty="0"/>
          </a:p>
        </p:txBody>
      </p:sp>
      <p:sp>
        <p:nvSpPr>
          <p:cNvPr id="5" name="Text Placeholder 4"/>
          <p:cNvSpPr>
            <a:spLocks noGrp="1"/>
          </p:cNvSpPr>
          <p:nvPr>
            <p:ph type="body" sz="quarter" idx="12"/>
          </p:nvPr>
        </p:nvSpPr>
        <p:spPr/>
        <p:txBody>
          <a:bodyPr>
            <a:noAutofit/>
          </a:bodyPr>
          <a:lstStyle/>
          <a:p>
            <a:pPr marL="228600" lvl="0" indent="-228600">
              <a:buClr>
                <a:schemeClr val="accent1"/>
              </a:buClr>
              <a:buFont typeface="+mj-lt"/>
              <a:buAutoNum type="arabicPeriod"/>
            </a:pPr>
            <a:r>
              <a:rPr lang="en-GB" dirty="0">
                <a:solidFill>
                  <a:schemeClr val="tx1"/>
                </a:solidFill>
              </a:rPr>
              <a:t>Start with a round of “brain-writing”: every participant takes a stack of Post-Its and starts collecting ideas. Go for quantity and don’t shy at formulating wild and extreme thoughts. </a:t>
            </a:r>
            <a:br>
              <a:rPr lang="en-GB" dirty="0">
                <a:solidFill>
                  <a:schemeClr val="tx1"/>
                </a:solidFill>
              </a:rPr>
            </a:br>
            <a:r>
              <a:rPr lang="en-GB" dirty="0">
                <a:solidFill>
                  <a:schemeClr val="tx1"/>
                </a:solidFill>
              </a:rPr>
              <a:t>Rules: no talking &amp; only one detail per Post-It</a:t>
            </a:r>
          </a:p>
          <a:p>
            <a:pPr marL="228600" lvl="0" indent="-228600">
              <a:buClr>
                <a:schemeClr val="accent1"/>
              </a:buClr>
              <a:buFont typeface="+mj-lt"/>
              <a:buAutoNum type="arabicPeriod"/>
            </a:pPr>
            <a:r>
              <a:rPr lang="en-GB" dirty="0">
                <a:solidFill>
                  <a:schemeClr val="tx1"/>
                </a:solidFill>
              </a:rPr>
              <a:t>Gather around a wall on which you can stick the Post-Its. Start presenting the ideas to the group by introducing your thoughts and sticking your Post-It to the wall. Everyone who had the same or a similar idea jumps in and builds on top of the already existing details.</a:t>
            </a:r>
            <a:br>
              <a:rPr lang="en-GB" dirty="0">
                <a:solidFill>
                  <a:schemeClr val="tx1"/>
                </a:solidFill>
              </a:rPr>
            </a:br>
            <a:r>
              <a:rPr lang="en-GB" dirty="0">
                <a:solidFill>
                  <a:schemeClr val="tx1"/>
                </a:solidFill>
              </a:rPr>
              <a:t>Rule: only one person speaking at a time</a:t>
            </a:r>
          </a:p>
          <a:p>
            <a:pPr marL="228600" lvl="0" indent="-228600">
              <a:buClr>
                <a:schemeClr val="accent1"/>
              </a:buClr>
              <a:buFont typeface="+mj-lt"/>
              <a:buAutoNum type="arabicPeriod"/>
            </a:pPr>
            <a:r>
              <a:rPr lang="en-GB" dirty="0">
                <a:solidFill>
                  <a:schemeClr val="tx1"/>
                </a:solidFill>
              </a:rPr>
              <a:t>After all Post-Its regarding one idea have been collected, move on to the next idea and start jamming on that one.</a:t>
            </a:r>
          </a:p>
          <a:p>
            <a:pPr marL="228600" lvl="0" indent="-228600">
              <a:buClr>
                <a:schemeClr val="accent1"/>
              </a:buClr>
              <a:buFont typeface="+mj-lt"/>
              <a:buAutoNum type="arabicPeriod"/>
            </a:pPr>
            <a:r>
              <a:rPr lang="en-GB" dirty="0">
                <a:solidFill>
                  <a:schemeClr val="tx1"/>
                </a:solidFill>
              </a:rPr>
              <a:t>At the end of the session when all ideas have been presented you may do a round of “silent voting” on the ideas: every member gets 1-3 sticky dots (or you might simply use a marker) to highlight their favourite ideas. The voting will enable you to identify the most popular and promising ideas.</a:t>
            </a:r>
            <a:br>
              <a:rPr lang="en-GB" dirty="0">
                <a:solidFill>
                  <a:schemeClr val="tx1"/>
                </a:solidFill>
              </a:rPr>
            </a:br>
            <a:r>
              <a:rPr lang="en-GB" dirty="0">
                <a:solidFill>
                  <a:schemeClr val="tx1"/>
                </a:solidFill>
              </a:rPr>
              <a:t>Rule: no talking and further discussing of the ideas </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423378210"/>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7b. Ideation: What-If Session </a:t>
            </a:r>
          </a:p>
        </p:txBody>
      </p:sp>
      <p:sp>
        <p:nvSpPr>
          <p:cNvPr id="3" name="Text Placeholder 2"/>
          <p:cNvSpPr>
            <a:spLocks noGrp="1"/>
          </p:cNvSpPr>
          <p:nvPr>
            <p:ph type="body" sz="quarter" idx="10"/>
          </p:nvPr>
        </p:nvSpPr>
        <p:spPr/>
        <p:txBody>
          <a:bodyPr>
            <a:normAutofit/>
          </a:bodyPr>
          <a:lstStyle/>
          <a:p>
            <a:r>
              <a:rPr lang="en-GB" dirty="0">
                <a:solidFill>
                  <a:schemeClr val="tx1"/>
                </a:solidFill>
              </a:rPr>
              <a:t>The What If method can be helpful if ideas stop floating. With this method you can generate more and new ideas by creating different contexts and associations. </a:t>
            </a:r>
          </a:p>
          <a:p>
            <a:r>
              <a:rPr lang="en-GB" dirty="0">
                <a:solidFill>
                  <a:schemeClr val="tx1"/>
                </a:solidFill>
              </a:rPr>
              <a:t>By seeing existing ideas from a new perspective, new ideas can arise. Therefore, connect the problem statement to new characteristics or bring ideas in a different context by projecting different scenarios.</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Generate and collect different and original ideas</a:t>
            </a:r>
            <a:endParaRPr lang="de-DE" dirty="0"/>
          </a:p>
          <a:p>
            <a:pPr marL="171450" lvl="0" indent="-171450">
              <a:buClr>
                <a:schemeClr val="accent1"/>
              </a:buClr>
              <a:buFont typeface="Symbol" charset="2"/>
              <a:buChar char="-"/>
            </a:pPr>
            <a:r>
              <a:rPr lang="en-US" dirty="0"/>
              <a:t>Expand brainstorming with the help of inspiring hypothesis and scenarios</a:t>
            </a:r>
            <a:endParaRPr lang="de-DE" dirty="0"/>
          </a:p>
          <a:p>
            <a:pPr marL="171450" lvl="0" indent="-171450">
              <a:buClr>
                <a:schemeClr val="accent1"/>
              </a:buClr>
              <a:buFont typeface="Symbol" charset="2"/>
              <a:buChar char="-"/>
            </a:pPr>
            <a:r>
              <a:rPr lang="en-US" dirty="0"/>
              <a:t>Rethink and develop ideas </a:t>
            </a:r>
            <a:r>
              <a:rPr lang="en-US" dirty="0">
                <a:solidFill>
                  <a:srgbClr val="FF0000"/>
                </a:solidFill>
              </a:rPr>
              <a:t>in</a:t>
            </a:r>
            <a:r>
              <a:rPr lang="en-US" dirty="0"/>
              <a:t> a new context</a:t>
            </a:r>
            <a:endParaRPr lang="de-DE" dirty="0"/>
          </a:p>
        </p:txBody>
      </p:sp>
      <p:sp>
        <p:nvSpPr>
          <p:cNvPr id="5" name="Text Placeholder 4"/>
          <p:cNvSpPr>
            <a:spLocks noGrp="1"/>
          </p:cNvSpPr>
          <p:nvPr>
            <p:ph type="body" sz="quarter" idx="12"/>
          </p:nvPr>
        </p:nvSpPr>
        <p:spPr/>
        <p:txBody>
          <a:bodyPr>
            <a:noAutofit/>
          </a:bodyPr>
          <a:lstStyle/>
          <a:p>
            <a:r>
              <a:rPr lang="en-GB" dirty="0">
                <a:solidFill>
                  <a:schemeClr val="tx1"/>
                </a:solidFill>
              </a:rPr>
              <a:t>Write down your solution approach or ideas on a whiteboard or flipchart. Every team member needs to have Post-Its and a pen. Start to think about characteristics and scenarios that you would like to consider and write them down.</a:t>
            </a:r>
          </a:p>
          <a:p>
            <a:r>
              <a:rPr lang="en-GB" dirty="0">
                <a:solidFill>
                  <a:schemeClr val="tx1"/>
                </a:solidFill>
              </a:rPr>
              <a:t>Example for possible characteristics:</a:t>
            </a:r>
            <a:br>
              <a:rPr lang="en-GB" dirty="0">
                <a:solidFill>
                  <a:schemeClr val="tx1"/>
                </a:solidFill>
              </a:rPr>
            </a:br>
            <a:r>
              <a:rPr lang="en-GB" dirty="0">
                <a:solidFill>
                  <a:schemeClr val="tx1"/>
                </a:solidFill>
              </a:rPr>
              <a:t>What if the idea/solution…</a:t>
            </a:r>
          </a:p>
          <a:p>
            <a:pPr marL="171450" lvl="0" indent="-171450">
              <a:spcAft>
                <a:spcPts val="0"/>
              </a:spcAft>
              <a:buClr>
                <a:schemeClr val="accent1"/>
              </a:buClr>
              <a:buFont typeface="Arial" panose="020B0604020202020204" pitchFamily="34" charset="0"/>
              <a:buChar char="•"/>
            </a:pPr>
            <a:r>
              <a:rPr lang="en-GB" dirty="0">
                <a:solidFill>
                  <a:schemeClr val="tx1"/>
                </a:solidFill>
              </a:rPr>
              <a:t>was very small/big/luxurious?</a:t>
            </a:r>
          </a:p>
          <a:p>
            <a:pPr marL="171450" lvl="0" indent="-171450">
              <a:spcAft>
                <a:spcPts val="0"/>
              </a:spcAft>
              <a:buClr>
                <a:schemeClr val="accent1"/>
              </a:buClr>
              <a:buFont typeface="Arial" panose="020B0604020202020204" pitchFamily="34" charset="0"/>
              <a:buChar char="•"/>
            </a:pPr>
            <a:r>
              <a:rPr lang="en-GB" dirty="0">
                <a:solidFill>
                  <a:schemeClr val="tx1"/>
                </a:solidFill>
              </a:rPr>
              <a:t>was for free?</a:t>
            </a:r>
          </a:p>
          <a:p>
            <a:pPr marL="171450" lvl="0" indent="-171450">
              <a:spcAft>
                <a:spcPts val="0"/>
              </a:spcAft>
              <a:buClr>
                <a:schemeClr val="accent1"/>
              </a:buClr>
              <a:buFont typeface="Arial" panose="020B0604020202020204" pitchFamily="34" charset="0"/>
              <a:buChar char="•"/>
            </a:pPr>
            <a:r>
              <a:rPr lang="en-GB" dirty="0">
                <a:solidFill>
                  <a:schemeClr val="tx1"/>
                </a:solidFill>
              </a:rPr>
              <a:t>worked without electricity?</a:t>
            </a:r>
          </a:p>
          <a:p>
            <a:r>
              <a:rPr lang="en-GB" dirty="0">
                <a:solidFill>
                  <a:schemeClr val="tx1"/>
                </a:solidFill>
              </a:rPr>
              <a:t>Example for possible scenarios:</a:t>
            </a:r>
            <a:br>
              <a:rPr lang="en-GB" dirty="0">
                <a:solidFill>
                  <a:schemeClr val="tx1"/>
                </a:solidFill>
              </a:rPr>
            </a:br>
            <a:r>
              <a:rPr lang="en-GB" dirty="0">
                <a:solidFill>
                  <a:schemeClr val="tx1"/>
                </a:solidFill>
              </a:rPr>
              <a:t>How would the idea/solution look like if it …</a:t>
            </a:r>
          </a:p>
          <a:p>
            <a:pPr marL="171450" lvl="0" indent="-171450">
              <a:spcAft>
                <a:spcPts val="0"/>
              </a:spcAft>
              <a:buClr>
                <a:schemeClr val="accent1"/>
              </a:buClr>
              <a:buFont typeface="Arial" panose="020B0604020202020204" pitchFamily="34" charset="0"/>
              <a:buChar char="•"/>
            </a:pPr>
            <a:r>
              <a:rPr lang="en-GB" dirty="0">
                <a:solidFill>
                  <a:schemeClr val="tx1"/>
                </a:solidFill>
              </a:rPr>
              <a:t>worked without technology?</a:t>
            </a:r>
          </a:p>
          <a:p>
            <a:pPr marL="171450" indent="-171450">
              <a:spcAft>
                <a:spcPts val="0"/>
              </a:spcAft>
              <a:buClr>
                <a:schemeClr val="accent1"/>
              </a:buClr>
              <a:buFont typeface="Arial" panose="020B0604020202020204" pitchFamily="34" charset="0"/>
              <a:buChar char="•"/>
            </a:pPr>
            <a:r>
              <a:rPr lang="en-GB" dirty="0">
                <a:solidFill>
                  <a:schemeClr val="tx1"/>
                </a:solidFill>
              </a:rPr>
              <a:t>was 2050?</a:t>
            </a:r>
          </a:p>
          <a:p>
            <a:pPr marL="171450" indent="-171450">
              <a:spcAft>
                <a:spcPts val="0"/>
              </a:spcAft>
              <a:buClr>
                <a:schemeClr val="accent1"/>
              </a:buClr>
              <a:buFont typeface="Arial" panose="020B0604020202020204" pitchFamily="34" charset="0"/>
              <a:buChar char="•"/>
            </a:pPr>
            <a:r>
              <a:rPr lang="en-GB" dirty="0">
                <a:solidFill>
                  <a:schemeClr val="tx1"/>
                </a:solidFill>
              </a:rPr>
              <a:t>was made for elderly people or children?</a:t>
            </a:r>
            <a:br>
              <a:rPr lang="en-GB" dirty="0">
                <a:solidFill>
                  <a:schemeClr val="tx1"/>
                </a:solidFill>
              </a:rPr>
            </a:br>
            <a:endParaRPr lang="en-GB" dirty="0">
              <a:solidFill>
                <a:schemeClr val="tx1"/>
              </a:solidFill>
            </a:endParaRPr>
          </a:p>
          <a:p>
            <a:r>
              <a:rPr lang="en-GB" dirty="0">
                <a:solidFill>
                  <a:schemeClr val="tx1"/>
                </a:solidFill>
              </a:rPr>
              <a:t>This method is not about quality but quantity. Write down as many ideas as possible without commenting or judging them.</a:t>
            </a:r>
          </a:p>
          <a:p>
            <a:r>
              <a:rPr lang="en-GB" dirty="0">
                <a:solidFill>
                  <a:schemeClr val="tx1"/>
                </a:solidFill>
              </a:rPr>
              <a:t>After the brainstorming, you can look at all your ideas. Pick the ones that you feel comfortable with taking to further development and testing.</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5123659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7c. Ideation: Crazy 8</a:t>
            </a:r>
          </a:p>
        </p:txBody>
      </p:sp>
      <p:sp>
        <p:nvSpPr>
          <p:cNvPr id="3" name="Text Placeholder 2"/>
          <p:cNvSpPr>
            <a:spLocks noGrp="1"/>
          </p:cNvSpPr>
          <p:nvPr>
            <p:ph type="body" sz="quarter" idx="10"/>
          </p:nvPr>
        </p:nvSpPr>
        <p:spPr/>
        <p:txBody>
          <a:bodyPr>
            <a:normAutofit/>
          </a:bodyPr>
          <a:lstStyle/>
          <a:p>
            <a:r>
              <a:rPr lang="en-US" dirty="0">
                <a:solidFill>
                  <a:schemeClr val="tx1"/>
                </a:solidFill>
              </a:rPr>
              <a:t>The Crazy 8 method allows you to create multiple approaches and ideas for a specific problem within just 8 minutes. </a:t>
            </a:r>
          </a:p>
          <a:p>
            <a:r>
              <a:rPr lang="en-US" dirty="0">
                <a:solidFill>
                  <a:schemeClr val="tx1"/>
                </a:solidFill>
              </a:rPr>
              <a:t>By setting a strict time limit the participants are being forced to think fast and to come up with wild and creative versions.</a:t>
            </a:r>
            <a:endParaRPr lang="de-DE" dirty="0">
              <a:solidFill>
                <a:schemeClr val="tx1"/>
              </a:solidFill>
            </a:endParaRPr>
          </a:p>
        </p:txBody>
      </p:sp>
      <p:sp>
        <p:nvSpPr>
          <p:cNvPr id="4" name="Text Placeholder 3"/>
          <p:cNvSpPr>
            <a:spLocks noGrp="1"/>
          </p:cNvSpPr>
          <p:nvPr>
            <p:ph type="body" sz="quarter" idx="11"/>
          </p:nvPr>
        </p:nvSpPr>
        <p:spPr/>
        <p:txBody>
          <a:bodyPr>
            <a:normAutofit/>
          </a:bodyPr>
          <a:lstStyle/>
          <a:p>
            <a:r>
              <a:rPr lang="en-US" dirty="0"/>
              <a:t>Generate multiple creative versions of the same concept / project item you are working on.</a:t>
            </a:r>
            <a:endParaRPr lang="de-DE" dirty="0"/>
          </a:p>
        </p:txBody>
      </p:sp>
      <p:sp>
        <p:nvSpPr>
          <p:cNvPr id="5" name="Text Placeholder 4"/>
          <p:cNvSpPr>
            <a:spLocks noGrp="1"/>
          </p:cNvSpPr>
          <p:nvPr>
            <p:ph type="body" sz="quarter" idx="12"/>
          </p:nvPr>
        </p:nvSpPr>
        <p:spPr/>
        <p:txBody>
          <a:bodyPr>
            <a:noAutofit/>
          </a:bodyPr>
          <a:lstStyle/>
          <a:p>
            <a:pPr marL="228600" lvl="0" indent="-228600">
              <a:buClr>
                <a:schemeClr val="accent1"/>
              </a:buClr>
              <a:buFont typeface="+mj-lt"/>
              <a:buAutoNum type="arabicPeriod"/>
            </a:pPr>
            <a:r>
              <a:rPr lang="en-GB" dirty="0">
                <a:solidFill>
                  <a:schemeClr val="tx1"/>
                </a:solidFill>
              </a:rPr>
              <a:t>Define the process / service / product you want to ideate on as a group.</a:t>
            </a:r>
          </a:p>
          <a:p>
            <a:pPr marL="228600" lvl="0" indent="-228600">
              <a:buClr>
                <a:schemeClr val="accent1"/>
              </a:buClr>
              <a:buFont typeface="+mj-lt"/>
              <a:buAutoNum type="arabicPeriod"/>
            </a:pPr>
            <a:r>
              <a:rPr lang="en-GB" dirty="0">
                <a:solidFill>
                  <a:schemeClr val="tx1"/>
                </a:solidFill>
              </a:rPr>
              <a:t>Every participant receives a blank sheet of paper and folds it in order to get 8 equally sized rectangular fields.</a:t>
            </a:r>
          </a:p>
          <a:p>
            <a:pPr marL="228600" lvl="0" indent="-228600">
              <a:buClr>
                <a:schemeClr val="accent1"/>
              </a:buClr>
              <a:buFont typeface="+mj-lt"/>
              <a:buAutoNum type="arabicPeriod"/>
            </a:pPr>
            <a:r>
              <a:rPr lang="en-GB" dirty="0">
                <a:solidFill>
                  <a:schemeClr val="tx1"/>
                </a:solidFill>
              </a:rPr>
              <a:t>All group members have to come up with 8 versions of the item you work on and sketch each in an individual rectangle in just 8 minutes.  Actually, you have to draw instead of just writing your ideas down. Picturing your thoughts will make it easier for the rest of the group to understand and imagine them.</a:t>
            </a:r>
          </a:p>
          <a:p>
            <a:pPr marL="228600" lvl="0" indent="-228600">
              <a:buClr>
                <a:schemeClr val="accent1"/>
              </a:buClr>
              <a:buFont typeface="+mj-lt"/>
              <a:buAutoNum type="arabicPeriod"/>
            </a:pPr>
            <a:r>
              <a:rPr lang="en-GB" dirty="0">
                <a:solidFill>
                  <a:schemeClr val="tx1"/>
                </a:solidFill>
              </a:rPr>
              <a:t>After the 8 minutes have elapsed everyone hangs his sheet of paper on a wall / flipchart. Now every participant very briefly introduces his ideas to the group (max. 5 minutes per person).</a:t>
            </a:r>
          </a:p>
          <a:p>
            <a:pPr marL="228600" lvl="0" indent="-228600">
              <a:buClr>
                <a:schemeClr val="accent1"/>
              </a:buClr>
              <a:buFont typeface="+mj-lt"/>
              <a:buAutoNum type="arabicPeriod"/>
            </a:pPr>
            <a:r>
              <a:rPr lang="en-GB" dirty="0">
                <a:solidFill>
                  <a:schemeClr val="tx1"/>
                </a:solidFill>
              </a:rPr>
              <a:t>If all approaches have been presented you may do a “silent voting” to choose the most popular ones: every member gets 1-3 sticky dots (or you might simply use a marker) to highlight their favourite ideas. The voting will enable you to identify the most popular and promising ideas.</a:t>
            </a:r>
            <a:br>
              <a:rPr lang="en-GB" dirty="0">
                <a:solidFill>
                  <a:schemeClr val="tx1"/>
                </a:solidFill>
              </a:rPr>
            </a:br>
            <a:r>
              <a:rPr lang="en-GB" dirty="0">
                <a:solidFill>
                  <a:schemeClr val="tx1"/>
                </a:solidFill>
              </a:rPr>
              <a:t>Rule: no talking and further discussing of the ideas</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568638150"/>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7d. Ideation: SCAMPER </a:t>
            </a:r>
          </a:p>
        </p:txBody>
      </p:sp>
      <p:sp>
        <p:nvSpPr>
          <p:cNvPr id="3" name="Text Placeholder 2"/>
          <p:cNvSpPr>
            <a:spLocks noGrp="1"/>
          </p:cNvSpPr>
          <p:nvPr>
            <p:ph type="body" sz="quarter" idx="10"/>
          </p:nvPr>
        </p:nvSpPr>
        <p:spPr/>
        <p:txBody>
          <a:bodyPr>
            <a:normAutofit/>
          </a:bodyPr>
          <a:lstStyle/>
          <a:p>
            <a:r>
              <a:rPr lang="en-GB" dirty="0">
                <a:solidFill>
                  <a:schemeClr val="tx1"/>
                </a:solidFill>
              </a:rPr>
              <a:t>The SCAMPER tool helps you generating ideas for new products and services by encouraging your group to think about the improvement of existing products or services.</a:t>
            </a:r>
          </a:p>
          <a:p>
            <a:r>
              <a:rPr lang="en-GB" dirty="0">
                <a:solidFill>
                  <a:schemeClr val="tx1"/>
                </a:solidFill>
              </a:rPr>
              <a:t>You will ask yourself 7 questions about existing offerings, using each of the seven SCAMPER prompts. These questions help you to come up with creative ideas for the development of new products, and for the improvement of current ones. </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Generate multiple creative ideas</a:t>
            </a:r>
            <a:endParaRPr lang="de-DE" dirty="0"/>
          </a:p>
          <a:p>
            <a:pPr marL="171450" lvl="0" indent="-171450">
              <a:buClr>
                <a:schemeClr val="accent1"/>
              </a:buClr>
              <a:buFont typeface="Symbol" charset="2"/>
              <a:buChar char="-"/>
            </a:pPr>
            <a:r>
              <a:rPr lang="en-US" dirty="0"/>
              <a:t>Improve existing products &amp; services</a:t>
            </a:r>
            <a:endParaRPr lang="de-DE" dirty="0"/>
          </a:p>
        </p:txBody>
      </p:sp>
      <p:sp>
        <p:nvSpPr>
          <p:cNvPr id="5" name="Text Placeholder 4"/>
          <p:cNvSpPr>
            <a:spLocks noGrp="1"/>
          </p:cNvSpPr>
          <p:nvPr>
            <p:ph type="body" sz="quarter" idx="12"/>
          </p:nvPr>
        </p:nvSpPr>
        <p:spPr/>
        <p:txBody>
          <a:bodyPr>
            <a:noAutofit/>
          </a:bodyPr>
          <a:lstStyle/>
          <a:p>
            <a:r>
              <a:rPr lang="en-GB" dirty="0">
                <a:solidFill>
                  <a:schemeClr val="tx1"/>
                </a:solidFill>
              </a:rPr>
              <a:t>First, choose an existing product or service. This could be one that you want to improve, one that you are currently having problems with, or one that you think could be a good starting point for future development.</a:t>
            </a:r>
          </a:p>
          <a:p>
            <a:r>
              <a:rPr lang="en-GB" dirty="0">
                <a:solidFill>
                  <a:schemeClr val="tx1"/>
                </a:solidFill>
              </a:rPr>
              <a:t>Now question yourself about the product you want to think about. By generating answers, you will get ideas and gain new insights. The questions should match the SCAMPER categories:</a:t>
            </a:r>
          </a:p>
          <a:p>
            <a:pPr fontAlgn="base"/>
            <a:r>
              <a:rPr lang="en-GB" b="1" dirty="0">
                <a:solidFill>
                  <a:schemeClr val="tx1"/>
                </a:solidFill>
              </a:rPr>
              <a:t>S</a:t>
            </a:r>
            <a:r>
              <a:rPr lang="en-GB" dirty="0">
                <a:solidFill>
                  <a:schemeClr val="tx1"/>
                </a:solidFill>
              </a:rPr>
              <a:t>ubstitute (components / persons / materials / etc.)</a:t>
            </a:r>
            <a:br>
              <a:rPr lang="en-GB" dirty="0">
                <a:solidFill>
                  <a:schemeClr val="tx1"/>
                </a:solidFill>
              </a:rPr>
            </a:br>
            <a:br>
              <a:rPr lang="en-GB" dirty="0">
                <a:solidFill>
                  <a:schemeClr val="tx1"/>
                </a:solidFill>
              </a:rPr>
            </a:br>
            <a:r>
              <a:rPr lang="en-GB" b="1" dirty="0">
                <a:solidFill>
                  <a:schemeClr val="tx1"/>
                </a:solidFill>
              </a:rPr>
              <a:t>C</a:t>
            </a:r>
            <a:r>
              <a:rPr lang="en-GB" dirty="0">
                <a:solidFill>
                  <a:schemeClr val="tx1"/>
                </a:solidFill>
              </a:rPr>
              <a:t>ombine (mix different functions / services / details / etc.)</a:t>
            </a:r>
            <a:br>
              <a:rPr lang="en-GB" dirty="0">
                <a:solidFill>
                  <a:schemeClr val="tx1"/>
                </a:solidFill>
              </a:rPr>
            </a:br>
            <a:br>
              <a:rPr lang="en-GB" dirty="0">
                <a:solidFill>
                  <a:schemeClr val="tx1"/>
                </a:solidFill>
              </a:rPr>
            </a:br>
            <a:r>
              <a:rPr lang="en-GB" b="1" dirty="0">
                <a:solidFill>
                  <a:schemeClr val="tx1"/>
                </a:solidFill>
              </a:rPr>
              <a:t>A</a:t>
            </a:r>
            <a:r>
              <a:rPr lang="en-GB" dirty="0">
                <a:solidFill>
                  <a:schemeClr val="tx1"/>
                </a:solidFill>
              </a:rPr>
              <a:t>dapt (your product to other contexts / details from similar products / etc.)</a:t>
            </a:r>
            <a:br>
              <a:rPr lang="en-GB" dirty="0">
                <a:solidFill>
                  <a:schemeClr val="tx1"/>
                </a:solidFill>
              </a:rPr>
            </a:br>
            <a:br>
              <a:rPr lang="en-GB" dirty="0">
                <a:solidFill>
                  <a:schemeClr val="tx1"/>
                </a:solidFill>
              </a:rPr>
            </a:br>
            <a:r>
              <a:rPr lang="en-GB" b="1" dirty="0">
                <a:solidFill>
                  <a:schemeClr val="tx1"/>
                </a:solidFill>
              </a:rPr>
              <a:t>M</a:t>
            </a:r>
            <a:r>
              <a:rPr lang="en-GB" dirty="0">
                <a:solidFill>
                  <a:schemeClr val="tx1"/>
                </a:solidFill>
              </a:rPr>
              <a:t>odify (shape / look / feeling / what details could you highlight more / etc.)</a:t>
            </a:r>
            <a:br>
              <a:rPr lang="en-GB" dirty="0">
                <a:solidFill>
                  <a:schemeClr val="tx1"/>
                </a:solidFill>
              </a:rPr>
            </a:br>
            <a:br>
              <a:rPr lang="en-GB" dirty="0">
                <a:solidFill>
                  <a:schemeClr val="tx1"/>
                </a:solidFill>
              </a:rPr>
            </a:br>
            <a:r>
              <a:rPr lang="en-GB" b="1" dirty="0">
                <a:solidFill>
                  <a:schemeClr val="tx1"/>
                </a:solidFill>
              </a:rPr>
              <a:t>P</a:t>
            </a:r>
            <a:r>
              <a:rPr lang="en-GB" dirty="0">
                <a:solidFill>
                  <a:schemeClr val="tx1"/>
                </a:solidFill>
              </a:rPr>
              <a:t>ut to another use (who else could use your product / for which new purpose / could you create side products / etc.)</a:t>
            </a:r>
            <a:br>
              <a:rPr lang="en-GB" dirty="0">
                <a:solidFill>
                  <a:schemeClr val="tx1"/>
                </a:solidFill>
              </a:rPr>
            </a:br>
            <a:br>
              <a:rPr lang="en-GB" dirty="0">
                <a:solidFill>
                  <a:schemeClr val="tx1"/>
                </a:solidFill>
              </a:rPr>
            </a:br>
            <a:r>
              <a:rPr lang="en-GB" b="1" dirty="0">
                <a:solidFill>
                  <a:schemeClr val="tx1"/>
                </a:solidFill>
              </a:rPr>
              <a:t>E</a:t>
            </a:r>
            <a:r>
              <a:rPr lang="en-GB" dirty="0">
                <a:solidFill>
                  <a:schemeClr val="tx1"/>
                </a:solidFill>
              </a:rPr>
              <a:t>liminate (parts / features / rules / size / weight / etc.)</a:t>
            </a:r>
            <a:br>
              <a:rPr lang="en-GB" dirty="0">
                <a:solidFill>
                  <a:schemeClr val="tx1"/>
                </a:solidFill>
              </a:rPr>
            </a:br>
            <a:br>
              <a:rPr lang="en-GB" dirty="0">
                <a:solidFill>
                  <a:schemeClr val="tx1"/>
                </a:solidFill>
              </a:rPr>
            </a:br>
            <a:r>
              <a:rPr lang="en-GB" b="1" dirty="0">
                <a:solidFill>
                  <a:schemeClr val="tx1"/>
                </a:solidFill>
              </a:rPr>
              <a:t>R</a:t>
            </a:r>
            <a:r>
              <a:rPr lang="en-GB" dirty="0">
                <a:solidFill>
                  <a:schemeClr val="tx1"/>
                </a:solidFill>
              </a:rPr>
              <a:t>everse (change sequence / components / swap roles / reorganize / etc.)</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208636730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7e. Ideation: 6-5-3 </a:t>
            </a:r>
          </a:p>
        </p:txBody>
      </p:sp>
      <p:sp>
        <p:nvSpPr>
          <p:cNvPr id="3" name="Text Placeholder 2"/>
          <p:cNvSpPr>
            <a:spLocks noGrp="1"/>
          </p:cNvSpPr>
          <p:nvPr>
            <p:ph type="body" sz="quarter" idx="10"/>
          </p:nvPr>
        </p:nvSpPr>
        <p:spPr/>
        <p:txBody>
          <a:bodyPr>
            <a:normAutofit/>
          </a:bodyPr>
          <a:lstStyle/>
          <a:p>
            <a:r>
              <a:rPr lang="en-GB" dirty="0">
                <a:solidFill>
                  <a:schemeClr val="tx1"/>
                </a:solidFill>
              </a:rPr>
              <a:t>6 participants produce 3 ideas every 5 minutes. This will leverage the creativity of the whole team. </a:t>
            </a:r>
          </a:p>
          <a:p>
            <a:r>
              <a:rPr lang="en-GB" dirty="0">
                <a:solidFill>
                  <a:schemeClr val="tx1"/>
                </a:solidFill>
              </a:rPr>
              <a:t>Every member gets a sheet of paper and writes down 3 ideas for possible solutions to a specific problem. </a:t>
            </a:r>
          </a:p>
          <a:p>
            <a:r>
              <a:rPr lang="en-GB" dirty="0">
                <a:solidFill>
                  <a:schemeClr val="tx1"/>
                </a:solidFill>
              </a:rPr>
              <a:t>In successive rounds the team members will continue to work on the ideas of their predecessors. </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Quickly produce many ideas </a:t>
            </a:r>
            <a:endParaRPr lang="de-DE" dirty="0"/>
          </a:p>
          <a:p>
            <a:pPr marL="171450" lvl="0" indent="-171450">
              <a:buClr>
                <a:schemeClr val="accent1"/>
              </a:buClr>
              <a:buFont typeface="Symbol" charset="2"/>
              <a:buChar char="-"/>
            </a:pPr>
            <a:r>
              <a:rPr lang="en-US" dirty="0"/>
              <a:t>Leverage the creative potential of all team members</a:t>
            </a:r>
            <a:endParaRPr lang="de-DE" dirty="0"/>
          </a:p>
        </p:txBody>
      </p:sp>
      <p:sp>
        <p:nvSpPr>
          <p:cNvPr id="5" name="Text Placeholder 4"/>
          <p:cNvSpPr>
            <a:spLocks noGrp="1"/>
          </p:cNvSpPr>
          <p:nvPr>
            <p:ph type="body" sz="quarter" idx="12"/>
          </p:nvPr>
        </p:nvSpPr>
        <p:spPr/>
        <p:txBody>
          <a:bodyPr>
            <a:noAutofit/>
          </a:bodyPr>
          <a:lstStyle/>
          <a:p>
            <a:r>
              <a:rPr lang="en-GB" dirty="0">
                <a:solidFill>
                  <a:schemeClr val="tx1"/>
                </a:solidFill>
              </a:rPr>
              <a:t>Every team member gets one copy of the 6-5-3 Maps or just a sheet of paper. If you use normal blank paper everyone should draw a table with as many lines as participants attending and 3 columns – one for each idea.  </a:t>
            </a:r>
          </a:p>
          <a:p>
            <a:pPr lvl="0">
              <a:buClr>
                <a:schemeClr val="bg1"/>
              </a:buClr>
            </a:pPr>
            <a:r>
              <a:rPr lang="en-GB" dirty="0">
                <a:solidFill>
                  <a:schemeClr val="tx1"/>
                </a:solidFill>
              </a:rPr>
              <a:t>In the first round (5 minutes) every team member has to come up with 3 ideas about how to solve the problem and describes them in the first line of its sheet. After the 5 minutes have elapsed the sheets are passed around (e.g. clockwise).</a:t>
            </a:r>
          </a:p>
          <a:p>
            <a:pPr lvl="0">
              <a:buClr>
                <a:schemeClr val="bg1"/>
              </a:buClr>
            </a:pPr>
            <a:r>
              <a:rPr lang="en-GB" dirty="0">
                <a:solidFill>
                  <a:schemeClr val="tx1"/>
                </a:solidFill>
              </a:rPr>
              <a:t>Each round takes 5 minutes, afterwards the papers are passed. Every participant now tries to pick up on the written ideas and adds to them/develops them further. </a:t>
            </a:r>
          </a:p>
          <a:p>
            <a:pPr lvl="0">
              <a:buClr>
                <a:schemeClr val="bg1"/>
              </a:buClr>
            </a:pPr>
            <a:r>
              <a:rPr lang="en-GB" dirty="0">
                <a:solidFill>
                  <a:schemeClr val="tx1"/>
                </a:solidFill>
              </a:rPr>
              <a:t>After everyone has worked on all ideas you should shortly discuss all solutions and thereby eliminate ambiguities. </a:t>
            </a:r>
          </a:p>
          <a:p>
            <a:pPr lvl="0">
              <a:buClr>
                <a:schemeClr val="bg1"/>
              </a:buClr>
            </a:pPr>
            <a:r>
              <a:rPr lang="en-GB" dirty="0">
                <a:solidFill>
                  <a:schemeClr val="tx1"/>
                </a:solidFill>
              </a:rPr>
              <a:t>When all ideas have been presented by the end of the session, you may do a round of “silent voting” on the ideas: every member gets 1-3 sticky dots (or you might simply use a marker) to highlight their favourite ideas. The voting will enable you to identify the most popular and promising ideas.</a:t>
            </a:r>
            <a:br>
              <a:rPr lang="en-GB" dirty="0"/>
            </a:br>
            <a:endParaRPr lang="en-GB"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462299626"/>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7e. 6-5-3 Session</a:t>
            </a:r>
            <a:endParaRPr lang="en-US" dirty="0"/>
          </a:p>
        </p:txBody>
      </p:sp>
      <p:sp>
        <p:nvSpPr>
          <p:cNvPr id="3" name="Textfeld 2"/>
          <p:cNvSpPr txBox="1"/>
          <p:nvPr/>
        </p:nvSpPr>
        <p:spPr>
          <a:xfrm>
            <a:off x="587375" y="1917700"/>
            <a:ext cx="11023433" cy="369332"/>
          </a:xfrm>
          <a:prstGeom prst="rect">
            <a:avLst/>
          </a:prstGeom>
          <a:noFill/>
        </p:spPr>
        <p:txBody>
          <a:bodyPr wrap="square" rtlCol="0">
            <a:spAutoFit/>
          </a:bodyPr>
          <a:lstStyle/>
          <a:p>
            <a:r>
              <a:rPr lang="de-DE" dirty="0"/>
              <a:t>Problem: ___________________________________________________________________________</a:t>
            </a:r>
          </a:p>
        </p:txBody>
      </p:sp>
      <p:graphicFrame>
        <p:nvGraphicFramePr>
          <p:cNvPr id="4" name="Tabelle 3"/>
          <p:cNvGraphicFramePr>
            <a:graphicFrameLocks noGrp="1"/>
          </p:cNvGraphicFramePr>
          <p:nvPr>
            <p:extLst>
              <p:ext uri="{D42A27DB-BD31-4B8C-83A1-F6EECF244321}">
                <p14:modId xmlns:p14="http://schemas.microsoft.com/office/powerpoint/2010/main" val="2112266236"/>
              </p:ext>
            </p:extLst>
          </p:nvPr>
        </p:nvGraphicFramePr>
        <p:xfrm>
          <a:off x="587375" y="2399876"/>
          <a:ext cx="11023432" cy="4204337"/>
        </p:xfrm>
        <a:graphic>
          <a:graphicData uri="http://schemas.openxmlformats.org/drawingml/2006/table">
            <a:tbl>
              <a:tblPr firstRow="1" bandRow="1">
                <a:tableStyleId>{5C22544A-7EE6-4342-B048-85BDC9FD1C3A}</a:tableStyleId>
              </a:tblPr>
              <a:tblGrid>
                <a:gridCol w="2755858">
                  <a:extLst>
                    <a:ext uri="{9D8B030D-6E8A-4147-A177-3AD203B41FA5}">
                      <a16:colId xmlns:a16="http://schemas.microsoft.com/office/drawing/2014/main" val="20000"/>
                    </a:ext>
                  </a:extLst>
                </a:gridCol>
                <a:gridCol w="2755858">
                  <a:extLst>
                    <a:ext uri="{9D8B030D-6E8A-4147-A177-3AD203B41FA5}">
                      <a16:colId xmlns:a16="http://schemas.microsoft.com/office/drawing/2014/main" val="20001"/>
                    </a:ext>
                  </a:extLst>
                </a:gridCol>
                <a:gridCol w="2755858">
                  <a:extLst>
                    <a:ext uri="{9D8B030D-6E8A-4147-A177-3AD203B41FA5}">
                      <a16:colId xmlns:a16="http://schemas.microsoft.com/office/drawing/2014/main" val="20002"/>
                    </a:ext>
                  </a:extLst>
                </a:gridCol>
                <a:gridCol w="2755858">
                  <a:extLst>
                    <a:ext uri="{9D8B030D-6E8A-4147-A177-3AD203B41FA5}">
                      <a16:colId xmlns:a16="http://schemas.microsoft.com/office/drawing/2014/main" val="20003"/>
                    </a:ext>
                  </a:extLst>
                </a:gridCol>
              </a:tblGrid>
              <a:tr h="698571">
                <a:tc>
                  <a:txBody>
                    <a:bodyPr/>
                    <a:lstStyle/>
                    <a:p>
                      <a:endParaRPr lang="de-DE" dirty="0"/>
                    </a:p>
                  </a:txBody>
                  <a:tcPr/>
                </a:tc>
                <a:tc>
                  <a:txBody>
                    <a:bodyPr/>
                    <a:lstStyle/>
                    <a:p>
                      <a:r>
                        <a:rPr lang="de-DE" dirty="0" err="1"/>
                        <a:t>Idea</a:t>
                      </a:r>
                      <a:r>
                        <a:rPr lang="de-DE" dirty="0"/>
                        <a:t> 1</a:t>
                      </a:r>
                    </a:p>
                  </a:txBody>
                  <a:tcPr/>
                </a:tc>
                <a:tc>
                  <a:txBody>
                    <a:bodyPr/>
                    <a:lstStyle/>
                    <a:p>
                      <a:r>
                        <a:rPr lang="de-DE" dirty="0" err="1"/>
                        <a:t>Idea</a:t>
                      </a:r>
                      <a:r>
                        <a:rPr lang="de-DE" dirty="0"/>
                        <a:t> 2</a:t>
                      </a:r>
                    </a:p>
                  </a:txBody>
                  <a:tcPr/>
                </a:tc>
                <a:tc>
                  <a:txBody>
                    <a:bodyPr/>
                    <a:lstStyle/>
                    <a:p>
                      <a:r>
                        <a:rPr lang="de-DE" dirty="0" err="1"/>
                        <a:t>Idea</a:t>
                      </a:r>
                      <a:r>
                        <a:rPr lang="de-DE" dirty="0"/>
                        <a:t> 3</a:t>
                      </a:r>
                    </a:p>
                  </a:txBody>
                  <a:tcPr/>
                </a:tc>
                <a:extLst>
                  <a:ext uri="{0D108BD9-81ED-4DB2-BD59-A6C34878D82A}">
                    <a16:rowId xmlns:a16="http://schemas.microsoft.com/office/drawing/2014/main" val="10000"/>
                  </a:ext>
                </a:extLst>
              </a:tr>
              <a:tr h="698571">
                <a:tc>
                  <a:txBody>
                    <a:bodyPr/>
                    <a:lstStyle/>
                    <a:p>
                      <a:r>
                        <a:rPr lang="de-DE" dirty="0"/>
                        <a:t>1. Member</a:t>
                      </a:r>
                    </a:p>
                  </a:txBody>
                  <a:tcPr/>
                </a:tc>
                <a:tc>
                  <a:txBody>
                    <a:bodyPr/>
                    <a:lstStyle/>
                    <a:p>
                      <a:endParaRPr lang="de-DE" dirty="0"/>
                    </a:p>
                  </a:txBody>
                  <a:tcPr/>
                </a:tc>
                <a:tc>
                  <a:txBody>
                    <a:bodyPr/>
                    <a:lstStyle/>
                    <a:p>
                      <a:endParaRPr lang="de-DE"/>
                    </a:p>
                  </a:txBody>
                  <a:tcPr/>
                </a:tc>
                <a:tc>
                  <a:txBody>
                    <a:bodyPr/>
                    <a:lstStyle/>
                    <a:p>
                      <a:endParaRPr lang="de-DE"/>
                    </a:p>
                  </a:txBody>
                  <a:tcPr/>
                </a:tc>
                <a:extLst>
                  <a:ext uri="{0D108BD9-81ED-4DB2-BD59-A6C34878D82A}">
                    <a16:rowId xmlns:a16="http://schemas.microsoft.com/office/drawing/2014/main" val="10001"/>
                  </a:ext>
                </a:extLst>
              </a:tr>
              <a:tr h="711482">
                <a:tc>
                  <a:txBody>
                    <a:bodyPr/>
                    <a:lstStyle/>
                    <a:p>
                      <a:r>
                        <a:rPr lang="de-DE" dirty="0"/>
                        <a:t>2. Member</a:t>
                      </a:r>
                    </a:p>
                  </a:txBody>
                  <a:tcPr/>
                </a:tc>
                <a:tc>
                  <a:txBody>
                    <a:bodyPr/>
                    <a:lstStyle/>
                    <a:p>
                      <a:endParaRPr lang="de-DE"/>
                    </a:p>
                  </a:txBody>
                  <a:tcPr/>
                </a:tc>
                <a:tc>
                  <a:txBody>
                    <a:bodyPr/>
                    <a:lstStyle/>
                    <a:p>
                      <a:endParaRPr lang="de-DE"/>
                    </a:p>
                  </a:txBody>
                  <a:tcPr/>
                </a:tc>
                <a:tc>
                  <a:txBody>
                    <a:bodyPr/>
                    <a:lstStyle/>
                    <a:p>
                      <a:endParaRPr lang="de-DE"/>
                    </a:p>
                  </a:txBody>
                  <a:tcPr/>
                </a:tc>
                <a:extLst>
                  <a:ext uri="{0D108BD9-81ED-4DB2-BD59-A6C34878D82A}">
                    <a16:rowId xmlns:a16="http://schemas.microsoft.com/office/drawing/2014/main" val="10002"/>
                  </a:ext>
                </a:extLst>
              </a:tr>
              <a:tr h="698571">
                <a:tc>
                  <a:txBody>
                    <a:bodyPr/>
                    <a:lstStyle/>
                    <a:p>
                      <a:r>
                        <a:rPr lang="de-DE" dirty="0"/>
                        <a:t>3. Member</a:t>
                      </a:r>
                    </a:p>
                  </a:txBody>
                  <a:tcPr/>
                </a:tc>
                <a:tc>
                  <a:txBody>
                    <a:bodyPr/>
                    <a:lstStyle/>
                    <a:p>
                      <a:endParaRPr lang="de-DE"/>
                    </a:p>
                  </a:txBody>
                  <a:tcPr/>
                </a:tc>
                <a:tc>
                  <a:txBody>
                    <a:bodyPr/>
                    <a:lstStyle/>
                    <a:p>
                      <a:endParaRPr lang="de-DE"/>
                    </a:p>
                  </a:txBody>
                  <a:tcPr/>
                </a:tc>
                <a:tc>
                  <a:txBody>
                    <a:bodyPr/>
                    <a:lstStyle/>
                    <a:p>
                      <a:endParaRPr lang="de-DE"/>
                    </a:p>
                  </a:txBody>
                  <a:tcPr/>
                </a:tc>
                <a:extLst>
                  <a:ext uri="{0D108BD9-81ED-4DB2-BD59-A6C34878D82A}">
                    <a16:rowId xmlns:a16="http://schemas.microsoft.com/office/drawing/2014/main" val="10003"/>
                  </a:ext>
                </a:extLst>
              </a:tr>
              <a:tr h="698571">
                <a:tc>
                  <a:txBody>
                    <a:bodyPr/>
                    <a:lstStyle/>
                    <a:p>
                      <a:r>
                        <a:rPr lang="de-DE" dirty="0"/>
                        <a:t>4. Member</a:t>
                      </a:r>
                    </a:p>
                  </a:txBody>
                  <a:tcPr/>
                </a:tc>
                <a:tc>
                  <a:txBody>
                    <a:bodyPr/>
                    <a:lstStyle/>
                    <a:p>
                      <a:endParaRPr lang="de-DE"/>
                    </a:p>
                  </a:txBody>
                  <a:tcPr/>
                </a:tc>
                <a:tc>
                  <a:txBody>
                    <a:bodyPr/>
                    <a:lstStyle/>
                    <a:p>
                      <a:endParaRPr lang="de-DE"/>
                    </a:p>
                  </a:txBody>
                  <a:tcPr/>
                </a:tc>
                <a:tc>
                  <a:txBody>
                    <a:bodyPr/>
                    <a:lstStyle/>
                    <a:p>
                      <a:endParaRPr lang="de-DE"/>
                    </a:p>
                  </a:txBody>
                  <a:tcPr/>
                </a:tc>
                <a:extLst>
                  <a:ext uri="{0D108BD9-81ED-4DB2-BD59-A6C34878D82A}">
                    <a16:rowId xmlns:a16="http://schemas.microsoft.com/office/drawing/2014/main" val="10004"/>
                  </a:ext>
                </a:extLst>
              </a:tr>
              <a:tr h="698571">
                <a:tc>
                  <a:txBody>
                    <a:bodyPr/>
                    <a:lstStyle/>
                    <a:p>
                      <a:r>
                        <a:rPr lang="de-DE" dirty="0"/>
                        <a:t>5. Member</a:t>
                      </a:r>
                    </a:p>
                  </a:txBody>
                  <a:tcPr/>
                </a:tc>
                <a:tc>
                  <a:txBody>
                    <a:bodyPr/>
                    <a:lstStyle/>
                    <a:p>
                      <a:endParaRPr lang="de-DE"/>
                    </a:p>
                  </a:txBody>
                  <a:tcPr/>
                </a:tc>
                <a:tc>
                  <a:txBody>
                    <a:bodyPr/>
                    <a:lstStyle/>
                    <a:p>
                      <a:endParaRPr lang="de-DE"/>
                    </a:p>
                  </a:txBody>
                  <a:tcPr/>
                </a:tc>
                <a:tc>
                  <a:txBody>
                    <a:bodyPr/>
                    <a:lstStyle/>
                    <a:p>
                      <a:endParaRPr lang="de-DE" dirty="0"/>
                    </a:p>
                  </a:txBody>
                  <a:tcPr/>
                </a:tc>
                <a:extLst>
                  <a:ext uri="{0D108BD9-81ED-4DB2-BD59-A6C34878D82A}">
                    <a16:rowId xmlns:a16="http://schemas.microsoft.com/office/drawing/2014/main" val="10005"/>
                  </a:ext>
                </a:extLst>
              </a:tr>
            </a:tbl>
          </a:graphicData>
        </a:graphic>
      </p:graphicFrame>
    </p:spTree>
    <p:extLst>
      <p:ext uri="{BB962C8B-B14F-4D97-AF65-F5344CB8AC3E}">
        <p14:creationId xmlns:p14="http://schemas.microsoft.com/office/powerpoint/2010/main" val="53480817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8a. Prototype</a:t>
            </a:r>
          </a:p>
        </p:txBody>
      </p:sp>
      <p:sp>
        <p:nvSpPr>
          <p:cNvPr id="3" name="Text Placeholder 2"/>
          <p:cNvSpPr>
            <a:spLocks noGrp="1"/>
          </p:cNvSpPr>
          <p:nvPr>
            <p:ph type="body" sz="quarter" idx="10"/>
          </p:nvPr>
        </p:nvSpPr>
        <p:spPr/>
        <p:txBody>
          <a:bodyPr>
            <a:normAutofit/>
          </a:bodyPr>
          <a:lstStyle/>
          <a:p>
            <a:r>
              <a:rPr lang="en-GB" dirty="0"/>
              <a:t>A so called “Critical Function Prototype” enables you to test an essential part of your entire concept by building just one prototype. </a:t>
            </a:r>
            <a:endParaRPr lang="en-GB" dirty="0">
              <a:solidFill>
                <a:schemeClr val="tx1"/>
              </a:solidFill>
            </a:endParaRPr>
          </a:p>
          <a:p>
            <a:r>
              <a:rPr lang="en-GB" dirty="0">
                <a:solidFill>
                  <a:schemeClr val="tx1"/>
                </a:solidFill>
              </a:rPr>
              <a:t>You can test the minimal requirements for a prototype in order </a:t>
            </a:r>
            <a:r>
              <a:rPr lang="en-GB" dirty="0"/>
              <a:t>to become successful. </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Better understand the factors of your idea</a:t>
            </a:r>
            <a:endParaRPr lang="de-DE" dirty="0"/>
          </a:p>
          <a:p>
            <a:pPr marL="171450" lvl="0" indent="-171450">
              <a:buClr>
                <a:schemeClr val="accent1"/>
              </a:buClr>
              <a:buFont typeface="Symbol" charset="2"/>
              <a:buChar char="-"/>
            </a:pPr>
            <a:r>
              <a:rPr lang="en-US" dirty="0"/>
              <a:t>Identify problems within the concept</a:t>
            </a:r>
            <a:endParaRPr lang="de-DE" dirty="0"/>
          </a:p>
        </p:txBody>
      </p:sp>
      <p:sp>
        <p:nvSpPr>
          <p:cNvPr id="5" name="Text Placeholder 4"/>
          <p:cNvSpPr>
            <a:spLocks noGrp="1"/>
          </p:cNvSpPr>
          <p:nvPr>
            <p:ph type="body" sz="quarter" idx="12"/>
          </p:nvPr>
        </p:nvSpPr>
        <p:spPr/>
        <p:txBody>
          <a:bodyPr>
            <a:noAutofit/>
          </a:bodyPr>
          <a:lstStyle/>
          <a:p>
            <a:pPr marL="228600" lvl="0" indent="-228600">
              <a:buClr>
                <a:schemeClr val="accent1"/>
              </a:buClr>
              <a:buFont typeface="+mj-lt"/>
              <a:buAutoNum type="arabicPeriod"/>
            </a:pPr>
            <a:r>
              <a:rPr lang="en-GB" dirty="0">
                <a:solidFill>
                  <a:schemeClr val="tx1"/>
                </a:solidFill>
              </a:rPr>
              <a:t>Think about the question: “How do we think the idea could possibly fail?” Put potential causes on Post-Its on a whiteboard / flipchart.</a:t>
            </a:r>
          </a:p>
          <a:p>
            <a:pPr marL="228600" lvl="0" indent="-228600">
              <a:buClr>
                <a:schemeClr val="accent1"/>
              </a:buClr>
              <a:buFont typeface="+mj-lt"/>
              <a:buAutoNum type="arabicPeriod"/>
            </a:pPr>
            <a:r>
              <a:rPr lang="en-GB" dirty="0">
                <a:solidFill>
                  <a:schemeClr val="tx1"/>
                </a:solidFill>
              </a:rPr>
              <a:t>Now think about how you could test for those factors? Add potential ways to test them on additional Post-Its.</a:t>
            </a:r>
          </a:p>
          <a:p>
            <a:pPr marL="228600" lvl="0" indent="-228600">
              <a:buClr>
                <a:schemeClr val="accent1"/>
              </a:buClr>
              <a:buFont typeface="+mj-lt"/>
              <a:buAutoNum type="arabicPeriod"/>
            </a:pPr>
            <a:r>
              <a:rPr lang="en-GB" dirty="0">
                <a:solidFill>
                  <a:schemeClr val="tx1"/>
                </a:solidFill>
              </a:rPr>
              <a:t>Come up with measurement criteria that help you with the evaluation of the idea. </a:t>
            </a:r>
            <a:br>
              <a:rPr lang="en-GB" dirty="0">
                <a:solidFill>
                  <a:schemeClr val="tx1"/>
                </a:solidFill>
              </a:rPr>
            </a:br>
            <a:r>
              <a:rPr lang="en-GB" dirty="0">
                <a:solidFill>
                  <a:schemeClr val="tx1"/>
                </a:solidFill>
              </a:rPr>
              <a:t>For example: needs to be comfortable, usable in day to day life, etc.</a:t>
            </a:r>
          </a:p>
          <a:p>
            <a:pPr marL="228600" lvl="0" indent="-228600">
              <a:buClr>
                <a:schemeClr val="accent1"/>
              </a:buClr>
              <a:buFont typeface="+mj-lt"/>
              <a:buAutoNum type="arabicPeriod"/>
            </a:pPr>
            <a:r>
              <a:rPr lang="en-GB" dirty="0">
                <a:solidFill>
                  <a:schemeClr val="tx1"/>
                </a:solidFill>
              </a:rPr>
              <a:t>Build a prototype that allows for testing exactly those essential factors. It could be any kind of prototype. You may build one out of paper, dough or use a digital program like special Apps (e.g. “POP”, “</a:t>
            </a:r>
            <a:r>
              <a:rPr lang="en-GB" dirty="0" err="1">
                <a:solidFill>
                  <a:schemeClr val="tx1"/>
                </a:solidFill>
              </a:rPr>
              <a:t>Balsamiq</a:t>
            </a:r>
            <a:r>
              <a:rPr lang="en-GB" dirty="0">
                <a:solidFill>
                  <a:schemeClr val="tx1"/>
                </a:solidFill>
              </a:rPr>
              <a:t>”, etc.) or even simply “</a:t>
            </a:r>
            <a:r>
              <a:rPr lang="en-GB" dirty="0" err="1">
                <a:solidFill>
                  <a:schemeClr val="tx1"/>
                </a:solidFill>
              </a:rPr>
              <a:t>Powerpoint</a:t>
            </a:r>
            <a:r>
              <a:rPr lang="en-GB" dirty="0">
                <a:solidFill>
                  <a:schemeClr val="tx1"/>
                </a:solidFill>
              </a:rPr>
              <a:t>” or a video with your smartphone.</a:t>
            </a:r>
          </a:p>
          <a:p>
            <a:pPr marL="228600" lvl="0" indent="-228600">
              <a:buClr>
                <a:schemeClr val="accent1"/>
              </a:buClr>
              <a:buFont typeface="+mj-lt"/>
              <a:buAutoNum type="arabicPeriod"/>
            </a:pPr>
            <a:r>
              <a:rPr lang="en-GB" dirty="0">
                <a:solidFill>
                  <a:schemeClr val="tx1"/>
                </a:solidFill>
              </a:rPr>
              <a:t>Go out and find users who are willing to test your prototype.</a:t>
            </a:r>
          </a:p>
          <a:p>
            <a:pPr marL="228600" lvl="0" indent="-228600">
              <a:buClr>
                <a:schemeClr val="accent1"/>
              </a:buClr>
              <a:buFont typeface="+mj-lt"/>
              <a:buAutoNum type="arabicPeriod"/>
            </a:pPr>
            <a:r>
              <a:rPr lang="en-GB" dirty="0">
                <a:solidFill>
                  <a:schemeClr val="tx1"/>
                </a:solidFill>
              </a:rPr>
              <a:t>Take pictures, notes and videos to remember the results and to be able to apply the measurement criteria. Let the users experience as much as possible themselves, explain as little as possible and be open for feedback.</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7466748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8b. Storyboard</a:t>
            </a:r>
          </a:p>
        </p:txBody>
      </p:sp>
      <p:sp>
        <p:nvSpPr>
          <p:cNvPr id="3" name="Text Placeholder 2"/>
          <p:cNvSpPr>
            <a:spLocks noGrp="1"/>
          </p:cNvSpPr>
          <p:nvPr>
            <p:ph type="body" sz="quarter" idx="10"/>
          </p:nvPr>
        </p:nvSpPr>
        <p:spPr/>
        <p:txBody>
          <a:bodyPr>
            <a:normAutofit/>
          </a:bodyPr>
          <a:lstStyle/>
          <a:p>
            <a:r>
              <a:rPr lang="en-GB" dirty="0"/>
              <a:t>The Storyboard is a visual representation of your idea and </a:t>
            </a:r>
            <a:r>
              <a:rPr lang="en-GB" dirty="0">
                <a:solidFill>
                  <a:schemeClr val="tx1"/>
                </a:solidFill>
              </a:rPr>
              <a:t>counts </a:t>
            </a:r>
            <a:r>
              <a:rPr lang="en-GB" dirty="0"/>
              <a:t>to the category of empathy prototypes. </a:t>
            </a:r>
          </a:p>
          <a:p>
            <a:r>
              <a:rPr lang="en-GB" dirty="0"/>
              <a:t>It enables you to better understand your user in the context of your idea and to come up with a more detailed solution by working on it step by step. </a:t>
            </a:r>
          </a:p>
        </p:txBody>
      </p:sp>
      <p:sp>
        <p:nvSpPr>
          <p:cNvPr id="4" name="Text Placeholder 3"/>
          <p:cNvSpPr>
            <a:spLocks noGrp="1"/>
          </p:cNvSpPr>
          <p:nvPr>
            <p:ph type="body" sz="quarter" idx="11"/>
          </p:nvPr>
        </p:nvSpPr>
        <p:spPr/>
        <p:txBody>
          <a:bodyPr>
            <a:noAutofit/>
          </a:bodyPr>
          <a:lstStyle/>
          <a:p>
            <a:pPr marL="171450" lvl="0" indent="-171450">
              <a:buClr>
                <a:schemeClr val="accent1"/>
              </a:buClr>
              <a:buFont typeface="Symbol" charset="2"/>
              <a:buChar char="-"/>
            </a:pPr>
            <a:r>
              <a:rPr lang="en-US" dirty="0"/>
              <a:t>Specify the idea in detail</a:t>
            </a:r>
            <a:endParaRPr lang="de-DE" dirty="0"/>
          </a:p>
          <a:p>
            <a:pPr marL="171450" lvl="0" indent="-171450">
              <a:buClr>
                <a:schemeClr val="accent1"/>
              </a:buClr>
              <a:buFont typeface="Symbol" charset="2"/>
              <a:buChar char="-"/>
            </a:pPr>
            <a:r>
              <a:rPr lang="en-US" dirty="0"/>
              <a:t>Understand the user and his problems in the context of the idea</a:t>
            </a:r>
            <a:endParaRPr lang="de-DE" dirty="0"/>
          </a:p>
          <a:p>
            <a:pPr marL="171450" lvl="0" indent="-171450">
              <a:buClr>
                <a:schemeClr val="accent1"/>
              </a:buClr>
              <a:buFont typeface="Symbol" charset="2"/>
              <a:buChar char="-"/>
            </a:pPr>
            <a:r>
              <a:rPr lang="en-US" dirty="0"/>
              <a:t>Synchronize the team</a:t>
            </a:r>
            <a:endParaRPr lang="de-DE" dirty="0"/>
          </a:p>
        </p:txBody>
      </p:sp>
      <p:sp>
        <p:nvSpPr>
          <p:cNvPr id="5" name="Text Placeholder 4"/>
          <p:cNvSpPr>
            <a:spLocks noGrp="1"/>
          </p:cNvSpPr>
          <p:nvPr>
            <p:ph type="body" sz="quarter" idx="12"/>
          </p:nvPr>
        </p:nvSpPr>
        <p:spPr/>
        <p:txBody>
          <a:bodyPr>
            <a:noAutofit/>
          </a:bodyPr>
          <a:lstStyle/>
          <a:p>
            <a:pPr marL="228600" lvl="0" indent="-228600">
              <a:buClr>
                <a:schemeClr val="accent1"/>
              </a:buClr>
              <a:buFont typeface="+mj-lt"/>
              <a:buAutoNum type="arabicPeriod"/>
            </a:pPr>
            <a:r>
              <a:rPr lang="en-GB" dirty="0"/>
              <a:t>Pick an idea that you wish to understand and refine within the whole context.</a:t>
            </a:r>
          </a:p>
          <a:p>
            <a:pPr marL="228600" lvl="0" indent="-228600">
              <a:buClr>
                <a:schemeClr val="accent1"/>
              </a:buClr>
              <a:buFont typeface="+mj-lt"/>
              <a:buAutoNum type="arabicPeriod"/>
            </a:pPr>
            <a:r>
              <a:rPr lang="en-GB" dirty="0"/>
              <a:t>Begin by telling your idea’s story from the user’s point of view. You can start by describing the sad times preceding your idea. What problem does the user have and what does she / he wish for? Or start with his / her first contact with your idea.</a:t>
            </a:r>
          </a:p>
          <a:p>
            <a:pPr marL="228600" lvl="0" indent="-228600">
              <a:buClr>
                <a:schemeClr val="accent1"/>
              </a:buClr>
              <a:buFont typeface="+mj-lt"/>
              <a:buAutoNum type="arabicPeriod"/>
            </a:pPr>
            <a:r>
              <a:rPr lang="en-GB" dirty="0"/>
              <a:t>Draw the scenes one by one - like a comic - on your whiteboard / flipchart, add quotes and thought bubbles to make it more vivid.</a:t>
            </a:r>
          </a:p>
          <a:p>
            <a:pPr marL="228600" lvl="0" indent="-228600">
              <a:buClr>
                <a:schemeClr val="accent1"/>
              </a:buClr>
              <a:buFont typeface="+mj-lt"/>
              <a:buAutoNum type="arabicPeriod"/>
            </a:pPr>
            <a:r>
              <a:rPr lang="en-GB" dirty="0"/>
              <a:t>Try to </a:t>
            </a:r>
            <a:r>
              <a:rPr lang="en-GB" dirty="0">
                <a:solidFill>
                  <a:schemeClr val="tx1"/>
                </a:solidFill>
              </a:rPr>
              <a:t>picture </a:t>
            </a:r>
            <a:r>
              <a:rPr lang="en-GB" dirty="0"/>
              <a:t>every scene in as much detail as possible. Where is the user? How does he / she get in contact with your idea? </a:t>
            </a:r>
          </a:p>
          <a:p>
            <a:pPr marL="228600" lvl="0" indent="-228600">
              <a:buClr>
                <a:schemeClr val="accent1"/>
              </a:buClr>
              <a:buFont typeface="+mj-lt"/>
              <a:buAutoNum type="arabicPeriod"/>
            </a:pPr>
            <a:r>
              <a:rPr lang="en-GB" dirty="0"/>
              <a:t>Imagine yourselves in the world of your user. Identify problems with your idea and find solutions for them while drawing. “Think with your hands”.</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362657871"/>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8c. User Journey</a:t>
            </a:r>
          </a:p>
        </p:txBody>
      </p:sp>
      <p:sp>
        <p:nvSpPr>
          <p:cNvPr id="3" name="Text Placeholder 2"/>
          <p:cNvSpPr>
            <a:spLocks noGrp="1"/>
          </p:cNvSpPr>
          <p:nvPr>
            <p:ph type="body" sz="quarter" idx="10"/>
          </p:nvPr>
        </p:nvSpPr>
        <p:spPr/>
        <p:txBody>
          <a:bodyPr>
            <a:normAutofit/>
          </a:bodyPr>
          <a:lstStyle/>
          <a:p>
            <a:r>
              <a:rPr lang="en-GB" dirty="0"/>
              <a:t>The User Journey method enables you to form a step-by-step awareness for the experience and touchpoints a customer / user has with your product or service. </a:t>
            </a:r>
          </a:p>
          <a:p>
            <a:r>
              <a:rPr lang="en-GB" dirty="0"/>
              <a:t>It enables you to identify the problems within those interactions. This happens based on your assumptions while simultaneously giving you the opportunity to empathize with your user and bringing </a:t>
            </a:r>
            <a:r>
              <a:rPr lang="en-GB" dirty="0">
                <a:solidFill>
                  <a:schemeClr val="tx1"/>
                </a:solidFill>
              </a:rPr>
              <a:t>every team member on a common base</a:t>
            </a:r>
            <a:r>
              <a:rPr lang="en-GB" dirty="0"/>
              <a:t>.</a:t>
            </a:r>
          </a:p>
        </p:txBody>
      </p:sp>
      <p:sp>
        <p:nvSpPr>
          <p:cNvPr id="4" name="Text Placeholder 3"/>
          <p:cNvSpPr>
            <a:spLocks noGrp="1"/>
          </p:cNvSpPr>
          <p:nvPr>
            <p:ph type="body" sz="quarter" idx="11"/>
          </p:nvPr>
        </p:nvSpPr>
        <p:spPr/>
        <p:txBody>
          <a:bodyPr>
            <a:noAutofit/>
          </a:bodyPr>
          <a:lstStyle/>
          <a:p>
            <a:pPr marL="171450" lvl="0" indent="-171450">
              <a:spcAft>
                <a:spcPts val="300"/>
              </a:spcAft>
              <a:buClr>
                <a:schemeClr val="accent1">
                  <a:lumMod val="60000"/>
                  <a:lumOff val="40000"/>
                </a:schemeClr>
              </a:buClr>
              <a:buFont typeface="Symbol" charset="2"/>
              <a:buChar char="-"/>
            </a:pPr>
            <a:r>
              <a:rPr lang="en-US" dirty="0"/>
              <a:t>Understand the user experience within a larger context</a:t>
            </a:r>
            <a:endParaRPr lang="de-DE" dirty="0"/>
          </a:p>
          <a:p>
            <a:pPr marL="171450" lvl="0" indent="-171450">
              <a:spcAft>
                <a:spcPts val="300"/>
              </a:spcAft>
              <a:buClr>
                <a:schemeClr val="accent1">
                  <a:lumMod val="60000"/>
                  <a:lumOff val="40000"/>
                </a:schemeClr>
              </a:buClr>
              <a:buFont typeface="Symbol" charset="2"/>
              <a:buChar char="-"/>
            </a:pPr>
            <a:r>
              <a:rPr lang="en-US" dirty="0"/>
              <a:t>Identify problems</a:t>
            </a:r>
            <a:endParaRPr lang="de-DE" dirty="0"/>
          </a:p>
          <a:p>
            <a:pPr marL="171450" lvl="0" indent="-171450">
              <a:spcAft>
                <a:spcPts val="300"/>
              </a:spcAft>
              <a:buClr>
                <a:schemeClr val="accent1">
                  <a:lumMod val="60000"/>
                  <a:lumOff val="40000"/>
                </a:schemeClr>
              </a:buClr>
              <a:buFont typeface="Symbol" charset="2"/>
              <a:buChar char="-"/>
            </a:pPr>
            <a:r>
              <a:rPr lang="en-US" dirty="0"/>
              <a:t>Download assumptions</a:t>
            </a:r>
            <a:endParaRPr lang="de-DE" dirty="0"/>
          </a:p>
          <a:p>
            <a:pPr marL="171450" lvl="0" indent="-171450">
              <a:spcAft>
                <a:spcPts val="300"/>
              </a:spcAft>
              <a:buClr>
                <a:schemeClr val="accent1">
                  <a:lumMod val="60000"/>
                  <a:lumOff val="40000"/>
                </a:schemeClr>
              </a:buClr>
              <a:buFont typeface="Symbol" charset="2"/>
              <a:buChar char="-"/>
            </a:pPr>
            <a:r>
              <a:rPr lang="en-US" dirty="0"/>
              <a:t>Bring the team on a common base</a:t>
            </a:r>
            <a:endParaRPr lang="de-DE" dirty="0"/>
          </a:p>
        </p:txBody>
      </p:sp>
      <p:sp>
        <p:nvSpPr>
          <p:cNvPr id="5" name="Text Placeholder 4"/>
          <p:cNvSpPr>
            <a:spLocks noGrp="1"/>
          </p:cNvSpPr>
          <p:nvPr>
            <p:ph type="body" sz="quarter" idx="12"/>
          </p:nvPr>
        </p:nvSpPr>
        <p:spPr/>
        <p:txBody>
          <a:bodyPr>
            <a:noAutofit/>
          </a:bodyPr>
          <a:lstStyle/>
          <a:p>
            <a:pPr marL="228600" lvl="0" indent="-228600">
              <a:buClr>
                <a:schemeClr val="accent1"/>
              </a:buClr>
              <a:buFont typeface="+mj-lt"/>
              <a:buAutoNum type="arabicPeriod"/>
            </a:pPr>
            <a:r>
              <a:rPr lang="en-GB" dirty="0"/>
              <a:t>Agree on a user you do want to “follow” and a reasonable structure for the user journey.  Ask yourselves what happens before, during and after using / buying your product. </a:t>
            </a:r>
          </a:p>
          <a:p>
            <a:pPr marL="228600" lvl="0" indent="-228600">
              <a:buClr>
                <a:schemeClr val="accent1"/>
              </a:buClr>
              <a:buFont typeface="+mj-lt"/>
              <a:buAutoNum type="arabicPeriod"/>
            </a:pPr>
            <a:r>
              <a:rPr lang="en-GB" dirty="0"/>
              <a:t>Each step gets written down on a Post-It.  Add a sketch </a:t>
            </a:r>
            <a:r>
              <a:rPr lang="en-GB" dirty="0">
                <a:solidFill>
                  <a:schemeClr val="tx1"/>
                </a:solidFill>
              </a:rPr>
              <a:t>to </a:t>
            </a:r>
            <a:r>
              <a:rPr lang="en-GB" dirty="0"/>
              <a:t>each individual step.</a:t>
            </a:r>
          </a:p>
          <a:p>
            <a:pPr marL="228600" lvl="0" indent="-228600">
              <a:buClr>
                <a:schemeClr val="accent1"/>
              </a:buClr>
              <a:buFont typeface="+mj-lt"/>
              <a:buAutoNum type="arabicPeriod"/>
            </a:pPr>
            <a:r>
              <a:rPr lang="en-GB" dirty="0"/>
              <a:t>Where are the relevant touchpoints with the product or service? Note those down on Post-Its, right under the identified steps.</a:t>
            </a:r>
          </a:p>
          <a:p>
            <a:pPr marL="228600" lvl="0" indent="-228600">
              <a:buClr>
                <a:schemeClr val="accent1"/>
              </a:buClr>
              <a:buFont typeface="+mj-lt"/>
              <a:buAutoNum type="arabicPeriod"/>
            </a:pPr>
            <a:r>
              <a:rPr lang="en-GB" dirty="0"/>
              <a:t>To empathize with the client you should describe its feelings during the process by drawing a smiley next to your Post-Its (happy, angry, confused, sad, surprised, etc.).</a:t>
            </a:r>
          </a:p>
          <a:p>
            <a:pPr marL="228600" lvl="0" indent="-228600">
              <a:buClr>
                <a:schemeClr val="accent1"/>
              </a:buClr>
              <a:buFont typeface="+mj-lt"/>
              <a:buAutoNum type="arabicPeriod"/>
            </a:pPr>
            <a:r>
              <a:rPr lang="en-GB" dirty="0"/>
              <a:t>Identify the possible problems by drawing a symbol (e.g. a bolt) directly next to or on top of the relevant Post-Its.</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184031691"/>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8c. User Journey</a:t>
            </a:r>
            <a:endParaRPr lang="en-US" dirty="0"/>
          </a:p>
        </p:txBody>
      </p:sp>
      <p:graphicFrame>
        <p:nvGraphicFramePr>
          <p:cNvPr id="3" name="Tabelle 2"/>
          <p:cNvGraphicFramePr>
            <a:graphicFrameLocks noGrp="1"/>
          </p:cNvGraphicFramePr>
          <p:nvPr>
            <p:extLst>
              <p:ext uri="{D42A27DB-BD31-4B8C-83A1-F6EECF244321}">
                <p14:modId xmlns:p14="http://schemas.microsoft.com/office/powerpoint/2010/main" val="528843292"/>
              </p:ext>
            </p:extLst>
          </p:nvPr>
        </p:nvGraphicFramePr>
        <p:xfrm>
          <a:off x="587375" y="1951566"/>
          <a:ext cx="11017252" cy="4690534"/>
        </p:xfrm>
        <a:graphic>
          <a:graphicData uri="http://schemas.openxmlformats.org/drawingml/2006/table">
            <a:tbl>
              <a:tblPr firstRow="1" bandRow="1">
                <a:tableStyleId>{5C22544A-7EE6-4342-B048-85BDC9FD1C3A}</a:tableStyleId>
              </a:tblPr>
              <a:tblGrid>
                <a:gridCol w="2754313">
                  <a:extLst>
                    <a:ext uri="{9D8B030D-6E8A-4147-A177-3AD203B41FA5}">
                      <a16:colId xmlns:a16="http://schemas.microsoft.com/office/drawing/2014/main" val="20000"/>
                    </a:ext>
                  </a:extLst>
                </a:gridCol>
                <a:gridCol w="2754313">
                  <a:extLst>
                    <a:ext uri="{9D8B030D-6E8A-4147-A177-3AD203B41FA5}">
                      <a16:colId xmlns:a16="http://schemas.microsoft.com/office/drawing/2014/main" val="20001"/>
                    </a:ext>
                  </a:extLst>
                </a:gridCol>
                <a:gridCol w="2754313">
                  <a:extLst>
                    <a:ext uri="{9D8B030D-6E8A-4147-A177-3AD203B41FA5}">
                      <a16:colId xmlns:a16="http://schemas.microsoft.com/office/drawing/2014/main" val="20002"/>
                    </a:ext>
                  </a:extLst>
                </a:gridCol>
                <a:gridCol w="2754313">
                  <a:extLst>
                    <a:ext uri="{9D8B030D-6E8A-4147-A177-3AD203B41FA5}">
                      <a16:colId xmlns:a16="http://schemas.microsoft.com/office/drawing/2014/main" val="20003"/>
                    </a:ext>
                  </a:extLst>
                </a:gridCol>
              </a:tblGrid>
              <a:tr h="2345267">
                <a:tc>
                  <a:txBody>
                    <a:bodyPr/>
                    <a:lstStyle/>
                    <a:p>
                      <a:r>
                        <a:rPr lang="de-DE" dirty="0" err="1"/>
                        <a:t>How</a:t>
                      </a:r>
                      <a:r>
                        <a:rPr lang="de-DE" baseline="0" dirty="0"/>
                        <a:t> </a:t>
                      </a:r>
                      <a:r>
                        <a:rPr lang="de-DE" baseline="0" dirty="0" err="1"/>
                        <a:t>does</a:t>
                      </a:r>
                      <a:r>
                        <a:rPr lang="de-DE" baseline="0" dirty="0"/>
                        <a:t> </a:t>
                      </a:r>
                      <a:r>
                        <a:rPr lang="de-DE" baseline="0" dirty="0" err="1"/>
                        <a:t>the</a:t>
                      </a:r>
                      <a:r>
                        <a:rPr lang="de-DE" baseline="0" dirty="0"/>
                        <a:t> </a:t>
                      </a:r>
                      <a:r>
                        <a:rPr lang="de-DE" baseline="0" dirty="0" err="1"/>
                        <a:t>situation</a:t>
                      </a:r>
                      <a:r>
                        <a:rPr lang="de-DE" baseline="0" dirty="0"/>
                        <a:t> &amp; </a:t>
                      </a:r>
                      <a:r>
                        <a:rPr lang="de-DE" baseline="0" dirty="0" err="1"/>
                        <a:t>the</a:t>
                      </a:r>
                      <a:r>
                        <a:rPr lang="de-DE" baseline="0" dirty="0"/>
                        <a:t> </a:t>
                      </a:r>
                      <a:r>
                        <a:rPr lang="de-DE" baseline="0" dirty="0" err="1"/>
                        <a:t>circumstances</a:t>
                      </a:r>
                      <a:r>
                        <a:rPr lang="de-DE" baseline="0" dirty="0"/>
                        <a:t> </a:t>
                      </a:r>
                      <a:r>
                        <a:rPr lang="de-DE" baseline="0" dirty="0" err="1"/>
                        <a:t>look</a:t>
                      </a:r>
                      <a:r>
                        <a:rPr lang="de-DE" baseline="0" dirty="0"/>
                        <a:t> like?</a:t>
                      </a:r>
                      <a:endParaRPr lang="de-DE" dirty="0"/>
                    </a:p>
                  </a:txBody>
                  <a:tcPr/>
                </a:tc>
                <a:tc>
                  <a:txBody>
                    <a:bodyPr/>
                    <a:lstStyle/>
                    <a:p>
                      <a:r>
                        <a:rPr lang="de-DE" dirty="0" err="1"/>
                        <a:t>Before</a:t>
                      </a:r>
                      <a:r>
                        <a:rPr lang="de-DE" dirty="0"/>
                        <a:t> Solution:</a:t>
                      </a:r>
                    </a:p>
                  </a:txBody>
                  <a:tcPr/>
                </a:tc>
                <a:tc>
                  <a:txBody>
                    <a:bodyPr/>
                    <a:lstStyle/>
                    <a:p>
                      <a:r>
                        <a:rPr lang="de-DE" dirty="0" err="1"/>
                        <a:t>During</a:t>
                      </a:r>
                      <a:r>
                        <a:rPr lang="de-DE" dirty="0"/>
                        <a:t> Solution:</a:t>
                      </a:r>
                    </a:p>
                  </a:txBody>
                  <a:tcPr/>
                </a:tc>
                <a:tc>
                  <a:txBody>
                    <a:bodyPr/>
                    <a:lstStyle/>
                    <a:p>
                      <a:r>
                        <a:rPr lang="de-DE" dirty="0"/>
                        <a:t>After Solution:</a:t>
                      </a:r>
                    </a:p>
                  </a:txBody>
                  <a:tcPr/>
                </a:tc>
                <a:extLst>
                  <a:ext uri="{0D108BD9-81ED-4DB2-BD59-A6C34878D82A}">
                    <a16:rowId xmlns:a16="http://schemas.microsoft.com/office/drawing/2014/main" val="10000"/>
                  </a:ext>
                </a:extLst>
              </a:tr>
              <a:tr h="2345267">
                <a:tc>
                  <a:txBody>
                    <a:bodyPr/>
                    <a:lstStyle/>
                    <a:p>
                      <a:r>
                        <a:rPr lang="de-DE" dirty="0" err="1"/>
                        <a:t>What</a:t>
                      </a:r>
                      <a:r>
                        <a:rPr lang="de-DE" dirty="0"/>
                        <a:t> </a:t>
                      </a:r>
                      <a:r>
                        <a:rPr lang="de-DE" dirty="0" err="1"/>
                        <a:t>does</a:t>
                      </a:r>
                      <a:r>
                        <a:rPr lang="de-DE" dirty="0"/>
                        <a:t> </a:t>
                      </a:r>
                      <a:r>
                        <a:rPr lang="de-DE" dirty="0" err="1"/>
                        <a:t>the</a:t>
                      </a:r>
                      <a:r>
                        <a:rPr lang="de-DE" dirty="0"/>
                        <a:t> </a:t>
                      </a:r>
                      <a:r>
                        <a:rPr lang="de-DE" dirty="0" err="1"/>
                        <a:t>user</a:t>
                      </a:r>
                      <a:r>
                        <a:rPr lang="de-DE" dirty="0"/>
                        <a:t> do </a:t>
                      </a:r>
                      <a:r>
                        <a:rPr lang="de-DE" dirty="0" err="1"/>
                        <a:t>to</a:t>
                      </a:r>
                      <a:r>
                        <a:rPr lang="de-DE" dirty="0"/>
                        <a:t> </a:t>
                      </a:r>
                      <a:r>
                        <a:rPr lang="de-DE" dirty="0" err="1"/>
                        <a:t>solve</a:t>
                      </a:r>
                      <a:r>
                        <a:rPr lang="de-DE" dirty="0"/>
                        <a:t> </a:t>
                      </a:r>
                      <a:r>
                        <a:rPr lang="de-DE" dirty="0" err="1"/>
                        <a:t>his</a:t>
                      </a:r>
                      <a:r>
                        <a:rPr lang="de-DE" dirty="0"/>
                        <a:t> </a:t>
                      </a:r>
                      <a:r>
                        <a:rPr lang="de-DE" dirty="0" err="1"/>
                        <a:t>problem</a:t>
                      </a:r>
                      <a:r>
                        <a:rPr lang="de-DE" dirty="0"/>
                        <a:t> </a:t>
                      </a:r>
                      <a:r>
                        <a:rPr lang="de-DE" dirty="0" err="1"/>
                        <a:t>by</a:t>
                      </a:r>
                      <a:r>
                        <a:rPr lang="de-DE" dirty="0"/>
                        <a:t> </a:t>
                      </a:r>
                      <a:r>
                        <a:rPr lang="de-DE" dirty="0" err="1"/>
                        <a:t>using</a:t>
                      </a:r>
                      <a:r>
                        <a:rPr lang="de-DE" dirty="0"/>
                        <a:t> </a:t>
                      </a:r>
                      <a:r>
                        <a:rPr lang="de-DE" dirty="0" err="1"/>
                        <a:t>your</a:t>
                      </a:r>
                      <a:r>
                        <a:rPr lang="de-DE" baseline="0" dirty="0"/>
                        <a:t> </a:t>
                      </a:r>
                      <a:r>
                        <a:rPr lang="de-DE" baseline="0" dirty="0" err="1"/>
                        <a:t>product</a:t>
                      </a:r>
                      <a:r>
                        <a:rPr lang="de-DE" baseline="0" dirty="0"/>
                        <a:t>/</a:t>
                      </a:r>
                      <a:r>
                        <a:rPr lang="de-DE" baseline="0" dirty="0" err="1"/>
                        <a:t>service</a:t>
                      </a:r>
                      <a:r>
                        <a:rPr lang="de-DE" dirty="0"/>
                        <a:t>?</a:t>
                      </a:r>
                    </a:p>
                  </a:txBody>
                  <a:tcPr/>
                </a:tc>
                <a:tc>
                  <a:txBody>
                    <a:bodyPr/>
                    <a:lstStyle/>
                    <a:p>
                      <a:r>
                        <a:rPr lang="de-DE" dirty="0" err="1"/>
                        <a:t>Before</a:t>
                      </a:r>
                      <a:r>
                        <a:rPr lang="de-DE" baseline="0" dirty="0"/>
                        <a:t> Solution:</a:t>
                      </a:r>
                      <a:endParaRPr lang="de-DE" dirty="0"/>
                    </a:p>
                  </a:txBody>
                  <a:tcPr/>
                </a:tc>
                <a:tc>
                  <a:txBody>
                    <a:bodyPr/>
                    <a:lstStyle/>
                    <a:p>
                      <a:r>
                        <a:rPr lang="de-DE" dirty="0" err="1"/>
                        <a:t>During</a:t>
                      </a:r>
                      <a:r>
                        <a:rPr lang="de-DE" dirty="0"/>
                        <a:t> Solution:</a:t>
                      </a:r>
                    </a:p>
                  </a:txBody>
                  <a:tcPr/>
                </a:tc>
                <a:tc>
                  <a:txBody>
                    <a:bodyPr/>
                    <a:lstStyle/>
                    <a:p>
                      <a:r>
                        <a:rPr lang="de-DE" dirty="0"/>
                        <a:t>After Solution:</a:t>
                      </a:r>
                    </a:p>
                  </a:txBody>
                  <a:tcPr/>
                </a:tc>
                <a:extLst>
                  <a:ext uri="{0D108BD9-81ED-4DB2-BD59-A6C34878D82A}">
                    <a16:rowId xmlns:a16="http://schemas.microsoft.com/office/drawing/2014/main" val="10001"/>
                  </a:ext>
                </a:extLst>
              </a:tr>
            </a:tbl>
          </a:graphicData>
        </a:graphic>
      </p:graphicFrame>
    </p:spTree>
    <p:extLst>
      <p:ext uri="{BB962C8B-B14F-4D97-AF65-F5344CB8AC3E}">
        <p14:creationId xmlns:p14="http://schemas.microsoft.com/office/powerpoint/2010/main" val="174906120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p:cNvSpPr>
            <a:spLocks noGrp="1"/>
          </p:cNvSpPr>
          <p:nvPr>
            <p:ph type="title"/>
          </p:nvPr>
        </p:nvSpPr>
        <p:spPr/>
        <p:txBody>
          <a:bodyPr/>
          <a:lstStyle/>
          <a:p>
            <a:r>
              <a:rPr lang="en-US" b="1" dirty="0"/>
              <a:t>ITERATIVE PROCESS DIMENSIONS</a:t>
            </a:r>
            <a:endParaRPr lang="en-US" dirty="0"/>
          </a:p>
        </p:txBody>
      </p:sp>
      <p:grpSp>
        <p:nvGrpSpPr>
          <p:cNvPr id="22" name="Group 21"/>
          <p:cNvGrpSpPr/>
          <p:nvPr/>
        </p:nvGrpSpPr>
        <p:grpSpPr>
          <a:xfrm>
            <a:off x="1825448" y="1943219"/>
            <a:ext cx="6386506" cy="4799449"/>
            <a:chOff x="3343885" y="73688"/>
            <a:chExt cx="8973676" cy="6743704"/>
          </a:xfrm>
        </p:grpSpPr>
        <p:sp>
          <p:nvSpPr>
            <p:cNvPr id="10" name="Dreieck 16"/>
            <p:cNvSpPr>
              <a:spLocks noChangeAspect="1"/>
            </p:cNvSpPr>
            <p:nvPr/>
          </p:nvSpPr>
          <p:spPr>
            <a:xfrm>
              <a:off x="6798649" y="697685"/>
              <a:ext cx="4746921" cy="5179240"/>
            </a:xfrm>
            <a:prstGeom prst="triangle">
              <a:avLst/>
            </a:prstGeom>
            <a:solidFill>
              <a:schemeClr val="accent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b="1" dirty="0">
                <a:solidFill>
                  <a:schemeClr val="tx1"/>
                </a:solidFill>
                <a:ea typeface="Franklin Gothic Book" charset="0"/>
                <a:cs typeface="Franklin Gothic Book" charset="0"/>
              </a:endParaRPr>
            </a:p>
          </p:txBody>
        </p:sp>
        <p:sp>
          <p:nvSpPr>
            <p:cNvPr id="11" name="Oval 17"/>
            <p:cNvSpPr>
              <a:spLocks noChangeAspect="1"/>
            </p:cNvSpPr>
            <p:nvPr/>
          </p:nvSpPr>
          <p:spPr>
            <a:xfrm>
              <a:off x="8373600" y="2959200"/>
              <a:ext cx="1584000" cy="1584000"/>
            </a:xfrm>
            <a:prstGeom prst="ellipse">
              <a:avLst/>
            </a:prstGeom>
            <a:solidFill>
              <a:schemeClr val="accent1">
                <a:lumMod val="40000"/>
                <a:lumOff val="6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r>
                <a:rPr lang="en-US" sz="1400" b="1" dirty="0">
                  <a:solidFill>
                    <a:schemeClr val="tx1"/>
                  </a:solidFill>
                  <a:ea typeface="Franklin Gothic Book" charset="0"/>
                  <a:cs typeface="Franklin Gothic Book" charset="0"/>
                </a:rPr>
                <a:t>Who?</a:t>
              </a:r>
            </a:p>
          </p:txBody>
        </p:sp>
        <p:sp>
          <p:nvSpPr>
            <p:cNvPr id="12" name="Oval 20"/>
            <p:cNvSpPr>
              <a:spLocks noChangeAspect="1"/>
            </p:cNvSpPr>
            <p:nvPr/>
          </p:nvSpPr>
          <p:spPr>
            <a:xfrm>
              <a:off x="8374124" y="691200"/>
              <a:ext cx="1584000" cy="1584000"/>
            </a:xfrm>
            <a:prstGeom prst="ellipse">
              <a:avLst/>
            </a:prstGeom>
            <a:solidFill>
              <a:schemeClr val="accent1">
                <a:lumMod val="40000"/>
                <a:lumOff val="6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b="1" dirty="0">
                  <a:solidFill>
                    <a:schemeClr val="tx1"/>
                  </a:solidFill>
                  <a:ea typeface="Franklin Gothic Book" charset="0"/>
                  <a:cs typeface="Franklin Gothic Book" charset="0"/>
                </a:rPr>
                <a:t>What?</a:t>
              </a:r>
            </a:p>
          </p:txBody>
        </p:sp>
        <p:sp>
          <p:nvSpPr>
            <p:cNvPr id="13" name="Oval 21"/>
            <p:cNvSpPr>
              <a:spLocks noChangeAspect="1"/>
            </p:cNvSpPr>
            <p:nvPr/>
          </p:nvSpPr>
          <p:spPr>
            <a:xfrm>
              <a:off x="6501600" y="4579200"/>
              <a:ext cx="1584000" cy="1584000"/>
            </a:xfrm>
            <a:prstGeom prst="ellipse">
              <a:avLst/>
            </a:prstGeom>
            <a:solidFill>
              <a:schemeClr val="accent1">
                <a:lumMod val="40000"/>
                <a:lumOff val="6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r>
                <a:rPr lang="en-US" sz="1400" b="1" dirty="0">
                  <a:solidFill>
                    <a:schemeClr val="tx1"/>
                  </a:solidFill>
                  <a:ea typeface="Franklin Gothic Book" charset="0"/>
                  <a:cs typeface="Franklin Gothic Book" charset="0"/>
                </a:rPr>
                <a:t>How?</a:t>
              </a:r>
            </a:p>
          </p:txBody>
        </p:sp>
        <p:sp>
          <p:nvSpPr>
            <p:cNvPr id="14" name="Oval 22"/>
            <p:cNvSpPr>
              <a:spLocks noChangeAspect="1"/>
            </p:cNvSpPr>
            <p:nvPr/>
          </p:nvSpPr>
          <p:spPr>
            <a:xfrm>
              <a:off x="10245600" y="4579200"/>
              <a:ext cx="1584000" cy="1584000"/>
            </a:xfrm>
            <a:prstGeom prst="ellipse">
              <a:avLst/>
            </a:prstGeom>
            <a:solidFill>
              <a:schemeClr val="accent1">
                <a:lumMod val="40000"/>
                <a:lumOff val="6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lIns="72000" rtlCol="0" anchor="ctr"/>
            <a:lstStyle/>
            <a:p>
              <a:pPr algn="ctr"/>
              <a:r>
                <a:rPr lang="en-US" sz="1400" b="1" dirty="0">
                  <a:solidFill>
                    <a:schemeClr val="tx1"/>
                  </a:solidFill>
                  <a:ea typeface="Franklin Gothic Book" charset="0"/>
                  <a:cs typeface="Franklin Gothic Book" charset="0"/>
                </a:rPr>
                <a:t>Result?</a:t>
              </a:r>
            </a:p>
          </p:txBody>
        </p:sp>
        <p:sp>
          <p:nvSpPr>
            <p:cNvPr id="15" name="Textfeld 26"/>
            <p:cNvSpPr txBox="1"/>
            <p:nvPr/>
          </p:nvSpPr>
          <p:spPr>
            <a:xfrm>
              <a:off x="7475043" y="73688"/>
              <a:ext cx="3381112" cy="551022"/>
            </a:xfrm>
            <a:prstGeom prst="rect">
              <a:avLst/>
            </a:prstGeom>
            <a:noFill/>
            <a:ln>
              <a:solidFill>
                <a:srgbClr val="276C75"/>
              </a:solidFill>
            </a:ln>
            <a:effectLst/>
          </p:spPr>
          <p:txBody>
            <a:bodyPr wrap="square" lIns="0" tIns="0" rIns="0" bIns="0" rtlCol="0">
              <a:spAutoFit/>
            </a:bodyPr>
            <a:lstStyle/>
            <a:p>
              <a:pPr algn="ctr">
                <a:lnSpc>
                  <a:spcPct val="110000"/>
                </a:lnSpc>
              </a:pPr>
              <a:r>
                <a:rPr lang="en-US" sz="1200" b="1" dirty="0">
                  <a:ea typeface="Franklin Gothic Book" charset="0"/>
                  <a:cs typeface="Franklin Gothic Book" charset="0"/>
                </a:rPr>
                <a:t>What could be?</a:t>
              </a:r>
            </a:p>
            <a:p>
              <a:pPr algn="ctr">
                <a:lnSpc>
                  <a:spcPct val="110000"/>
                </a:lnSpc>
              </a:pPr>
              <a:r>
                <a:rPr lang="en-US" sz="1200" dirty="0">
                  <a:ea typeface="Franklin Gothic Book" charset="0"/>
                  <a:cs typeface="Franklin Gothic Book" charset="0"/>
                </a:rPr>
                <a:t>opportunities, chances,  blue ocean</a:t>
              </a:r>
            </a:p>
          </p:txBody>
        </p:sp>
        <p:sp>
          <p:nvSpPr>
            <p:cNvPr id="16" name="Textfeld 27"/>
            <p:cNvSpPr txBox="1"/>
            <p:nvPr/>
          </p:nvSpPr>
          <p:spPr>
            <a:xfrm>
              <a:off x="3343885" y="4785898"/>
              <a:ext cx="3009190" cy="1407286"/>
            </a:xfrm>
            <a:prstGeom prst="rect">
              <a:avLst/>
            </a:prstGeom>
            <a:noFill/>
            <a:ln>
              <a:solidFill>
                <a:srgbClr val="276C75"/>
              </a:solidFill>
            </a:ln>
            <a:effectLst/>
          </p:spPr>
          <p:txBody>
            <a:bodyPr wrap="square" lIns="0" tIns="0" rIns="0" bIns="0" rtlCol="0">
              <a:spAutoFit/>
            </a:bodyPr>
            <a:lstStyle/>
            <a:p>
              <a:pPr algn="ctr">
                <a:lnSpc>
                  <a:spcPct val="110000"/>
                </a:lnSpc>
              </a:pPr>
              <a:r>
                <a:rPr lang="en-US" sz="1200" b="1" dirty="0">
                  <a:ea typeface="Franklin Gothic Book" charset="0"/>
                  <a:cs typeface="Franklin Gothic Book" charset="0"/>
                </a:rPr>
                <a:t>Are we able to deliver and create a value preposition?</a:t>
              </a:r>
            </a:p>
            <a:p>
              <a:pPr algn="ctr">
                <a:lnSpc>
                  <a:spcPct val="110000"/>
                </a:lnSpc>
              </a:pPr>
              <a:r>
                <a:rPr lang="en-US" sz="1200" dirty="0">
                  <a:ea typeface="Franklin Gothic Book" charset="0"/>
                  <a:cs typeface="Franklin Gothic Book" charset="0"/>
                </a:rPr>
                <a:t>capabilities, resources, knowledge,</a:t>
              </a:r>
            </a:p>
            <a:p>
              <a:pPr algn="ctr">
                <a:lnSpc>
                  <a:spcPct val="110000"/>
                </a:lnSpc>
              </a:pPr>
              <a:r>
                <a:rPr lang="en-US" sz="1200" dirty="0">
                  <a:ea typeface="Franklin Gothic Book" charset="0"/>
                  <a:cs typeface="Franklin Gothic Book" charset="0"/>
                </a:rPr>
                <a:t>capacities, critical key success factors,</a:t>
              </a:r>
            </a:p>
          </p:txBody>
        </p:sp>
        <p:sp>
          <p:nvSpPr>
            <p:cNvPr id="17" name="Textfeld 28"/>
            <p:cNvSpPr txBox="1"/>
            <p:nvPr/>
          </p:nvSpPr>
          <p:spPr>
            <a:xfrm>
              <a:off x="10137600" y="6266370"/>
              <a:ext cx="2179961" cy="551022"/>
            </a:xfrm>
            <a:prstGeom prst="rect">
              <a:avLst/>
            </a:prstGeom>
            <a:noFill/>
            <a:ln>
              <a:solidFill>
                <a:srgbClr val="276C75"/>
              </a:solidFill>
            </a:ln>
            <a:effectLst/>
          </p:spPr>
          <p:txBody>
            <a:bodyPr wrap="square" lIns="0" tIns="0" rIns="0" bIns="0" rtlCol="0" anchor="ctr">
              <a:spAutoFit/>
            </a:bodyPr>
            <a:lstStyle/>
            <a:p>
              <a:pPr algn="ctr">
                <a:lnSpc>
                  <a:spcPct val="110000"/>
                </a:lnSpc>
              </a:pPr>
              <a:r>
                <a:rPr lang="en-US" sz="1200" dirty="0">
                  <a:ea typeface="Franklin Gothic Book" charset="0"/>
                  <a:cs typeface="Franklin Gothic Book" charset="0"/>
                </a:rPr>
                <a:t>What is the result we create?</a:t>
              </a:r>
            </a:p>
          </p:txBody>
        </p:sp>
        <p:sp>
          <p:nvSpPr>
            <p:cNvPr id="18" name="Textfeld 29"/>
            <p:cNvSpPr txBox="1"/>
            <p:nvPr/>
          </p:nvSpPr>
          <p:spPr>
            <a:xfrm>
              <a:off x="10324492" y="2157480"/>
              <a:ext cx="1993069" cy="570843"/>
            </a:xfrm>
            <a:prstGeom prst="rect">
              <a:avLst/>
            </a:prstGeom>
            <a:noFill/>
            <a:ln>
              <a:solidFill>
                <a:srgbClr val="276C75"/>
              </a:solidFill>
            </a:ln>
            <a:effectLst/>
          </p:spPr>
          <p:txBody>
            <a:bodyPr wrap="square" lIns="0" tIns="0" rIns="0" bIns="0" rtlCol="0" anchor="ctr">
              <a:spAutoFit/>
            </a:bodyPr>
            <a:lstStyle/>
            <a:p>
              <a:pPr algn="ctr">
                <a:lnSpc>
                  <a:spcPct val="110000"/>
                </a:lnSpc>
              </a:pPr>
              <a:r>
                <a:rPr lang="en-US" sz="1200" dirty="0">
                  <a:ea typeface="Franklin Gothic Book" charset="0"/>
                  <a:cs typeface="Franklin Gothic Book" charset="0"/>
                </a:rPr>
                <a:t>Who is our target client?</a:t>
              </a:r>
            </a:p>
          </p:txBody>
        </p:sp>
        <p:cxnSp>
          <p:nvCxnSpPr>
            <p:cNvPr id="19" name="Gerader Verbinder 31"/>
            <p:cNvCxnSpPr>
              <a:stCxn id="11" idx="7"/>
            </p:cNvCxnSpPr>
            <p:nvPr/>
          </p:nvCxnSpPr>
          <p:spPr>
            <a:xfrm flipV="1">
              <a:off x="9725629" y="2715963"/>
              <a:ext cx="519971" cy="475208"/>
            </a:xfrm>
            <a:prstGeom prst="line">
              <a:avLst/>
            </a:prstGeom>
            <a:ln>
              <a:solidFill>
                <a:srgbClr val="276C75"/>
              </a:solidFill>
            </a:ln>
          </p:spPr>
          <p:style>
            <a:lnRef idx="1">
              <a:schemeClr val="accent1"/>
            </a:lnRef>
            <a:fillRef idx="0">
              <a:schemeClr val="accent1"/>
            </a:fillRef>
            <a:effectRef idx="0">
              <a:schemeClr val="accent1"/>
            </a:effectRef>
            <a:fontRef idx="minor">
              <a:schemeClr val="tx1"/>
            </a:fontRef>
          </p:style>
        </p:cxnSp>
        <p:cxnSp>
          <p:nvCxnSpPr>
            <p:cNvPr id="20" name="Gerader Verbinder 37"/>
            <p:cNvCxnSpPr/>
            <p:nvPr/>
          </p:nvCxnSpPr>
          <p:spPr>
            <a:xfrm flipV="1">
              <a:off x="7293600" y="6163200"/>
              <a:ext cx="0" cy="118800"/>
            </a:xfrm>
            <a:prstGeom prst="line">
              <a:avLst/>
            </a:prstGeom>
            <a:ln>
              <a:solidFill>
                <a:srgbClr val="276C75"/>
              </a:solidFill>
            </a:ln>
          </p:spPr>
          <p:style>
            <a:lnRef idx="1">
              <a:schemeClr val="accent1"/>
            </a:lnRef>
            <a:fillRef idx="0">
              <a:schemeClr val="accent1"/>
            </a:fillRef>
            <a:effectRef idx="0">
              <a:schemeClr val="accent1"/>
            </a:effectRef>
            <a:fontRef idx="minor">
              <a:schemeClr val="tx1"/>
            </a:fontRef>
          </p:style>
        </p:cxnSp>
        <p:cxnSp>
          <p:nvCxnSpPr>
            <p:cNvPr id="21" name="Gerader Verbinder 37"/>
            <p:cNvCxnSpPr/>
            <p:nvPr/>
          </p:nvCxnSpPr>
          <p:spPr>
            <a:xfrm flipV="1">
              <a:off x="11055600" y="6163200"/>
              <a:ext cx="0" cy="118800"/>
            </a:xfrm>
            <a:prstGeom prst="line">
              <a:avLst/>
            </a:prstGeom>
            <a:ln>
              <a:solidFill>
                <a:srgbClr val="276C75"/>
              </a:solidFill>
            </a:ln>
          </p:spPr>
          <p:style>
            <a:lnRef idx="1">
              <a:schemeClr val="accent1"/>
            </a:lnRef>
            <a:fillRef idx="0">
              <a:schemeClr val="accent1"/>
            </a:fillRef>
            <a:effectRef idx="0">
              <a:schemeClr val="accent1"/>
            </a:effectRef>
            <a:fontRef idx="minor">
              <a:schemeClr val="tx1"/>
            </a:fontRef>
          </p:style>
        </p:cxnSp>
        <p:sp>
          <p:nvSpPr>
            <p:cNvPr id="23" name="Textfeld 29">
              <a:extLst>
                <a:ext uri="{FF2B5EF4-FFF2-40B4-BE49-F238E27FC236}">
                  <a16:creationId xmlns:a16="http://schemas.microsoft.com/office/drawing/2014/main" id="{C313EE3F-82FD-EF41-A426-87FDA25EC069}"/>
                </a:ext>
              </a:extLst>
            </p:cNvPr>
            <p:cNvSpPr txBox="1"/>
            <p:nvPr/>
          </p:nvSpPr>
          <p:spPr>
            <a:xfrm>
              <a:off x="5235472" y="2361232"/>
              <a:ext cx="1993069" cy="836443"/>
            </a:xfrm>
            <a:prstGeom prst="rect">
              <a:avLst/>
            </a:prstGeom>
            <a:noFill/>
            <a:ln>
              <a:solidFill>
                <a:srgbClr val="276C75"/>
              </a:solidFill>
            </a:ln>
            <a:effectLst/>
          </p:spPr>
          <p:txBody>
            <a:bodyPr wrap="square" lIns="0" tIns="0" rIns="0" bIns="0" rtlCol="0" anchor="ctr">
              <a:spAutoFit/>
            </a:bodyPr>
            <a:lstStyle/>
            <a:p>
              <a:pPr algn="ctr">
                <a:lnSpc>
                  <a:spcPct val="110000"/>
                </a:lnSpc>
              </a:pPr>
              <a:r>
                <a:rPr lang="en-US" sz="1200" b="1" dirty="0">
                  <a:ea typeface="Franklin Gothic Book" charset="0"/>
                  <a:cs typeface="Franklin Gothic Book" charset="0"/>
                </a:rPr>
                <a:t>What is allowed?</a:t>
              </a:r>
            </a:p>
            <a:p>
              <a:pPr algn="ctr">
                <a:lnSpc>
                  <a:spcPct val="110000"/>
                </a:lnSpc>
              </a:pPr>
              <a:r>
                <a:rPr lang="en-US" sz="1200" dirty="0">
                  <a:ea typeface="Franklin Gothic Book" charset="0"/>
                  <a:cs typeface="Franklin Gothic Book" charset="0"/>
                </a:rPr>
                <a:t>normative, regulations, ethics</a:t>
              </a:r>
            </a:p>
          </p:txBody>
        </p:sp>
        <p:cxnSp>
          <p:nvCxnSpPr>
            <p:cNvPr id="24" name="Gerader Verbinder 31">
              <a:extLst>
                <a:ext uri="{FF2B5EF4-FFF2-40B4-BE49-F238E27FC236}">
                  <a16:creationId xmlns:a16="http://schemas.microsoft.com/office/drawing/2014/main" id="{714A808C-977C-8E49-99F7-327C092C9E16}"/>
                </a:ext>
              </a:extLst>
            </p:cNvPr>
            <p:cNvCxnSpPr>
              <a:cxnSpLocks/>
            </p:cNvCxnSpPr>
            <p:nvPr/>
          </p:nvCxnSpPr>
          <p:spPr>
            <a:xfrm>
              <a:off x="7267171" y="2728323"/>
              <a:ext cx="655476" cy="499339"/>
            </a:xfrm>
            <a:prstGeom prst="line">
              <a:avLst/>
            </a:prstGeom>
            <a:ln>
              <a:solidFill>
                <a:srgbClr val="276C75"/>
              </a:solidFill>
            </a:ln>
          </p:spPr>
          <p:style>
            <a:lnRef idx="1">
              <a:schemeClr val="accent1"/>
            </a:lnRef>
            <a:fillRef idx="0">
              <a:schemeClr val="accent1"/>
            </a:fillRef>
            <a:effectRef idx="0">
              <a:schemeClr val="accent1"/>
            </a:effectRef>
            <a:fontRef idx="minor">
              <a:schemeClr val="tx1"/>
            </a:fontRef>
          </p:style>
        </p:cxnSp>
      </p:grpSp>
      <p:cxnSp>
        <p:nvCxnSpPr>
          <p:cNvPr id="5" name="Gerade Verbindung mit Pfeil 4">
            <a:extLst>
              <a:ext uri="{FF2B5EF4-FFF2-40B4-BE49-F238E27FC236}">
                <a16:creationId xmlns:a16="http://schemas.microsoft.com/office/drawing/2014/main" id="{B82BCEE3-1FE9-D04E-9EFE-C592E0D578F1}"/>
              </a:ext>
            </a:extLst>
          </p:cNvPr>
          <p:cNvCxnSpPr>
            <a:cxnSpLocks/>
          </p:cNvCxnSpPr>
          <p:nvPr/>
        </p:nvCxnSpPr>
        <p:spPr>
          <a:xfrm>
            <a:off x="6328383" y="3392946"/>
            <a:ext cx="843498" cy="1683391"/>
          </a:xfrm>
          <a:prstGeom prst="straightConnector1">
            <a:avLst/>
          </a:prstGeom>
          <a:ln w="28575">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26" name="Gerade Verbindung mit Pfeil 25">
            <a:extLst>
              <a:ext uri="{FF2B5EF4-FFF2-40B4-BE49-F238E27FC236}">
                <a16:creationId xmlns:a16="http://schemas.microsoft.com/office/drawing/2014/main" id="{CEB94499-FBF9-CE4F-9094-C9D0FA6F72CB}"/>
              </a:ext>
            </a:extLst>
          </p:cNvPr>
          <p:cNvCxnSpPr>
            <a:cxnSpLocks/>
          </p:cNvCxnSpPr>
          <p:nvPr/>
        </p:nvCxnSpPr>
        <p:spPr>
          <a:xfrm>
            <a:off x="5168239" y="5793464"/>
            <a:ext cx="1551098" cy="90571"/>
          </a:xfrm>
          <a:prstGeom prst="straightConnector1">
            <a:avLst/>
          </a:prstGeom>
          <a:ln w="28575">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28" name="Gerade Verbindung mit Pfeil 27">
            <a:extLst>
              <a:ext uri="{FF2B5EF4-FFF2-40B4-BE49-F238E27FC236}">
                <a16:creationId xmlns:a16="http://schemas.microsoft.com/office/drawing/2014/main" id="{05B4DB25-6290-0949-B1EA-B4A9C10D9211}"/>
              </a:ext>
            </a:extLst>
          </p:cNvPr>
          <p:cNvCxnSpPr>
            <a:cxnSpLocks/>
          </p:cNvCxnSpPr>
          <p:nvPr/>
        </p:nvCxnSpPr>
        <p:spPr>
          <a:xfrm flipH="1">
            <a:off x="4523649" y="3392946"/>
            <a:ext cx="1025591" cy="1731195"/>
          </a:xfrm>
          <a:prstGeom prst="straightConnector1">
            <a:avLst/>
          </a:prstGeom>
          <a:ln w="28575">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31" name="Gerade Verbindung mit Pfeil 30">
            <a:extLst>
              <a:ext uri="{FF2B5EF4-FFF2-40B4-BE49-F238E27FC236}">
                <a16:creationId xmlns:a16="http://schemas.microsoft.com/office/drawing/2014/main" id="{C1CF9729-FB82-7F48-89B5-22832A916C2A}"/>
              </a:ext>
            </a:extLst>
          </p:cNvPr>
          <p:cNvCxnSpPr>
            <a:cxnSpLocks/>
          </p:cNvCxnSpPr>
          <p:nvPr/>
        </p:nvCxnSpPr>
        <p:spPr>
          <a:xfrm>
            <a:off x="5701641" y="3545346"/>
            <a:ext cx="22486" cy="447463"/>
          </a:xfrm>
          <a:prstGeom prst="straightConnector1">
            <a:avLst/>
          </a:prstGeom>
          <a:ln w="28575">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33" name="Gerade Verbindung mit Pfeil 32">
            <a:extLst>
              <a:ext uri="{FF2B5EF4-FFF2-40B4-BE49-F238E27FC236}">
                <a16:creationId xmlns:a16="http://schemas.microsoft.com/office/drawing/2014/main" id="{1103233D-84CD-034B-AA04-EA6328FE676C}"/>
              </a:ext>
            </a:extLst>
          </p:cNvPr>
          <p:cNvCxnSpPr>
            <a:cxnSpLocks/>
          </p:cNvCxnSpPr>
          <p:nvPr/>
        </p:nvCxnSpPr>
        <p:spPr>
          <a:xfrm>
            <a:off x="6463395" y="4913632"/>
            <a:ext cx="301732" cy="398836"/>
          </a:xfrm>
          <a:prstGeom prst="straightConnector1">
            <a:avLst/>
          </a:prstGeom>
          <a:ln w="28575">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34" name="Gerade Verbindung mit Pfeil 33">
            <a:extLst>
              <a:ext uri="{FF2B5EF4-FFF2-40B4-BE49-F238E27FC236}">
                <a16:creationId xmlns:a16="http://schemas.microsoft.com/office/drawing/2014/main" id="{39AC396E-69DF-FF4F-B3A2-BA78892AFD79}"/>
              </a:ext>
            </a:extLst>
          </p:cNvPr>
          <p:cNvCxnSpPr>
            <a:cxnSpLocks/>
          </p:cNvCxnSpPr>
          <p:nvPr/>
        </p:nvCxnSpPr>
        <p:spPr>
          <a:xfrm flipH="1">
            <a:off x="5201070" y="4997734"/>
            <a:ext cx="203993" cy="356683"/>
          </a:xfrm>
          <a:prstGeom prst="straightConnector1">
            <a:avLst/>
          </a:prstGeom>
          <a:ln w="28575">
            <a:headEnd type="triangle"/>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561997838"/>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9. Minimum Viable Product</a:t>
            </a:r>
          </a:p>
        </p:txBody>
      </p:sp>
      <p:sp>
        <p:nvSpPr>
          <p:cNvPr id="3" name="Text Placeholder 2"/>
          <p:cNvSpPr>
            <a:spLocks noGrp="1"/>
          </p:cNvSpPr>
          <p:nvPr>
            <p:ph type="body" sz="quarter" idx="10"/>
          </p:nvPr>
        </p:nvSpPr>
        <p:spPr/>
        <p:txBody>
          <a:bodyPr>
            <a:normAutofit/>
          </a:bodyPr>
          <a:lstStyle/>
          <a:p>
            <a:r>
              <a:rPr lang="en-GB" dirty="0"/>
              <a:t>The Minimum Viable Product is a product / service with just enough features to gather validated learnings for further development of the offering. </a:t>
            </a:r>
          </a:p>
          <a:p>
            <a:r>
              <a:rPr lang="en-GB" dirty="0"/>
              <a:t>It is very often far less expensive to gain insights from testing an MVP than developing a product with more features and a higher sophistication. </a:t>
            </a:r>
          </a:p>
          <a:p>
            <a:r>
              <a:rPr lang="en-GB" dirty="0"/>
              <a:t>The development and testing of Minimum Viable Products is iterated until a desirable product-market-fit </a:t>
            </a:r>
            <a:r>
              <a:rPr lang="en-GB" dirty="0">
                <a:solidFill>
                  <a:schemeClr val="tx1"/>
                </a:solidFill>
              </a:rPr>
              <a:t>has been achieved.</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Test specific features of your product</a:t>
            </a:r>
            <a:endParaRPr lang="de-DE" dirty="0"/>
          </a:p>
          <a:p>
            <a:pPr marL="171450" lvl="0" indent="-171450">
              <a:buClr>
                <a:schemeClr val="accent1"/>
              </a:buClr>
              <a:buFont typeface="Symbol" charset="2"/>
              <a:buChar char="-"/>
            </a:pPr>
            <a:r>
              <a:rPr lang="en-US" dirty="0"/>
              <a:t>Gain information for development, marketing, etc.</a:t>
            </a:r>
            <a:endParaRPr lang="de-DE" dirty="0"/>
          </a:p>
          <a:p>
            <a:pPr marL="171450" lvl="0" indent="-171450">
              <a:buClr>
                <a:schemeClr val="accent1"/>
              </a:buClr>
              <a:buFont typeface="Symbol" charset="2"/>
              <a:buChar char="-"/>
            </a:pPr>
            <a:r>
              <a:rPr lang="en-US" dirty="0"/>
              <a:t>Reduce wasted engineering / developing hours &amp; costs</a:t>
            </a:r>
            <a:endParaRPr lang="de-DE" dirty="0"/>
          </a:p>
        </p:txBody>
      </p:sp>
      <p:sp>
        <p:nvSpPr>
          <p:cNvPr id="5" name="Text Placeholder 4"/>
          <p:cNvSpPr>
            <a:spLocks noGrp="1"/>
          </p:cNvSpPr>
          <p:nvPr>
            <p:ph type="body" sz="quarter" idx="12"/>
          </p:nvPr>
        </p:nvSpPr>
        <p:spPr/>
        <p:txBody>
          <a:bodyPr>
            <a:noAutofit/>
          </a:bodyPr>
          <a:lstStyle/>
          <a:p>
            <a:r>
              <a:rPr lang="en-GB" dirty="0"/>
              <a:t>Think about the set of core features that the MVP needs to have to deploy the product.  Additional features should not be included (very important!). </a:t>
            </a:r>
          </a:p>
          <a:p>
            <a:r>
              <a:rPr lang="en-GB" dirty="0"/>
              <a:t>Now enter those features in the MVP-Logbook canvas:</a:t>
            </a:r>
          </a:p>
          <a:p>
            <a:pPr marL="228600" lvl="0" indent="-228600">
              <a:spcAft>
                <a:spcPts val="300"/>
              </a:spcAft>
              <a:buClr>
                <a:schemeClr val="accent1"/>
              </a:buClr>
              <a:buFont typeface="Wingdings" panose="05000000000000000000" pitchFamily="2" charset="2"/>
              <a:buChar char="§"/>
            </a:pPr>
            <a:r>
              <a:rPr lang="en-GB" dirty="0"/>
              <a:t>Iteration - you will have to repeat the process of prioritizing the product features more than once to adapt your list to new insights and information. For the first round you enter “1” or the date of your update.</a:t>
            </a:r>
          </a:p>
          <a:p>
            <a:pPr marL="228600" lvl="0" indent="-228600">
              <a:spcAft>
                <a:spcPts val="300"/>
              </a:spcAft>
              <a:buClr>
                <a:schemeClr val="accent1"/>
              </a:buClr>
              <a:buFont typeface="Wingdings" panose="05000000000000000000" pitchFamily="2" charset="2"/>
              <a:buChar char="§"/>
            </a:pPr>
            <a:r>
              <a:rPr lang="en-GB" dirty="0"/>
              <a:t>Feature – give your features easy to understand names</a:t>
            </a:r>
          </a:p>
          <a:p>
            <a:pPr marL="228600" lvl="0" indent="-228600">
              <a:spcAft>
                <a:spcPts val="300"/>
              </a:spcAft>
              <a:buClr>
                <a:schemeClr val="accent1"/>
              </a:buClr>
              <a:buFont typeface="Wingdings" panose="05000000000000000000" pitchFamily="2" charset="2"/>
              <a:buChar char="§"/>
            </a:pPr>
            <a:r>
              <a:rPr lang="en-GB" dirty="0"/>
              <a:t>Details – you may provide some more details describing your features</a:t>
            </a:r>
          </a:p>
          <a:p>
            <a:pPr marL="228600" lvl="0" indent="-228600">
              <a:spcAft>
                <a:spcPts val="300"/>
              </a:spcAft>
              <a:buClr>
                <a:schemeClr val="accent1"/>
              </a:buClr>
              <a:buFont typeface="Wingdings" panose="05000000000000000000" pitchFamily="2" charset="2"/>
              <a:buChar char="§"/>
            </a:pPr>
            <a:r>
              <a:rPr lang="en-GB" dirty="0"/>
              <a:t>Functions – state which functions the particular features have</a:t>
            </a:r>
          </a:p>
          <a:p>
            <a:pPr marL="228600" lvl="0" indent="-228600">
              <a:spcAft>
                <a:spcPts val="300"/>
              </a:spcAft>
              <a:buClr>
                <a:schemeClr val="accent1"/>
              </a:buClr>
              <a:buFont typeface="Wingdings" panose="05000000000000000000" pitchFamily="2" charset="2"/>
              <a:buChar char="§"/>
            </a:pPr>
            <a:r>
              <a:rPr lang="en-GB" dirty="0"/>
              <a:t>Effort – what do you need to invest to include the feature</a:t>
            </a:r>
          </a:p>
          <a:p>
            <a:pPr marL="228600" lvl="0" indent="-228600">
              <a:spcAft>
                <a:spcPts val="300"/>
              </a:spcAft>
              <a:buClr>
                <a:schemeClr val="accent1"/>
              </a:buClr>
              <a:buFont typeface="Wingdings" panose="05000000000000000000" pitchFamily="2" charset="2"/>
              <a:buChar char="§"/>
            </a:pPr>
            <a:r>
              <a:rPr lang="en-GB" dirty="0"/>
              <a:t>Value created – which customer problem does the feature tackle </a:t>
            </a:r>
          </a:p>
          <a:p>
            <a:pPr marL="228600" lvl="0" indent="-228600">
              <a:spcAft>
                <a:spcPts val="300"/>
              </a:spcAft>
              <a:buClr>
                <a:schemeClr val="accent1"/>
              </a:buClr>
              <a:buFont typeface="Wingdings" panose="05000000000000000000" pitchFamily="2" charset="2"/>
              <a:buChar char="§"/>
            </a:pPr>
            <a:r>
              <a:rPr lang="en-GB" dirty="0"/>
              <a:t>Priority – which priority does the feature have in this particular iteration</a:t>
            </a:r>
          </a:p>
          <a:p>
            <a:r>
              <a:rPr lang="en-GB" dirty="0"/>
              <a:t>During the next iterations you will update the columns 3 to 6 </a:t>
            </a:r>
            <a:r>
              <a:rPr lang="en-GB" dirty="0">
                <a:solidFill>
                  <a:schemeClr val="tx1"/>
                </a:solidFill>
              </a:rPr>
              <a:t>which may lead to a change in the p</a:t>
            </a:r>
            <a:r>
              <a:rPr lang="en-GB" dirty="0"/>
              <a:t>riority ranking of the features. If your iterations don’t affect your priority ranking anymore you may start to build the MVP.</a:t>
            </a:r>
          </a:p>
          <a:p>
            <a:r>
              <a:rPr lang="en-GB" dirty="0"/>
              <a:t>After creating the MVP you will have a product version at hand with which you will be able to test and validate your hypotheses.</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519727320"/>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9. Minimum Viable Product map</a:t>
            </a:r>
            <a:endParaRPr lang="en-US" dirty="0"/>
          </a:p>
        </p:txBody>
      </p:sp>
      <p:sp>
        <p:nvSpPr>
          <p:cNvPr id="3" name="Textfeld 2"/>
          <p:cNvSpPr txBox="1"/>
          <p:nvPr/>
        </p:nvSpPr>
        <p:spPr>
          <a:xfrm>
            <a:off x="587375" y="1854200"/>
            <a:ext cx="11017250" cy="369332"/>
          </a:xfrm>
          <a:prstGeom prst="rect">
            <a:avLst/>
          </a:prstGeom>
          <a:noFill/>
        </p:spPr>
        <p:txBody>
          <a:bodyPr wrap="square" rtlCol="0">
            <a:spAutoFit/>
          </a:bodyPr>
          <a:lstStyle/>
          <a:p>
            <a:r>
              <a:rPr lang="de-DE" dirty="0" err="1"/>
              <a:t>Product</a:t>
            </a:r>
            <a:r>
              <a:rPr lang="de-DE" dirty="0"/>
              <a:t>/Service: ________________________________________________________________________</a:t>
            </a:r>
          </a:p>
        </p:txBody>
      </p:sp>
      <p:graphicFrame>
        <p:nvGraphicFramePr>
          <p:cNvPr id="4" name="Tabelle 3"/>
          <p:cNvGraphicFramePr>
            <a:graphicFrameLocks noGrp="1"/>
          </p:cNvGraphicFramePr>
          <p:nvPr>
            <p:extLst>
              <p:ext uri="{D42A27DB-BD31-4B8C-83A1-F6EECF244321}">
                <p14:modId xmlns:p14="http://schemas.microsoft.com/office/powerpoint/2010/main" val="697574608"/>
              </p:ext>
            </p:extLst>
          </p:nvPr>
        </p:nvGraphicFramePr>
        <p:xfrm>
          <a:off x="581192" y="2261633"/>
          <a:ext cx="11023432" cy="4463480"/>
        </p:xfrm>
        <a:graphic>
          <a:graphicData uri="http://schemas.openxmlformats.org/drawingml/2006/table">
            <a:tbl>
              <a:tblPr firstRow="1" bandRow="1">
                <a:tableStyleId>{5C22544A-7EE6-4342-B048-85BDC9FD1C3A}</a:tableStyleId>
              </a:tblPr>
              <a:tblGrid>
                <a:gridCol w="1574776">
                  <a:extLst>
                    <a:ext uri="{9D8B030D-6E8A-4147-A177-3AD203B41FA5}">
                      <a16:colId xmlns:a16="http://schemas.microsoft.com/office/drawing/2014/main" val="20000"/>
                    </a:ext>
                  </a:extLst>
                </a:gridCol>
                <a:gridCol w="1574776">
                  <a:extLst>
                    <a:ext uri="{9D8B030D-6E8A-4147-A177-3AD203B41FA5}">
                      <a16:colId xmlns:a16="http://schemas.microsoft.com/office/drawing/2014/main" val="20001"/>
                    </a:ext>
                  </a:extLst>
                </a:gridCol>
                <a:gridCol w="1574776">
                  <a:extLst>
                    <a:ext uri="{9D8B030D-6E8A-4147-A177-3AD203B41FA5}">
                      <a16:colId xmlns:a16="http://schemas.microsoft.com/office/drawing/2014/main" val="20002"/>
                    </a:ext>
                  </a:extLst>
                </a:gridCol>
                <a:gridCol w="1574776">
                  <a:extLst>
                    <a:ext uri="{9D8B030D-6E8A-4147-A177-3AD203B41FA5}">
                      <a16:colId xmlns:a16="http://schemas.microsoft.com/office/drawing/2014/main" val="20003"/>
                    </a:ext>
                  </a:extLst>
                </a:gridCol>
                <a:gridCol w="1574776">
                  <a:extLst>
                    <a:ext uri="{9D8B030D-6E8A-4147-A177-3AD203B41FA5}">
                      <a16:colId xmlns:a16="http://schemas.microsoft.com/office/drawing/2014/main" val="20004"/>
                    </a:ext>
                  </a:extLst>
                </a:gridCol>
                <a:gridCol w="1574776">
                  <a:extLst>
                    <a:ext uri="{9D8B030D-6E8A-4147-A177-3AD203B41FA5}">
                      <a16:colId xmlns:a16="http://schemas.microsoft.com/office/drawing/2014/main" val="20005"/>
                    </a:ext>
                  </a:extLst>
                </a:gridCol>
                <a:gridCol w="1574776">
                  <a:extLst>
                    <a:ext uri="{9D8B030D-6E8A-4147-A177-3AD203B41FA5}">
                      <a16:colId xmlns:a16="http://schemas.microsoft.com/office/drawing/2014/main" val="20006"/>
                    </a:ext>
                  </a:extLst>
                </a:gridCol>
              </a:tblGrid>
              <a:tr h="557066">
                <a:tc>
                  <a:txBody>
                    <a:bodyPr/>
                    <a:lstStyle/>
                    <a:p>
                      <a:r>
                        <a:rPr lang="de-DE" dirty="0"/>
                        <a:t>Iteration</a:t>
                      </a:r>
                    </a:p>
                  </a:txBody>
                  <a:tcPr/>
                </a:tc>
                <a:tc>
                  <a:txBody>
                    <a:bodyPr/>
                    <a:lstStyle/>
                    <a:p>
                      <a:r>
                        <a:rPr lang="de-DE" dirty="0"/>
                        <a:t>Feature</a:t>
                      </a:r>
                    </a:p>
                  </a:txBody>
                  <a:tcPr/>
                </a:tc>
                <a:tc>
                  <a:txBody>
                    <a:bodyPr/>
                    <a:lstStyle/>
                    <a:p>
                      <a:r>
                        <a:rPr lang="de-DE" dirty="0"/>
                        <a:t>Details</a:t>
                      </a:r>
                    </a:p>
                  </a:txBody>
                  <a:tcPr/>
                </a:tc>
                <a:tc>
                  <a:txBody>
                    <a:bodyPr/>
                    <a:lstStyle/>
                    <a:p>
                      <a:r>
                        <a:rPr lang="de-DE" dirty="0" err="1"/>
                        <a:t>Functions</a:t>
                      </a:r>
                      <a:endParaRPr lang="de-DE" dirty="0"/>
                    </a:p>
                  </a:txBody>
                  <a:tcPr/>
                </a:tc>
                <a:tc>
                  <a:txBody>
                    <a:bodyPr/>
                    <a:lstStyle/>
                    <a:p>
                      <a:r>
                        <a:rPr lang="de-DE" dirty="0" err="1"/>
                        <a:t>Effort</a:t>
                      </a:r>
                      <a:endParaRPr lang="de-DE" dirty="0"/>
                    </a:p>
                  </a:txBody>
                  <a:tcPr/>
                </a:tc>
                <a:tc>
                  <a:txBody>
                    <a:bodyPr/>
                    <a:lstStyle/>
                    <a:p>
                      <a:r>
                        <a:rPr lang="de-DE" dirty="0"/>
                        <a:t>Value </a:t>
                      </a:r>
                      <a:r>
                        <a:rPr lang="de-DE" dirty="0" err="1"/>
                        <a:t>created</a:t>
                      </a:r>
                      <a:endParaRPr lang="de-DE" dirty="0"/>
                    </a:p>
                  </a:txBody>
                  <a:tcPr/>
                </a:tc>
                <a:tc>
                  <a:txBody>
                    <a:bodyPr/>
                    <a:lstStyle/>
                    <a:p>
                      <a:r>
                        <a:rPr lang="de-DE" dirty="0" err="1"/>
                        <a:t>Priority</a:t>
                      </a:r>
                      <a:endParaRPr lang="de-DE" dirty="0"/>
                    </a:p>
                  </a:txBody>
                  <a:tcPr/>
                </a:tc>
                <a:extLst>
                  <a:ext uri="{0D108BD9-81ED-4DB2-BD59-A6C34878D82A}">
                    <a16:rowId xmlns:a16="http://schemas.microsoft.com/office/drawing/2014/main" val="10000"/>
                  </a:ext>
                </a:extLst>
              </a:tr>
              <a:tr h="546200">
                <a:tc>
                  <a:txBody>
                    <a:bodyPr/>
                    <a:lstStyle/>
                    <a:p>
                      <a:r>
                        <a:rPr lang="de-DE" dirty="0"/>
                        <a:t>1</a:t>
                      </a:r>
                    </a:p>
                  </a:txBody>
                  <a:tcPr/>
                </a:tc>
                <a:tc>
                  <a:txBody>
                    <a:bodyPr/>
                    <a:lstStyle/>
                    <a:p>
                      <a:r>
                        <a:rPr lang="de-DE" dirty="0"/>
                        <a:t>A</a:t>
                      </a:r>
                    </a:p>
                  </a:txBody>
                  <a:tcPr/>
                </a:tc>
                <a:tc>
                  <a:txBody>
                    <a:bodyPr/>
                    <a:lstStyle/>
                    <a:p>
                      <a:endParaRPr lang="de-DE" dirty="0"/>
                    </a:p>
                  </a:txBody>
                  <a:tcPr/>
                </a:tc>
                <a:tc>
                  <a:txBody>
                    <a:bodyPr/>
                    <a:lstStyle/>
                    <a:p>
                      <a:endParaRPr lang="de-DE" dirty="0"/>
                    </a:p>
                  </a:txBody>
                  <a:tcPr/>
                </a:tc>
                <a:tc>
                  <a:txBody>
                    <a:bodyPr/>
                    <a:lstStyle/>
                    <a:p>
                      <a:r>
                        <a:rPr lang="de-DE" dirty="0" err="1"/>
                        <a:t>low</a:t>
                      </a:r>
                      <a:endParaRPr lang="de-DE" dirty="0"/>
                    </a:p>
                  </a:txBody>
                  <a:tcPr/>
                </a:tc>
                <a:tc>
                  <a:txBody>
                    <a:bodyPr/>
                    <a:lstStyle/>
                    <a:p>
                      <a:r>
                        <a:rPr lang="de-DE" dirty="0"/>
                        <a:t>high</a:t>
                      </a:r>
                    </a:p>
                  </a:txBody>
                  <a:tcPr/>
                </a:tc>
                <a:tc>
                  <a:txBody>
                    <a:bodyPr/>
                    <a:lstStyle/>
                    <a:p>
                      <a:r>
                        <a:rPr lang="de-DE" dirty="0"/>
                        <a:t>1</a:t>
                      </a:r>
                    </a:p>
                  </a:txBody>
                  <a:tcPr/>
                </a:tc>
                <a:extLst>
                  <a:ext uri="{0D108BD9-81ED-4DB2-BD59-A6C34878D82A}">
                    <a16:rowId xmlns:a16="http://schemas.microsoft.com/office/drawing/2014/main" val="10001"/>
                  </a:ext>
                </a:extLst>
              </a:tr>
              <a:tr h="546200">
                <a:tc>
                  <a:txBody>
                    <a:bodyPr/>
                    <a:lstStyle/>
                    <a:p>
                      <a:r>
                        <a:rPr lang="de-DE" dirty="0"/>
                        <a:t>1</a:t>
                      </a:r>
                    </a:p>
                  </a:txBody>
                  <a:tcPr/>
                </a:tc>
                <a:tc>
                  <a:txBody>
                    <a:bodyPr/>
                    <a:lstStyle/>
                    <a:p>
                      <a:r>
                        <a:rPr lang="de-DE" dirty="0"/>
                        <a:t>B</a:t>
                      </a:r>
                    </a:p>
                  </a:txBody>
                  <a:tcPr/>
                </a:tc>
                <a:tc>
                  <a:txBody>
                    <a:bodyPr/>
                    <a:lstStyle/>
                    <a:p>
                      <a:endParaRPr lang="de-DE" dirty="0"/>
                    </a:p>
                  </a:txBody>
                  <a:tcPr/>
                </a:tc>
                <a:tc>
                  <a:txBody>
                    <a:bodyPr/>
                    <a:lstStyle/>
                    <a:p>
                      <a:endParaRPr lang="de-DE"/>
                    </a:p>
                  </a:txBody>
                  <a:tcPr/>
                </a:tc>
                <a:tc>
                  <a:txBody>
                    <a:bodyPr/>
                    <a:lstStyle/>
                    <a:p>
                      <a:r>
                        <a:rPr lang="de-DE" dirty="0"/>
                        <a:t>medium</a:t>
                      </a:r>
                    </a:p>
                  </a:txBody>
                  <a:tcPr/>
                </a:tc>
                <a:tc>
                  <a:txBody>
                    <a:bodyPr/>
                    <a:lstStyle/>
                    <a:p>
                      <a:r>
                        <a:rPr lang="de-DE" dirty="0"/>
                        <a:t>medium</a:t>
                      </a:r>
                    </a:p>
                  </a:txBody>
                  <a:tcPr/>
                </a:tc>
                <a:tc>
                  <a:txBody>
                    <a:bodyPr/>
                    <a:lstStyle/>
                    <a:p>
                      <a:r>
                        <a:rPr lang="de-DE" dirty="0"/>
                        <a:t>2</a:t>
                      </a:r>
                    </a:p>
                  </a:txBody>
                  <a:tcPr/>
                </a:tc>
                <a:extLst>
                  <a:ext uri="{0D108BD9-81ED-4DB2-BD59-A6C34878D82A}">
                    <a16:rowId xmlns:a16="http://schemas.microsoft.com/office/drawing/2014/main" val="10002"/>
                  </a:ext>
                </a:extLst>
              </a:tr>
              <a:tr h="546200">
                <a:tc>
                  <a:txBody>
                    <a:bodyPr/>
                    <a:lstStyle/>
                    <a:p>
                      <a:r>
                        <a:rPr lang="de-DE" dirty="0"/>
                        <a:t>1</a:t>
                      </a:r>
                    </a:p>
                  </a:txBody>
                  <a:tcPr/>
                </a:tc>
                <a:tc>
                  <a:txBody>
                    <a:bodyPr/>
                    <a:lstStyle/>
                    <a:p>
                      <a:r>
                        <a:rPr lang="de-DE" dirty="0"/>
                        <a:t>C</a:t>
                      </a:r>
                    </a:p>
                  </a:txBody>
                  <a:tcPr/>
                </a:tc>
                <a:tc>
                  <a:txBody>
                    <a:bodyPr/>
                    <a:lstStyle/>
                    <a:p>
                      <a:endParaRPr lang="de-DE" dirty="0"/>
                    </a:p>
                  </a:txBody>
                  <a:tcPr/>
                </a:tc>
                <a:tc>
                  <a:txBody>
                    <a:bodyPr/>
                    <a:lstStyle/>
                    <a:p>
                      <a:endParaRPr lang="de-DE"/>
                    </a:p>
                  </a:txBody>
                  <a:tcPr/>
                </a:tc>
                <a:tc>
                  <a:txBody>
                    <a:bodyPr/>
                    <a:lstStyle/>
                    <a:p>
                      <a:r>
                        <a:rPr lang="de-DE" dirty="0" err="1"/>
                        <a:t>low</a:t>
                      </a:r>
                      <a:endParaRPr lang="de-DE" dirty="0"/>
                    </a:p>
                  </a:txBody>
                  <a:tcPr/>
                </a:tc>
                <a:tc>
                  <a:txBody>
                    <a:bodyPr/>
                    <a:lstStyle/>
                    <a:p>
                      <a:r>
                        <a:rPr lang="de-DE" dirty="0" err="1"/>
                        <a:t>low</a:t>
                      </a:r>
                      <a:endParaRPr lang="de-DE" dirty="0"/>
                    </a:p>
                  </a:txBody>
                  <a:tcPr/>
                </a:tc>
                <a:tc>
                  <a:txBody>
                    <a:bodyPr/>
                    <a:lstStyle/>
                    <a:p>
                      <a:r>
                        <a:rPr lang="de-DE" dirty="0"/>
                        <a:t>3</a:t>
                      </a:r>
                    </a:p>
                  </a:txBody>
                  <a:tcPr/>
                </a:tc>
                <a:extLst>
                  <a:ext uri="{0D108BD9-81ED-4DB2-BD59-A6C34878D82A}">
                    <a16:rowId xmlns:a16="http://schemas.microsoft.com/office/drawing/2014/main" val="10003"/>
                  </a:ext>
                </a:extLst>
              </a:tr>
              <a:tr h="546200">
                <a:tc>
                  <a:txBody>
                    <a:bodyPr/>
                    <a:lstStyle/>
                    <a:p>
                      <a:r>
                        <a:rPr lang="de-DE" dirty="0"/>
                        <a:t>2</a:t>
                      </a:r>
                    </a:p>
                  </a:txBody>
                  <a:tcPr/>
                </a:tc>
                <a:tc>
                  <a:txBody>
                    <a:bodyPr/>
                    <a:lstStyle/>
                    <a:p>
                      <a:r>
                        <a:rPr lang="de-DE" dirty="0"/>
                        <a:t>B</a:t>
                      </a:r>
                    </a:p>
                  </a:txBody>
                  <a:tcPr/>
                </a:tc>
                <a:tc>
                  <a:txBody>
                    <a:bodyPr/>
                    <a:lstStyle/>
                    <a:p>
                      <a:endParaRPr lang="de-DE" dirty="0"/>
                    </a:p>
                  </a:txBody>
                  <a:tcPr/>
                </a:tc>
                <a:tc>
                  <a:txBody>
                    <a:bodyPr/>
                    <a:lstStyle/>
                    <a:p>
                      <a:endParaRPr lang="de-DE"/>
                    </a:p>
                  </a:txBody>
                  <a:tcPr/>
                </a:tc>
                <a:tc>
                  <a:txBody>
                    <a:bodyPr/>
                    <a:lstStyle/>
                    <a:p>
                      <a:r>
                        <a:rPr lang="de-DE" dirty="0"/>
                        <a:t>high</a:t>
                      </a:r>
                    </a:p>
                  </a:txBody>
                  <a:tcPr/>
                </a:tc>
                <a:tc>
                  <a:txBody>
                    <a:bodyPr/>
                    <a:lstStyle/>
                    <a:p>
                      <a:r>
                        <a:rPr lang="de-DE" dirty="0"/>
                        <a:t>high</a:t>
                      </a:r>
                    </a:p>
                  </a:txBody>
                  <a:tcPr/>
                </a:tc>
                <a:tc>
                  <a:txBody>
                    <a:bodyPr/>
                    <a:lstStyle/>
                    <a:p>
                      <a:r>
                        <a:rPr lang="de-DE" dirty="0"/>
                        <a:t>1</a:t>
                      </a:r>
                    </a:p>
                  </a:txBody>
                  <a:tcPr/>
                </a:tc>
                <a:extLst>
                  <a:ext uri="{0D108BD9-81ED-4DB2-BD59-A6C34878D82A}">
                    <a16:rowId xmlns:a16="http://schemas.microsoft.com/office/drawing/2014/main" val="10004"/>
                  </a:ext>
                </a:extLst>
              </a:tr>
              <a:tr h="546200">
                <a:tc>
                  <a:txBody>
                    <a:bodyPr/>
                    <a:lstStyle/>
                    <a:p>
                      <a:r>
                        <a:rPr lang="de-DE" dirty="0"/>
                        <a:t>2</a:t>
                      </a:r>
                    </a:p>
                  </a:txBody>
                  <a:tcPr/>
                </a:tc>
                <a:tc>
                  <a:txBody>
                    <a:bodyPr/>
                    <a:lstStyle/>
                    <a:p>
                      <a:r>
                        <a:rPr lang="de-DE" dirty="0"/>
                        <a:t>C</a:t>
                      </a:r>
                    </a:p>
                  </a:txBody>
                  <a:tcPr/>
                </a:tc>
                <a:tc>
                  <a:txBody>
                    <a:bodyPr/>
                    <a:lstStyle/>
                    <a:p>
                      <a:endParaRPr lang="de-DE" dirty="0"/>
                    </a:p>
                  </a:txBody>
                  <a:tcPr/>
                </a:tc>
                <a:tc>
                  <a:txBody>
                    <a:bodyPr/>
                    <a:lstStyle/>
                    <a:p>
                      <a:endParaRPr lang="de-DE"/>
                    </a:p>
                  </a:txBody>
                  <a:tcPr/>
                </a:tc>
                <a:tc>
                  <a:txBody>
                    <a:bodyPr/>
                    <a:lstStyle/>
                    <a:p>
                      <a:r>
                        <a:rPr lang="de-DE" dirty="0"/>
                        <a:t>medium</a:t>
                      </a:r>
                    </a:p>
                  </a:txBody>
                  <a:tcPr/>
                </a:tc>
                <a:tc>
                  <a:txBody>
                    <a:bodyPr/>
                    <a:lstStyle/>
                    <a:p>
                      <a:r>
                        <a:rPr lang="de-DE" dirty="0"/>
                        <a:t>medium</a:t>
                      </a:r>
                    </a:p>
                  </a:txBody>
                  <a:tcPr/>
                </a:tc>
                <a:tc>
                  <a:txBody>
                    <a:bodyPr/>
                    <a:lstStyle/>
                    <a:p>
                      <a:r>
                        <a:rPr lang="de-DE" dirty="0"/>
                        <a:t>2</a:t>
                      </a:r>
                    </a:p>
                  </a:txBody>
                  <a:tcPr/>
                </a:tc>
                <a:extLst>
                  <a:ext uri="{0D108BD9-81ED-4DB2-BD59-A6C34878D82A}">
                    <a16:rowId xmlns:a16="http://schemas.microsoft.com/office/drawing/2014/main" val="10005"/>
                  </a:ext>
                </a:extLst>
              </a:tr>
              <a:tr h="546200">
                <a:tc>
                  <a:txBody>
                    <a:bodyPr/>
                    <a:lstStyle/>
                    <a:p>
                      <a:r>
                        <a:rPr lang="de-DE" dirty="0"/>
                        <a:t>2</a:t>
                      </a:r>
                    </a:p>
                  </a:txBody>
                  <a:tcPr/>
                </a:tc>
                <a:tc>
                  <a:txBody>
                    <a:bodyPr/>
                    <a:lstStyle/>
                    <a:p>
                      <a:r>
                        <a:rPr lang="de-DE" dirty="0"/>
                        <a:t>A</a:t>
                      </a:r>
                    </a:p>
                  </a:txBody>
                  <a:tcPr/>
                </a:tc>
                <a:tc>
                  <a:txBody>
                    <a:bodyPr/>
                    <a:lstStyle/>
                    <a:p>
                      <a:endParaRPr lang="de-DE" dirty="0"/>
                    </a:p>
                  </a:txBody>
                  <a:tcPr/>
                </a:tc>
                <a:tc>
                  <a:txBody>
                    <a:bodyPr/>
                    <a:lstStyle/>
                    <a:p>
                      <a:endParaRPr lang="de-DE" dirty="0"/>
                    </a:p>
                  </a:txBody>
                  <a:tcPr/>
                </a:tc>
                <a:tc>
                  <a:txBody>
                    <a:bodyPr/>
                    <a:lstStyle/>
                    <a:p>
                      <a:r>
                        <a:rPr lang="de-DE" dirty="0" err="1"/>
                        <a:t>low</a:t>
                      </a:r>
                      <a:endParaRPr lang="de-DE" dirty="0"/>
                    </a:p>
                  </a:txBody>
                  <a:tcPr/>
                </a:tc>
                <a:tc>
                  <a:txBody>
                    <a:bodyPr/>
                    <a:lstStyle/>
                    <a:p>
                      <a:r>
                        <a:rPr lang="de-DE" dirty="0" err="1"/>
                        <a:t>low</a:t>
                      </a:r>
                      <a:endParaRPr lang="de-DE" dirty="0"/>
                    </a:p>
                  </a:txBody>
                  <a:tcPr/>
                </a:tc>
                <a:tc>
                  <a:txBody>
                    <a:bodyPr/>
                    <a:lstStyle/>
                    <a:p>
                      <a:r>
                        <a:rPr lang="de-DE" dirty="0"/>
                        <a:t>3</a:t>
                      </a:r>
                    </a:p>
                  </a:txBody>
                  <a:tcPr/>
                </a:tc>
                <a:extLst>
                  <a:ext uri="{0D108BD9-81ED-4DB2-BD59-A6C34878D82A}">
                    <a16:rowId xmlns:a16="http://schemas.microsoft.com/office/drawing/2014/main" val="10006"/>
                  </a:ext>
                </a:extLst>
              </a:tr>
              <a:tr h="546200">
                <a:tc>
                  <a:txBody>
                    <a:bodyPr/>
                    <a:lstStyle/>
                    <a:p>
                      <a:r>
                        <a:rPr lang="de-DE" dirty="0"/>
                        <a:t>Update </a:t>
                      </a:r>
                      <a:r>
                        <a:rPr lang="de-DE" dirty="0" err="1"/>
                        <a:t>table</a:t>
                      </a:r>
                      <a:endParaRPr lang="de-DE" dirty="0"/>
                    </a:p>
                  </a:txBody>
                  <a:tcPr/>
                </a:tc>
                <a:tc>
                  <a:txBody>
                    <a:bodyPr/>
                    <a:lstStyle/>
                    <a:p>
                      <a:r>
                        <a:rPr lang="de-DE" dirty="0"/>
                        <a:t>Update </a:t>
                      </a:r>
                      <a:r>
                        <a:rPr lang="de-DE" dirty="0" err="1"/>
                        <a:t>table</a:t>
                      </a:r>
                      <a:endParaRPr lang="de-DE"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DE" dirty="0"/>
                        <a:t>Update </a:t>
                      </a:r>
                      <a:r>
                        <a:rPr lang="de-DE" dirty="0" err="1"/>
                        <a:t>table</a:t>
                      </a:r>
                      <a:endParaRPr lang="de-DE"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DE" dirty="0"/>
                        <a:t>Update </a:t>
                      </a:r>
                      <a:r>
                        <a:rPr lang="de-DE" dirty="0" err="1"/>
                        <a:t>table</a:t>
                      </a:r>
                      <a:endParaRPr lang="de-DE"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DE" dirty="0"/>
                        <a:t>Update </a:t>
                      </a:r>
                      <a:r>
                        <a:rPr lang="de-DE" dirty="0" err="1"/>
                        <a:t>table</a:t>
                      </a:r>
                      <a:endParaRPr lang="de-DE"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DE" dirty="0"/>
                        <a:t>Update </a:t>
                      </a:r>
                      <a:r>
                        <a:rPr lang="de-DE" dirty="0" err="1"/>
                        <a:t>table</a:t>
                      </a:r>
                      <a:endParaRPr lang="de-DE"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de-DE" dirty="0"/>
                        <a:t>Update </a:t>
                      </a:r>
                      <a:r>
                        <a:rPr lang="de-DE" dirty="0" err="1"/>
                        <a:t>table</a:t>
                      </a:r>
                      <a:endParaRPr lang="de-DE" dirty="0"/>
                    </a:p>
                  </a:txBody>
                  <a:tcPr/>
                </a:tc>
                <a:extLst>
                  <a:ext uri="{0D108BD9-81ED-4DB2-BD59-A6C34878D82A}">
                    <a16:rowId xmlns:a16="http://schemas.microsoft.com/office/drawing/2014/main" val="10007"/>
                  </a:ext>
                </a:extLst>
              </a:tr>
            </a:tbl>
          </a:graphicData>
        </a:graphic>
      </p:graphicFrame>
    </p:spTree>
    <p:extLst>
      <p:ext uri="{BB962C8B-B14F-4D97-AF65-F5344CB8AC3E}">
        <p14:creationId xmlns:p14="http://schemas.microsoft.com/office/powerpoint/2010/main" val="1941390936"/>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10a. </a:t>
            </a:r>
            <a:r>
              <a:rPr lang="en-US" b="1" dirty="0" err="1"/>
              <a:t>Concepting</a:t>
            </a:r>
            <a:endParaRPr lang="en-US" b="1" dirty="0"/>
          </a:p>
        </p:txBody>
      </p:sp>
      <p:sp>
        <p:nvSpPr>
          <p:cNvPr id="3" name="Text Placeholder 2"/>
          <p:cNvSpPr>
            <a:spLocks noGrp="1"/>
          </p:cNvSpPr>
          <p:nvPr>
            <p:ph type="body" sz="quarter" idx="10"/>
          </p:nvPr>
        </p:nvSpPr>
        <p:spPr/>
        <p:txBody>
          <a:bodyPr>
            <a:normAutofit/>
          </a:bodyPr>
          <a:lstStyle/>
          <a:p>
            <a:r>
              <a:rPr lang="en-GB" dirty="0"/>
              <a:t>The </a:t>
            </a:r>
            <a:r>
              <a:rPr lang="en-GB" dirty="0" err="1"/>
              <a:t>Concepting</a:t>
            </a:r>
            <a:r>
              <a:rPr lang="en-GB" dirty="0"/>
              <a:t> Canvas enables you to set the basis for your Unique Value Proposition. </a:t>
            </a:r>
          </a:p>
          <a:p>
            <a:r>
              <a:rPr lang="en-GB" dirty="0"/>
              <a:t>By defining the user’s jobs to be done, its pains and gains you will be able to define products &amp; services that do represent potential pain relievers and gain creators.</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Tells you which problems and desires your client has</a:t>
            </a:r>
            <a:endParaRPr lang="de-DE" dirty="0"/>
          </a:p>
          <a:p>
            <a:pPr marL="171450" lvl="0" indent="-171450">
              <a:buClr>
                <a:schemeClr val="accent1"/>
              </a:buClr>
              <a:buFont typeface="Symbol" charset="2"/>
              <a:buChar char="-"/>
            </a:pPr>
            <a:r>
              <a:rPr lang="en-US" dirty="0"/>
              <a:t>Enforces you to look for solutions to the client’s problem</a:t>
            </a:r>
            <a:endParaRPr lang="de-DE" dirty="0"/>
          </a:p>
        </p:txBody>
      </p:sp>
      <p:sp>
        <p:nvSpPr>
          <p:cNvPr id="5" name="Text Placeholder 4"/>
          <p:cNvSpPr>
            <a:spLocks noGrp="1"/>
          </p:cNvSpPr>
          <p:nvPr>
            <p:ph type="body" sz="quarter" idx="12"/>
          </p:nvPr>
        </p:nvSpPr>
        <p:spPr/>
        <p:txBody>
          <a:bodyPr>
            <a:noAutofit/>
          </a:bodyPr>
          <a:lstStyle/>
          <a:p>
            <a:pPr marL="228600" lvl="0" indent="-228600">
              <a:buClr>
                <a:schemeClr val="accent1"/>
              </a:buClr>
              <a:buFont typeface="+mj-lt"/>
              <a:buAutoNum type="arabicPeriod"/>
            </a:pPr>
            <a:r>
              <a:rPr lang="en-US" dirty="0"/>
              <a:t>Clients Jobs:</a:t>
            </a:r>
            <a:r>
              <a:rPr lang="de-DE" dirty="0"/>
              <a:t> </a:t>
            </a:r>
            <a:br>
              <a:rPr lang="de-DE" dirty="0"/>
            </a:br>
            <a:r>
              <a:rPr lang="en-US" dirty="0"/>
              <a:t>What are the things your client wants to get done, would like to get done, or has to get done (i.e., jobs).</a:t>
            </a:r>
          </a:p>
          <a:p>
            <a:pPr marL="228600" lvl="0" indent="-228600">
              <a:buClr>
                <a:schemeClr val="accent1"/>
              </a:buClr>
              <a:buFont typeface="+mj-lt"/>
              <a:buAutoNum type="arabicPeriod"/>
            </a:pPr>
            <a:r>
              <a:rPr lang="en-US" dirty="0"/>
              <a:t>Gains:</a:t>
            </a:r>
            <a:br>
              <a:rPr lang="en-US" dirty="0"/>
            </a:br>
            <a:r>
              <a:rPr lang="en-US" dirty="0"/>
              <a:t>Positive thoughts, feelings, emotions, results etc. that the customer has in getting the clients jobs done.</a:t>
            </a:r>
            <a:endParaRPr lang="de-DE" dirty="0"/>
          </a:p>
          <a:p>
            <a:pPr marL="228600" lvl="0" indent="-228600">
              <a:buClr>
                <a:schemeClr val="accent1"/>
              </a:buClr>
              <a:buFont typeface="+mj-lt"/>
              <a:buAutoNum type="arabicPeriod"/>
            </a:pPr>
            <a:r>
              <a:rPr lang="en-US" dirty="0"/>
              <a:t>Pains</a:t>
            </a:r>
            <a:r>
              <a:rPr lang="de-DE" dirty="0"/>
              <a:t>:</a:t>
            </a:r>
            <a:br>
              <a:rPr lang="de-DE" dirty="0"/>
            </a:br>
            <a:r>
              <a:rPr lang="en-US" dirty="0"/>
              <a:t>Negative thoughts, feelings, emotions, hurdles etc. that the client </a:t>
            </a:r>
            <a:r>
              <a:rPr lang="en-US" dirty="0">
                <a:solidFill>
                  <a:schemeClr val="tx1"/>
                </a:solidFill>
              </a:rPr>
              <a:t>has while executing or related to executing his job. </a:t>
            </a:r>
            <a:endParaRPr lang="de-DE" dirty="0">
              <a:solidFill>
                <a:schemeClr val="tx1"/>
              </a:solidFill>
            </a:endParaRPr>
          </a:p>
          <a:p>
            <a:pPr marL="228600" lvl="0" indent="-228600">
              <a:buClr>
                <a:schemeClr val="accent1"/>
              </a:buClr>
              <a:buFont typeface="+mj-lt"/>
              <a:buAutoNum type="arabicPeriod"/>
            </a:pPr>
            <a:r>
              <a:rPr lang="en-US" dirty="0"/>
              <a:t>Products &amp; Services:</a:t>
            </a:r>
            <a:br>
              <a:rPr lang="de-DE" dirty="0"/>
            </a:br>
            <a:r>
              <a:rPr lang="en-US" dirty="0"/>
              <a:t>Now that you have reminded yourself of what your client’s world looks like it is time to describe your service. </a:t>
            </a:r>
          </a:p>
          <a:p>
            <a:pPr marL="228600" lvl="0" indent="-228600">
              <a:buClr>
                <a:schemeClr val="accent1"/>
              </a:buClr>
              <a:buFont typeface="+mj-lt"/>
              <a:buAutoNum type="arabicPeriod"/>
            </a:pPr>
            <a:r>
              <a:rPr lang="en-US" dirty="0"/>
              <a:t>Gain Creators:</a:t>
            </a:r>
            <a:br>
              <a:rPr lang="de-DE" dirty="0"/>
            </a:br>
            <a:r>
              <a:rPr lang="en-US" dirty="0"/>
              <a:t>Look at the customer’s gains on the right-hand side. List the features your service has that amplify those gains.</a:t>
            </a:r>
            <a:endParaRPr lang="de-DE" dirty="0"/>
          </a:p>
          <a:p>
            <a:pPr marL="228600" lvl="0" indent="-228600">
              <a:buClr>
                <a:schemeClr val="accent1"/>
              </a:buClr>
              <a:buFont typeface="+mj-lt"/>
              <a:buAutoNum type="arabicPeriod"/>
            </a:pPr>
            <a:r>
              <a:rPr lang="en-US" dirty="0"/>
              <a:t>Pain Relievers:</a:t>
            </a:r>
            <a:br>
              <a:rPr lang="de-DE" dirty="0"/>
            </a:br>
            <a:r>
              <a:rPr lang="en-US" dirty="0"/>
              <a:t>Look at the client’s pains on the right-hand side. List the features that remove or alleviate those pains.</a:t>
            </a:r>
            <a:endParaRPr lang="de-DE"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2130102034"/>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10b. Unique Value Proposition</a:t>
            </a:r>
          </a:p>
        </p:txBody>
      </p:sp>
      <p:sp>
        <p:nvSpPr>
          <p:cNvPr id="3" name="Text Placeholder 2"/>
          <p:cNvSpPr>
            <a:spLocks noGrp="1"/>
          </p:cNvSpPr>
          <p:nvPr>
            <p:ph type="body" sz="quarter" idx="10"/>
          </p:nvPr>
        </p:nvSpPr>
        <p:spPr/>
        <p:txBody>
          <a:bodyPr>
            <a:normAutofit/>
          </a:bodyPr>
          <a:lstStyle/>
          <a:p>
            <a:r>
              <a:rPr lang="en-GB" dirty="0"/>
              <a:t>The Unique Value Proposition is a single and clear message that states why you and your product are different and worth buying. </a:t>
            </a:r>
          </a:p>
          <a:p>
            <a:r>
              <a:rPr lang="en-GB" dirty="0"/>
              <a:t>It is a promise to your clients and an easy-to-understand reason why a client should purchase your product / service.</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Tell your client which of his problems you are fixing and how you will do this</a:t>
            </a:r>
            <a:endParaRPr lang="de-DE" dirty="0"/>
          </a:p>
          <a:p>
            <a:pPr marL="171450" lvl="0" indent="-171450">
              <a:buClr>
                <a:schemeClr val="accent1"/>
              </a:buClr>
              <a:buFont typeface="Symbol" charset="2"/>
              <a:buChar char="-"/>
            </a:pPr>
            <a:r>
              <a:rPr lang="en-US" dirty="0"/>
              <a:t>Show what makes you unique and special</a:t>
            </a:r>
            <a:endParaRPr lang="de-DE" dirty="0"/>
          </a:p>
        </p:txBody>
      </p:sp>
      <p:sp>
        <p:nvSpPr>
          <p:cNvPr id="5" name="Text Placeholder 4"/>
          <p:cNvSpPr>
            <a:spLocks noGrp="1"/>
          </p:cNvSpPr>
          <p:nvPr>
            <p:ph type="body" sz="quarter" idx="12"/>
          </p:nvPr>
        </p:nvSpPr>
        <p:spPr/>
        <p:txBody>
          <a:bodyPr>
            <a:noAutofit/>
          </a:bodyPr>
          <a:lstStyle/>
          <a:p>
            <a:r>
              <a:rPr lang="en-US" dirty="0"/>
              <a:t>Write this sentence, leaving blanks: </a:t>
            </a:r>
            <a:endParaRPr lang="de-DE" dirty="0"/>
          </a:p>
          <a:p>
            <a:r>
              <a:rPr lang="en-US" b="1" i="1" dirty="0"/>
              <a:t>“Our [product/service] _______________________ helps [client segment] _______________________ who want to [jobs to be done] _______________________ by [verb] _______________________ [client pain] _______________________ and [verb]_______________________ [client gain] _______________________ (OPTIONAL: unlike [competing value proposition] _______________________“ </a:t>
            </a:r>
            <a:endParaRPr lang="de-DE" dirty="0"/>
          </a:p>
          <a:p>
            <a:r>
              <a:rPr lang="en-US" dirty="0"/>
              <a:t>on a whiteboard or flipchart which you hang on a wall.</a:t>
            </a:r>
            <a:br>
              <a:rPr lang="de-DE" dirty="0"/>
            </a:br>
            <a:br>
              <a:rPr lang="en-US" dirty="0"/>
            </a:br>
            <a:r>
              <a:rPr lang="en-US" dirty="0"/>
              <a:t>The ideal UVP is concise, unique and relevant and must answer these 4 questions:</a:t>
            </a:r>
            <a:endParaRPr lang="de-DE" dirty="0"/>
          </a:p>
          <a:p>
            <a:pPr marL="228600" lvl="0" indent="-228600">
              <a:buClr>
                <a:schemeClr val="accent1"/>
              </a:buClr>
              <a:buFont typeface="+mj-lt"/>
              <a:buAutoNum type="arabicPeriod"/>
            </a:pPr>
            <a:r>
              <a:rPr lang="en-US" dirty="0">
                <a:solidFill>
                  <a:schemeClr val="tx1"/>
                </a:solidFill>
              </a:rPr>
              <a:t>Which </a:t>
            </a:r>
            <a:r>
              <a:rPr lang="en-US" dirty="0"/>
              <a:t>need are you satisfying / which problem are you fixing?</a:t>
            </a:r>
            <a:endParaRPr lang="de-DE" dirty="0"/>
          </a:p>
          <a:p>
            <a:pPr marL="228600" lvl="0" indent="-228600">
              <a:buClr>
                <a:schemeClr val="accent1"/>
              </a:buClr>
              <a:buFont typeface="+mj-lt"/>
              <a:buAutoNum type="arabicPeriod"/>
            </a:pPr>
            <a:r>
              <a:rPr lang="en-US" dirty="0"/>
              <a:t>What is your solution?</a:t>
            </a:r>
            <a:endParaRPr lang="de-DE" dirty="0"/>
          </a:p>
          <a:p>
            <a:pPr marL="228600" lvl="0" indent="-228600">
              <a:buClr>
                <a:schemeClr val="accent1"/>
              </a:buClr>
              <a:buFont typeface="+mj-lt"/>
              <a:buAutoNum type="arabicPeriod"/>
            </a:pPr>
            <a:r>
              <a:rPr lang="en-US" dirty="0"/>
              <a:t>What makes you stand out?</a:t>
            </a:r>
            <a:endParaRPr lang="de-DE" dirty="0"/>
          </a:p>
          <a:p>
            <a:pPr marL="228600" lvl="0" indent="-228600">
              <a:buClr>
                <a:schemeClr val="accent1"/>
              </a:buClr>
              <a:buFont typeface="+mj-lt"/>
              <a:buAutoNum type="arabicPeriod"/>
            </a:pPr>
            <a:r>
              <a:rPr lang="en-US" dirty="0"/>
              <a:t>To whom are you selling?</a:t>
            </a:r>
            <a:br>
              <a:rPr lang="en-US" dirty="0"/>
            </a:br>
            <a:endParaRPr lang="de-DE"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925137658"/>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10a&amp;b. Concepting &amp; Unique Value Proposition map</a:t>
            </a:r>
            <a:endParaRPr lang="en-US" dirty="0"/>
          </a:p>
        </p:txBody>
      </p:sp>
      <p:sp>
        <p:nvSpPr>
          <p:cNvPr id="4" name="Rectangle 3"/>
          <p:cNvSpPr/>
          <p:nvPr/>
        </p:nvSpPr>
        <p:spPr>
          <a:xfrm>
            <a:off x="587375" y="2000250"/>
            <a:ext cx="5241925" cy="4505325"/>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endParaRPr lang="en-US"/>
          </a:p>
        </p:txBody>
      </p:sp>
      <p:cxnSp>
        <p:nvCxnSpPr>
          <p:cNvPr id="10" name="Straight Connector 9"/>
          <p:cNvCxnSpPr/>
          <p:nvPr/>
        </p:nvCxnSpPr>
        <p:spPr>
          <a:xfrm flipH="1">
            <a:off x="3208338" y="4252907"/>
            <a:ext cx="2887662" cy="6"/>
          </a:xfrm>
          <a:prstGeom prst="line">
            <a:avLst/>
          </a:prstGeom>
          <a:ln w="19050">
            <a:headEnd type="triangle"/>
          </a:ln>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flipH="1" flipV="1">
            <a:off x="587375" y="2000251"/>
            <a:ext cx="2620962" cy="2252661"/>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flipH="1">
            <a:off x="587375" y="4252912"/>
            <a:ext cx="2620962" cy="2252663"/>
          </a:xfrm>
          <a:prstGeom prst="line">
            <a:avLst/>
          </a:prstGeom>
          <a:ln w="19050"/>
        </p:spPr>
        <p:style>
          <a:lnRef idx="1">
            <a:schemeClr val="accent1"/>
          </a:lnRef>
          <a:fillRef idx="0">
            <a:schemeClr val="accent1"/>
          </a:fillRef>
          <a:effectRef idx="0">
            <a:schemeClr val="accent1"/>
          </a:effectRef>
          <a:fontRef idx="minor">
            <a:schemeClr val="tx1"/>
          </a:fontRef>
        </p:style>
      </p:cxnSp>
      <p:sp>
        <p:nvSpPr>
          <p:cNvPr id="18" name="Rectangle 17"/>
          <p:cNvSpPr/>
          <p:nvPr/>
        </p:nvSpPr>
        <p:spPr>
          <a:xfrm>
            <a:off x="3208337" y="3919538"/>
            <a:ext cx="2620961"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2"/>
                </a:solidFill>
              </a:rPr>
              <a:t>Gain creators</a:t>
            </a:r>
          </a:p>
        </p:txBody>
      </p:sp>
      <p:sp>
        <p:nvSpPr>
          <p:cNvPr id="19" name="Rectangle 18"/>
          <p:cNvSpPr/>
          <p:nvPr/>
        </p:nvSpPr>
        <p:spPr>
          <a:xfrm>
            <a:off x="3208339" y="4252913"/>
            <a:ext cx="2620961"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2"/>
                </a:solidFill>
              </a:rPr>
              <a:t>Pain relievers</a:t>
            </a:r>
          </a:p>
        </p:txBody>
      </p:sp>
      <p:sp>
        <p:nvSpPr>
          <p:cNvPr id="20" name="Rectangle 19"/>
          <p:cNvSpPr/>
          <p:nvPr/>
        </p:nvSpPr>
        <p:spPr>
          <a:xfrm>
            <a:off x="587378" y="4086223"/>
            <a:ext cx="2620961"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2"/>
                </a:solidFill>
              </a:rPr>
              <a:t>Product &amp; services</a:t>
            </a:r>
          </a:p>
        </p:txBody>
      </p:sp>
      <p:sp>
        <p:nvSpPr>
          <p:cNvPr id="21" name="Oval 20"/>
          <p:cNvSpPr/>
          <p:nvPr/>
        </p:nvSpPr>
        <p:spPr>
          <a:xfrm flipH="1">
            <a:off x="6356517" y="2000247"/>
            <a:ext cx="5248108" cy="4505325"/>
          </a:xfrm>
          <a:prstGeom prst="ellipse">
            <a:avLst/>
          </a:prstGeom>
        </p:spPr>
        <p:style>
          <a:lnRef idx="2">
            <a:schemeClr val="accent1"/>
          </a:lnRef>
          <a:fillRef idx="1">
            <a:schemeClr val="lt1"/>
          </a:fillRef>
          <a:effectRef idx="0">
            <a:schemeClr val="accent1"/>
          </a:effectRef>
          <a:fontRef idx="minor">
            <a:schemeClr val="dk1"/>
          </a:fontRef>
        </p:style>
        <p:txBody>
          <a:bodyPr rtlCol="0" anchor="ctr"/>
          <a:lstStyle/>
          <a:p>
            <a:pPr algn="ctr"/>
            <a:endParaRPr lang="en-US"/>
          </a:p>
        </p:txBody>
      </p:sp>
      <p:cxnSp>
        <p:nvCxnSpPr>
          <p:cNvPr id="22" name="Straight Connector 21"/>
          <p:cNvCxnSpPr/>
          <p:nvPr/>
        </p:nvCxnSpPr>
        <p:spPr>
          <a:xfrm>
            <a:off x="6089815" y="4252907"/>
            <a:ext cx="2890757" cy="3"/>
          </a:xfrm>
          <a:prstGeom prst="line">
            <a:avLst/>
          </a:prstGeom>
          <a:ln w="19050">
            <a:headEnd type="triangle"/>
          </a:ln>
        </p:spPr>
        <p:style>
          <a:lnRef idx="1">
            <a:schemeClr val="accent1"/>
          </a:lnRef>
          <a:fillRef idx="0">
            <a:schemeClr val="accent1"/>
          </a:fillRef>
          <a:effectRef idx="0">
            <a:schemeClr val="accent1"/>
          </a:effectRef>
          <a:fontRef idx="minor">
            <a:schemeClr val="tx1"/>
          </a:fontRef>
        </p:style>
      </p:cxnSp>
      <p:cxnSp>
        <p:nvCxnSpPr>
          <p:cNvPr id="23" name="Straight Connector 22"/>
          <p:cNvCxnSpPr>
            <a:endCxn id="21" idx="1"/>
          </p:cNvCxnSpPr>
          <p:nvPr/>
        </p:nvCxnSpPr>
        <p:spPr>
          <a:xfrm flipV="1">
            <a:off x="8980572" y="2660037"/>
            <a:ext cx="1855485" cy="1592873"/>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4" name="Straight Connector 23"/>
          <p:cNvCxnSpPr>
            <a:endCxn id="21" idx="3"/>
          </p:cNvCxnSpPr>
          <p:nvPr/>
        </p:nvCxnSpPr>
        <p:spPr>
          <a:xfrm>
            <a:off x="8980572" y="4252909"/>
            <a:ext cx="1855485" cy="1592873"/>
          </a:xfrm>
          <a:prstGeom prst="line">
            <a:avLst/>
          </a:prstGeom>
          <a:ln w="19050"/>
        </p:spPr>
        <p:style>
          <a:lnRef idx="1">
            <a:schemeClr val="accent1"/>
          </a:lnRef>
          <a:fillRef idx="0">
            <a:schemeClr val="accent1"/>
          </a:fillRef>
          <a:effectRef idx="0">
            <a:schemeClr val="accent1"/>
          </a:effectRef>
          <a:fontRef idx="minor">
            <a:schemeClr val="tx1"/>
          </a:fontRef>
        </p:style>
      </p:cxnSp>
      <p:sp>
        <p:nvSpPr>
          <p:cNvPr id="25" name="Rectangle 24"/>
          <p:cNvSpPr/>
          <p:nvPr/>
        </p:nvSpPr>
        <p:spPr>
          <a:xfrm flipH="1">
            <a:off x="6356519" y="3919535"/>
            <a:ext cx="2624052"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2"/>
                </a:solidFill>
              </a:rPr>
              <a:t>Gains</a:t>
            </a:r>
          </a:p>
        </p:txBody>
      </p:sp>
      <p:sp>
        <p:nvSpPr>
          <p:cNvPr id="26" name="Rectangle 25"/>
          <p:cNvSpPr/>
          <p:nvPr/>
        </p:nvSpPr>
        <p:spPr>
          <a:xfrm flipH="1">
            <a:off x="6356517" y="4252910"/>
            <a:ext cx="2624052"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2"/>
                </a:solidFill>
              </a:rPr>
              <a:t>Pains</a:t>
            </a:r>
          </a:p>
        </p:txBody>
      </p:sp>
      <p:sp>
        <p:nvSpPr>
          <p:cNvPr id="27" name="Rectangle 26"/>
          <p:cNvSpPr/>
          <p:nvPr/>
        </p:nvSpPr>
        <p:spPr>
          <a:xfrm flipH="1">
            <a:off x="8980569" y="4086220"/>
            <a:ext cx="2624052"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2"/>
                </a:solidFill>
              </a:rPr>
              <a:t>Client jobs</a:t>
            </a:r>
          </a:p>
        </p:txBody>
      </p:sp>
    </p:spTree>
    <p:extLst>
      <p:ext uri="{BB962C8B-B14F-4D97-AF65-F5344CB8AC3E}">
        <p14:creationId xmlns:p14="http://schemas.microsoft.com/office/powerpoint/2010/main" val="1703033728"/>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11. Boxing Rings</a:t>
            </a:r>
          </a:p>
        </p:txBody>
      </p:sp>
      <p:sp>
        <p:nvSpPr>
          <p:cNvPr id="3" name="Text Placeholder 2"/>
          <p:cNvSpPr>
            <a:spLocks noGrp="1"/>
          </p:cNvSpPr>
          <p:nvPr>
            <p:ph type="body" sz="quarter" idx="10"/>
          </p:nvPr>
        </p:nvSpPr>
        <p:spPr/>
        <p:txBody>
          <a:bodyPr>
            <a:normAutofit/>
          </a:bodyPr>
          <a:lstStyle/>
          <a:p>
            <a:r>
              <a:rPr lang="en-GB" dirty="0"/>
              <a:t>The Boxing Rings session reconsiders the Stakeholder Analysis you will have done during the early phases of your project.</a:t>
            </a:r>
          </a:p>
          <a:p>
            <a:r>
              <a:rPr lang="en-GB" dirty="0"/>
              <a:t>It focusses on the external stakeholders in your project environment. By validating their influences you will get a clear view through which channels and with which partners you will be able to reach your clients. </a:t>
            </a:r>
          </a:p>
          <a:p>
            <a:r>
              <a:rPr lang="en-GB" dirty="0"/>
              <a:t>Furthermore you will detect </a:t>
            </a:r>
            <a:r>
              <a:rPr lang="en-GB" dirty="0">
                <a:solidFill>
                  <a:schemeClr val="tx1"/>
                </a:solidFill>
              </a:rPr>
              <a:t>your competitors per </a:t>
            </a:r>
            <a:r>
              <a:rPr lang="en-GB" dirty="0"/>
              <a:t>metaphorical Boxing Ring (= market area).</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Identify competitors, channels, partners and Boxing Rings; show their relationships </a:t>
            </a:r>
            <a:r>
              <a:rPr lang="en-US" dirty="0">
                <a:solidFill>
                  <a:schemeClr val="tx1"/>
                </a:solidFill>
              </a:rPr>
              <a:t>to</a:t>
            </a:r>
            <a:r>
              <a:rPr lang="en-US" dirty="0"/>
              <a:t> the project</a:t>
            </a:r>
            <a:endParaRPr lang="de-DE" dirty="0"/>
          </a:p>
          <a:p>
            <a:pPr marL="171450" indent="-171450">
              <a:buClr>
                <a:schemeClr val="accent1"/>
              </a:buClr>
              <a:buFont typeface="Symbol" charset="2"/>
              <a:buChar char="-"/>
            </a:pPr>
            <a:r>
              <a:rPr lang="en-US" dirty="0"/>
              <a:t>Visualize the potential interplays between those stakeholders</a:t>
            </a:r>
            <a:endParaRPr lang="de-DE" dirty="0"/>
          </a:p>
        </p:txBody>
      </p:sp>
      <p:sp>
        <p:nvSpPr>
          <p:cNvPr id="5" name="Text Placeholder 4"/>
          <p:cNvSpPr>
            <a:spLocks noGrp="1"/>
          </p:cNvSpPr>
          <p:nvPr>
            <p:ph type="body" sz="quarter" idx="12"/>
          </p:nvPr>
        </p:nvSpPr>
        <p:spPr/>
        <p:txBody>
          <a:bodyPr>
            <a:noAutofit/>
          </a:bodyPr>
          <a:lstStyle/>
          <a:p>
            <a:pPr marL="228600" lvl="0" indent="-228600">
              <a:buClr>
                <a:schemeClr val="accent1"/>
              </a:buClr>
              <a:buFont typeface="+mj-lt"/>
              <a:buAutoNum type="arabicPeriod"/>
            </a:pPr>
            <a:r>
              <a:rPr lang="en-GB" dirty="0"/>
              <a:t>Identify relevant external partners &amp; competitors – take our canvas, a whiteboard or some flipchart paper. Do a brainstorming on all external stakeholders (persons, groups, organizations, institutions, etc.)</a:t>
            </a:r>
            <a:endParaRPr lang="en-GB" i="1" dirty="0"/>
          </a:p>
          <a:p>
            <a:pPr marL="228600" lvl="0" indent="-228600">
              <a:buClr>
                <a:schemeClr val="accent1"/>
              </a:buClr>
              <a:buFont typeface="+mj-lt"/>
              <a:buAutoNum type="arabicPeriod"/>
            </a:pPr>
            <a:r>
              <a:rPr lang="en-GB" dirty="0"/>
              <a:t>Now, look at the (potential) partners you have captured. </a:t>
            </a:r>
            <a:br>
              <a:rPr lang="en-GB" dirty="0"/>
            </a:br>
            <a:r>
              <a:rPr lang="en-GB" i="1" dirty="0"/>
              <a:t>With which of them will you cooperate during the development phase and which are the ones with which you will partner to reach clients through different sales channels?</a:t>
            </a:r>
            <a:endParaRPr lang="en-GB" dirty="0"/>
          </a:p>
          <a:p>
            <a:pPr marL="228600" lvl="0" indent="-228600">
              <a:buClr>
                <a:schemeClr val="accent1"/>
              </a:buClr>
              <a:buFont typeface="+mj-lt"/>
              <a:buAutoNum type="arabicPeriod"/>
            </a:pPr>
            <a:r>
              <a:rPr lang="en-GB" dirty="0"/>
              <a:t>Next, you should analyse your competition. </a:t>
            </a:r>
            <a:br>
              <a:rPr lang="en-GB" dirty="0"/>
            </a:br>
            <a:r>
              <a:rPr lang="en-GB" i="1" dirty="0"/>
              <a:t>Which (potential) competitors do exist and which customer problems do they address? </a:t>
            </a:r>
            <a:br>
              <a:rPr lang="en-GB" i="1" dirty="0"/>
            </a:br>
            <a:r>
              <a:rPr lang="en-GB" i="1" dirty="0"/>
              <a:t>In which Boxing Rings will you compete against those companies?</a:t>
            </a:r>
            <a:r>
              <a:rPr lang="en-GB" dirty="0"/>
              <a:t> </a:t>
            </a:r>
            <a:br>
              <a:rPr lang="en-GB" dirty="0"/>
            </a:br>
            <a:r>
              <a:rPr lang="en-GB" dirty="0"/>
              <a:t>Thinking about competition is </a:t>
            </a:r>
            <a:r>
              <a:rPr lang="en-GB" dirty="0">
                <a:solidFill>
                  <a:schemeClr val="tx1"/>
                </a:solidFill>
              </a:rPr>
              <a:t>important as </a:t>
            </a:r>
            <a:r>
              <a:rPr lang="en-GB" dirty="0"/>
              <a:t>you may detect competitors which you haven’t thought about. Sometimes you compete in more Boxing Rings than </a:t>
            </a:r>
            <a:r>
              <a:rPr lang="en-GB" dirty="0">
                <a:solidFill>
                  <a:schemeClr val="tx1"/>
                </a:solidFill>
              </a:rPr>
              <a:t>expected because of </a:t>
            </a:r>
            <a:r>
              <a:rPr lang="en-GB" dirty="0"/>
              <a:t>direct &amp; indirect competition. Example: your product is the </a:t>
            </a:r>
            <a:r>
              <a:rPr lang="en-GB" dirty="0" err="1"/>
              <a:t>Playstation</a:t>
            </a:r>
            <a:r>
              <a:rPr lang="en-GB" dirty="0"/>
              <a:t> and 2 of your Boxing Rings are:</a:t>
            </a:r>
          </a:p>
          <a:p>
            <a:pPr marL="858600" lvl="1" indent="-228600">
              <a:spcBef>
                <a:spcPts val="0"/>
              </a:spcBef>
              <a:buClr>
                <a:schemeClr val="accent1"/>
              </a:buClr>
              <a:buFont typeface="Symbol" charset="2"/>
              <a:buChar char="-"/>
            </a:pPr>
            <a:r>
              <a:rPr lang="en-GB" dirty="0">
                <a:solidFill>
                  <a:schemeClr val="tx1"/>
                </a:solidFill>
              </a:rPr>
              <a:t>game consoles (direct competition): Nintendo Wii, Gameboy, etc.</a:t>
            </a:r>
          </a:p>
          <a:p>
            <a:pPr marL="858600" lvl="1" indent="-228600">
              <a:spcBef>
                <a:spcPts val="0"/>
              </a:spcBef>
              <a:buClr>
                <a:schemeClr val="accent1"/>
              </a:buClr>
              <a:buFont typeface="Symbol" charset="2"/>
              <a:buChar char="-"/>
            </a:pPr>
            <a:r>
              <a:rPr lang="en-GB" dirty="0">
                <a:solidFill>
                  <a:schemeClr val="tx1"/>
                </a:solidFill>
              </a:rPr>
              <a:t>leisure (indirect competition): books, sports, etc.</a:t>
            </a:r>
            <a:endParaRPr lang="en-GB" dirty="0">
              <a:solidFill>
                <a:srgbClr val="3D3D3D"/>
              </a:solidFill>
            </a:endParaRPr>
          </a:p>
          <a:p>
            <a:pPr marL="228600" lvl="0" indent="-228600">
              <a:buClr>
                <a:schemeClr val="accent1"/>
              </a:buClr>
              <a:buFont typeface="+mj-lt"/>
              <a:buAutoNum type="arabicPeriod"/>
            </a:pPr>
            <a:r>
              <a:rPr lang="en-GB" dirty="0"/>
              <a:t>After finding a strategy to win the battles in the different Boxing Rings you will need to determine through which channels you will reach your customers. </a:t>
            </a:r>
            <a:br>
              <a:rPr lang="en-GB" dirty="0"/>
            </a:br>
            <a:r>
              <a:rPr lang="en-GB" dirty="0"/>
              <a:t>At last you should describe those channels. </a:t>
            </a:r>
            <a:br>
              <a:rPr lang="en-GB" dirty="0"/>
            </a:br>
            <a:r>
              <a:rPr lang="en-GB" i="1" dirty="0"/>
              <a:t>How you will serve them and which partners will help you to do so?</a:t>
            </a:r>
            <a:endParaRPr lang="en-GB"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719524984"/>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a:t>11. Boxing Ring map</a:t>
            </a:r>
            <a:endParaRPr lang="en-US" dirty="0"/>
          </a:p>
        </p:txBody>
      </p:sp>
      <p:sp>
        <p:nvSpPr>
          <p:cNvPr id="6" name="Rectangle 5"/>
          <p:cNvSpPr/>
          <p:nvPr/>
        </p:nvSpPr>
        <p:spPr>
          <a:xfrm>
            <a:off x="8983664" y="1995482"/>
            <a:ext cx="2620961"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dirty="0">
                <a:solidFill>
                  <a:schemeClr val="tx2"/>
                </a:solidFill>
              </a:rPr>
              <a:t>Sales</a:t>
            </a:r>
          </a:p>
        </p:txBody>
      </p:sp>
      <p:sp>
        <p:nvSpPr>
          <p:cNvPr id="7" name="Rectangle 6"/>
          <p:cNvSpPr/>
          <p:nvPr/>
        </p:nvSpPr>
        <p:spPr>
          <a:xfrm>
            <a:off x="4785519" y="1995483"/>
            <a:ext cx="2620961"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dirty="0">
                <a:solidFill>
                  <a:schemeClr val="tx2"/>
                </a:solidFill>
              </a:rPr>
              <a:t>Competitor</a:t>
            </a:r>
          </a:p>
        </p:txBody>
      </p:sp>
      <p:sp>
        <p:nvSpPr>
          <p:cNvPr id="8" name="Rectangle 7"/>
          <p:cNvSpPr/>
          <p:nvPr/>
        </p:nvSpPr>
        <p:spPr>
          <a:xfrm>
            <a:off x="587375" y="1995483"/>
            <a:ext cx="2620961"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dirty="0">
                <a:solidFill>
                  <a:schemeClr val="tx2"/>
                </a:solidFill>
              </a:rPr>
              <a:t>Development</a:t>
            </a:r>
          </a:p>
        </p:txBody>
      </p:sp>
      <p:sp>
        <p:nvSpPr>
          <p:cNvPr id="3" name="Oval 2"/>
          <p:cNvSpPr/>
          <p:nvPr/>
        </p:nvSpPr>
        <p:spPr>
          <a:xfrm>
            <a:off x="587375" y="3876675"/>
            <a:ext cx="381000" cy="3810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0" name="Straight Connector 9"/>
          <p:cNvCxnSpPr/>
          <p:nvPr/>
        </p:nvCxnSpPr>
        <p:spPr>
          <a:xfrm>
            <a:off x="3225797" y="1995483"/>
            <a:ext cx="0" cy="4576767"/>
          </a:xfrm>
          <a:prstGeom prst="line">
            <a:avLst/>
          </a:prstGeom>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a:off x="8254997" y="1995482"/>
            <a:ext cx="0" cy="4576767"/>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Straight Arrow Connector 12"/>
          <p:cNvCxnSpPr>
            <a:stCxn id="3" idx="6"/>
          </p:cNvCxnSpPr>
          <p:nvPr/>
        </p:nvCxnSpPr>
        <p:spPr>
          <a:xfrm>
            <a:off x="968375" y="4067175"/>
            <a:ext cx="1736725"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4" name="Rectangle 13"/>
          <p:cNvSpPr/>
          <p:nvPr/>
        </p:nvSpPr>
        <p:spPr>
          <a:xfrm>
            <a:off x="958849" y="3733800"/>
            <a:ext cx="1746252"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200" dirty="0">
                <a:solidFill>
                  <a:schemeClr val="tx2"/>
                </a:solidFill>
              </a:rPr>
              <a:t>Partners</a:t>
            </a:r>
          </a:p>
        </p:txBody>
      </p:sp>
      <p:sp>
        <p:nvSpPr>
          <p:cNvPr id="16" name="Rectangle 15"/>
          <p:cNvSpPr/>
          <p:nvPr/>
        </p:nvSpPr>
        <p:spPr>
          <a:xfrm rot="1196284">
            <a:off x="4508975" y="3294491"/>
            <a:ext cx="2590800" cy="2590800"/>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endParaRPr lang="en-US"/>
          </a:p>
        </p:txBody>
      </p:sp>
      <p:sp>
        <p:nvSpPr>
          <p:cNvPr id="17" name="Rectangle 16"/>
          <p:cNvSpPr/>
          <p:nvPr/>
        </p:nvSpPr>
        <p:spPr>
          <a:xfrm>
            <a:off x="5860880" y="2338383"/>
            <a:ext cx="1746252"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200" dirty="0">
                <a:solidFill>
                  <a:schemeClr val="tx2"/>
                </a:solidFill>
              </a:rPr>
              <a:t>Competitors</a:t>
            </a:r>
          </a:p>
        </p:txBody>
      </p:sp>
      <p:sp>
        <p:nvSpPr>
          <p:cNvPr id="18" name="Rectangle 17"/>
          <p:cNvSpPr/>
          <p:nvPr/>
        </p:nvSpPr>
        <p:spPr>
          <a:xfrm>
            <a:off x="3353753" y="6042687"/>
            <a:ext cx="1746252"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200" dirty="0">
                <a:solidFill>
                  <a:schemeClr val="tx2"/>
                </a:solidFill>
              </a:rPr>
              <a:t>Competitors</a:t>
            </a:r>
          </a:p>
        </p:txBody>
      </p:sp>
      <p:cxnSp>
        <p:nvCxnSpPr>
          <p:cNvPr id="20" name="Curved Connector 19"/>
          <p:cNvCxnSpPr>
            <a:stCxn id="18" idx="3"/>
          </p:cNvCxnSpPr>
          <p:nvPr/>
        </p:nvCxnSpPr>
        <p:spPr>
          <a:xfrm flipH="1" flipV="1">
            <a:off x="4533900" y="5615713"/>
            <a:ext cx="566105" cy="593662"/>
          </a:xfrm>
          <a:prstGeom prst="curvedConnector4">
            <a:avLst>
              <a:gd name="adj1" fmla="val -40381"/>
              <a:gd name="adj2" fmla="val 56017"/>
            </a:avLst>
          </a:prstGeom>
          <a:ln>
            <a:tailEnd type="triangle"/>
          </a:ln>
        </p:spPr>
        <p:style>
          <a:lnRef idx="1">
            <a:schemeClr val="accent2"/>
          </a:lnRef>
          <a:fillRef idx="0">
            <a:schemeClr val="accent2"/>
          </a:fillRef>
          <a:effectRef idx="0">
            <a:schemeClr val="accent2"/>
          </a:effectRef>
          <a:fontRef idx="minor">
            <a:schemeClr val="tx1"/>
          </a:fontRef>
        </p:style>
      </p:cxnSp>
      <p:cxnSp>
        <p:nvCxnSpPr>
          <p:cNvPr id="23" name="Curved Connector 22"/>
          <p:cNvCxnSpPr>
            <a:stCxn id="17" idx="2"/>
          </p:cNvCxnSpPr>
          <p:nvPr/>
        </p:nvCxnSpPr>
        <p:spPr>
          <a:xfrm rot="16200000" flipH="1">
            <a:off x="6619118" y="2786646"/>
            <a:ext cx="830020" cy="600244"/>
          </a:xfrm>
          <a:prstGeom prst="curvedConnector3">
            <a:avLst/>
          </a:prstGeom>
          <a:ln>
            <a:tailEnd type="triangle"/>
          </a:ln>
        </p:spPr>
        <p:style>
          <a:lnRef idx="1">
            <a:schemeClr val="accent1"/>
          </a:lnRef>
          <a:fillRef idx="0">
            <a:schemeClr val="accent1"/>
          </a:fillRef>
          <a:effectRef idx="0">
            <a:schemeClr val="accent1"/>
          </a:effectRef>
          <a:fontRef idx="minor">
            <a:schemeClr val="tx1"/>
          </a:fontRef>
        </p:style>
      </p:cxnSp>
      <p:grpSp>
        <p:nvGrpSpPr>
          <p:cNvPr id="34" name="Group 33"/>
          <p:cNvGrpSpPr/>
          <p:nvPr/>
        </p:nvGrpSpPr>
        <p:grpSpPr>
          <a:xfrm>
            <a:off x="8312385" y="3032680"/>
            <a:ext cx="2372069" cy="2068989"/>
            <a:chOff x="8448833" y="3010666"/>
            <a:chExt cx="2372069" cy="2068989"/>
          </a:xfrm>
        </p:grpSpPr>
        <p:sp>
          <p:nvSpPr>
            <p:cNvPr id="31" name="Rectangle 30"/>
            <p:cNvSpPr/>
            <p:nvPr/>
          </p:nvSpPr>
          <p:spPr>
            <a:xfrm rot="16200000">
              <a:off x="9262620" y="3641900"/>
              <a:ext cx="1206852" cy="2667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9732695" y="3115710"/>
              <a:ext cx="968761" cy="2667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rot="20074063">
              <a:off x="8873089" y="4272100"/>
              <a:ext cx="1947813" cy="2667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8553450" y="4691898"/>
              <a:ext cx="2122949" cy="2667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Channels</a:t>
              </a:r>
            </a:p>
          </p:txBody>
        </p:sp>
        <p:sp>
          <p:nvSpPr>
            <p:cNvPr id="25" name="Rectangle 24"/>
            <p:cNvSpPr/>
            <p:nvPr/>
          </p:nvSpPr>
          <p:spPr>
            <a:xfrm>
              <a:off x="8448833" y="4589891"/>
              <a:ext cx="170498" cy="47740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p:cNvSpPr/>
            <p:nvPr/>
          </p:nvSpPr>
          <p:spPr>
            <a:xfrm>
              <a:off x="10607425" y="4602246"/>
              <a:ext cx="170498" cy="47740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p:cNvSpPr/>
            <p:nvPr/>
          </p:nvSpPr>
          <p:spPr>
            <a:xfrm>
              <a:off x="10607425" y="3806456"/>
              <a:ext cx="170498" cy="47740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p:cNvSpPr/>
            <p:nvPr/>
          </p:nvSpPr>
          <p:spPr>
            <a:xfrm>
              <a:off x="10607425" y="3010666"/>
              <a:ext cx="170498" cy="47740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3" name="Rectangle 32"/>
          <p:cNvSpPr/>
          <p:nvPr/>
        </p:nvSpPr>
        <p:spPr>
          <a:xfrm>
            <a:off x="10607425" y="3090858"/>
            <a:ext cx="1003383"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200" dirty="0">
                <a:solidFill>
                  <a:schemeClr val="tx2"/>
                </a:solidFill>
              </a:rPr>
              <a:t>Client A</a:t>
            </a:r>
          </a:p>
        </p:txBody>
      </p:sp>
      <p:sp>
        <p:nvSpPr>
          <p:cNvPr id="35" name="Rectangle 34"/>
          <p:cNvSpPr/>
          <p:nvPr/>
        </p:nvSpPr>
        <p:spPr>
          <a:xfrm>
            <a:off x="10641475" y="3917279"/>
            <a:ext cx="1003383"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200" dirty="0">
                <a:solidFill>
                  <a:schemeClr val="tx2"/>
                </a:solidFill>
              </a:rPr>
              <a:t>Client B</a:t>
            </a:r>
          </a:p>
        </p:txBody>
      </p:sp>
      <p:sp>
        <p:nvSpPr>
          <p:cNvPr id="36" name="Rectangle 35"/>
          <p:cNvSpPr/>
          <p:nvPr/>
        </p:nvSpPr>
        <p:spPr>
          <a:xfrm>
            <a:off x="10647343" y="4712412"/>
            <a:ext cx="1003383"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200" dirty="0">
                <a:solidFill>
                  <a:schemeClr val="tx2"/>
                </a:solidFill>
              </a:rPr>
              <a:t>Client C</a:t>
            </a:r>
          </a:p>
        </p:txBody>
      </p:sp>
      <p:sp>
        <p:nvSpPr>
          <p:cNvPr id="37" name="Rectangle 36"/>
          <p:cNvSpPr/>
          <p:nvPr/>
        </p:nvSpPr>
        <p:spPr>
          <a:xfrm>
            <a:off x="9085639" y="5894301"/>
            <a:ext cx="1746252" cy="33337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200" dirty="0">
                <a:solidFill>
                  <a:schemeClr val="tx2"/>
                </a:solidFill>
              </a:rPr>
              <a:t>Partners</a:t>
            </a:r>
          </a:p>
        </p:txBody>
      </p:sp>
      <p:cxnSp>
        <p:nvCxnSpPr>
          <p:cNvPr id="38" name="Straight Arrow Connector 37"/>
          <p:cNvCxnSpPr/>
          <p:nvPr/>
        </p:nvCxnSpPr>
        <p:spPr>
          <a:xfrm flipV="1">
            <a:off x="9478476" y="5219700"/>
            <a:ext cx="0" cy="64835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63336887"/>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12. Cost Analysis</a:t>
            </a:r>
          </a:p>
        </p:txBody>
      </p:sp>
      <p:sp>
        <p:nvSpPr>
          <p:cNvPr id="3" name="Text Placeholder 2"/>
          <p:cNvSpPr>
            <a:spLocks noGrp="1"/>
          </p:cNvSpPr>
          <p:nvPr>
            <p:ph type="body" sz="quarter" idx="10"/>
          </p:nvPr>
        </p:nvSpPr>
        <p:spPr/>
        <p:txBody>
          <a:bodyPr>
            <a:normAutofit/>
          </a:bodyPr>
          <a:lstStyle/>
          <a:p>
            <a:r>
              <a:rPr lang="en-GB" dirty="0"/>
              <a:t>You need to be aware of all project-related costs so that you can assess if your product / service will be profitable. </a:t>
            </a:r>
          </a:p>
          <a:p>
            <a:r>
              <a:rPr lang="en-GB" dirty="0">
                <a:solidFill>
                  <a:schemeClr val="tx1"/>
                </a:solidFill>
              </a:rPr>
              <a:t>The Cost Analysis will also help you to detect potential savings while intensely </a:t>
            </a:r>
            <a:r>
              <a:rPr lang="en-GB" dirty="0"/>
              <a:t>thinking about your expenses.</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Analyze your variable &amp; fixed costs as well as investment &amp; development costs</a:t>
            </a:r>
            <a:endParaRPr lang="de-DE" dirty="0"/>
          </a:p>
          <a:p>
            <a:pPr marL="171450" indent="-171450">
              <a:buClr>
                <a:schemeClr val="accent1"/>
              </a:buClr>
              <a:buFont typeface="Symbol" charset="2"/>
              <a:buChar char="-"/>
            </a:pPr>
            <a:r>
              <a:rPr lang="en-US" dirty="0"/>
              <a:t>Detect saving potentials</a:t>
            </a:r>
            <a:endParaRPr lang="de-DE" dirty="0"/>
          </a:p>
        </p:txBody>
      </p:sp>
      <p:sp>
        <p:nvSpPr>
          <p:cNvPr id="5" name="Text Placeholder 4"/>
          <p:cNvSpPr>
            <a:spLocks noGrp="1"/>
          </p:cNvSpPr>
          <p:nvPr>
            <p:ph type="body" sz="quarter" idx="12"/>
          </p:nvPr>
        </p:nvSpPr>
        <p:spPr/>
        <p:txBody>
          <a:bodyPr>
            <a:noAutofit/>
          </a:bodyPr>
          <a:lstStyle/>
          <a:p>
            <a:r>
              <a:rPr lang="en-GB" dirty="0"/>
              <a:t>Use a whiteboard or some flipchart paper. Divide it into the three segments “Investment &amp; Development Costs”, “Fixed Costs” &amp; “Variable Costs”. </a:t>
            </a:r>
          </a:p>
          <a:p>
            <a:r>
              <a:rPr lang="en-GB" dirty="0"/>
              <a:t>Now think about potential matters of expenses and post them to the associated category. </a:t>
            </a:r>
          </a:p>
          <a:p>
            <a:r>
              <a:rPr lang="en-GB" dirty="0"/>
              <a:t>If possible you may also add some educated guesses for potential amounts of expenses by writing those numbers next to the individual costs. </a:t>
            </a:r>
          </a:p>
          <a:p>
            <a:r>
              <a:rPr lang="en-GB" dirty="0"/>
              <a:t>When you detect any cost saving potential you may mark it by drawing a coloured sign like a “%” or </a:t>
            </a:r>
            <a:r>
              <a:rPr lang="en-GB" dirty="0">
                <a:solidFill>
                  <a:schemeClr val="tx1"/>
                </a:solidFill>
              </a:rPr>
              <a:t>something</a:t>
            </a:r>
            <a:r>
              <a:rPr lang="en-GB" dirty="0"/>
              <a:t> comparable.</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011588861"/>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13a. Value Model</a:t>
            </a:r>
          </a:p>
        </p:txBody>
      </p:sp>
      <p:sp>
        <p:nvSpPr>
          <p:cNvPr id="3" name="Text Placeholder 2"/>
          <p:cNvSpPr>
            <a:spLocks noGrp="1"/>
          </p:cNvSpPr>
          <p:nvPr>
            <p:ph type="body" sz="quarter" idx="10"/>
          </p:nvPr>
        </p:nvSpPr>
        <p:spPr/>
        <p:txBody>
          <a:bodyPr>
            <a:normAutofit/>
          </a:bodyPr>
          <a:lstStyle/>
          <a:p>
            <a:r>
              <a:rPr lang="en-US" dirty="0">
                <a:solidFill>
                  <a:schemeClr val="tx1"/>
                </a:solidFill>
              </a:rPr>
              <a:t>Developing your Value Model will enable you to show which external and internal values you will create by bringing your product or service into use.</a:t>
            </a:r>
            <a:endParaRPr lang="de-DE" dirty="0">
              <a:solidFill>
                <a:schemeClr val="tx1"/>
              </a:solidFill>
            </a:endParaRPr>
          </a:p>
        </p:txBody>
      </p:sp>
      <p:sp>
        <p:nvSpPr>
          <p:cNvPr id="4" name="Text Placeholder 3"/>
          <p:cNvSpPr>
            <a:spLocks noGrp="1"/>
          </p:cNvSpPr>
          <p:nvPr>
            <p:ph type="body" sz="quarter" idx="11"/>
          </p:nvPr>
        </p:nvSpPr>
        <p:spPr/>
        <p:txBody>
          <a:bodyPr>
            <a:normAutofit/>
          </a:bodyPr>
          <a:lstStyle/>
          <a:p>
            <a:pPr lvl="0">
              <a:buClr>
                <a:schemeClr val="bg1"/>
              </a:buClr>
            </a:pPr>
            <a:r>
              <a:rPr lang="en-US" dirty="0"/>
              <a:t>Define how your offering creates internal and external values for stakeholders.</a:t>
            </a:r>
            <a:endParaRPr lang="de-DE" dirty="0"/>
          </a:p>
        </p:txBody>
      </p:sp>
      <p:sp>
        <p:nvSpPr>
          <p:cNvPr id="5" name="Text Placeholder 4"/>
          <p:cNvSpPr>
            <a:spLocks noGrp="1"/>
          </p:cNvSpPr>
          <p:nvPr>
            <p:ph type="body" sz="quarter" idx="12"/>
          </p:nvPr>
        </p:nvSpPr>
        <p:spPr/>
        <p:txBody>
          <a:bodyPr>
            <a:noAutofit/>
          </a:bodyPr>
          <a:lstStyle/>
          <a:p>
            <a:r>
              <a:rPr lang="en-GB" dirty="0"/>
              <a:t>Get some flipchart paper or a whiteboard and divide it in half. </a:t>
            </a:r>
          </a:p>
          <a:p>
            <a:r>
              <a:rPr lang="en-GB" dirty="0"/>
              <a:t>On the one side you will list and describe values your service or product generates for external stakehold</a:t>
            </a:r>
            <a:r>
              <a:rPr lang="en-GB" dirty="0">
                <a:solidFill>
                  <a:schemeClr val="tx1"/>
                </a:solidFill>
              </a:rPr>
              <a:t>ers</a:t>
            </a:r>
            <a:r>
              <a:rPr lang="en-GB" dirty="0"/>
              <a:t> (e.g. customers) while on the other side you will collect added values that your offering contributes to internal entities (e.g. business departments).</a:t>
            </a:r>
          </a:p>
          <a:p>
            <a:r>
              <a:rPr lang="en-GB" dirty="0"/>
              <a:t>Try to describe the generated values with some details you add to the listed elements.</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2125092562"/>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13b. Business Model</a:t>
            </a:r>
          </a:p>
        </p:txBody>
      </p:sp>
      <p:sp>
        <p:nvSpPr>
          <p:cNvPr id="3" name="Text Placeholder 2"/>
          <p:cNvSpPr>
            <a:spLocks noGrp="1"/>
          </p:cNvSpPr>
          <p:nvPr>
            <p:ph type="body" sz="quarter" idx="10"/>
          </p:nvPr>
        </p:nvSpPr>
        <p:spPr/>
        <p:txBody>
          <a:bodyPr>
            <a:normAutofit/>
          </a:bodyPr>
          <a:lstStyle/>
          <a:p>
            <a:r>
              <a:rPr lang="en-US" dirty="0">
                <a:solidFill>
                  <a:schemeClr val="tx1"/>
                </a:solidFill>
              </a:rPr>
              <a:t>The Business Model describes how you are intending to generate revenues. </a:t>
            </a:r>
          </a:p>
          <a:p>
            <a:r>
              <a:rPr lang="en-US" dirty="0">
                <a:solidFill>
                  <a:schemeClr val="tx1"/>
                </a:solidFill>
              </a:rPr>
              <a:t>Business Models have 4 central definition dimensions. Changing the dimensions of existing Business Models means to develop new and innovative Models.</a:t>
            </a:r>
          </a:p>
          <a:p>
            <a:r>
              <a:rPr lang="en-US" dirty="0">
                <a:solidFill>
                  <a:schemeClr val="tx1"/>
                </a:solidFill>
              </a:rPr>
              <a:t>Defining your Business Model is crucial because even the best business ideas in the world are worthless if you cannot monetize them.</a:t>
            </a:r>
            <a:endParaRPr lang="de-DE" dirty="0">
              <a:solidFill>
                <a:schemeClr val="tx1"/>
              </a:solidFill>
            </a:endParaRPr>
          </a:p>
        </p:txBody>
      </p:sp>
      <p:sp>
        <p:nvSpPr>
          <p:cNvPr id="4" name="Text Placeholder 3"/>
          <p:cNvSpPr>
            <a:spLocks noGrp="1"/>
          </p:cNvSpPr>
          <p:nvPr>
            <p:ph type="body" sz="quarter" idx="11"/>
          </p:nvPr>
        </p:nvSpPr>
        <p:spPr/>
        <p:txBody>
          <a:bodyPr>
            <a:normAutofit/>
          </a:bodyPr>
          <a:lstStyle/>
          <a:p>
            <a:pPr lvl="0">
              <a:buClr>
                <a:schemeClr val="bg1"/>
              </a:buClr>
            </a:pPr>
            <a:r>
              <a:rPr lang="en-GB" dirty="0"/>
              <a:t>Define your Business Model</a:t>
            </a:r>
          </a:p>
        </p:txBody>
      </p:sp>
      <p:sp>
        <p:nvSpPr>
          <p:cNvPr id="5" name="Text Placeholder 4"/>
          <p:cNvSpPr>
            <a:spLocks noGrp="1"/>
          </p:cNvSpPr>
          <p:nvPr>
            <p:ph type="body" sz="quarter" idx="12"/>
          </p:nvPr>
        </p:nvSpPr>
        <p:spPr/>
        <p:txBody>
          <a:bodyPr>
            <a:noAutofit/>
          </a:bodyPr>
          <a:lstStyle/>
          <a:p>
            <a:r>
              <a:rPr lang="en-GB" dirty="0">
                <a:solidFill>
                  <a:schemeClr val="tx1"/>
                </a:solidFill>
              </a:rPr>
              <a:t>Every Business Model can be defined along 4 central dimensions:</a:t>
            </a:r>
            <a:br>
              <a:rPr lang="en-GB" dirty="0">
                <a:solidFill>
                  <a:schemeClr val="tx1"/>
                </a:solidFill>
              </a:rPr>
            </a:br>
            <a:br>
              <a:rPr lang="en-GB" dirty="0">
                <a:solidFill>
                  <a:schemeClr val="tx1"/>
                </a:solidFill>
              </a:rPr>
            </a:br>
            <a:r>
              <a:rPr lang="en-GB" dirty="0">
                <a:solidFill>
                  <a:schemeClr val="tx1"/>
                </a:solidFill>
              </a:rPr>
              <a:t>1. Who - who is your target customer?</a:t>
            </a:r>
          </a:p>
          <a:p>
            <a:r>
              <a:rPr lang="en-GB" dirty="0">
                <a:solidFill>
                  <a:schemeClr val="tx1"/>
                </a:solidFill>
              </a:rPr>
              <a:t>2. What - what do you offer to your customer?</a:t>
            </a:r>
          </a:p>
          <a:p>
            <a:r>
              <a:rPr lang="en-GB" dirty="0">
                <a:solidFill>
                  <a:schemeClr val="tx1"/>
                </a:solidFill>
              </a:rPr>
              <a:t>3. How - how do you deliver and create a value proposition?</a:t>
            </a:r>
          </a:p>
          <a:p>
            <a:r>
              <a:rPr lang="en-GB" dirty="0">
                <a:solidFill>
                  <a:schemeClr val="tx1"/>
                </a:solidFill>
              </a:rPr>
              <a:t>4. Value - what does your revenue and cost structure look like?</a:t>
            </a:r>
            <a:br>
              <a:rPr lang="en-GB" dirty="0">
                <a:solidFill>
                  <a:schemeClr val="tx1"/>
                </a:solidFill>
              </a:rPr>
            </a:br>
            <a:br>
              <a:rPr lang="en-GB" dirty="0">
                <a:solidFill>
                  <a:schemeClr val="tx1"/>
                </a:solidFill>
              </a:rPr>
            </a:br>
            <a:r>
              <a:rPr lang="en-GB" dirty="0">
                <a:solidFill>
                  <a:schemeClr val="tx1"/>
                </a:solidFill>
              </a:rPr>
              <a:t>You should outline your Business Model along those 4 dimensions to provide a nice and clear overview of your business. </a:t>
            </a:r>
          </a:p>
          <a:p>
            <a:r>
              <a:rPr lang="en-GB" dirty="0">
                <a:solidFill>
                  <a:schemeClr val="tx1"/>
                </a:solidFill>
              </a:rPr>
              <a:t>To come up with innovative models must be able to answer the “Who” or at least 2 of the other dimensions. Two ways to come up with potential changes are the:</a:t>
            </a:r>
            <a:br>
              <a:rPr lang="en-GB" dirty="0">
                <a:solidFill>
                  <a:schemeClr val="tx1"/>
                </a:solidFill>
              </a:rPr>
            </a:br>
            <a:br>
              <a:rPr lang="en-GB" dirty="0">
                <a:solidFill>
                  <a:schemeClr val="tx1"/>
                </a:solidFill>
              </a:rPr>
            </a:br>
            <a:r>
              <a:rPr lang="en-GB" dirty="0">
                <a:solidFill>
                  <a:schemeClr val="tx1"/>
                </a:solidFill>
              </a:rPr>
              <a:t>I. Similarity Principle: look at companies in similar industries and analyse how they are doing business. Which patterns that they apply could be suitable for you own idea?</a:t>
            </a:r>
            <a:br>
              <a:rPr lang="en-GB" dirty="0">
                <a:solidFill>
                  <a:schemeClr val="tx1"/>
                </a:solidFill>
              </a:rPr>
            </a:br>
            <a:br>
              <a:rPr lang="en-GB" dirty="0">
                <a:solidFill>
                  <a:schemeClr val="tx1"/>
                </a:solidFill>
              </a:rPr>
            </a:br>
            <a:r>
              <a:rPr lang="en-GB" dirty="0">
                <a:solidFill>
                  <a:schemeClr val="tx1"/>
                </a:solidFill>
              </a:rPr>
              <a:t>II. Confrontation Principle: think about companies with radically different Business Models in comparison to yours? Try to think about how they would lead and execute your business? Ask yourself if some of those patterns could be applied to your own Business Model? (e.g.: how would McDonald’s do our business?)</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200693130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1a. Challenge</a:t>
            </a:r>
            <a:endParaRPr lang="en-US" dirty="0"/>
          </a:p>
        </p:txBody>
      </p:sp>
      <p:sp>
        <p:nvSpPr>
          <p:cNvPr id="3" name="Text Placeholder 2"/>
          <p:cNvSpPr>
            <a:spLocks noGrp="1"/>
          </p:cNvSpPr>
          <p:nvPr>
            <p:ph type="body" sz="quarter" idx="10"/>
          </p:nvPr>
        </p:nvSpPr>
        <p:spPr/>
        <p:txBody>
          <a:bodyPr>
            <a:normAutofit/>
          </a:bodyPr>
          <a:lstStyle/>
          <a:p>
            <a:r>
              <a:rPr lang="en-US" dirty="0"/>
              <a:t>The Challenge is the starting point for your project. </a:t>
            </a:r>
          </a:p>
          <a:p>
            <a:r>
              <a:rPr lang="en-US" dirty="0"/>
              <a:t>It defines what you are trying to achieve with the development of your idea. </a:t>
            </a:r>
          </a:p>
          <a:p>
            <a:r>
              <a:rPr lang="en-US" dirty="0"/>
              <a:t>By setting the challenge you will formulate for whom you will solve a problem under which circumstances and regarding </a:t>
            </a:r>
            <a:r>
              <a:rPr lang="en-US" dirty="0">
                <a:solidFill>
                  <a:schemeClr val="tx1"/>
                </a:solidFill>
              </a:rPr>
              <a:t>to which </a:t>
            </a:r>
            <a:r>
              <a:rPr lang="en-US" dirty="0"/>
              <a:t>kind of limitations.</a:t>
            </a:r>
          </a:p>
        </p:txBody>
      </p:sp>
      <p:sp>
        <p:nvSpPr>
          <p:cNvPr id="4" name="Text Placeholder 3"/>
          <p:cNvSpPr>
            <a:spLocks noGrp="1"/>
          </p:cNvSpPr>
          <p:nvPr>
            <p:ph type="body" sz="quarter" idx="11"/>
          </p:nvPr>
        </p:nvSpPr>
        <p:spPr/>
        <p:txBody>
          <a:bodyPr/>
          <a:lstStyle/>
          <a:p>
            <a:pPr marL="171450" lvl="0" indent="-171450">
              <a:buClr>
                <a:schemeClr val="accent1"/>
              </a:buClr>
              <a:buFont typeface="Symbol" charset="2"/>
              <a:buChar char="-"/>
            </a:pPr>
            <a:r>
              <a:rPr lang="en-US" dirty="0">
                <a:solidFill>
                  <a:schemeClr val="tx1"/>
                </a:solidFill>
              </a:rPr>
              <a:t>Formulating </a:t>
            </a:r>
            <a:r>
              <a:rPr lang="en-US" dirty="0"/>
              <a:t>the purpose and scope of your project</a:t>
            </a:r>
          </a:p>
          <a:p>
            <a:pPr marL="171450" lvl="0" indent="-171450">
              <a:buClr>
                <a:schemeClr val="accent1"/>
              </a:buClr>
              <a:buFont typeface="Symbol" charset="2"/>
              <a:buChar char="-"/>
            </a:pPr>
            <a:r>
              <a:rPr lang="en-US" dirty="0">
                <a:solidFill>
                  <a:schemeClr val="tx1"/>
                </a:solidFill>
              </a:rPr>
              <a:t>Identifying </a:t>
            </a:r>
            <a:r>
              <a:rPr lang="en-US" dirty="0"/>
              <a:t>the context, limitations and the solution space of your project	</a:t>
            </a:r>
          </a:p>
          <a:p>
            <a:pPr marL="171450" lvl="0" indent="-171450">
              <a:buClr>
                <a:schemeClr val="bg1"/>
              </a:buClr>
              <a:buFont typeface="Symbol" charset="2"/>
              <a:buChar char="-"/>
            </a:pPr>
            <a:endParaRPr lang="en-US" dirty="0"/>
          </a:p>
        </p:txBody>
      </p:sp>
      <p:sp>
        <p:nvSpPr>
          <p:cNvPr id="5" name="Text Placeholder 4"/>
          <p:cNvSpPr>
            <a:spLocks noGrp="1"/>
          </p:cNvSpPr>
          <p:nvPr>
            <p:ph type="body" sz="quarter" idx="12"/>
          </p:nvPr>
        </p:nvSpPr>
        <p:spPr/>
        <p:txBody>
          <a:bodyPr>
            <a:normAutofit/>
          </a:bodyPr>
          <a:lstStyle/>
          <a:p>
            <a:r>
              <a:rPr lang="en-GB" dirty="0"/>
              <a:t>A good challenge starts with the words “How might we…“. Formulating your challenge in that manner converts the problem you are about to tackle into something you are about to get done.</a:t>
            </a:r>
          </a:p>
          <a:p>
            <a:r>
              <a:rPr lang="en-GB" dirty="0"/>
              <a:t>Your challenge should contain those parts:</a:t>
            </a:r>
            <a:br>
              <a:rPr lang="en-GB" dirty="0"/>
            </a:br>
            <a:br>
              <a:rPr lang="en-GB" dirty="0"/>
            </a:br>
            <a:r>
              <a:rPr lang="en-GB" dirty="0"/>
              <a:t>1. What are we trying to achieve? – Vision / Goals</a:t>
            </a:r>
          </a:p>
          <a:p>
            <a:r>
              <a:rPr lang="en-GB" dirty="0"/>
              <a:t>2. Who? – User / Stakeholder</a:t>
            </a:r>
          </a:p>
          <a:p>
            <a:r>
              <a:rPr lang="en-GB" dirty="0"/>
              <a:t>3. Context? – Project Criteria (setting, resources, assets, etc.)</a:t>
            </a:r>
          </a:p>
          <a:p>
            <a:r>
              <a:rPr lang="en-GB" dirty="0"/>
              <a:t>4. Limitations? – Budget, time, outcome demands, etc.</a:t>
            </a:r>
          </a:p>
          <a:p>
            <a:r>
              <a:rPr lang="en-GB" dirty="0"/>
              <a:t>A challenge should be a call to action and define the solution space (</a:t>
            </a:r>
            <a:r>
              <a:rPr lang="en-GB" dirty="0">
                <a:solidFill>
                  <a:schemeClr val="tx1"/>
                </a:solidFill>
              </a:rPr>
              <a:t>within </a:t>
            </a:r>
            <a:r>
              <a:rPr lang="en-GB" dirty="0"/>
              <a:t>boundaries)</a:t>
            </a:r>
          </a:p>
          <a:p>
            <a:r>
              <a:rPr lang="en-GB" dirty="0"/>
              <a:t>The challenge should neither include the solution itself nor be boring</a:t>
            </a:r>
          </a:p>
          <a:p>
            <a:r>
              <a:rPr lang="en-GB" dirty="0"/>
              <a:t>Example:</a:t>
            </a:r>
            <a:br>
              <a:rPr lang="en-GB" dirty="0"/>
            </a:br>
            <a:r>
              <a:rPr lang="en-GB" i="1" dirty="0"/>
              <a:t>Change of passenger logistics at airports</a:t>
            </a:r>
          </a:p>
          <a:p>
            <a:endParaRPr lang="en-GB" dirty="0"/>
          </a:p>
          <a:p>
            <a:endParaRPr lang="en-GB" dirty="0"/>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569752950"/>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p:cNvSpPr>
            <a:spLocks noGrp="1"/>
          </p:cNvSpPr>
          <p:nvPr>
            <p:ph type="title"/>
          </p:nvPr>
        </p:nvSpPr>
        <p:spPr/>
        <p:txBody>
          <a:bodyPr/>
          <a:lstStyle/>
          <a:p>
            <a:r>
              <a:rPr lang="en-US" b="1" dirty="0"/>
              <a:t>13c. Business Model Dimensions</a:t>
            </a:r>
            <a:endParaRPr lang="en-US" dirty="0"/>
          </a:p>
        </p:txBody>
      </p:sp>
      <p:grpSp>
        <p:nvGrpSpPr>
          <p:cNvPr id="22" name="Group 21"/>
          <p:cNvGrpSpPr/>
          <p:nvPr/>
        </p:nvGrpSpPr>
        <p:grpSpPr>
          <a:xfrm>
            <a:off x="3689684" y="2055834"/>
            <a:ext cx="4580021" cy="4698647"/>
            <a:chOff x="5882176" y="258971"/>
            <a:chExt cx="6435385" cy="6602066"/>
          </a:xfrm>
        </p:grpSpPr>
        <p:sp>
          <p:nvSpPr>
            <p:cNvPr id="10" name="Dreieck 16"/>
            <p:cNvSpPr>
              <a:spLocks noChangeAspect="1"/>
            </p:cNvSpPr>
            <p:nvPr/>
          </p:nvSpPr>
          <p:spPr>
            <a:xfrm>
              <a:off x="6798649" y="697685"/>
              <a:ext cx="4746921" cy="5179240"/>
            </a:xfrm>
            <a:prstGeom prst="triangle">
              <a:avLst/>
            </a:prstGeom>
            <a:solidFill>
              <a:schemeClr val="accent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b="1" dirty="0">
                <a:solidFill>
                  <a:schemeClr val="tx1"/>
                </a:solidFill>
                <a:ea typeface="Franklin Gothic Book" charset="0"/>
                <a:cs typeface="Franklin Gothic Book" charset="0"/>
              </a:endParaRPr>
            </a:p>
          </p:txBody>
        </p:sp>
        <p:sp>
          <p:nvSpPr>
            <p:cNvPr id="11" name="Oval 17"/>
            <p:cNvSpPr>
              <a:spLocks noChangeAspect="1"/>
            </p:cNvSpPr>
            <p:nvPr/>
          </p:nvSpPr>
          <p:spPr>
            <a:xfrm>
              <a:off x="8373600" y="2959200"/>
              <a:ext cx="1584000" cy="1584000"/>
            </a:xfrm>
            <a:prstGeom prst="ellipse">
              <a:avLst/>
            </a:prstGeom>
            <a:solidFill>
              <a:schemeClr val="accent1">
                <a:lumMod val="40000"/>
                <a:lumOff val="6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r>
                <a:rPr lang="en-US" sz="1400" b="1" dirty="0">
                  <a:solidFill>
                    <a:schemeClr val="tx1"/>
                  </a:solidFill>
                  <a:ea typeface="Franklin Gothic Book" charset="0"/>
                  <a:cs typeface="Franklin Gothic Book" charset="0"/>
                </a:rPr>
                <a:t>Who?</a:t>
              </a:r>
            </a:p>
          </p:txBody>
        </p:sp>
        <p:sp>
          <p:nvSpPr>
            <p:cNvPr id="12" name="Oval 20"/>
            <p:cNvSpPr>
              <a:spLocks noChangeAspect="1"/>
            </p:cNvSpPr>
            <p:nvPr/>
          </p:nvSpPr>
          <p:spPr>
            <a:xfrm>
              <a:off x="8374124" y="691200"/>
              <a:ext cx="1584000" cy="1584000"/>
            </a:xfrm>
            <a:prstGeom prst="ellipse">
              <a:avLst/>
            </a:prstGeom>
            <a:solidFill>
              <a:schemeClr val="accent1">
                <a:lumMod val="40000"/>
                <a:lumOff val="6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b="1" dirty="0">
                  <a:solidFill>
                    <a:schemeClr val="tx1"/>
                  </a:solidFill>
                  <a:ea typeface="Franklin Gothic Book" charset="0"/>
                  <a:cs typeface="Franklin Gothic Book" charset="0"/>
                </a:rPr>
                <a:t>What?</a:t>
              </a:r>
            </a:p>
          </p:txBody>
        </p:sp>
        <p:sp>
          <p:nvSpPr>
            <p:cNvPr id="13" name="Oval 21"/>
            <p:cNvSpPr>
              <a:spLocks noChangeAspect="1"/>
            </p:cNvSpPr>
            <p:nvPr/>
          </p:nvSpPr>
          <p:spPr>
            <a:xfrm>
              <a:off x="6501600" y="4579200"/>
              <a:ext cx="1584000" cy="1584000"/>
            </a:xfrm>
            <a:prstGeom prst="ellipse">
              <a:avLst/>
            </a:prstGeom>
            <a:solidFill>
              <a:schemeClr val="accent1">
                <a:lumMod val="40000"/>
                <a:lumOff val="6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r>
                <a:rPr lang="en-US" sz="1400" b="1" dirty="0">
                  <a:solidFill>
                    <a:schemeClr val="tx1"/>
                  </a:solidFill>
                  <a:ea typeface="Franklin Gothic Book" charset="0"/>
                  <a:cs typeface="Franklin Gothic Book" charset="0"/>
                </a:rPr>
                <a:t>How?</a:t>
              </a:r>
            </a:p>
          </p:txBody>
        </p:sp>
        <p:sp>
          <p:nvSpPr>
            <p:cNvPr id="14" name="Oval 22"/>
            <p:cNvSpPr>
              <a:spLocks noChangeAspect="1"/>
            </p:cNvSpPr>
            <p:nvPr/>
          </p:nvSpPr>
          <p:spPr>
            <a:xfrm>
              <a:off x="10245600" y="4579200"/>
              <a:ext cx="1584000" cy="1584000"/>
            </a:xfrm>
            <a:prstGeom prst="ellipse">
              <a:avLst/>
            </a:prstGeom>
            <a:solidFill>
              <a:schemeClr val="accent1">
                <a:lumMod val="40000"/>
                <a:lumOff val="6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lIns="72000" rtlCol="0" anchor="ctr"/>
            <a:lstStyle/>
            <a:p>
              <a:pPr algn="ctr"/>
              <a:r>
                <a:rPr lang="en-US" sz="1400" b="1" dirty="0">
                  <a:solidFill>
                    <a:schemeClr val="tx1"/>
                  </a:solidFill>
                  <a:ea typeface="Franklin Gothic Book" charset="0"/>
                  <a:cs typeface="Franklin Gothic Book" charset="0"/>
                </a:rPr>
                <a:t>Value?</a:t>
              </a:r>
            </a:p>
          </p:txBody>
        </p:sp>
        <p:sp>
          <p:nvSpPr>
            <p:cNvPr id="15" name="Textfeld 26"/>
            <p:cNvSpPr txBox="1"/>
            <p:nvPr/>
          </p:nvSpPr>
          <p:spPr>
            <a:xfrm>
              <a:off x="7700895" y="258971"/>
              <a:ext cx="3381112" cy="285422"/>
            </a:xfrm>
            <a:prstGeom prst="rect">
              <a:avLst/>
            </a:prstGeom>
            <a:noFill/>
            <a:ln>
              <a:solidFill>
                <a:srgbClr val="276C75"/>
              </a:solidFill>
            </a:ln>
            <a:effectLst/>
          </p:spPr>
          <p:txBody>
            <a:bodyPr wrap="square" lIns="0" tIns="0" rIns="0" bIns="0" rtlCol="0">
              <a:spAutoFit/>
            </a:bodyPr>
            <a:lstStyle/>
            <a:p>
              <a:pPr algn="ctr">
                <a:lnSpc>
                  <a:spcPct val="110000"/>
                </a:lnSpc>
              </a:pPr>
              <a:r>
                <a:rPr lang="en-US" sz="1200" dirty="0">
                  <a:ea typeface="Franklin Gothic Book" charset="0"/>
                  <a:cs typeface="Franklin Gothic Book" charset="0"/>
                </a:rPr>
                <a:t>What do you offer to your client?</a:t>
              </a:r>
            </a:p>
          </p:txBody>
        </p:sp>
        <p:sp>
          <p:nvSpPr>
            <p:cNvPr id="16" name="Textfeld 27"/>
            <p:cNvSpPr txBox="1"/>
            <p:nvPr/>
          </p:nvSpPr>
          <p:spPr>
            <a:xfrm>
              <a:off x="5882176" y="6290194"/>
              <a:ext cx="3009191" cy="570843"/>
            </a:xfrm>
            <a:prstGeom prst="rect">
              <a:avLst/>
            </a:prstGeom>
            <a:noFill/>
            <a:ln>
              <a:solidFill>
                <a:srgbClr val="276C75"/>
              </a:solidFill>
            </a:ln>
            <a:effectLst/>
          </p:spPr>
          <p:txBody>
            <a:bodyPr wrap="square" lIns="0" tIns="0" rIns="0" bIns="0" rtlCol="0">
              <a:spAutoFit/>
            </a:bodyPr>
            <a:lstStyle/>
            <a:p>
              <a:pPr algn="ctr">
                <a:lnSpc>
                  <a:spcPct val="110000"/>
                </a:lnSpc>
              </a:pPr>
              <a:r>
                <a:rPr lang="en-US" sz="1200" dirty="0">
                  <a:ea typeface="Franklin Gothic Book" charset="0"/>
                  <a:cs typeface="Franklin Gothic Book" charset="0"/>
                </a:rPr>
                <a:t>How do we deliver and create our value preposition?</a:t>
              </a:r>
            </a:p>
          </p:txBody>
        </p:sp>
        <p:sp>
          <p:nvSpPr>
            <p:cNvPr id="17" name="Textfeld 28"/>
            <p:cNvSpPr txBox="1"/>
            <p:nvPr/>
          </p:nvSpPr>
          <p:spPr>
            <a:xfrm>
              <a:off x="10137600" y="6345484"/>
              <a:ext cx="2179961" cy="285422"/>
            </a:xfrm>
            <a:prstGeom prst="rect">
              <a:avLst/>
            </a:prstGeom>
            <a:noFill/>
            <a:ln>
              <a:solidFill>
                <a:srgbClr val="276C75"/>
              </a:solidFill>
            </a:ln>
            <a:effectLst/>
          </p:spPr>
          <p:txBody>
            <a:bodyPr wrap="square" lIns="0" tIns="0" rIns="0" bIns="0" rtlCol="0" anchor="ctr">
              <a:spAutoFit/>
            </a:bodyPr>
            <a:lstStyle/>
            <a:p>
              <a:pPr algn="ctr">
                <a:lnSpc>
                  <a:spcPct val="110000"/>
                </a:lnSpc>
              </a:pPr>
              <a:r>
                <a:rPr lang="en-US" sz="1200" dirty="0">
                  <a:ea typeface="Franklin Gothic Book" charset="0"/>
                  <a:cs typeface="Franklin Gothic Book" charset="0"/>
                </a:rPr>
                <a:t>How is revenue created?</a:t>
              </a:r>
            </a:p>
          </p:txBody>
        </p:sp>
        <p:sp>
          <p:nvSpPr>
            <p:cNvPr id="18" name="Textfeld 29"/>
            <p:cNvSpPr txBox="1"/>
            <p:nvPr/>
          </p:nvSpPr>
          <p:spPr>
            <a:xfrm>
              <a:off x="10245600" y="2226055"/>
              <a:ext cx="1993069" cy="570843"/>
            </a:xfrm>
            <a:prstGeom prst="rect">
              <a:avLst/>
            </a:prstGeom>
            <a:noFill/>
            <a:ln>
              <a:solidFill>
                <a:srgbClr val="276C75"/>
              </a:solidFill>
            </a:ln>
            <a:effectLst/>
          </p:spPr>
          <p:txBody>
            <a:bodyPr wrap="square" lIns="0" tIns="0" rIns="0" bIns="0" rtlCol="0" anchor="ctr">
              <a:spAutoFit/>
            </a:bodyPr>
            <a:lstStyle/>
            <a:p>
              <a:pPr algn="ctr">
                <a:lnSpc>
                  <a:spcPct val="110000"/>
                </a:lnSpc>
              </a:pPr>
              <a:r>
                <a:rPr lang="en-US" sz="1200" dirty="0">
                  <a:ea typeface="Franklin Gothic Book" charset="0"/>
                  <a:cs typeface="Franklin Gothic Book" charset="0"/>
                </a:rPr>
                <a:t>Who is our target client?</a:t>
              </a:r>
            </a:p>
          </p:txBody>
        </p:sp>
        <p:cxnSp>
          <p:nvCxnSpPr>
            <p:cNvPr id="19" name="Gerader Verbinder 31"/>
            <p:cNvCxnSpPr>
              <a:stCxn id="11" idx="7"/>
            </p:cNvCxnSpPr>
            <p:nvPr/>
          </p:nvCxnSpPr>
          <p:spPr>
            <a:xfrm flipV="1">
              <a:off x="9725629" y="2715963"/>
              <a:ext cx="519971" cy="475208"/>
            </a:xfrm>
            <a:prstGeom prst="line">
              <a:avLst/>
            </a:prstGeom>
            <a:ln>
              <a:solidFill>
                <a:srgbClr val="276C75"/>
              </a:solidFill>
            </a:ln>
          </p:spPr>
          <p:style>
            <a:lnRef idx="1">
              <a:schemeClr val="accent1"/>
            </a:lnRef>
            <a:fillRef idx="0">
              <a:schemeClr val="accent1"/>
            </a:fillRef>
            <a:effectRef idx="0">
              <a:schemeClr val="accent1"/>
            </a:effectRef>
            <a:fontRef idx="minor">
              <a:schemeClr val="tx1"/>
            </a:fontRef>
          </p:style>
        </p:cxnSp>
        <p:cxnSp>
          <p:nvCxnSpPr>
            <p:cNvPr id="20" name="Gerader Verbinder 37"/>
            <p:cNvCxnSpPr/>
            <p:nvPr/>
          </p:nvCxnSpPr>
          <p:spPr>
            <a:xfrm flipV="1">
              <a:off x="7293600" y="6163200"/>
              <a:ext cx="0" cy="118800"/>
            </a:xfrm>
            <a:prstGeom prst="line">
              <a:avLst/>
            </a:prstGeom>
            <a:ln>
              <a:solidFill>
                <a:srgbClr val="276C75"/>
              </a:solidFill>
            </a:ln>
          </p:spPr>
          <p:style>
            <a:lnRef idx="1">
              <a:schemeClr val="accent1"/>
            </a:lnRef>
            <a:fillRef idx="0">
              <a:schemeClr val="accent1"/>
            </a:fillRef>
            <a:effectRef idx="0">
              <a:schemeClr val="accent1"/>
            </a:effectRef>
            <a:fontRef idx="minor">
              <a:schemeClr val="tx1"/>
            </a:fontRef>
          </p:style>
        </p:cxnSp>
        <p:cxnSp>
          <p:nvCxnSpPr>
            <p:cNvPr id="21" name="Gerader Verbinder 37"/>
            <p:cNvCxnSpPr/>
            <p:nvPr/>
          </p:nvCxnSpPr>
          <p:spPr>
            <a:xfrm flipV="1">
              <a:off x="11055600" y="6163200"/>
              <a:ext cx="0" cy="118800"/>
            </a:xfrm>
            <a:prstGeom prst="line">
              <a:avLst/>
            </a:prstGeom>
            <a:ln>
              <a:solidFill>
                <a:srgbClr val="276C75"/>
              </a:solidFill>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4225788440"/>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13d. Monetizing</a:t>
            </a:r>
            <a:r>
              <a:rPr lang="en-US" b="1" dirty="0">
                <a:solidFill>
                  <a:schemeClr val="tx1"/>
                </a:solidFill>
              </a:rPr>
              <a:t> </a:t>
            </a:r>
            <a:r>
              <a:rPr lang="en-US" b="1" dirty="0"/>
              <a:t>Card Session (Business Model)</a:t>
            </a:r>
          </a:p>
        </p:txBody>
      </p:sp>
      <p:sp>
        <p:nvSpPr>
          <p:cNvPr id="3" name="Text Placeholder 2"/>
          <p:cNvSpPr>
            <a:spLocks noGrp="1"/>
          </p:cNvSpPr>
          <p:nvPr>
            <p:ph type="body" sz="quarter" idx="10"/>
          </p:nvPr>
        </p:nvSpPr>
        <p:spPr/>
        <p:txBody>
          <a:bodyPr>
            <a:normAutofit/>
          </a:bodyPr>
          <a:lstStyle/>
          <a:p>
            <a:r>
              <a:rPr lang="en-GB" dirty="0"/>
              <a:t>With the Monetizing Card Session you will be able to discover and develop new ways of financially profiting from your products or services. </a:t>
            </a:r>
          </a:p>
          <a:p>
            <a:r>
              <a:rPr lang="en-GB" dirty="0"/>
              <a:t>By getting to know the 4-dimensionality of Business Models and 55 ways to change existing Business Models you will broaden your set of </a:t>
            </a:r>
            <a:r>
              <a:rPr lang="en-GB" dirty="0">
                <a:solidFill>
                  <a:schemeClr val="tx1"/>
                </a:solidFill>
              </a:rPr>
              <a:t>monetizing </a:t>
            </a:r>
            <a:r>
              <a:rPr lang="en-GB" dirty="0"/>
              <a:t>opportunities.</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Get to know the 4-dimensionality of Business Models</a:t>
            </a:r>
            <a:endParaRPr lang="de-DE" dirty="0"/>
          </a:p>
          <a:p>
            <a:pPr marL="171450" lvl="0" indent="-171450">
              <a:buClr>
                <a:schemeClr val="accent1"/>
              </a:buClr>
              <a:buFont typeface="Symbol" charset="2"/>
              <a:buChar char="-"/>
            </a:pPr>
            <a:r>
              <a:rPr lang="en-US" dirty="0"/>
              <a:t>Explore new potential ways to profit from your services &amp; products</a:t>
            </a:r>
            <a:endParaRPr lang="de-DE" dirty="0"/>
          </a:p>
        </p:txBody>
      </p:sp>
      <p:sp>
        <p:nvSpPr>
          <p:cNvPr id="5" name="Text Placeholder 4"/>
          <p:cNvSpPr>
            <a:spLocks noGrp="1"/>
          </p:cNvSpPr>
          <p:nvPr>
            <p:ph type="body" sz="quarter" idx="12"/>
          </p:nvPr>
        </p:nvSpPr>
        <p:spPr/>
        <p:txBody>
          <a:bodyPr>
            <a:noAutofit/>
          </a:bodyPr>
          <a:lstStyle/>
          <a:p>
            <a:r>
              <a:rPr lang="en-US" dirty="0">
                <a:solidFill>
                  <a:schemeClr val="tx1"/>
                </a:solidFill>
              </a:rPr>
              <a:t>Print out the poster with the 4-dimensionality-triangle and prepare are set of the 55 Monetizing Cards. See 13b for a explanation of the 4 dimensions of Business Models. </a:t>
            </a:r>
            <a:endParaRPr lang="de-DE" dirty="0">
              <a:solidFill>
                <a:schemeClr val="tx1"/>
              </a:solidFill>
            </a:endParaRPr>
          </a:p>
          <a:p>
            <a:r>
              <a:rPr lang="en-US" dirty="0">
                <a:solidFill>
                  <a:schemeClr val="tx1"/>
                </a:solidFill>
              </a:rPr>
              <a:t>If you change the ”Who”-dimension or at least 2 of the 3 other dimensions you are creating a new Business Model out of an existing one.</a:t>
            </a:r>
            <a:endParaRPr lang="de-DE" dirty="0">
              <a:solidFill>
                <a:schemeClr val="tx1"/>
              </a:solidFill>
            </a:endParaRPr>
          </a:p>
          <a:p>
            <a:pPr marL="228600" indent="-228600">
              <a:buFont typeface="+mj-lt"/>
              <a:buAutoNum type="arabicPeriod"/>
            </a:pPr>
            <a:r>
              <a:rPr lang="en-US" dirty="0">
                <a:solidFill>
                  <a:schemeClr val="tx1"/>
                </a:solidFill>
              </a:rPr>
              <a:t>Distribute the 55 Monetizing Cards equally under all participants of the session.</a:t>
            </a:r>
            <a:endParaRPr lang="de-DE" dirty="0">
              <a:solidFill>
                <a:schemeClr val="tx1"/>
              </a:solidFill>
            </a:endParaRPr>
          </a:p>
          <a:p>
            <a:pPr marL="228600" indent="-228600">
              <a:buFont typeface="+mj-lt"/>
              <a:buAutoNum type="arabicPeriod"/>
            </a:pPr>
            <a:r>
              <a:rPr lang="en-US" dirty="0">
                <a:solidFill>
                  <a:schemeClr val="tx1"/>
                </a:solidFill>
              </a:rPr>
              <a:t>Now, take some minutes to scan through the cards that each one received. Every member should try to apply the described models to your offering. On the back of the cards you will notice which of the 4 dimensions are affected by the model described on the card.</a:t>
            </a:r>
            <a:endParaRPr lang="de-DE" dirty="0">
              <a:solidFill>
                <a:schemeClr val="tx1"/>
              </a:solidFill>
            </a:endParaRPr>
          </a:p>
          <a:p>
            <a:pPr marL="228600" indent="-228600">
              <a:buFont typeface="+mj-lt"/>
              <a:buAutoNum type="arabicPeriod"/>
            </a:pPr>
            <a:r>
              <a:rPr lang="en-US" dirty="0">
                <a:solidFill>
                  <a:schemeClr val="tx1"/>
                </a:solidFill>
              </a:rPr>
              <a:t>Each member selects those models that appeal suitable for further discussion and keeps the equivalent cards.</a:t>
            </a:r>
            <a:endParaRPr lang="de-DE" dirty="0">
              <a:solidFill>
                <a:schemeClr val="tx1"/>
              </a:solidFill>
            </a:endParaRPr>
          </a:p>
          <a:p>
            <a:pPr marL="228600" indent="-228600">
              <a:buFont typeface="+mj-lt"/>
              <a:buAutoNum type="arabicPeriod"/>
            </a:pPr>
            <a:r>
              <a:rPr lang="en-US" dirty="0">
                <a:solidFill>
                  <a:schemeClr val="tx1"/>
                </a:solidFill>
              </a:rPr>
              <a:t>After every member has scanned through his cards everyone should present the models he chose and describe why he chose them and also why he thinks they could be applied to the Business Model the session is held on.</a:t>
            </a:r>
            <a:endParaRPr lang="de-DE" dirty="0">
              <a:solidFill>
                <a:schemeClr val="tx1"/>
              </a:solidFill>
            </a:endParaRP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771907156"/>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b">
            <a:normAutofit/>
          </a:bodyPr>
          <a:lstStyle/>
          <a:p>
            <a:r>
              <a:rPr lang="en-US" b="1" dirty="0"/>
              <a:t>14. Key Metrics</a:t>
            </a:r>
          </a:p>
        </p:txBody>
      </p:sp>
      <p:sp>
        <p:nvSpPr>
          <p:cNvPr id="3" name="Text Placeholder 2"/>
          <p:cNvSpPr>
            <a:spLocks noGrp="1"/>
          </p:cNvSpPr>
          <p:nvPr>
            <p:ph type="body" sz="quarter" idx="10"/>
          </p:nvPr>
        </p:nvSpPr>
        <p:spPr/>
        <p:txBody>
          <a:bodyPr>
            <a:normAutofit/>
          </a:bodyPr>
          <a:lstStyle/>
          <a:p>
            <a:r>
              <a:rPr lang="en-GB" dirty="0"/>
              <a:t>Key Metrics help you to measure your success in proceeding with your project. Collectively committing to a goal upfront can help your team to improve its performance. </a:t>
            </a:r>
          </a:p>
          <a:p>
            <a:r>
              <a:rPr lang="en-GB" dirty="0"/>
              <a:t>Objective Key Results (OKRs) represent such ambitious project goals.</a:t>
            </a:r>
          </a:p>
        </p:txBody>
      </p:sp>
      <p:sp>
        <p:nvSpPr>
          <p:cNvPr id="4" name="Text Placeholder 3"/>
          <p:cNvSpPr>
            <a:spLocks noGrp="1"/>
          </p:cNvSpPr>
          <p:nvPr>
            <p:ph type="body" sz="quarter" idx="11"/>
          </p:nvPr>
        </p:nvSpPr>
        <p:spPr/>
        <p:txBody>
          <a:bodyPr>
            <a:normAutofit/>
          </a:bodyPr>
          <a:lstStyle/>
          <a:p>
            <a:pPr marL="171450" lvl="0" indent="-171450">
              <a:buClr>
                <a:schemeClr val="accent1"/>
              </a:buClr>
              <a:buFont typeface="Symbol" charset="2"/>
              <a:buChar char="-"/>
            </a:pPr>
            <a:r>
              <a:rPr lang="en-US" dirty="0"/>
              <a:t>Tracking of project process by setting ambitious goals </a:t>
            </a:r>
            <a:endParaRPr lang="de-DE" dirty="0"/>
          </a:p>
          <a:p>
            <a:pPr marL="171450" indent="-171450">
              <a:buClr>
                <a:schemeClr val="accent1"/>
              </a:buClr>
              <a:buFont typeface="Symbol" charset="2"/>
              <a:buChar char="-"/>
            </a:pPr>
            <a:r>
              <a:rPr lang="en-US" dirty="0"/>
              <a:t>Compare your performance with your targets</a:t>
            </a:r>
            <a:endParaRPr lang="de-DE" dirty="0"/>
          </a:p>
        </p:txBody>
      </p:sp>
      <p:sp>
        <p:nvSpPr>
          <p:cNvPr id="5" name="Text Placeholder 4"/>
          <p:cNvSpPr>
            <a:spLocks noGrp="1"/>
          </p:cNvSpPr>
          <p:nvPr>
            <p:ph type="body" sz="quarter" idx="12"/>
          </p:nvPr>
        </p:nvSpPr>
        <p:spPr/>
        <p:txBody>
          <a:bodyPr>
            <a:noAutofit/>
          </a:bodyPr>
          <a:lstStyle/>
          <a:p>
            <a:r>
              <a:rPr lang="en-GB" dirty="0"/>
              <a:t>Get some flipchart paper or a whiteboard and let the group gather around it. Come up with Objective Key Results that are measurable and very ambitious. The goals should represent big bets which almost seem impossible to reach. By setting such challenging aims you may </a:t>
            </a:r>
            <a:r>
              <a:rPr lang="en-GB" dirty="0">
                <a:solidFill>
                  <a:srgbClr val="3D3D3D"/>
                </a:solidFill>
              </a:rPr>
              <a:t>not</a:t>
            </a:r>
            <a:r>
              <a:rPr lang="en-GB" dirty="0"/>
              <a:t> be able to fully attain them but may also accomplish more than your team would have thought before.</a:t>
            </a:r>
          </a:p>
          <a:p>
            <a:r>
              <a:rPr lang="en-GB" dirty="0"/>
              <a:t>OKRs:</a:t>
            </a:r>
          </a:p>
          <a:p>
            <a:pPr marL="171450" lvl="0" indent="-171450">
              <a:buClr>
                <a:schemeClr val="accent1"/>
              </a:buClr>
              <a:buFont typeface="Symbol" charset="2"/>
              <a:buChar char="-"/>
            </a:pPr>
            <a:r>
              <a:rPr lang="en-GB" dirty="0"/>
              <a:t>very ambitious</a:t>
            </a:r>
          </a:p>
          <a:p>
            <a:pPr marL="171450" lvl="0" indent="-171450">
              <a:buClr>
                <a:schemeClr val="accent1"/>
              </a:buClr>
              <a:buFont typeface="Symbol" charset="2"/>
              <a:buChar char="-"/>
            </a:pPr>
            <a:r>
              <a:rPr lang="en-GB" dirty="0"/>
              <a:t>should feel somewhat uncomfortable</a:t>
            </a:r>
          </a:p>
          <a:p>
            <a:pPr marL="171450" lvl="0" indent="-171450">
              <a:buClr>
                <a:schemeClr val="accent1"/>
              </a:buClr>
              <a:buFont typeface="Symbol" charset="2"/>
              <a:buChar char="-"/>
            </a:pPr>
            <a:r>
              <a:rPr lang="en-GB" dirty="0"/>
              <a:t>measurable (should be easy to grade with a number: e.g. 0% – 100%)</a:t>
            </a:r>
          </a:p>
          <a:p>
            <a:pPr marL="171450" lvl="0" indent="-171450">
              <a:buClr>
                <a:schemeClr val="accent1"/>
              </a:buClr>
              <a:buFont typeface="Symbol" charset="2"/>
              <a:buChar char="-"/>
            </a:pPr>
            <a:r>
              <a:rPr lang="en-GB" dirty="0"/>
              <a:t>public (everyone in the organization can see what you are working on)</a:t>
            </a:r>
          </a:p>
          <a:p>
            <a:pPr marL="171450" lvl="0" indent="-171450">
              <a:buClr>
                <a:schemeClr val="accent1"/>
              </a:buClr>
              <a:buFont typeface="Symbol" charset="2"/>
              <a:buChar char="-"/>
            </a:pPr>
            <a:r>
              <a:rPr lang="en-GB" dirty="0"/>
              <a:t>NOT synonymous with employee evaluations</a:t>
            </a:r>
          </a:p>
          <a:p>
            <a:pPr marL="171450" lvl="0" indent="-171450">
              <a:buClr>
                <a:schemeClr val="accent1"/>
              </a:buClr>
              <a:buFont typeface="Symbol" charset="2"/>
              <a:buChar char="-"/>
            </a:pPr>
            <a:r>
              <a:rPr lang="en-GB" dirty="0"/>
              <a:t>NOT a shared to-do list</a:t>
            </a:r>
          </a:p>
          <a:p>
            <a:r>
              <a:rPr lang="en-GB" dirty="0"/>
              <a:t>The “sweet spot” for an OKR grade is 60-70%. If your </a:t>
            </a:r>
            <a:r>
              <a:rPr lang="en-GB" dirty="0">
                <a:solidFill>
                  <a:srgbClr val="3D3D3D"/>
                </a:solidFill>
              </a:rPr>
              <a:t>team consistently achieve </a:t>
            </a:r>
            <a:r>
              <a:rPr lang="en-GB" dirty="0"/>
              <a:t>its objectives your OKRs are not ambitious enough and you need to think bigger.</a:t>
            </a:r>
          </a:p>
          <a:p>
            <a:r>
              <a:rPr lang="en-GB" dirty="0"/>
              <a:t>Low grades should be viewed as data that helps to refine the next OKRs.</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17020096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1b. Validation Summary</a:t>
            </a:r>
            <a:endParaRPr lang="en-US" dirty="0"/>
          </a:p>
        </p:txBody>
      </p:sp>
      <p:sp>
        <p:nvSpPr>
          <p:cNvPr id="3" name="Text Placeholder 2"/>
          <p:cNvSpPr>
            <a:spLocks noGrp="1"/>
          </p:cNvSpPr>
          <p:nvPr>
            <p:ph type="body" sz="quarter" idx="10"/>
          </p:nvPr>
        </p:nvSpPr>
        <p:spPr/>
        <p:txBody>
          <a:bodyPr>
            <a:normAutofit/>
          </a:bodyPr>
          <a:lstStyle/>
          <a:p>
            <a:r>
              <a:rPr lang="en-US" dirty="0"/>
              <a:t>During the whole development of your project the Validation Summary will help you to systematically test your assumptions and to document your pivots (major changes).</a:t>
            </a:r>
          </a:p>
          <a:p>
            <a:r>
              <a:rPr lang="en-US" dirty="0"/>
              <a:t>By keeping track of and verifying your assumptions you will be able to steer your product on a profound and clear cut course. </a:t>
            </a:r>
          </a:p>
          <a:p>
            <a:r>
              <a:rPr lang="en-US" dirty="0"/>
              <a:t>Documenting your pivots will help your team and outsiders to track down the history and important turning points of your project story.</a:t>
            </a:r>
          </a:p>
        </p:txBody>
      </p:sp>
      <p:sp>
        <p:nvSpPr>
          <p:cNvPr id="4" name="Text Placeholder 3"/>
          <p:cNvSpPr>
            <a:spLocks noGrp="1"/>
          </p:cNvSpPr>
          <p:nvPr>
            <p:ph type="body" sz="quarter" idx="11"/>
          </p:nvPr>
        </p:nvSpPr>
        <p:spPr/>
        <p:txBody>
          <a:bodyPr/>
          <a:lstStyle/>
          <a:p>
            <a:pPr marL="171450" lvl="0" indent="-171450">
              <a:buClr>
                <a:schemeClr val="accent1"/>
              </a:buClr>
              <a:buFont typeface="Symbol" charset="2"/>
              <a:buChar char="-"/>
            </a:pPr>
            <a:r>
              <a:rPr lang="en-US" dirty="0"/>
              <a:t>Identification and validation of important assumptions</a:t>
            </a:r>
          </a:p>
          <a:p>
            <a:pPr marL="171450" lvl="0" indent="-171450">
              <a:buClr>
                <a:schemeClr val="accent1"/>
              </a:buClr>
              <a:buFont typeface="Symbol" charset="2"/>
              <a:buChar char="-"/>
            </a:pPr>
            <a:r>
              <a:rPr lang="en-US" dirty="0"/>
              <a:t>Keeping track of the development of your project</a:t>
            </a:r>
          </a:p>
        </p:txBody>
      </p:sp>
      <p:sp>
        <p:nvSpPr>
          <p:cNvPr id="5" name="Text Placeholder 4"/>
          <p:cNvSpPr>
            <a:spLocks noGrp="1"/>
          </p:cNvSpPr>
          <p:nvPr>
            <p:ph type="body" sz="quarter" idx="12"/>
          </p:nvPr>
        </p:nvSpPr>
        <p:spPr/>
        <p:txBody>
          <a:bodyPr>
            <a:normAutofit lnSpcReduction="10000"/>
          </a:bodyPr>
          <a:lstStyle/>
          <a:p>
            <a:r>
              <a:rPr lang="en-GB" dirty="0"/>
              <a:t>Take your MAP and hang it on a wall where it can </a:t>
            </a:r>
            <a:r>
              <a:rPr lang="en-GB" dirty="0">
                <a:solidFill>
                  <a:schemeClr val="tx1"/>
                </a:solidFill>
              </a:rPr>
              <a:t>visibly</a:t>
            </a:r>
            <a:r>
              <a:rPr lang="en-GB" dirty="0">
                <a:solidFill>
                  <a:srgbClr val="FF0000"/>
                </a:solidFill>
              </a:rPr>
              <a:t> </a:t>
            </a:r>
            <a:r>
              <a:rPr lang="en-GB" dirty="0"/>
              <a:t>stay from the beginning to the end of your project.</a:t>
            </a:r>
            <a:br>
              <a:rPr lang="en-GB" dirty="0"/>
            </a:br>
            <a:br>
              <a:rPr lang="en-GB" dirty="0"/>
            </a:br>
            <a:r>
              <a:rPr lang="en-GB" dirty="0"/>
              <a:t>1. Look at the upper part of the map and start with problem definition.</a:t>
            </a:r>
            <a:br>
              <a:rPr lang="en-GB" dirty="0"/>
            </a:br>
            <a:r>
              <a:rPr lang="en-GB" dirty="0"/>
              <a:t>   what are your hypotheses about your customer and it’s problem?</a:t>
            </a:r>
            <a:br>
              <a:rPr lang="en-GB" dirty="0"/>
            </a:br>
            <a:br>
              <a:rPr lang="en-GB" dirty="0"/>
            </a:br>
            <a:r>
              <a:rPr lang="en-GB" dirty="0"/>
              <a:t>2. Think about all the core </a:t>
            </a:r>
            <a:r>
              <a:rPr lang="en-GB" dirty="0">
                <a:solidFill>
                  <a:schemeClr val="tx1"/>
                </a:solidFill>
              </a:rPr>
              <a:t>assumptions</a:t>
            </a:r>
            <a:r>
              <a:rPr lang="en-GB" dirty="0"/>
              <a:t> you are taking regarding your project.  </a:t>
            </a:r>
            <a:br>
              <a:rPr lang="en-GB" dirty="0"/>
            </a:br>
            <a:r>
              <a:rPr lang="en-GB" dirty="0"/>
              <a:t>    Which of these do you have to (in)validate first? </a:t>
            </a:r>
          </a:p>
          <a:p>
            <a:r>
              <a:rPr lang="en-GB" dirty="0"/>
              <a:t>3. What type of experiment do you need to conduct to confirm or reject the assumption?</a:t>
            </a:r>
            <a:br>
              <a:rPr lang="en-GB" dirty="0"/>
            </a:br>
            <a:br>
              <a:rPr lang="en-GB" dirty="0"/>
            </a:br>
            <a:r>
              <a:rPr lang="en-GB" dirty="0"/>
              <a:t>4. Conduct the experiment and document it and it’s results with our Experiment Report Summary.</a:t>
            </a:r>
            <a:br>
              <a:rPr lang="en-GB" dirty="0"/>
            </a:br>
            <a:br>
              <a:rPr lang="en-GB" dirty="0"/>
            </a:br>
            <a:r>
              <a:rPr lang="en-GB" dirty="0"/>
              <a:t>5. After each experiment you will be able to update your hypotheses about your customer and it’s problem.  After the initial experiment you will also be able to come up with a first hypothesis about your solution.</a:t>
            </a:r>
            <a:br>
              <a:rPr lang="en-GB" dirty="0"/>
            </a:br>
            <a:endParaRPr lang="en-GB" dirty="0"/>
          </a:p>
          <a:p>
            <a:r>
              <a:rPr lang="en-GB" dirty="0"/>
              <a:t>At the end of your project you will have (in)validated (almost) all of your assumptions. </a:t>
            </a:r>
          </a:p>
          <a:p>
            <a:r>
              <a:rPr lang="en-GB" dirty="0"/>
              <a:t>The Validation Summary will deliver a </a:t>
            </a:r>
            <a:r>
              <a:rPr lang="en-GB" dirty="0">
                <a:solidFill>
                  <a:schemeClr val="tx1"/>
                </a:solidFill>
              </a:rPr>
              <a:t>clear and compact overview over your project´s </a:t>
            </a:r>
            <a:r>
              <a:rPr lang="en-GB" dirty="0"/>
              <a:t>process and development.</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55803184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hteck 22"/>
          <p:cNvSpPr/>
          <p:nvPr/>
        </p:nvSpPr>
        <p:spPr>
          <a:xfrm>
            <a:off x="595148" y="560326"/>
            <a:ext cx="2011760" cy="3960000"/>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200" b="1" dirty="0">
                <a:solidFill>
                  <a:schemeClr val="tx2"/>
                </a:solidFill>
              </a:rPr>
              <a:t>Track Pivots</a:t>
            </a:r>
          </a:p>
          <a:p>
            <a:pPr>
              <a:spcAft>
                <a:spcPts val="450"/>
              </a:spcAft>
            </a:pPr>
            <a:r>
              <a:rPr lang="en-US" sz="1200" b="1" dirty="0">
                <a:solidFill>
                  <a:schemeClr val="tx2"/>
                </a:solidFill>
              </a:rPr>
              <a:t>Client Hypothesis</a:t>
            </a:r>
          </a:p>
          <a:p>
            <a:pPr>
              <a:spcAft>
                <a:spcPts val="450"/>
              </a:spcAft>
            </a:pPr>
            <a:endParaRPr lang="en-US" sz="1200" b="1" dirty="0">
              <a:solidFill>
                <a:schemeClr val="tx2"/>
              </a:solidFill>
            </a:endParaRPr>
          </a:p>
          <a:p>
            <a:pPr>
              <a:spcAft>
                <a:spcPts val="450"/>
              </a:spcAft>
            </a:pPr>
            <a:endParaRPr lang="en-US" sz="1200" b="1" dirty="0">
              <a:solidFill>
                <a:schemeClr val="tx2"/>
              </a:solidFill>
            </a:endParaRPr>
          </a:p>
          <a:p>
            <a:pPr>
              <a:spcAft>
                <a:spcPts val="450"/>
              </a:spcAft>
            </a:pPr>
            <a:endParaRPr lang="en-US" sz="1200" b="1" dirty="0">
              <a:solidFill>
                <a:schemeClr val="tx2"/>
              </a:solidFill>
            </a:endParaRPr>
          </a:p>
          <a:p>
            <a:pPr>
              <a:spcAft>
                <a:spcPts val="450"/>
              </a:spcAft>
            </a:pPr>
            <a:endParaRPr lang="en-US" sz="1200" b="1" dirty="0">
              <a:solidFill>
                <a:schemeClr val="tx2"/>
              </a:solidFill>
            </a:endParaRPr>
          </a:p>
          <a:p>
            <a:pPr>
              <a:spcAft>
                <a:spcPts val="450"/>
              </a:spcAft>
            </a:pPr>
            <a:r>
              <a:rPr lang="en-US" sz="1200" b="1" dirty="0">
                <a:solidFill>
                  <a:schemeClr val="tx2"/>
                </a:solidFill>
              </a:rPr>
              <a:t>Problem Hypothesis</a:t>
            </a:r>
          </a:p>
          <a:p>
            <a:pPr>
              <a:spcAft>
                <a:spcPts val="450"/>
              </a:spcAft>
            </a:pPr>
            <a:endParaRPr lang="en-US" sz="1200" b="1" dirty="0">
              <a:solidFill>
                <a:schemeClr val="tx2"/>
              </a:solidFill>
            </a:endParaRPr>
          </a:p>
          <a:p>
            <a:pPr>
              <a:spcAft>
                <a:spcPts val="450"/>
              </a:spcAft>
            </a:pPr>
            <a:endParaRPr lang="en-US" sz="1200" b="1" dirty="0">
              <a:solidFill>
                <a:schemeClr val="tx2"/>
              </a:solidFill>
            </a:endParaRPr>
          </a:p>
          <a:p>
            <a:pPr>
              <a:spcAft>
                <a:spcPts val="450"/>
              </a:spcAft>
            </a:pPr>
            <a:endParaRPr lang="en-US" sz="1200" b="1" dirty="0">
              <a:solidFill>
                <a:schemeClr val="tx2"/>
              </a:solidFill>
            </a:endParaRPr>
          </a:p>
          <a:p>
            <a:pPr>
              <a:spcAft>
                <a:spcPts val="450"/>
              </a:spcAft>
            </a:pPr>
            <a:endParaRPr lang="en-US" sz="1200" b="1" dirty="0">
              <a:solidFill>
                <a:schemeClr val="tx2"/>
              </a:solidFill>
            </a:endParaRPr>
          </a:p>
          <a:p>
            <a:pPr>
              <a:spcAft>
                <a:spcPts val="450"/>
              </a:spcAft>
            </a:pPr>
            <a:endParaRPr lang="en-US" sz="1200" b="1" dirty="0">
              <a:solidFill>
                <a:schemeClr val="tx2"/>
              </a:solidFill>
            </a:endParaRPr>
          </a:p>
          <a:p>
            <a:pPr>
              <a:spcAft>
                <a:spcPts val="450"/>
              </a:spcAft>
            </a:pPr>
            <a:r>
              <a:rPr lang="en-US" sz="1200" b="1" dirty="0">
                <a:solidFill>
                  <a:schemeClr val="tx2"/>
                </a:solidFill>
              </a:rPr>
              <a:t>Solution Hypothesis</a:t>
            </a:r>
            <a:endParaRPr lang="en-US" sz="1200" dirty="0">
              <a:solidFill>
                <a:schemeClr val="tx2"/>
              </a:solidFill>
            </a:endParaRPr>
          </a:p>
        </p:txBody>
      </p:sp>
      <p:sp>
        <p:nvSpPr>
          <p:cNvPr id="10" name="Rechteck 23"/>
          <p:cNvSpPr/>
          <p:nvPr/>
        </p:nvSpPr>
        <p:spPr>
          <a:xfrm>
            <a:off x="2606908" y="560326"/>
            <a:ext cx="1800000" cy="3960000"/>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200" b="1" dirty="0">
                <a:solidFill>
                  <a:schemeClr val="tx2"/>
                </a:solidFill>
              </a:rPr>
              <a:t>Start</a:t>
            </a:r>
            <a:endParaRPr lang="en-US" sz="1200" dirty="0">
              <a:solidFill>
                <a:schemeClr val="tx2"/>
              </a:solidFill>
            </a:endParaRPr>
          </a:p>
          <a:p>
            <a:pPr>
              <a:spcAft>
                <a:spcPts val="450"/>
              </a:spcAft>
            </a:pPr>
            <a:endParaRPr lang="en-US" sz="1200" b="1" dirty="0">
              <a:solidFill>
                <a:schemeClr val="tx2"/>
              </a:solidFill>
            </a:endParaRPr>
          </a:p>
        </p:txBody>
      </p:sp>
      <p:sp>
        <p:nvSpPr>
          <p:cNvPr id="11" name="Textfeld 1"/>
          <p:cNvSpPr txBox="1"/>
          <p:nvPr/>
        </p:nvSpPr>
        <p:spPr>
          <a:xfrm>
            <a:off x="587375" y="211751"/>
            <a:ext cx="3490444" cy="307777"/>
          </a:xfrm>
          <a:prstGeom prst="rect">
            <a:avLst/>
          </a:prstGeom>
          <a:noFill/>
          <a:ln>
            <a:noFill/>
          </a:ln>
        </p:spPr>
        <p:txBody>
          <a:bodyPr wrap="square" rtlCol="0">
            <a:spAutoFit/>
          </a:bodyPr>
          <a:lstStyle/>
          <a:p>
            <a:r>
              <a:rPr lang="de-DE" sz="1400" b="1" dirty="0">
                <a:solidFill>
                  <a:schemeClr val="tx2"/>
                </a:solidFill>
              </a:rPr>
              <a:t>Validation Summary</a:t>
            </a:r>
          </a:p>
        </p:txBody>
      </p:sp>
      <p:sp>
        <p:nvSpPr>
          <p:cNvPr id="12" name="Rectangle 11"/>
          <p:cNvSpPr/>
          <p:nvPr/>
        </p:nvSpPr>
        <p:spPr>
          <a:xfrm>
            <a:off x="2621036" y="206966"/>
            <a:ext cx="8990820" cy="271765"/>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100" b="1" dirty="0">
                <a:solidFill>
                  <a:schemeClr val="tx2"/>
                </a:solidFill>
              </a:rPr>
              <a:t>Project:</a:t>
            </a:r>
          </a:p>
        </p:txBody>
      </p:sp>
      <p:sp>
        <p:nvSpPr>
          <p:cNvPr id="13" name="Rechteck 24"/>
          <p:cNvSpPr/>
          <p:nvPr/>
        </p:nvSpPr>
        <p:spPr>
          <a:xfrm>
            <a:off x="4409733" y="560326"/>
            <a:ext cx="1800000" cy="3960000"/>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200" b="1" dirty="0">
                <a:solidFill>
                  <a:schemeClr val="tx2"/>
                </a:solidFill>
              </a:rPr>
              <a:t>1</a:t>
            </a:r>
            <a:r>
              <a:rPr lang="en-US" sz="1200" b="1" baseline="30000" dirty="0">
                <a:solidFill>
                  <a:schemeClr val="tx2"/>
                </a:solidFill>
              </a:rPr>
              <a:t>st</a:t>
            </a:r>
            <a:r>
              <a:rPr lang="en-US" sz="1200" b="1" dirty="0">
                <a:solidFill>
                  <a:schemeClr val="tx2"/>
                </a:solidFill>
              </a:rPr>
              <a:t> Pivot</a:t>
            </a:r>
          </a:p>
          <a:p>
            <a:pPr marL="171450" indent="-171450">
              <a:spcAft>
                <a:spcPts val="450"/>
              </a:spcAft>
              <a:buFont typeface="Wingdings" panose="05000000000000000000" pitchFamily="2" charset="2"/>
              <a:buChar char="Ø"/>
            </a:pPr>
            <a:endParaRPr lang="en-US" sz="1200" b="1" dirty="0">
              <a:solidFill>
                <a:schemeClr val="tx2"/>
              </a:solidFill>
            </a:endParaRPr>
          </a:p>
          <a:p>
            <a:pPr>
              <a:spcAft>
                <a:spcPts val="450"/>
              </a:spcAft>
            </a:pPr>
            <a:endParaRPr lang="en-US" sz="1200" b="1" dirty="0">
              <a:solidFill>
                <a:schemeClr val="tx2"/>
              </a:solidFill>
            </a:endParaRPr>
          </a:p>
        </p:txBody>
      </p:sp>
      <p:sp>
        <p:nvSpPr>
          <p:cNvPr id="14" name="Rechteck 18"/>
          <p:cNvSpPr/>
          <p:nvPr/>
        </p:nvSpPr>
        <p:spPr>
          <a:xfrm>
            <a:off x="6204082" y="560326"/>
            <a:ext cx="1800000" cy="3960000"/>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200" b="1" dirty="0">
                <a:solidFill>
                  <a:schemeClr val="tx2"/>
                </a:solidFill>
              </a:rPr>
              <a:t>2</a:t>
            </a:r>
            <a:r>
              <a:rPr lang="en-US" sz="1200" b="1" baseline="30000" dirty="0">
                <a:solidFill>
                  <a:schemeClr val="tx2"/>
                </a:solidFill>
              </a:rPr>
              <a:t>nd</a:t>
            </a:r>
            <a:r>
              <a:rPr lang="en-US" sz="1200" b="1" dirty="0">
                <a:solidFill>
                  <a:schemeClr val="tx2"/>
                </a:solidFill>
              </a:rPr>
              <a:t> Pivot</a:t>
            </a:r>
          </a:p>
        </p:txBody>
      </p:sp>
      <p:sp>
        <p:nvSpPr>
          <p:cNvPr id="15" name="Rechteck 19"/>
          <p:cNvSpPr/>
          <p:nvPr/>
        </p:nvSpPr>
        <p:spPr>
          <a:xfrm>
            <a:off x="7998431" y="560326"/>
            <a:ext cx="1800000" cy="3960000"/>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200" b="1" dirty="0">
                <a:solidFill>
                  <a:schemeClr val="tx2"/>
                </a:solidFill>
              </a:rPr>
              <a:t>3</a:t>
            </a:r>
            <a:r>
              <a:rPr lang="en-US" sz="1200" b="1" baseline="30000" dirty="0">
                <a:solidFill>
                  <a:schemeClr val="tx2"/>
                </a:solidFill>
              </a:rPr>
              <a:t>rd</a:t>
            </a:r>
            <a:r>
              <a:rPr lang="en-US" sz="1200" b="1" dirty="0">
                <a:solidFill>
                  <a:schemeClr val="tx2"/>
                </a:solidFill>
              </a:rPr>
              <a:t> Pivot</a:t>
            </a:r>
          </a:p>
        </p:txBody>
      </p:sp>
      <p:sp>
        <p:nvSpPr>
          <p:cNvPr id="16" name="Rechteck 19"/>
          <p:cNvSpPr/>
          <p:nvPr/>
        </p:nvSpPr>
        <p:spPr>
          <a:xfrm>
            <a:off x="9802071" y="560326"/>
            <a:ext cx="1800000" cy="3960000"/>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200" b="1" dirty="0">
                <a:solidFill>
                  <a:schemeClr val="tx2"/>
                </a:solidFill>
              </a:rPr>
              <a:t>4</a:t>
            </a:r>
            <a:r>
              <a:rPr lang="en-US" sz="1200" b="1" baseline="30000" dirty="0">
                <a:solidFill>
                  <a:schemeClr val="tx2"/>
                </a:solidFill>
              </a:rPr>
              <a:t>th</a:t>
            </a:r>
            <a:r>
              <a:rPr lang="en-US" sz="1200" b="1" dirty="0">
                <a:solidFill>
                  <a:schemeClr val="tx2"/>
                </a:solidFill>
              </a:rPr>
              <a:t> Pivot</a:t>
            </a:r>
          </a:p>
        </p:txBody>
      </p:sp>
      <p:sp>
        <p:nvSpPr>
          <p:cNvPr id="17" name="Rechteck 20"/>
          <p:cNvSpPr/>
          <p:nvPr/>
        </p:nvSpPr>
        <p:spPr>
          <a:xfrm>
            <a:off x="587375" y="4520326"/>
            <a:ext cx="3822358" cy="1997302"/>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400" b="1" dirty="0">
                <a:solidFill>
                  <a:schemeClr val="tx2"/>
                </a:solidFill>
              </a:rPr>
              <a:t>Design Experiment</a:t>
            </a:r>
            <a:endParaRPr lang="en-US" sz="1000" b="1" dirty="0">
              <a:solidFill>
                <a:schemeClr val="tx2"/>
              </a:solidFill>
            </a:endParaRPr>
          </a:p>
          <a:p>
            <a:pPr>
              <a:spcAft>
                <a:spcPts val="450"/>
              </a:spcAft>
            </a:pPr>
            <a:r>
              <a:rPr lang="en-US" sz="1000" b="1" dirty="0">
                <a:solidFill>
                  <a:schemeClr val="tx2"/>
                </a:solidFill>
              </a:rPr>
              <a:t>Other core assumptions</a:t>
            </a:r>
          </a:p>
        </p:txBody>
      </p:sp>
      <p:sp>
        <p:nvSpPr>
          <p:cNvPr id="18" name="Rechteck 17"/>
          <p:cNvSpPr/>
          <p:nvPr/>
        </p:nvSpPr>
        <p:spPr>
          <a:xfrm>
            <a:off x="4406907" y="4537798"/>
            <a:ext cx="3591523" cy="1997302"/>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900" b="1" dirty="0">
                <a:solidFill>
                  <a:schemeClr val="tx2"/>
                </a:solidFill>
              </a:rPr>
              <a:t>Invalidated</a:t>
            </a:r>
            <a:endParaRPr lang="en-US" sz="900" dirty="0">
              <a:solidFill>
                <a:schemeClr val="tx2"/>
              </a:solidFill>
            </a:endParaRPr>
          </a:p>
        </p:txBody>
      </p:sp>
      <p:sp>
        <p:nvSpPr>
          <p:cNvPr id="19" name="Rechteck 21"/>
          <p:cNvSpPr/>
          <p:nvPr/>
        </p:nvSpPr>
        <p:spPr>
          <a:xfrm>
            <a:off x="7998432" y="4528529"/>
            <a:ext cx="3588698" cy="1997302"/>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900" b="1" dirty="0">
                <a:solidFill>
                  <a:schemeClr val="tx2"/>
                </a:solidFill>
              </a:rPr>
              <a:t>Validated</a:t>
            </a:r>
          </a:p>
        </p:txBody>
      </p:sp>
      <p:cxnSp>
        <p:nvCxnSpPr>
          <p:cNvPr id="20" name="Straight Connector 19"/>
          <p:cNvCxnSpPr/>
          <p:nvPr/>
        </p:nvCxnSpPr>
        <p:spPr>
          <a:xfrm>
            <a:off x="587375" y="813468"/>
            <a:ext cx="11016707" cy="0"/>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23" name="Rectangle 22"/>
          <p:cNvSpPr/>
          <p:nvPr/>
        </p:nvSpPr>
        <p:spPr>
          <a:xfrm>
            <a:off x="2621035" y="3428811"/>
            <a:ext cx="1788697" cy="1091515"/>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500"/>
          </a:p>
        </p:txBody>
      </p:sp>
      <p:cxnSp>
        <p:nvCxnSpPr>
          <p:cNvPr id="24" name="Straight Connector 23"/>
          <p:cNvCxnSpPr/>
          <p:nvPr/>
        </p:nvCxnSpPr>
        <p:spPr>
          <a:xfrm>
            <a:off x="1159919" y="4528529"/>
            <a:ext cx="8718259" cy="0"/>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25" name="Straight Connector 24"/>
          <p:cNvCxnSpPr/>
          <p:nvPr/>
        </p:nvCxnSpPr>
        <p:spPr>
          <a:xfrm>
            <a:off x="4406907" y="5271872"/>
            <a:ext cx="7180223" cy="0"/>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26" name="Straight Connector 25"/>
          <p:cNvCxnSpPr/>
          <p:nvPr/>
        </p:nvCxnSpPr>
        <p:spPr>
          <a:xfrm>
            <a:off x="4406907" y="5928597"/>
            <a:ext cx="7180223" cy="0"/>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27" name="Straight Connector 26"/>
          <p:cNvCxnSpPr/>
          <p:nvPr/>
        </p:nvCxnSpPr>
        <p:spPr>
          <a:xfrm>
            <a:off x="6204082" y="4537798"/>
            <a:ext cx="5651" cy="1997302"/>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28" name="Straight Connector 27"/>
          <p:cNvCxnSpPr>
            <a:endCxn id="19" idx="2"/>
          </p:cNvCxnSpPr>
          <p:nvPr/>
        </p:nvCxnSpPr>
        <p:spPr>
          <a:xfrm flipH="1">
            <a:off x="9792781" y="4528529"/>
            <a:ext cx="5650" cy="1997302"/>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40" name="Straight Connector 39"/>
          <p:cNvCxnSpPr/>
          <p:nvPr/>
        </p:nvCxnSpPr>
        <p:spPr>
          <a:xfrm>
            <a:off x="595148" y="1994568"/>
            <a:ext cx="11016707" cy="0"/>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a:off x="587375" y="3432843"/>
            <a:ext cx="11016707" cy="0"/>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448301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1c. Experiment Summary</a:t>
            </a:r>
            <a:endParaRPr lang="en-US" dirty="0"/>
          </a:p>
        </p:txBody>
      </p:sp>
      <p:sp>
        <p:nvSpPr>
          <p:cNvPr id="3" name="Text Placeholder 2"/>
          <p:cNvSpPr>
            <a:spLocks noGrp="1"/>
          </p:cNvSpPr>
          <p:nvPr>
            <p:ph type="body" sz="quarter" idx="10"/>
          </p:nvPr>
        </p:nvSpPr>
        <p:spPr/>
        <p:txBody>
          <a:bodyPr>
            <a:normAutofit/>
          </a:bodyPr>
          <a:lstStyle/>
          <a:p>
            <a:r>
              <a:rPr lang="en-US" dirty="0"/>
              <a:t>The Experiment Summary helps you to document the experiments you conduct during your project.</a:t>
            </a:r>
          </a:p>
          <a:p>
            <a:r>
              <a:rPr lang="en-US" dirty="0"/>
              <a:t>It enables you to systematically keep track of the circumstances, details and results of your experiments.</a:t>
            </a:r>
          </a:p>
          <a:p>
            <a:r>
              <a:rPr lang="en-US" dirty="0"/>
              <a:t>  </a:t>
            </a:r>
          </a:p>
        </p:txBody>
      </p:sp>
      <p:sp>
        <p:nvSpPr>
          <p:cNvPr id="4" name="Text Placeholder 3"/>
          <p:cNvSpPr>
            <a:spLocks noGrp="1"/>
          </p:cNvSpPr>
          <p:nvPr>
            <p:ph type="body" sz="quarter" idx="11"/>
          </p:nvPr>
        </p:nvSpPr>
        <p:spPr/>
        <p:txBody>
          <a:bodyPr/>
          <a:lstStyle/>
          <a:p>
            <a:pPr lvl="0">
              <a:buClr>
                <a:schemeClr val="bg1"/>
              </a:buClr>
            </a:pPr>
            <a:r>
              <a:rPr lang="en-US" dirty="0"/>
              <a:t>Structured documentation of experiments</a:t>
            </a:r>
          </a:p>
        </p:txBody>
      </p:sp>
      <p:sp>
        <p:nvSpPr>
          <p:cNvPr id="5" name="Text Placeholder 4"/>
          <p:cNvSpPr>
            <a:spLocks noGrp="1"/>
          </p:cNvSpPr>
          <p:nvPr>
            <p:ph type="body" sz="quarter" idx="12"/>
          </p:nvPr>
        </p:nvSpPr>
        <p:spPr/>
        <p:txBody>
          <a:bodyPr>
            <a:normAutofit/>
          </a:bodyPr>
          <a:lstStyle/>
          <a:p>
            <a:r>
              <a:rPr lang="en-GB" dirty="0"/>
              <a:t>Use our Experiment Summary before, during and after experiments to keep track of them.</a:t>
            </a:r>
            <a:br>
              <a:rPr lang="en-GB" dirty="0"/>
            </a:br>
            <a:br>
              <a:rPr lang="en-GB" dirty="0"/>
            </a:br>
            <a:r>
              <a:rPr lang="en-GB" dirty="0"/>
              <a:t>1. Background: what are you trying to learn with the particular experiment?</a:t>
            </a:r>
            <a:br>
              <a:rPr lang="en-GB" dirty="0"/>
            </a:br>
            <a:br>
              <a:rPr lang="en-GB" dirty="0"/>
            </a:br>
            <a:r>
              <a:rPr lang="en-GB" dirty="0"/>
              <a:t>2. Falsifiable Hypothesis: what outcome are you expecting? </a:t>
            </a:r>
            <a:br>
              <a:rPr lang="en-GB" dirty="0"/>
            </a:br>
            <a:r>
              <a:rPr lang="en-GB" dirty="0"/>
              <a:t>   If you need further info about hypothesis formulation look at the Hypothesis &amp;   </a:t>
            </a:r>
            <a:br>
              <a:rPr lang="en-GB" dirty="0"/>
            </a:br>
            <a:r>
              <a:rPr lang="en-GB" dirty="0"/>
              <a:t>   Testing summary.</a:t>
            </a:r>
          </a:p>
          <a:p>
            <a:r>
              <a:rPr lang="en-GB" dirty="0"/>
              <a:t>3. Details: how do you set up your experiment?</a:t>
            </a:r>
            <a:br>
              <a:rPr lang="en-GB" dirty="0"/>
            </a:br>
            <a:br>
              <a:rPr lang="en-GB" dirty="0"/>
            </a:br>
            <a:r>
              <a:rPr lang="en-GB" dirty="0"/>
              <a:t>4. Results: enter your qualitative and quantitative data.</a:t>
            </a:r>
            <a:br>
              <a:rPr lang="en-GB" dirty="0"/>
            </a:br>
            <a:br>
              <a:rPr lang="en-GB" dirty="0"/>
            </a:br>
            <a:r>
              <a:rPr lang="en-GB" dirty="0"/>
              <a:t>5. Validation: summarize your learnings. </a:t>
            </a:r>
            <a:br>
              <a:rPr lang="en-GB" dirty="0"/>
            </a:br>
            <a:r>
              <a:rPr lang="en-GB" dirty="0"/>
              <a:t>   Can you confirm or reject your assumption?</a:t>
            </a:r>
            <a:br>
              <a:rPr lang="en-GB" dirty="0"/>
            </a:br>
            <a:br>
              <a:rPr lang="en-GB" dirty="0"/>
            </a:br>
            <a:r>
              <a:rPr lang="en-GB" dirty="0"/>
              <a:t>6. Next action: what is your next experiment?</a:t>
            </a:r>
            <a:br>
              <a:rPr lang="en-GB" dirty="0"/>
            </a:br>
            <a:endParaRPr lang="en-GB" dirty="0"/>
          </a:p>
          <a:p>
            <a:r>
              <a:rPr lang="en-GB" dirty="0"/>
              <a:t>After completing the experiment you will be able to update your hypotheses in the pivot section of your Validation Summary. </a:t>
            </a:r>
            <a:br>
              <a:rPr lang="en-GB" dirty="0"/>
            </a:br>
            <a:r>
              <a:rPr lang="en-GB" dirty="0"/>
              <a:t>The next experiment will deliver new insights and a new pivot </a:t>
            </a:r>
            <a:r>
              <a:rPr lang="en-GB" dirty="0">
                <a:solidFill>
                  <a:schemeClr val="tx1"/>
                </a:solidFill>
              </a:rPr>
              <a:t>respectively.</a:t>
            </a:r>
          </a:p>
        </p:txBody>
      </p:sp>
      <p:sp>
        <p:nvSpPr>
          <p:cNvPr id="6" name="Text Placeholder 5"/>
          <p:cNvSpPr>
            <a:spLocks noGrp="1"/>
          </p:cNvSpPr>
          <p:nvPr>
            <p:ph type="body" sz="quarter" idx="13"/>
          </p:nvPr>
        </p:nvSpPr>
        <p:spPr/>
        <p:txBody>
          <a:bodyPr>
            <a:normAutofit/>
          </a:bodyPr>
          <a:lstStyle/>
          <a:p>
            <a:r>
              <a:rPr lang="en-US" dirty="0"/>
              <a:t>Short Description</a:t>
            </a:r>
          </a:p>
        </p:txBody>
      </p:sp>
      <p:sp>
        <p:nvSpPr>
          <p:cNvPr id="7" name="Text Placeholder 6"/>
          <p:cNvSpPr>
            <a:spLocks noGrp="1"/>
          </p:cNvSpPr>
          <p:nvPr>
            <p:ph type="body" sz="quarter" idx="14"/>
          </p:nvPr>
        </p:nvSpPr>
        <p:spPr/>
        <p:txBody>
          <a:bodyPr/>
          <a:lstStyle/>
          <a:p>
            <a:r>
              <a:rPr lang="en-US" dirty="0"/>
              <a:t>Purpose</a:t>
            </a:r>
          </a:p>
        </p:txBody>
      </p:sp>
      <p:sp>
        <p:nvSpPr>
          <p:cNvPr id="8" name="Text Placeholder 7"/>
          <p:cNvSpPr>
            <a:spLocks noGrp="1"/>
          </p:cNvSpPr>
          <p:nvPr>
            <p:ph type="body" sz="quarter" idx="15"/>
          </p:nvPr>
        </p:nvSpPr>
        <p:spPr/>
        <p:txBody>
          <a:bodyPr/>
          <a:lstStyle/>
          <a:p>
            <a:r>
              <a:rPr lang="en-US" dirty="0"/>
              <a:t>How To</a:t>
            </a:r>
          </a:p>
        </p:txBody>
      </p:sp>
    </p:spTree>
    <p:extLst>
      <p:ext uri="{BB962C8B-B14F-4D97-AF65-F5344CB8AC3E}">
        <p14:creationId xmlns:p14="http://schemas.microsoft.com/office/powerpoint/2010/main" val="80225309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701675"/>
            <a:ext cx="11029950" cy="1014413"/>
          </a:xfrm>
        </p:spPr>
        <p:txBody>
          <a:bodyPr/>
          <a:lstStyle/>
          <a:p>
            <a:r>
              <a:rPr lang="en-US" b="1" dirty="0"/>
              <a:t>1c. Experiment Report</a:t>
            </a:r>
            <a:endParaRPr lang="en-US" dirty="0"/>
          </a:p>
        </p:txBody>
      </p:sp>
      <p:sp>
        <p:nvSpPr>
          <p:cNvPr id="7" name="Textfeld 1"/>
          <p:cNvSpPr txBox="1"/>
          <p:nvPr/>
        </p:nvSpPr>
        <p:spPr>
          <a:xfrm>
            <a:off x="587375" y="211751"/>
            <a:ext cx="3490444" cy="307777"/>
          </a:xfrm>
          <a:prstGeom prst="rect">
            <a:avLst/>
          </a:prstGeom>
          <a:noFill/>
          <a:ln>
            <a:noFill/>
          </a:ln>
        </p:spPr>
        <p:txBody>
          <a:bodyPr wrap="square" rtlCol="0">
            <a:spAutoFit/>
          </a:bodyPr>
          <a:lstStyle/>
          <a:p>
            <a:r>
              <a:rPr lang="de-DE" sz="1400" b="1" dirty="0">
                <a:solidFill>
                  <a:schemeClr val="tx2"/>
                </a:solidFill>
              </a:rPr>
              <a:t>Experiment Summary</a:t>
            </a:r>
          </a:p>
        </p:txBody>
      </p:sp>
      <p:sp>
        <p:nvSpPr>
          <p:cNvPr id="8" name="Rectangle 7"/>
          <p:cNvSpPr/>
          <p:nvPr/>
        </p:nvSpPr>
        <p:spPr>
          <a:xfrm>
            <a:off x="2621036" y="206966"/>
            <a:ext cx="8990820" cy="271765"/>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100" b="1" dirty="0">
                <a:solidFill>
                  <a:schemeClr val="tx2"/>
                </a:solidFill>
              </a:rPr>
              <a:t>Project:</a:t>
            </a:r>
          </a:p>
        </p:txBody>
      </p:sp>
      <p:sp>
        <p:nvSpPr>
          <p:cNvPr id="18" name="Rechteck 20"/>
          <p:cNvSpPr/>
          <p:nvPr/>
        </p:nvSpPr>
        <p:spPr>
          <a:xfrm>
            <a:off x="587374" y="916677"/>
            <a:ext cx="5222875" cy="1340748"/>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400" b="1" dirty="0">
                <a:solidFill>
                  <a:schemeClr val="tx2"/>
                </a:solidFill>
              </a:rPr>
              <a:t>Background</a:t>
            </a:r>
            <a:endParaRPr lang="en-US" sz="1000" b="1" dirty="0">
              <a:solidFill>
                <a:schemeClr val="tx2"/>
              </a:solidFill>
            </a:endParaRPr>
          </a:p>
          <a:p>
            <a:pPr>
              <a:spcAft>
                <a:spcPts val="450"/>
              </a:spcAft>
            </a:pPr>
            <a:r>
              <a:rPr lang="en-US" sz="1000" b="1" dirty="0">
                <a:solidFill>
                  <a:schemeClr val="tx2"/>
                </a:solidFill>
              </a:rPr>
              <a:t>What are you trying to learn or achieve? </a:t>
            </a:r>
          </a:p>
        </p:txBody>
      </p:sp>
      <p:sp>
        <p:nvSpPr>
          <p:cNvPr id="20" name="Rechteck 20"/>
          <p:cNvSpPr/>
          <p:nvPr/>
        </p:nvSpPr>
        <p:spPr>
          <a:xfrm>
            <a:off x="587373" y="4453935"/>
            <a:ext cx="5222875" cy="1997302"/>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400" b="1" dirty="0">
                <a:solidFill>
                  <a:schemeClr val="tx2"/>
                </a:solidFill>
              </a:rPr>
              <a:t>Details</a:t>
            </a:r>
            <a:endParaRPr lang="en-US" sz="1000" b="1" dirty="0">
              <a:solidFill>
                <a:schemeClr val="tx2"/>
              </a:solidFill>
            </a:endParaRPr>
          </a:p>
          <a:p>
            <a:pPr>
              <a:spcAft>
                <a:spcPts val="450"/>
              </a:spcAft>
            </a:pPr>
            <a:r>
              <a:rPr lang="en-US" sz="1000" b="1" dirty="0">
                <a:solidFill>
                  <a:schemeClr val="tx2"/>
                </a:solidFill>
              </a:rPr>
              <a:t>How will you setup this experiment?</a:t>
            </a:r>
          </a:p>
        </p:txBody>
      </p:sp>
      <p:sp>
        <p:nvSpPr>
          <p:cNvPr id="21" name="Rechteck 20"/>
          <p:cNvSpPr/>
          <p:nvPr/>
        </p:nvSpPr>
        <p:spPr>
          <a:xfrm>
            <a:off x="587375" y="2358442"/>
            <a:ext cx="5222875" cy="1997302"/>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400" b="1" dirty="0">
                <a:solidFill>
                  <a:schemeClr val="tx2"/>
                </a:solidFill>
              </a:rPr>
              <a:t>Falsifiable Hypotheses</a:t>
            </a:r>
            <a:endParaRPr lang="en-US" sz="1000" b="1" dirty="0">
              <a:solidFill>
                <a:schemeClr val="tx2"/>
              </a:solidFill>
            </a:endParaRPr>
          </a:p>
          <a:p>
            <a:pPr>
              <a:spcAft>
                <a:spcPts val="450"/>
              </a:spcAft>
            </a:pPr>
            <a:r>
              <a:rPr lang="en-US" sz="1000" b="1" dirty="0">
                <a:solidFill>
                  <a:schemeClr val="tx2"/>
                </a:solidFill>
              </a:rPr>
              <a:t>Declare your expected outcomes</a:t>
            </a:r>
          </a:p>
          <a:p>
            <a:pPr>
              <a:spcAft>
                <a:spcPts val="450"/>
              </a:spcAft>
            </a:pPr>
            <a:endParaRPr lang="en-US" sz="1000" b="1" dirty="0">
              <a:solidFill>
                <a:schemeClr val="tx2"/>
              </a:solidFill>
            </a:endParaRPr>
          </a:p>
          <a:p>
            <a:pPr>
              <a:spcAft>
                <a:spcPts val="450"/>
              </a:spcAft>
            </a:pPr>
            <a:r>
              <a:rPr lang="en-US" sz="1000" b="1" dirty="0">
                <a:solidFill>
                  <a:schemeClr val="tx2"/>
                </a:solidFill>
              </a:rPr>
              <a:t>Use this format:</a:t>
            </a:r>
          </a:p>
          <a:p>
            <a:pPr>
              <a:spcAft>
                <a:spcPts val="450"/>
              </a:spcAft>
            </a:pPr>
            <a:r>
              <a:rPr lang="en-US" sz="1000" b="1" dirty="0">
                <a:solidFill>
                  <a:schemeClr val="tx2"/>
                </a:solidFill>
              </a:rPr>
              <a:t>[Specific Repeatable Action] will [Expected Measurable Outcome]</a:t>
            </a:r>
          </a:p>
        </p:txBody>
      </p:sp>
      <p:sp>
        <p:nvSpPr>
          <p:cNvPr id="22" name="Rechteck 20"/>
          <p:cNvSpPr/>
          <p:nvPr/>
        </p:nvSpPr>
        <p:spPr>
          <a:xfrm>
            <a:off x="6381749" y="5110489"/>
            <a:ext cx="5222875" cy="1340748"/>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400" b="1" dirty="0">
                <a:solidFill>
                  <a:schemeClr val="tx2"/>
                </a:solidFill>
              </a:rPr>
              <a:t>Next Action</a:t>
            </a:r>
            <a:endParaRPr lang="en-US" sz="1000" b="1" dirty="0">
              <a:solidFill>
                <a:schemeClr val="tx2"/>
              </a:solidFill>
            </a:endParaRPr>
          </a:p>
          <a:p>
            <a:pPr>
              <a:spcAft>
                <a:spcPts val="450"/>
              </a:spcAft>
            </a:pPr>
            <a:r>
              <a:rPr lang="en-US" sz="1000" b="1" dirty="0">
                <a:solidFill>
                  <a:schemeClr val="tx2"/>
                </a:solidFill>
              </a:rPr>
              <a:t>What’s the next experiment? </a:t>
            </a:r>
          </a:p>
        </p:txBody>
      </p:sp>
      <p:sp>
        <p:nvSpPr>
          <p:cNvPr id="23" name="Rechteck 20"/>
          <p:cNvSpPr/>
          <p:nvPr/>
        </p:nvSpPr>
        <p:spPr>
          <a:xfrm>
            <a:off x="6388981" y="3013583"/>
            <a:ext cx="5222875" cy="1997302"/>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400" b="1" dirty="0">
                <a:solidFill>
                  <a:schemeClr val="tx2"/>
                </a:solidFill>
              </a:rPr>
              <a:t>Validated Learning</a:t>
            </a:r>
            <a:endParaRPr lang="en-US" sz="1000" b="1" dirty="0">
              <a:solidFill>
                <a:schemeClr val="tx2"/>
              </a:solidFill>
            </a:endParaRPr>
          </a:p>
          <a:p>
            <a:pPr>
              <a:spcAft>
                <a:spcPts val="450"/>
              </a:spcAft>
            </a:pPr>
            <a:r>
              <a:rPr lang="en-US" sz="1000" b="1" dirty="0">
                <a:solidFill>
                  <a:schemeClr val="tx2"/>
                </a:solidFill>
              </a:rPr>
              <a:t>Summarize your learning from the experiment.</a:t>
            </a:r>
          </a:p>
          <a:p>
            <a:pPr>
              <a:spcAft>
                <a:spcPts val="450"/>
              </a:spcAft>
            </a:pPr>
            <a:r>
              <a:rPr lang="en-US" sz="1000" b="1" dirty="0">
                <a:solidFill>
                  <a:schemeClr val="tx2"/>
                </a:solidFill>
              </a:rPr>
              <a:t>[Validated or Invalidated]</a:t>
            </a:r>
          </a:p>
        </p:txBody>
      </p:sp>
      <p:sp>
        <p:nvSpPr>
          <p:cNvPr id="24" name="Rechteck 20"/>
          <p:cNvSpPr/>
          <p:nvPr/>
        </p:nvSpPr>
        <p:spPr>
          <a:xfrm>
            <a:off x="6381748" y="916677"/>
            <a:ext cx="5222875" cy="1997302"/>
          </a:xfrm>
          <a:prstGeom prst="rect">
            <a:avLst/>
          </a:prstGeom>
          <a:solidFill>
            <a:schemeClr val="bg1"/>
          </a:solidFill>
          <a:ln>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spcAft>
                <a:spcPts val="450"/>
              </a:spcAft>
            </a:pPr>
            <a:r>
              <a:rPr lang="en-US" sz="1400" b="1" dirty="0">
                <a:solidFill>
                  <a:schemeClr val="tx2"/>
                </a:solidFill>
              </a:rPr>
              <a:t>Results</a:t>
            </a:r>
            <a:endParaRPr lang="en-US" sz="1000" b="1" dirty="0">
              <a:solidFill>
                <a:schemeClr val="tx2"/>
              </a:solidFill>
            </a:endParaRPr>
          </a:p>
          <a:p>
            <a:pPr>
              <a:spcAft>
                <a:spcPts val="450"/>
              </a:spcAft>
            </a:pPr>
            <a:r>
              <a:rPr lang="en-US" sz="1000" b="1" dirty="0">
                <a:solidFill>
                  <a:schemeClr val="tx2"/>
                </a:solidFill>
              </a:rPr>
              <a:t>Enter your qualitative/quantitative data.</a:t>
            </a:r>
          </a:p>
        </p:txBody>
      </p:sp>
    </p:spTree>
    <p:extLst>
      <p:ext uri="{BB962C8B-B14F-4D97-AF65-F5344CB8AC3E}">
        <p14:creationId xmlns:p14="http://schemas.microsoft.com/office/powerpoint/2010/main" val="1565398185"/>
      </p:ext>
    </p:extLst>
  </p:cSld>
  <p:clrMapOvr>
    <a:masterClrMapping/>
  </p:clrMapOvr>
</p:sld>
</file>

<file path=ppt/theme/theme1.xml><?xml version="1.0" encoding="utf-8"?>
<a:theme xmlns:a="http://schemas.openxmlformats.org/drawingml/2006/main" name="Dividend">
  <a:themeElements>
    <a:clrScheme name="Gelborange">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Dividend">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Dividend">
      <a:fillStyleLst>
        <a:solidFill>
          <a:schemeClr val="phClr"/>
        </a:solidFill>
        <a:gradFill rotWithShape="1">
          <a:gsLst>
            <a:gs pos="0">
              <a:schemeClr val="phClr">
                <a:tint val="68000"/>
                <a:alpha val="90000"/>
                <a:lumMod val="100000"/>
              </a:schemeClr>
            </a:gs>
            <a:gs pos="100000">
              <a:schemeClr val="phClr">
                <a:tint val="90000"/>
                <a:lumMod val="95000"/>
              </a:schemeClr>
            </a:gs>
          </a:gsLst>
          <a:lin ang="5400000" scaled="1"/>
        </a:gradFill>
        <a:gradFill rotWithShape="1">
          <a:gsLst>
            <a:gs pos="0">
              <a:schemeClr val="phClr">
                <a:tint val="98000"/>
                <a:lumMod val="110000"/>
              </a:schemeClr>
            </a:gs>
            <a:gs pos="84000">
              <a:schemeClr val="phClr">
                <a:shade val="90000"/>
                <a:lumMod val="88000"/>
              </a:schemeClr>
            </a:gs>
          </a:gsLst>
          <a:lin ang="5400000" scaled="0"/>
        </a:gradFill>
      </a:fillStyleLst>
      <a:lnStyleLst>
        <a:ln w="12700" cap="rnd" cmpd="sng" algn="ctr">
          <a:solidFill>
            <a:schemeClr val="phClr">
              <a:lumMod val="90000"/>
            </a:schemeClr>
          </a:solidFill>
          <a:prstDash val="solid"/>
        </a:ln>
        <a:ln w="22225"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55000"/>
              </a:srgbClr>
            </a:outerShdw>
          </a:effectLst>
        </a:effectStyle>
        <a:effectStyle>
          <a:effectLst>
            <a:outerShdw blurRad="88900" dist="38100" dir="5040000" rotWithShape="0">
              <a:srgbClr val="000000">
                <a:alpha val="60000"/>
              </a:srgbClr>
            </a:outerShdw>
          </a:effectLst>
          <a:scene3d>
            <a:camera prst="orthographicFront">
              <a:rot lat="0" lon="0" rev="0"/>
            </a:camera>
            <a:lightRig rig="threePt" dir="tl">
              <a:rot lat="0" lon="0" rev="1200000"/>
            </a:lightRig>
          </a:scene3d>
          <a:sp3d>
            <a:bevelT w="38100" h="50800"/>
          </a:sp3d>
        </a:effectStyle>
      </a:effectStyleLst>
      <a:bgFillStyleLst>
        <a:solidFill>
          <a:schemeClr val="phClr"/>
        </a:solidFill>
        <a:gradFill rotWithShape="1">
          <a:gsLst>
            <a:gs pos="0">
              <a:schemeClr val="phClr">
                <a:tint val="90000"/>
                <a:lumMod val="110000"/>
              </a:schemeClr>
            </a:gs>
            <a:gs pos="88000">
              <a:schemeClr val="phClr">
                <a:shade val="94000"/>
                <a:satMod val="110000"/>
                <a:lumMod val="88000"/>
              </a:schemeClr>
            </a:gs>
          </a:gsLst>
          <a:lin ang="5400000" scaled="0"/>
        </a:gradFill>
        <a:gradFill rotWithShape="1">
          <a:gsLst>
            <a:gs pos="0">
              <a:schemeClr val="phClr">
                <a:tint val="90000"/>
                <a:lumMod val="110000"/>
              </a:schemeClr>
            </a:gs>
            <a:gs pos="100000">
              <a:schemeClr val="phClr">
                <a:shade val="98000"/>
                <a:satMod val="110000"/>
                <a:lumMod val="8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LAB Design" id="{67F7E34C-813D-0442-A554-24A9FB586DCE}" vid="{A23962CE-9DAD-B949-BB29-1ABD443A9D0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ct:contentTypeSchema xmlns:ct="http://schemas.microsoft.com/office/2006/metadata/contentType" xmlns:ma="http://schemas.microsoft.com/office/2006/metadata/properties/metaAttributes" ct:_="" ma:_="" ma:contentTypeName="MR Document" ma:contentTypeID="0x010100D6789BAFB01B42A7B057B8ABDE6645430054432C334A85D147B51B69FFF5B37C60" ma:contentTypeVersion="2" ma:contentTypeDescription="Create a new document." ma:contentTypeScope="" ma:versionID="cab71ddc28cb50837ae0b2188ab2d7ed">
  <xsd:schema xmlns:xsd="http://www.w3.org/2001/XMLSchema" xmlns:xs="http://www.w3.org/2001/XMLSchema" xmlns:p="http://schemas.microsoft.com/office/2006/metadata/properties" xmlns:ns2="ad249f6f-04d7-4285-80f3-657b796004d5" targetNamespace="http://schemas.microsoft.com/office/2006/metadata/properties" ma:root="true" ma:fieldsID="0f9489025d86021cc387bf2c96910054" ns2:_="">
    <xsd:import namespace="ad249f6f-04d7-4285-80f3-657b796004d5"/>
    <xsd:element name="properties">
      <xsd:complexType>
        <xsd:sequence>
          <xsd:element name="documentManagement">
            <xsd:complexType>
              <xsd:all>
                <xsd:element ref="ns2:_dlc_DocId" minOccurs="0"/>
                <xsd:element ref="ns2:_dlc_DocIdUrl" minOccurs="0"/>
                <xsd:element ref="ns2:_dlc_DocIdPersistId" minOccurs="0"/>
                <xsd:element ref="ns2:g18011a5f53f4dd6a3ef14595a83f5e2" minOccurs="0"/>
                <xsd:element ref="ns2:TaxCatchAll" minOccurs="0"/>
                <xsd:element ref="ns2:TaxCatchAllLabel" minOccurs="0"/>
                <xsd:element ref="ns2:ce2ef25aac894839aecee4e5672cce7b" minOccurs="0"/>
                <xsd:element ref="ns2:ba8eccd8462144bb9813117a56b929ea" minOccurs="0"/>
                <xsd:element ref="ns2:TaxKeywordTaxHTField"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d249f6f-04d7-4285-80f3-657b796004d5" elementFormDefault="qualified">
    <xsd:import namespace="http://schemas.microsoft.com/office/2006/documentManagement/types"/>
    <xsd:import namespace="http://schemas.microsoft.com/office/infopath/2007/PartnerControls"/>
    <xsd:element name="_dlc_DocId" ma:index="8" nillable="true" ma:displayName="Document ID Value" ma:description="The value of the document ID assigned to this item." ma:internalName="_dlc_DocId" ma:readOnly="true">
      <xsd:simpleType>
        <xsd:restriction base="dms:Text"/>
      </xsd:simpleType>
    </xsd:element>
    <xsd:element name="_dlc_DocIdUrl" ma:index="9" nillable="true" ma:displayName="Document ID" ma:description="Permanent link to this document."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10" nillable="true" ma:displayName="Persist ID" ma:description="Keep ID on add." ma:hidden="true" ma:internalName="_dlc_DocIdPersistId" ma:readOnly="true">
      <xsd:simpleType>
        <xsd:restriction base="dms:Boolean"/>
      </xsd:simpleType>
    </xsd:element>
    <xsd:element name="g18011a5f53f4dd6a3ef14595a83f5e2" ma:index="11" ma:taxonomy="true" ma:internalName="g18011a5f53f4dd6a3ef14595a83f5e2" ma:taxonomyFieldName="essentials_Confidentiality" ma:displayName="Confidentiality" ma:readOnly="false" ma:default="1;#MR Group Internal|2fb8bb20-c906-4f86-bc68-ed58066a8af3" ma:fieldId="{018011a5-f53f-4dd6-a3ef-14595a83f5e2}" ma:sspId="176babce-d70b-4003-a216-489954ebba73" ma:termSetId="a4db4575-482c-4c9e-8892-90dbb0d3b923" ma:anchorId="00000000-0000-0000-0000-000000000000" ma:open="false" ma:isKeyword="false">
      <xsd:complexType>
        <xsd:sequence>
          <xsd:element ref="pc:Terms" minOccurs="0" maxOccurs="1"/>
        </xsd:sequence>
      </xsd:complexType>
    </xsd:element>
    <xsd:element name="TaxCatchAll" ma:index="12" nillable="true" ma:displayName="Taxonomy Catch All Column" ma:description="" ma:hidden="true" ma:list="{2b91e1ef-79a3-4f3a-8b72-17d638cf092f}" ma:internalName="TaxCatchAll" ma:showField="CatchAllData" ma:web="ad249f6f-04d7-4285-80f3-657b796004d5">
      <xsd:complexType>
        <xsd:complexContent>
          <xsd:extension base="dms:MultiChoiceLookup">
            <xsd:sequence>
              <xsd:element name="Value" type="dms:Lookup" maxOccurs="unbounded" minOccurs="0" nillable="true"/>
            </xsd:sequence>
          </xsd:extension>
        </xsd:complexContent>
      </xsd:complexType>
    </xsd:element>
    <xsd:element name="TaxCatchAllLabel" ma:index="13" nillable="true" ma:displayName="Taxonomy Catch All Column1" ma:description="" ma:hidden="true" ma:list="{2b91e1ef-79a3-4f3a-8b72-17d638cf092f}" ma:internalName="TaxCatchAllLabel" ma:readOnly="true" ma:showField="CatchAllDataLabel" ma:web="ad249f6f-04d7-4285-80f3-657b796004d5">
      <xsd:complexType>
        <xsd:complexContent>
          <xsd:extension base="dms:MultiChoiceLookup">
            <xsd:sequence>
              <xsd:element name="Value" type="dms:Lookup" maxOccurs="unbounded" minOccurs="0" nillable="true"/>
            </xsd:sequence>
          </xsd:extension>
        </xsd:complexContent>
      </xsd:complexType>
    </xsd:element>
    <xsd:element name="ce2ef25aac894839aecee4e5672cce7b" ma:index="15" ma:taxonomy="true" ma:internalName="ce2ef25aac894839aecee4e5672cce7b" ma:taxonomyFieldName="essentials_Availability" ma:displayName="Availability" ma:readOnly="false" ma:default="3;#Non-vital|f3362186-e95f-4855-bae4-812d89aef0f6" ma:fieldId="{ce2ef25a-ac89-4839-aece-e4e5672cce7b}" ma:sspId="176babce-d70b-4003-a216-489954ebba73" ma:termSetId="3bbc28d3-076f-4dd6-96d0-8f7eab17f315" ma:anchorId="00000000-0000-0000-0000-000000000000" ma:open="false" ma:isKeyword="false">
      <xsd:complexType>
        <xsd:sequence>
          <xsd:element ref="pc:Terms" minOccurs="0" maxOccurs="1"/>
        </xsd:sequence>
      </xsd:complexType>
    </xsd:element>
    <xsd:element name="ba8eccd8462144bb9813117a56b929ea" ma:index="17" ma:taxonomy="true" ma:internalName="ba8eccd8462144bb9813117a56b929ea" ma:taxonomyFieldName="essentials_Integrity" ma:displayName="Integrity" ma:readOnly="false" ma:default="4;#Less significant|0add0edb-2bb9-4d9f-a115-ddb6d12046d5" ma:fieldId="{ba8eccd8-4621-44bb-9813-117a56b929ea}" ma:sspId="176babce-d70b-4003-a216-489954ebba73" ma:termSetId="ab0de9f9-3437-40c4-aabe-8e2bbee23556" ma:anchorId="00000000-0000-0000-0000-000000000000" ma:open="false" ma:isKeyword="false">
      <xsd:complexType>
        <xsd:sequence>
          <xsd:element ref="pc:Terms" minOccurs="0" maxOccurs="1"/>
        </xsd:sequence>
      </xsd:complexType>
    </xsd:element>
    <xsd:element name="TaxKeywordTaxHTField" ma:index="19" nillable="true" ma:taxonomy="true" ma:internalName="TaxKeywordTaxHTField" ma:taxonomyFieldName="TaxKeyword" ma:displayName="Enterprise Keywords" ma:fieldId="{23f27201-bee3-471e-b2e7-b64fd8b7ca38}" ma:taxonomyMulti="true" ma:sspId="176babce-d70b-4003-a216-489954ebba73" ma:termSetId="00000000-0000-0000-0000-000000000000" ma:anchorId="00000000-0000-0000-0000-000000000000" ma:open="true" ma:isKeyword="true">
      <xsd:complexType>
        <xsd:sequence>
          <xsd:element ref="pc:Terms" minOccurs="0" maxOccurs="1"/>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ba8eccd8462144bb9813117a56b929ea xmlns="ad249f6f-04d7-4285-80f3-657b796004d5">
      <Terms xmlns="http://schemas.microsoft.com/office/infopath/2007/PartnerControls">
        <TermInfo xmlns="http://schemas.microsoft.com/office/infopath/2007/PartnerControls">
          <TermName xmlns="http://schemas.microsoft.com/office/infopath/2007/PartnerControls">Less significant</TermName>
          <TermId xmlns="http://schemas.microsoft.com/office/infopath/2007/PartnerControls">0add0edb-2bb9-4d9f-a115-ddb6d12046d5</TermId>
        </TermInfo>
      </Terms>
    </ba8eccd8462144bb9813117a56b929ea>
    <ce2ef25aac894839aecee4e5672cce7b xmlns="ad249f6f-04d7-4285-80f3-657b796004d5">
      <Terms xmlns="http://schemas.microsoft.com/office/infopath/2007/PartnerControls">
        <TermInfo xmlns="http://schemas.microsoft.com/office/infopath/2007/PartnerControls">
          <TermName xmlns="http://schemas.microsoft.com/office/infopath/2007/PartnerControls">Non-vital</TermName>
          <TermId xmlns="http://schemas.microsoft.com/office/infopath/2007/PartnerControls">f3362186-e95f-4855-bae4-812d89aef0f6</TermId>
        </TermInfo>
      </Terms>
    </ce2ef25aac894839aecee4e5672cce7b>
    <g18011a5f53f4dd6a3ef14595a83f5e2 xmlns="ad249f6f-04d7-4285-80f3-657b796004d5">
      <Terms xmlns="http://schemas.microsoft.com/office/infopath/2007/PartnerControls">
        <TermInfo xmlns="http://schemas.microsoft.com/office/infopath/2007/PartnerControls">
          <TermName xmlns="http://schemas.microsoft.com/office/infopath/2007/PartnerControls">MR Group Internal</TermName>
          <TermId xmlns="http://schemas.microsoft.com/office/infopath/2007/PartnerControls">2fb8bb20-c906-4f86-bc68-ed58066a8af3</TermId>
        </TermInfo>
      </Terms>
    </g18011a5f53f4dd6a3ef14595a83f5e2>
    <_dlc_DocId xmlns="ad249f6f-04d7-4285-80f3-657b796004d5">S0002663_2BAA04CED07947A7841DA3415C761988</_dlc_DocId>
    <TaxCatchAll xmlns="ad249f6f-04d7-4285-80f3-657b796004d5">
      <Value>5</Value>
      <Value>4</Value>
      <Value>3</Value>
      <Value>2</Value>
      <Value>1</Value>
    </TaxCatchAll>
    <_dlc_DocIdUrl xmlns="ad249f6f-04d7-4285-80f3-657b796004d5">
      <Url>http://collab.munich.munichre.com/sites/S0002663/_layouts/DocIdRedir.aspx?ID=S0002663_2BAA04CED07947A7841DA3415C761988</Url>
      <Description>S0002663_2BAA04CED07947A7841DA3415C761988</Description>
    </_dlc_DocIdUrl>
    <TaxKeywordTaxHTField xmlns="ad249f6f-04d7-4285-80f3-657b796004d5">
      <Terms xmlns="http://schemas.microsoft.com/office/infopath/2007/PartnerControls"/>
    </TaxKeywordTaxHTField>
  </documentManagement>
</p:properties>
</file>

<file path=customXml/item3.xml><?xml version="1.0" encoding="utf-8"?>
<?mso-contentType ?>
<spe:Receivers xmlns:spe="http://schemas.microsoft.com/sharepoint/events">
  <Receiver>
    <Name>Document ID Generator</Name>
    <Synchronization>Synchronous</Synchronization>
    <Type>10001</Type>
    <SequenceNumber>1000</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10002</Type>
    <SequenceNumber>1001</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10004</Type>
    <SequenceNumber>1002</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10006</Type>
    <SequenceNumber>1003</SequenceNumber>
    <Assembly>Microsoft.Office.DocumentManagement, Version=14.0.0.0, Culture=neutral, PublicKeyToken=71e9bce111e9429c</Assembly>
    <Class>Microsoft.Office.DocumentManagement.Internal.DocIdHandler</Class>
    <Data/>
    <Filter/>
  </Receiver>
</spe:Receivers>
</file>

<file path=customXml/item4.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2CDFDA20-32EB-470E-AE80-F3AE6A98131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ad249f6f-04d7-4285-80f3-657b796004d5"/>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12A72944-1738-4079-8739-996B8B107ABC}">
  <ds:schemaRefs>
    <ds:schemaRef ds:uri="http://schemas.microsoft.com/office/infopath/2007/PartnerControls"/>
    <ds:schemaRef ds:uri="http://schemas.microsoft.com/office/2006/metadata/properties"/>
    <ds:schemaRef ds:uri="http://schemas.microsoft.com/office/2006/documentManagement/types"/>
    <ds:schemaRef ds:uri="http://purl.org/dc/elements/1.1/"/>
    <ds:schemaRef ds:uri="http://www.w3.org/XML/1998/namespace"/>
    <ds:schemaRef ds:uri="http://purl.org/dc/dcmitype/"/>
    <ds:schemaRef ds:uri="ad249f6f-04d7-4285-80f3-657b796004d5"/>
    <ds:schemaRef ds:uri="http://schemas.openxmlformats.org/package/2006/metadata/core-properties"/>
    <ds:schemaRef ds:uri="http://purl.org/dc/terms/"/>
  </ds:schemaRefs>
</ds:datastoreItem>
</file>

<file path=customXml/itemProps3.xml><?xml version="1.0" encoding="utf-8"?>
<ds:datastoreItem xmlns:ds="http://schemas.openxmlformats.org/officeDocument/2006/customXml" ds:itemID="{6A22E414-E19E-4C5C-8F57-2D341E78C859}">
  <ds:schemaRefs>
    <ds:schemaRef ds:uri="http://schemas.microsoft.com/sharepoint/events"/>
  </ds:schemaRefs>
</ds:datastoreItem>
</file>

<file path=customXml/itemProps4.xml><?xml version="1.0" encoding="utf-8"?>
<ds:datastoreItem xmlns:ds="http://schemas.openxmlformats.org/officeDocument/2006/customXml" ds:itemID="{EB45349F-EA81-4D96-B26A-FBF388045D0E}">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LAB Design</Template>
  <TotalTime>0</TotalTime>
  <Words>9036</Words>
  <Application>Microsoft Macintosh PowerPoint</Application>
  <PresentationFormat>Breitbild</PresentationFormat>
  <Paragraphs>772</Paragraphs>
  <Slides>52</Slides>
  <Notes>0</Notes>
  <HiddenSlides>0</HiddenSlides>
  <MMClips>0</MMClips>
  <ScaleCrop>false</ScaleCrop>
  <HeadingPairs>
    <vt:vector size="6" baseType="variant">
      <vt:variant>
        <vt:lpstr>Verwendete Schriftarten</vt:lpstr>
      </vt:variant>
      <vt:variant>
        <vt:i4>7</vt:i4>
      </vt:variant>
      <vt:variant>
        <vt:lpstr>Design</vt:lpstr>
      </vt:variant>
      <vt:variant>
        <vt:i4>1</vt:i4>
      </vt:variant>
      <vt:variant>
        <vt:lpstr>Folientitel</vt:lpstr>
      </vt:variant>
      <vt:variant>
        <vt:i4>52</vt:i4>
      </vt:variant>
    </vt:vector>
  </HeadingPairs>
  <TitlesOfParts>
    <vt:vector size="60" baseType="lpstr">
      <vt:lpstr>Arial</vt:lpstr>
      <vt:lpstr>Calibri</vt:lpstr>
      <vt:lpstr>Franklin Gothic Book</vt:lpstr>
      <vt:lpstr>Gill Sans MT</vt:lpstr>
      <vt:lpstr>Symbol</vt:lpstr>
      <vt:lpstr>Wingdings</vt:lpstr>
      <vt:lpstr>Wingdings 2</vt:lpstr>
      <vt:lpstr>Dividend</vt:lpstr>
      <vt:lpstr>Problem Solving Booklet</vt:lpstr>
      <vt:lpstr>Challenge / Problem Solving Booklet - Mindset</vt:lpstr>
      <vt:lpstr>PowerPoint-Präsentation</vt:lpstr>
      <vt:lpstr>ITERATIVE PROCESS DIMENSIONS</vt:lpstr>
      <vt:lpstr>1a. Challenge</vt:lpstr>
      <vt:lpstr>1b. Validation Summary</vt:lpstr>
      <vt:lpstr>PowerPoint-Präsentation</vt:lpstr>
      <vt:lpstr>1c. Experiment Summary</vt:lpstr>
      <vt:lpstr>1c. Experiment Report</vt:lpstr>
      <vt:lpstr>2. Stakeholder Analysis</vt:lpstr>
      <vt:lpstr>2. Stakeholder Analysis Map</vt:lpstr>
      <vt:lpstr>3a. B2B Analysis</vt:lpstr>
      <vt:lpstr>3a. B2B Map</vt:lpstr>
      <vt:lpstr>3b. B2C Analysis</vt:lpstr>
      <vt:lpstr>3b. B2C Map</vt:lpstr>
      <vt:lpstr>3c. Segmentation</vt:lpstr>
      <vt:lpstr>3c. Segmentation Map</vt:lpstr>
      <vt:lpstr>4a. Persona</vt:lpstr>
      <vt:lpstr>4a. Persona Map</vt:lpstr>
      <vt:lpstr>4b. Observe</vt:lpstr>
      <vt:lpstr>4b. B serve Map</vt:lpstr>
      <vt:lpstr>4c. Problem Journey </vt:lpstr>
      <vt:lpstr>4c. Problem Journey</vt:lpstr>
      <vt:lpstr>5. Hypothesis &amp; Testing</vt:lpstr>
      <vt:lpstr>5. Hypothesis Testing Map</vt:lpstr>
      <vt:lpstr>6a. Interviews &amp; Insight Part I</vt:lpstr>
      <vt:lpstr>6a. Interviews &amp; Insight Part II</vt:lpstr>
      <vt:lpstr>6a.Interview &amp; Insight Canvas</vt:lpstr>
      <vt:lpstr>6b. Point of View</vt:lpstr>
      <vt:lpstr>7a. Ideation: Jam Session </vt:lpstr>
      <vt:lpstr>7b. Ideation: What-If Session </vt:lpstr>
      <vt:lpstr>7c. Ideation: Crazy 8</vt:lpstr>
      <vt:lpstr>7d. Ideation: SCAMPER </vt:lpstr>
      <vt:lpstr>7e. Ideation: 6-5-3 </vt:lpstr>
      <vt:lpstr>7e. 6-5-3 Session</vt:lpstr>
      <vt:lpstr>8a. Prototype</vt:lpstr>
      <vt:lpstr>8b. Storyboard</vt:lpstr>
      <vt:lpstr>8c. User Journey</vt:lpstr>
      <vt:lpstr>8c. User Journey</vt:lpstr>
      <vt:lpstr>9. Minimum Viable Product</vt:lpstr>
      <vt:lpstr>9. Minimum Viable Product map</vt:lpstr>
      <vt:lpstr>10a. Concepting</vt:lpstr>
      <vt:lpstr>10b. Unique Value Proposition</vt:lpstr>
      <vt:lpstr>10a&amp;b. Concepting &amp; Unique Value Proposition map</vt:lpstr>
      <vt:lpstr>11. Boxing Rings</vt:lpstr>
      <vt:lpstr>11. Boxing Ring map</vt:lpstr>
      <vt:lpstr>12. Cost Analysis</vt:lpstr>
      <vt:lpstr>13a. Value Model</vt:lpstr>
      <vt:lpstr>13b. Business Model</vt:lpstr>
      <vt:lpstr>13c. Business Model Dimensions</vt:lpstr>
      <vt:lpstr>13d. Monetizing Card Session (Business Model)</vt:lpstr>
      <vt:lpstr>14. Key Metrics</vt:lpstr>
    </vt:vector>
  </TitlesOfParts>
  <Manager/>
  <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subject/>
  <dc:creator/>
  <cp:keywords/>
  <dc:description/>
  <cp:lastModifiedBy>CA</cp:lastModifiedBy>
  <cp:revision>218</cp:revision>
  <cp:lastPrinted>2017-08-02T10:20:00Z</cp:lastPrinted>
  <dcterms:created xsi:type="dcterms:W3CDTF">2017-02-08T10:40:15Z</dcterms:created>
  <dcterms:modified xsi:type="dcterms:W3CDTF">2025-03-29T15:55:07Z</dcterms:modified>
  <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9863a07a6e8436e860b2867612edb35">
    <vt:lpwstr>English|27afc8c5-a6fe-491b-a753-733650f34ba2</vt:lpwstr>
  </property>
  <property fmtid="{D5CDD505-2E9C-101B-9397-08002B2CF9AE}" pid="3" name="_dlc_DocIdItemGuid">
    <vt:lpwstr>2baa04ce-d079-47a7-841d-a3415c761988</vt:lpwstr>
  </property>
  <property fmtid="{D5CDD505-2E9C-101B-9397-08002B2CF9AE}" pid="4" name="ContentTypeId">
    <vt:lpwstr>0x010100D6789BAFB01B42A7B057B8ABDE6645430054432C334A85D147B51B69FFF5B37C60</vt:lpwstr>
  </property>
  <property fmtid="{D5CDD505-2E9C-101B-9397-08002B2CF9AE}" pid="5" name="nb55a5b702614ac0ba92daa584d34640">
    <vt:lpwstr>Draft|e8189ae2-7862-4646-810e-d6e48aab8e92</vt:lpwstr>
  </property>
  <property fmtid="{D5CDD505-2E9C-101B-9397-08002B2CF9AE}" pid="6" name="TaxKeyword">
    <vt:lpwstr/>
  </property>
  <property fmtid="{D5CDD505-2E9C-101B-9397-08002B2CF9AE}" pid="7" name="essentials_Confidentiality">
    <vt:lpwstr>1;#MR Group Internal|2fb8bb20-c906-4f86-bc68-ed58066a8af3</vt:lpwstr>
  </property>
  <property fmtid="{D5CDD505-2E9C-101B-9397-08002B2CF9AE}" pid="8" name="ccollab_DocumentStatus">
    <vt:lpwstr>5;#Draft|e8189ae2-7862-4646-810e-d6e48aab8e92</vt:lpwstr>
  </property>
  <property fmtid="{D5CDD505-2E9C-101B-9397-08002B2CF9AE}" pid="9" name="essentials_Integrity">
    <vt:lpwstr>4;#Less significant|0add0edb-2bb9-4d9f-a115-ddb6d12046d5</vt:lpwstr>
  </property>
  <property fmtid="{D5CDD505-2E9C-101B-9397-08002B2CF9AE}" pid="10" name="essentials_Availability">
    <vt:lpwstr>3;#Non-vital|f3362186-e95f-4855-bae4-812d89aef0f6</vt:lpwstr>
  </property>
  <property fmtid="{D5CDD505-2E9C-101B-9397-08002B2CF9AE}" pid="11" name="essentials_Language">
    <vt:lpwstr>2;#English|27afc8c5-a6fe-491b-a753-733650f34ba2</vt:lpwstr>
  </property>
</Properties>
</file>

<file path=docProps/thumbnail.jpeg>
</file>