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2"/>
  </p:notesMasterIdLst>
  <p:sldIdLst>
    <p:sldId id="258" r:id="rId3"/>
    <p:sldId id="484" r:id="rId4"/>
    <p:sldId id="485" r:id="rId5"/>
    <p:sldId id="486" r:id="rId6"/>
    <p:sldId id="487" r:id="rId7"/>
    <p:sldId id="488" r:id="rId8"/>
    <p:sldId id="489" r:id="rId9"/>
    <p:sldId id="496" r:id="rId10"/>
    <p:sldId id="497" r:id="rId11"/>
    <p:sldId id="498" r:id="rId12"/>
    <p:sldId id="490" r:id="rId13"/>
    <p:sldId id="501" r:id="rId14"/>
    <p:sldId id="502" r:id="rId15"/>
    <p:sldId id="503" r:id="rId16"/>
    <p:sldId id="504" r:id="rId17"/>
    <p:sldId id="505" r:id="rId18"/>
    <p:sldId id="506" r:id="rId19"/>
    <p:sldId id="507" r:id="rId20"/>
    <p:sldId id="508" r:id="rId21"/>
    <p:sldId id="509" r:id="rId22"/>
    <p:sldId id="510" r:id="rId23"/>
    <p:sldId id="541" r:id="rId24"/>
    <p:sldId id="542" r:id="rId25"/>
    <p:sldId id="543" r:id="rId26"/>
    <p:sldId id="544" r:id="rId27"/>
    <p:sldId id="545" r:id="rId28"/>
    <p:sldId id="546" r:id="rId29"/>
    <p:sldId id="547" r:id="rId30"/>
    <p:sldId id="548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16827-C0DF-4E21-8A93-A0A8BA66482F}" type="datetimeFigureOut">
              <a:rPr lang="pl-PL" smtClean="0"/>
              <a:t>08.12.2024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7BA42-865F-4B6A-8734-5AE4ED0B1A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0543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88C4F-1252-41D0-9139-CCAFEF95706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02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29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223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67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69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44751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428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123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7966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8717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0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5667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63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9644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225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15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24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9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83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2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49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31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10</a:t>
            </a:r>
          </a:p>
          <a:p>
            <a:r>
              <a:rPr lang="pl-PL" dirty="0"/>
              <a:t>EEEKS1-1121, EEEKS1-1122, EEEKS1-1123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Encyklopedia </a:t>
            </a:r>
            <a:r>
              <a:rPr lang="pl-PL" dirty="0"/>
              <a:t>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2687" y="1752600"/>
            <a:ext cx="11189713" cy="491676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Skarga kasacyjna </a:t>
            </a:r>
            <a:r>
              <a:rPr lang="pl-PL" sz="1600" dirty="0"/>
              <a:t>– warunki wniesienia</a:t>
            </a:r>
            <a:r>
              <a:rPr lang="pl-PL" sz="1600" b="1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naruszenie prawa materialnego przez jego błędną wykładnię lub niewłaściwe zastosowanie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naruszenie przepisów postępowania, jeżeli uchybienie to mogło mieć istotny wpływ na wynik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przymus adwokacko-radcowski – skargę może sporządzić adwokat, radca prawny, rzecznik patentowy (w sprawach własności przemysłowej), doradca podatkowy (w sprawach obowiązków podatkowych i celnych)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– 30 dni od dnia doręczenia stronie odpisu orzeczenia z uzasadnieniem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 wniesienia – za pośrednictwem wojewódzkiego sądu administracyjnego, którego orzeczenia dotyczy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Skarga kasacyjna powinna zawierać: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zaskarżonego orzeczenia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przytoczenie podstaw kasacyjnych i ich uzasadnienie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wniosek o uchylenie lub zmianę orzeczenia sądu z oznaczeniem zakresu żądanego uchylenia lub zmiany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Naczelny Sąd Administracyjny może: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oddalić skargę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uwzględnić skargę</a:t>
            </a:r>
          </a:p>
        </p:txBody>
      </p:sp>
    </p:spTree>
    <p:extLst>
      <p:ext uri="{BB962C8B-B14F-4D97-AF65-F5344CB8AC3E}">
        <p14:creationId xmlns:p14="http://schemas.microsoft.com/office/powerpoint/2010/main" val="228209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Zażalenie </a:t>
            </a:r>
            <a:r>
              <a:rPr lang="pl-PL" sz="1600" dirty="0"/>
              <a:t>– przysługuje na postanowienia wojewódzkiego sądu administracyjnego.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Zażalenie – </a:t>
            </a:r>
            <a:r>
              <a:rPr lang="pl-PL" sz="1600" dirty="0"/>
              <a:t>warunki wniesienia: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– 7 dni od doręczenia postanowienia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powinno zawierać wskazanie zaskarżonego postanowienia i wniosek o jego zmianę lub uchylenie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zażalenie na postanowienie o odrzuceniu skargi kasacyjnej podlega przymusowi adwokacko-radcowskiemu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 wniesienia – za pośrednictwem wojewódzkiego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20375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Zespół norm regulujących stosunki majątkowe i niektóre stosunki osobiste pomiędzy równorzędnymi podmiotami.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Podział prawa cywilnego: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ogólna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rzeczowe – regulujące prawne formy korzystania z rzeczy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zobowiązaniowe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spadkowe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Źródła prawa cywilnego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Kodeks cywilny z 23 kwietnia 1964 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inne ustawy np. kodeks spółek handlowych, prawo spółdzielcze</a:t>
            </a:r>
          </a:p>
        </p:txBody>
      </p:sp>
    </p:spTree>
    <p:extLst>
      <p:ext uri="{BB962C8B-B14F-4D97-AF65-F5344CB8AC3E}">
        <p14:creationId xmlns:p14="http://schemas.microsoft.com/office/powerpoint/2010/main" val="54061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Klauzula generalna </a:t>
            </a:r>
            <a:r>
              <a:rPr lang="pl-PL" sz="1600" dirty="0"/>
              <a:t>– przepis prawa, który przez użycie ogólnych pojęć, podlegających ocenie organu stosującego prawo, ma na celu osiągnięcie elastyczności w stosowaniu prawa: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zasad współżycia społecznego np. art. 5 </a:t>
            </a:r>
            <a:r>
              <a:rPr lang="pl-PL" sz="1600" dirty="0" err="1"/>
              <a:t>kc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społeczno-gospodarczego przeznaczenia prawa – art. 5 </a:t>
            </a:r>
            <a:r>
              <a:rPr lang="pl-PL" sz="1600" dirty="0" err="1"/>
              <a:t>kc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klauzula niegodziwości celu świadczenia (wynagrodzenie za czyn niedozwolony) – art. 412 </a:t>
            </a:r>
            <a:r>
              <a:rPr lang="pl-PL" sz="1600" dirty="0" err="1"/>
              <a:t>kc</a:t>
            </a: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019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Stosunek cywilnoprawny </a:t>
            </a:r>
            <a:r>
              <a:rPr lang="pl-PL" sz="1600" dirty="0"/>
              <a:t>– stosunek regulowany przez przepisy prawa cywilnego.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Elementy stosunku cywilnoprawnego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podmioty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przedmiot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uprawnienia wynikające ze stosunku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obowiązki wynikające ze stosunku</a:t>
            </a:r>
          </a:p>
        </p:txBody>
      </p:sp>
    </p:spTree>
    <p:extLst>
      <p:ext uri="{BB962C8B-B14F-4D97-AF65-F5344CB8AC3E}">
        <p14:creationId xmlns:p14="http://schemas.microsoft.com/office/powerpoint/2010/main" val="186102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 podmiotowe </a:t>
            </a:r>
            <a:r>
              <a:rPr lang="pl-PL" sz="1600" dirty="0"/>
              <a:t>(na gruncie prawa cywilnego)</a:t>
            </a:r>
          </a:p>
          <a:p>
            <a:pPr marL="114300" indent="0" algn="ctr">
              <a:buNone/>
            </a:pPr>
            <a:r>
              <a:rPr lang="pl-PL" sz="1600" dirty="0"/>
              <a:t>przyznana i zabezpieczona przez normy prawa cywilnego oraz wynikająca ze stosunku prawnego możność postępowania w określony sposób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</a:t>
            </a:r>
            <a:r>
              <a:rPr lang="pl-PL" sz="1600" b="1" dirty="0"/>
              <a:t>uprawniony                                                                    zobowiązany</a:t>
            </a:r>
          </a:p>
          <a:p>
            <a:pPr marL="114300" indent="0" algn="just">
              <a:buNone/>
            </a:pPr>
            <a:r>
              <a:rPr lang="pl-PL" sz="1600" dirty="0"/>
              <a:t>           możność działania w granicach                                      nienaruszanie prawa podmiotowego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prawa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prawo podmiotowe </a:t>
            </a:r>
            <a:r>
              <a:rPr lang="pl-PL" sz="1600" dirty="0">
                <a:latin typeface="Times New Roman"/>
                <a:cs typeface="Times New Roman"/>
              </a:rPr>
              <a:t>&gt; </a:t>
            </a:r>
            <a:r>
              <a:rPr lang="pl-PL" sz="1600" dirty="0">
                <a:cs typeface="Times New Roman"/>
              </a:rPr>
              <a:t>uprawnienie</a:t>
            </a:r>
          </a:p>
          <a:p>
            <a:pPr marL="114300" indent="0" algn="ctr">
              <a:buNone/>
            </a:pPr>
            <a:endParaRPr lang="pl-PL" sz="1600" dirty="0">
              <a:cs typeface="Times New Roman"/>
            </a:endParaRPr>
          </a:p>
          <a:p>
            <a:pPr marL="114300" indent="0" algn="ctr">
              <a:buNone/>
            </a:pPr>
            <a:r>
              <a:rPr lang="pl-PL" sz="1600" dirty="0">
                <a:cs typeface="Times New Roman"/>
              </a:rPr>
              <a:t>skonkretyzowane uprawnienie = roszczenie</a:t>
            </a: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647728" y="2636912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7176120" y="2636912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17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pl-PL" sz="1600" dirty="0"/>
              <a:t>Podział praw podmiotowych: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prawa  podmiotowe bezwzględne </a:t>
            </a:r>
            <a:r>
              <a:rPr lang="pl-PL" sz="1600" dirty="0"/>
              <a:t>– skuteczne wobec wszystkich; wszyscy zobowiązani są do nienaruszania prawa podmiotowego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prawa podmiotowe względne </a:t>
            </a:r>
            <a:r>
              <a:rPr lang="pl-PL" sz="1600" dirty="0"/>
              <a:t>– przysługujące tylko względem oznaczonej osoby np. wierzytelności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1600" b="1" dirty="0"/>
              <a:t>Osoby fizyczne</a:t>
            </a:r>
          </a:p>
          <a:p>
            <a:pPr algn="ctr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Zdolność prawna – </a:t>
            </a:r>
            <a:r>
              <a:rPr lang="pl-PL" sz="1600" dirty="0"/>
              <a:t>zdolność do występowania w charakterze podmiotu (strony) w stosunkach cywilnoprawnych. </a:t>
            </a:r>
          </a:p>
          <a:p>
            <a:pPr algn="just">
              <a:buNone/>
            </a:pPr>
            <a:r>
              <a:rPr lang="pl-PL" sz="1600" dirty="0"/>
              <a:t>*inaczej – zdolność do bycia podmiotem praw i obowiązków</a:t>
            </a:r>
          </a:p>
          <a:p>
            <a:pPr algn="just">
              <a:buNone/>
            </a:pPr>
            <a:r>
              <a:rPr lang="pl-PL" sz="1600" b="1" dirty="0"/>
              <a:t>nabycie</a:t>
            </a:r>
            <a:r>
              <a:rPr lang="pl-PL" sz="1600" dirty="0"/>
              <a:t> – z chwilą urodzenia się (żywego)</a:t>
            </a:r>
          </a:p>
          <a:p>
            <a:pPr algn="just">
              <a:buNone/>
            </a:pPr>
            <a:r>
              <a:rPr lang="pl-PL" sz="1600" b="1" dirty="0"/>
              <a:t>utrata</a:t>
            </a:r>
            <a:r>
              <a:rPr lang="pl-PL" sz="1600" dirty="0"/>
              <a:t> – z chwilą śmierci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Zdolność do czynności prawnych – </a:t>
            </a:r>
            <a:r>
              <a:rPr lang="pl-PL" sz="1600" dirty="0"/>
              <a:t>zdolność do nabywania praw i zaciągania zobowiązań za pomocą czynności prawnych. Może być: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pełna </a:t>
            </a:r>
            <a:r>
              <a:rPr lang="pl-PL" sz="1600" dirty="0"/>
              <a:t>– osoby, które ukończyły 18 r.ż., oraz kobiety, które ukończyły 16 r.ż. i za zgodą sądu zawarły związek małżeński 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ograniczona – </a:t>
            </a:r>
            <a:r>
              <a:rPr lang="pl-PL" sz="1600" dirty="0"/>
              <a:t>małoletni pomiędzy 13 a 18 </a:t>
            </a:r>
            <a:r>
              <a:rPr lang="pl-PL" sz="1600" dirty="0" err="1"/>
              <a:t>r.ż</a:t>
            </a:r>
            <a:r>
              <a:rPr lang="pl-PL" sz="1600" dirty="0"/>
              <a:t>. oraz osoby ubezwłasnowolnione częściowo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brak – </a:t>
            </a:r>
            <a:r>
              <a:rPr lang="pl-PL" sz="1600" dirty="0"/>
              <a:t>małoletni poniżej 13 </a:t>
            </a:r>
            <a:r>
              <a:rPr lang="pl-PL" sz="1600" dirty="0" err="1"/>
              <a:t>r.ż</a:t>
            </a:r>
            <a:r>
              <a:rPr lang="pl-PL" sz="1600" dirty="0"/>
              <a:t>. oraz osoby ubezwłasnowolnione całkowicie</a:t>
            </a:r>
            <a:endParaRPr lang="pl-PL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sz="1600" b="1" dirty="0"/>
              <a:t>Ubezwłasnowolnienie: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całkowite – </a:t>
            </a:r>
            <a:r>
              <a:rPr lang="pl-PL" sz="1600" dirty="0"/>
              <a:t>osoba, która ukończyła 13 </a:t>
            </a:r>
            <a:r>
              <a:rPr lang="pl-PL" sz="1600" dirty="0" err="1"/>
              <a:t>r.ż</a:t>
            </a:r>
            <a:r>
              <a:rPr lang="pl-PL" sz="1600" dirty="0"/>
              <a:t>., może być ubezwłasnowolniona całkowicie, jeżeli z powodu choroby psychicznej, niedorozwoju umysłowego albo innego rodzaju zaburzeń psychicznych, w szczególności pijaństwa lub narkomanii, nie jest w stanie kierować swym postępowaniem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częściowe – </a:t>
            </a:r>
            <a:r>
              <a:rPr lang="pl-PL" sz="1600" dirty="0"/>
              <a:t>osoba pełnoletnia może być ubezwłasnowolniona częściowo, jeżeli z powodu choroby psychicznej, niedorozwoju umysłowego albo innego rodzaju zaburzeń psychicznych, w szczególności pijaństwa lub narkomanii, potrzebna jest pomoc do prowadzenia jej spraw </a:t>
            </a:r>
            <a:endParaRPr lang="pl-PL" sz="1600" b="1" dirty="0"/>
          </a:p>
          <a:p>
            <a:pPr algn="just">
              <a:buNone/>
            </a:pPr>
            <a:r>
              <a:rPr lang="pl-PL" sz="1600" dirty="0"/>
              <a:t> </a:t>
            </a:r>
          </a:p>
          <a:p>
            <a:pPr algn="just">
              <a:buNone/>
            </a:pPr>
            <a:r>
              <a:rPr lang="pl-PL" sz="1600" dirty="0"/>
              <a:t>    Za ubezwłasnowolnionego całkowicie działa </a:t>
            </a:r>
            <a:r>
              <a:rPr lang="pl-PL" sz="1600" b="1" dirty="0"/>
              <a:t>opiekun, </a:t>
            </a:r>
            <a:r>
              <a:rPr lang="pl-PL" sz="1600" dirty="0"/>
              <a:t>natomiast dla ubezwłasnowolnionego częściowo ustanawia się </a:t>
            </a:r>
            <a:r>
              <a:rPr lang="pl-PL" sz="1600" b="1" dirty="0"/>
              <a:t>kuratora.</a:t>
            </a: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0559" y="1752600"/>
            <a:ext cx="10812087" cy="4844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600" b="1" dirty="0"/>
              <a:t>Uznanie za zmarłego: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standardowo</a:t>
            </a:r>
            <a:r>
              <a:rPr lang="pl-PL" sz="1600" dirty="0"/>
              <a:t> – po upływie 10 lat od końca roku kalendarzowego, w którym według wiadomości zaginiony jeszcze żył; gdyby w chwili uznania za zmarłego zaginiony ukończył 70 r.ż., wystarcza upływ 5 lat; uznanie za zmarłego nie może nastąpić przed końcem roku, w którym zaginiony ukończyłby 23 lata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związku z katastrofą</a:t>
            </a:r>
            <a:r>
              <a:rPr lang="pl-PL" sz="1600" dirty="0"/>
              <a:t> – po upływie 6 miesięcy od dnia, w którym nastąpiła katastrofa powietrzna lub morska albo inne szczególne zdarzenie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jeżeli nie można stwierdzić katastrofy statku lub okrętu</a:t>
            </a:r>
            <a:r>
              <a:rPr lang="pl-PL" sz="1600" dirty="0"/>
              <a:t> – bieg sześciomiesięcznego terminu, po upływie którego można uznać zaginionego za zmarłego, rozpoczyna się z upływem roku od dnia, w którym statek lub okręt miał przybyć do portu przeznaczenia, a jeżeli nie miał portu przeznaczenia – z upływem 2 lat od dnia, w którym była ostatnia o nim wiadomość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zaginięcie w związku z innym bezpośrednim niebezpieczeństwem dla życia</a:t>
            </a:r>
            <a:r>
              <a:rPr lang="pl-PL" sz="1600" dirty="0"/>
              <a:t> – po upływie roku od dnia, w którym niebezpieczeństwo ustało albo według okoliczności powinno było ustać 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Zasady obowiązujące w postępowaniu </a:t>
            </a:r>
            <a:r>
              <a:rPr lang="pl-PL" sz="1600" dirty="0" err="1"/>
              <a:t>sądowoadministracyjnym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prawa do sądu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legalności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informowania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jawności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ekonomii procesowej</a:t>
            </a:r>
          </a:p>
        </p:txBody>
      </p:sp>
    </p:spTree>
    <p:extLst>
      <p:ext uri="{BB962C8B-B14F-4D97-AF65-F5344CB8AC3E}">
        <p14:creationId xmlns:p14="http://schemas.microsoft.com/office/powerpoint/2010/main" val="170367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600" b="1" dirty="0"/>
              <a:t>Osoby prawne: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element ludzki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element majątkowy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element organizacyjny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cel</a:t>
            </a:r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pl-PL" sz="1600" dirty="0"/>
              <a:t>Podział osób prawnych: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typu instytucjonalnego – </a:t>
            </a:r>
            <a:r>
              <a:rPr lang="pl-PL" sz="1600" dirty="0"/>
              <a:t>tworzone przez państwo w drodze aktu władczego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typu zrzeszeniowego – </a:t>
            </a:r>
            <a:r>
              <a:rPr lang="pl-PL" sz="1600" dirty="0"/>
              <a:t>tworzone w drodze porozumień</a:t>
            </a:r>
          </a:p>
          <a:p>
            <a:pPr>
              <a:buNone/>
            </a:pP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o celach gospodarczych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o celach niegospodarczych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600" b="1" dirty="0"/>
              <a:t>Rodzaje osób prawnych: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Skarb Państwa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spółki kapitałowe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przedsiębiorstwa państwowe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banki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państwowe jednostki organizacyjne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spółdzielnie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fundacje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stowarzyszenia (nie wszystkie)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inne jednostki organizacyjne np. kościoły, związki wyznaniowe, związki zawodowe</a:t>
            </a:r>
          </a:p>
          <a:p>
            <a:pPr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dirty="0"/>
              <a:t>   </a:t>
            </a:r>
            <a:r>
              <a:rPr lang="pl-PL" sz="1600" b="1" dirty="0"/>
              <a:t> Osoby prawne posiadają zdolność prawną i pełną zdolność do czynności prawnych.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867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1600" b="1" dirty="0"/>
              <a:t>Przedsiębiorca</a:t>
            </a:r>
          </a:p>
          <a:p>
            <a:pPr algn="just">
              <a:buNone/>
            </a:pPr>
            <a:r>
              <a:rPr lang="pl-PL" sz="1600" dirty="0"/>
              <a:t>osoba fizyczna, osoba prawna lub jednostka organizacyjna niebędąca osobą prawną prowadząca we własnym imieniu działalność gospodarczą lub zawodową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dirty="0"/>
              <a:t>Przedsiębiorca działa pod firmą – firma przedsiębiorcy powinna odróżniać się od firm innych przedsiębiorców prowadzących działalność gospodarczą na tym samym rynku</a:t>
            </a:r>
          </a:p>
          <a:p>
            <a:pPr algn="just">
              <a:buNone/>
            </a:pPr>
            <a:r>
              <a:rPr lang="pl-PL" sz="1600" dirty="0"/>
              <a:t>*firma nie może wprowadzać w błąd, w szczególności co do przedsiębiorcy, przedmiotu działalności przedsiębiorcy, miejsca działania, źródeł zaopatrzenia</a:t>
            </a:r>
          </a:p>
          <a:p>
            <a:pPr algn="just">
              <a:buNone/>
            </a:pPr>
            <a:r>
              <a:rPr lang="pl-PL" sz="1600" dirty="0"/>
              <a:t>**firma ujawniana jest we właściwym rejestrze, chyba że przepisy szczególne stanowią inaczej</a:t>
            </a:r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Firma osoby fizycznej</a:t>
            </a:r>
            <a:r>
              <a:rPr lang="pl-PL" sz="1600" dirty="0"/>
              <a:t> – imię i nazwisko tej osoby; możliwość dołączenia pseudonimu czy oznaczenia przedmiotu działalności</a:t>
            </a:r>
          </a:p>
          <a:p>
            <a:pPr algn="just">
              <a:buNone/>
            </a:pPr>
            <a:r>
              <a:rPr lang="pl-PL" sz="1600" dirty="0"/>
              <a:t>  </a:t>
            </a:r>
          </a:p>
          <a:p>
            <a:pPr algn="just">
              <a:buNone/>
            </a:pPr>
            <a:r>
              <a:rPr lang="pl-PL" sz="1600" b="1" dirty="0"/>
              <a:t>Firma osoby prawnej </a:t>
            </a:r>
            <a:r>
              <a:rPr lang="pl-PL" sz="1600" dirty="0"/>
              <a:t> - nazwa tej osoby prawnej; powinna zawierać określenie formy osoby prawnej; może wskazywać przedmiot działalności, siedzibę, imię i nazwisko lub pseudonim osoby fizycznej, jeżeli chodzi o ukazanie związku tej osoby z działalnością przedsiębiorstwa</a:t>
            </a:r>
            <a:endParaRPr lang="pl-PL" sz="1600" b="1" dirty="0"/>
          </a:p>
          <a:p>
            <a:pPr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256557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b="1" dirty="0"/>
              <a:t>Czynności prawne – </a:t>
            </a:r>
            <a:r>
              <a:rPr lang="pl-PL" sz="1600" dirty="0"/>
              <a:t>to takie czynności osób fizycznych/prawnych, które zmierzają do ustanowienia, zmiany lub zniesienia stosunku cywilnoprawnego przez złożenie odpowiedniego oświadczenia woli.</a:t>
            </a:r>
            <a:endParaRPr lang="pl-PL" sz="16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b="1" dirty="0"/>
              <a:t>Oświadczenie woli – </a:t>
            </a:r>
            <a:r>
              <a:rPr lang="pl-PL" sz="1600" dirty="0"/>
              <a:t>taki przejaw woli, który w sposób dostateczny wyraża zamiar wywołania skutku prawnego w postaci ustanowienia, zmiany lub zniesienia stosunku prawnego.</a:t>
            </a:r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None/>
            </a:pPr>
            <a:r>
              <a:rPr lang="pl-PL" sz="1600" dirty="0"/>
              <a:t>Treść czynności prawnej kształtują: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oświadczenie woli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przepisy odnoszące się do danego rodzaju czynności prawnej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zasady współżycia społecznego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ustalone zwyczaje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4647" y="1752600"/>
            <a:ext cx="10690168" cy="48447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1600" dirty="0"/>
              <a:t>Klasyfikacja czynności prawnych: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jednostronne </a:t>
            </a:r>
            <a:r>
              <a:rPr lang="pl-PL" sz="1600" dirty="0"/>
              <a:t>np. testament, udzielenie pełnomocnictwa, przyjęcie i odrzucenie spadku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dwustronne </a:t>
            </a:r>
            <a:r>
              <a:rPr lang="pl-PL" sz="1600" dirty="0"/>
              <a:t>(inaczej umowy) np. umowa darowizny, umowa najmu</a:t>
            </a:r>
            <a:endParaRPr lang="pl-PL" sz="1600" b="1" dirty="0"/>
          </a:p>
          <a:p>
            <a:pPr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rozporządzające – </a:t>
            </a:r>
            <a:r>
              <a:rPr lang="pl-PL" sz="1600" dirty="0"/>
              <a:t>powodują przeniesienie jakiegoś prawa na inną osobę, jego zniesienie albo obciążenie, np. przeniesienia prawa własności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zobowiązujące – </a:t>
            </a:r>
            <a:r>
              <a:rPr lang="pl-PL" sz="1600" dirty="0"/>
              <a:t>stanowią zobowiązanie do dokonania świadczenia w przyszłości, np. umowa o dzieło</a:t>
            </a:r>
          </a:p>
          <a:p>
            <a:pPr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odpłatne</a:t>
            </a:r>
            <a:r>
              <a:rPr lang="pl-PL" sz="1600" dirty="0"/>
              <a:t> – strona, która dokonała przysporzenia majątkowego na rzecz innej strony, otrzymuje wynagrodzenie, np. sprzedaż, dzierżawa, umowa o dzieło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nieodpłatne </a:t>
            </a:r>
            <a:r>
              <a:rPr lang="pl-PL" sz="1600" dirty="0"/>
              <a:t>– strona, która dokonała przysporzenia na rzecz innej strony, nie otrzymuje w zamian za to wynagrodzenia,</a:t>
            </a:r>
            <a:r>
              <a:rPr lang="pl-PL" sz="1600" b="1" dirty="0"/>
              <a:t> </a:t>
            </a:r>
            <a:r>
              <a:rPr lang="pl-PL" sz="1600" dirty="0"/>
              <a:t>np. użyczenie, darowizna</a:t>
            </a:r>
            <a:endParaRPr lang="pl-PL" sz="1600" b="1" dirty="0"/>
          </a:p>
          <a:p>
            <a:pPr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konsensualne – </a:t>
            </a:r>
            <a:r>
              <a:rPr lang="pl-PL" sz="1600" dirty="0"/>
              <a:t>do zawarcia wystarcza złożenie oświadczenia woli, np. umowa sprzedaży nieruchomości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realne – </a:t>
            </a:r>
            <a:r>
              <a:rPr lang="pl-PL" sz="1600" dirty="0"/>
              <a:t>oprócz złożenia oświadczenia woli konieczne jest także wydanie rzeczy, np. umowa przechowania, umowa użyczenia</a:t>
            </a:r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 err="1"/>
              <a:t>inter</a:t>
            </a:r>
            <a:r>
              <a:rPr lang="pl-PL" sz="1600" b="1" dirty="0"/>
              <a:t> </a:t>
            </a:r>
            <a:r>
              <a:rPr lang="pl-PL" sz="1600" b="1" dirty="0" err="1"/>
              <a:t>vivos</a:t>
            </a:r>
            <a:r>
              <a:rPr lang="pl-PL" sz="1600" b="1" dirty="0"/>
              <a:t> </a:t>
            </a:r>
            <a:r>
              <a:rPr lang="pl-PL" sz="1600" dirty="0"/>
              <a:t>(między żyjącymi) – dochodzą do skutku w momencie ich dokonania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mortis causa </a:t>
            </a:r>
            <a:r>
              <a:rPr lang="pl-PL" sz="1600" dirty="0"/>
              <a:t>(na wypadek śmierci) – nabywają skuteczności w chwili śmierci osoby, która ich dokonuje np. testament</a:t>
            </a:r>
            <a:endParaRPr lang="pl-PL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endParaRPr lang="pl-PL" sz="1600" dirty="0"/>
          </a:p>
          <a:p>
            <a:pPr algn="just">
              <a:buNone/>
            </a:pPr>
            <a:r>
              <a:rPr lang="pl-PL" sz="1600" b="1" dirty="0"/>
              <a:t>Przesłanki ważności czynności prawnych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osoba dokonująca czynności prawnej musi posiadać zdolność prawną i zdolność do czynności prawnych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czynność prawna nie może być sprzeczna z ustawą i zasadami współżycia społecznego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czynność prawna musi być dokonana w przewidzianej formie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czynność prawna musi być wolna od wad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pl-PL" sz="1600" dirty="0"/>
              <a:t>Nieważność czynności prawnej: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bezwzględna – </a:t>
            </a:r>
            <a:r>
              <a:rPr lang="pl-PL" sz="1600" dirty="0"/>
              <a:t>każdy może się na nią powołać i jest brana pod uwagę z urzędu, np. brak świadomości czy swobody, pozorność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względna – </a:t>
            </a:r>
            <a:r>
              <a:rPr lang="pl-PL" sz="1600" dirty="0"/>
              <a:t>przysługuje oznaczonej osobie i umożliwia uchylenie się od skutków dokonanej czynności prawnej</a:t>
            </a:r>
            <a:endParaRPr lang="pl-PL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50250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600" dirty="0"/>
              <a:t>Wady oświadczenia woli: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brak świadomości lub swobody </a:t>
            </a:r>
            <a:r>
              <a:rPr lang="pl-PL" sz="1600" dirty="0"/>
              <a:t>– może mieć charakter trwały lub przejściowy, a brak swobody może polegać np. na stosowaniu przymusu; powodują nieważność czynności (art. 82 </a:t>
            </a:r>
            <a:r>
              <a:rPr lang="pl-PL" sz="1600" dirty="0" err="1"/>
              <a:t>kc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pozorność</a:t>
            </a:r>
            <a:r>
              <a:rPr lang="pl-PL" sz="1600" dirty="0"/>
              <a:t> – złożenie oświadczenia woli za zgodą drugiej strony </a:t>
            </a:r>
            <a:r>
              <a:rPr lang="pl-PL" sz="1600" u="sng" dirty="0"/>
              <a:t>dla pozoru </a:t>
            </a:r>
          </a:p>
          <a:p>
            <a:pPr algn="just">
              <a:buNone/>
            </a:pPr>
            <a:endParaRPr lang="pl-PL" sz="1600" u="sng" dirty="0"/>
          </a:p>
          <a:p>
            <a:pPr algn="just">
              <a:buNone/>
            </a:pPr>
            <a:r>
              <a:rPr lang="pl-PL" sz="1600" dirty="0"/>
              <a:t>                                           nie wywołuje skutków                        wywołuje skutki inne, </a:t>
            </a:r>
          </a:p>
          <a:p>
            <a:pPr algn="just">
              <a:buNone/>
            </a:pPr>
            <a:r>
              <a:rPr lang="pl-PL" sz="1600" dirty="0"/>
              <a:t>                                                                                                         niż wynika to z treści</a:t>
            </a:r>
          </a:p>
          <a:p>
            <a:pPr algn="just">
              <a:buNone/>
            </a:pPr>
            <a:r>
              <a:rPr lang="pl-PL" sz="1600" dirty="0"/>
              <a:t>                                                                                                         pozornej czynności</a:t>
            </a:r>
          </a:p>
          <a:p>
            <a:pPr algn="just">
              <a:buNone/>
            </a:pPr>
            <a:r>
              <a:rPr lang="pl-PL" sz="1600" dirty="0"/>
              <a:t>     Pozorność powoduje nieważność czynności i nie wywołuje skutków prawnych (art. 83 </a:t>
            </a:r>
            <a:r>
              <a:rPr lang="pl-PL" sz="1600" dirty="0">
                <a:latin typeface="Times New Roman"/>
                <a:cs typeface="Times New Roman"/>
              </a:rPr>
              <a:t>§1 </a:t>
            </a:r>
            <a:r>
              <a:rPr lang="pl-PL" sz="1600" dirty="0" err="1">
                <a:cs typeface="Times New Roman"/>
              </a:rPr>
              <a:t>kc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błąd</a:t>
            </a:r>
            <a:r>
              <a:rPr lang="pl-PL" sz="1600" dirty="0"/>
              <a:t> – mylne wyobrażenie osoby składającej oświadczenie o rzeczywistym stanie albo mylne wyobrażenie o treści złożonego oświadczenia; błąd umożliwia cofnięcie skutków oświadczenia woli (art. 84 </a:t>
            </a:r>
            <a:r>
              <a:rPr lang="pl-PL" sz="1600" dirty="0">
                <a:latin typeface="Times New Roman"/>
                <a:cs typeface="Times New Roman"/>
              </a:rPr>
              <a:t>§1 </a:t>
            </a:r>
            <a:r>
              <a:rPr lang="pl-PL" sz="1600" dirty="0" err="1">
                <a:cs typeface="Times New Roman"/>
              </a:rPr>
              <a:t>kc</a:t>
            </a:r>
            <a:r>
              <a:rPr lang="pl-PL" sz="1600" dirty="0"/>
              <a:t>), jeżeli kontrahent wiedział o błędzie, przemilczał błąd lub z łatwością mógł go zauważyć:</a:t>
            </a:r>
          </a:p>
          <a:p>
            <a:pPr marL="457200" indent="-342900" algn="just">
              <a:buFont typeface="+mj-lt"/>
              <a:buAutoNum type="arabicParenR"/>
            </a:pPr>
            <a:r>
              <a:rPr lang="pl-PL" sz="1600" dirty="0"/>
              <a:t>błąd istotny – gdyby nie błąd, osoba nie złożyłaby oświadczenia woli tej treści</a:t>
            </a:r>
          </a:p>
          <a:p>
            <a:pPr marL="457200" indent="-342900" algn="just">
              <a:buFont typeface="+mj-lt"/>
              <a:buAutoNum type="arabicParenR"/>
            </a:pPr>
            <a:r>
              <a:rPr lang="pl-PL" sz="1600" dirty="0"/>
              <a:t>błąd dotyczący treści czynności, a nie pobudek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6096000" y="3140968"/>
            <a:ext cx="26642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9624392" y="314096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sz="1600" dirty="0"/>
              <a:t>Wady oświadczenia woli c.d.: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podstęp</a:t>
            </a:r>
            <a:r>
              <a:rPr lang="pl-PL" sz="1600" dirty="0"/>
              <a:t> – błąd celowo wywołany przez drugą stronę</a:t>
            </a:r>
          </a:p>
          <a:p>
            <a:pPr algn="just">
              <a:buNone/>
            </a:pPr>
            <a:r>
              <a:rPr lang="pl-PL" sz="1600" dirty="0"/>
              <a:t>    Uchylenie się od skutków błędu (także podstępu) – na piśmie w ciągu roku od wykrycia (art. 88 </a:t>
            </a:r>
            <a:r>
              <a:rPr lang="pl-PL" sz="1600" dirty="0">
                <a:latin typeface="Times New Roman"/>
                <a:cs typeface="Times New Roman"/>
              </a:rPr>
              <a:t>§2 </a:t>
            </a:r>
            <a:r>
              <a:rPr lang="pl-PL" sz="1600" dirty="0" err="1">
                <a:cs typeface="Times New Roman"/>
              </a:rPr>
              <a:t>kc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groźba</a:t>
            </a:r>
            <a:r>
              <a:rPr lang="pl-PL" sz="1600" dirty="0"/>
              <a:t> – przymus psychiczny w celu wymuszenia oświadczenia woli (niebezpieczeństwo osobiste lub majątkowe); groźba musi być </a:t>
            </a:r>
            <a:r>
              <a:rPr lang="pl-PL" sz="1600" u="sng" dirty="0"/>
              <a:t>bezprawna</a:t>
            </a:r>
            <a:r>
              <a:rPr lang="pl-PL" sz="1600" b="1" u="sng" dirty="0"/>
              <a:t>;</a:t>
            </a:r>
            <a:r>
              <a:rPr lang="pl-PL" sz="1600" b="1" dirty="0"/>
              <a:t> </a:t>
            </a:r>
            <a:r>
              <a:rPr lang="pl-PL" sz="1600" dirty="0"/>
              <a:t>uchylenie się od skutków – na piśmie w ciągu roku od ustania stanu obawy (art. 88 </a:t>
            </a:r>
            <a:r>
              <a:rPr lang="pl-PL" sz="1600" dirty="0">
                <a:latin typeface="Times New Roman"/>
                <a:cs typeface="Times New Roman"/>
              </a:rPr>
              <a:t>§2 </a:t>
            </a:r>
            <a:r>
              <a:rPr lang="pl-PL" sz="1600" dirty="0" err="1">
                <a:cs typeface="Times New Roman"/>
              </a:rPr>
              <a:t>kc</a:t>
            </a:r>
            <a:r>
              <a:rPr lang="pl-PL" sz="16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Właściwość sądów administracyjnych: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domniemanie właściwości wojewódzkich sądów administracyjnych – sprawy, które nie zostały zastrzeżone do właściwości Naczelnego Sądu Administracyjnego należą do wojewódzkich sądów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właściwość miejscowa – właściwy miejscowo jest ten wojewódzki sąd administracyjny, na obszarze działania którego ma siedzibę organ, którego działalność została zaskarżona </a:t>
            </a:r>
          </a:p>
        </p:txBody>
      </p:sp>
    </p:spTree>
    <p:extLst>
      <p:ext uri="{BB962C8B-B14F-4D97-AF65-F5344CB8AC3E}">
        <p14:creationId xmlns:p14="http://schemas.microsoft.com/office/powerpoint/2010/main" val="11285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Skład sądu </a:t>
            </a:r>
          </a:p>
          <a:p>
            <a:pPr marL="114300" indent="0">
              <a:buNone/>
            </a:pPr>
            <a:r>
              <a:rPr lang="pl-PL" sz="1600" dirty="0"/>
              <a:t>– sądy administracyjne orzekają w składzie trzech sędziów, chyba że ustawa stanowi inaczej.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Strony postępowania: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skarżący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 organ, którego działalności dotyczy skarga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Podmioty uprawnione do wniesienia skargi: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każdy, kto ma w tym interes prawny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prokurator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Praw Obywatelskich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Praw Dziecka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Rzecznik Małych i Średnich Przedsiębiorców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organizacja społeczna w zakresie swojej statutowej działalności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inny podmiot, któremu prawo wniesienia skargi przyznają przepisy prawa</a:t>
            </a:r>
          </a:p>
        </p:txBody>
      </p:sp>
    </p:spTree>
    <p:extLst>
      <p:ext uri="{BB962C8B-B14F-4D97-AF65-F5344CB8AC3E}">
        <p14:creationId xmlns:p14="http://schemas.microsoft.com/office/powerpoint/2010/main" val="402123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sądowa </a:t>
            </a:r>
          </a:p>
          <a:p>
            <a:pPr marL="114300" indent="0" algn="just">
              <a:buNone/>
            </a:pPr>
            <a:r>
              <a:rPr lang="pl-PL" sz="1600" b="1" dirty="0"/>
              <a:t>– </a:t>
            </a:r>
            <a:r>
              <a:rPr lang="pl-PL" sz="1600" dirty="0"/>
              <a:t>odpowiada zdolności prawnej – zdolność do bycia stroną postępowania </a:t>
            </a:r>
            <a:r>
              <a:rPr lang="pl-PL" sz="1600" dirty="0" err="1"/>
              <a:t>sądowoadministracyjnego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procesowa </a:t>
            </a:r>
          </a:p>
          <a:p>
            <a:pPr marL="114300" indent="0" algn="just">
              <a:buNone/>
            </a:pPr>
            <a:r>
              <a:rPr lang="pl-PL" sz="1600" b="1" dirty="0"/>
              <a:t>– </a:t>
            </a:r>
            <a:r>
              <a:rPr lang="pl-PL" sz="1600" dirty="0"/>
              <a:t>odpowiada zdolności do czynności prawnych – zdolność do podejmowania czynności w postępowaniu </a:t>
            </a:r>
            <a:r>
              <a:rPr lang="pl-PL" sz="1600" dirty="0" err="1"/>
              <a:t>sądowoadministracyjnym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21789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Warunki wniesienia </a:t>
            </a:r>
            <a:r>
              <a:rPr lang="pl-PL" sz="1600" b="1" dirty="0"/>
              <a:t>skargi do sądu administracyjnego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legitymacja skargowa</a:t>
            </a:r>
            <a:r>
              <a:rPr lang="pl-PL" sz="1600" dirty="0"/>
              <a:t> – uprawnienie do wniesienia skargi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wyczerpanie środków zaskarżenia</a:t>
            </a:r>
            <a:r>
              <a:rPr lang="pl-PL" sz="1600" dirty="0"/>
              <a:t> – skarżący skorzystał z odwołania/zażalenia/ponaglenia do organu wyższego stopnia; wymóg ten nie dotyczy prokuratora, RPO i RPD</a:t>
            </a:r>
          </a:p>
          <a:p>
            <a:pPr marL="114300" indent="0" algn="just">
              <a:buNone/>
            </a:pPr>
            <a:r>
              <a:rPr lang="pl-PL" sz="1600" dirty="0"/>
              <a:t>* skorzystanie z wniosku o ponowne rozpatrzenie sprawy przez ten sam organ nie jest konieczne dla skorzystania ze skargi do sądu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 do wniesienia skargi</a:t>
            </a:r>
            <a:r>
              <a:rPr lang="pl-PL" sz="1600" dirty="0"/>
              <a:t> – 30 dni od dnia doręczenia skarżącemu rozstrzygnięcia w sprawie; dla prokuratora, RPO i RPD – 6 miesięcy od dnia doręczenia stronie rozstrzygnięcia w sprawie indywidualnej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tryb wniesienia</a:t>
            </a:r>
            <a:r>
              <a:rPr lang="pl-PL" sz="1600" dirty="0"/>
              <a:t> – skarga jest wnoszona za pośrednictwem organu, którego działalności dotyczy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uiszczenie wpisu</a:t>
            </a:r>
          </a:p>
          <a:p>
            <a:pPr marL="114300" indent="0" algn="just">
              <a:buNone/>
            </a:pPr>
            <a:r>
              <a:rPr lang="pl-PL" sz="1600" b="1" dirty="0"/>
              <a:t>*</a:t>
            </a:r>
            <a:r>
              <a:rPr lang="pl-PL" sz="1600" dirty="0"/>
              <a:t>zwolnienie od kosztów z mocy ustawy lub na wniosek (wniosek o przyznanie pomocy prawnej)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Wniesienie skargi do sądu administracyjnego nie wstrzymuje wykonania rozstrzygnięcia organu administracji.</a:t>
            </a:r>
          </a:p>
        </p:txBody>
      </p:sp>
    </p:spTree>
    <p:extLst>
      <p:ext uri="{BB962C8B-B14F-4D97-AF65-F5344CB8AC3E}">
        <p14:creationId xmlns:p14="http://schemas.microsoft.com/office/powerpoint/2010/main" val="65540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Sąd administracyjny może: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odrzucić skargę – bez oceny merytorycznej działalności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oddalić skargę – jeżeli działalność organu była poprawna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uwzględnić skargę – jeżeli działalność organu była niepoprawna</a:t>
            </a:r>
          </a:p>
        </p:txBody>
      </p:sp>
    </p:spTree>
    <p:extLst>
      <p:ext uri="{BB962C8B-B14F-4D97-AF65-F5344CB8AC3E}">
        <p14:creationId xmlns:p14="http://schemas.microsoft.com/office/powerpoint/2010/main" val="141291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78B4F-8643-4A18-BB54-95C8D05F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8873EE-5F98-45F2-902A-7CB4D4B87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Warunki wniesienia </a:t>
            </a:r>
            <a:r>
              <a:rPr lang="pl-PL" sz="1600" b="1" dirty="0"/>
              <a:t>sprzeciwu od decyzji: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przysługuje na decyzję organu odwoławczego uchylającą w całości decyzję organu I </a:t>
            </a:r>
            <a:r>
              <a:rPr lang="pl-PL" sz="1600" dirty="0" err="1"/>
              <a:t>instacji</a:t>
            </a:r>
            <a:r>
              <a:rPr lang="pl-PL" sz="1600" dirty="0"/>
              <a:t> i zwracającą sprawę do ponownego rozpoznania (gdy decyzja została wydana z naruszeniem przepisów postępowania i konieczne jest wyjaśnienie istotnego dla rozstrzygnięcia zakresu sprawy)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wnoszony przez stronę niezadowoloną z treści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sprzeciw powinien zawierać żądanie uchylenia zaskarżonej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termin do wniesienia sprzeciwu - </a:t>
            </a:r>
            <a:r>
              <a:rPr lang="pl-PL" sz="1600" dirty="0"/>
              <a:t>14 dni od dnia doręczenia decyzji</a:t>
            </a:r>
            <a:r>
              <a:rPr lang="pl-PL" sz="1600" b="1" dirty="0"/>
              <a:t> </a:t>
            </a:r>
            <a:r>
              <a:rPr lang="pl-PL" sz="1600" dirty="0"/>
              <a:t>skarżącemu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tryb wniesienia – </a:t>
            </a:r>
            <a:r>
              <a:rPr lang="pl-PL" sz="1600" dirty="0"/>
              <a:t>sprzeciw wnoszony jest za pośrednictwem organu, którego decyzji dotyczy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Rozstrzygnięcie sądu – </a:t>
            </a:r>
            <a:r>
              <a:rPr lang="pl-PL" sz="1600" dirty="0"/>
              <a:t>w ciągu 30 dni od dnia wpływu sprzeciwu</a:t>
            </a:r>
            <a:r>
              <a:rPr lang="pl-PL" sz="1600" b="1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uchylenie decyzji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odmowa uchylenia zaskarżonej decyzji</a:t>
            </a:r>
          </a:p>
        </p:txBody>
      </p:sp>
    </p:spTree>
    <p:extLst>
      <p:ext uri="{BB962C8B-B14F-4D97-AF65-F5344CB8AC3E}">
        <p14:creationId xmlns:p14="http://schemas.microsoft.com/office/powerpoint/2010/main" val="411456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Środki odwoławcze w postępowaniu </a:t>
            </a:r>
            <a:r>
              <a:rPr lang="pl-PL" sz="1600" dirty="0" err="1"/>
              <a:t>sądowoadministracyjnym</a:t>
            </a:r>
            <a:r>
              <a:rPr lang="pl-PL" sz="1600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skarga kasacyjna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zażalenie</a:t>
            </a:r>
          </a:p>
        </p:txBody>
      </p:sp>
    </p:spTree>
    <p:extLst>
      <p:ext uri="{BB962C8B-B14F-4D97-AF65-F5344CB8AC3E}">
        <p14:creationId xmlns:p14="http://schemas.microsoft.com/office/powerpoint/2010/main" val="39716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2107</Words>
  <Application>Microsoft Office PowerPoint</Application>
  <PresentationFormat>Panoramiczny</PresentationFormat>
  <Paragraphs>287</Paragraphs>
  <Slides>29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29</vt:i4>
      </vt:variant>
    </vt:vector>
  </HeadingPairs>
  <TitlesOfParts>
    <vt:vector size="37" baseType="lpstr">
      <vt:lpstr>Aptos</vt:lpstr>
      <vt:lpstr>Arial</vt:lpstr>
      <vt:lpstr>Book Antiqua</vt:lpstr>
      <vt:lpstr>Century Gothic</vt:lpstr>
      <vt:lpstr>Times New Roman</vt:lpstr>
      <vt:lpstr>Wingdings</vt:lpstr>
      <vt:lpstr>Apteka</vt:lpstr>
      <vt:lpstr>1_Apteka</vt:lpstr>
      <vt:lpstr>Encyklopedia prawa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  <vt:lpstr>Prawo cywilne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2024-12-08T14:07:43Z</dcterms:created>
  <dcterms:modified xsi:type="dcterms:W3CDTF">2024-12-08T14:08:34Z</dcterms:modified>
</cp:coreProperties>
</file>