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74" r:id="rId4"/>
    <p:sldId id="275" r:id="rId5"/>
    <p:sldId id="276" r:id="rId6"/>
    <p:sldId id="277" r:id="rId7"/>
    <p:sldId id="278" r:id="rId8"/>
    <p:sldId id="563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6" r:id="rId26"/>
    <p:sldId id="295" r:id="rId27"/>
    <p:sldId id="297" r:id="rId28"/>
    <p:sldId id="298" r:id="rId29"/>
    <p:sldId id="299" r:id="rId30"/>
    <p:sldId id="300" r:id="rId31"/>
    <p:sldId id="301" r:id="rId32"/>
    <p:sldId id="305" r:id="rId33"/>
    <p:sldId id="306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3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11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6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431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398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89343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20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5907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985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613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3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193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51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3059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016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35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6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54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4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5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5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8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4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2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/>
              <a:t>Wykład 2</a:t>
            </a:r>
            <a:endParaRPr lang="pl-PL" dirty="0"/>
          </a:p>
          <a:p>
            <a:r>
              <a:rPr lang="pl-PL" dirty="0"/>
              <a:t>EEEKS1-1121, EEEKS1-1122, EEEKS1-1123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Encyklopedia </a:t>
            </a:r>
            <a:r>
              <a:rPr lang="pl-PL" dirty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2453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b="1" dirty="0"/>
              <a:t>Zasada równości prawa wyborczego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Aspekt formalny – każdy wyborca na takich samych zasadach uczestniczy w wyborach</a:t>
            </a:r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ujęcie wyborcy w Centralnym Rejestrze Wyborców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ujęcie w jednym spisie wyborców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nieumieszczenie/wykreślenie ze spisu w stałym obwodzie głosowania wyborcy, który pobrał zaświadczenie o prawie do głosowania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odebranie zaświadczenia o prawie do głosowania w przypadku dopisania do spisu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poświadczenie podpisem odbioru karty do głosowania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Aspekt materialny – każdy głos ma taką samą siłę</a:t>
            </a:r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zastosowanie jednolitej normy przedstawicielstwa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stworzenie okręgów wyborczych zamieszkałych przez taką samą liczbę wyborców</a:t>
            </a:r>
          </a:p>
        </p:txBody>
      </p:sp>
    </p:spTree>
    <p:extLst>
      <p:ext uri="{BB962C8B-B14F-4D97-AF65-F5344CB8AC3E}">
        <p14:creationId xmlns:p14="http://schemas.microsoft.com/office/powerpoint/2010/main" val="425081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425355"/>
          </a:xfrm>
        </p:spPr>
        <p:txBody>
          <a:bodyPr/>
          <a:lstStyle/>
          <a:p>
            <a:pPr marL="114300" indent="0" algn="ctr">
              <a:buNone/>
            </a:pPr>
            <a:r>
              <a:rPr lang="pl-PL" b="1" dirty="0"/>
              <a:t>Zasada bezpośredniości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Głosowanie osobiste </a:t>
            </a:r>
          </a:p>
          <a:p>
            <a:pPr marL="114300" indent="0" algn="just">
              <a:buNone/>
            </a:pPr>
            <a:r>
              <a:rPr lang="pl-PL" sz="2000" dirty="0"/>
              <a:t>*głosowanie przez pełnomocnika uważane jest za głosowanie osobiste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Głosowanie imienne</a:t>
            </a:r>
          </a:p>
        </p:txBody>
      </p:sp>
    </p:spTree>
    <p:extLst>
      <p:ext uri="{BB962C8B-B14F-4D97-AF65-F5344CB8AC3E}">
        <p14:creationId xmlns:p14="http://schemas.microsoft.com/office/powerpoint/2010/main" val="424390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929411"/>
          </a:xfrm>
        </p:spPr>
        <p:txBody>
          <a:bodyPr/>
          <a:lstStyle/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dirty="0"/>
              <a:t>Zasada tajności głosowania</a:t>
            </a:r>
          </a:p>
        </p:txBody>
      </p:sp>
    </p:spTree>
    <p:extLst>
      <p:ext uri="{BB962C8B-B14F-4D97-AF65-F5344CB8AC3E}">
        <p14:creationId xmlns:p14="http://schemas.microsoft.com/office/powerpoint/2010/main" val="2895123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/>
          <a:lstStyle/>
          <a:p>
            <a:pPr marL="114300" indent="0" algn="ctr">
              <a:buNone/>
            </a:pPr>
            <a:r>
              <a:rPr lang="pl-PL" b="1" dirty="0"/>
              <a:t>Zasada wyborów większościowych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System większości zwykłej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System większości bezwzględnej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*prawo </a:t>
            </a:r>
            <a:r>
              <a:rPr lang="pl-PL" sz="2000" dirty="0" err="1"/>
              <a:t>Duvergere’a</a:t>
            </a:r>
            <a:r>
              <a:rPr lang="pl-PL" sz="2000" dirty="0"/>
              <a:t> – jednomandatowe okręgi wyborcze i ordynacja większościowa w naturalny sposób prowadzą do  wytworzenia systemu dwupartyjnego</a:t>
            </a:r>
          </a:p>
        </p:txBody>
      </p:sp>
    </p:spTree>
    <p:extLst>
      <p:ext uri="{BB962C8B-B14F-4D97-AF65-F5344CB8AC3E}">
        <p14:creationId xmlns:p14="http://schemas.microsoft.com/office/powerpoint/2010/main" val="378714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b="1" dirty="0"/>
              <a:t>Zasada proporcjonalności prawa wyborczego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Liczba mandatów winna odzwierciedlać poparcie społeczne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Metody przeliczania głosów na mandaty np.:</a:t>
            </a:r>
          </a:p>
          <a:p>
            <a:pPr marL="114300" indent="0" algn="just">
              <a:buNone/>
            </a:pPr>
            <a:r>
              <a:rPr lang="pl-PL" sz="2000" dirty="0"/>
              <a:t>Metoda </a:t>
            </a:r>
            <a:r>
              <a:rPr lang="pl-PL" sz="2000" dirty="0" err="1"/>
              <a:t>d’Hondt’a</a:t>
            </a:r>
            <a:r>
              <a:rPr lang="pl-PL" sz="2000" dirty="0"/>
              <a:t> 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Metoda Hare-Niemeyera (odmiana metody ilorazu wyborczego)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Metoda Saint-</a:t>
            </a:r>
            <a:r>
              <a:rPr lang="pl-PL" sz="2000" dirty="0" err="1"/>
              <a:t>Laguë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908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Zarządzenie wyborów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1985" y="1729047"/>
            <a:ext cx="9942022" cy="439711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do Sejmu, Senatu i do Parlamentu Europejskiego – </a:t>
            </a:r>
            <a:r>
              <a:rPr lang="pl-PL" sz="1600" b="1" dirty="0"/>
              <a:t>Prezydent RP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na urząd Prezydenta RP – </a:t>
            </a:r>
            <a:r>
              <a:rPr lang="pl-PL" sz="1600" b="1" dirty="0"/>
              <a:t>Marszałek Sejmu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do organów samorządu terytorialnego – </a:t>
            </a:r>
            <a:r>
              <a:rPr lang="pl-PL" sz="1600" b="1" dirty="0"/>
              <a:t>Prezes Rady Ministrów, po zasięgnięciu opinii Państwowej Komisji Wyborczej</a:t>
            </a:r>
          </a:p>
        </p:txBody>
      </p:sp>
    </p:spTree>
    <p:extLst>
      <p:ext uri="{BB962C8B-B14F-4D97-AF65-F5344CB8AC3E}">
        <p14:creationId xmlns:p14="http://schemas.microsoft.com/office/powerpoint/2010/main" val="127170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Skład:</a:t>
            </a:r>
          </a:p>
          <a:p>
            <a:pPr marL="114300" indent="0">
              <a:buNone/>
            </a:pPr>
            <a:r>
              <a:rPr lang="pl-PL" sz="1600" dirty="0"/>
              <a:t>sędzia Trybunału Konstytucyjnego, sędzia Naczelnego Sądu Administracyjnego, 7 członków wybranych przez Sejm; kadencja sędziego TK i sędziego NSA – 9 lat; kadencja wybieranych przez Sejm członków PKW – odpowiadać ma kadencji Sejmu, który ich wybrał, z zastrzeżeniem, że członkostwo wygasa po upływie 150 dni od dnia wyborów do Sejmu</a:t>
            </a:r>
          </a:p>
        </p:txBody>
      </p:sp>
    </p:spTree>
    <p:extLst>
      <p:ext uri="{BB962C8B-B14F-4D97-AF65-F5344CB8AC3E}">
        <p14:creationId xmlns:p14="http://schemas.microsoft.com/office/powerpoint/2010/main" val="2447688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75854" y="1628801"/>
            <a:ext cx="10740043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000" b="1" dirty="0"/>
              <a:t>Zadania Państwowej Komisji Wyborczej: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aktualizowaniem danych zgromadzonych w Centralnym Rejestrze Wyborców oraz nad sporządzaniem spisów wyborców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wykazu osób, które utraciły prawo wybieralności na mocy orzeczenia sądu lustracyjnego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i rozwiązywanie okręgowych i rejonowych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i odwoływanie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urzędowych formularzy i druków wyborczych, a także wzorów pieczęci organów wyborczych niższego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okręgowych komisji wyborczych oraz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wyborach na urząd Prezydenta RP – rejestrowanie kandydatów na urząd Prezydenta RP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sprawdzanie wybranych kart do głosowania i innych dokumentów z wyborów w celu wykluczenia nieprawidłowości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wyników wyborów do Sejmu, Senatu, Parlamentu Europejskiego i na urząd Prezydenta RP i podawanie ich do wiadomości publicznej</a:t>
            </a:r>
          </a:p>
        </p:txBody>
      </p:sp>
    </p:spTree>
    <p:extLst>
      <p:ext uri="{BB962C8B-B14F-4D97-AF65-F5344CB8AC3E}">
        <p14:creationId xmlns:p14="http://schemas.microsoft.com/office/powerpoint/2010/main" val="3328901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0"/>
            <a:ext cx="8229600" cy="48245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Komisarze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 przez PKW w liczbie 100, spośród osób posiadających wyższe wykształcenie prawnicze i dających rękojmię należytego pełnienia tej funkcji; wniosek o powołanie komisarzy zgłasza minister właściwy do spraw wewnętrznych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kadencja 5 lat; brak możliwości ponownego pełnienia funkcji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Zadanie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we współdziałaniu z urzędnikami wyborczymi i organami jednostek samorządu terytorialnego organizacji wyborów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terytorialnych i obwodowych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przewodniczenie okręgowym i rejonowym komisjom wyborczym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wyborach samorządowych – zarządzanie drukowania kart do głosowania i przekazania ich komisjom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tworzenie i zmiana obwodów do głosowania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terytorialnych komisji wyborczych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7082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0189" y="1628801"/>
            <a:ext cx="10906298" cy="44973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Okręgowe komisje wyborcze</a:t>
            </a:r>
          </a:p>
          <a:p>
            <a:pPr marL="114300" indent="0" algn="just">
              <a:buNone/>
            </a:pPr>
            <a:r>
              <a:rPr lang="pl-PL" sz="1600" dirty="0"/>
              <a:t>Skład: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4-10 członków oraz komisarz wyborczy jako przewodniczący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członkowie okręgowych komisji wyborczych powoływani są przez PKW; wymagania – osoby mające wyższe wykształcenie prawnicze, dające rękojmię należytego wykonywania funkcji, które nie ukończyły 70 r.ż.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rejestrowanie list kandydatów na posłów, kandydatów na senatorów, list kandydatów na posłów do Parlamentu Europejskiego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zarządzanie drukowania kart do głosowania w wyborach do Sejmu, Senatu i do Parlamentu Europejskiego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i ogłaszanie wyników głosowania w okręgu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rejonowych (w wyborach do Parlamentu Europejskiego) i obwodowych komisji wyborczych (w wyborach do Sejmu i Senatu, na urząd Prezydenta RP)</a:t>
            </a:r>
          </a:p>
        </p:txBody>
      </p:sp>
    </p:spTree>
    <p:extLst>
      <p:ext uri="{BB962C8B-B14F-4D97-AF65-F5344CB8AC3E}">
        <p14:creationId xmlns:p14="http://schemas.microsoft.com/office/powerpoint/2010/main" val="10881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Zasada suwerenności Narodu – art.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Cechy suwerenności: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pierwotny charakter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trwałość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samowładność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całowładność</a:t>
            </a: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nieograniczoność </a:t>
            </a:r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Suwerenność to władza pierwotna, trwała, niezależna w stosunkach wewnętrznych i zewnętrznych oraz prawnie nieograniczona</a:t>
            </a:r>
          </a:p>
        </p:txBody>
      </p:sp>
    </p:spTree>
    <p:extLst>
      <p:ext uri="{BB962C8B-B14F-4D97-AF65-F5344CB8AC3E}">
        <p14:creationId xmlns:p14="http://schemas.microsoft.com/office/powerpoint/2010/main" val="368039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1544" y="404665"/>
            <a:ext cx="8260672" cy="720080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556793"/>
            <a:ext cx="10784378" cy="456937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Rejonowe komisje wyborcze </a:t>
            </a:r>
            <a:r>
              <a:rPr lang="pl-PL" sz="1600" dirty="0"/>
              <a:t>– powoływane są dla przeprowadzenie wyborów do Parlamentu Europejskiego</a:t>
            </a:r>
          </a:p>
          <a:p>
            <a:pPr marL="114300" indent="0" algn="just">
              <a:buNone/>
            </a:pPr>
            <a:r>
              <a:rPr lang="pl-PL" sz="1600" dirty="0"/>
              <a:t>Skład: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 członków oraz komisarz wyborczy jako przewodniczący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członkowie okręgowych komisji wyborczych powoływani są przez PKW; wymagania – osoby mające wyższe wykształcenie prawnicze, dające rękojmię należytego wykonywania funkcji, które nie ukończyły 70 r.ż.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dostarczenia kart do głosowania obwodowym komisjom wyborczym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obwodowych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i ogłaszanie wyników głosowania w rejonie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wykonania zadań wyborczych we współdziałaniu z urzędnikami wyborczymi</a:t>
            </a:r>
          </a:p>
        </p:txBody>
      </p:sp>
    </p:spTree>
    <p:extLst>
      <p:ext uri="{BB962C8B-B14F-4D97-AF65-F5344CB8AC3E}">
        <p14:creationId xmlns:p14="http://schemas.microsoft.com/office/powerpoint/2010/main" val="379903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628800"/>
            <a:ext cx="10784378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Terytorialne komisje wyborcze </a:t>
            </a:r>
            <a:r>
              <a:rPr lang="pl-PL" sz="1600" dirty="0"/>
              <a:t>– powoływane w wyborach do organów samorządu terytorialnego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Skład – 9 – 15 członków powołanych przez komisarza wyborczego spośród kandydatów zgłoszonych przez komitety wyborcze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nadzorowanie przestrzegania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rejestrowanie kandydatów na radnych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zarządzanie druku </a:t>
            </a:r>
            <a:r>
              <a:rPr lang="pl-PL" sz="1600" dirty="0" err="1"/>
              <a:t>obwieszczeń</a:t>
            </a:r>
            <a:r>
              <a:rPr lang="pl-PL" sz="1600" dirty="0"/>
              <a:t> wyborczych i podawanie ich do wiadomości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obwodowych komisji wyborczych w wyborach do organów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wyników głosowania i przesyłanie ich komisarzowi wyborczemu</a:t>
            </a:r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38151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9011" y="1556792"/>
            <a:ext cx="11044844" cy="48245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Obwodowe komisje wyborcze </a:t>
            </a:r>
            <a:r>
              <a:rPr lang="pl-PL" sz="1600" dirty="0"/>
              <a:t>– powoływane przez komisarzy wyborczych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Skład – różny w zależności od wielkości obwodu do głosowania</a:t>
            </a:r>
          </a:p>
          <a:p>
            <a:pPr marL="114300" indent="0" algn="just">
              <a:buNone/>
            </a:pPr>
            <a:r>
              <a:rPr lang="pl-PL" sz="1600" dirty="0"/>
              <a:t>Np. w obwodach do 1000 mieszkańców – 7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 1001 do 2000 mieszkańców – 9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 2001 do 3000 mieszkańców – 11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powyżej 3000 mieszkańców – 13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odrębnych – od 5 do 11 członków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przeprowadzenie głosowania w obwodzie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czuwanie nad przestrzeganiem prawa wyborczego w miejscu i czasie głosowania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 wyników głosowania w obwodzie i podanie ich do wiadomości publicznej</a:t>
            </a:r>
          </a:p>
        </p:txBody>
      </p:sp>
    </p:spTree>
    <p:extLst>
      <p:ext uri="{BB962C8B-B14F-4D97-AF65-F5344CB8AC3E}">
        <p14:creationId xmlns:p14="http://schemas.microsoft.com/office/powerpoint/2010/main" val="26857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do Sejmu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7433" y="1556792"/>
            <a:ext cx="10895214" cy="50405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Okręgowa komisja wyborcza</a:t>
            </a:r>
          </a:p>
          <a:p>
            <a:pPr marL="114300" indent="0">
              <a:buNone/>
            </a:pPr>
            <a:r>
              <a:rPr lang="pl-PL" sz="1600" dirty="0"/>
              <a:t>Obwodowa komisja wyborcza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posłów: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partie polityczne </a:t>
            </a:r>
            <a:r>
              <a:rPr lang="pl-PL" sz="1600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wyborcy </a:t>
            </a:r>
            <a:r>
              <a:rPr lang="pl-PL" sz="1600" dirty="0"/>
              <a:t>– komitet wyborczy wyborów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21 r.ż., nieskazane na karę pozbawienia wolności za przestępstwo umyślne ścigane z oskarżenia publicznego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78407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sejmu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971" y="1812175"/>
            <a:ext cx="11161222" cy="4313989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Listy kandydatów na posłów – </a:t>
            </a:r>
            <a:r>
              <a:rPr lang="pl-PL" sz="1600" dirty="0"/>
              <a:t>na liście musi się znaleźć przynajmniej tylu kandydatów, ilu jest posłów wybieranych w okręgu, maksymalnie – dwukrotnie więcej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listy </a:t>
            </a:r>
            <a:r>
              <a:rPr lang="pl-PL" sz="1600" dirty="0"/>
              <a:t>– w okręgowej komisji wyborczej, poparcie co najmniej 5000 wyborców z okręgu, w którym dokonuje się rejestracji listy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progi wyborcze – </a:t>
            </a:r>
            <a:r>
              <a:rPr lang="pl-PL" sz="1600" dirty="0"/>
              <a:t>5% dla komitetu wyborczego wyborców i komitetu wyborczego partii politycznej, 8% dla koalicyjnego komitetu wyborczego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metoda rozdzielenia mandatów pomiędzy listy komitetów -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63852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do Senatu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8393" y="1695796"/>
            <a:ext cx="11083636" cy="4430368"/>
          </a:xfrm>
        </p:spPr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pl-PL" b="1" dirty="0"/>
              <a:t>Zasady prawa wyborczego: </a:t>
            </a:r>
            <a:r>
              <a:rPr lang="pl-PL" dirty="0"/>
              <a:t>wolne, powszechne, bezpośrednie, równe, głosowanie tajne, większościowe</a:t>
            </a:r>
            <a:endParaRPr lang="pl-PL" b="1" dirty="0"/>
          </a:p>
          <a:p>
            <a:pPr marL="114300" indent="0">
              <a:buNone/>
            </a:pPr>
            <a:endParaRPr lang="pl-PL" b="1" dirty="0"/>
          </a:p>
          <a:p>
            <a:pPr marL="114300" indent="0">
              <a:buNone/>
            </a:pPr>
            <a:r>
              <a:rPr lang="pl-PL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dirty="0"/>
              <a:t>Państwowa Komisja Wyborcza</a:t>
            </a:r>
          </a:p>
          <a:p>
            <a:pPr marL="114300" indent="0">
              <a:buNone/>
            </a:pPr>
            <a:r>
              <a:rPr lang="pl-PL" dirty="0"/>
              <a:t>Okręgowa komisja wyborcza</a:t>
            </a:r>
          </a:p>
          <a:p>
            <a:pPr marL="114300" indent="0">
              <a:buNone/>
            </a:pPr>
            <a:r>
              <a:rPr lang="pl-PL" dirty="0"/>
              <a:t>Obwodowa komisja wyborcza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Możliwość zgłaszania kandydatów na senatorów: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partie polityczne </a:t>
            </a:r>
            <a:r>
              <a:rPr lang="pl-PL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wyborcy </a:t>
            </a:r>
            <a:r>
              <a:rPr lang="pl-PL" dirty="0"/>
              <a:t>– komitet wyborczy wyborów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b="1" dirty="0"/>
              <a:t>Czynne prawo wyborcze </a:t>
            </a:r>
            <a:r>
              <a:rPr lang="pl-PL" dirty="0"/>
              <a:t>– obywatele RP, którzy najpóźniej w dniu głosowania ukończyli 18 r.ż., nieubezwłasnowolnieni, niepozbawieni praw publicznych</a:t>
            </a:r>
            <a:endParaRPr lang="pl-PL" b="1" dirty="0"/>
          </a:p>
          <a:p>
            <a:pPr marL="114300" indent="0" algn="just">
              <a:buNone/>
            </a:pPr>
            <a:r>
              <a:rPr lang="pl-PL" b="1" dirty="0"/>
              <a:t>Bierne prawo wyborcze </a:t>
            </a:r>
            <a:r>
              <a:rPr lang="pl-PL" dirty="0"/>
              <a:t>– osoby posiadające czynne prawo wyborcze, które ukończyły 30 r.ż., nieskazane na karę pozbawienia wolności za przestępstwo umyślne ścigane z oskarżenia publicznego</a:t>
            </a:r>
            <a:endParaRPr lang="pl-PL" b="1" dirty="0"/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782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senatu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5265" y="1628801"/>
            <a:ext cx="11177848" cy="44973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Kandydat na senatora – </a:t>
            </a:r>
            <a:r>
              <a:rPr lang="pl-PL" sz="1600" dirty="0"/>
              <a:t>jeden komitet może zarejestrować w okręgu wyłącznie jednego kandydata na senatora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kandydata </a:t>
            </a:r>
            <a:r>
              <a:rPr lang="pl-PL" sz="1600" dirty="0"/>
              <a:t>– w okręgowej komisji wyborczej, poparcie co najmniej 2000 wyborców z okręgu, w którym dokonuje się rejestracji kandydata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mandatu – </a:t>
            </a:r>
            <a:r>
              <a:rPr lang="pl-PL" sz="1600" dirty="0"/>
              <a:t>system większości zwykłej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wyborów do Sejmu i do Senatu: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7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</p:txBody>
      </p:sp>
    </p:spTree>
    <p:extLst>
      <p:ext uri="{BB962C8B-B14F-4D97-AF65-F5344CB8AC3E}">
        <p14:creationId xmlns:p14="http://schemas.microsoft.com/office/powerpoint/2010/main" val="99902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na urząd Prezydenta RP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Okręgowa komisja wyborcza</a:t>
            </a:r>
          </a:p>
          <a:p>
            <a:pPr marL="114300" indent="0">
              <a:buNone/>
            </a:pPr>
            <a:r>
              <a:rPr lang="pl-PL" sz="1600" dirty="0"/>
              <a:t>Obwodowa komisja wyborcza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kandydata na urząd Prezydenta RP: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grupa 100 tys. wyborców – </a:t>
            </a:r>
            <a:r>
              <a:rPr lang="pl-PL" sz="1600" dirty="0"/>
              <a:t>jako komitet wyborczy wyborców kandydata na Prezydenta RP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35 r.ż., nieskazane na karę pozbawienia wolności za przestępstwo umyślne ścigane z oskarżenia publicznego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986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na urząd Prezydenta RP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1033760" cy="46287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Rejestracja kandydatów – </a:t>
            </a: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Urząd Prezydenta RP uzyskuje kandydat, który zdobył ponad połowę ważnie oddanych głosów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żaden z kandydatów nie uzyska wymaganej większości głosów – przeprowadzana jest druga tura głosowania – 14 dni po pierwszej, do której przechodzą dwaj kandydaci z największą ilością głosów.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drugiej turze urząd Prezydenta RP uzyskuje kandydat, który zdobył najwięcej głosów.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Ważność wyborów na urząd Prezydenta RP: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14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6727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Wybory do Parlamentu Europejskiego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305" y="1556792"/>
            <a:ext cx="11305310" cy="4824536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Okręgowe komisje wyborcze</a:t>
            </a:r>
          </a:p>
          <a:p>
            <a:pPr marL="114300" indent="0">
              <a:buNone/>
            </a:pPr>
            <a:r>
              <a:rPr lang="pl-PL" sz="1600" dirty="0"/>
              <a:t>Rejonowe komisje wyborcze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posłów do PE: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partie polityczne </a:t>
            </a:r>
            <a:r>
              <a:rPr lang="pl-PL" sz="1600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wyborcy </a:t>
            </a:r>
            <a:r>
              <a:rPr lang="pl-PL" sz="1600" dirty="0"/>
              <a:t>– komitet wyborczy wyborów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publicznych; obywatele państw członkowskich UE zamieszkujący w RP, niepozbawieni w swoim kraju praw wyborczych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21 r.ż., nieskazane na karę pozbawienia wolności za przestępstwo umyślne ścigane z oskarżenia publicznego, zamieszkujące od co najmniej 5 lat na terytorium RP lub na terytorium innego państwa członkowskiego UE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8629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Sposoby sprawowania władzy przez suwerena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Demokracja przedstawicielska </a:t>
            </a:r>
          </a:p>
          <a:p>
            <a:pPr marL="114300" indent="0" algn="just">
              <a:buNone/>
            </a:pPr>
            <a:r>
              <a:rPr lang="pl-PL" sz="1600" dirty="0"/>
              <a:t>wybory jako podstawowa forma kreowania organów przedstawicielskich sprawujących władzę w imieniu suwerena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Demokracja bezpośrednia  </a:t>
            </a:r>
          </a:p>
          <a:p>
            <a:pPr marL="114300" indent="0" algn="just">
              <a:buNone/>
            </a:pPr>
            <a:r>
              <a:rPr lang="pl-PL" sz="1600" dirty="0"/>
              <a:t>powierzenie prawa do decydowania o sprawach państwowych suwerenowi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Formy demokracji bezpośredniej: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zgromadzenie ludowe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referendum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plebiscyt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inicjatywa ludowa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weto ludowe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konsultacje społeczne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7853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Parlamentu Europejskiego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5635" y="1556793"/>
            <a:ext cx="11454939" cy="483292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Listy kandydatów na posłów – </a:t>
            </a:r>
            <a:r>
              <a:rPr lang="pl-PL" sz="1600" dirty="0"/>
              <a:t> od 5 do 10 kandydatów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listy </a:t>
            </a:r>
            <a:r>
              <a:rPr lang="pl-PL" sz="1600" dirty="0"/>
              <a:t>– w okręgowej komisji wyborczej, poparcie co najmniej 10000 wyborców z okręgu, w którym dokonuje się rejestracji listy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Próg wyborczy </a:t>
            </a:r>
            <a:r>
              <a:rPr lang="pl-PL" sz="1600" dirty="0"/>
              <a:t>– 5% ważnie oddanych głosów w skali kraju na listy komitetu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mandatów pomiędzy komitety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Rozdzielenie mandatów pomiędzy listy okręgowe – metoda Hare-Niemeyera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wyborów do Parlamentu Europejskiego: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7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*Aktualnie RP ma 53 eurodeputowanych</a:t>
            </a:r>
          </a:p>
        </p:txBody>
      </p:sp>
    </p:spTree>
    <p:extLst>
      <p:ext uri="{BB962C8B-B14F-4D97-AF65-F5344CB8AC3E}">
        <p14:creationId xmlns:p14="http://schemas.microsoft.com/office/powerpoint/2010/main" val="39797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1220427"/>
          </a:xfrm>
        </p:spPr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9847" y="1752600"/>
            <a:ext cx="11316393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Rada gminy </a:t>
            </a:r>
            <a:r>
              <a:rPr lang="pl-PL" sz="1600" dirty="0"/>
              <a:t>- gminy do 20 tys. mieszkańców – jednomandatowe okręgi wyborcze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Rada gminy </a:t>
            </a:r>
            <a:r>
              <a:rPr lang="pl-PL" sz="1600" dirty="0"/>
              <a:t>– gmina powyżej 20 tys. mieszkańców</a:t>
            </a:r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</a:p>
          <a:p>
            <a:pPr marL="114300" indent="0" algn="just">
              <a:buNone/>
            </a:pPr>
            <a:r>
              <a:rPr lang="pl-PL" sz="1600" b="1" dirty="0"/>
              <a:t>Próg wyborczy – </a:t>
            </a:r>
            <a:r>
              <a:rPr lang="pl-PL" sz="1600" dirty="0"/>
              <a:t>5% ważnie oddanych głosów w skali gminy</a:t>
            </a:r>
          </a:p>
          <a:p>
            <a:pPr marL="114300" indent="0" algn="just">
              <a:buNone/>
            </a:pPr>
            <a:r>
              <a:rPr lang="pl-PL" sz="1600" b="1" dirty="0"/>
              <a:t>Rozdzielenie mandatów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9030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1148419"/>
          </a:xfrm>
        </p:spPr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7679" y="1752600"/>
            <a:ext cx="11299767" cy="47007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Gminna komisja wyborcza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radnych: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 oraz obywatele Unii Europejskiej i Zjednoczonego Królestwa Wielkiej Brytanii i Irlandii Północnej niebędący obywatelami polskimi, którzy najpóźniej w dniu głosowania ukończyli 18 r.ż., nieubezwłasnowolnieni, niepozbawieni praw publicznych, zamieszkujący stale na obszarze tej gminy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nieskazane prawomocnie na karę pozbawienia wolności za przestępstwo umyślne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88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Podziały referendum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965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Ze względu na teren, na którym jest przeprowadzane referendum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ogólnokrajowe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lokalne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moc wiążącą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stanowiące (rozstrzygające)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konsultatywne (opiniodawcze)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obowiązek przeprowadzenia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obligatoryjne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fakultatywne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etap procedury tworzenia prawa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</a:t>
            </a:r>
            <a:r>
              <a:rPr lang="pl-PL" sz="1600" dirty="0" err="1"/>
              <a:t>ante</a:t>
            </a:r>
            <a:r>
              <a:rPr lang="pl-PL" sz="1600" dirty="0"/>
              <a:t> legem 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post legem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w sprawie uchylenia aktu normatywnego</a:t>
            </a:r>
          </a:p>
        </p:txBody>
      </p:sp>
    </p:spTree>
    <p:extLst>
      <p:ext uri="{BB962C8B-B14F-4D97-AF65-F5344CB8AC3E}">
        <p14:creationId xmlns:p14="http://schemas.microsoft.com/office/powerpoint/2010/main" val="232153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Demokratyczne sposoby podejmowania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Jednomyślność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Większość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względna (zwykła)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bezwzględna (absolutna)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kwalifikowana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Losowanie</a:t>
            </a:r>
          </a:p>
        </p:txBody>
      </p:sp>
    </p:spTree>
    <p:extLst>
      <p:ext uri="{BB962C8B-B14F-4D97-AF65-F5344CB8AC3E}">
        <p14:creationId xmlns:p14="http://schemas.microsoft.com/office/powerpoint/2010/main" val="375238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Wybory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Funkcje wyborów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kreacyjna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wyrażania woli wyborców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legitymująca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kontrolna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integracyjna</a:t>
            </a:r>
          </a:p>
        </p:txBody>
      </p:sp>
    </p:spTree>
    <p:extLst>
      <p:ext uri="{BB962C8B-B14F-4D97-AF65-F5344CB8AC3E}">
        <p14:creationId xmlns:p14="http://schemas.microsoft.com/office/powerpoint/2010/main" val="169605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5611" y="1593188"/>
            <a:ext cx="11488903" cy="498151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wyborów wolnych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powszechności prawa wyborczego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równości prawa wyborczego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bezpośredniości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tajności głosowania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wyborów większościowych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proporcjonalności prawa wyborczego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79925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/>
          <a:lstStyle/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dirty="0"/>
              <a:t>Zasada wyborów wolnych</a:t>
            </a:r>
          </a:p>
          <a:p>
            <a:pPr marL="114300" indent="0">
              <a:buNone/>
            </a:pPr>
            <a:endParaRPr lang="pl-PL" dirty="0"/>
          </a:p>
          <a:p>
            <a:pPr>
              <a:buFont typeface="Wingdings" pitchFamily="2" charset="2"/>
              <a:buChar char="ü"/>
            </a:pPr>
            <a:r>
              <a:rPr lang="pl-PL" dirty="0"/>
              <a:t>swoboda zgłaszania kandydatów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swoboda kształtowania programów wyborczych i ich propagowania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swoboda decyzji wyborczej</a:t>
            </a:r>
          </a:p>
        </p:txBody>
      </p:sp>
    </p:spTree>
    <p:extLst>
      <p:ext uri="{BB962C8B-B14F-4D97-AF65-F5344CB8AC3E}">
        <p14:creationId xmlns:p14="http://schemas.microsoft.com/office/powerpoint/2010/main" val="427687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4"/>
            <a:ext cx="8260672" cy="500347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5051042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b="1" dirty="0"/>
              <a:t>Zasada powszechności prawa</a:t>
            </a:r>
            <a:r>
              <a:rPr lang="pl-PL" dirty="0"/>
              <a:t> </a:t>
            </a:r>
            <a:r>
              <a:rPr lang="pl-PL" b="1" dirty="0"/>
              <a:t>wyborczego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Ukształtowanie zasad nabywania praw wyborczych w taki sposób, by jak najszersze grono osób mogło uczestniczyć w wyborach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Najbardziej powszechne kryteria przyznania praw wyborczych: obywatelstwo, wiek, brak choroby psychicznej lub umysłowej, brak karalności, domicyl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 i spis wyborców prowadzone w oparciu o zasadę jawności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możliwość głosownia poza miejscem stałego zamieszkania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sposób tworzenia obwodów do głosowania</a:t>
            </a:r>
          </a:p>
          <a:p>
            <a:pPr marL="114300" indent="0" algn="just">
              <a:buNone/>
            </a:pPr>
            <a:r>
              <a:rPr lang="pl-PL" sz="1600" dirty="0"/>
              <a:t>obwody stałe – tworzone na zasadzie terytorialnej dla 200-4000 wyborców</a:t>
            </a:r>
          </a:p>
          <a:p>
            <a:pPr marL="114300" indent="0" algn="just">
              <a:buNone/>
            </a:pPr>
            <a:r>
              <a:rPr lang="pl-PL" sz="1600" dirty="0"/>
              <a:t>obwody odrębne – zakłady lecznicze, domy pomocy społecznej, zakłady karne, areszty, domy studenckie</a:t>
            </a:r>
          </a:p>
          <a:p>
            <a:pPr marL="114300" indent="0" algn="just">
              <a:buNone/>
            </a:pPr>
            <a:r>
              <a:rPr lang="pl-PL" sz="1600" dirty="0"/>
              <a:t>obwody poza granicami państwa</a:t>
            </a:r>
          </a:p>
          <a:p>
            <a:pPr marL="114300" indent="0" algn="just">
              <a:buNone/>
            </a:pPr>
            <a:r>
              <a:rPr lang="pl-PL" sz="1600" dirty="0"/>
              <a:t>obwody na polskich statkach morskich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głosowanie przez pełnomocnika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głosowanie korespondencyjne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3016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2303</Words>
  <Application>Microsoft Office PowerPoint</Application>
  <PresentationFormat>Panoramiczny</PresentationFormat>
  <Paragraphs>360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32</vt:i4>
      </vt:variant>
    </vt:vector>
  </HeadingPairs>
  <TitlesOfParts>
    <vt:vector size="38" baseType="lpstr">
      <vt:lpstr>Arial</vt:lpstr>
      <vt:lpstr>Book Antiqua</vt:lpstr>
      <vt:lpstr>Century Gothic</vt:lpstr>
      <vt:lpstr>Wingdings</vt:lpstr>
      <vt:lpstr>Apteka</vt:lpstr>
      <vt:lpstr>1_Apteka</vt:lpstr>
      <vt:lpstr>Encyklopedia prawa</vt:lpstr>
      <vt:lpstr>Zasada suwerenności Narodu – art. 4</vt:lpstr>
      <vt:lpstr>Sposoby sprawowania władzy przez suwerena</vt:lpstr>
      <vt:lpstr>Podziały referendum</vt:lpstr>
      <vt:lpstr>Demokratyczne sposoby podejmowania decyzji</vt:lpstr>
      <vt:lpstr>Wybory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Zarządzenie wyborów</vt:lpstr>
      <vt:lpstr>Organy wyborcze</vt:lpstr>
      <vt:lpstr>Organy wyborcze</vt:lpstr>
      <vt:lpstr>Organy wyborcze</vt:lpstr>
      <vt:lpstr>Organy wyborcze</vt:lpstr>
      <vt:lpstr>Organy wyborcze</vt:lpstr>
      <vt:lpstr>Organy wyborcze</vt:lpstr>
      <vt:lpstr>Organy wyborcze</vt:lpstr>
      <vt:lpstr>Wybory do Sejmu</vt:lpstr>
      <vt:lpstr>Wybory do sejmu c.d.</vt:lpstr>
      <vt:lpstr>Wybory do Senatu</vt:lpstr>
      <vt:lpstr>Wybory do senatu c.d.</vt:lpstr>
      <vt:lpstr>Wybory na urząd Prezydenta RP</vt:lpstr>
      <vt:lpstr>Wybory na urząd Prezydenta RP c.d.</vt:lpstr>
      <vt:lpstr>Wybory do Parlamentu Europejskiego</vt:lpstr>
      <vt:lpstr>Wybory do Parlamentu Europejskiego c.d.</vt:lpstr>
      <vt:lpstr>Wybory do organów stanowiących jednostek samorządu terytorialnego </vt:lpstr>
      <vt:lpstr>Wybory do organów stanowiących jednostek samorządu terytorialnego c.d.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2024-10-20T09:57:07Z</dcterms:created>
  <dcterms:modified xsi:type="dcterms:W3CDTF">2024-10-20T09:57:47Z</dcterms:modified>
</cp:coreProperties>
</file>