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84" r:id="rId3"/>
    <p:sldId id="385" r:id="rId4"/>
    <p:sldId id="355" r:id="rId5"/>
    <p:sldId id="356" r:id="rId6"/>
    <p:sldId id="357" r:id="rId7"/>
    <p:sldId id="358" r:id="rId8"/>
    <p:sldId id="359" r:id="rId9"/>
    <p:sldId id="360" r:id="rId10"/>
    <p:sldId id="361" r:id="rId11"/>
    <p:sldId id="362" r:id="rId12"/>
    <p:sldId id="351" r:id="rId13"/>
    <p:sldId id="363" r:id="rId14"/>
    <p:sldId id="364" r:id="rId15"/>
    <p:sldId id="365" r:id="rId16"/>
    <p:sldId id="366"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028483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33539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0567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013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769764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98145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54039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022875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51810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53214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63718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05.05.2025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525800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9-WPPRSM1211, 1212</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16493"/>
          </a:xfrm>
        </p:spPr>
        <p:txBody>
          <a:bodyPr>
            <a:normAutofit/>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doszło do </a:t>
            </a:r>
            <a:r>
              <a:rPr lang="pl-PL" sz="1600" b="1" dirty="0"/>
              <a:t>kolizji na morzu </a:t>
            </a:r>
            <a:r>
              <a:rPr lang="pl-PL" sz="1600" dirty="0"/>
              <a:t>otwartym - w przypadku zderzenia lub innego wypadku w żegludze dotyczącego statku na morzu pełnym, powodującego odpowiedzialność karną lub dyscyplinarną kapitana lub każdej innej osoby zatrudnionej na statku, postępowanie karne lub dyscyplinarne przeciwko takiej osobie może być wszczęte wyłącznie przed władzami sądowymi lub administracyjnymi państwa bandery albo państwa, którego obywatelstwo posiada ta osoba</a:t>
            </a:r>
          </a:p>
          <a:p>
            <a:pPr marL="114300" indent="0" algn="just">
              <a:buNone/>
            </a:pPr>
            <a:r>
              <a:rPr lang="pl-PL" sz="1600" dirty="0"/>
              <a:t>*nieco inaczej - sprawa francuskiego parowca Lotus (Francja v. Turcja) – Stały Trybunał Sprawiedliwości Międzynarodowej stwierdził, że praktyka międzynarodowa nie świadczy o istnieniu odpowiedniej normy zwyczaju międzynarodowego, wskazującej na brak jurysdykcji państwa poszkodowanego</a:t>
            </a:r>
          </a:p>
          <a:p>
            <a:pPr marL="114300" indent="0" algn="just">
              <a:buNone/>
            </a:pPr>
            <a:r>
              <a:rPr lang="pl-PL" sz="1600" dirty="0"/>
              <a:t>!uwaga: obecnie art. 97 Konwencji o prawie morza wyklucza jurysdykcję innych państw niż państwo bandery i państwo, którego obywatelem jest osoba oskarżona o spowodowanie kolizji</a:t>
            </a:r>
          </a:p>
          <a:p>
            <a:pPr algn="just">
              <a:buFont typeface="Wingdings" panose="05000000000000000000" pitchFamily="2" charset="2"/>
              <a:buChar char="§"/>
            </a:pPr>
            <a:r>
              <a:rPr lang="pl-PL" sz="1600" dirty="0"/>
              <a:t>zachodzi </a:t>
            </a:r>
            <a:r>
              <a:rPr lang="pl-PL" sz="1600" b="1" dirty="0"/>
              <a:t>stan wyższej konieczności </a:t>
            </a:r>
            <a:r>
              <a:rPr lang="pl-PL" sz="1600" dirty="0"/>
              <a:t>– państwa mogą zastosować wszelkie środki w celu przeciwdziałania bardzo poważnym zagrożeniom powstałym np. na skutek katastrofy </a:t>
            </a:r>
          </a:p>
          <a:p>
            <a:pPr marL="114300" indent="0" algn="just">
              <a:buNone/>
            </a:pPr>
            <a:r>
              <a:rPr lang="pl-PL" sz="1600" dirty="0"/>
              <a:t>*katastrofa liberyjskiego tankowca </a:t>
            </a:r>
            <a:r>
              <a:rPr lang="pl-PL" sz="1600" i="1" dirty="0" err="1"/>
              <a:t>Torrey</a:t>
            </a:r>
            <a:r>
              <a:rPr lang="pl-PL" sz="1600" i="1" dirty="0"/>
              <a:t> </a:t>
            </a:r>
            <a:r>
              <a:rPr lang="pl-PL" sz="1600" i="1" dirty="0" err="1"/>
              <a:t>Canyon</a:t>
            </a:r>
            <a:r>
              <a:rPr lang="pl-PL" sz="1600" dirty="0"/>
              <a:t> – w celu zapobieżenia skażeniu ropą wybrzeży Kornwalii Wielka Brytania zbombardowała i podpaliła tankowiec</a:t>
            </a:r>
          </a:p>
          <a:p>
            <a:pPr marL="114300" indent="0">
              <a:buNone/>
            </a:pPr>
            <a:endParaRPr lang="pl-PL" sz="1600" dirty="0"/>
          </a:p>
        </p:txBody>
      </p:sp>
    </p:spTree>
    <p:extLst>
      <p:ext uri="{BB962C8B-B14F-4D97-AF65-F5344CB8AC3E}">
        <p14:creationId xmlns:p14="http://schemas.microsoft.com/office/powerpoint/2010/main" val="265249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54786"/>
          </a:xfrm>
        </p:spPr>
        <p:txBody>
          <a:bodyPr>
            <a:normAutofit/>
          </a:bodyPr>
          <a:lstStyle/>
          <a:p>
            <a:pPr marL="114300" indent="0">
              <a:buNone/>
            </a:pPr>
            <a:r>
              <a:rPr lang="pl-PL" sz="1600" b="1" dirty="0"/>
              <a:t>wolność przelotu</a:t>
            </a:r>
          </a:p>
          <a:p>
            <a:pPr algn="just">
              <a:buFont typeface="Wingdings" panose="05000000000000000000" pitchFamily="2" charset="2"/>
              <a:buChar char="Ø"/>
            </a:pPr>
            <a:r>
              <a:rPr lang="pl-PL" sz="1600" dirty="0"/>
              <a:t>każde państwo może korzystać z prawa przelotu nad morzem pełnym</a:t>
            </a:r>
          </a:p>
          <a:p>
            <a:pPr algn="just">
              <a:buFont typeface="Wingdings" panose="05000000000000000000" pitchFamily="2" charset="2"/>
              <a:buChar char="Ø"/>
            </a:pPr>
            <a:r>
              <a:rPr lang="pl-PL" sz="1600" dirty="0"/>
              <a:t>nad bezpieczeństwem lotów czuwa Międzynarodowa Organizacja Lotnictwa Cywilnego (ICAO)</a:t>
            </a:r>
          </a:p>
          <a:p>
            <a:pPr marL="114300" indent="0" algn="just">
              <a:buNone/>
            </a:pPr>
            <a:endParaRPr lang="pl-PL" sz="1600" dirty="0"/>
          </a:p>
          <a:p>
            <a:pPr marL="114300" indent="0" algn="just">
              <a:buNone/>
            </a:pPr>
            <a:r>
              <a:rPr lang="pl-PL" sz="1600" b="1" dirty="0"/>
              <a:t>wolność układania podmorskich kabli i rurociągów</a:t>
            </a:r>
          </a:p>
          <a:p>
            <a:pPr algn="just">
              <a:buFont typeface="Wingdings" panose="05000000000000000000" pitchFamily="2" charset="2"/>
              <a:buChar char="Ø"/>
            </a:pPr>
            <a:r>
              <a:rPr lang="pl-PL" sz="1600" dirty="0"/>
              <a:t> wszystkie państwa mają prawo do układania podmorskich kabli i rurociągów na dnie morza pełnego poza szelfem kontynentalnym</a:t>
            </a:r>
          </a:p>
          <a:p>
            <a:pPr algn="just">
              <a:buFont typeface="Wingdings" panose="05000000000000000000" pitchFamily="2" charset="2"/>
              <a:buChar char="Ø"/>
            </a:pPr>
            <a:r>
              <a:rPr lang="pl-PL" sz="1600" dirty="0"/>
              <a:t>podczas układania podmorskich kabli lub rurociągów państwa zwracają należytą uwagę na istniejące już kable lub rurociągi. W szczególności nie powinny ulec pogorszeniu możliwości naprawy istniejących kabli lub rurociągów</a:t>
            </a:r>
          </a:p>
          <a:p>
            <a:pPr algn="just">
              <a:buFont typeface="Wingdings" panose="05000000000000000000" pitchFamily="2" charset="2"/>
              <a:buChar char="Ø"/>
            </a:pPr>
            <a:r>
              <a:rPr lang="pl-PL" sz="1600" dirty="0"/>
              <a:t>państwo powinno penalizować w swoim prawie wewnętrznym czyny polegające na zerwaniu lub uszkodzeniu podmorskiego kabla lub rurociągu</a:t>
            </a:r>
          </a:p>
          <a:p>
            <a:pPr marL="114300" indent="0" algn="just">
              <a:buNone/>
            </a:pPr>
            <a:r>
              <a:rPr lang="pl-PL" sz="1600" dirty="0"/>
              <a:t>*por. art. 288 </a:t>
            </a:r>
            <a:r>
              <a:rPr lang="pl-PL" sz="1600" dirty="0">
                <a:latin typeface="Century Gothic" panose="020B0502020202020204" pitchFamily="34" charset="0"/>
              </a:rPr>
              <a:t>§ 3 kk – przerwanie </a:t>
            </a:r>
            <a:r>
              <a:rPr lang="pl-PL" sz="1600" dirty="0"/>
              <a:t>lub uszkodzenie kabla podmorskiego albo naruszenie przepisów obowiązujących przy zakładaniu lub naprawie takiego kabla zagrożone jest karą pozbawienia wolności od 3 miesięcy do 5 lat</a:t>
            </a:r>
          </a:p>
          <a:p>
            <a:pPr algn="just">
              <a:buFont typeface="Wingdings" panose="05000000000000000000" pitchFamily="2" charset="2"/>
              <a:buChar char="Ø"/>
            </a:pPr>
            <a:r>
              <a:rPr lang="pl-PL" sz="1600" dirty="0"/>
              <a:t>na właścicielu kabla lub rurociągu spoczywa obowiązek odszkodowania dla właścicieli statków, którzy poświęcili kotwicę, sieć lub inny sprzęt rybacki, aby uniknąć uszkodzenia kabla lub rurociągu  </a:t>
            </a:r>
          </a:p>
        </p:txBody>
      </p:sp>
    </p:spTree>
    <p:extLst>
      <p:ext uri="{BB962C8B-B14F-4D97-AF65-F5344CB8AC3E}">
        <p14:creationId xmlns:p14="http://schemas.microsoft.com/office/powerpoint/2010/main" val="359040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wolność rybołówstwa</a:t>
            </a:r>
          </a:p>
          <a:p>
            <a:pPr algn="just">
              <a:buFont typeface="Wingdings" panose="05000000000000000000" pitchFamily="2" charset="2"/>
              <a:buChar char="Ø"/>
            </a:pPr>
            <a:r>
              <a:rPr lang="pl-PL" sz="1600" dirty="0"/>
              <a:t>wolność eksploatacji żywych zasobów morza otwartego</a:t>
            </a:r>
          </a:p>
          <a:p>
            <a:pPr algn="just">
              <a:buFont typeface="Wingdings" panose="05000000000000000000" pitchFamily="2" charset="2"/>
              <a:buChar char="Ø"/>
            </a:pPr>
            <a:r>
              <a:rPr lang="pl-PL" sz="1600" dirty="0"/>
              <a:t>obecnie – wprowadzane są w drodze umów międzynarodowych kwoty połowowe, okresy ochronne lub zakaz używania określonych narzędzi do połowu w celu ochrony przed przełowieniem i ochrony biologicznych gatunków morza pełnego </a:t>
            </a:r>
          </a:p>
          <a:p>
            <a:pPr algn="just">
              <a:buFont typeface="Wingdings" panose="05000000000000000000" pitchFamily="2" charset="2"/>
              <a:buChar char="Ø"/>
            </a:pPr>
            <a:r>
              <a:rPr lang="pl-PL" sz="1600" dirty="0"/>
              <a:t>wszystkie państwa mają obowiązek podjęcia lub współdziałania z innymi państwami w podejmowaniu wobec swoich obywateli środków koniecznych dla zachowania zasobów morza pełnego</a:t>
            </a:r>
          </a:p>
        </p:txBody>
      </p:sp>
    </p:spTree>
    <p:extLst>
      <p:ext uri="{BB962C8B-B14F-4D97-AF65-F5344CB8AC3E}">
        <p14:creationId xmlns:p14="http://schemas.microsoft.com/office/powerpoint/2010/main" val="211534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dno mórz i oceanów poza granicami jurysdykcji państwowej</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88444"/>
          </a:xfrm>
        </p:spPr>
        <p:txBody>
          <a:bodyPr>
            <a:normAutofit fontScale="92500" lnSpcReduction="20000"/>
          </a:bodyPr>
          <a:lstStyle/>
          <a:p>
            <a:pPr algn="just">
              <a:buFont typeface="Wingdings" panose="05000000000000000000" pitchFamily="2" charset="2"/>
              <a:buChar char="Ø"/>
            </a:pPr>
            <a:r>
              <a:rPr lang="pl-PL" sz="1600" dirty="0"/>
              <a:t>stanowi wspólne dziedzictwo ludzkości (art. 136 Konwencji o prawie morza)</a:t>
            </a:r>
          </a:p>
          <a:p>
            <a:pPr algn="just">
              <a:buFont typeface="Wingdings" panose="05000000000000000000" pitchFamily="2" charset="2"/>
              <a:buChar char="Ø"/>
            </a:pPr>
            <a:r>
              <a:rPr lang="pl-PL" sz="1600" dirty="0"/>
              <a:t>żadne państwo nie może zgłaszać roszczeń ani wykonywać suwerenności lub suwerennych praw nad jakąkolwiek częścią dna mórz i oceanów poza granicami jurysdykcji państw</a:t>
            </a:r>
          </a:p>
          <a:p>
            <a:pPr algn="just">
              <a:buFont typeface="Wingdings" panose="05000000000000000000" pitchFamily="2" charset="2"/>
              <a:buChar char="Ø"/>
            </a:pPr>
            <a:r>
              <a:rPr lang="pl-PL" sz="1600" dirty="0"/>
              <a:t>żadne państwo lub osoba fizyczna albo prawna nie może zawłaszczyć jakiejkolwiek tej części dna mórz i oceanów </a:t>
            </a:r>
          </a:p>
          <a:p>
            <a:pPr algn="just">
              <a:buFont typeface="Wingdings" panose="05000000000000000000" pitchFamily="2" charset="2"/>
              <a:buChar char="Ø"/>
            </a:pPr>
            <a:r>
              <a:rPr lang="pl-PL" sz="1600" dirty="0"/>
              <a:t>nie uznaje się żadnego takiego roszczenia lub wykonywania suwerenności albo suwerennych praw ani takiego zawłaszczenia</a:t>
            </a:r>
          </a:p>
          <a:p>
            <a:pPr algn="just">
              <a:buFont typeface="Wingdings" panose="05000000000000000000" pitchFamily="2" charset="2"/>
              <a:buChar char="Ø"/>
            </a:pPr>
            <a:r>
              <a:rPr lang="pl-PL" sz="1600" dirty="0"/>
              <a:t>wszelkie prawa do zasobów tej części dna mórz i oceanów przysługują ludzkości jako całości</a:t>
            </a:r>
          </a:p>
          <a:p>
            <a:pPr algn="just">
              <a:buFont typeface="Wingdings" panose="05000000000000000000" pitchFamily="2" charset="2"/>
              <a:buChar char="Ø"/>
            </a:pPr>
            <a:r>
              <a:rPr lang="pl-PL" sz="1600" dirty="0"/>
              <a:t>prawa do dna mórz i oceanów poza granicami jurysdykcji państwowej w imieniu ludzkości wykonuje Międzynarodowa Organizacja Dna Morskiego </a:t>
            </a:r>
            <a:r>
              <a:rPr lang="pl-PL" sz="1600" i="1" dirty="0"/>
              <a:t>(International </a:t>
            </a:r>
            <a:r>
              <a:rPr lang="pl-PL" sz="1600" i="1" dirty="0" err="1"/>
              <a:t>Seabed</a:t>
            </a:r>
            <a:r>
              <a:rPr lang="pl-PL" sz="1600" i="1" dirty="0"/>
              <a:t> Authority </a:t>
            </a:r>
            <a:r>
              <a:rPr lang="pl-PL" sz="1600" dirty="0"/>
              <a:t>- ISA</a:t>
            </a:r>
            <a:r>
              <a:rPr lang="pl-PL" sz="1600" i="1" dirty="0"/>
              <a:t>)</a:t>
            </a:r>
          </a:p>
          <a:p>
            <a:pPr algn="just">
              <a:buFont typeface="Wingdings" panose="05000000000000000000" pitchFamily="2" charset="2"/>
              <a:buChar char="§"/>
            </a:pPr>
            <a:r>
              <a:rPr lang="pl-PL" sz="1600" dirty="0"/>
              <a:t>organy ISA: Zgromadzenie (wszyscy członkowie Organizacji), Rada (36 członków wybieranych przez Zgromadzenie; organy Rady: Komisja Planowania Gospodarczego, Komisja Prawno-Techniczna), Sekretariat (Sekretarz Generalny wybierany przez Zgromadzenie na czteroletnią kadencję)</a:t>
            </a:r>
          </a:p>
          <a:p>
            <a:pPr algn="just">
              <a:buFont typeface="Wingdings" panose="05000000000000000000" pitchFamily="2" charset="2"/>
              <a:buChar char="§"/>
            </a:pPr>
            <a:r>
              <a:rPr lang="pl-PL" sz="1600" dirty="0"/>
              <a:t>zasoby dna morskiego są niezbywalne i mogą być wykorzystywane na zasadach określonych przez Konwencję i ISA</a:t>
            </a:r>
          </a:p>
          <a:p>
            <a:pPr algn="just">
              <a:buFont typeface="Wingdings" panose="05000000000000000000" pitchFamily="2" charset="2"/>
              <a:buChar char="§"/>
            </a:pPr>
            <a:r>
              <a:rPr lang="pl-PL" sz="1600" dirty="0"/>
              <a:t>działalność w tej części dna mórz i oceanów jest prowadzona z korzyścią dla ludzkości jako całości, niezależnie od geograficznego położenia państw, zarówno nadbrzeżnych, jak i śródlądowych, ze szczególnym uwzględnieniem interesów i potrzeb państw rozwijających się i ludów, które nie uzyskały pełnej niepodległości lub innego autonomicznego statusu, uznanego przez Narody Zjednoczone</a:t>
            </a:r>
          </a:p>
          <a:p>
            <a:pPr algn="just">
              <a:buFont typeface="Wingdings" panose="05000000000000000000" pitchFamily="2" charset="2"/>
              <a:buChar char="§"/>
            </a:pPr>
            <a:r>
              <a:rPr lang="pl-PL" sz="1600" dirty="0"/>
              <a:t>ISA zapewnia oparty o zasadę słuszności podział finansowych i innych ekonomicznych korzyści uzyskiwanych z działalności w tej części dna mórz i oceanów za pośrednictwem odpowiedniego systemu, na warunkach niedyskryminacji</a:t>
            </a:r>
          </a:p>
        </p:txBody>
      </p:sp>
    </p:spTree>
    <p:extLst>
      <p:ext uri="{BB962C8B-B14F-4D97-AF65-F5344CB8AC3E}">
        <p14:creationId xmlns:p14="http://schemas.microsoft.com/office/powerpoint/2010/main" val="1563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dno mórz i oceanów poza granicami jurysdykcji państwowej</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38933"/>
          </a:xfrm>
        </p:spPr>
        <p:txBody>
          <a:bodyPr>
            <a:normAutofit/>
          </a:bodyPr>
          <a:lstStyle/>
          <a:p>
            <a:pPr algn="just">
              <a:buFont typeface="Wingdings" panose="05000000000000000000" pitchFamily="2" charset="2"/>
              <a:buChar char="Ø"/>
            </a:pPr>
            <a:r>
              <a:rPr lang="pl-PL" sz="1600" b="1" dirty="0"/>
              <a:t>Izba Sporów Dotyczących Dna Morskiego Międzynarodowego Trybunału Prawa Morza</a:t>
            </a:r>
          </a:p>
          <a:p>
            <a:pPr algn="just">
              <a:buFont typeface="Wingdings" panose="05000000000000000000" pitchFamily="2" charset="2"/>
              <a:buChar char="§"/>
            </a:pPr>
            <a:r>
              <a:rPr lang="pl-PL" sz="1600" dirty="0"/>
              <a:t>utworzona na mocy art. 186 Konwencji o prawie morza</a:t>
            </a:r>
          </a:p>
          <a:p>
            <a:pPr algn="just">
              <a:buFont typeface="Wingdings" panose="05000000000000000000" pitchFamily="2" charset="2"/>
              <a:buChar char="§"/>
            </a:pPr>
            <a:r>
              <a:rPr lang="pl-PL" sz="1600" dirty="0"/>
              <a:t>Izba jest właściwa do rozstrzygania sporów związanych z działalnością na dnie mórz i oceanów</a:t>
            </a:r>
          </a:p>
          <a:p>
            <a:pPr marL="114300" indent="0" algn="just">
              <a:buNone/>
            </a:pPr>
            <a:endParaRPr lang="pl-PL" sz="1600" dirty="0"/>
          </a:p>
          <a:p>
            <a:pPr marL="114300" indent="0" algn="just">
              <a:buNone/>
            </a:pPr>
            <a:endParaRPr lang="pl-PL" sz="1600" dirty="0"/>
          </a:p>
          <a:p>
            <a:pPr marL="114300" indent="0" algn="just">
              <a:buNone/>
            </a:pPr>
            <a:r>
              <a:rPr lang="pl-PL" sz="1600" dirty="0"/>
              <a:t>*własność skarbów znajdujących się na dnie mórz we wrakach statków i okrętów</a:t>
            </a:r>
          </a:p>
          <a:p>
            <a:pPr marL="114300" indent="0" algn="just">
              <a:buNone/>
            </a:pPr>
            <a:r>
              <a:rPr lang="pl-PL" sz="1600" dirty="0"/>
              <a:t>sprawa </a:t>
            </a:r>
            <a:r>
              <a:rPr lang="pl-PL" sz="1600" i="1" dirty="0"/>
              <a:t>Odyssey Marine Exploration v. Hiszpania </a:t>
            </a:r>
            <a:r>
              <a:rPr lang="pl-PL" sz="1600" dirty="0"/>
              <a:t>– sprawa skarbu znalezionego we wraku hiszpańskiego okrętu </a:t>
            </a:r>
            <a:r>
              <a:rPr lang="pl-PL" sz="1600" i="1" dirty="0" err="1"/>
              <a:t>Nuestra</a:t>
            </a:r>
            <a:r>
              <a:rPr lang="pl-PL" sz="1600" i="1" dirty="0"/>
              <a:t> </a:t>
            </a:r>
            <a:r>
              <a:rPr lang="pl-PL" sz="1600" i="1" dirty="0" err="1"/>
              <a:t>Senora</a:t>
            </a:r>
            <a:r>
              <a:rPr lang="pl-PL" sz="1600" i="1" dirty="0"/>
              <a:t> de las Mercedes</a:t>
            </a:r>
          </a:p>
          <a:p>
            <a:pPr marL="114300" indent="0" algn="just">
              <a:buNone/>
            </a:pPr>
            <a:endParaRPr lang="pl-PL" sz="1600" i="1" dirty="0"/>
          </a:p>
          <a:p>
            <a:pPr marL="114300" indent="0" algn="just">
              <a:buNone/>
            </a:pPr>
            <a:r>
              <a:rPr lang="pl-PL" sz="1600" i="1" dirty="0"/>
              <a:t>**</a:t>
            </a:r>
            <a:r>
              <a:rPr lang="pl-PL" sz="1600" dirty="0"/>
              <a:t>Rzeczpospolita Polska </a:t>
            </a:r>
          </a:p>
          <a:p>
            <a:pPr algn="just">
              <a:buFont typeface="Wingdings" panose="05000000000000000000" pitchFamily="2" charset="2"/>
              <a:buChar char="§"/>
            </a:pPr>
            <a:r>
              <a:rPr lang="pl-PL" sz="1600" dirty="0"/>
              <a:t> możliwość przeszukania wraków statków lub ich pozostałości na polskich obszarach morskich może być dokonywana przez osoby fizyczne, osoby prawne lub jednostki organizacyjne nieposiadające osobowości prawnej wyłącznie po uzyskaniu zgody dyrektora właściwego urzędu morskiego</a:t>
            </a:r>
          </a:p>
          <a:p>
            <a:pPr algn="just">
              <a:buFont typeface="Wingdings" panose="05000000000000000000" pitchFamily="2" charset="2"/>
              <a:buChar char="§"/>
            </a:pPr>
            <a:r>
              <a:rPr lang="pl-PL" sz="1600" dirty="0"/>
              <a:t>wszelkie przedmioty znalezione i wydobyte w trakcie przeszukania wraków podlegają przekazaniu dyrektorowi urzędu morskiego, który wydał pozwolenie, najpóźniej w dniu upływu ważności pozwolenia</a:t>
            </a:r>
          </a:p>
        </p:txBody>
      </p:sp>
    </p:spTree>
    <p:extLst>
      <p:ext uri="{BB962C8B-B14F-4D97-AF65-F5344CB8AC3E}">
        <p14:creationId xmlns:p14="http://schemas.microsoft.com/office/powerpoint/2010/main" val="316855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cieśniny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94054"/>
          </a:xfrm>
        </p:spPr>
        <p:txBody>
          <a:bodyPr>
            <a:normAutofit fontScale="92500" lnSpcReduction="10000"/>
          </a:bodyPr>
          <a:lstStyle/>
          <a:p>
            <a:pPr algn="just">
              <a:buFont typeface="Wingdings" panose="05000000000000000000" pitchFamily="2" charset="2"/>
              <a:buChar char="Ø"/>
            </a:pPr>
            <a:r>
              <a:rPr lang="pl-PL" sz="1600" dirty="0"/>
              <a:t>naturalna droga wodna łącząca dwa obszary morskie</a:t>
            </a:r>
          </a:p>
          <a:p>
            <a:pPr algn="just">
              <a:buFont typeface="Wingdings" panose="05000000000000000000" pitchFamily="2" charset="2"/>
              <a:buChar char="Ø"/>
            </a:pPr>
            <a:r>
              <a:rPr lang="pl-PL" sz="1600" dirty="0"/>
              <a:t>jeśli szerokość cieśniny przekracza dwukrotność szerokości morza terytorialnego państwa lub państw nadbrzeżnych, na tej części cieśniny, która położona jest poza granicami morza terytorialnego obowiązuje zasada wolności żeglugi</a:t>
            </a:r>
          </a:p>
          <a:p>
            <a:pPr algn="just">
              <a:buFont typeface="Wingdings" panose="05000000000000000000" pitchFamily="2" charset="2"/>
              <a:buChar char="Ø"/>
            </a:pPr>
            <a:r>
              <a:rPr lang="pl-PL" sz="1600" dirty="0"/>
              <a:t>jeśli szerokość cieśniny jest węższa lub równa podwójnej szerokości morza terytorialnego państwa lub państw nadbrzeżnych, stanowi tzw. cieśninę terytorialną, w której obowiązuje </a:t>
            </a:r>
            <a:r>
              <a:rPr lang="pl-PL" sz="1600" b="1" dirty="0"/>
              <a:t>prawo przejścia tranzytowego </a:t>
            </a:r>
            <a:r>
              <a:rPr lang="pl-PL" sz="1600" dirty="0"/>
              <a:t>(art. 37 Konwencji o prawie morza):</a:t>
            </a:r>
          </a:p>
          <a:p>
            <a:pPr algn="just">
              <a:buFont typeface="Wingdings" panose="05000000000000000000" pitchFamily="2" charset="2"/>
              <a:buChar char="§"/>
            </a:pPr>
            <a:r>
              <a:rPr lang="pl-PL" sz="1600" dirty="0"/>
              <a:t>polega na korzystaniu z wolności żeglugi i przelotu wyłącznie w celu nieprzerwanego i szybkiego tranzytu przez cieśninę między jedną częścią morza pełnego lub wyłącznej strefy ekonomicznej a drugą częścią morza pełnego lub wyłącznej strefy ekonomicznej</a:t>
            </a:r>
          </a:p>
          <a:p>
            <a:pPr algn="just">
              <a:buFont typeface="Wingdings" panose="05000000000000000000" pitchFamily="2" charset="2"/>
              <a:buChar char="§"/>
            </a:pPr>
            <a:r>
              <a:rPr lang="pl-PL" sz="1600" dirty="0"/>
              <a:t>przejście musi być nieprzerwane i szybkie; nie stoi to na przeszkodzie przejściu przez cieśninę w celu znalezienia się na terytorium państwa położonego nad cieśniną, opuszczenia go lub powrotu na nie zgodnie z warunkami wstępu na terytorium tego państwa</a:t>
            </a:r>
          </a:p>
          <a:p>
            <a:pPr algn="just">
              <a:buFont typeface="Wingdings" panose="05000000000000000000" pitchFamily="2" charset="2"/>
              <a:buChar char="§"/>
            </a:pPr>
            <a:r>
              <a:rPr lang="pl-PL" sz="1600" dirty="0"/>
              <a:t>przepływający statek ma obowiązek powstrzymania się od wszelkich działań niezwiązanych ze zwyczajnym nieprzerwanym i szybkim tranzytem, z wyjątkiem zdarzeń spowodowanych przez siłę wyższą, a także działań wyznaczonych przez państwo nadbrzeżne lub wynikających z obowiązujących w nim przepisów</a:t>
            </a:r>
          </a:p>
          <a:p>
            <a:pPr algn="just">
              <a:buFont typeface="Wingdings" panose="05000000000000000000" pitchFamily="2" charset="2"/>
              <a:buChar char="§"/>
            </a:pPr>
            <a:r>
              <a:rPr lang="pl-PL" sz="1600" dirty="0"/>
              <a:t>jeżeli naruszenie przepisów państwa nadbrzeżnego spowoduje stratę lub szkodę dla państwa nadbrzeżnego, odpowiedzialność ponosi państwo bandery statku morskiego/państwo rejestracji statku powietrznego pozostającego w tranzycie</a:t>
            </a:r>
          </a:p>
          <a:p>
            <a:pPr algn="just">
              <a:buFont typeface="Wingdings" panose="05000000000000000000" pitchFamily="2" charset="2"/>
              <a:buChar char="§"/>
            </a:pPr>
            <a:r>
              <a:rPr lang="pl-PL" sz="1600" dirty="0"/>
              <a:t>państwo nadbrzeżne nie powinno przeszkadzać w wykonywaniu prawa przejścia tranzytowego ani go zawieszać; zobowiązane jest także informować przechodzące statki o niebezpieczeństwach dla żeglugi </a:t>
            </a:r>
          </a:p>
        </p:txBody>
      </p:sp>
    </p:spTree>
    <p:extLst>
      <p:ext uri="{BB962C8B-B14F-4D97-AF65-F5344CB8AC3E}">
        <p14:creationId xmlns:p14="http://schemas.microsoft.com/office/powerpoint/2010/main" val="424174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cieśniny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55762"/>
          </a:xfrm>
        </p:spPr>
        <p:txBody>
          <a:bodyPr>
            <a:normAutofit lnSpcReduction="10000"/>
          </a:bodyPr>
          <a:lstStyle/>
          <a:p>
            <a:pPr algn="just">
              <a:buFont typeface="Wingdings" panose="05000000000000000000" pitchFamily="2" charset="2"/>
              <a:buChar char="Ø"/>
            </a:pPr>
            <a:r>
              <a:rPr lang="pl-PL" sz="1600" dirty="0"/>
              <a:t>cieśniny bałtyckie – Wielki Bełt, Mały Bełt i Sund</a:t>
            </a:r>
          </a:p>
          <a:p>
            <a:pPr algn="just">
              <a:buFont typeface="Wingdings" panose="05000000000000000000" pitchFamily="2" charset="2"/>
              <a:buChar char="§"/>
            </a:pPr>
            <a:r>
              <a:rPr lang="pl-PL" sz="1600" dirty="0"/>
              <a:t>status tych cieśnin uregulowany został w Traktacie kopenhaskim z 1857 r.</a:t>
            </a:r>
          </a:p>
          <a:p>
            <a:pPr algn="just">
              <a:buFont typeface="Wingdings" panose="05000000000000000000" pitchFamily="2" charset="2"/>
              <a:buChar char="§"/>
            </a:pPr>
            <a:r>
              <a:rPr lang="pl-PL" sz="1600" dirty="0"/>
              <a:t>Dania zrezygnowała z pobierania cła za przejście przez cieśniny i zobowiązała się do zapewnienia swobody żeglugi </a:t>
            </a:r>
          </a:p>
          <a:p>
            <a:pPr marL="114300" indent="0" algn="just">
              <a:buNone/>
            </a:pPr>
            <a:r>
              <a:rPr lang="pl-PL" sz="1600" dirty="0"/>
              <a:t>*sprawa mostu łączącego Kopenhagę i Malmo nad Cieśniną Sund</a:t>
            </a:r>
          </a:p>
          <a:p>
            <a:pPr marL="114300" indent="0" algn="just">
              <a:buNone/>
            </a:pPr>
            <a:endParaRPr lang="pl-PL" sz="1600" dirty="0"/>
          </a:p>
          <a:p>
            <a:pPr algn="just">
              <a:buFont typeface="Wingdings" panose="05000000000000000000" pitchFamily="2" charset="2"/>
              <a:buChar char="Ø"/>
            </a:pPr>
            <a:r>
              <a:rPr lang="pl-PL" sz="1600" dirty="0"/>
              <a:t>cieśniny czarnomorskie – Bosfor i Dardanele</a:t>
            </a:r>
          </a:p>
          <a:p>
            <a:pPr algn="just">
              <a:buFont typeface="Wingdings" panose="05000000000000000000" pitchFamily="2" charset="2"/>
              <a:buChar char="§"/>
            </a:pPr>
            <a:r>
              <a:rPr lang="pl-PL" sz="1600" dirty="0"/>
              <a:t>status tych cieśnin uregulowany został w Konwencji z Montreux z 1936 r.</a:t>
            </a:r>
          </a:p>
          <a:p>
            <a:pPr algn="just">
              <a:buFont typeface="Wingdings" panose="05000000000000000000" pitchFamily="2" charset="2"/>
              <a:buChar char="§"/>
            </a:pPr>
            <a:r>
              <a:rPr lang="pl-PL" sz="1600" dirty="0"/>
              <a:t>Turcja zagwarantowała zasadę pełnej wolności żeglugi dla statków handlowych; przepływ okrętów wojennych wymaga notyfikacji, a w przypadku większych jednostek nieczarnomorskich – zgody Turcji</a:t>
            </a:r>
          </a:p>
          <a:p>
            <a:pPr algn="just">
              <a:buFont typeface="Wingdings" panose="05000000000000000000" pitchFamily="2" charset="2"/>
              <a:buChar char="§"/>
            </a:pPr>
            <a:r>
              <a:rPr lang="pl-PL" sz="1600" dirty="0"/>
              <a:t>Turcja zapewnia i kontroluje bezpieczeństwo żeglugi przez cieśniny; jest uprawniona do zamknięcia cieśnin dla okrętów wojennych innych państw w przypadku zagrożenia agresją</a:t>
            </a:r>
          </a:p>
          <a:p>
            <a:pPr marL="114300" indent="0" algn="just">
              <a:buNone/>
            </a:pPr>
            <a:endParaRPr lang="pl-PL" sz="1600" dirty="0"/>
          </a:p>
          <a:p>
            <a:pPr algn="just">
              <a:buFont typeface="Wingdings" panose="05000000000000000000" pitchFamily="2" charset="2"/>
              <a:buChar char="Ø"/>
            </a:pPr>
            <a:r>
              <a:rPr lang="pl-PL" sz="1600" dirty="0"/>
              <a:t>Cieśnina Magellana</a:t>
            </a:r>
          </a:p>
          <a:p>
            <a:pPr algn="just">
              <a:buFont typeface="Wingdings" panose="05000000000000000000" pitchFamily="2" charset="2"/>
              <a:buChar char="§"/>
            </a:pPr>
            <a:r>
              <a:rPr lang="pl-PL" sz="1600" dirty="0"/>
              <a:t>status cieśniny uregulowała umowa argentyńsko-chilijska z 1881 r.</a:t>
            </a:r>
          </a:p>
          <a:p>
            <a:pPr algn="just">
              <a:buFont typeface="Wingdings" panose="05000000000000000000" pitchFamily="2" charset="2"/>
              <a:buChar char="§"/>
            </a:pPr>
            <a:r>
              <a:rPr lang="pl-PL" sz="1600" dirty="0"/>
              <a:t>zapewniona jest swoboda żeglugi</a:t>
            </a:r>
          </a:p>
          <a:p>
            <a:pPr algn="just">
              <a:buFont typeface="Wingdings" panose="05000000000000000000" pitchFamily="2" charset="2"/>
              <a:buChar char="§"/>
            </a:pPr>
            <a:r>
              <a:rPr lang="pl-PL" sz="1600" dirty="0"/>
              <a:t>cieśnina jest zneutralizowana i na jej brzegach obowiązuje zakaz budowy umocnień wojskowych i fortyfikacji </a:t>
            </a:r>
          </a:p>
        </p:txBody>
      </p:sp>
    </p:spTree>
    <p:extLst>
      <p:ext uri="{BB962C8B-B14F-4D97-AF65-F5344CB8AC3E}">
        <p14:creationId xmlns:p14="http://schemas.microsoft.com/office/powerpoint/2010/main" val="232310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48199"/>
          </a:xfrm>
        </p:spPr>
        <p:txBody>
          <a:bodyPr>
            <a:normAutofit fontScale="92500" lnSpcReduction="10000"/>
          </a:bodyPr>
          <a:lstStyle/>
          <a:p>
            <a:pPr marL="114300" indent="0">
              <a:buNone/>
            </a:pPr>
            <a:r>
              <a:rPr lang="pl-PL" sz="1600" b="1" dirty="0"/>
              <a:t>Komisja Granic Szelfu Kontynentalnego</a:t>
            </a:r>
          </a:p>
          <a:p>
            <a:pPr>
              <a:buFont typeface="Wingdings" panose="05000000000000000000" pitchFamily="2" charset="2"/>
              <a:buChar char="Ø"/>
            </a:pPr>
            <a:r>
              <a:rPr lang="pl-PL" sz="1600" dirty="0"/>
              <a:t>utworzona zgodnie z aneksem II do Konwencji o prawie morza z 1982 r. w celu rozpatrywania zgłoszeń państw-stron Konwencji dotyczących zamiaru wyznaczenia granicy szelfu kontynentalnego poza 200 mil morskich</a:t>
            </a:r>
          </a:p>
          <a:p>
            <a:pPr algn="just">
              <a:buFont typeface="Wingdings" panose="05000000000000000000" pitchFamily="2" charset="2"/>
              <a:buChar char="Ø"/>
            </a:pPr>
            <a:r>
              <a:rPr lang="pl-PL" sz="1600" dirty="0"/>
              <a:t>skład: 21 członków będących ekspertami w dziedzinie geologii, geofizyki lub hydrografii, wybieranych przez państwa-strony Konwencji; kadencja 5 lat z możliwością reelekcji</a:t>
            </a:r>
          </a:p>
          <a:p>
            <a:pPr algn="just">
              <a:buFont typeface="Wingdings" panose="05000000000000000000" pitchFamily="2" charset="2"/>
              <a:buChar char="Ø"/>
            </a:pPr>
            <a:r>
              <a:rPr lang="pl-PL" sz="1600" dirty="0"/>
              <a:t>zadania Komisji:</a:t>
            </a:r>
          </a:p>
          <a:p>
            <a:pPr algn="just">
              <a:buFont typeface="Wingdings" panose="05000000000000000000" pitchFamily="2" charset="2"/>
              <a:buChar char="§"/>
            </a:pPr>
            <a:r>
              <a:rPr lang="pl-PL" sz="1600" dirty="0"/>
              <a:t>rozpatrywanie danych i innych materiałów przedstawionych przez państwa nadbrzeżne, dotyczących zewnętrznych granic szelfu kontynentalnego na obszarach, gdzie granice te wykraczają poza 200 mil morskich oraz wydawanie zaleceń państwom nadbrzeżnym w sprawach dotyczących ustanowienia zewnętrznych granic ich szelfu kontynentalnego</a:t>
            </a:r>
          </a:p>
          <a:p>
            <a:pPr algn="just">
              <a:buFont typeface="Wingdings" panose="05000000000000000000" pitchFamily="2" charset="2"/>
              <a:buChar char="§"/>
            </a:pPr>
            <a:r>
              <a:rPr lang="pl-PL" sz="1600" dirty="0"/>
              <a:t>udzielanie porad naukowych i technicznych na prośbę zainteresowanego państwa nadbrzeżnego podczas przygotowywania danych związanych z wyznaczaniem granicy szelfu kontynentalnego</a:t>
            </a:r>
          </a:p>
          <a:p>
            <a:pPr algn="just">
              <a:buFont typeface="Wingdings" panose="05000000000000000000" pitchFamily="2" charset="2"/>
              <a:buChar char="Ø"/>
            </a:pPr>
            <a:r>
              <a:rPr lang="pl-PL" sz="1600" dirty="0"/>
              <a:t>postępowanie związane z wyznaczeniem granicy szelfu poza granicę 200 mil morskich:</a:t>
            </a:r>
          </a:p>
          <a:p>
            <a:pPr algn="just">
              <a:buFont typeface="Wingdings" panose="05000000000000000000" pitchFamily="2" charset="2"/>
              <a:buChar char="§"/>
            </a:pPr>
            <a:r>
              <a:rPr lang="pl-PL" sz="1600" dirty="0"/>
              <a:t>państwo nadbrzeżne zgłasza Komisji szczegółowe informacje dotyczące granic szelfu sięgających poza 200 mil, łącznie z uzupełniającymi danymi naukowymi i technicznymi</a:t>
            </a:r>
          </a:p>
          <a:p>
            <a:pPr algn="just">
              <a:buFont typeface="Wingdings" panose="05000000000000000000" pitchFamily="2" charset="2"/>
              <a:buChar char="§"/>
            </a:pPr>
            <a:r>
              <a:rPr lang="pl-PL" sz="1600" dirty="0"/>
              <a:t> Komisja wydaje zalecania dotyczące wyznaczenia granic szelfu</a:t>
            </a:r>
          </a:p>
          <a:p>
            <a:pPr algn="just">
              <a:buFont typeface="Wingdings" panose="05000000000000000000" pitchFamily="2" charset="2"/>
              <a:buChar char="§"/>
            </a:pPr>
            <a:r>
              <a:rPr lang="pl-PL" sz="1600" dirty="0"/>
              <a:t>granice szelfu ustanowione przez państwo nadbrzeżne na podstawie zaleceń Komisji są ostateczne i wiążące</a:t>
            </a:r>
          </a:p>
          <a:p>
            <a:pPr algn="just">
              <a:buFont typeface="Wingdings" panose="05000000000000000000" pitchFamily="2" charset="2"/>
              <a:buChar char="§"/>
            </a:pPr>
            <a:r>
              <a:rPr lang="pl-PL" sz="1600" dirty="0"/>
              <a:t>jeżeli państwo nadbrzeżne nie zgadza się z zaleceniami Komisji, to dokonuje ono, w zasadnym czasie, zmienionego lub nowego zgłoszenia do Komisji</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55042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26846"/>
            <a:ext cx="10972800" cy="5009565"/>
          </a:xfrm>
        </p:spPr>
        <p:txBody>
          <a:bodyPr>
            <a:normAutofit/>
          </a:bodyPr>
          <a:lstStyle/>
          <a:p>
            <a:pPr marL="114300" indent="0">
              <a:buNone/>
            </a:pPr>
            <a:r>
              <a:rPr lang="pl-PL" sz="1600" dirty="0"/>
              <a:t>Wpłaty i świadczenia za eksploatację szelfu kontynentalnego poza 200 milami morskimi</a:t>
            </a:r>
          </a:p>
          <a:p>
            <a:pPr>
              <a:buFont typeface="Wingdings" panose="05000000000000000000" pitchFamily="2" charset="2"/>
              <a:buChar char="Ø"/>
            </a:pPr>
            <a:r>
              <a:rPr lang="pl-PL" sz="1600" dirty="0"/>
              <a:t>obowiązek uiszczania wpłat i świadczeń – art. 82 Konwencji o prawie morza</a:t>
            </a:r>
          </a:p>
          <a:p>
            <a:pPr algn="just">
              <a:buFont typeface="Wingdings" panose="05000000000000000000" pitchFamily="2" charset="2"/>
              <a:buChar char="Ø"/>
            </a:pPr>
            <a:r>
              <a:rPr lang="pl-PL" sz="1600" dirty="0"/>
              <a:t>wpłaty i świadczenia są dokonywane co roku, z uwzględnieniem całej produkcji w danym miejscu po upływie pierwszych pięciu lat eksploatacji szelfu; wpłaty lub świadczenia w naturze za szósty rok wynoszą jeden procent wartości lub ilości produkcji w miejscu eksploatacji, a następnie stawka wzrasta o jeden procent rocznie za każdy kolejny rok aż do dwunastego roku; potem pozostaje na poziomie siedmiu procent; możliwość odliczenia zasobów zużytych w związku z eksploatacją</a:t>
            </a:r>
          </a:p>
          <a:p>
            <a:pPr algn="just">
              <a:buFont typeface="Wingdings" panose="05000000000000000000" pitchFamily="2" charset="2"/>
              <a:buChar char="Ø"/>
            </a:pPr>
            <a:r>
              <a:rPr lang="pl-PL" sz="1600" dirty="0"/>
              <a:t>państwo rozwijające się, które jest importerem netto zasobów mineralnych wydobywanych z jego szelfu kontynentalnego, jest zwolnione od dokonywania takich wpłat lub świadczeń w naturze w stosunku do tych zasobów mineralnych</a:t>
            </a:r>
          </a:p>
          <a:p>
            <a:pPr algn="just">
              <a:buFont typeface="Wingdings" panose="05000000000000000000" pitchFamily="2" charset="2"/>
              <a:buChar char="Ø"/>
            </a:pPr>
            <a:r>
              <a:rPr lang="pl-PL" sz="1600" dirty="0"/>
              <a:t>wpłaty lub świadczenia w naturze są dokonywane za pośrednictwem Międzynarodowej Organizacji Dna Morskiego, która rozdziela je pomiędzy państwa-strony niniejszej Konwencji o prawie morza na podstawie sprawiedliwych kryteriów, uwzględniając interesy i potrzeby państw rozwijających się, w szczególności tych spośród nich, które są najsłabiej rozwinięte, oraz państw śródlądowych</a:t>
            </a:r>
          </a:p>
          <a:p>
            <a:pPr marL="114300" indent="0" algn="just">
              <a:buNone/>
            </a:pPr>
            <a:r>
              <a:rPr lang="pl-PL" sz="1400" dirty="0"/>
              <a:t>*Międzynarodowa Organizacja Dna Morskiego</a:t>
            </a:r>
          </a:p>
          <a:p>
            <a:pPr algn="just">
              <a:buFont typeface="Wingdings" panose="05000000000000000000" pitchFamily="2" charset="2"/>
              <a:buChar char="§"/>
            </a:pPr>
            <a:r>
              <a:rPr lang="pl-PL" sz="1400" dirty="0"/>
              <a:t>utworzona na podstawie aneksu I do Konwencji o prawie morza</a:t>
            </a:r>
          </a:p>
          <a:p>
            <a:pPr algn="just">
              <a:buFont typeface="Wingdings" panose="05000000000000000000" pitchFamily="2" charset="2"/>
              <a:buChar char="§"/>
            </a:pPr>
            <a:r>
              <a:rPr lang="pl-PL" sz="1400" dirty="0"/>
              <a:t>instytucja, za pośrednictwem której państwa-strony Konwencji o prawie morza organizują i kontrolują działalność na obszarze dna morskiego w szczególności w celu zarządzania znajdującymi się tam zasobami </a:t>
            </a:r>
          </a:p>
        </p:txBody>
      </p:sp>
    </p:spTree>
    <p:extLst>
      <p:ext uri="{BB962C8B-B14F-4D97-AF65-F5344CB8AC3E}">
        <p14:creationId xmlns:p14="http://schemas.microsoft.com/office/powerpoint/2010/main" val="42073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algn="just">
              <a:buFont typeface="Wingdings" panose="05000000000000000000" pitchFamily="2" charset="2"/>
              <a:buChar char="Ø"/>
            </a:pPr>
            <a:endParaRPr lang="pl-PL" sz="1600" dirty="0"/>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zasada wolności mórz – wykształciła się w XVII i XVIII wieku; jej podstawy sformułował Hugo Grocjusz – </a:t>
            </a:r>
            <a:r>
              <a:rPr lang="pl-PL" sz="1600" i="1" dirty="0"/>
              <a:t>Mare Liberum</a:t>
            </a:r>
            <a:r>
              <a:rPr lang="pl-PL" sz="1600" dirty="0"/>
              <a:t>, 1609 r.</a:t>
            </a:r>
          </a:p>
          <a:p>
            <a:pPr marL="114300" indent="0" algn="just">
              <a:buNone/>
            </a:pPr>
            <a:r>
              <a:rPr lang="pl-PL" sz="1600" dirty="0"/>
              <a:t>*nie wszystkie państwa akceptowały zasadę wolności mórz (zwłaszcza państwa iberyjskie i Anglia) np. praca Johna </a:t>
            </a:r>
            <a:r>
              <a:rPr lang="pl-PL" sz="1600" dirty="0" err="1"/>
              <a:t>Seldena</a:t>
            </a:r>
            <a:r>
              <a:rPr lang="pl-PL" sz="1600" dirty="0"/>
              <a:t> </a:t>
            </a:r>
            <a:r>
              <a:rPr lang="pl-PL" sz="1600" i="1" dirty="0"/>
              <a:t>Mare </a:t>
            </a:r>
            <a:r>
              <a:rPr lang="pl-PL" sz="1600" i="1" dirty="0" err="1"/>
              <a:t>Clausum</a:t>
            </a:r>
            <a:r>
              <a:rPr lang="pl-PL" sz="1600" dirty="0"/>
              <a:t>, 1635 r.</a:t>
            </a:r>
          </a:p>
          <a:p>
            <a:pPr algn="just">
              <a:buFont typeface="Wingdings" panose="05000000000000000000" pitchFamily="2" charset="2"/>
              <a:buChar char="Ø"/>
            </a:pPr>
            <a:r>
              <a:rPr lang="pl-PL" sz="1600" dirty="0"/>
              <a:t>morze pełne (zwane morzem otwartym) – obszar morski znajdujący się na zewnątrz granicy wyłącznej strefy rybołówstwa lub wyłącznej strefy ekonomicznej albo na zewnątrz granicy morza terytorialnego, jeżeli państwo nie posiada wyłącznej strefy rybołówstwa/ekonomicznej</a:t>
            </a:r>
          </a:p>
          <a:p>
            <a:pPr algn="just">
              <a:buFont typeface="Wingdings" panose="05000000000000000000" pitchFamily="2" charset="2"/>
              <a:buChar char="Ø"/>
            </a:pPr>
            <a:r>
              <a:rPr lang="pl-PL" sz="1600" dirty="0"/>
              <a:t>jest otwarte dla wszystkich państw i żadne państwo nie może zgłaszać swoich roszczeń do poddania swej suwerenności jakiejkolwiek części morza otwartego (art. 2 Konwencji o morzu otwartym z 1958 r., art. 87 i art. 89 Konwencji o prawie morza z 1982 r.)</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62946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97026"/>
          </a:xfrm>
        </p:spPr>
        <p:txBody>
          <a:bodyPr>
            <a:normAutofit/>
          </a:bodyPr>
          <a:lstStyle/>
          <a:p>
            <a:pPr>
              <a:buFont typeface="Wingdings" panose="05000000000000000000" pitchFamily="2" charset="2"/>
              <a:buChar char="Ø"/>
            </a:pPr>
            <a:r>
              <a:rPr lang="pl-PL" sz="1600" dirty="0"/>
              <a:t>każde państwo może korzystać z wolności morza otwartego, czyli (art. 87 Konwencji o prawie morza z 1982 r.):</a:t>
            </a:r>
          </a:p>
          <a:p>
            <a:pPr>
              <a:buFont typeface="Wingdings" panose="05000000000000000000" pitchFamily="2" charset="2"/>
              <a:buChar char="§"/>
            </a:pPr>
            <a:r>
              <a:rPr lang="pl-PL" sz="1600" dirty="0"/>
              <a:t>wolności żeglugi</a:t>
            </a:r>
          </a:p>
          <a:p>
            <a:pPr>
              <a:buFont typeface="Wingdings" panose="05000000000000000000" pitchFamily="2" charset="2"/>
              <a:buChar char="§"/>
            </a:pPr>
            <a:r>
              <a:rPr lang="pl-PL" sz="1600" dirty="0"/>
              <a:t>wolności przelotu</a:t>
            </a:r>
          </a:p>
          <a:p>
            <a:pPr>
              <a:buFont typeface="Wingdings" panose="05000000000000000000" pitchFamily="2" charset="2"/>
              <a:buChar char="§"/>
            </a:pPr>
            <a:r>
              <a:rPr lang="pl-PL" sz="1600" dirty="0"/>
              <a:t>wolności układania podmorskich kabli i rurociągów</a:t>
            </a:r>
          </a:p>
          <a:p>
            <a:pPr>
              <a:buFont typeface="Wingdings" panose="05000000000000000000" pitchFamily="2" charset="2"/>
              <a:buChar char="§"/>
            </a:pPr>
            <a:r>
              <a:rPr lang="pl-PL" sz="1600" dirty="0"/>
              <a:t>wolności budowania sztucznych wysp i instalacji</a:t>
            </a:r>
          </a:p>
          <a:p>
            <a:pPr>
              <a:buFont typeface="Wingdings" panose="05000000000000000000" pitchFamily="2" charset="2"/>
              <a:buChar char="§"/>
            </a:pPr>
            <a:r>
              <a:rPr lang="pl-PL" sz="1600" dirty="0"/>
              <a:t>wolności rybołówstwa</a:t>
            </a:r>
          </a:p>
          <a:p>
            <a:pPr>
              <a:buFont typeface="Wingdings" panose="05000000000000000000" pitchFamily="2" charset="2"/>
              <a:buChar char="§"/>
            </a:pPr>
            <a:r>
              <a:rPr lang="pl-PL" sz="1600" dirty="0"/>
              <a:t>wolności badań naukowych</a:t>
            </a:r>
          </a:p>
          <a:p>
            <a:pPr algn="just">
              <a:buFont typeface="Wingdings" panose="05000000000000000000" pitchFamily="2" charset="2"/>
              <a:buChar char="Ø"/>
            </a:pPr>
            <a:r>
              <a:rPr lang="pl-PL" sz="1600" dirty="0"/>
              <a:t>korzystanie z wolności morza otwartego powinno uwzględniać interesy innych państw korzystających z wolności morza oraz uwzględniać prawa dotyczące działalności na dnie mórz poza granicami jurysdykcji państwowej wynikające z Konwencji o prawie morza</a:t>
            </a:r>
          </a:p>
          <a:p>
            <a:pPr algn="just">
              <a:buFont typeface="Wingdings" panose="05000000000000000000" pitchFamily="2" charset="2"/>
              <a:buChar char="Ø"/>
            </a:pPr>
            <a:r>
              <a:rPr lang="pl-PL" sz="1600" dirty="0"/>
              <a:t>morze pełne jest wykorzystywane wyłącznie do celów pokojowych (art. 88 Konwencji o prawie morza)</a:t>
            </a:r>
          </a:p>
          <a:p>
            <a:pPr marL="114300" indent="0" algn="just">
              <a:buNone/>
            </a:pPr>
            <a:r>
              <a:rPr lang="pl-PL" sz="1600" dirty="0"/>
              <a:t>*w czasie wojny falklandzkiej w 1982 r. (Wielka Brytania-Argentyna) Wielka Brytania ustanowiła wokół Wysp Falklandzkich strefę blokady całkowitej obszaru morskiego i powietrznego sięgającą 200 mil – każde wejście do strefy statku uzależnione było od uzyskania zgody </a:t>
            </a:r>
          </a:p>
        </p:txBody>
      </p:sp>
    </p:spTree>
    <p:extLst>
      <p:ext uri="{BB962C8B-B14F-4D97-AF65-F5344CB8AC3E}">
        <p14:creationId xmlns:p14="http://schemas.microsoft.com/office/powerpoint/2010/main" val="317055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49286"/>
            <a:ext cx="10972800" cy="4964687"/>
          </a:xfrm>
        </p:spPr>
        <p:txBody>
          <a:bodyPr>
            <a:normAutofit lnSpcReduction="10000"/>
          </a:bodyPr>
          <a:lstStyle/>
          <a:p>
            <a:pPr algn="just">
              <a:buFont typeface="Wingdings" panose="05000000000000000000" pitchFamily="2" charset="2"/>
              <a:buChar char="Ø"/>
            </a:pPr>
            <a:r>
              <a:rPr lang="pl-PL" sz="1600" dirty="0"/>
              <a:t>każde państwo ma prawo uprawiać żeglugę na morzu pełnym na statkach i okrętach wojennych podnoszących jego banderę</a:t>
            </a:r>
          </a:p>
          <a:p>
            <a:pPr algn="just">
              <a:buFont typeface="Wingdings" panose="05000000000000000000" pitchFamily="2" charset="2"/>
              <a:buChar char="Ø"/>
            </a:pPr>
            <a:r>
              <a:rPr lang="pl-PL" sz="1600" dirty="0"/>
              <a:t>prawo do bandery posiadają wszystkie państwa (nadbrzeżne i pozbawione wybrzeża morskiego) oraz organizacje międzynarodowe (art. 93 Konwencji o prawie morza) np. statki pozostające w oficjalnej służbie ONZ, organizacji wyspecjalizowanych ONZ, Międzynarodowej Agencji Energii Atomowej</a:t>
            </a:r>
          </a:p>
          <a:p>
            <a:pPr algn="just">
              <a:buFont typeface="Wingdings" panose="05000000000000000000" pitchFamily="2" charset="2"/>
              <a:buChar char="§"/>
            </a:pPr>
            <a:r>
              <a:rPr lang="pl-PL" sz="1600" dirty="0"/>
              <a:t>statki posiadają przynależność państwową tego państwa, którego banderę podnoszą</a:t>
            </a:r>
          </a:p>
          <a:p>
            <a:pPr algn="just">
              <a:buFont typeface="Wingdings" panose="05000000000000000000" pitchFamily="2" charset="2"/>
              <a:buChar char="§"/>
            </a:pPr>
            <a:r>
              <a:rPr lang="pl-PL" sz="1600" dirty="0"/>
              <a:t>każde państwo samodzielnie określa zasady przyznawania swojej przynależności państwowej, rejestrowania statków i prawa do podnoszenia bandery </a:t>
            </a:r>
          </a:p>
          <a:p>
            <a:pPr algn="just">
              <a:buFont typeface="Wingdings" panose="05000000000000000000" pitchFamily="2" charset="2"/>
              <a:buChar char="§"/>
            </a:pPr>
            <a:r>
              <a:rPr lang="pl-PL" sz="1600" dirty="0"/>
              <a:t>tzw. tanie bandery – niektóre państwa przyznają swoją przynależność państwową np. za uiszczenie jednorazowej zryczałtowanej opłaty, wymagają uiszczania niższych podatków i opłat, posiadają mniej rygorystyczne przepisy dotyczące bezpieczeństwa, warunków pracy i zabezpieczenia socjalnego niż w innych państwach</a:t>
            </a:r>
          </a:p>
          <a:p>
            <a:pPr marL="114300" indent="0" algn="just">
              <a:buNone/>
            </a:pPr>
            <a:r>
              <a:rPr lang="pl-PL" sz="1600" dirty="0"/>
              <a:t>*np. Panama, Liberia, Malta, Cypr, Bahamy, Bermudy, Honduras, Mauritius, Liban, Jamajka</a:t>
            </a:r>
          </a:p>
          <a:p>
            <a:pPr algn="just">
              <a:buFont typeface="Wingdings" panose="05000000000000000000" pitchFamily="2" charset="2"/>
              <a:buChar char="§"/>
            </a:pPr>
            <a:r>
              <a:rPr lang="pl-PL" sz="1600" dirty="0"/>
              <a:t>prawo międzynarodowe – wymaga istnienia rzeczywistej więzi pomiędzy państwem a statkiem – państwo powinno efektywnie wykonywać jurysdykcję nad statkiem, kontrolę w dziedzinie administracyjnej, technicznej i socjalnej</a:t>
            </a:r>
          </a:p>
          <a:p>
            <a:pPr algn="just">
              <a:buFont typeface="Wingdings" panose="05000000000000000000" pitchFamily="2" charset="2"/>
              <a:buChar char="§"/>
            </a:pPr>
            <a:r>
              <a:rPr lang="pl-PL" sz="1600" dirty="0"/>
              <a:t>statki powinny pływać pod banderą tylko jednego państwa</a:t>
            </a:r>
          </a:p>
          <a:p>
            <a:pPr marL="114300" indent="0" algn="just">
              <a:buNone/>
            </a:pPr>
            <a:r>
              <a:rPr lang="pl-PL" sz="1600" dirty="0"/>
              <a:t>*jeżeli statek używa bander dwu lub więcej państw, nie może powoływać się na przynależność państwową żadnego z państw bandery i traktowany jest jak statek nieposiadający żadnej przynależności państwowej</a:t>
            </a:r>
          </a:p>
          <a:p>
            <a:pPr marL="114300" indent="0">
              <a:buNone/>
            </a:pPr>
            <a:endParaRPr lang="pl-PL" sz="1600" dirty="0"/>
          </a:p>
        </p:txBody>
      </p:sp>
    </p:spTree>
    <p:extLst>
      <p:ext uri="{BB962C8B-B14F-4D97-AF65-F5344CB8AC3E}">
        <p14:creationId xmlns:p14="http://schemas.microsoft.com/office/powerpoint/2010/main" val="388944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542700"/>
            <a:ext cx="10972800" cy="5177860"/>
          </a:xfrm>
        </p:spPr>
        <p:txBody>
          <a:bodyPr>
            <a:normAutofit fontScale="92500" lnSpcReduction="10000"/>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a:t>
            </a:r>
          </a:p>
          <a:p>
            <a:pPr algn="just">
              <a:buFont typeface="Wingdings" panose="05000000000000000000" pitchFamily="2" charset="2"/>
              <a:buChar char="§"/>
            </a:pPr>
            <a:r>
              <a:rPr lang="pl-PL" sz="1600" dirty="0"/>
              <a:t>tak stanowią </a:t>
            </a:r>
            <a:r>
              <a:rPr lang="pl-PL" sz="1600" b="1" dirty="0"/>
              <a:t>umowy międzynarodowe </a:t>
            </a:r>
            <a:r>
              <a:rPr lang="pl-PL" sz="1600" dirty="0"/>
              <a:t>zawarte przez państwo bandery statku</a:t>
            </a:r>
          </a:p>
          <a:p>
            <a:pPr algn="just">
              <a:buFont typeface="Wingdings" panose="05000000000000000000" pitchFamily="2" charset="2"/>
              <a:buChar char="§"/>
            </a:pPr>
            <a:r>
              <a:rPr lang="pl-PL" sz="1600" dirty="0"/>
              <a:t>zastosowano </a:t>
            </a:r>
            <a:r>
              <a:rPr lang="pl-PL" sz="1600" b="1" dirty="0"/>
              <a:t>prawo wizyty </a:t>
            </a:r>
            <a:r>
              <a:rPr lang="pl-PL" sz="1600" dirty="0"/>
              <a:t>– prawo okrętu wojennego do przeprowadzenia kontroli obcego statku na morzu pełnym; kontrola ma charakter wyjątkowy i może być przeprowadzana, gdy istnieje uzasadnione podejrzenie, że: statek trudni się piractwem lub handlem niewolnikami, nadaje nielegalne audycje, nie posiada przynależności państwowej albo podnosząc obcą banderę lub odmawiając pokazania bandery ma tą samą przynależność państwową co okręt wojenny; jeżeli podejrzenie okazało się bezzasadne, konieczne jest wynagrodzenie wszelkich strat i szkód wyrządzonych skontrolowanemu statkowi</a:t>
            </a:r>
          </a:p>
          <a:p>
            <a:pPr algn="just">
              <a:buFont typeface="Wingdings" panose="05000000000000000000" pitchFamily="2" charset="2"/>
              <a:buChar char="§"/>
            </a:pPr>
            <a:r>
              <a:rPr lang="pl-PL" sz="1600" dirty="0"/>
              <a:t>jest to konieczne dla </a:t>
            </a:r>
            <a:r>
              <a:rPr lang="pl-PL" sz="1600" b="1" dirty="0"/>
              <a:t>zwalczania piractwa </a:t>
            </a:r>
            <a:r>
              <a:rPr lang="pl-PL" sz="1600" i="1" dirty="0"/>
              <a:t>(</a:t>
            </a:r>
            <a:r>
              <a:rPr lang="pl-PL" sz="1600" i="1" dirty="0" err="1"/>
              <a:t>delictum</a:t>
            </a:r>
            <a:r>
              <a:rPr lang="pl-PL" sz="1600" i="1" dirty="0"/>
              <a:t> iuris </a:t>
            </a:r>
            <a:r>
              <a:rPr lang="pl-PL" sz="1600" i="1" dirty="0" err="1"/>
              <a:t>gentium</a:t>
            </a:r>
            <a:r>
              <a:rPr lang="pl-PL" sz="1600" i="1" dirty="0"/>
              <a:t>)</a:t>
            </a:r>
            <a:r>
              <a:rPr lang="pl-PL" sz="1600" dirty="0"/>
              <a:t>; zasada powszechnej represji piractwa – każde państwo może na obszarze morza pełnego lub obszarze niepodlegającym jurysdykcji żadnego państwa zająć piracki statek morski lub powietrzny oraz aresztować osoby i zająć mienie na jego pokładzie; sądy państwa, które dokonało zajęcia mogą decydować o wymiarze kary</a:t>
            </a:r>
          </a:p>
          <a:p>
            <a:pPr marL="114300" indent="0" algn="just">
              <a:buNone/>
            </a:pPr>
            <a:r>
              <a:rPr lang="pl-PL" sz="1200" i="1" dirty="0"/>
              <a:t>*</a:t>
            </a:r>
            <a:r>
              <a:rPr lang="pl-PL" sz="1200" dirty="0"/>
              <a:t>gr.</a:t>
            </a:r>
            <a:r>
              <a:rPr lang="pl-PL" sz="1200" i="1" dirty="0"/>
              <a:t> </a:t>
            </a:r>
            <a:r>
              <a:rPr lang="pl-PL" sz="1200" i="1" dirty="0" err="1"/>
              <a:t>pirates</a:t>
            </a:r>
            <a:r>
              <a:rPr lang="pl-PL" sz="1200" dirty="0"/>
              <a:t> – napadający na morzu</a:t>
            </a:r>
          </a:p>
          <a:p>
            <a:pPr marL="114300" indent="0" algn="just">
              <a:buNone/>
            </a:pPr>
            <a:r>
              <a:rPr lang="pl-PL" sz="1200" dirty="0"/>
              <a:t>art 101 Konwencji o prawie morza – akty piractwa: wszelki bezprawny akt gwałtu, zatrzymania lub grabieży popełniony dla celów osobistych przez załogę lub pasażerów prywatnego statku lub samolotu i wymierzony na morzu pełnym przeciwko innemu statkowi morskiemu lub powietrznemu albo przeciwko osobom lub mieniu na pokładzie takiego statku morskiego lub powietrznego albo przeciwko statkowi morskiemu lub powietrznemu, osobom lub mieniu w miejscu niepodlegającym jurysdykcji żadnego państwa; wszelki akt dobrowolnego udziału w korzystaniu ze statku morskiego lub powietrznego, jeżeli jego sprawca wiedział o okolicznościach nadających takiemu statkowi charakter pirackiego statku morskiego lub powietrznego; wszelki akt podżegania do popełnienia czynów poprzednio określonych lub wszelki akt celowego ułatwiania popełnienia takich czynów</a:t>
            </a:r>
          </a:p>
          <a:p>
            <a:pPr marL="114300" indent="0" algn="just">
              <a:buNone/>
            </a:pPr>
            <a:r>
              <a:rPr lang="pl-PL" sz="1200" dirty="0"/>
              <a:t>terroryzm morski – akty bezprawne na morzu z pobudek politycznych</a:t>
            </a:r>
          </a:p>
          <a:p>
            <a:pPr marL="114300" indent="0" algn="just">
              <a:buNone/>
            </a:pPr>
            <a:r>
              <a:rPr lang="pl-PL" sz="1200" dirty="0"/>
              <a:t>**Konwencja w sprawie przeciwdziałania bezprawnym czynom przeciwko bezpieczeństwu żeglugi morskiej sporządzona w Rzymie 10 marca 1988r.; RP ratyfikowała Konwencję w 1991 r.</a:t>
            </a:r>
          </a:p>
          <a:p>
            <a:pPr marL="114300" indent="0" algn="just">
              <a:buNone/>
            </a:pPr>
            <a:r>
              <a:rPr lang="pl-PL" sz="1200" dirty="0"/>
              <a:t>***uprowadzenie statku wycieczkowego </a:t>
            </a:r>
            <a:r>
              <a:rPr lang="pl-PL" sz="1200" i="1" dirty="0" err="1"/>
              <a:t>Achille</a:t>
            </a:r>
            <a:r>
              <a:rPr lang="pl-PL" sz="1200" i="1" dirty="0"/>
              <a:t> Lauro </a:t>
            </a:r>
            <a:r>
              <a:rPr lang="pl-PL" sz="1200" dirty="0"/>
              <a:t>w październiku 1985 r.; zabójstwo Leona </a:t>
            </a:r>
            <a:r>
              <a:rPr lang="pl-PL" sz="1200" dirty="0" err="1"/>
              <a:t>Klinghoffera</a:t>
            </a:r>
            <a:endParaRPr lang="pl-PL" sz="1200" dirty="0"/>
          </a:p>
        </p:txBody>
      </p:sp>
    </p:spTree>
    <p:extLst>
      <p:ext uri="{BB962C8B-B14F-4D97-AF65-F5344CB8AC3E}">
        <p14:creationId xmlns:p14="http://schemas.microsoft.com/office/powerpoint/2010/main" val="167698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806361"/>
            <a:ext cx="10972800" cy="4643266"/>
          </a:xfrm>
        </p:spPr>
        <p:txBody>
          <a:bodyPr>
            <a:normAutofit/>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jest to konieczne </a:t>
            </a:r>
            <a:r>
              <a:rPr lang="pl-PL" sz="1600" b="1" dirty="0"/>
              <a:t>do zwalczania handlu niewolnikami</a:t>
            </a:r>
          </a:p>
          <a:p>
            <a:pPr marL="114300" indent="0" algn="just">
              <a:buNone/>
            </a:pPr>
            <a:r>
              <a:rPr lang="pl-PL" sz="1600" dirty="0"/>
              <a:t>*każde państwo zobowiązane jest do zwalczania niewolnictwa; każdy niewolnik, który znajdzie schronienie na statku, niezależnie od bandery statku, staje się wolny</a:t>
            </a:r>
          </a:p>
          <a:p>
            <a:pPr algn="just">
              <a:buFont typeface="Wingdings" panose="05000000000000000000" pitchFamily="2" charset="2"/>
              <a:buChar char="§"/>
            </a:pPr>
            <a:r>
              <a:rPr lang="pl-PL" sz="1600" dirty="0"/>
              <a:t>jest to konieczne do </a:t>
            </a:r>
            <a:r>
              <a:rPr lang="pl-PL" sz="1600" b="1" dirty="0"/>
              <a:t>zwalczania nielegalnego handlu narkotykami i środkami psychotropowymi</a:t>
            </a:r>
            <a:r>
              <a:rPr lang="pl-PL" sz="1600" dirty="0"/>
              <a:t>; każde państwo, które ma uzasadnione podstawy, by podejrzewać, że statek podnoszący jego banderę zajmuje się nielegalnym handlem narkotykami lub substancjami psychotropowymi, może zwrócić się do innych państw z prośbą o współdziałanie w zwalczaniu takiego handlu </a:t>
            </a:r>
          </a:p>
          <a:p>
            <a:pPr algn="just">
              <a:buFont typeface="Wingdings" panose="05000000000000000000" pitchFamily="2" charset="2"/>
              <a:buChar char="§"/>
            </a:pPr>
            <a:r>
              <a:rPr lang="pl-PL" sz="1600" dirty="0"/>
              <a:t>jest to konieczne do </a:t>
            </a:r>
            <a:r>
              <a:rPr lang="pl-PL" sz="1600" b="1" dirty="0"/>
              <a:t>zwalczania nielegalnego nadawania audycji </a:t>
            </a:r>
            <a:r>
              <a:rPr lang="pl-PL" sz="1600" dirty="0"/>
              <a:t>z morza otwartego</a:t>
            </a:r>
          </a:p>
          <a:p>
            <a:pPr marL="114300" indent="0" algn="just">
              <a:buNone/>
            </a:pPr>
            <a:r>
              <a:rPr lang="pl-PL" sz="1600" dirty="0"/>
              <a:t>na gruncie Konwencji o prawie morza: „nadawanie audycji bez upoważnienia" oznacza sprzeczny z przepisami międzynarodowymi przekaz dźwiękowych audycji radiowych lub telewizyjnych ze statku lub instalacji na morzu pełnym z przeznaczeniem do powszechnego odbioru, jednak z wyjątkiem przekazywania wezwań o ratunek</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40833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54786"/>
          </a:xfrm>
        </p:spPr>
        <p:txBody>
          <a:bodyPr>
            <a:normAutofit fontScale="92500" lnSpcReduction="10000"/>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zastosowano </a:t>
            </a:r>
            <a:r>
              <a:rPr lang="pl-PL" sz="1600" b="1" dirty="0"/>
              <a:t>prawo pościgu</a:t>
            </a:r>
            <a:r>
              <a:rPr lang="pl-PL" sz="1600" dirty="0"/>
              <a:t> – statek państwa nadbrzeżnego może ścigać na morzu otwartym statek podejrzany o naruszenie ustaw i przepisów państwa nadbrzeżnego</a:t>
            </a:r>
          </a:p>
          <a:p>
            <a:pPr marL="114300" indent="0" algn="just">
              <a:buNone/>
            </a:pPr>
            <a:r>
              <a:rPr lang="pl-PL" sz="1600" dirty="0"/>
              <a:t>warunki skuteczności pościgu:</a:t>
            </a:r>
          </a:p>
          <a:p>
            <a:pPr algn="just">
              <a:buFont typeface="Wingdings" panose="05000000000000000000" pitchFamily="2" charset="2"/>
              <a:buChar char="ü"/>
            </a:pPr>
            <a:r>
              <a:rPr lang="pl-PL" sz="1600" dirty="0"/>
              <a:t>pościg musi się rozpocząć, gdy obcy statek lub jedna z jego łodzi znajduje się na wodach wewnętrznych, na wodach archipelagowych, morzu terytorialnym lub w strefie przyległej państwa ścigającego lub gdy naruszenie prawa nastąpiło w wyłącznej strefie ekonomicznej lub na szelfie kontynentalnym, łącznie ze strefami bezpieczeństwa wokół instalacji na szelfie kontynentalnym, </a:t>
            </a:r>
          </a:p>
          <a:p>
            <a:pPr algn="just">
              <a:buFont typeface="Wingdings" panose="05000000000000000000" pitchFamily="2" charset="2"/>
              <a:buChar char="ü"/>
            </a:pPr>
            <a:r>
              <a:rPr lang="pl-PL" sz="1600" dirty="0"/>
              <a:t>może być kontynuowany poza morzem terytorialnym lub strefą przyległą, pod warunkiem że pościg nie został przerwany; prawo pościgu ustaje z chwilą wejścia ściganego statku na morze terytorialne własnego państwa lub państwa trzeciego </a:t>
            </a:r>
          </a:p>
          <a:p>
            <a:pPr algn="just">
              <a:buFont typeface="Wingdings" panose="05000000000000000000" pitchFamily="2" charset="2"/>
              <a:buChar char="ü"/>
            </a:pPr>
            <a:r>
              <a:rPr lang="pl-PL" sz="1600" dirty="0"/>
              <a:t>pościg można wszcząć wyłącznie po podaniu wizualnego lub dźwiękowego sygnału do zatrzymania się, z odległości pozwalającej na jego odbiór przez obcy statek</a:t>
            </a:r>
          </a:p>
          <a:p>
            <a:pPr algn="just">
              <a:buFont typeface="Wingdings" panose="05000000000000000000" pitchFamily="2" charset="2"/>
              <a:buChar char="ü"/>
            </a:pPr>
            <a:r>
              <a:rPr lang="pl-PL" sz="1600" dirty="0"/>
              <a:t>prawo pościgu może być wykonywane tylko przez okręty wojenne lub samoloty wojskowe albo przez inne statki morskie lub powietrzne, które posiadają wyraźne znaki rozpoznawcze świadczące o tym, że pozostają one w służbie rządowej i że są upoważnione do takich działań</a:t>
            </a:r>
          </a:p>
          <a:p>
            <a:pPr algn="just">
              <a:buFont typeface="Wingdings" panose="05000000000000000000" pitchFamily="2" charset="2"/>
              <a:buChar char="ü"/>
            </a:pPr>
            <a:r>
              <a:rPr lang="pl-PL" sz="1600" dirty="0"/>
              <a:t>pościg musi być „gorący” i „ciągły” – rozpoczęty bezpośrednio po stwierdzeniu naruszenia prawa państwa nadbrzeżnego i prowadzony nieprzerwanie</a:t>
            </a:r>
          </a:p>
          <a:p>
            <a:pPr marL="114300" indent="0">
              <a:buNone/>
            </a:pPr>
            <a:endParaRPr lang="pl-PL" sz="1600" dirty="0"/>
          </a:p>
        </p:txBody>
      </p:sp>
    </p:spTree>
    <p:extLst>
      <p:ext uri="{BB962C8B-B14F-4D97-AF65-F5344CB8AC3E}">
        <p14:creationId xmlns:p14="http://schemas.microsoft.com/office/powerpoint/2010/main" val="25726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2903</Words>
  <Application>Microsoft Office PowerPoint</Application>
  <PresentationFormat>Panoramiczny</PresentationFormat>
  <Paragraphs>151</Paragraphs>
  <Slides>16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16</vt:i4>
      </vt:variant>
    </vt:vector>
  </HeadingPairs>
  <TitlesOfParts>
    <vt:vector size="21" baseType="lpstr">
      <vt:lpstr>Arial</vt:lpstr>
      <vt:lpstr>Book Antiqua</vt:lpstr>
      <vt:lpstr>Century Gothic</vt:lpstr>
      <vt:lpstr>Wingdings</vt:lpstr>
      <vt:lpstr>Apteka</vt:lpstr>
      <vt:lpstr>Prawo międzynarodowe publiczne</vt:lpstr>
      <vt:lpstr>Prawo morza szelf kontynentalny</vt:lpstr>
      <vt:lpstr>Prawo morza szelf kontynentalny</vt:lpstr>
      <vt:lpstr>Prawo morza morze pełne</vt:lpstr>
      <vt:lpstr>Prawo morza morze pełne</vt:lpstr>
      <vt:lpstr>Prawo morza morze pełne – wolność żeglugi</vt:lpstr>
      <vt:lpstr>Prawo morza morze pełne – wolność żeglugi</vt:lpstr>
      <vt:lpstr>Prawo morza morze pełne – wolność żeglugi</vt:lpstr>
      <vt:lpstr>Prawo morza morze pełne – wolność żeglugi</vt:lpstr>
      <vt:lpstr>Prawo morza morze pełne – wolność żeglugi</vt:lpstr>
      <vt:lpstr>Prawo morza morze pełne</vt:lpstr>
      <vt:lpstr>Prawo morza morze pełne</vt:lpstr>
      <vt:lpstr>Prawo morza dno mórz i oceanów poza granicami jurysdykcji państwowej</vt:lpstr>
      <vt:lpstr>Prawo morza dno mórz i oceanów poza granicami jurysdykcji państwowej</vt:lpstr>
      <vt:lpstr>Prawo morza cieśniny</vt:lpstr>
      <vt:lpstr>Prawo morza cieśniny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2025-05-05T19:01:00Z</dcterms:created>
  <dcterms:modified xsi:type="dcterms:W3CDTF">2025-05-05T19:01:33Z</dcterms:modified>
</cp:coreProperties>
</file>