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43" r:id="rId4"/>
    <p:sldId id="442" r:id="rId5"/>
    <p:sldId id="444" r:id="rId6"/>
    <p:sldId id="446" r:id="rId7"/>
    <p:sldId id="445" r:id="rId8"/>
    <p:sldId id="447" r:id="rId9"/>
    <p:sldId id="448" r:id="rId10"/>
    <p:sldId id="450" r:id="rId11"/>
    <p:sldId id="449" r:id="rId12"/>
    <p:sldId id="451" r:id="rId13"/>
    <p:sldId id="452" r:id="rId14"/>
    <p:sldId id="453" r:id="rId15"/>
    <p:sldId id="454" r:id="rId16"/>
    <p:sldId id="455" r:id="rId17"/>
    <p:sldId id="456" r:id="rId18"/>
    <p:sldId id="461" r:id="rId19"/>
    <p:sldId id="457" r:id="rId20"/>
    <p:sldId id="259" r:id="rId21"/>
    <p:sldId id="459" r:id="rId22"/>
    <p:sldId id="460" r:id="rId23"/>
    <p:sldId id="462" r:id="rId24"/>
    <p:sldId id="463" r:id="rId25"/>
    <p:sldId id="464" r:id="rId26"/>
    <p:sldId id="465" r:id="rId27"/>
    <p:sldId id="466" r:id="rId28"/>
    <p:sldId id="467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3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3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93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217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99535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4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529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598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369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5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83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33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197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29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7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9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5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7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5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26.05.2024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4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12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3" y="1752600"/>
            <a:ext cx="11014229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Przesłanki do zawarcia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uproszczenie i przyspieszenie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czasie trwania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sprawa ma charakter sporny (co najmniej dwie strony o spornych interesach)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zawarciu ugody nie sprzeciwiają się przepisy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Ugoda zawierana jest przez strony postępowania, </a:t>
            </a:r>
            <a:r>
              <a:rPr lang="pl-PL" sz="1600" dirty="0"/>
              <a:t>a nie przez stronę i organ administracji publicznej.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celu zawarcia ugody organ administracji publicznej odracza termin wydania decyzji administracyjnej.</a:t>
            </a:r>
          </a:p>
        </p:txBody>
      </p:sp>
    </p:spTree>
    <p:extLst>
      <p:ext uri="{BB962C8B-B14F-4D97-AF65-F5344CB8AC3E}">
        <p14:creationId xmlns:p14="http://schemas.microsoft.com/office/powerpoint/2010/main" val="8142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752600"/>
            <a:ext cx="10906298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ugody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organu, przed którym ugoda została zawarta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sporządzenia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 i treść uzgodnień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podpisy stron oraz podpis upoważnionego pracownika organu administracji publicznej</a:t>
            </a:r>
          </a:p>
          <a:p>
            <a:pPr marL="114300" indent="0" algn="just">
              <a:buNone/>
            </a:pPr>
            <a:r>
              <a:rPr lang="pl-PL" sz="1600" dirty="0"/>
              <a:t>*W przypadku ugody zawieranej na piśmie – przed podpisaniem odczytuje się ugodę. W przypadku ugody w formie dokumentu elektronicznego nie odczytuje się ugody.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ugody przez organ – </a:t>
            </a:r>
            <a:r>
              <a:rPr lang="pl-PL" sz="1600" dirty="0"/>
              <a:t>w ciągu 7 dni od dnia zawarcia ugody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zatwierdzeniu ugody 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odmowie zatwierdzenia ugody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 postanowienie o zatwierdzeniu lub odmowie zatwierdzenia ugody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9632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490662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Zasadniczo</a:t>
            </a:r>
            <a:r>
              <a:rPr lang="pl-PL" sz="1600" dirty="0"/>
              <a:t> – nie rozstrzygają sprawy administracyjnej co do istoty.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drodze postanowień załatwiane są zagadnienia pojawiające się w toku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Klasyfikacja postanowień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incydentalne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końcowe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negatywne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ostateczne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łącznie z decyzją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skargi do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33482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Elementy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data wydania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adresata np. strona, świadek, biegły, uczestnik postępowania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podstawa prawna – głównie przepisy proceduralne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 – jeżeli na postanowienie przysługuje zażalenie/ skarga do sądu albo jest to postanowienie wydane po rozpatrzeniu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</p:txBody>
      </p:sp>
    </p:spTree>
    <p:extLst>
      <p:ext uri="{BB962C8B-B14F-4D97-AF65-F5344CB8AC3E}">
        <p14:creationId xmlns:p14="http://schemas.microsoft.com/office/powerpoint/2010/main" val="890423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kontrola rozstrzygnięć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prawne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zwykłe</a:t>
            </a:r>
            <a:r>
              <a:rPr lang="pl-PL" sz="1600" dirty="0"/>
              <a:t> – przysługują w stosunku do rozstrzygnięć nieostatecznych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nadzwyczajne</a:t>
            </a:r>
            <a:r>
              <a:rPr lang="pl-PL" sz="1600" dirty="0"/>
              <a:t> – przysługują w stosunku do rozstrzygnięć ostatecznych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Podział środków prawnych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samoistne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niesamoistne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dewolutywne</a:t>
            </a:r>
            <a:r>
              <a:rPr lang="pl-PL" sz="1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niedewolutywne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suspensywne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niesuspensywne</a:t>
            </a:r>
          </a:p>
        </p:txBody>
      </p:sp>
    </p:spTree>
    <p:extLst>
      <p:ext uri="{BB962C8B-B14F-4D97-AF65-F5344CB8AC3E}">
        <p14:creationId xmlns:p14="http://schemas.microsoft.com/office/powerpoint/2010/main" val="2022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r>
              <a:rPr lang="pl-PL" sz="1600" dirty="0"/>
              <a:t>*uwaga – przepisy szczególne z zakresu prawa administracyjnego mogą wprowadzać inne terminy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Odwołanie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525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Rozstrzygnięcia organu II instancji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utrzymaniu w mocy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</a:t>
            </a:r>
            <a:r>
              <a:rPr lang="pl-PL" sz="1600" dirty="0" err="1"/>
              <a:t>reformatoryjna</a:t>
            </a:r>
            <a:r>
              <a:rPr lang="pl-PL" sz="1600" dirty="0"/>
              <a:t> – zmieniająca zaskarżoną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kasacyjna – uchylająca decyzję I instancji i zwracająca sprawę do ponownego rozpoznania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decyzji I instancji i umorzeniu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umorzeniu postępowania odwoławczego</a:t>
            </a:r>
          </a:p>
        </p:txBody>
      </p:sp>
    </p:spTree>
    <p:extLst>
      <p:ext uri="{BB962C8B-B14F-4D97-AF65-F5344CB8AC3E}">
        <p14:creationId xmlns:p14="http://schemas.microsoft.com/office/powerpoint/2010/main" val="175033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Przysługuje, gdy </a:t>
            </a:r>
            <a:r>
              <a:rPr lang="pl-PL" sz="1600" b="1" dirty="0"/>
              <a:t>decyzja w I instancji została wydana przez ministra lub samorządowe kolegium odwoławcze.</a:t>
            </a:r>
            <a:endParaRPr lang="pl-PL" sz="1600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Wniosek o ponowne rozpatrzenie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niedewolutywny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048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9229" y="1752600"/>
            <a:ext cx="10778836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Zagadnienie wstępne – </a:t>
            </a:r>
            <a:r>
              <a:rPr lang="pl-PL" sz="1600" dirty="0"/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Postępowanie: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zawieszenie postępowania </a:t>
            </a:r>
            <a:r>
              <a:rPr lang="pl-PL" sz="1600" dirty="0"/>
              <a:t>i zwrócenie się o załatwienie zagadnienia wstępnego przez właściwy organ lub sąd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rozstrzygnięcie zagadnienia wstępnego przez organ prowadzący postępowanie – wyjątkowo – </a:t>
            </a:r>
            <a:r>
              <a:rPr lang="pl-PL" sz="1600" dirty="0"/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93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Środek, przy pomocy którego można zakwestionować postanowienie, jeżeli ustawa tak stanowi.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adresaci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- 7 dni od doręczenia postanowienia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niesuspensywny </a:t>
            </a:r>
            <a:r>
              <a:rPr lang="pl-PL" sz="1600" dirty="0"/>
              <a:t>(względnie suspensywny)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219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30433"/>
            <a:ext cx="11080731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549" y="1752600"/>
            <a:ext cx="8415251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odmowa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uchylenie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wydanie decyzji stwierdzającej wydanie kwestionowanej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trwałe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Umorzenie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gdy postępowanie stało się bezprzedmiotowe np. w razie śmierci strony, gdy sprawa dotyczyła jej uprawnień o charakterze osobistym, w przypadku zmiany stanu prawnego, gdy nie ma potrzeby wydawania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jeżeli strona, która wystąpiła z wnioskiem o wszczęcie postępowania, wystąpi o jego umorzenie, a pozostałe strony nie sprzeciwią się temu i nie ucierpi na tym interes społeczny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Umorzenie postępowania – w drodze decyzji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7392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2" y="1556792"/>
            <a:ext cx="10931102" cy="518457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Mediacje</a:t>
            </a:r>
          </a:p>
          <a:p>
            <a:pPr marL="114300" indent="0" algn="just">
              <a:buNone/>
            </a:pPr>
            <a:r>
              <a:rPr lang="pl-PL" sz="1600" dirty="0"/>
              <a:t>Mogą być przeprowadzone, jeśli przemawia za tym charakter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 dobrowolne.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Cel</a:t>
            </a:r>
            <a:r>
              <a:rPr lang="pl-PL" sz="1600" dirty="0"/>
              <a:t> – wyjaśnienie i rozważenie okoliczności faktycznych i prawnych sprawy oraz dokonanie ustaleń co do sposobu załatwienia sprawy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Uczestnicy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oraz strona/strony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strony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Mediacja nie jest jawna – mediator i uczestnicy mediacji zobowiązani są zachować w tajemnicy wszelkie fakty, o których dowiedzieli się podczas mediacji.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przypadku mediacji – odroczenie rozpatrzenia sprawy o 2 miesiące. </a:t>
            </a:r>
          </a:p>
          <a:p>
            <a:pPr marL="114300" indent="0" algn="just">
              <a:buNone/>
            </a:pPr>
            <a:r>
              <a:rPr lang="pl-PL" sz="1600" dirty="0"/>
              <a:t>Przedłużenie mediacji – maksymalnie o 1 miesiąc.</a:t>
            </a:r>
          </a:p>
        </p:txBody>
      </p:sp>
    </p:spTree>
    <p:extLst>
      <p:ext uri="{BB962C8B-B14F-4D97-AF65-F5344CB8AC3E}">
        <p14:creationId xmlns:p14="http://schemas.microsoft.com/office/powerpoint/2010/main" val="16449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Załatwienie sprawy co do istoty: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administracyjna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milczące załatwienie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ugoda administracyjna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Załatwienie spraw o charakterze proceduralnym: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postanowienie </a:t>
            </a:r>
          </a:p>
        </p:txBody>
      </p:sp>
    </p:spTree>
    <p:extLst>
      <p:ext uri="{BB962C8B-B14F-4D97-AF65-F5344CB8AC3E}">
        <p14:creationId xmlns:p14="http://schemas.microsoft.com/office/powerpoint/2010/main" val="14347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2109" y="1752600"/>
            <a:ext cx="10318866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Klasyfikacja decyzji administracyjnych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deklaratoryjne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konstytutywne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stanowcze </a:t>
            </a:r>
            <a:r>
              <a:rPr lang="pl-PL" sz="1600" dirty="0"/>
              <a:t>(definitywne)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tymczasowe </a:t>
            </a:r>
            <a:r>
              <a:rPr lang="pl-PL" sz="1600" dirty="0"/>
              <a:t>(prowizoryczne)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pozytywne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negatywne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swobodne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związane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nieostateczne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ostateczne</a:t>
            </a:r>
          </a:p>
        </p:txBody>
      </p:sp>
    </p:spTree>
    <p:extLst>
      <p:ext uri="{BB962C8B-B14F-4D97-AF65-F5344CB8AC3E}">
        <p14:creationId xmlns:p14="http://schemas.microsoft.com/office/powerpoint/2010/main" val="23830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684625" cy="4772744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Elementy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i o możliwości rezygnacji z nich, a w przypadku, gdy przysługuje skarga do sądu – także o wysokości wpisu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decyzji, od których może być wniesione powództwo do sądu powszechnego, sprzeciw od decyzji  lub skarga do sądu administracyjnego – pouczenie o możliwości wniesienia powództwa, sprzeciwu od decyzji lub skargi oraz o wysokości opłaty od powództwa lub skargi, a także o możliwości ubiegania się o zwolnienie od kosztów i przyznanie pomocy prawnej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Elementy dodatkowe decyzji – mogą być zamieszczane tylko wtedy, gdy zezwalają na to przepisy szczególne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zawieszający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rozwiązujący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klauzula odwołalności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zlecenie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rygor natychmiastowej wykonalności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33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752600"/>
            <a:ext cx="10928465" cy="5105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 taki sposób można załatwić sprawę tylko wtedy, gdy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Sprawę uważa się za załatwioną milcząco</a:t>
            </a:r>
            <a:r>
              <a:rPr lang="pl-PL" sz="1600" dirty="0"/>
              <a:t> 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Dzień wydania decyzji lub postanowienia kończącego postępowanie w sprawie albo dzień wydania sprzeciwu: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nadania sprzeciwu, decyzji lub postanowienia przez operatora pocztowego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doręczenia sprzeciwu, decyzji lub postanowienia przez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wprowadzenia sprzeciwu, decyzji lub postanowienia do systemu teleinformatycznego </a:t>
            </a:r>
          </a:p>
        </p:txBody>
      </p:sp>
    </p:spTree>
    <p:extLst>
      <p:ext uri="{BB962C8B-B14F-4D97-AF65-F5344CB8AC3E}">
        <p14:creationId xmlns:p14="http://schemas.microsoft.com/office/powerpoint/2010/main" val="8575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0906298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873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2042</Words>
  <Application>Microsoft Office PowerPoint</Application>
  <PresentationFormat>Panoramiczny</PresentationFormat>
  <Paragraphs>316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Decyzje administracyjne</vt:lpstr>
      <vt:lpstr>Postępowanie administracyjne decyzje administracyjne c.d.</vt:lpstr>
      <vt:lpstr>Postępowanie administracyjne milczące załatwienie sprawy</vt:lpstr>
      <vt:lpstr>Postępowanie administracyjne milczące załatwienie sprawy c.d.</vt:lpstr>
      <vt:lpstr>Postępowanie administracyjne ugoda administracyjna</vt:lpstr>
      <vt:lpstr>Postępowanie administracyjne ugoda administracyjna c.d.</vt:lpstr>
      <vt:lpstr>Postępowanie administracyjne Postanowienia</vt:lpstr>
      <vt:lpstr>Postępowanie administracyjne Postanowienia c.d.</vt:lpstr>
      <vt:lpstr>Postępowanie administracyjne kontrola rozstrzygnięć </vt:lpstr>
      <vt:lpstr>Postępowanie administracyjne Środki prawne zwykłe - odwołanie</vt:lpstr>
      <vt:lpstr>Postępowanie administracyjne Środki prawne zwykłe - odwołanie</vt:lpstr>
      <vt:lpstr>Postępowanie administracyjne Środki prawne zwykłe - odwołanie</vt:lpstr>
      <vt:lpstr>Postępowanie administracyjne Środki prawne zwykłe – wniosek o ponowne rozpatrzenie sprawy</vt:lpstr>
      <vt:lpstr>Postępowanie administracyjne Środki prawne zwykłe – wniosek o ponowne rozpatrzenie sprawy</vt:lpstr>
      <vt:lpstr>Postępowanie administracyjne Środki prawne zwykłe - zażalenie</vt:lpstr>
      <vt:lpstr>Postępowanie administracyjne Środki prawne zwykłe - zażalenie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2024-05-26T19:44:55Z</dcterms:created>
  <dcterms:modified xsi:type="dcterms:W3CDTF">2024-05-26T19:45:26Z</dcterms:modified>
</cp:coreProperties>
</file>