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66" r:id="rId15"/>
    <p:sldId id="270" r:id="rId16"/>
    <p:sldId id="271" r:id="rId17"/>
    <p:sldId id="273" r:id="rId18"/>
    <p:sldId id="274" r:id="rId19"/>
    <p:sldId id="275" r:id="rId20"/>
    <p:sldId id="272" r:id="rId21"/>
    <p:sldId id="276" r:id="rId22"/>
    <p:sldId id="278" r:id="rId23"/>
    <p:sldId id="277" r:id="rId24"/>
    <p:sldId id="279" r:id="rId2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CD86E2-E30C-4B05-A335-A55B433A785F}" type="datetimeFigureOut">
              <a:rPr lang="pl-PL" smtClean="0"/>
              <a:t>03.12.2024</a:t>
            </a:fld>
            <a:endParaRPr lang="pl-P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FE377D-7342-4D5F-A9BE-7FE4A22396C4}" type="slidenum">
              <a:rPr lang="pl-PL" smtClean="0"/>
              <a:t>‹#›</a:t>
            </a:fld>
            <a:endParaRPr lang="pl-PL"/>
          </a:p>
        </p:txBody>
      </p:sp>
    </p:spTree>
    <p:extLst>
      <p:ext uri="{BB962C8B-B14F-4D97-AF65-F5344CB8AC3E}">
        <p14:creationId xmlns:p14="http://schemas.microsoft.com/office/powerpoint/2010/main" val="2757029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ED09F-1F58-7755-52D6-D2EEBA1CC6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l-PL"/>
          </a:p>
        </p:txBody>
      </p:sp>
      <p:sp>
        <p:nvSpPr>
          <p:cNvPr id="3" name="Subtitle 2">
            <a:extLst>
              <a:ext uri="{FF2B5EF4-FFF2-40B4-BE49-F238E27FC236}">
                <a16:creationId xmlns:a16="http://schemas.microsoft.com/office/drawing/2014/main" id="{BC4B172B-7830-546C-A8B8-1F5AC27BE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0FB4C166-C85A-CCA1-517F-BA9121BD9DC1}"/>
              </a:ext>
            </a:extLst>
          </p:cNvPr>
          <p:cNvSpPr>
            <a:spLocks noGrp="1"/>
          </p:cNvSpPr>
          <p:nvPr>
            <p:ph type="dt" sz="half" idx="10"/>
          </p:nvPr>
        </p:nvSpPr>
        <p:spPr/>
        <p:txBody>
          <a:bodyPr/>
          <a:lstStyle/>
          <a:p>
            <a:fld id="{4D9932E2-6838-444C-AA61-A72D57CC8EEC}" type="datetime1">
              <a:rPr lang="pl-PL" smtClean="0"/>
              <a:t>03.12.2024</a:t>
            </a:fld>
            <a:endParaRPr lang="pl-PL"/>
          </a:p>
        </p:txBody>
      </p:sp>
      <p:sp>
        <p:nvSpPr>
          <p:cNvPr id="5" name="Footer Placeholder 4">
            <a:extLst>
              <a:ext uri="{FF2B5EF4-FFF2-40B4-BE49-F238E27FC236}">
                <a16:creationId xmlns:a16="http://schemas.microsoft.com/office/drawing/2014/main" id="{3A1AAB98-6A40-A07B-B7BD-07E499ADD1EF}"/>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2DDAEEC8-2D9A-6185-A3FA-54FC3F042868}"/>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2777072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2BCDE-7160-59B0-5A3E-C8702A26372E}"/>
              </a:ext>
            </a:extLst>
          </p:cNvPr>
          <p:cNvSpPr>
            <a:spLocks noGrp="1"/>
          </p:cNvSpPr>
          <p:nvPr>
            <p:ph type="title"/>
          </p:nvPr>
        </p:nvSpPr>
        <p:spPr/>
        <p:txBody>
          <a:bodyPr/>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0D3177B3-C6AC-A992-3D99-434B3CB3C4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4DC8FC89-4081-5B72-0CE7-A5D2809EDDCC}"/>
              </a:ext>
            </a:extLst>
          </p:cNvPr>
          <p:cNvSpPr>
            <a:spLocks noGrp="1"/>
          </p:cNvSpPr>
          <p:nvPr>
            <p:ph type="dt" sz="half" idx="10"/>
          </p:nvPr>
        </p:nvSpPr>
        <p:spPr/>
        <p:txBody>
          <a:bodyPr/>
          <a:lstStyle/>
          <a:p>
            <a:fld id="{86C6313E-720D-4D7E-BAB1-62B6B186D17A}" type="datetime1">
              <a:rPr lang="pl-PL" smtClean="0"/>
              <a:t>03.12.2024</a:t>
            </a:fld>
            <a:endParaRPr lang="pl-PL"/>
          </a:p>
        </p:txBody>
      </p:sp>
      <p:sp>
        <p:nvSpPr>
          <p:cNvPr id="5" name="Footer Placeholder 4">
            <a:extLst>
              <a:ext uri="{FF2B5EF4-FFF2-40B4-BE49-F238E27FC236}">
                <a16:creationId xmlns:a16="http://schemas.microsoft.com/office/drawing/2014/main" id="{38AC8F79-71B7-D2E7-1019-C773C111FDEC}"/>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6EA13DE0-8593-C3BD-BC52-06AA6656A5A5}"/>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389096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E01477-B128-7A3E-3E86-84299A0E48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76C715A5-F6EB-3E43-1184-5C98381D82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7059EC8F-23C8-9813-A487-E58A9FCE1F42}"/>
              </a:ext>
            </a:extLst>
          </p:cNvPr>
          <p:cNvSpPr>
            <a:spLocks noGrp="1"/>
          </p:cNvSpPr>
          <p:nvPr>
            <p:ph type="dt" sz="half" idx="10"/>
          </p:nvPr>
        </p:nvSpPr>
        <p:spPr/>
        <p:txBody>
          <a:bodyPr/>
          <a:lstStyle/>
          <a:p>
            <a:fld id="{07B1A7D8-9372-4339-A6D4-936C42E66439}" type="datetime1">
              <a:rPr lang="pl-PL" smtClean="0"/>
              <a:t>03.12.2024</a:t>
            </a:fld>
            <a:endParaRPr lang="pl-PL"/>
          </a:p>
        </p:txBody>
      </p:sp>
      <p:sp>
        <p:nvSpPr>
          <p:cNvPr id="5" name="Footer Placeholder 4">
            <a:extLst>
              <a:ext uri="{FF2B5EF4-FFF2-40B4-BE49-F238E27FC236}">
                <a16:creationId xmlns:a16="http://schemas.microsoft.com/office/drawing/2014/main" id="{26407645-31E7-D1B6-FDC5-7511D9123B93}"/>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28FEC263-4436-BFF4-CBE8-B1AB587B72B1}"/>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88162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FD1A5-76D2-C1C4-1CE0-686837F3C1B8}"/>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FAB5EF2F-9D55-8355-23CD-D3A8700C96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AC170D04-58FA-C771-E7EB-31CDF558907D}"/>
              </a:ext>
            </a:extLst>
          </p:cNvPr>
          <p:cNvSpPr>
            <a:spLocks noGrp="1"/>
          </p:cNvSpPr>
          <p:nvPr>
            <p:ph type="dt" sz="half" idx="10"/>
          </p:nvPr>
        </p:nvSpPr>
        <p:spPr/>
        <p:txBody>
          <a:bodyPr/>
          <a:lstStyle/>
          <a:p>
            <a:fld id="{E7F2C288-F93F-4766-B595-474A4CEDA5E8}" type="datetime1">
              <a:rPr lang="pl-PL" smtClean="0"/>
              <a:t>03.12.2024</a:t>
            </a:fld>
            <a:endParaRPr lang="pl-PL"/>
          </a:p>
        </p:txBody>
      </p:sp>
      <p:sp>
        <p:nvSpPr>
          <p:cNvPr id="5" name="Footer Placeholder 4">
            <a:extLst>
              <a:ext uri="{FF2B5EF4-FFF2-40B4-BE49-F238E27FC236}">
                <a16:creationId xmlns:a16="http://schemas.microsoft.com/office/drawing/2014/main" id="{35F61EE4-F9D5-C9FE-EF05-56AA9F33E3A7}"/>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3E0CA55F-075D-410E-93EA-924447154F87}"/>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997224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1E61B-51CC-8BF1-B7A3-243DBB99E3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l-PL"/>
          </a:p>
        </p:txBody>
      </p:sp>
      <p:sp>
        <p:nvSpPr>
          <p:cNvPr id="3" name="Text Placeholder 2">
            <a:extLst>
              <a:ext uri="{FF2B5EF4-FFF2-40B4-BE49-F238E27FC236}">
                <a16:creationId xmlns:a16="http://schemas.microsoft.com/office/drawing/2014/main" id="{EEABB5D2-3BC6-DCD7-4144-DF01628CE7C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9C2E1D-09D2-0084-6B1F-27BAF2262711}"/>
              </a:ext>
            </a:extLst>
          </p:cNvPr>
          <p:cNvSpPr>
            <a:spLocks noGrp="1"/>
          </p:cNvSpPr>
          <p:nvPr>
            <p:ph type="dt" sz="half" idx="10"/>
          </p:nvPr>
        </p:nvSpPr>
        <p:spPr/>
        <p:txBody>
          <a:bodyPr/>
          <a:lstStyle/>
          <a:p>
            <a:fld id="{FEF56FBE-07D0-4D71-81AC-45A46DA268AD}" type="datetime1">
              <a:rPr lang="pl-PL" smtClean="0"/>
              <a:t>03.12.2024</a:t>
            </a:fld>
            <a:endParaRPr lang="pl-PL"/>
          </a:p>
        </p:txBody>
      </p:sp>
      <p:sp>
        <p:nvSpPr>
          <p:cNvPr id="5" name="Footer Placeholder 4">
            <a:extLst>
              <a:ext uri="{FF2B5EF4-FFF2-40B4-BE49-F238E27FC236}">
                <a16:creationId xmlns:a16="http://schemas.microsoft.com/office/drawing/2014/main" id="{A98CB8D7-8DC9-6AF8-B858-B1894F0094A1}"/>
              </a:ext>
            </a:extLst>
          </p:cNvPr>
          <p:cNvSpPr>
            <a:spLocks noGrp="1"/>
          </p:cNvSpPr>
          <p:nvPr>
            <p:ph type="ftr" sz="quarter" idx="11"/>
          </p:nvPr>
        </p:nvSpPr>
        <p:spPr/>
        <p:txBody>
          <a:bodyPr/>
          <a:lstStyle/>
          <a:p>
            <a:endParaRPr lang="pl-PL"/>
          </a:p>
        </p:txBody>
      </p:sp>
      <p:sp>
        <p:nvSpPr>
          <p:cNvPr id="6" name="Slide Number Placeholder 5">
            <a:extLst>
              <a:ext uri="{FF2B5EF4-FFF2-40B4-BE49-F238E27FC236}">
                <a16:creationId xmlns:a16="http://schemas.microsoft.com/office/drawing/2014/main" id="{A4EE52CD-92F0-9650-9C72-E4A99DD2F622}"/>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4245751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2AAAA-F76D-77B0-ECE9-90BD1F79002F}"/>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D68F7B42-34AF-31F3-5FEF-006C21DB6F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a:extLst>
              <a:ext uri="{FF2B5EF4-FFF2-40B4-BE49-F238E27FC236}">
                <a16:creationId xmlns:a16="http://schemas.microsoft.com/office/drawing/2014/main" id="{096201B1-3906-5AA8-67C4-6CFF4B854B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4">
            <a:extLst>
              <a:ext uri="{FF2B5EF4-FFF2-40B4-BE49-F238E27FC236}">
                <a16:creationId xmlns:a16="http://schemas.microsoft.com/office/drawing/2014/main" id="{9527F9B1-A5CC-7035-78AC-F1923E63FD7D}"/>
              </a:ext>
            </a:extLst>
          </p:cNvPr>
          <p:cNvSpPr>
            <a:spLocks noGrp="1"/>
          </p:cNvSpPr>
          <p:nvPr>
            <p:ph type="dt" sz="half" idx="10"/>
          </p:nvPr>
        </p:nvSpPr>
        <p:spPr/>
        <p:txBody>
          <a:bodyPr/>
          <a:lstStyle/>
          <a:p>
            <a:fld id="{5FC04479-7244-443D-8D6A-FDB99BCB2F56}" type="datetime1">
              <a:rPr lang="pl-PL" smtClean="0"/>
              <a:t>03.12.2024</a:t>
            </a:fld>
            <a:endParaRPr lang="pl-PL"/>
          </a:p>
        </p:txBody>
      </p:sp>
      <p:sp>
        <p:nvSpPr>
          <p:cNvPr id="6" name="Footer Placeholder 5">
            <a:extLst>
              <a:ext uri="{FF2B5EF4-FFF2-40B4-BE49-F238E27FC236}">
                <a16:creationId xmlns:a16="http://schemas.microsoft.com/office/drawing/2014/main" id="{DCAF2CFB-649E-2260-B3A6-DF2105839069}"/>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511F5EDE-7C1F-6111-F1AB-B893B26AA9D7}"/>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330744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8EEC6-9ED6-4AAA-90FD-1716F2D2D638}"/>
              </a:ext>
            </a:extLst>
          </p:cNvPr>
          <p:cNvSpPr>
            <a:spLocks noGrp="1"/>
          </p:cNvSpPr>
          <p:nvPr>
            <p:ph type="title"/>
          </p:nvPr>
        </p:nvSpPr>
        <p:spPr>
          <a:xfrm>
            <a:off x="839788" y="365125"/>
            <a:ext cx="10515600" cy="1325563"/>
          </a:xfrm>
        </p:spPr>
        <p:txBody>
          <a:bodyPr/>
          <a:lstStyle/>
          <a:p>
            <a:r>
              <a:rPr lang="en-US"/>
              <a:t>Click to edit Master title style</a:t>
            </a:r>
            <a:endParaRPr lang="pl-PL"/>
          </a:p>
        </p:txBody>
      </p:sp>
      <p:sp>
        <p:nvSpPr>
          <p:cNvPr id="3" name="Text Placeholder 2">
            <a:extLst>
              <a:ext uri="{FF2B5EF4-FFF2-40B4-BE49-F238E27FC236}">
                <a16:creationId xmlns:a16="http://schemas.microsoft.com/office/drawing/2014/main" id="{2ABAA95A-2E86-01AA-01D2-0D3437EB6F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4A2E94-7C0F-D7BD-BA43-21C3218A23B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a:extLst>
              <a:ext uri="{FF2B5EF4-FFF2-40B4-BE49-F238E27FC236}">
                <a16:creationId xmlns:a16="http://schemas.microsoft.com/office/drawing/2014/main" id="{AD7ECC5B-BCAD-1163-95A5-15D180B9F8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078F33-38A1-4561-8F10-F3109AAF69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6">
            <a:extLst>
              <a:ext uri="{FF2B5EF4-FFF2-40B4-BE49-F238E27FC236}">
                <a16:creationId xmlns:a16="http://schemas.microsoft.com/office/drawing/2014/main" id="{C78F5CCE-7B11-71FC-6BB6-301E1F1371CD}"/>
              </a:ext>
            </a:extLst>
          </p:cNvPr>
          <p:cNvSpPr>
            <a:spLocks noGrp="1"/>
          </p:cNvSpPr>
          <p:nvPr>
            <p:ph type="dt" sz="half" idx="10"/>
          </p:nvPr>
        </p:nvSpPr>
        <p:spPr/>
        <p:txBody>
          <a:bodyPr/>
          <a:lstStyle/>
          <a:p>
            <a:fld id="{EF8056FD-1E26-4BB4-8217-5CCA46F9A78D}" type="datetime1">
              <a:rPr lang="pl-PL" smtClean="0"/>
              <a:t>03.12.2024</a:t>
            </a:fld>
            <a:endParaRPr lang="pl-PL"/>
          </a:p>
        </p:txBody>
      </p:sp>
      <p:sp>
        <p:nvSpPr>
          <p:cNvPr id="8" name="Footer Placeholder 7">
            <a:extLst>
              <a:ext uri="{FF2B5EF4-FFF2-40B4-BE49-F238E27FC236}">
                <a16:creationId xmlns:a16="http://schemas.microsoft.com/office/drawing/2014/main" id="{91FF0A54-3E06-6E0A-DE76-2C580318EF41}"/>
              </a:ext>
            </a:extLst>
          </p:cNvPr>
          <p:cNvSpPr>
            <a:spLocks noGrp="1"/>
          </p:cNvSpPr>
          <p:nvPr>
            <p:ph type="ftr" sz="quarter" idx="11"/>
          </p:nvPr>
        </p:nvSpPr>
        <p:spPr/>
        <p:txBody>
          <a:bodyPr/>
          <a:lstStyle/>
          <a:p>
            <a:endParaRPr lang="pl-PL"/>
          </a:p>
        </p:txBody>
      </p:sp>
      <p:sp>
        <p:nvSpPr>
          <p:cNvPr id="9" name="Slide Number Placeholder 8">
            <a:extLst>
              <a:ext uri="{FF2B5EF4-FFF2-40B4-BE49-F238E27FC236}">
                <a16:creationId xmlns:a16="http://schemas.microsoft.com/office/drawing/2014/main" id="{F8007BC0-F5D6-D0AE-4D92-EE92FC67D915}"/>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3956328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82CA-7E7F-3583-4DB6-3A835DD97DDC}"/>
              </a:ext>
            </a:extLst>
          </p:cNvPr>
          <p:cNvSpPr>
            <a:spLocks noGrp="1"/>
          </p:cNvSpPr>
          <p:nvPr>
            <p:ph type="title"/>
          </p:nvPr>
        </p:nvSpPr>
        <p:spPr/>
        <p:txBody>
          <a:bodyPr/>
          <a:lstStyle/>
          <a:p>
            <a:r>
              <a:rPr lang="en-US"/>
              <a:t>Click to edit Master title style</a:t>
            </a:r>
            <a:endParaRPr lang="pl-PL"/>
          </a:p>
        </p:txBody>
      </p:sp>
      <p:sp>
        <p:nvSpPr>
          <p:cNvPr id="3" name="Date Placeholder 2">
            <a:extLst>
              <a:ext uri="{FF2B5EF4-FFF2-40B4-BE49-F238E27FC236}">
                <a16:creationId xmlns:a16="http://schemas.microsoft.com/office/drawing/2014/main" id="{D84ACFB2-17E2-754B-3A0D-1CBBAF704ECE}"/>
              </a:ext>
            </a:extLst>
          </p:cNvPr>
          <p:cNvSpPr>
            <a:spLocks noGrp="1"/>
          </p:cNvSpPr>
          <p:nvPr>
            <p:ph type="dt" sz="half" idx="10"/>
          </p:nvPr>
        </p:nvSpPr>
        <p:spPr/>
        <p:txBody>
          <a:bodyPr/>
          <a:lstStyle/>
          <a:p>
            <a:fld id="{7913888C-43A0-4B81-A600-5FE50A6B6DFE}" type="datetime1">
              <a:rPr lang="pl-PL" smtClean="0"/>
              <a:t>03.12.2024</a:t>
            </a:fld>
            <a:endParaRPr lang="pl-PL"/>
          </a:p>
        </p:txBody>
      </p:sp>
      <p:sp>
        <p:nvSpPr>
          <p:cNvPr id="4" name="Footer Placeholder 3">
            <a:extLst>
              <a:ext uri="{FF2B5EF4-FFF2-40B4-BE49-F238E27FC236}">
                <a16:creationId xmlns:a16="http://schemas.microsoft.com/office/drawing/2014/main" id="{60F596F4-1F92-F3CE-56CA-2EF799708589}"/>
              </a:ext>
            </a:extLst>
          </p:cNvPr>
          <p:cNvSpPr>
            <a:spLocks noGrp="1"/>
          </p:cNvSpPr>
          <p:nvPr>
            <p:ph type="ftr" sz="quarter" idx="11"/>
          </p:nvPr>
        </p:nvSpPr>
        <p:spPr/>
        <p:txBody>
          <a:bodyPr/>
          <a:lstStyle/>
          <a:p>
            <a:endParaRPr lang="pl-PL"/>
          </a:p>
        </p:txBody>
      </p:sp>
      <p:sp>
        <p:nvSpPr>
          <p:cNvPr id="5" name="Slide Number Placeholder 4">
            <a:extLst>
              <a:ext uri="{FF2B5EF4-FFF2-40B4-BE49-F238E27FC236}">
                <a16:creationId xmlns:a16="http://schemas.microsoft.com/office/drawing/2014/main" id="{0F5960B9-4AB2-8A8D-8E66-42FA7E38C075}"/>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1911762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64AE6A-2C2E-2EEC-CE6E-C865F29AE5EE}"/>
              </a:ext>
            </a:extLst>
          </p:cNvPr>
          <p:cNvSpPr>
            <a:spLocks noGrp="1"/>
          </p:cNvSpPr>
          <p:nvPr>
            <p:ph type="dt" sz="half" idx="10"/>
          </p:nvPr>
        </p:nvSpPr>
        <p:spPr/>
        <p:txBody>
          <a:bodyPr/>
          <a:lstStyle/>
          <a:p>
            <a:fld id="{6C513F18-12A8-4F9F-BD7E-233057C88259}" type="datetime1">
              <a:rPr lang="pl-PL" smtClean="0"/>
              <a:t>03.12.2024</a:t>
            </a:fld>
            <a:endParaRPr lang="pl-PL"/>
          </a:p>
        </p:txBody>
      </p:sp>
      <p:sp>
        <p:nvSpPr>
          <p:cNvPr id="3" name="Footer Placeholder 2">
            <a:extLst>
              <a:ext uri="{FF2B5EF4-FFF2-40B4-BE49-F238E27FC236}">
                <a16:creationId xmlns:a16="http://schemas.microsoft.com/office/drawing/2014/main" id="{33A1C000-F40F-55F3-9E9A-2CC18F3F59EF}"/>
              </a:ext>
            </a:extLst>
          </p:cNvPr>
          <p:cNvSpPr>
            <a:spLocks noGrp="1"/>
          </p:cNvSpPr>
          <p:nvPr>
            <p:ph type="ftr" sz="quarter" idx="11"/>
          </p:nvPr>
        </p:nvSpPr>
        <p:spPr/>
        <p:txBody>
          <a:bodyPr/>
          <a:lstStyle/>
          <a:p>
            <a:endParaRPr lang="pl-PL"/>
          </a:p>
        </p:txBody>
      </p:sp>
      <p:sp>
        <p:nvSpPr>
          <p:cNvPr id="4" name="Slide Number Placeholder 3">
            <a:extLst>
              <a:ext uri="{FF2B5EF4-FFF2-40B4-BE49-F238E27FC236}">
                <a16:creationId xmlns:a16="http://schemas.microsoft.com/office/drawing/2014/main" id="{909A439B-F952-5DDC-FF31-E4EE1E8BDB35}"/>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831513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82CF5-7231-2B81-0C2E-7179E05A80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Content Placeholder 2">
            <a:extLst>
              <a:ext uri="{FF2B5EF4-FFF2-40B4-BE49-F238E27FC236}">
                <a16:creationId xmlns:a16="http://schemas.microsoft.com/office/drawing/2014/main" id="{535D92C1-FADA-0594-9282-5FF73BE12F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a:extLst>
              <a:ext uri="{FF2B5EF4-FFF2-40B4-BE49-F238E27FC236}">
                <a16:creationId xmlns:a16="http://schemas.microsoft.com/office/drawing/2014/main" id="{7CB9DBEA-2FCD-B1A3-B838-B580564433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FF5380-4C87-468D-162F-964280E1B994}"/>
              </a:ext>
            </a:extLst>
          </p:cNvPr>
          <p:cNvSpPr>
            <a:spLocks noGrp="1"/>
          </p:cNvSpPr>
          <p:nvPr>
            <p:ph type="dt" sz="half" idx="10"/>
          </p:nvPr>
        </p:nvSpPr>
        <p:spPr/>
        <p:txBody>
          <a:bodyPr/>
          <a:lstStyle/>
          <a:p>
            <a:fld id="{8CFE624D-B424-444D-9776-7EEA4446B378}" type="datetime1">
              <a:rPr lang="pl-PL" smtClean="0"/>
              <a:t>03.12.2024</a:t>
            </a:fld>
            <a:endParaRPr lang="pl-PL"/>
          </a:p>
        </p:txBody>
      </p:sp>
      <p:sp>
        <p:nvSpPr>
          <p:cNvPr id="6" name="Footer Placeholder 5">
            <a:extLst>
              <a:ext uri="{FF2B5EF4-FFF2-40B4-BE49-F238E27FC236}">
                <a16:creationId xmlns:a16="http://schemas.microsoft.com/office/drawing/2014/main" id="{44B8FAEB-37FD-5671-E2D6-A07ACC2F2AF0}"/>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820E8FAA-670F-1A98-C205-A3ACB5DEF341}"/>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769430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6416B-526C-C9C9-F171-DECEE09F6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Picture Placeholder 2">
            <a:extLst>
              <a:ext uri="{FF2B5EF4-FFF2-40B4-BE49-F238E27FC236}">
                <a16:creationId xmlns:a16="http://schemas.microsoft.com/office/drawing/2014/main" id="{9F793B80-5D7F-65FF-FB7F-642CD98C0D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a:extLst>
              <a:ext uri="{FF2B5EF4-FFF2-40B4-BE49-F238E27FC236}">
                <a16:creationId xmlns:a16="http://schemas.microsoft.com/office/drawing/2014/main" id="{B6F2421D-CF32-82CF-673F-73B339515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878456-37A6-75BF-5312-3D4FFF9F136C}"/>
              </a:ext>
            </a:extLst>
          </p:cNvPr>
          <p:cNvSpPr>
            <a:spLocks noGrp="1"/>
          </p:cNvSpPr>
          <p:nvPr>
            <p:ph type="dt" sz="half" idx="10"/>
          </p:nvPr>
        </p:nvSpPr>
        <p:spPr/>
        <p:txBody>
          <a:bodyPr/>
          <a:lstStyle/>
          <a:p>
            <a:fld id="{14AE46EF-D926-4AFF-B8CF-F00D5044049B}" type="datetime1">
              <a:rPr lang="pl-PL" smtClean="0"/>
              <a:t>03.12.2024</a:t>
            </a:fld>
            <a:endParaRPr lang="pl-PL"/>
          </a:p>
        </p:txBody>
      </p:sp>
      <p:sp>
        <p:nvSpPr>
          <p:cNvPr id="6" name="Footer Placeholder 5">
            <a:extLst>
              <a:ext uri="{FF2B5EF4-FFF2-40B4-BE49-F238E27FC236}">
                <a16:creationId xmlns:a16="http://schemas.microsoft.com/office/drawing/2014/main" id="{04F914DA-2CF7-9CF3-F0A6-B64C30B434B8}"/>
              </a:ext>
            </a:extLst>
          </p:cNvPr>
          <p:cNvSpPr>
            <a:spLocks noGrp="1"/>
          </p:cNvSpPr>
          <p:nvPr>
            <p:ph type="ftr" sz="quarter" idx="11"/>
          </p:nvPr>
        </p:nvSpPr>
        <p:spPr/>
        <p:txBody>
          <a:bodyPr/>
          <a:lstStyle/>
          <a:p>
            <a:endParaRPr lang="pl-PL"/>
          </a:p>
        </p:txBody>
      </p:sp>
      <p:sp>
        <p:nvSpPr>
          <p:cNvPr id="7" name="Slide Number Placeholder 6">
            <a:extLst>
              <a:ext uri="{FF2B5EF4-FFF2-40B4-BE49-F238E27FC236}">
                <a16:creationId xmlns:a16="http://schemas.microsoft.com/office/drawing/2014/main" id="{627850A1-7574-25FE-3F3D-01BE67E5D2C7}"/>
              </a:ext>
            </a:extLst>
          </p:cNvPr>
          <p:cNvSpPr>
            <a:spLocks noGrp="1"/>
          </p:cNvSpPr>
          <p:nvPr>
            <p:ph type="sldNum" sz="quarter" idx="12"/>
          </p:nvPr>
        </p:nvSpPr>
        <p:spPr/>
        <p:txBody>
          <a:bodyPr/>
          <a:lstStyle/>
          <a:p>
            <a:fld id="{FD020226-59FE-402F-B92D-C5A627D3CE5F}" type="slidenum">
              <a:rPr lang="pl-PL" smtClean="0"/>
              <a:t>‹#›</a:t>
            </a:fld>
            <a:endParaRPr lang="pl-PL"/>
          </a:p>
        </p:txBody>
      </p:sp>
    </p:spTree>
    <p:extLst>
      <p:ext uri="{BB962C8B-B14F-4D97-AF65-F5344CB8AC3E}">
        <p14:creationId xmlns:p14="http://schemas.microsoft.com/office/powerpoint/2010/main" val="778039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FFBBB6-2BCF-305C-8E1A-6D40570C4E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l-PL"/>
          </a:p>
        </p:txBody>
      </p:sp>
      <p:sp>
        <p:nvSpPr>
          <p:cNvPr id="3" name="Text Placeholder 2">
            <a:extLst>
              <a:ext uri="{FF2B5EF4-FFF2-40B4-BE49-F238E27FC236}">
                <a16:creationId xmlns:a16="http://schemas.microsoft.com/office/drawing/2014/main" id="{C602A74F-DE10-C4BA-6109-D05821B100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668E7A24-CF1C-324D-54CC-2B595B976C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4CFC568-536F-4A96-B95A-310168E5FB9E}" type="datetime1">
              <a:rPr lang="pl-PL" smtClean="0"/>
              <a:t>03.12.2024</a:t>
            </a:fld>
            <a:endParaRPr lang="pl-PL"/>
          </a:p>
        </p:txBody>
      </p:sp>
      <p:sp>
        <p:nvSpPr>
          <p:cNvPr id="5" name="Footer Placeholder 4">
            <a:extLst>
              <a:ext uri="{FF2B5EF4-FFF2-40B4-BE49-F238E27FC236}">
                <a16:creationId xmlns:a16="http://schemas.microsoft.com/office/drawing/2014/main" id="{04C0C3B8-E92C-93B9-B4CA-B7905B9423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a:p>
        </p:txBody>
      </p:sp>
      <p:sp>
        <p:nvSpPr>
          <p:cNvPr id="6" name="Slide Number Placeholder 5">
            <a:extLst>
              <a:ext uri="{FF2B5EF4-FFF2-40B4-BE49-F238E27FC236}">
                <a16:creationId xmlns:a16="http://schemas.microsoft.com/office/drawing/2014/main" id="{A97FCDC1-9F04-209F-D905-CAE8C4A787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D020226-59FE-402F-B92D-C5A627D3CE5F}" type="slidenum">
              <a:rPr lang="pl-PL" smtClean="0"/>
              <a:t>‹#›</a:t>
            </a:fld>
            <a:endParaRPr lang="pl-PL"/>
          </a:p>
        </p:txBody>
      </p:sp>
    </p:spTree>
    <p:extLst>
      <p:ext uri="{BB962C8B-B14F-4D97-AF65-F5344CB8AC3E}">
        <p14:creationId xmlns:p14="http://schemas.microsoft.com/office/powerpoint/2010/main" val="3113210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834F2-A77A-A195-EAA9-B9346A89CD96}"/>
              </a:ext>
            </a:extLst>
          </p:cNvPr>
          <p:cNvSpPr>
            <a:spLocks noGrp="1"/>
          </p:cNvSpPr>
          <p:nvPr>
            <p:ph type="ctrTitle"/>
          </p:nvPr>
        </p:nvSpPr>
        <p:spPr/>
        <p:txBody>
          <a:bodyPr/>
          <a:lstStyle/>
          <a:p>
            <a:r>
              <a:rPr lang="pl-PL" dirty="0"/>
              <a:t>Gamifikacja w przedsiębiorstwie</a:t>
            </a:r>
          </a:p>
        </p:txBody>
      </p:sp>
      <p:sp>
        <p:nvSpPr>
          <p:cNvPr id="3" name="Subtitle 2">
            <a:extLst>
              <a:ext uri="{FF2B5EF4-FFF2-40B4-BE49-F238E27FC236}">
                <a16:creationId xmlns:a16="http://schemas.microsoft.com/office/drawing/2014/main" id="{298DEDC4-A69F-9875-867C-087C47D6579F}"/>
              </a:ext>
            </a:extLst>
          </p:cNvPr>
          <p:cNvSpPr>
            <a:spLocks noGrp="1"/>
          </p:cNvSpPr>
          <p:nvPr>
            <p:ph type="subTitle" idx="1"/>
          </p:nvPr>
        </p:nvSpPr>
        <p:spPr/>
        <p:txBody>
          <a:bodyPr/>
          <a:lstStyle/>
          <a:p>
            <a:r>
              <a:rPr lang="pl-PL" dirty="0"/>
              <a:t>Część 1</a:t>
            </a:r>
          </a:p>
        </p:txBody>
      </p:sp>
      <p:sp>
        <p:nvSpPr>
          <p:cNvPr id="4" name="Slide Number Placeholder 3">
            <a:extLst>
              <a:ext uri="{FF2B5EF4-FFF2-40B4-BE49-F238E27FC236}">
                <a16:creationId xmlns:a16="http://schemas.microsoft.com/office/drawing/2014/main" id="{7402EC1C-CC6F-71D3-A296-D249F6258E59}"/>
              </a:ext>
            </a:extLst>
          </p:cNvPr>
          <p:cNvSpPr>
            <a:spLocks noGrp="1"/>
          </p:cNvSpPr>
          <p:nvPr>
            <p:ph type="sldNum" sz="quarter" idx="12"/>
          </p:nvPr>
        </p:nvSpPr>
        <p:spPr/>
        <p:txBody>
          <a:bodyPr/>
          <a:lstStyle/>
          <a:p>
            <a:fld id="{FD020226-59FE-402F-B92D-C5A627D3CE5F}" type="slidenum">
              <a:rPr lang="pl-PL" smtClean="0"/>
              <a:t>1</a:t>
            </a:fld>
            <a:endParaRPr lang="pl-PL"/>
          </a:p>
        </p:txBody>
      </p:sp>
    </p:spTree>
    <p:extLst>
      <p:ext uri="{BB962C8B-B14F-4D97-AF65-F5344CB8AC3E}">
        <p14:creationId xmlns:p14="http://schemas.microsoft.com/office/powerpoint/2010/main" val="1738018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7757A-ED6A-B439-391B-89499796CC9C}"/>
              </a:ext>
            </a:extLst>
          </p:cNvPr>
          <p:cNvSpPr>
            <a:spLocks noGrp="1"/>
          </p:cNvSpPr>
          <p:nvPr>
            <p:ph type="title"/>
          </p:nvPr>
        </p:nvSpPr>
        <p:spPr>
          <a:xfrm>
            <a:off x="0" y="1"/>
            <a:ext cx="12192000" cy="681036"/>
          </a:xfrm>
        </p:spPr>
        <p:txBody>
          <a:bodyPr>
            <a:normAutofit fontScale="90000"/>
          </a:bodyPr>
          <a:lstStyle/>
          <a:p>
            <a:pPr algn="ctr"/>
            <a:r>
              <a:rPr lang="pl-PL" dirty="0"/>
              <a:t>System kar za łamanie zasad ruchu drogowego</a:t>
            </a:r>
          </a:p>
        </p:txBody>
      </p:sp>
      <p:sp>
        <p:nvSpPr>
          <p:cNvPr id="3" name="Content Placeholder 2">
            <a:extLst>
              <a:ext uri="{FF2B5EF4-FFF2-40B4-BE49-F238E27FC236}">
                <a16:creationId xmlns:a16="http://schemas.microsoft.com/office/drawing/2014/main" id="{EB8192DA-43AA-47A2-9DB2-CB95D608620D}"/>
              </a:ext>
            </a:extLst>
          </p:cNvPr>
          <p:cNvSpPr>
            <a:spLocks noGrp="1"/>
          </p:cNvSpPr>
          <p:nvPr>
            <p:ph idx="1"/>
          </p:nvPr>
        </p:nvSpPr>
        <p:spPr>
          <a:xfrm>
            <a:off x="481781" y="973394"/>
            <a:ext cx="10872019" cy="5203569"/>
          </a:xfrm>
        </p:spPr>
        <p:txBody>
          <a:bodyPr/>
          <a:lstStyle/>
          <a:p>
            <a:r>
              <a:rPr lang="pl-PL" dirty="0"/>
              <a:t>W Hiszpanii kierowca dostaje 12 punktów</a:t>
            </a:r>
          </a:p>
          <a:p>
            <a:r>
              <a:rPr lang="pl-PL" dirty="0"/>
              <a:t>Za każde przewinienie dostaje się karę i odejmuje punkty, ale po roku ujemne punkty znikają</a:t>
            </a:r>
          </a:p>
          <a:p>
            <a:r>
              <a:rPr lang="pl-PL" dirty="0"/>
              <a:t>Jeżeli ktoś ma dużo punktów, to może iść na szkolenie i usunąć część punktów czyli podnieść ich liczbę</a:t>
            </a:r>
          </a:p>
          <a:p>
            <a:r>
              <a:rPr lang="pl-PL" dirty="0"/>
              <a:t>Jeżeli ktoś przez 2 lata nie miał żadnych ujemnych punktów to w nagrodę dostaje 3 dodatkowe punkty</a:t>
            </a:r>
          </a:p>
          <a:p>
            <a:r>
              <a:rPr lang="pl-PL" dirty="0"/>
              <a:t>System był wdrożony w roku 2006, przez kolejne 10 lat liczba śmiertelnych wypadków spadła z 5 tysięcy/rok do 1 tysiąca/rok</a:t>
            </a:r>
          </a:p>
          <a:p>
            <a:r>
              <a:rPr lang="pl-PL" dirty="0"/>
              <a:t>To był spadek o 80%</a:t>
            </a:r>
          </a:p>
          <a:p>
            <a:r>
              <a:rPr lang="pl-PL" dirty="0"/>
              <a:t>Taki sam system stosuje Francja, Niemcy, itd.</a:t>
            </a:r>
          </a:p>
        </p:txBody>
      </p:sp>
      <p:sp>
        <p:nvSpPr>
          <p:cNvPr id="4" name="Slide Number Placeholder 3">
            <a:extLst>
              <a:ext uri="{FF2B5EF4-FFF2-40B4-BE49-F238E27FC236}">
                <a16:creationId xmlns:a16="http://schemas.microsoft.com/office/drawing/2014/main" id="{696645B0-688F-9080-3992-B52AFA32C3A6}"/>
              </a:ext>
            </a:extLst>
          </p:cNvPr>
          <p:cNvSpPr>
            <a:spLocks noGrp="1"/>
          </p:cNvSpPr>
          <p:nvPr>
            <p:ph type="sldNum" sz="quarter" idx="12"/>
          </p:nvPr>
        </p:nvSpPr>
        <p:spPr/>
        <p:txBody>
          <a:bodyPr/>
          <a:lstStyle/>
          <a:p>
            <a:fld id="{FD020226-59FE-402F-B92D-C5A627D3CE5F}" type="slidenum">
              <a:rPr lang="pl-PL" smtClean="0"/>
              <a:t>10</a:t>
            </a:fld>
            <a:endParaRPr lang="pl-PL"/>
          </a:p>
        </p:txBody>
      </p:sp>
    </p:spTree>
    <p:extLst>
      <p:ext uri="{BB962C8B-B14F-4D97-AF65-F5344CB8AC3E}">
        <p14:creationId xmlns:p14="http://schemas.microsoft.com/office/powerpoint/2010/main" val="1802520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8B82B-F499-0C99-2513-3CE14BE145BD}"/>
              </a:ext>
            </a:extLst>
          </p:cNvPr>
          <p:cNvSpPr>
            <a:spLocks noGrp="1"/>
          </p:cNvSpPr>
          <p:nvPr>
            <p:ph type="title"/>
          </p:nvPr>
        </p:nvSpPr>
        <p:spPr>
          <a:xfrm>
            <a:off x="838200" y="0"/>
            <a:ext cx="10515600" cy="716423"/>
          </a:xfrm>
        </p:spPr>
        <p:txBody>
          <a:bodyPr/>
          <a:lstStyle/>
          <a:p>
            <a:r>
              <a:rPr lang="pl-PL" dirty="0"/>
              <a:t>A w Niemczech…</a:t>
            </a:r>
          </a:p>
        </p:txBody>
      </p:sp>
      <p:sp>
        <p:nvSpPr>
          <p:cNvPr id="3" name="Content Placeholder 2">
            <a:extLst>
              <a:ext uri="{FF2B5EF4-FFF2-40B4-BE49-F238E27FC236}">
                <a16:creationId xmlns:a16="http://schemas.microsoft.com/office/drawing/2014/main" id="{90AA6F60-353B-D271-7417-3682D7C87948}"/>
              </a:ext>
            </a:extLst>
          </p:cNvPr>
          <p:cNvSpPr>
            <a:spLocks noGrp="1"/>
          </p:cNvSpPr>
          <p:nvPr>
            <p:ph idx="1"/>
          </p:nvPr>
        </p:nvSpPr>
        <p:spPr>
          <a:xfrm>
            <a:off x="0" y="786580"/>
            <a:ext cx="12191999" cy="6071419"/>
          </a:xfrm>
        </p:spPr>
        <p:txBody>
          <a:bodyPr>
            <a:normAutofit fontScale="62500" lnSpcReduction="20000"/>
          </a:bodyPr>
          <a:lstStyle/>
          <a:p>
            <a:r>
              <a:rPr lang="pl-PL" dirty="0"/>
              <a:t>W Niemczech obowiązuje System Punktów Karnych prowadzony przez Federalny Urząd ds. Ruchu Drogowego (</a:t>
            </a:r>
            <a:r>
              <a:rPr lang="pl-PL" dirty="0" err="1"/>
              <a:t>Kraftfahrt-Bundesamt</a:t>
            </a:r>
            <a:r>
              <a:rPr lang="pl-PL" dirty="0"/>
              <a:t>) w Flensburgu. System ten został wprowadzony w 1974 roku w celu zwiększenia bezpieczeństwa na drogach.</a:t>
            </a:r>
          </a:p>
          <a:p>
            <a:r>
              <a:rPr lang="pl-PL" dirty="0"/>
              <a:t>    </a:t>
            </a:r>
            <a:r>
              <a:rPr lang="pl-PL" b="1" dirty="0"/>
              <a:t>Przyznawanie punktów:</a:t>
            </a:r>
          </a:p>
          <a:p>
            <a:r>
              <a:rPr lang="pl-PL" dirty="0"/>
              <a:t>        Za drobne wykroczenia, takie jak niewielkie przekroczenie prędkości, nie są przyznawane punkty karne, a jedynie mandaty pieniężne.</a:t>
            </a:r>
          </a:p>
          <a:p>
            <a:r>
              <a:rPr lang="pl-PL" dirty="0"/>
              <a:t>        Poważniejsze naruszenia, np. przekroczenie prędkości o ponad 20 km/h w terenie zabudowanym, skutkują przyznaniem punktów karnych oraz mandatu.</a:t>
            </a:r>
          </a:p>
          <a:p>
            <a:r>
              <a:rPr lang="pl-PL" dirty="0"/>
              <a:t>        Liczba punktów zależy od stopnia naruszenia: od 1 do 3 punktów za najpoważniejsze wykroczenia.</a:t>
            </a:r>
          </a:p>
          <a:p>
            <a:endParaRPr lang="pl-PL" dirty="0"/>
          </a:p>
          <a:p>
            <a:r>
              <a:rPr lang="pl-PL" dirty="0"/>
              <a:t>    </a:t>
            </a:r>
            <a:r>
              <a:rPr lang="pl-PL" b="1" dirty="0"/>
              <a:t>Konsekwencje zgromadzenia punktów:</a:t>
            </a:r>
          </a:p>
          <a:p>
            <a:r>
              <a:rPr lang="pl-PL" dirty="0"/>
              <a:t>        1-3 punkty: Kierowca znajduje się w tzw. "strefie zielonej" bez dodatkowych konsekwencji administracyjnych.</a:t>
            </a:r>
          </a:p>
          <a:p>
            <a:r>
              <a:rPr lang="pl-PL" dirty="0"/>
              <a:t>        4-5 punktów: Kierowca otrzymuje płatne pisemne ostrzeżenie.</a:t>
            </a:r>
          </a:p>
          <a:p>
            <a:r>
              <a:rPr lang="pl-PL" dirty="0"/>
              <a:t>        6-7 punktów: Wydawane jest oficjalne upomnienie z zaleceniem udziału w kursie reedukacyjnym.</a:t>
            </a:r>
          </a:p>
          <a:p>
            <a:r>
              <a:rPr lang="pl-PL" dirty="0"/>
              <a:t>        8 punktów: Skutkuje odebraniem prawa jazdy.</a:t>
            </a:r>
          </a:p>
          <a:p>
            <a:endParaRPr lang="pl-PL" dirty="0"/>
          </a:p>
          <a:p>
            <a:r>
              <a:rPr lang="pl-PL" dirty="0"/>
              <a:t>    </a:t>
            </a:r>
            <a:r>
              <a:rPr lang="pl-PL" b="1" dirty="0"/>
              <a:t>Usuwanie punktów:</a:t>
            </a:r>
          </a:p>
          <a:p>
            <a:r>
              <a:rPr lang="pl-PL" dirty="0"/>
              <a:t>        Punkty za drobne wykroczenia są usuwane po 2,5 roku.</a:t>
            </a:r>
          </a:p>
          <a:p>
            <a:r>
              <a:rPr lang="pl-PL" dirty="0"/>
              <a:t>        Punkty za poważniejsze naruszenia pozostają w rejestrze przez 5 lat.</a:t>
            </a:r>
          </a:p>
          <a:p>
            <a:r>
              <a:rPr lang="pl-PL" dirty="0"/>
              <a:t>        W przypadku najcięższych przewinień punkty mogą być przechowywane nawet przez 10 lat.</a:t>
            </a:r>
          </a:p>
        </p:txBody>
      </p:sp>
      <p:sp>
        <p:nvSpPr>
          <p:cNvPr id="4" name="Slide Number Placeholder 3">
            <a:extLst>
              <a:ext uri="{FF2B5EF4-FFF2-40B4-BE49-F238E27FC236}">
                <a16:creationId xmlns:a16="http://schemas.microsoft.com/office/drawing/2014/main" id="{6FBF374A-1D46-EB42-9B5D-DFC2E8C5A10E}"/>
              </a:ext>
            </a:extLst>
          </p:cNvPr>
          <p:cNvSpPr>
            <a:spLocks noGrp="1"/>
          </p:cNvSpPr>
          <p:nvPr>
            <p:ph type="sldNum" sz="quarter" idx="12"/>
          </p:nvPr>
        </p:nvSpPr>
        <p:spPr/>
        <p:txBody>
          <a:bodyPr/>
          <a:lstStyle/>
          <a:p>
            <a:fld id="{FD020226-59FE-402F-B92D-C5A627D3CE5F}" type="slidenum">
              <a:rPr lang="pl-PL" smtClean="0"/>
              <a:t>11</a:t>
            </a:fld>
            <a:endParaRPr lang="pl-PL"/>
          </a:p>
        </p:txBody>
      </p:sp>
    </p:spTree>
    <p:extLst>
      <p:ext uri="{BB962C8B-B14F-4D97-AF65-F5344CB8AC3E}">
        <p14:creationId xmlns:p14="http://schemas.microsoft.com/office/powerpoint/2010/main" val="1905594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0E794-617F-6B88-E986-A4F87D490BBF}"/>
              </a:ext>
            </a:extLst>
          </p:cNvPr>
          <p:cNvSpPr>
            <a:spLocks noGrp="1"/>
          </p:cNvSpPr>
          <p:nvPr>
            <p:ph type="title"/>
          </p:nvPr>
        </p:nvSpPr>
        <p:spPr>
          <a:xfrm>
            <a:off x="838200" y="0"/>
            <a:ext cx="10515600" cy="559107"/>
          </a:xfrm>
        </p:spPr>
        <p:txBody>
          <a:bodyPr>
            <a:normAutofit fontScale="90000"/>
          </a:bodyPr>
          <a:lstStyle/>
          <a:p>
            <a:r>
              <a:rPr lang="pl-PL" dirty="0"/>
              <a:t>W USA</a:t>
            </a:r>
          </a:p>
        </p:txBody>
      </p:sp>
      <p:sp>
        <p:nvSpPr>
          <p:cNvPr id="3" name="Content Placeholder 2">
            <a:extLst>
              <a:ext uri="{FF2B5EF4-FFF2-40B4-BE49-F238E27FC236}">
                <a16:creationId xmlns:a16="http://schemas.microsoft.com/office/drawing/2014/main" id="{1F5576FA-6971-2B56-0AB6-944C289F4A1F}"/>
              </a:ext>
            </a:extLst>
          </p:cNvPr>
          <p:cNvSpPr>
            <a:spLocks noGrp="1"/>
          </p:cNvSpPr>
          <p:nvPr>
            <p:ph idx="1"/>
          </p:nvPr>
        </p:nvSpPr>
        <p:spPr>
          <a:xfrm>
            <a:off x="0" y="559106"/>
            <a:ext cx="12192000" cy="6298893"/>
          </a:xfrm>
        </p:spPr>
        <p:txBody>
          <a:bodyPr>
            <a:normAutofit fontScale="70000" lnSpcReduction="20000"/>
          </a:bodyPr>
          <a:lstStyle/>
          <a:p>
            <a:r>
              <a:rPr lang="pl-PL" dirty="0"/>
              <a:t>W USA systemy punktów karnych różnią się w zależności od stanu, ponieważ każdy stan ma własne przepisy dotyczące ruchu drogowego.</a:t>
            </a:r>
          </a:p>
          <a:p>
            <a:endParaRPr lang="pl-PL" dirty="0"/>
          </a:p>
          <a:p>
            <a:r>
              <a:rPr lang="pl-PL" dirty="0"/>
              <a:t>    </a:t>
            </a:r>
            <a:r>
              <a:rPr lang="pl-PL" b="1" dirty="0"/>
              <a:t>Przyznawanie punktów:</a:t>
            </a:r>
          </a:p>
          <a:p>
            <a:r>
              <a:rPr lang="pl-PL" dirty="0"/>
              <a:t>        Za każde wykroczenie drogowe przypisywana jest określona liczba punktów, zależna od powagi naruszenia.</a:t>
            </a:r>
          </a:p>
          <a:p>
            <a:r>
              <a:rPr lang="pl-PL" dirty="0"/>
              <a:t>        Przykładowo, w stanie Nowy Jork przekroczenie prędkości o 1-10 </a:t>
            </a:r>
            <a:r>
              <a:rPr lang="pl-PL" dirty="0" err="1"/>
              <a:t>mph</a:t>
            </a:r>
            <a:r>
              <a:rPr lang="pl-PL" dirty="0"/>
              <a:t> powyżej limitu skutkuje 3 punktami, podczas gdy przekroczenie o 31-40 </a:t>
            </a:r>
            <a:r>
              <a:rPr lang="pl-PL" dirty="0" err="1"/>
              <a:t>mph</a:t>
            </a:r>
            <a:r>
              <a:rPr lang="pl-PL" dirty="0"/>
              <a:t> to już 8 punktów.</a:t>
            </a:r>
          </a:p>
          <a:p>
            <a:endParaRPr lang="pl-PL" dirty="0"/>
          </a:p>
          <a:p>
            <a:r>
              <a:rPr lang="pl-PL" b="1" dirty="0"/>
              <a:t>    Konsekwencje zgromadzenia punktów:</a:t>
            </a:r>
          </a:p>
          <a:p>
            <a:r>
              <a:rPr lang="pl-PL" dirty="0"/>
              <a:t>        W wielu stanach zgromadzenie określonej liczby punktów w wyznaczonym czasie (np. 12 punktów w 12 miesięcy) może prowadzić do zawieszenia prawa jazdy.</a:t>
            </a:r>
          </a:p>
          <a:p>
            <a:r>
              <a:rPr lang="pl-PL" dirty="0"/>
              <a:t>        Dodatkowo, niektóre stany nakładają opłaty za przekroczenie pewnego progu punktów. Na przykład w Nowym Jorku, jeśli w ciągu 18 miesięcy kierowca zgromadzi 6 lub więcej punktów, musi uiścić opłatę Driver </a:t>
            </a:r>
            <a:r>
              <a:rPr lang="pl-PL" dirty="0" err="1"/>
              <a:t>Responsibility</a:t>
            </a:r>
            <a:r>
              <a:rPr lang="pl-PL" dirty="0"/>
              <a:t> </a:t>
            </a:r>
            <a:r>
              <a:rPr lang="pl-PL" dirty="0" err="1"/>
              <a:t>Assessment</a:t>
            </a:r>
            <a:r>
              <a:rPr lang="pl-PL" dirty="0"/>
              <a:t> (DRA).</a:t>
            </a:r>
          </a:p>
          <a:p>
            <a:endParaRPr lang="pl-PL" dirty="0"/>
          </a:p>
          <a:p>
            <a:r>
              <a:rPr lang="pl-PL" dirty="0"/>
              <a:t>    </a:t>
            </a:r>
            <a:r>
              <a:rPr lang="pl-PL" b="1" dirty="0"/>
              <a:t>Usuwanie punktów:</a:t>
            </a:r>
          </a:p>
          <a:p>
            <a:r>
              <a:rPr lang="pl-PL" dirty="0"/>
              <a:t>        Punkty zazwyczaj pozostają na koncie kierowcy przez określony czas, często od 1 do 3 lat, w zależności od stanu i rodzaju wykroczenia.</a:t>
            </a:r>
          </a:p>
          <a:p>
            <a:r>
              <a:rPr lang="pl-PL" dirty="0"/>
              <a:t>        Niektóre stany oferują możliwość redukcji punktów poprzez udział w kursach doskonalenia techniki jazdy.</a:t>
            </a:r>
          </a:p>
        </p:txBody>
      </p:sp>
      <p:sp>
        <p:nvSpPr>
          <p:cNvPr id="4" name="Slide Number Placeholder 3">
            <a:extLst>
              <a:ext uri="{FF2B5EF4-FFF2-40B4-BE49-F238E27FC236}">
                <a16:creationId xmlns:a16="http://schemas.microsoft.com/office/drawing/2014/main" id="{4AB8EE22-57B4-82BE-18D9-EDA230C35E52}"/>
              </a:ext>
            </a:extLst>
          </p:cNvPr>
          <p:cNvSpPr>
            <a:spLocks noGrp="1"/>
          </p:cNvSpPr>
          <p:nvPr>
            <p:ph type="sldNum" sz="quarter" idx="12"/>
          </p:nvPr>
        </p:nvSpPr>
        <p:spPr/>
        <p:txBody>
          <a:bodyPr/>
          <a:lstStyle/>
          <a:p>
            <a:fld id="{FD020226-59FE-402F-B92D-C5A627D3CE5F}" type="slidenum">
              <a:rPr lang="pl-PL" smtClean="0"/>
              <a:t>12</a:t>
            </a:fld>
            <a:endParaRPr lang="pl-PL"/>
          </a:p>
        </p:txBody>
      </p:sp>
    </p:spTree>
    <p:extLst>
      <p:ext uri="{BB962C8B-B14F-4D97-AF65-F5344CB8AC3E}">
        <p14:creationId xmlns:p14="http://schemas.microsoft.com/office/powerpoint/2010/main" val="1680725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A1602-9425-F6F2-4836-0738F7389D77}"/>
              </a:ext>
            </a:extLst>
          </p:cNvPr>
          <p:cNvSpPr>
            <a:spLocks noGrp="1"/>
          </p:cNvSpPr>
          <p:nvPr>
            <p:ph type="title"/>
          </p:nvPr>
        </p:nvSpPr>
        <p:spPr>
          <a:xfrm>
            <a:off x="838200" y="0"/>
            <a:ext cx="10515600" cy="785249"/>
          </a:xfrm>
        </p:spPr>
        <p:txBody>
          <a:bodyPr/>
          <a:lstStyle/>
          <a:p>
            <a:r>
              <a:rPr lang="pl-PL" dirty="0"/>
              <a:t>Czy można wprowadzić trochę humoru…</a:t>
            </a:r>
          </a:p>
        </p:txBody>
      </p:sp>
      <p:sp>
        <p:nvSpPr>
          <p:cNvPr id="3" name="Content Placeholder 2">
            <a:extLst>
              <a:ext uri="{FF2B5EF4-FFF2-40B4-BE49-F238E27FC236}">
                <a16:creationId xmlns:a16="http://schemas.microsoft.com/office/drawing/2014/main" id="{4C88B665-6691-94EC-97F7-7AF0595EEB79}"/>
              </a:ext>
            </a:extLst>
          </p:cNvPr>
          <p:cNvSpPr>
            <a:spLocks noGrp="1"/>
          </p:cNvSpPr>
          <p:nvPr>
            <p:ph idx="1"/>
          </p:nvPr>
        </p:nvSpPr>
        <p:spPr>
          <a:xfrm>
            <a:off x="0" y="707922"/>
            <a:ext cx="12192000" cy="6150077"/>
          </a:xfrm>
        </p:spPr>
        <p:txBody>
          <a:bodyPr>
            <a:normAutofit fontScale="85000" lnSpcReduction="20000"/>
          </a:bodyPr>
          <a:lstStyle/>
          <a:p>
            <a:r>
              <a:rPr lang="pl-PL" b="1" dirty="0"/>
              <a:t>1. Filipiny: Publiczne upokorzenie za nieprawidłowe parkowanie</a:t>
            </a:r>
          </a:p>
          <a:p>
            <a:r>
              <a:rPr lang="pl-PL" dirty="0"/>
              <a:t>    Kierowcy, którzy nielegalnie zaparkują swoje pojazdy, są czasem zmuszani przez władze do trzymania wielkiego znaku z napisem „Nie umiem parkować” na oczach przechodniów.</a:t>
            </a:r>
          </a:p>
          <a:p>
            <a:r>
              <a:rPr lang="pl-PL" b="1" dirty="0"/>
              <a:t>2. Nigeria: Śpiewanie w miejscu wykroczenia</a:t>
            </a:r>
          </a:p>
          <a:p>
            <a:r>
              <a:rPr lang="pl-PL" dirty="0"/>
              <a:t>    Na niektórych terenach Nigerii kierowcy złapani za łamanie przepisów są zmuszani do śpiewania hymnu narodowego na środku ulicy. Publiczność ocenia ich występ.</a:t>
            </a:r>
          </a:p>
          <a:p>
            <a:r>
              <a:rPr lang="pl-PL" b="1" dirty="0"/>
              <a:t>3. Chiny: Przepraszanie w mediach społecznościowych</a:t>
            </a:r>
          </a:p>
          <a:p>
            <a:pPr>
              <a:buFont typeface="Arial" panose="020B0604020202020204" pitchFamily="34" charset="0"/>
              <a:buChar char="•"/>
            </a:pPr>
            <a:r>
              <a:rPr lang="pl-PL" dirty="0"/>
              <a:t>W niektórych chińskich miastach kierowcy łamiący przepisy, np. przejeżdżający na czerwonym świetle, są zobowiązani do publicznego przeproszenia w mediach społecznościowych. Muszą opisać swoje wykroczenie, przyznać się do winy i obiecać poprawę, co jest śledzone przez ich znajomych i rodzinę.</a:t>
            </a:r>
          </a:p>
          <a:p>
            <a:pPr>
              <a:buFont typeface="Arial" panose="020B0604020202020204" pitchFamily="34" charset="0"/>
              <a:buChar char="•"/>
            </a:pPr>
            <a:r>
              <a:rPr lang="pl-PL" b="1" dirty="0"/>
              <a:t>4.</a:t>
            </a:r>
            <a:r>
              <a:rPr lang="pl-PL" dirty="0"/>
              <a:t> </a:t>
            </a:r>
            <a:r>
              <a:rPr lang="pl-PL" b="1" dirty="0"/>
              <a:t>Kanada: Komentarze od przechodniów</a:t>
            </a:r>
          </a:p>
          <a:p>
            <a:pPr marL="0" indent="0">
              <a:buNone/>
            </a:pPr>
            <a:r>
              <a:rPr lang="pl-PL" dirty="0"/>
              <a:t>    W niektórych kanadyjskich miastach, osoby łamiące przepisy ruchu drogowego, np. nielegalnie parkujące, muszą wysłuchać komentarzy od przechodniów, którzy mają prawo wyrazić swoje niezadowolenie w publicznej formie.</a:t>
            </a:r>
          </a:p>
          <a:p>
            <a:r>
              <a:rPr lang="pl-PL" b="1" dirty="0"/>
              <a:t>5. USA (Ohio): Czytanie przepisów na głos</a:t>
            </a:r>
          </a:p>
          <a:p>
            <a:r>
              <a:rPr lang="pl-PL" dirty="0"/>
              <a:t>    W jednym z miast w stanie Ohio kierowcy zatrzymani za powtarzające się wykroczenia muszą uczestniczyć w publicznych spotkaniach, gdzie na głos czytają przepisy ruchu drogowego przed innymi mieszkańcami.</a:t>
            </a:r>
          </a:p>
        </p:txBody>
      </p:sp>
      <p:sp>
        <p:nvSpPr>
          <p:cNvPr id="4" name="Slide Number Placeholder 3">
            <a:extLst>
              <a:ext uri="{FF2B5EF4-FFF2-40B4-BE49-F238E27FC236}">
                <a16:creationId xmlns:a16="http://schemas.microsoft.com/office/drawing/2014/main" id="{4FA298DC-7296-9B49-912C-568CF2FEB674}"/>
              </a:ext>
            </a:extLst>
          </p:cNvPr>
          <p:cNvSpPr>
            <a:spLocks noGrp="1"/>
          </p:cNvSpPr>
          <p:nvPr>
            <p:ph type="sldNum" sz="quarter" idx="12"/>
          </p:nvPr>
        </p:nvSpPr>
        <p:spPr/>
        <p:txBody>
          <a:bodyPr/>
          <a:lstStyle/>
          <a:p>
            <a:fld id="{FD020226-59FE-402F-B92D-C5A627D3CE5F}" type="slidenum">
              <a:rPr lang="pl-PL" smtClean="0"/>
              <a:t>13</a:t>
            </a:fld>
            <a:endParaRPr lang="pl-PL"/>
          </a:p>
        </p:txBody>
      </p:sp>
    </p:spTree>
    <p:extLst>
      <p:ext uri="{BB962C8B-B14F-4D97-AF65-F5344CB8AC3E}">
        <p14:creationId xmlns:p14="http://schemas.microsoft.com/office/powerpoint/2010/main" val="1874589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40C77-996C-8AF3-D2D2-59040F3C478D}"/>
              </a:ext>
            </a:extLst>
          </p:cNvPr>
          <p:cNvSpPr>
            <a:spLocks noGrp="1"/>
          </p:cNvSpPr>
          <p:nvPr>
            <p:ph type="title"/>
          </p:nvPr>
        </p:nvSpPr>
        <p:spPr>
          <a:xfrm>
            <a:off x="838200" y="0"/>
            <a:ext cx="10515600" cy="962230"/>
          </a:xfrm>
        </p:spPr>
        <p:txBody>
          <a:bodyPr/>
          <a:lstStyle/>
          <a:p>
            <a:r>
              <a:rPr lang="pl-PL" dirty="0"/>
              <a:t>3 sposoby użycia gamifikacji – sposób 1</a:t>
            </a:r>
          </a:p>
        </p:txBody>
      </p:sp>
      <p:sp>
        <p:nvSpPr>
          <p:cNvPr id="3" name="Content Placeholder 2">
            <a:extLst>
              <a:ext uri="{FF2B5EF4-FFF2-40B4-BE49-F238E27FC236}">
                <a16:creationId xmlns:a16="http://schemas.microsoft.com/office/drawing/2014/main" id="{A78B0585-1473-9A74-BA89-85081D1F8421}"/>
              </a:ext>
            </a:extLst>
          </p:cNvPr>
          <p:cNvSpPr>
            <a:spLocks noGrp="1"/>
          </p:cNvSpPr>
          <p:nvPr>
            <p:ph idx="1"/>
          </p:nvPr>
        </p:nvSpPr>
        <p:spPr>
          <a:xfrm>
            <a:off x="0" y="776748"/>
            <a:ext cx="12192000" cy="6081252"/>
          </a:xfrm>
        </p:spPr>
        <p:txBody>
          <a:bodyPr>
            <a:normAutofit fontScale="85000" lnSpcReduction="10000"/>
          </a:bodyPr>
          <a:lstStyle/>
          <a:p>
            <a:r>
              <a:rPr lang="pl-PL" dirty="0"/>
              <a:t>Gamifikacja zewnętrzna – </a:t>
            </a:r>
            <a:r>
              <a:rPr lang="pl-PL" dirty="0" err="1"/>
              <a:t>gamifikujesz</a:t>
            </a:r>
            <a:r>
              <a:rPr lang="pl-PL" dirty="0"/>
              <a:t> to, co sprzedajesz – to co klient chce dostać ode mnie – jeżeli jeden produkt to nie jest to ani kluczowy produkt ani nieistotny, musi być coś pośredniego, produkt, którego gamifikacja może wzmocnić sprzedaż lub lojalność klientów</a:t>
            </a:r>
          </a:p>
          <a:p>
            <a:r>
              <a:rPr lang="pl-PL" dirty="0"/>
              <a:t>Jeżeli produkt jest nieistotny to gamifikacja niewiele da i nie będzie widać czy zadziałała</a:t>
            </a:r>
          </a:p>
          <a:p>
            <a:r>
              <a:rPr lang="pl-PL" dirty="0"/>
              <a:t>Gamifikacja nie zastąpi całego systemu sprzedaży, tylko wzmacnia to, co już jest</a:t>
            </a:r>
          </a:p>
          <a:p>
            <a:r>
              <a:rPr lang="pl-PL" dirty="0"/>
              <a:t>Lepiej jest objąć gamifikacją całą sprzedaż bo inaczej klient może nie zrozumieć dlaczego dostaje nagrodę za coś, co kupuje codziennie, a nie dostaje nagrody za coś, co kupił wyjątkowo</a:t>
            </a:r>
          </a:p>
          <a:p>
            <a:r>
              <a:rPr lang="pl-PL" dirty="0"/>
              <a:t>Produkty-gwiazdy trzeba </a:t>
            </a:r>
            <a:r>
              <a:rPr lang="pl-PL" dirty="0" err="1"/>
              <a:t>gamifikować</a:t>
            </a:r>
            <a:r>
              <a:rPr lang="pl-PL" dirty="0"/>
              <a:t> ostrożnie, żeby nie popełnić błędów – np. w klubie tenisowym dostaję gwiazdki za korzystanie z kortu codziennie i za 11 dni z </a:t>
            </a:r>
            <a:r>
              <a:rPr lang="pl-PL" dirty="0" err="1"/>
              <a:t>rzętu</a:t>
            </a:r>
            <a:r>
              <a:rPr lang="pl-PL" dirty="0"/>
              <a:t> dostaję na 12 dzień kort do grania za darmo, klub sprzedaje także dresy, rakiety, na których są tylko pewne zniżki, ale nie ma gamifikacji – błąd, nikt nie będzie grał codziennie tylko po to, aby dostać kort na 12 dzień – często ludzie dojeżdżają z daleka bo nie mają w okolicy odpowiednio dobrych graczy i czekają na telefon z klubu że ktoś na wysokim poziomie szuka partnera do gry – a gdyby zamiast tego dawali znaczki za korzystanie z kortu w porach kiedy nie ma klientów i dawali zniżki na rakiety? To by było znacznie opłacalniejsze dla nich. Albo wejście na jakiś inny tor albo basen. 	</a:t>
            </a:r>
          </a:p>
          <a:p>
            <a:endParaRPr lang="pl-PL" dirty="0"/>
          </a:p>
          <a:p>
            <a:endParaRPr lang="pl-PL" dirty="0"/>
          </a:p>
        </p:txBody>
      </p:sp>
      <p:sp>
        <p:nvSpPr>
          <p:cNvPr id="4" name="Slide Number Placeholder 3">
            <a:extLst>
              <a:ext uri="{FF2B5EF4-FFF2-40B4-BE49-F238E27FC236}">
                <a16:creationId xmlns:a16="http://schemas.microsoft.com/office/drawing/2014/main" id="{4FA75759-E203-CB87-AE25-8175433E1CEF}"/>
              </a:ext>
            </a:extLst>
          </p:cNvPr>
          <p:cNvSpPr>
            <a:spLocks noGrp="1"/>
          </p:cNvSpPr>
          <p:nvPr>
            <p:ph type="sldNum" sz="quarter" idx="12"/>
          </p:nvPr>
        </p:nvSpPr>
        <p:spPr/>
        <p:txBody>
          <a:bodyPr/>
          <a:lstStyle/>
          <a:p>
            <a:fld id="{FD020226-59FE-402F-B92D-C5A627D3CE5F}" type="slidenum">
              <a:rPr lang="pl-PL" smtClean="0"/>
              <a:t>14</a:t>
            </a:fld>
            <a:endParaRPr lang="pl-PL"/>
          </a:p>
        </p:txBody>
      </p:sp>
    </p:spTree>
    <p:extLst>
      <p:ext uri="{BB962C8B-B14F-4D97-AF65-F5344CB8AC3E}">
        <p14:creationId xmlns:p14="http://schemas.microsoft.com/office/powerpoint/2010/main" val="1953309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B2345-F505-3D69-C73D-A223EA415C62}"/>
              </a:ext>
            </a:extLst>
          </p:cNvPr>
          <p:cNvSpPr>
            <a:spLocks noGrp="1"/>
          </p:cNvSpPr>
          <p:nvPr>
            <p:ph type="title"/>
          </p:nvPr>
        </p:nvSpPr>
        <p:spPr/>
        <p:txBody>
          <a:bodyPr/>
          <a:lstStyle/>
          <a:p>
            <a:r>
              <a:rPr lang="pl-PL" dirty="0" err="1"/>
              <a:t>Gamifikowanie</a:t>
            </a:r>
            <a:r>
              <a:rPr lang="pl-PL" dirty="0"/>
              <a:t> produktu-gwiazdy</a:t>
            </a:r>
          </a:p>
        </p:txBody>
      </p:sp>
      <p:sp>
        <p:nvSpPr>
          <p:cNvPr id="3" name="Content Placeholder 2">
            <a:extLst>
              <a:ext uri="{FF2B5EF4-FFF2-40B4-BE49-F238E27FC236}">
                <a16:creationId xmlns:a16="http://schemas.microsoft.com/office/drawing/2014/main" id="{B7C590C1-31E2-BF42-5A03-8751DC8D7A36}"/>
              </a:ext>
            </a:extLst>
          </p:cNvPr>
          <p:cNvSpPr>
            <a:spLocks noGrp="1"/>
          </p:cNvSpPr>
          <p:nvPr>
            <p:ph idx="1"/>
          </p:nvPr>
        </p:nvSpPr>
        <p:spPr/>
        <p:txBody>
          <a:bodyPr/>
          <a:lstStyle/>
          <a:p>
            <a:r>
              <a:rPr lang="pl-PL" dirty="0"/>
              <a:t>Produkt gwiazdę można </a:t>
            </a:r>
            <a:r>
              <a:rPr lang="pl-PL" dirty="0" err="1"/>
              <a:t>gamifikować</a:t>
            </a:r>
            <a:r>
              <a:rPr lang="pl-PL" dirty="0"/>
              <a:t> ale raczej nie dawać niczego za darmo</a:t>
            </a:r>
          </a:p>
          <a:p>
            <a:r>
              <a:rPr lang="pl-PL" dirty="0"/>
              <a:t>Dobrym przykładem była omawiana kampania Nike z aplikacją, tabelami wyników, liczeniem przebiegniętych kilometrów, statystykami, znajdowaniem znajomych i porównywaniem do znajomych</a:t>
            </a:r>
          </a:p>
          <a:p>
            <a:r>
              <a:rPr lang="pl-PL" dirty="0"/>
              <a:t>Produktu-gwiazdy nie trzeba promować nagrodami rzeczowymi</a:t>
            </a:r>
          </a:p>
          <a:p>
            <a:endParaRPr lang="pl-PL" dirty="0"/>
          </a:p>
        </p:txBody>
      </p:sp>
      <p:sp>
        <p:nvSpPr>
          <p:cNvPr id="4" name="Slide Number Placeholder 3">
            <a:extLst>
              <a:ext uri="{FF2B5EF4-FFF2-40B4-BE49-F238E27FC236}">
                <a16:creationId xmlns:a16="http://schemas.microsoft.com/office/drawing/2014/main" id="{6189DDB5-C75A-E060-A11E-2DD6B2E49AAF}"/>
              </a:ext>
            </a:extLst>
          </p:cNvPr>
          <p:cNvSpPr>
            <a:spLocks noGrp="1"/>
          </p:cNvSpPr>
          <p:nvPr>
            <p:ph type="sldNum" sz="quarter" idx="12"/>
          </p:nvPr>
        </p:nvSpPr>
        <p:spPr/>
        <p:txBody>
          <a:bodyPr/>
          <a:lstStyle/>
          <a:p>
            <a:fld id="{FD020226-59FE-402F-B92D-C5A627D3CE5F}" type="slidenum">
              <a:rPr lang="pl-PL" smtClean="0"/>
              <a:t>15</a:t>
            </a:fld>
            <a:endParaRPr lang="pl-PL"/>
          </a:p>
        </p:txBody>
      </p:sp>
    </p:spTree>
    <p:extLst>
      <p:ext uri="{BB962C8B-B14F-4D97-AF65-F5344CB8AC3E}">
        <p14:creationId xmlns:p14="http://schemas.microsoft.com/office/powerpoint/2010/main" val="1443217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4C2D-49C0-6C6E-8881-18BDA2A8D79C}"/>
              </a:ext>
            </a:extLst>
          </p:cNvPr>
          <p:cNvSpPr>
            <a:spLocks noGrp="1"/>
          </p:cNvSpPr>
          <p:nvPr>
            <p:ph type="title"/>
          </p:nvPr>
        </p:nvSpPr>
        <p:spPr>
          <a:xfrm>
            <a:off x="838200" y="0"/>
            <a:ext cx="10515600" cy="814746"/>
          </a:xfrm>
        </p:spPr>
        <p:txBody>
          <a:bodyPr/>
          <a:lstStyle/>
          <a:p>
            <a:pPr algn="ctr"/>
            <a:r>
              <a:rPr lang="pl-PL" dirty="0"/>
              <a:t>3 sposoby użycia gamifikacji – sposób 2</a:t>
            </a:r>
          </a:p>
        </p:txBody>
      </p:sp>
      <p:sp>
        <p:nvSpPr>
          <p:cNvPr id="3" name="Content Placeholder 2">
            <a:extLst>
              <a:ext uri="{FF2B5EF4-FFF2-40B4-BE49-F238E27FC236}">
                <a16:creationId xmlns:a16="http://schemas.microsoft.com/office/drawing/2014/main" id="{2BE3B3AF-2129-6843-88C6-2517EF493FAD}"/>
              </a:ext>
            </a:extLst>
          </p:cNvPr>
          <p:cNvSpPr>
            <a:spLocks noGrp="1"/>
          </p:cNvSpPr>
          <p:nvPr>
            <p:ph idx="1"/>
          </p:nvPr>
        </p:nvSpPr>
        <p:spPr>
          <a:xfrm>
            <a:off x="452284" y="943896"/>
            <a:ext cx="11208774" cy="5378245"/>
          </a:xfrm>
        </p:spPr>
        <p:txBody>
          <a:bodyPr>
            <a:normAutofit fontScale="92500" lnSpcReduction="10000"/>
          </a:bodyPr>
          <a:lstStyle/>
          <a:p>
            <a:r>
              <a:rPr lang="pl-PL" dirty="0"/>
              <a:t>Gamifikacja wewnętrzna – dla pracowników, dla motywowania pracowników</a:t>
            </a:r>
          </a:p>
          <a:p>
            <a:r>
              <a:rPr lang="pl-PL" dirty="0"/>
              <a:t>Można jej używać nawet jeżeli jesteś jednoosobową działalnością</a:t>
            </a:r>
          </a:p>
          <a:p>
            <a:r>
              <a:rPr lang="pl-PL" dirty="0"/>
              <a:t>W przypadku wewnętrznej gamifikacji możemy skupić się na jednej rzeczy, albo na wielu zagadnieniach</a:t>
            </a:r>
          </a:p>
          <a:p>
            <a:r>
              <a:rPr lang="pl-PL" dirty="0"/>
              <a:t>W małej firmie najlepiej skupić się na początku na jednej rzeczy – na przykład chcesz </a:t>
            </a:r>
            <a:r>
              <a:rPr lang="pl-PL" dirty="0" err="1"/>
              <a:t>zgamifikować</a:t>
            </a:r>
            <a:r>
              <a:rPr lang="pl-PL" dirty="0"/>
              <a:t> jeden produkt – na przykład sprzedaż ubezpieczenia na życie – bo jest rentowne, ale mało się sprzedaje</a:t>
            </a:r>
          </a:p>
          <a:p>
            <a:r>
              <a:rPr lang="pl-PL" dirty="0"/>
              <a:t>Możesz dać kartę i jeżeli sprzedadzą 12 takich ubezpieczeń, dostają plakietkę najlepszego sprzedawcy miesiąca – nie pieniądze, bo one i tak nie działają.</a:t>
            </a:r>
          </a:p>
          <a:p>
            <a:r>
              <a:rPr lang="pl-PL" dirty="0"/>
              <a:t>Wysoka motywacja jest wtedy kiedy pracownicy pracują po godzinach za darmo, dobrowolne.</a:t>
            </a:r>
          </a:p>
          <a:p>
            <a:r>
              <a:rPr lang="pl-PL" dirty="0"/>
              <a:t>Podwyżki i premie najsłabiej działają na pracowników pracujących najdłużej.</a:t>
            </a:r>
          </a:p>
        </p:txBody>
      </p:sp>
      <p:sp>
        <p:nvSpPr>
          <p:cNvPr id="4" name="Slide Number Placeholder 3">
            <a:extLst>
              <a:ext uri="{FF2B5EF4-FFF2-40B4-BE49-F238E27FC236}">
                <a16:creationId xmlns:a16="http://schemas.microsoft.com/office/drawing/2014/main" id="{143E2C9D-1133-B631-0D12-563C1875A548}"/>
              </a:ext>
            </a:extLst>
          </p:cNvPr>
          <p:cNvSpPr>
            <a:spLocks noGrp="1"/>
          </p:cNvSpPr>
          <p:nvPr>
            <p:ph type="sldNum" sz="quarter" idx="12"/>
          </p:nvPr>
        </p:nvSpPr>
        <p:spPr/>
        <p:txBody>
          <a:bodyPr/>
          <a:lstStyle/>
          <a:p>
            <a:fld id="{FD020226-59FE-402F-B92D-C5A627D3CE5F}" type="slidenum">
              <a:rPr lang="pl-PL" smtClean="0"/>
              <a:t>16</a:t>
            </a:fld>
            <a:endParaRPr lang="pl-PL"/>
          </a:p>
        </p:txBody>
      </p:sp>
    </p:spTree>
    <p:extLst>
      <p:ext uri="{BB962C8B-B14F-4D97-AF65-F5344CB8AC3E}">
        <p14:creationId xmlns:p14="http://schemas.microsoft.com/office/powerpoint/2010/main" val="3957274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871BA7-C77B-796E-3A39-6B092D6199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5EB898-675F-7631-634D-28A484994750}"/>
              </a:ext>
            </a:extLst>
          </p:cNvPr>
          <p:cNvSpPr>
            <a:spLocks noGrp="1"/>
          </p:cNvSpPr>
          <p:nvPr>
            <p:ph type="title"/>
          </p:nvPr>
        </p:nvSpPr>
        <p:spPr>
          <a:xfrm>
            <a:off x="838200" y="0"/>
            <a:ext cx="10515600" cy="814746"/>
          </a:xfrm>
        </p:spPr>
        <p:txBody>
          <a:bodyPr/>
          <a:lstStyle/>
          <a:p>
            <a:pPr algn="ctr"/>
            <a:r>
              <a:rPr lang="pl-PL" dirty="0"/>
              <a:t>3 sposoby użycia gamifikacji – sposób 2</a:t>
            </a:r>
          </a:p>
        </p:txBody>
      </p:sp>
      <p:sp>
        <p:nvSpPr>
          <p:cNvPr id="3" name="Content Placeholder 2">
            <a:extLst>
              <a:ext uri="{FF2B5EF4-FFF2-40B4-BE49-F238E27FC236}">
                <a16:creationId xmlns:a16="http://schemas.microsoft.com/office/drawing/2014/main" id="{FC5999A7-3E97-BC22-5204-C46EA128592D}"/>
              </a:ext>
            </a:extLst>
          </p:cNvPr>
          <p:cNvSpPr>
            <a:spLocks noGrp="1"/>
          </p:cNvSpPr>
          <p:nvPr>
            <p:ph idx="1"/>
          </p:nvPr>
        </p:nvSpPr>
        <p:spPr>
          <a:xfrm>
            <a:off x="452284" y="943896"/>
            <a:ext cx="11208774" cy="5378245"/>
          </a:xfrm>
        </p:spPr>
        <p:txBody>
          <a:bodyPr>
            <a:normAutofit/>
          </a:bodyPr>
          <a:lstStyle/>
          <a:p>
            <a:r>
              <a:rPr lang="pl-PL" dirty="0"/>
              <a:t>A co jeżeli nie chcesz aby pracownicy wychodzili na kawę poza firmę ale korzystali z kawiarki w pracy?</a:t>
            </a:r>
          </a:p>
          <a:p>
            <a:r>
              <a:rPr lang="pl-PL" dirty="0"/>
              <a:t>Można dawać plakietki za 14 wypitych kaw w pracy albo wolny wieczór</a:t>
            </a:r>
          </a:p>
          <a:p>
            <a:r>
              <a:rPr lang="pl-PL" dirty="0"/>
              <a:t>To nadal się będzie opłacać, bo nie stracili czasu na wychodzenie poza firmę na kawę</a:t>
            </a:r>
          </a:p>
        </p:txBody>
      </p:sp>
      <p:sp>
        <p:nvSpPr>
          <p:cNvPr id="4" name="Slide Number Placeholder 3">
            <a:extLst>
              <a:ext uri="{FF2B5EF4-FFF2-40B4-BE49-F238E27FC236}">
                <a16:creationId xmlns:a16="http://schemas.microsoft.com/office/drawing/2014/main" id="{8CD17C7D-B441-0A00-1416-B6F056FD888B}"/>
              </a:ext>
            </a:extLst>
          </p:cNvPr>
          <p:cNvSpPr>
            <a:spLocks noGrp="1"/>
          </p:cNvSpPr>
          <p:nvPr>
            <p:ph type="sldNum" sz="quarter" idx="12"/>
          </p:nvPr>
        </p:nvSpPr>
        <p:spPr/>
        <p:txBody>
          <a:bodyPr/>
          <a:lstStyle/>
          <a:p>
            <a:fld id="{FD020226-59FE-402F-B92D-C5A627D3CE5F}" type="slidenum">
              <a:rPr lang="pl-PL" smtClean="0"/>
              <a:t>17</a:t>
            </a:fld>
            <a:endParaRPr lang="pl-PL"/>
          </a:p>
        </p:txBody>
      </p:sp>
    </p:spTree>
    <p:extLst>
      <p:ext uri="{BB962C8B-B14F-4D97-AF65-F5344CB8AC3E}">
        <p14:creationId xmlns:p14="http://schemas.microsoft.com/office/powerpoint/2010/main" val="55506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99361-A004-B2CF-A3B0-6AE7C42894BC}"/>
              </a:ext>
            </a:extLst>
          </p:cNvPr>
          <p:cNvSpPr>
            <a:spLocks noGrp="1"/>
          </p:cNvSpPr>
          <p:nvPr>
            <p:ph type="title"/>
          </p:nvPr>
        </p:nvSpPr>
        <p:spPr/>
        <p:txBody>
          <a:bodyPr/>
          <a:lstStyle/>
          <a:p>
            <a:pPr algn="ctr"/>
            <a:r>
              <a:rPr lang="pl-PL" dirty="0"/>
              <a:t>Zadanie</a:t>
            </a:r>
          </a:p>
        </p:txBody>
      </p:sp>
      <p:sp>
        <p:nvSpPr>
          <p:cNvPr id="3" name="Content Placeholder 2">
            <a:extLst>
              <a:ext uri="{FF2B5EF4-FFF2-40B4-BE49-F238E27FC236}">
                <a16:creationId xmlns:a16="http://schemas.microsoft.com/office/drawing/2014/main" id="{82A2263F-C2B2-031C-7197-9D610AB7A364}"/>
              </a:ext>
            </a:extLst>
          </p:cNvPr>
          <p:cNvSpPr>
            <a:spLocks noGrp="1"/>
          </p:cNvSpPr>
          <p:nvPr>
            <p:ph idx="1"/>
          </p:nvPr>
        </p:nvSpPr>
        <p:spPr/>
        <p:txBody>
          <a:bodyPr/>
          <a:lstStyle/>
          <a:p>
            <a:r>
              <a:rPr lang="pl-PL" dirty="0"/>
              <a:t>Zaproponuj swój własny system gamifikacji zapobiegający wychodzeniu pracowników z pracy na kawę poza firmę. </a:t>
            </a:r>
          </a:p>
        </p:txBody>
      </p:sp>
      <p:sp>
        <p:nvSpPr>
          <p:cNvPr id="4" name="Slide Number Placeholder 3">
            <a:extLst>
              <a:ext uri="{FF2B5EF4-FFF2-40B4-BE49-F238E27FC236}">
                <a16:creationId xmlns:a16="http://schemas.microsoft.com/office/drawing/2014/main" id="{A20A4954-767F-F3BB-AEE4-93496CFA415B}"/>
              </a:ext>
            </a:extLst>
          </p:cNvPr>
          <p:cNvSpPr>
            <a:spLocks noGrp="1"/>
          </p:cNvSpPr>
          <p:nvPr>
            <p:ph type="sldNum" sz="quarter" idx="12"/>
          </p:nvPr>
        </p:nvSpPr>
        <p:spPr/>
        <p:txBody>
          <a:bodyPr/>
          <a:lstStyle/>
          <a:p>
            <a:fld id="{FD020226-59FE-402F-B92D-C5A627D3CE5F}" type="slidenum">
              <a:rPr lang="pl-PL" smtClean="0"/>
              <a:t>18</a:t>
            </a:fld>
            <a:endParaRPr lang="pl-PL"/>
          </a:p>
        </p:txBody>
      </p:sp>
    </p:spTree>
    <p:extLst>
      <p:ext uri="{BB962C8B-B14F-4D97-AF65-F5344CB8AC3E}">
        <p14:creationId xmlns:p14="http://schemas.microsoft.com/office/powerpoint/2010/main" val="24519980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79536-B8FA-9DB0-BA1A-A12B17AF4250}"/>
              </a:ext>
            </a:extLst>
          </p:cNvPr>
          <p:cNvSpPr>
            <a:spLocks noGrp="1"/>
          </p:cNvSpPr>
          <p:nvPr>
            <p:ph type="title"/>
          </p:nvPr>
        </p:nvSpPr>
        <p:spPr>
          <a:xfrm>
            <a:off x="759542" y="0"/>
            <a:ext cx="10515600" cy="736088"/>
          </a:xfrm>
        </p:spPr>
        <p:txBody>
          <a:bodyPr/>
          <a:lstStyle/>
          <a:p>
            <a:pPr algn="ctr"/>
            <a:r>
              <a:rPr lang="pl-PL" dirty="0" err="1"/>
              <a:t>Correos</a:t>
            </a:r>
            <a:r>
              <a:rPr lang="pl-PL" dirty="0"/>
              <a:t> – poczta w Hiszpanii</a:t>
            </a:r>
          </a:p>
        </p:txBody>
      </p:sp>
      <p:sp>
        <p:nvSpPr>
          <p:cNvPr id="3" name="Content Placeholder 2">
            <a:extLst>
              <a:ext uri="{FF2B5EF4-FFF2-40B4-BE49-F238E27FC236}">
                <a16:creationId xmlns:a16="http://schemas.microsoft.com/office/drawing/2014/main" id="{70FE6FA4-8D88-45A9-5863-B7B8891B256F}"/>
              </a:ext>
            </a:extLst>
          </p:cNvPr>
          <p:cNvSpPr>
            <a:spLocks noGrp="1"/>
          </p:cNvSpPr>
          <p:nvPr>
            <p:ph idx="1"/>
          </p:nvPr>
        </p:nvSpPr>
        <p:spPr>
          <a:xfrm>
            <a:off x="759542" y="1101213"/>
            <a:ext cx="10594258" cy="5075750"/>
          </a:xfrm>
        </p:spPr>
        <p:txBody>
          <a:bodyPr/>
          <a:lstStyle/>
          <a:p>
            <a:r>
              <a:rPr lang="pl-PL" dirty="0"/>
              <a:t>Zamiast zatrudniać konsultantów zewnętrznych zaproponowali pracownikom grę – w ciągu 3 dni pracownicy mieli zaproponować jak poprawić strony internetowe firmy, 700 nagród (50 tysięcy propozycji i połowę zastosowano) od kolczyków po tablety</a:t>
            </a:r>
          </a:p>
          <a:p>
            <a:r>
              <a:rPr lang="pl-PL" dirty="0"/>
              <a:t>Pracownicy chcieli wypaść lepiej od kolegów, traktowali to jako grę </a:t>
            </a:r>
          </a:p>
        </p:txBody>
      </p:sp>
      <p:sp>
        <p:nvSpPr>
          <p:cNvPr id="4" name="Slide Number Placeholder 3">
            <a:extLst>
              <a:ext uri="{FF2B5EF4-FFF2-40B4-BE49-F238E27FC236}">
                <a16:creationId xmlns:a16="http://schemas.microsoft.com/office/drawing/2014/main" id="{DD8D04E2-BDE5-8E7D-E713-04C85D6B027A}"/>
              </a:ext>
            </a:extLst>
          </p:cNvPr>
          <p:cNvSpPr>
            <a:spLocks noGrp="1"/>
          </p:cNvSpPr>
          <p:nvPr>
            <p:ph type="sldNum" sz="quarter" idx="12"/>
          </p:nvPr>
        </p:nvSpPr>
        <p:spPr/>
        <p:txBody>
          <a:bodyPr/>
          <a:lstStyle/>
          <a:p>
            <a:fld id="{FD020226-59FE-402F-B92D-C5A627D3CE5F}" type="slidenum">
              <a:rPr lang="pl-PL" smtClean="0"/>
              <a:t>19</a:t>
            </a:fld>
            <a:endParaRPr lang="pl-PL"/>
          </a:p>
        </p:txBody>
      </p:sp>
    </p:spTree>
    <p:extLst>
      <p:ext uri="{BB962C8B-B14F-4D97-AF65-F5344CB8AC3E}">
        <p14:creationId xmlns:p14="http://schemas.microsoft.com/office/powerpoint/2010/main" val="4027432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1A85A-B9A3-224A-79A3-FDCA5E7BB2F7}"/>
              </a:ext>
            </a:extLst>
          </p:cNvPr>
          <p:cNvSpPr>
            <a:spLocks noGrp="1"/>
          </p:cNvSpPr>
          <p:nvPr>
            <p:ph type="title"/>
          </p:nvPr>
        </p:nvSpPr>
        <p:spPr/>
        <p:txBody>
          <a:bodyPr/>
          <a:lstStyle/>
          <a:p>
            <a:r>
              <a:rPr lang="pl-PL" dirty="0"/>
              <a:t>Gamifikacja</a:t>
            </a:r>
          </a:p>
        </p:txBody>
      </p:sp>
      <p:sp>
        <p:nvSpPr>
          <p:cNvPr id="3" name="Content Placeholder 2">
            <a:extLst>
              <a:ext uri="{FF2B5EF4-FFF2-40B4-BE49-F238E27FC236}">
                <a16:creationId xmlns:a16="http://schemas.microsoft.com/office/drawing/2014/main" id="{0294C361-3A39-544A-4256-F5C218C7C919}"/>
              </a:ext>
            </a:extLst>
          </p:cNvPr>
          <p:cNvSpPr>
            <a:spLocks noGrp="1"/>
          </p:cNvSpPr>
          <p:nvPr>
            <p:ph idx="1"/>
          </p:nvPr>
        </p:nvSpPr>
        <p:spPr/>
        <p:txBody>
          <a:bodyPr/>
          <a:lstStyle/>
          <a:p>
            <a:r>
              <a:rPr lang="pl-PL" dirty="0"/>
              <a:t>Gamifikacja może być praktycznie za darmo</a:t>
            </a:r>
          </a:p>
          <a:p>
            <a:r>
              <a:rPr lang="pl-PL" dirty="0"/>
              <a:t>Dlatego ma bardzo duże znaczenie dla małych i średnich przedsiębiorstw, których nie stać na kosztowny marketing lub promowanie ich produktów</a:t>
            </a:r>
          </a:p>
          <a:p>
            <a:r>
              <a:rPr lang="pl-PL" dirty="0"/>
              <a:t>Każda czynność może zostać </a:t>
            </a:r>
            <a:r>
              <a:rPr lang="pl-PL" dirty="0" err="1"/>
              <a:t>zgamifikowana</a:t>
            </a:r>
            <a:r>
              <a:rPr lang="pl-PL" dirty="0"/>
              <a:t>, ważne, aby zrobić to dobrze i skutecznie</a:t>
            </a:r>
          </a:p>
          <a:p>
            <a:r>
              <a:rPr lang="pl-PL" dirty="0"/>
              <a:t>Zła gamifikacja może spowodować efekty dokładnie odwrotne do oczekiwanych czy zaplanowanych</a:t>
            </a:r>
          </a:p>
          <a:p>
            <a:endParaRPr lang="pl-PL" dirty="0"/>
          </a:p>
        </p:txBody>
      </p:sp>
      <p:sp>
        <p:nvSpPr>
          <p:cNvPr id="4" name="Slide Number Placeholder 3">
            <a:extLst>
              <a:ext uri="{FF2B5EF4-FFF2-40B4-BE49-F238E27FC236}">
                <a16:creationId xmlns:a16="http://schemas.microsoft.com/office/drawing/2014/main" id="{C14E2F09-4F51-1BB1-9C77-652C680A6FEF}"/>
              </a:ext>
            </a:extLst>
          </p:cNvPr>
          <p:cNvSpPr>
            <a:spLocks noGrp="1"/>
          </p:cNvSpPr>
          <p:nvPr>
            <p:ph type="sldNum" sz="quarter" idx="12"/>
          </p:nvPr>
        </p:nvSpPr>
        <p:spPr/>
        <p:txBody>
          <a:bodyPr/>
          <a:lstStyle/>
          <a:p>
            <a:fld id="{FD020226-59FE-402F-B92D-C5A627D3CE5F}" type="slidenum">
              <a:rPr lang="pl-PL" smtClean="0"/>
              <a:t>2</a:t>
            </a:fld>
            <a:endParaRPr lang="pl-PL"/>
          </a:p>
        </p:txBody>
      </p:sp>
    </p:spTree>
    <p:extLst>
      <p:ext uri="{BB962C8B-B14F-4D97-AF65-F5344CB8AC3E}">
        <p14:creationId xmlns:p14="http://schemas.microsoft.com/office/powerpoint/2010/main" val="3327711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5BE55-0666-79F7-0664-9E8885160C45}"/>
              </a:ext>
            </a:extLst>
          </p:cNvPr>
          <p:cNvSpPr>
            <a:spLocks noGrp="1"/>
          </p:cNvSpPr>
          <p:nvPr>
            <p:ph type="title"/>
          </p:nvPr>
        </p:nvSpPr>
        <p:spPr/>
        <p:txBody>
          <a:bodyPr/>
          <a:lstStyle/>
          <a:p>
            <a:pPr algn="ctr"/>
            <a:r>
              <a:rPr lang="pl-PL" dirty="0"/>
              <a:t>3 sposoby użycia gamifikacji – sposób 3</a:t>
            </a:r>
          </a:p>
        </p:txBody>
      </p:sp>
      <p:sp>
        <p:nvSpPr>
          <p:cNvPr id="3" name="Content Placeholder 2">
            <a:extLst>
              <a:ext uri="{FF2B5EF4-FFF2-40B4-BE49-F238E27FC236}">
                <a16:creationId xmlns:a16="http://schemas.microsoft.com/office/drawing/2014/main" id="{D17E73F1-1224-5BDC-4C1E-06B8F8646B5E}"/>
              </a:ext>
            </a:extLst>
          </p:cNvPr>
          <p:cNvSpPr>
            <a:spLocks noGrp="1"/>
          </p:cNvSpPr>
          <p:nvPr>
            <p:ph idx="1"/>
          </p:nvPr>
        </p:nvSpPr>
        <p:spPr/>
        <p:txBody>
          <a:bodyPr/>
          <a:lstStyle/>
          <a:p>
            <a:r>
              <a:rPr lang="pl-PL" dirty="0"/>
              <a:t>Trzeci rodzaj gamifikacji to zmiana pewnych </a:t>
            </a:r>
            <a:r>
              <a:rPr lang="pl-PL" dirty="0" err="1"/>
              <a:t>zachowań</a:t>
            </a:r>
            <a:endParaRPr lang="pl-PL" dirty="0"/>
          </a:p>
          <a:p>
            <a:r>
              <a:rPr lang="pl-PL" dirty="0"/>
              <a:t>Badania pokazują, że 25% ludzi zmieni swoje zachowanie do końca życia jeżeli gamifikacja będzie odpowiednio silna i trwała</a:t>
            </a:r>
          </a:p>
          <a:p>
            <a:r>
              <a:rPr lang="pl-PL" dirty="0"/>
              <a:t>Zmiana nawyków osoby to najtrudniejsze zadanie, rządy wydają miliony dolarów na kampanie które mają zmienić zachowania obywateli, np. aby było mniej wypadków</a:t>
            </a:r>
          </a:p>
          <a:p>
            <a:endParaRPr lang="pl-PL" dirty="0"/>
          </a:p>
          <a:p>
            <a:endParaRPr lang="pl-PL" dirty="0"/>
          </a:p>
        </p:txBody>
      </p:sp>
      <p:sp>
        <p:nvSpPr>
          <p:cNvPr id="4" name="Slide Number Placeholder 3">
            <a:extLst>
              <a:ext uri="{FF2B5EF4-FFF2-40B4-BE49-F238E27FC236}">
                <a16:creationId xmlns:a16="http://schemas.microsoft.com/office/drawing/2014/main" id="{291EDBDD-1562-0E6B-EB16-5F69CC02A7A0}"/>
              </a:ext>
            </a:extLst>
          </p:cNvPr>
          <p:cNvSpPr>
            <a:spLocks noGrp="1"/>
          </p:cNvSpPr>
          <p:nvPr>
            <p:ph type="sldNum" sz="quarter" idx="12"/>
          </p:nvPr>
        </p:nvSpPr>
        <p:spPr/>
        <p:txBody>
          <a:bodyPr/>
          <a:lstStyle/>
          <a:p>
            <a:fld id="{FD020226-59FE-402F-B92D-C5A627D3CE5F}" type="slidenum">
              <a:rPr lang="pl-PL" smtClean="0"/>
              <a:t>20</a:t>
            </a:fld>
            <a:endParaRPr lang="pl-PL"/>
          </a:p>
        </p:txBody>
      </p:sp>
    </p:spTree>
    <p:extLst>
      <p:ext uri="{BB962C8B-B14F-4D97-AF65-F5344CB8AC3E}">
        <p14:creationId xmlns:p14="http://schemas.microsoft.com/office/powerpoint/2010/main" val="3804738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84DBF-1C6E-5F60-5E07-CFB3299B1767}"/>
              </a:ext>
            </a:extLst>
          </p:cNvPr>
          <p:cNvSpPr>
            <a:spLocks noGrp="1"/>
          </p:cNvSpPr>
          <p:nvPr>
            <p:ph type="title"/>
          </p:nvPr>
        </p:nvSpPr>
        <p:spPr>
          <a:xfrm>
            <a:off x="838200" y="0"/>
            <a:ext cx="10515600" cy="549275"/>
          </a:xfrm>
        </p:spPr>
        <p:txBody>
          <a:bodyPr>
            <a:normAutofit fontScale="90000"/>
          </a:bodyPr>
          <a:lstStyle/>
          <a:p>
            <a:pPr algn="ctr"/>
            <a:r>
              <a:rPr lang="pl-PL" dirty="0"/>
              <a:t>Ograniczenia gamifikacji</a:t>
            </a:r>
          </a:p>
        </p:txBody>
      </p:sp>
      <p:sp>
        <p:nvSpPr>
          <p:cNvPr id="3" name="Content Placeholder 2">
            <a:extLst>
              <a:ext uri="{FF2B5EF4-FFF2-40B4-BE49-F238E27FC236}">
                <a16:creationId xmlns:a16="http://schemas.microsoft.com/office/drawing/2014/main" id="{03CA9618-BA44-F0E6-CFEC-183AAF8ECB0B}"/>
              </a:ext>
            </a:extLst>
          </p:cNvPr>
          <p:cNvSpPr>
            <a:spLocks noGrp="1"/>
          </p:cNvSpPr>
          <p:nvPr>
            <p:ph idx="1"/>
          </p:nvPr>
        </p:nvSpPr>
        <p:spPr>
          <a:xfrm>
            <a:off x="403123" y="658760"/>
            <a:ext cx="11307096" cy="5742039"/>
          </a:xfrm>
        </p:spPr>
        <p:txBody>
          <a:bodyPr>
            <a:normAutofit lnSpcReduction="10000"/>
          </a:bodyPr>
          <a:lstStyle/>
          <a:p>
            <a:r>
              <a:rPr lang="pl-PL" dirty="0"/>
              <a:t>Gamifikację stosuje się tylko tam gdzie rzeczy nie dokonałyby się samoistnie – słuchanie muzyki jest nagrodą samą w sobie, nie można jej </a:t>
            </a:r>
            <a:r>
              <a:rPr lang="pl-PL" dirty="0" err="1"/>
              <a:t>gamifikować</a:t>
            </a:r>
            <a:r>
              <a:rPr lang="pl-PL" dirty="0"/>
              <a:t> - gamifikacja na siłę może zniechęcić ludzi</a:t>
            </a:r>
          </a:p>
          <a:p>
            <a:r>
              <a:rPr lang="pl-PL" dirty="0"/>
              <a:t>Jeżeli ktoś zajmuje się leczeniem to raczej </a:t>
            </a:r>
            <a:r>
              <a:rPr lang="pl-PL" dirty="0" err="1"/>
              <a:t>gamifikuje</a:t>
            </a:r>
            <a:r>
              <a:rPr lang="pl-PL" dirty="0"/>
              <a:t> się zajęcia dodatkowe, np. </a:t>
            </a:r>
            <a:r>
              <a:rPr lang="pl-PL" dirty="0" err="1"/>
              <a:t>pilates</a:t>
            </a:r>
            <a:r>
              <a:rPr lang="pl-PL" dirty="0"/>
              <a:t>, żeby zapobiegać chorobom (produkty drugiego znaczenia)</a:t>
            </a:r>
          </a:p>
          <a:p>
            <a:r>
              <a:rPr lang="pl-PL" dirty="0"/>
              <a:t>Nie należy też </a:t>
            </a:r>
            <a:r>
              <a:rPr lang="pl-PL" dirty="0" err="1"/>
              <a:t>gamifikować</a:t>
            </a:r>
            <a:r>
              <a:rPr lang="pl-PL" dirty="0"/>
              <a:t> całej pracy, a jedynie te fragmenty, które sama się nie promują i nie są uważane za element pracy (np. nie </a:t>
            </a:r>
            <a:r>
              <a:rPr lang="pl-PL" dirty="0" err="1"/>
              <a:t>gamifikuj</a:t>
            </a:r>
            <a:r>
              <a:rPr lang="pl-PL" dirty="0"/>
              <a:t> prowadzenia ksiąg dla księgowych) ale można </a:t>
            </a:r>
            <a:r>
              <a:rPr lang="pl-PL" dirty="0" err="1"/>
              <a:t>zgamifikować</a:t>
            </a:r>
            <a:r>
              <a:rPr lang="pl-PL" dirty="0"/>
              <a:t> szukanie grantów</a:t>
            </a:r>
          </a:p>
          <a:p>
            <a:r>
              <a:rPr lang="pl-PL" dirty="0"/>
              <a:t>W przypadku zmian zachowania część ludzi idzie biegać i się cieszy z samej aktywności, ale innym trzeba pomagać aby nie zrezygnowali</a:t>
            </a:r>
          </a:p>
          <a:p>
            <a:r>
              <a:rPr lang="pl-PL" dirty="0"/>
              <a:t>Jeżeli jesteś jedyną knajpą w okolicy to nie ma sensu oferować niezwykle egzotycznego jedzenia czy obniżać cen, chyba że przychodzą raz na tydzień, albo promuj tylko desery jeżeli się słabo sprzedają</a:t>
            </a:r>
          </a:p>
        </p:txBody>
      </p:sp>
      <p:sp>
        <p:nvSpPr>
          <p:cNvPr id="4" name="Slide Number Placeholder 3">
            <a:extLst>
              <a:ext uri="{FF2B5EF4-FFF2-40B4-BE49-F238E27FC236}">
                <a16:creationId xmlns:a16="http://schemas.microsoft.com/office/drawing/2014/main" id="{36BBCDD5-1A7B-3A34-88F1-7984F0CE1441}"/>
              </a:ext>
            </a:extLst>
          </p:cNvPr>
          <p:cNvSpPr>
            <a:spLocks noGrp="1"/>
          </p:cNvSpPr>
          <p:nvPr>
            <p:ph type="sldNum" sz="quarter" idx="12"/>
          </p:nvPr>
        </p:nvSpPr>
        <p:spPr/>
        <p:txBody>
          <a:bodyPr/>
          <a:lstStyle/>
          <a:p>
            <a:fld id="{FD020226-59FE-402F-B92D-C5A627D3CE5F}" type="slidenum">
              <a:rPr lang="pl-PL" smtClean="0"/>
              <a:t>21</a:t>
            </a:fld>
            <a:endParaRPr lang="pl-PL"/>
          </a:p>
        </p:txBody>
      </p:sp>
    </p:spTree>
    <p:extLst>
      <p:ext uri="{BB962C8B-B14F-4D97-AF65-F5344CB8AC3E}">
        <p14:creationId xmlns:p14="http://schemas.microsoft.com/office/powerpoint/2010/main" val="3464105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DE15D-3E23-C8C6-51C7-D2B00E6AB440}"/>
              </a:ext>
            </a:extLst>
          </p:cNvPr>
          <p:cNvSpPr>
            <a:spLocks noGrp="1"/>
          </p:cNvSpPr>
          <p:nvPr>
            <p:ph type="title"/>
          </p:nvPr>
        </p:nvSpPr>
        <p:spPr/>
        <p:txBody>
          <a:bodyPr/>
          <a:lstStyle/>
          <a:p>
            <a:r>
              <a:rPr lang="pl-PL" dirty="0"/>
              <a:t>Obserwacja</a:t>
            </a:r>
          </a:p>
        </p:txBody>
      </p:sp>
      <p:sp>
        <p:nvSpPr>
          <p:cNvPr id="3" name="Content Placeholder 2">
            <a:extLst>
              <a:ext uri="{FF2B5EF4-FFF2-40B4-BE49-F238E27FC236}">
                <a16:creationId xmlns:a16="http://schemas.microsoft.com/office/drawing/2014/main" id="{DB4E9819-1346-EBE1-F560-AF553C3ED5B0}"/>
              </a:ext>
            </a:extLst>
          </p:cNvPr>
          <p:cNvSpPr>
            <a:spLocks noGrp="1"/>
          </p:cNvSpPr>
          <p:nvPr>
            <p:ph idx="1"/>
          </p:nvPr>
        </p:nvSpPr>
        <p:spPr/>
        <p:txBody>
          <a:bodyPr/>
          <a:lstStyle/>
          <a:p>
            <a:r>
              <a:rPr lang="pl-PL" dirty="0"/>
              <a:t>Ludzie są gotowi wydawać dużo pieniędzy jeżeli coś mogą dostać za darmo</a:t>
            </a:r>
          </a:p>
          <a:p>
            <a:r>
              <a:rPr lang="pl-PL" dirty="0"/>
              <a:t>Wydają więcej niż to, co dostaną za darmo</a:t>
            </a:r>
          </a:p>
        </p:txBody>
      </p:sp>
      <p:sp>
        <p:nvSpPr>
          <p:cNvPr id="4" name="Slide Number Placeholder 3">
            <a:extLst>
              <a:ext uri="{FF2B5EF4-FFF2-40B4-BE49-F238E27FC236}">
                <a16:creationId xmlns:a16="http://schemas.microsoft.com/office/drawing/2014/main" id="{7AF8F1AF-7056-F567-6F76-CEA99653AE70}"/>
              </a:ext>
            </a:extLst>
          </p:cNvPr>
          <p:cNvSpPr>
            <a:spLocks noGrp="1"/>
          </p:cNvSpPr>
          <p:nvPr>
            <p:ph type="sldNum" sz="quarter" idx="12"/>
          </p:nvPr>
        </p:nvSpPr>
        <p:spPr/>
        <p:txBody>
          <a:bodyPr/>
          <a:lstStyle/>
          <a:p>
            <a:fld id="{FD020226-59FE-402F-B92D-C5A627D3CE5F}" type="slidenum">
              <a:rPr lang="pl-PL" smtClean="0"/>
              <a:t>22</a:t>
            </a:fld>
            <a:endParaRPr lang="pl-PL"/>
          </a:p>
        </p:txBody>
      </p:sp>
    </p:spTree>
    <p:extLst>
      <p:ext uri="{BB962C8B-B14F-4D97-AF65-F5344CB8AC3E}">
        <p14:creationId xmlns:p14="http://schemas.microsoft.com/office/powerpoint/2010/main" val="3757207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CE214-C57F-CAB6-C748-7EDBEED60394}"/>
              </a:ext>
            </a:extLst>
          </p:cNvPr>
          <p:cNvSpPr>
            <a:spLocks noGrp="1"/>
          </p:cNvSpPr>
          <p:nvPr>
            <p:ph type="title"/>
          </p:nvPr>
        </p:nvSpPr>
        <p:spPr>
          <a:xfrm>
            <a:off x="838200" y="0"/>
            <a:ext cx="10515600" cy="519778"/>
          </a:xfrm>
        </p:spPr>
        <p:txBody>
          <a:bodyPr>
            <a:normAutofit fontScale="90000"/>
          </a:bodyPr>
          <a:lstStyle/>
          <a:p>
            <a:pPr algn="ctr"/>
            <a:r>
              <a:rPr lang="pl-PL" dirty="0"/>
              <a:t>W grach nie uzależnia grafika</a:t>
            </a:r>
          </a:p>
        </p:txBody>
      </p:sp>
      <p:sp>
        <p:nvSpPr>
          <p:cNvPr id="3" name="Content Placeholder 2">
            <a:extLst>
              <a:ext uri="{FF2B5EF4-FFF2-40B4-BE49-F238E27FC236}">
                <a16:creationId xmlns:a16="http://schemas.microsoft.com/office/drawing/2014/main" id="{8920C831-4EEC-DAA3-E1B1-F59322117B6C}"/>
              </a:ext>
            </a:extLst>
          </p:cNvPr>
          <p:cNvSpPr>
            <a:spLocks noGrp="1"/>
          </p:cNvSpPr>
          <p:nvPr>
            <p:ph idx="1"/>
          </p:nvPr>
        </p:nvSpPr>
        <p:spPr>
          <a:xfrm>
            <a:off x="0" y="629264"/>
            <a:ext cx="12192000" cy="6228735"/>
          </a:xfrm>
        </p:spPr>
        <p:txBody>
          <a:bodyPr>
            <a:normAutofit fontScale="92500" lnSpcReduction="20000"/>
          </a:bodyPr>
          <a:lstStyle/>
          <a:p>
            <a:r>
              <a:rPr lang="pl-PL" dirty="0"/>
              <a:t>W grach nie uzależnia grafika. Uzależnia 7 elementów. </a:t>
            </a:r>
          </a:p>
          <a:p>
            <a:r>
              <a:rPr lang="pl-PL" dirty="0"/>
              <a:t>Gamifikacja powinna używać co najmniej jednego z tych narzędzi</a:t>
            </a:r>
          </a:p>
          <a:p>
            <a:r>
              <a:rPr lang="pl-PL" dirty="0"/>
              <a:t>1. Pasek postępu (na przykład jako blisko jesteś od darmowego posiłku)</a:t>
            </a:r>
          </a:p>
          <a:p>
            <a:r>
              <a:rPr lang="pl-PL" dirty="0"/>
              <a:t>2. Awatar – używaj buziek aby promować pewne zachowanie lub zniechęcać do innego, uśmiechnięta i smutna buźka</a:t>
            </a:r>
          </a:p>
          <a:p>
            <a:r>
              <a:rPr lang="pl-PL" dirty="0"/>
              <a:t>3. Zasoby – ograniczone zasoby którymi trzeba zarządzać oraz konieczność realizowania wielu zadań aby je uzyskać (to nie są punkty), przykładem są monety danej platformy, albo różnokolorowe punkty (np. czerwone za produkt 1, czarne za produkt 2, zielone za produkt 3 za mało sprzedające się produkty).</a:t>
            </a:r>
          </a:p>
          <a:p>
            <a:r>
              <a:rPr lang="pl-PL" dirty="0"/>
              <a:t>4. Tablica wyników – pozwala porównywać się do innych graczy, np. Hall of Fame za konsumpcję jakiegoś produktu, albo tablica pokazująca, że któraś grupa wypiła więcej niż inna, albo ogromne danie i jak ktoś zje to dostaje wycieczkę. </a:t>
            </a:r>
          </a:p>
          <a:p>
            <a:r>
              <a:rPr lang="pl-PL" dirty="0"/>
              <a:t>5. Status – kolor karty kredytowej cieszy ludzi, chociaż i tak z niej nie korzystają</a:t>
            </a:r>
          </a:p>
          <a:p>
            <a:r>
              <a:rPr lang="pl-PL" dirty="0"/>
              <a:t>6. Wyzwania – np. przyjść w czymś zielonym na dzień św. Patryka (za to piwo za darmo), działa tam gdzie kraje nie świętują tego dnia</a:t>
            </a:r>
          </a:p>
          <a:p>
            <a:r>
              <a:rPr lang="pl-PL" dirty="0"/>
              <a:t>7. Insygnia – nagroda uznania – naklejki, </a:t>
            </a:r>
            <a:r>
              <a:rPr lang="pl-PL" dirty="0" err="1"/>
              <a:t>badge</a:t>
            </a:r>
            <a:r>
              <a:rPr lang="pl-PL" dirty="0"/>
              <a:t>, nagroda za konkretne działanie, coś jak medal za uczestniczenie w danej akcji, albo ranga jak pułkownik czy sierżant</a:t>
            </a:r>
          </a:p>
          <a:p>
            <a:endParaRPr lang="pl-PL" dirty="0"/>
          </a:p>
        </p:txBody>
      </p:sp>
      <p:sp>
        <p:nvSpPr>
          <p:cNvPr id="4" name="Slide Number Placeholder 3">
            <a:extLst>
              <a:ext uri="{FF2B5EF4-FFF2-40B4-BE49-F238E27FC236}">
                <a16:creationId xmlns:a16="http://schemas.microsoft.com/office/drawing/2014/main" id="{E4C6A59B-9EC8-96CE-32FE-9436D5457E43}"/>
              </a:ext>
            </a:extLst>
          </p:cNvPr>
          <p:cNvSpPr>
            <a:spLocks noGrp="1"/>
          </p:cNvSpPr>
          <p:nvPr>
            <p:ph type="sldNum" sz="quarter" idx="12"/>
          </p:nvPr>
        </p:nvSpPr>
        <p:spPr/>
        <p:txBody>
          <a:bodyPr/>
          <a:lstStyle/>
          <a:p>
            <a:fld id="{FD020226-59FE-402F-B92D-C5A627D3CE5F}" type="slidenum">
              <a:rPr lang="pl-PL" smtClean="0"/>
              <a:t>23</a:t>
            </a:fld>
            <a:endParaRPr lang="pl-PL"/>
          </a:p>
        </p:txBody>
      </p:sp>
    </p:spTree>
    <p:extLst>
      <p:ext uri="{BB962C8B-B14F-4D97-AF65-F5344CB8AC3E}">
        <p14:creationId xmlns:p14="http://schemas.microsoft.com/office/powerpoint/2010/main" val="5676399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C13DC-03E4-4653-13EB-E9537109BAE0}"/>
              </a:ext>
            </a:extLst>
          </p:cNvPr>
          <p:cNvSpPr>
            <a:spLocks noGrp="1"/>
          </p:cNvSpPr>
          <p:nvPr>
            <p:ph type="title"/>
          </p:nvPr>
        </p:nvSpPr>
        <p:spPr>
          <a:xfrm>
            <a:off x="838200" y="0"/>
            <a:ext cx="10515600" cy="736088"/>
          </a:xfrm>
        </p:spPr>
        <p:txBody>
          <a:bodyPr/>
          <a:lstStyle/>
          <a:p>
            <a:pPr algn="ctr"/>
            <a:r>
              <a:rPr lang="pl-PL" dirty="0"/>
              <a:t>Przyszłość gamifikacji</a:t>
            </a:r>
          </a:p>
        </p:txBody>
      </p:sp>
      <p:sp>
        <p:nvSpPr>
          <p:cNvPr id="3" name="Content Placeholder 2">
            <a:extLst>
              <a:ext uri="{FF2B5EF4-FFF2-40B4-BE49-F238E27FC236}">
                <a16:creationId xmlns:a16="http://schemas.microsoft.com/office/drawing/2014/main" id="{80136DD5-4F2F-6750-0716-77512E2F3EFC}"/>
              </a:ext>
            </a:extLst>
          </p:cNvPr>
          <p:cNvSpPr>
            <a:spLocks noGrp="1"/>
          </p:cNvSpPr>
          <p:nvPr>
            <p:ph idx="1"/>
          </p:nvPr>
        </p:nvSpPr>
        <p:spPr>
          <a:xfrm>
            <a:off x="442452" y="993058"/>
            <a:ext cx="11139948" cy="5299587"/>
          </a:xfrm>
        </p:spPr>
        <p:txBody>
          <a:bodyPr/>
          <a:lstStyle/>
          <a:p>
            <a:r>
              <a:rPr lang="pl-PL" dirty="0"/>
              <a:t>Przykładem firmy wykorzystującej grywalizację jest LinkedIn.</a:t>
            </a:r>
          </a:p>
          <a:p>
            <a:r>
              <a:rPr lang="pl-PL" dirty="0"/>
              <a:t>W darmowym koncie dostępne są gwiazdki za utworzenie konta.</a:t>
            </a:r>
          </a:p>
          <a:p>
            <a:r>
              <a:rPr lang="pl-PL" dirty="0"/>
              <a:t>W komercyjnym koncie znajduje się pasek postępu.</a:t>
            </a:r>
          </a:p>
          <a:p>
            <a:r>
              <a:rPr lang="pl-PL"/>
              <a:t>Pasek postępu przesuwa się w zależności od naszej aktywności (niekoniecznie od uzupełnienia profilu) – chodzi bardziej o poznanie, jak działa strona.</a:t>
            </a:r>
          </a:p>
          <a:p>
            <a:r>
              <a:rPr lang="pl-PL" dirty="0"/>
              <a:t>Bank Światowy ma aplikację </a:t>
            </a:r>
            <a:r>
              <a:rPr lang="pl-PL" dirty="0" err="1"/>
              <a:t>Evoke</a:t>
            </a:r>
            <a:r>
              <a:rPr lang="pl-PL" dirty="0"/>
              <a:t>, która ma zachęcić ludzi do dzielenia się pomysłami na lepszy świat, rozwiązaniami na globalne problemy ludzkości</a:t>
            </a:r>
          </a:p>
          <a:p>
            <a:r>
              <a:rPr lang="pl-PL" dirty="0" err="1"/>
              <a:t>Fitbit</a:t>
            </a:r>
            <a:r>
              <a:rPr lang="pl-PL" dirty="0"/>
              <a:t> oferuje wyzwania, gry, tabelę wyników (opaska sportowa)</a:t>
            </a:r>
          </a:p>
          <a:p>
            <a:endParaRPr lang="pl-PL" dirty="0"/>
          </a:p>
          <a:p>
            <a:endParaRPr lang="pl-PL" dirty="0"/>
          </a:p>
        </p:txBody>
      </p:sp>
      <p:sp>
        <p:nvSpPr>
          <p:cNvPr id="4" name="Slide Number Placeholder 3">
            <a:extLst>
              <a:ext uri="{FF2B5EF4-FFF2-40B4-BE49-F238E27FC236}">
                <a16:creationId xmlns:a16="http://schemas.microsoft.com/office/drawing/2014/main" id="{B05C4254-474A-C13B-6D2B-59C0C5F18E42}"/>
              </a:ext>
            </a:extLst>
          </p:cNvPr>
          <p:cNvSpPr>
            <a:spLocks noGrp="1"/>
          </p:cNvSpPr>
          <p:nvPr>
            <p:ph type="sldNum" sz="quarter" idx="12"/>
          </p:nvPr>
        </p:nvSpPr>
        <p:spPr/>
        <p:txBody>
          <a:bodyPr/>
          <a:lstStyle/>
          <a:p>
            <a:fld id="{FD020226-59FE-402F-B92D-C5A627D3CE5F}" type="slidenum">
              <a:rPr lang="pl-PL" smtClean="0"/>
              <a:t>24</a:t>
            </a:fld>
            <a:endParaRPr lang="pl-PL"/>
          </a:p>
        </p:txBody>
      </p:sp>
    </p:spTree>
    <p:extLst>
      <p:ext uri="{BB962C8B-B14F-4D97-AF65-F5344CB8AC3E}">
        <p14:creationId xmlns:p14="http://schemas.microsoft.com/office/powerpoint/2010/main" val="320333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5B586-E8C7-0F81-C235-5AC571F79028}"/>
              </a:ext>
            </a:extLst>
          </p:cNvPr>
          <p:cNvSpPr>
            <a:spLocks noGrp="1"/>
          </p:cNvSpPr>
          <p:nvPr>
            <p:ph type="title"/>
          </p:nvPr>
        </p:nvSpPr>
        <p:spPr/>
        <p:txBody>
          <a:bodyPr/>
          <a:lstStyle/>
          <a:p>
            <a:pPr algn="ctr"/>
            <a:r>
              <a:rPr lang="pl-PL" dirty="0"/>
              <a:t>Dlaczego gamifikacja działa</a:t>
            </a:r>
          </a:p>
        </p:txBody>
      </p:sp>
      <p:sp>
        <p:nvSpPr>
          <p:cNvPr id="3" name="Content Placeholder 2">
            <a:extLst>
              <a:ext uri="{FF2B5EF4-FFF2-40B4-BE49-F238E27FC236}">
                <a16:creationId xmlns:a16="http://schemas.microsoft.com/office/drawing/2014/main" id="{1DF9C0AA-BDE4-FDF3-1AD3-F18D1B56765C}"/>
              </a:ext>
            </a:extLst>
          </p:cNvPr>
          <p:cNvSpPr>
            <a:spLocks noGrp="1"/>
          </p:cNvSpPr>
          <p:nvPr>
            <p:ph idx="1"/>
          </p:nvPr>
        </p:nvSpPr>
        <p:spPr/>
        <p:txBody>
          <a:bodyPr>
            <a:normAutofit fontScale="92500" lnSpcReduction="10000"/>
          </a:bodyPr>
          <a:lstStyle/>
          <a:p>
            <a:r>
              <a:rPr lang="pl-PL" dirty="0"/>
              <a:t>Tak jak to już wcześniej mówiliśmy, półkula mózgu, która odpowiada za pamiętanie i zdolność do zapamiętywania także zarządza naszymi uczuciami</a:t>
            </a:r>
          </a:p>
          <a:p>
            <a:r>
              <a:rPr lang="pl-PL" dirty="0"/>
              <a:t>I właśnie dlatego nie jesteśmy w stanie uczyć się bez uczuć i emocji</a:t>
            </a:r>
          </a:p>
          <a:p>
            <a:r>
              <a:rPr lang="pl-PL" dirty="0"/>
              <a:t>To dlatego jeżeli zakuwasz coś bez uczuć, bez dodatkowych bodźców emocjonalnych to zapominasz to zaraz po egzaminie</a:t>
            </a:r>
          </a:p>
          <a:p>
            <a:r>
              <a:rPr lang="pl-PL" dirty="0"/>
              <a:t>Natomiast nigdy nie zapominasz wspomnień z dzieciństwa kiedy bawiliście się z kolegami</a:t>
            </a:r>
          </a:p>
          <a:p>
            <a:r>
              <a:rPr lang="pl-PL" dirty="0"/>
              <a:t>Podobnie nie zapominasz nauczycieli, którzy z jakiegoś powodu Ciebie zaskoczyli, albo rozbawili albo podbudowali psychicznie – dzięki którym wybraliście określony kierunek rozwoju na przyszłość</a:t>
            </a:r>
          </a:p>
        </p:txBody>
      </p:sp>
      <p:sp>
        <p:nvSpPr>
          <p:cNvPr id="4" name="Slide Number Placeholder 3">
            <a:extLst>
              <a:ext uri="{FF2B5EF4-FFF2-40B4-BE49-F238E27FC236}">
                <a16:creationId xmlns:a16="http://schemas.microsoft.com/office/drawing/2014/main" id="{06F1638C-BBA1-FE0C-B650-8C0D52CD0FA4}"/>
              </a:ext>
            </a:extLst>
          </p:cNvPr>
          <p:cNvSpPr>
            <a:spLocks noGrp="1"/>
          </p:cNvSpPr>
          <p:nvPr>
            <p:ph type="sldNum" sz="quarter" idx="12"/>
          </p:nvPr>
        </p:nvSpPr>
        <p:spPr/>
        <p:txBody>
          <a:bodyPr/>
          <a:lstStyle/>
          <a:p>
            <a:fld id="{FD020226-59FE-402F-B92D-C5A627D3CE5F}" type="slidenum">
              <a:rPr lang="pl-PL" smtClean="0"/>
              <a:t>3</a:t>
            </a:fld>
            <a:endParaRPr lang="pl-PL"/>
          </a:p>
        </p:txBody>
      </p:sp>
    </p:spTree>
    <p:extLst>
      <p:ext uri="{BB962C8B-B14F-4D97-AF65-F5344CB8AC3E}">
        <p14:creationId xmlns:p14="http://schemas.microsoft.com/office/powerpoint/2010/main" val="5630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2A866-A66B-E506-6A63-F3A456C36551}"/>
              </a:ext>
            </a:extLst>
          </p:cNvPr>
          <p:cNvSpPr>
            <a:spLocks noGrp="1"/>
          </p:cNvSpPr>
          <p:nvPr>
            <p:ph type="title"/>
          </p:nvPr>
        </p:nvSpPr>
        <p:spPr/>
        <p:txBody>
          <a:bodyPr/>
          <a:lstStyle/>
          <a:p>
            <a:pPr algn="ctr"/>
            <a:r>
              <a:rPr lang="pl-PL" dirty="0"/>
              <a:t>Dlaczego gamifikacja działa</a:t>
            </a:r>
          </a:p>
        </p:txBody>
      </p:sp>
      <p:sp>
        <p:nvSpPr>
          <p:cNvPr id="3" name="Content Placeholder 2">
            <a:extLst>
              <a:ext uri="{FF2B5EF4-FFF2-40B4-BE49-F238E27FC236}">
                <a16:creationId xmlns:a16="http://schemas.microsoft.com/office/drawing/2014/main" id="{03381A3E-A7F2-EF7E-7387-7140357CF624}"/>
              </a:ext>
            </a:extLst>
          </p:cNvPr>
          <p:cNvSpPr>
            <a:spLocks noGrp="1"/>
          </p:cNvSpPr>
          <p:nvPr>
            <p:ph idx="1"/>
          </p:nvPr>
        </p:nvSpPr>
        <p:spPr/>
        <p:txBody>
          <a:bodyPr>
            <a:normAutofit fontScale="92500"/>
          </a:bodyPr>
          <a:lstStyle/>
          <a:p>
            <a:r>
              <a:rPr lang="pl-PL" dirty="0"/>
              <a:t>To uczucia powodują, że albo rzucasz studia, albo je zaczynasz, są powodem dla którego wybierasz daną dziedzinę wiedzy albo ją rzucasz</a:t>
            </a:r>
          </a:p>
          <a:p>
            <a:r>
              <a:rPr lang="pl-PL" dirty="0"/>
              <a:t>Kiedy usiłujesz coś zapamiętać i nauczyć się bez emocji i uczuć, wysiłek jest gigantyczny</a:t>
            </a:r>
          </a:p>
          <a:p>
            <a:r>
              <a:rPr lang="pl-PL" dirty="0"/>
              <a:t>Nauka bez śpiewu, tańca, zabawy, bajek jest nieprzyjemna i bardzo trudna, bo nasza psychika oczekuje dodatkowych emocji z zabawy traktując to jako niezbędną część uczenia się</a:t>
            </a:r>
          </a:p>
          <a:p>
            <a:r>
              <a:rPr lang="pl-PL" dirty="0"/>
              <a:t>Niestety, dla dorosłych bawienie się jest marnowaniem czasu</a:t>
            </a:r>
          </a:p>
          <a:p>
            <a:r>
              <a:rPr lang="pl-PL" dirty="0"/>
              <a:t>Korporacje coraz częściej zdają sobie sprawę, że to błąd i że zabawa jest niezbędną częścią życia czy budowy produktu</a:t>
            </a:r>
          </a:p>
        </p:txBody>
      </p:sp>
      <p:sp>
        <p:nvSpPr>
          <p:cNvPr id="4" name="Slide Number Placeholder 3">
            <a:extLst>
              <a:ext uri="{FF2B5EF4-FFF2-40B4-BE49-F238E27FC236}">
                <a16:creationId xmlns:a16="http://schemas.microsoft.com/office/drawing/2014/main" id="{D48CAB0D-C6CB-C1F6-DCDF-7CB97CBD6E47}"/>
              </a:ext>
            </a:extLst>
          </p:cNvPr>
          <p:cNvSpPr>
            <a:spLocks noGrp="1"/>
          </p:cNvSpPr>
          <p:nvPr>
            <p:ph type="sldNum" sz="quarter" idx="12"/>
          </p:nvPr>
        </p:nvSpPr>
        <p:spPr/>
        <p:txBody>
          <a:bodyPr/>
          <a:lstStyle/>
          <a:p>
            <a:fld id="{FD020226-59FE-402F-B92D-C5A627D3CE5F}" type="slidenum">
              <a:rPr lang="pl-PL" smtClean="0"/>
              <a:t>4</a:t>
            </a:fld>
            <a:endParaRPr lang="pl-PL"/>
          </a:p>
        </p:txBody>
      </p:sp>
    </p:spTree>
    <p:extLst>
      <p:ext uri="{BB962C8B-B14F-4D97-AF65-F5344CB8AC3E}">
        <p14:creationId xmlns:p14="http://schemas.microsoft.com/office/powerpoint/2010/main" val="186469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0D622-8C61-02AC-9343-994247D968BE}"/>
              </a:ext>
            </a:extLst>
          </p:cNvPr>
          <p:cNvSpPr>
            <a:spLocks noGrp="1"/>
          </p:cNvSpPr>
          <p:nvPr>
            <p:ph type="title"/>
          </p:nvPr>
        </p:nvSpPr>
        <p:spPr>
          <a:xfrm>
            <a:off x="838200" y="0"/>
            <a:ext cx="10515600" cy="795081"/>
          </a:xfrm>
        </p:spPr>
        <p:txBody>
          <a:bodyPr/>
          <a:lstStyle/>
          <a:p>
            <a:pPr algn="ctr"/>
            <a:r>
              <a:rPr lang="pl-PL" dirty="0"/>
              <a:t>Biznesowe narzędzia </a:t>
            </a:r>
            <a:r>
              <a:rPr lang="pl-PL" dirty="0" err="1"/>
              <a:t>gamifikacyjne</a:t>
            </a:r>
            <a:endParaRPr lang="pl-PL" dirty="0"/>
          </a:p>
        </p:txBody>
      </p:sp>
      <p:sp>
        <p:nvSpPr>
          <p:cNvPr id="3" name="Content Placeholder 2">
            <a:extLst>
              <a:ext uri="{FF2B5EF4-FFF2-40B4-BE49-F238E27FC236}">
                <a16:creationId xmlns:a16="http://schemas.microsoft.com/office/drawing/2014/main" id="{381AE53C-2289-57AA-3D6E-F4CBD1D7A8E1}"/>
              </a:ext>
            </a:extLst>
          </p:cNvPr>
          <p:cNvSpPr>
            <a:spLocks noGrp="1"/>
          </p:cNvSpPr>
          <p:nvPr>
            <p:ph idx="1"/>
          </p:nvPr>
        </p:nvSpPr>
        <p:spPr>
          <a:xfrm>
            <a:off x="530942" y="795080"/>
            <a:ext cx="10982632" cy="5468067"/>
          </a:xfrm>
        </p:spPr>
        <p:txBody>
          <a:bodyPr numCol="2">
            <a:normAutofit fontScale="92500" lnSpcReduction="10000"/>
          </a:bodyPr>
          <a:lstStyle/>
          <a:p>
            <a:r>
              <a:rPr lang="pl-PL" dirty="0"/>
              <a:t>Rozwiązywanie quizów</a:t>
            </a:r>
          </a:p>
          <a:p>
            <a:r>
              <a:rPr lang="pl-PL" dirty="0"/>
              <a:t>Udział w forach</a:t>
            </a:r>
          </a:p>
          <a:p>
            <a:r>
              <a:rPr lang="pl-PL" dirty="0"/>
              <a:t>Zaangażowanie na Facebooku</a:t>
            </a:r>
          </a:p>
          <a:p>
            <a:r>
              <a:rPr lang="pl-PL" dirty="0"/>
              <a:t>Udział w ankietach</a:t>
            </a:r>
          </a:p>
          <a:p>
            <a:r>
              <a:rPr lang="pl-PL" dirty="0"/>
              <a:t>Głosowanie na pomysły/treści</a:t>
            </a:r>
          </a:p>
          <a:p>
            <a:r>
              <a:rPr lang="pl-PL" dirty="0"/>
              <a:t>Udostępnianie swoich informacji</a:t>
            </a:r>
          </a:p>
          <a:p>
            <a:r>
              <a:rPr lang="pl-PL" dirty="0"/>
              <a:t>Odwiedzanie strony internetowej</a:t>
            </a:r>
          </a:p>
          <a:p>
            <a:r>
              <a:rPr lang="pl-PL" dirty="0"/>
              <a:t>Oglądanie filmów</a:t>
            </a:r>
          </a:p>
          <a:p>
            <a:r>
              <a:rPr lang="pl-PL" dirty="0"/>
              <a:t>Zostawianie opinii</a:t>
            </a:r>
          </a:p>
          <a:p>
            <a:r>
              <a:rPr lang="pl-PL" dirty="0"/>
              <a:t>Zgoda na komunikację e-mailową</a:t>
            </a:r>
          </a:p>
          <a:p>
            <a:r>
              <a:rPr lang="pl-PL" dirty="0"/>
              <a:t>Odpowiadanie na pytania</a:t>
            </a:r>
          </a:p>
          <a:p>
            <a:r>
              <a:rPr lang="pl-PL" dirty="0"/>
              <a:t>Ponowne udostępnianie treści</a:t>
            </a:r>
          </a:p>
          <a:p>
            <a:r>
              <a:rPr lang="pl-PL" dirty="0"/>
              <a:t>Zdobywanie </a:t>
            </a:r>
            <a:r>
              <a:rPr lang="pl-PL" dirty="0" err="1"/>
              <a:t>polubień</a:t>
            </a:r>
            <a:r>
              <a:rPr lang="pl-PL" dirty="0"/>
              <a:t> w mediach społecznościowych</a:t>
            </a:r>
          </a:p>
          <a:p>
            <a:r>
              <a:rPr lang="pl-PL" dirty="0"/>
              <a:t>Polecanie znajomych</a:t>
            </a:r>
          </a:p>
          <a:p>
            <a:r>
              <a:rPr lang="pl-PL" dirty="0"/>
              <a:t>Przeglądanie zdjęć</a:t>
            </a:r>
          </a:p>
          <a:p>
            <a:r>
              <a:rPr lang="pl-PL" dirty="0"/>
              <a:t>Kupowanie produktów</a:t>
            </a:r>
          </a:p>
          <a:p>
            <a:r>
              <a:rPr lang="pl-PL" dirty="0"/>
              <a:t>Sprzedaż krzyżowa (cross-</a:t>
            </a:r>
            <a:r>
              <a:rPr lang="pl-PL" dirty="0" err="1"/>
              <a:t>selling</a:t>
            </a:r>
            <a:r>
              <a:rPr lang="pl-PL" dirty="0"/>
              <a:t>)</a:t>
            </a:r>
          </a:p>
          <a:p>
            <a:r>
              <a:rPr lang="pl-PL" dirty="0"/>
              <a:t>Sprzedaż dodatkowa (</a:t>
            </a:r>
            <a:r>
              <a:rPr lang="pl-PL" dirty="0" err="1"/>
              <a:t>up-selling</a:t>
            </a:r>
            <a:r>
              <a:rPr lang="pl-PL" dirty="0"/>
              <a:t>)</a:t>
            </a:r>
          </a:p>
          <a:p>
            <a:r>
              <a:rPr lang="pl-PL" dirty="0"/>
              <a:t>Ocenianie produktów</a:t>
            </a:r>
          </a:p>
          <a:p>
            <a:r>
              <a:rPr lang="pl-PL" dirty="0"/>
              <a:t>Czytanie postów na blogu</a:t>
            </a:r>
          </a:p>
          <a:p>
            <a:r>
              <a:rPr lang="pl-PL" dirty="0"/>
              <a:t>Słuchanie nagrań audio</a:t>
            </a:r>
          </a:p>
          <a:p>
            <a:r>
              <a:rPr lang="pl-PL" dirty="0"/>
              <a:t>Rzucanie wyzwań znajomym</a:t>
            </a:r>
          </a:p>
          <a:p>
            <a:endParaRPr lang="pl-PL" dirty="0"/>
          </a:p>
        </p:txBody>
      </p:sp>
      <p:sp>
        <p:nvSpPr>
          <p:cNvPr id="4" name="Slide Number Placeholder 3">
            <a:extLst>
              <a:ext uri="{FF2B5EF4-FFF2-40B4-BE49-F238E27FC236}">
                <a16:creationId xmlns:a16="http://schemas.microsoft.com/office/drawing/2014/main" id="{58AE86F6-CBD5-7F86-6506-89D504F39A9C}"/>
              </a:ext>
            </a:extLst>
          </p:cNvPr>
          <p:cNvSpPr>
            <a:spLocks noGrp="1"/>
          </p:cNvSpPr>
          <p:nvPr>
            <p:ph type="sldNum" sz="quarter" idx="12"/>
          </p:nvPr>
        </p:nvSpPr>
        <p:spPr/>
        <p:txBody>
          <a:bodyPr/>
          <a:lstStyle/>
          <a:p>
            <a:fld id="{FD020226-59FE-402F-B92D-C5A627D3CE5F}" type="slidenum">
              <a:rPr lang="pl-PL" smtClean="0"/>
              <a:t>5</a:t>
            </a:fld>
            <a:endParaRPr lang="pl-PL"/>
          </a:p>
        </p:txBody>
      </p:sp>
    </p:spTree>
    <p:extLst>
      <p:ext uri="{BB962C8B-B14F-4D97-AF65-F5344CB8AC3E}">
        <p14:creationId xmlns:p14="http://schemas.microsoft.com/office/powerpoint/2010/main" val="2524117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ADF2B-1A46-B643-96CB-5CD678D37F57}"/>
              </a:ext>
            </a:extLst>
          </p:cNvPr>
          <p:cNvSpPr>
            <a:spLocks noGrp="1"/>
          </p:cNvSpPr>
          <p:nvPr>
            <p:ph type="title"/>
          </p:nvPr>
        </p:nvSpPr>
        <p:spPr>
          <a:xfrm>
            <a:off x="838200" y="0"/>
            <a:ext cx="10515600" cy="710049"/>
          </a:xfrm>
        </p:spPr>
        <p:txBody>
          <a:bodyPr/>
          <a:lstStyle/>
          <a:p>
            <a:pPr algn="ctr"/>
            <a:r>
              <a:rPr lang="pl-PL" dirty="0"/>
              <a:t>Sprzedaż krzyżowa a dodatkowa</a:t>
            </a:r>
          </a:p>
        </p:txBody>
      </p:sp>
      <p:graphicFrame>
        <p:nvGraphicFramePr>
          <p:cNvPr id="4" name="Content Placeholder 3">
            <a:extLst>
              <a:ext uri="{FF2B5EF4-FFF2-40B4-BE49-F238E27FC236}">
                <a16:creationId xmlns:a16="http://schemas.microsoft.com/office/drawing/2014/main" id="{5C98C600-BCD0-A264-553C-E95088CBBDC3}"/>
              </a:ext>
            </a:extLst>
          </p:cNvPr>
          <p:cNvGraphicFramePr>
            <a:graphicFrameLocks noGrp="1"/>
          </p:cNvGraphicFramePr>
          <p:nvPr>
            <p:ph idx="1"/>
            <p:extLst>
              <p:ext uri="{D42A27DB-BD31-4B8C-83A1-F6EECF244321}">
                <p14:modId xmlns:p14="http://schemas.microsoft.com/office/powerpoint/2010/main" val="4190280269"/>
              </p:ext>
            </p:extLst>
          </p:nvPr>
        </p:nvGraphicFramePr>
        <p:xfrm>
          <a:off x="422787" y="1425515"/>
          <a:ext cx="11346426" cy="4006970"/>
        </p:xfrm>
        <a:graphic>
          <a:graphicData uri="http://schemas.openxmlformats.org/drawingml/2006/table">
            <a:tbl>
              <a:tblPr>
                <a:tableStyleId>{5C22544A-7EE6-4342-B048-85BDC9FD1C3A}</a:tableStyleId>
              </a:tblPr>
              <a:tblGrid>
                <a:gridCol w="3782142">
                  <a:extLst>
                    <a:ext uri="{9D8B030D-6E8A-4147-A177-3AD203B41FA5}">
                      <a16:colId xmlns:a16="http://schemas.microsoft.com/office/drawing/2014/main" val="183828698"/>
                    </a:ext>
                  </a:extLst>
                </a:gridCol>
                <a:gridCol w="3782142">
                  <a:extLst>
                    <a:ext uri="{9D8B030D-6E8A-4147-A177-3AD203B41FA5}">
                      <a16:colId xmlns:a16="http://schemas.microsoft.com/office/drawing/2014/main" val="4285730839"/>
                    </a:ext>
                  </a:extLst>
                </a:gridCol>
                <a:gridCol w="3782142">
                  <a:extLst>
                    <a:ext uri="{9D8B030D-6E8A-4147-A177-3AD203B41FA5}">
                      <a16:colId xmlns:a16="http://schemas.microsoft.com/office/drawing/2014/main" val="232600721"/>
                    </a:ext>
                  </a:extLst>
                </a:gridCol>
              </a:tblGrid>
              <a:tr h="686131">
                <a:tc>
                  <a:txBody>
                    <a:bodyPr/>
                    <a:lstStyle/>
                    <a:p>
                      <a:pPr algn="ctr" fontAlgn="ctr"/>
                      <a:r>
                        <a:rPr lang="pl-PL" sz="1800" b="1" u="none" strike="noStrike" dirty="0">
                          <a:effectLst/>
                        </a:rPr>
                        <a:t>Cechy</a:t>
                      </a:r>
                      <a:endParaRPr lang="pl-PL" sz="1800" b="1"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ctr" fontAlgn="ctr"/>
                      <a:r>
                        <a:rPr lang="pl-PL" sz="1800" b="1" u="none" strike="noStrike" dirty="0">
                          <a:effectLst/>
                        </a:rPr>
                        <a:t>Sprzedaż krzyżowa (cross-</a:t>
                      </a:r>
                      <a:r>
                        <a:rPr lang="pl-PL" sz="1800" b="1" u="none" strike="noStrike" dirty="0" err="1">
                          <a:effectLst/>
                        </a:rPr>
                        <a:t>selling</a:t>
                      </a:r>
                      <a:r>
                        <a:rPr lang="pl-PL" sz="1800" b="1" u="none" strike="noStrike" dirty="0">
                          <a:effectLst/>
                        </a:rPr>
                        <a:t>)</a:t>
                      </a:r>
                      <a:endParaRPr lang="pl-PL" sz="1800" b="1"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ctr" fontAlgn="ctr"/>
                      <a:r>
                        <a:rPr lang="pl-PL" sz="1800" b="1" u="none" strike="noStrike" dirty="0">
                          <a:effectLst/>
                        </a:rPr>
                        <a:t>Sprzedaż dodatkowa (</a:t>
                      </a:r>
                      <a:r>
                        <a:rPr lang="pl-PL" sz="1800" b="1" u="none" strike="noStrike" dirty="0" err="1">
                          <a:effectLst/>
                        </a:rPr>
                        <a:t>up-selling</a:t>
                      </a:r>
                      <a:r>
                        <a:rPr lang="pl-PL" sz="1800" b="1" u="none" strike="noStrike" dirty="0">
                          <a:effectLst/>
                        </a:rPr>
                        <a:t>)</a:t>
                      </a:r>
                      <a:endParaRPr lang="pl-PL" sz="1800" b="1" i="0" u="none" strike="noStrike" dirty="0">
                        <a:solidFill>
                          <a:srgbClr val="000000"/>
                        </a:solidFill>
                        <a:effectLst/>
                        <a:latin typeface="Aptos Narrow" panose="020B0004020202020204" pitchFamily="34" charset="0"/>
                      </a:endParaRPr>
                    </a:p>
                  </a:txBody>
                  <a:tcPr marL="6044" marR="6044" marT="6044" marB="0" anchor="ctr"/>
                </a:tc>
                <a:extLst>
                  <a:ext uri="{0D108BD9-81ED-4DB2-BD59-A6C34878D82A}">
                    <a16:rowId xmlns:a16="http://schemas.microsoft.com/office/drawing/2014/main" val="253198876"/>
                  </a:ext>
                </a:extLst>
              </a:tr>
              <a:tr h="284379">
                <a:tc>
                  <a:txBody>
                    <a:bodyPr/>
                    <a:lstStyle/>
                    <a:p>
                      <a:pPr algn="l" fontAlgn="ctr"/>
                      <a:r>
                        <a:rPr lang="pl-PL" sz="1800" u="none" strike="noStrike">
                          <a:effectLst/>
                        </a:rPr>
                        <a:t>Przedmiot sprzedaży</a:t>
                      </a:r>
                      <a:endParaRPr lang="pl-PL" sz="1800" b="1"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a:effectLst/>
                        </a:rPr>
                        <a:t>Produkty/usługi komplementarne</a:t>
                      </a:r>
                      <a:endParaRPr lang="pl-PL" sz="18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a:effectLst/>
                        </a:rPr>
                        <a:t>Ulepszona/droższa wersja tego samego produktu</a:t>
                      </a:r>
                      <a:endParaRPr lang="pl-PL" sz="1800" b="0" i="0" u="none" strike="noStrike">
                        <a:solidFill>
                          <a:srgbClr val="000000"/>
                        </a:solidFill>
                        <a:effectLst/>
                        <a:latin typeface="Aptos Narrow" panose="020B0004020202020204" pitchFamily="34" charset="0"/>
                      </a:endParaRPr>
                    </a:p>
                  </a:txBody>
                  <a:tcPr marL="6044" marR="6044" marT="6044" marB="0" anchor="ctr"/>
                </a:tc>
                <a:extLst>
                  <a:ext uri="{0D108BD9-81ED-4DB2-BD59-A6C34878D82A}">
                    <a16:rowId xmlns:a16="http://schemas.microsoft.com/office/drawing/2014/main" val="237472537"/>
                  </a:ext>
                </a:extLst>
              </a:tr>
              <a:tr h="295321">
                <a:tc>
                  <a:txBody>
                    <a:bodyPr/>
                    <a:lstStyle/>
                    <a:p>
                      <a:pPr algn="l" fontAlgn="ctr"/>
                      <a:r>
                        <a:rPr lang="pl-PL" sz="1800" u="none" strike="noStrike" dirty="0">
                          <a:effectLst/>
                        </a:rPr>
                        <a:t>Cel</a:t>
                      </a:r>
                      <a:endParaRPr lang="pl-PL" sz="1800" b="1"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a:effectLst/>
                        </a:rPr>
                        <a:t>Rozszerzenie asortymentu</a:t>
                      </a:r>
                      <a:endParaRPr lang="pl-PL" sz="18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a:effectLst/>
                        </a:rPr>
                        <a:t>Zwiększenie wartości pojedynczego produktu</a:t>
                      </a:r>
                      <a:endParaRPr lang="pl-PL" sz="1800" b="0" i="0" u="none" strike="noStrike">
                        <a:solidFill>
                          <a:srgbClr val="000000"/>
                        </a:solidFill>
                        <a:effectLst/>
                        <a:latin typeface="Aptos Narrow" panose="020B0004020202020204" pitchFamily="34" charset="0"/>
                      </a:endParaRPr>
                    </a:p>
                  </a:txBody>
                  <a:tcPr marL="6044" marR="6044" marT="6044" marB="0" anchor="ctr"/>
                </a:tc>
                <a:extLst>
                  <a:ext uri="{0D108BD9-81ED-4DB2-BD59-A6C34878D82A}">
                    <a16:rowId xmlns:a16="http://schemas.microsoft.com/office/drawing/2014/main" val="3093326796"/>
                  </a:ext>
                </a:extLst>
              </a:tr>
              <a:tr h="284379">
                <a:tc>
                  <a:txBody>
                    <a:bodyPr/>
                    <a:lstStyle/>
                    <a:p>
                      <a:pPr algn="l" fontAlgn="ctr"/>
                      <a:r>
                        <a:rPr lang="pl-PL" sz="1800" u="none" strike="noStrike">
                          <a:effectLst/>
                        </a:rPr>
                        <a:t>Przykład w restauracji</a:t>
                      </a:r>
                      <a:endParaRPr lang="pl-PL" sz="1800" b="1"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a:effectLst/>
                        </a:rPr>
                        <a:t>Propozycja frytek do burgera</a:t>
                      </a:r>
                      <a:endParaRPr lang="pl-PL" sz="18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a:effectLst/>
                        </a:rPr>
                        <a:t>Propozycja większego zestawu (np. większe frytki i napój)</a:t>
                      </a:r>
                      <a:endParaRPr lang="pl-PL" sz="1800" b="0" i="0" u="none" strike="noStrike">
                        <a:solidFill>
                          <a:srgbClr val="000000"/>
                        </a:solidFill>
                        <a:effectLst/>
                        <a:latin typeface="Aptos Narrow" panose="020B0004020202020204" pitchFamily="34" charset="0"/>
                      </a:endParaRPr>
                    </a:p>
                  </a:txBody>
                  <a:tcPr marL="6044" marR="6044" marT="6044" marB="0" anchor="ctr"/>
                </a:tc>
                <a:extLst>
                  <a:ext uri="{0D108BD9-81ED-4DB2-BD59-A6C34878D82A}">
                    <a16:rowId xmlns:a16="http://schemas.microsoft.com/office/drawing/2014/main" val="2184968205"/>
                  </a:ext>
                </a:extLst>
              </a:tr>
              <a:tr h="1656787">
                <a:tc>
                  <a:txBody>
                    <a:bodyPr/>
                    <a:lstStyle/>
                    <a:p>
                      <a:pPr algn="l" fontAlgn="ctr"/>
                      <a:r>
                        <a:rPr lang="pl-PL" sz="1800" u="none" strike="noStrike" dirty="0">
                          <a:effectLst/>
                        </a:rPr>
                        <a:t>Przykład w e-commerce</a:t>
                      </a:r>
                      <a:endParaRPr lang="pl-PL" sz="1800" b="1" i="0" u="none" strike="noStrike" dirty="0">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a:effectLst/>
                        </a:rPr>
                        <a:t>Dodanie akcesoriów do aparatu (np. statyw)</a:t>
                      </a:r>
                      <a:endParaRPr lang="pl-PL" sz="1800" b="0" i="0" u="none" strike="noStrike">
                        <a:solidFill>
                          <a:srgbClr val="000000"/>
                        </a:solidFill>
                        <a:effectLst/>
                        <a:latin typeface="Aptos Narrow" panose="020B0004020202020204" pitchFamily="34" charset="0"/>
                      </a:endParaRPr>
                    </a:p>
                  </a:txBody>
                  <a:tcPr marL="6044" marR="6044" marT="6044" marB="0" anchor="ctr"/>
                </a:tc>
                <a:tc>
                  <a:txBody>
                    <a:bodyPr/>
                    <a:lstStyle/>
                    <a:p>
                      <a:pPr algn="l" fontAlgn="ctr"/>
                      <a:r>
                        <a:rPr lang="pl-PL" sz="1800" u="none" strike="noStrike" dirty="0">
                          <a:effectLst/>
                        </a:rPr>
                        <a:t>Propozycja nowszego modelu aparatu</a:t>
                      </a:r>
                      <a:endParaRPr lang="pl-PL" sz="1800" b="0" i="0" u="none" strike="noStrike" dirty="0">
                        <a:solidFill>
                          <a:srgbClr val="000000"/>
                        </a:solidFill>
                        <a:effectLst/>
                        <a:latin typeface="Aptos Narrow" panose="020B0004020202020204" pitchFamily="34" charset="0"/>
                      </a:endParaRPr>
                    </a:p>
                  </a:txBody>
                  <a:tcPr marL="6044" marR="6044" marT="6044" marB="0" anchor="ctr"/>
                </a:tc>
                <a:extLst>
                  <a:ext uri="{0D108BD9-81ED-4DB2-BD59-A6C34878D82A}">
                    <a16:rowId xmlns:a16="http://schemas.microsoft.com/office/drawing/2014/main" val="3257654669"/>
                  </a:ext>
                </a:extLst>
              </a:tr>
            </a:tbl>
          </a:graphicData>
        </a:graphic>
      </p:graphicFrame>
      <p:sp>
        <p:nvSpPr>
          <p:cNvPr id="3" name="Slide Number Placeholder 2">
            <a:extLst>
              <a:ext uri="{FF2B5EF4-FFF2-40B4-BE49-F238E27FC236}">
                <a16:creationId xmlns:a16="http://schemas.microsoft.com/office/drawing/2014/main" id="{9ABAA097-584B-DAB6-FEBD-486C423F077C}"/>
              </a:ext>
            </a:extLst>
          </p:cNvPr>
          <p:cNvSpPr>
            <a:spLocks noGrp="1"/>
          </p:cNvSpPr>
          <p:nvPr>
            <p:ph type="sldNum" sz="quarter" idx="12"/>
          </p:nvPr>
        </p:nvSpPr>
        <p:spPr/>
        <p:txBody>
          <a:bodyPr/>
          <a:lstStyle/>
          <a:p>
            <a:fld id="{FD020226-59FE-402F-B92D-C5A627D3CE5F}" type="slidenum">
              <a:rPr lang="pl-PL" smtClean="0"/>
              <a:t>6</a:t>
            </a:fld>
            <a:endParaRPr lang="pl-PL"/>
          </a:p>
        </p:txBody>
      </p:sp>
    </p:spTree>
    <p:extLst>
      <p:ext uri="{BB962C8B-B14F-4D97-AF65-F5344CB8AC3E}">
        <p14:creationId xmlns:p14="http://schemas.microsoft.com/office/powerpoint/2010/main" val="191667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68BA3-EE81-425B-5F2E-ECFC8432413E}"/>
              </a:ext>
            </a:extLst>
          </p:cNvPr>
          <p:cNvSpPr>
            <a:spLocks noGrp="1"/>
          </p:cNvSpPr>
          <p:nvPr>
            <p:ph type="title"/>
          </p:nvPr>
        </p:nvSpPr>
        <p:spPr/>
        <p:txBody>
          <a:bodyPr/>
          <a:lstStyle/>
          <a:p>
            <a:r>
              <a:rPr lang="pl-PL" dirty="0"/>
              <a:t>Biznesowe techniki </a:t>
            </a:r>
            <a:r>
              <a:rPr lang="pl-PL" dirty="0" err="1"/>
              <a:t>gamifikacyjne</a:t>
            </a:r>
            <a:endParaRPr lang="pl-PL" dirty="0"/>
          </a:p>
        </p:txBody>
      </p:sp>
      <p:sp>
        <p:nvSpPr>
          <p:cNvPr id="3" name="Content Placeholder 2">
            <a:extLst>
              <a:ext uri="{FF2B5EF4-FFF2-40B4-BE49-F238E27FC236}">
                <a16:creationId xmlns:a16="http://schemas.microsoft.com/office/drawing/2014/main" id="{180BA0B6-9FF3-E771-AFE3-FE51B67F5163}"/>
              </a:ext>
            </a:extLst>
          </p:cNvPr>
          <p:cNvSpPr>
            <a:spLocks noGrp="1"/>
          </p:cNvSpPr>
          <p:nvPr>
            <p:ph idx="1"/>
          </p:nvPr>
        </p:nvSpPr>
        <p:spPr/>
        <p:txBody>
          <a:bodyPr numCol="2">
            <a:normAutofit fontScale="92500"/>
          </a:bodyPr>
          <a:lstStyle/>
          <a:p>
            <a:r>
              <a:rPr lang="pl-PL" dirty="0"/>
              <a:t>Programy lojalnościowe</a:t>
            </a:r>
          </a:p>
          <a:p>
            <a:r>
              <a:rPr lang="pl-PL" dirty="0"/>
              <a:t>System odznak i certyfikatów</a:t>
            </a:r>
          </a:p>
          <a:p>
            <a:r>
              <a:rPr lang="pl-PL" dirty="0"/>
              <a:t>Tablica wyników</a:t>
            </a:r>
          </a:p>
          <a:p>
            <a:r>
              <a:rPr lang="pl-PL" dirty="0"/>
              <a:t>Poziomy i awanse</a:t>
            </a:r>
          </a:p>
          <a:p>
            <a:r>
              <a:rPr lang="pl-PL" dirty="0"/>
              <a:t>Wyzwania zespołowe</a:t>
            </a:r>
          </a:p>
          <a:p>
            <a:r>
              <a:rPr lang="pl-PL" dirty="0"/>
              <a:t>Nagrody punktowe za aktywność</a:t>
            </a:r>
          </a:p>
          <a:p>
            <a:r>
              <a:rPr lang="pl-PL" dirty="0" err="1"/>
              <a:t>Eksluzywne</a:t>
            </a:r>
            <a:r>
              <a:rPr lang="pl-PL" dirty="0"/>
              <a:t> nagrody za zaangażowanie</a:t>
            </a:r>
          </a:p>
          <a:p>
            <a:r>
              <a:rPr lang="pl-PL" dirty="0"/>
              <a:t>Konkursy i wyzwania</a:t>
            </a:r>
          </a:p>
          <a:p>
            <a:r>
              <a:rPr lang="pl-PL" dirty="0"/>
              <a:t>Personalizacja nagród</a:t>
            </a:r>
          </a:p>
          <a:p>
            <a:r>
              <a:rPr lang="pl-PL" dirty="0"/>
              <a:t>Mechanizm losowy</a:t>
            </a:r>
          </a:p>
          <a:p>
            <a:r>
              <a:rPr lang="pl-PL" dirty="0"/>
              <a:t>Codzienne wyzwania</a:t>
            </a:r>
          </a:p>
          <a:p>
            <a:r>
              <a:rPr lang="pl-PL" dirty="0"/>
              <a:t>Grywalizacja procesu rekrutacji</a:t>
            </a:r>
          </a:p>
          <a:p>
            <a:r>
              <a:rPr lang="pl-PL" dirty="0"/>
              <a:t>Automatyczna analiza wyników i feedback</a:t>
            </a:r>
          </a:p>
          <a:p>
            <a:r>
              <a:rPr lang="pl-PL" dirty="0"/>
              <a:t>Wyścigi sprzedażowe</a:t>
            </a:r>
          </a:p>
          <a:p>
            <a:r>
              <a:rPr lang="pl-PL" dirty="0"/>
              <a:t>Kolekcjonowanie nagród</a:t>
            </a:r>
          </a:p>
          <a:p>
            <a:endParaRPr lang="pl-PL" dirty="0"/>
          </a:p>
        </p:txBody>
      </p:sp>
      <p:sp>
        <p:nvSpPr>
          <p:cNvPr id="4" name="Slide Number Placeholder 3">
            <a:extLst>
              <a:ext uri="{FF2B5EF4-FFF2-40B4-BE49-F238E27FC236}">
                <a16:creationId xmlns:a16="http://schemas.microsoft.com/office/drawing/2014/main" id="{B254C245-1573-FB9F-3734-EC3CA8953926}"/>
              </a:ext>
            </a:extLst>
          </p:cNvPr>
          <p:cNvSpPr>
            <a:spLocks noGrp="1"/>
          </p:cNvSpPr>
          <p:nvPr>
            <p:ph type="sldNum" sz="quarter" idx="12"/>
          </p:nvPr>
        </p:nvSpPr>
        <p:spPr/>
        <p:txBody>
          <a:bodyPr/>
          <a:lstStyle/>
          <a:p>
            <a:fld id="{FD020226-59FE-402F-B92D-C5A627D3CE5F}" type="slidenum">
              <a:rPr lang="pl-PL" smtClean="0"/>
              <a:t>7</a:t>
            </a:fld>
            <a:endParaRPr lang="pl-PL"/>
          </a:p>
        </p:txBody>
      </p:sp>
    </p:spTree>
    <p:extLst>
      <p:ext uri="{BB962C8B-B14F-4D97-AF65-F5344CB8AC3E}">
        <p14:creationId xmlns:p14="http://schemas.microsoft.com/office/powerpoint/2010/main" val="168922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D38D2-6820-DB21-C7FD-BCAEE8F4C412}"/>
              </a:ext>
            </a:extLst>
          </p:cNvPr>
          <p:cNvSpPr>
            <a:spLocks noGrp="1"/>
          </p:cNvSpPr>
          <p:nvPr>
            <p:ph type="title"/>
          </p:nvPr>
        </p:nvSpPr>
        <p:spPr/>
        <p:txBody>
          <a:bodyPr/>
          <a:lstStyle/>
          <a:p>
            <a:r>
              <a:rPr lang="pl-PL" dirty="0"/>
              <a:t>Sprzedawcy w sieci franchisingowej</a:t>
            </a:r>
          </a:p>
        </p:txBody>
      </p:sp>
      <p:sp>
        <p:nvSpPr>
          <p:cNvPr id="3" name="Content Placeholder 2">
            <a:extLst>
              <a:ext uri="{FF2B5EF4-FFF2-40B4-BE49-F238E27FC236}">
                <a16:creationId xmlns:a16="http://schemas.microsoft.com/office/drawing/2014/main" id="{1BFCBFF9-AB96-DEF2-6376-67637B242F70}"/>
              </a:ext>
            </a:extLst>
          </p:cNvPr>
          <p:cNvSpPr>
            <a:spLocks noGrp="1"/>
          </p:cNvSpPr>
          <p:nvPr>
            <p:ph idx="1"/>
          </p:nvPr>
        </p:nvSpPr>
        <p:spPr/>
        <p:txBody>
          <a:bodyPr/>
          <a:lstStyle/>
          <a:p>
            <a:r>
              <a:rPr lang="pl-PL" dirty="0"/>
              <a:t>Mieli część stałą wynagrodzenia i resztę za wyniki, ale po osiągnięciu pewnych celów majątkowych pieniądze przestają silnie motywować</a:t>
            </a:r>
          </a:p>
          <a:p>
            <a:r>
              <a:rPr lang="pl-PL" dirty="0"/>
              <a:t>Wdrożono tabelę wyników pokazującą jaką kto wygenerował sprzedaż</a:t>
            </a:r>
          </a:p>
          <a:p>
            <a:r>
              <a:rPr lang="pl-PL" dirty="0"/>
              <a:t>Co miesiąc trzech najlepszych sprzedawców dostawało plakietkę/tytuł najlepszego sprzedawcy miesiąca</a:t>
            </a:r>
          </a:p>
          <a:p>
            <a:r>
              <a:rPr lang="pl-PL" dirty="0"/>
              <a:t>W </a:t>
            </a:r>
            <a:r>
              <a:rPr lang="pl-PL" dirty="0" err="1"/>
              <a:t>newselerze</a:t>
            </a:r>
            <a:r>
              <a:rPr lang="pl-PL" dirty="0"/>
              <a:t> firmy osoby te były przedstawiane i chwalono ich za ciężką pracę, pytano jak osiągają tak dobre wyniki</a:t>
            </a:r>
          </a:p>
        </p:txBody>
      </p:sp>
      <p:sp>
        <p:nvSpPr>
          <p:cNvPr id="4" name="Slide Number Placeholder 3">
            <a:extLst>
              <a:ext uri="{FF2B5EF4-FFF2-40B4-BE49-F238E27FC236}">
                <a16:creationId xmlns:a16="http://schemas.microsoft.com/office/drawing/2014/main" id="{86CB1478-B00F-BC00-8D89-8B58A1B25D72}"/>
              </a:ext>
            </a:extLst>
          </p:cNvPr>
          <p:cNvSpPr>
            <a:spLocks noGrp="1"/>
          </p:cNvSpPr>
          <p:nvPr>
            <p:ph type="sldNum" sz="quarter" idx="12"/>
          </p:nvPr>
        </p:nvSpPr>
        <p:spPr/>
        <p:txBody>
          <a:bodyPr/>
          <a:lstStyle/>
          <a:p>
            <a:fld id="{FD020226-59FE-402F-B92D-C5A627D3CE5F}" type="slidenum">
              <a:rPr lang="pl-PL" smtClean="0"/>
              <a:t>8</a:t>
            </a:fld>
            <a:endParaRPr lang="pl-PL"/>
          </a:p>
        </p:txBody>
      </p:sp>
    </p:spTree>
    <p:extLst>
      <p:ext uri="{BB962C8B-B14F-4D97-AF65-F5344CB8AC3E}">
        <p14:creationId xmlns:p14="http://schemas.microsoft.com/office/powerpoint/2010/main" val="2914603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D1295-289F-77B8-AEC3-3F635565B79D}"/>
              </a:ext>
            </a:extLst>
          </p:cNvPr>
          <p:cNvSpPr>
            <a:spLocks noGrp="1"/>
          </p:cNvSpPr>
          <p:nvPr>
            <p:ph type="title"/>
          </p:nvPr>
        </p:nvSpPr>
        <p:spPr>
          <a:xfrm>
            <a:off x="838200" y="0"/>
            <a:ext cx="10515600" cy="588604"/>
          </a:xfrm>
        </p:spPr>
        <p:txBody>
          <a:bodyPr>
            <a:normAutofit fontScale="90000"/>
          </a:bodyPr>
          <a:lstStyle/>
          <a:p>
            <a:pPr algn="ctr"/>
            <a:r>
              <a:rPr lang="pl-PL" dirty="0" err="1"/>
              <a:t>Starbucks</a:t>
            </a:r>
            <a:endParaRPr lang="pl-PL" dirty="0"/>
          </a:p>
        </p:txBody>
      </p:sp>
      <p:sp>
        <p:nvSpPr>
          <p:cNvPr id="3" name="Content Placeholder 2">
            <a:extLst>
              <a:ext uri="{FF2B5EF4-FFF2-40B4-BE49-F238E27FC236}">
                <a16:creationId xmlns:a16="http://schemas.microsoft.com/office/drawing/2014/main" id="{29307A79-3302-F119-9BF1-B43B8B58446F}"/>
              </a:ext>
            </a:extLst>
          </p:cNvPr>
          <p:cNvSpPr>
            <a:spLocks noGrp="1"/>
          </p:cNvSpPr>
          <p:nvPr>
            <p:ph idx="1"/>
          </p:nvPr>
        </p:nvSpPr>
        <p:spPr>
          <a:xfrm>
            <a:off x="521110" y="894734"/>
            <a:ext cx="10832690" cy="5368413"/>
          </a:xfrm>
        </p:spPr>
        <p:txBody>
          <a:bodyPr>
            <a:normAutofit fontScale="77500" lnSpcReduction="20000"/>
          </a:bodyPr>
          <a:lstStyle/>
          <a:p>
            <a:r>
              <a:rPr lang="pl-PL" dirty="0" err="1"/>
              <a:t>Starbucks</a:t>
            </a:r>
            <a:r>
              <a:rPr lang="pl-PL" dirty="0"/>
              <a:t> wprowadził gamifikację dawno temu za ciężkie pieniądze</a:t>
            </a:r>
          </a:p>
          <a:p>
            <a:r>
              <a:rPr lang="pl-PL" dirty="0"/>
              <a:t>Gamifikacja oszczędza pieniądze na promocji i reklamie</a:t>
            </a:r>
          </a:p>
          <a:p>
            <a:r>
              <a:rPr lang="pl-PL" dirty="0"/>
              <a:t>Klienci zdobywają gwiazdki za każde zamówienie, które potem mogą wymienić na darmowe napoje, każde 2 zł to jedna gwiazdka, za 80 gwiazdek jest darmowy napój, 40 gwiazdek na start za darmo, 200 gwiazdek daje złoty status co pozwala na personalizację napojów (np. dodatkowy </a:t>
            </a:r>
            <a:r>
              <a:rPr lang="pl-PL" dirty="0" err="1"/>
              <a:t>shot</a:t>
            </a:r>
            <a:r>
              <a:rPr lang="pl-PL" dirty="0"/>
              <a:t> espresso albo syrop)</a:t>
            </a:r>
          </a:p>
          <a:p>
            <a:r>
              <a:rPr lang="pl-PL" dirty="0"/>
              <a:t>Im więcej gwiazdek, tym więcej korzyści</a:t>
            </a:r>
          </a:p>
          <a:p>
            <a:r>
              <a:rPr lang="pl-PL" dirty="0"/>
              <a:t>Za wizyty dokonywane z określoną częstotliwością (np. 2 x w tygodniu) za każde zamówienie dostaje się więcej gwiazdek</a:t>
            </a:r>
          </a:p>
          <a:p>
            <a:r>
              <a:rPr lang="pl-PL" dirty="0"/>
              <a:t>W lecie jest specjalne </a:t>
            </a:r>
            <a:r>
              <a:rPr lang="pl-PL" dirty="0" err="1"/>
              <a:t>Summer</a:t>
            </a:r>
            <a:r>
              <a:rPr lang="pl-PL" dirty="0"/>
              <a:t> Game w którym są unikalne wyzwania z nagrodami</a:t>
            </a:r>
          </a:p>
          <a:p>
            <a:r>
              <a:rPr lang="pl-PL" dirty="0" err="1"/>
              <a:t>Starland</a:t>
            </a:r>
            <a:r>
              <a:rPr lang="pl-PL" dirty="0"/>
              <a:t> został uruchomiony w czasie pandemii COVID, w którym można było wygrać napoje za darmo przez rok, śniadania za darmo przez rok, karty podarunkowe na 2000 zł, </a:t>
            </a:r>
          </a:p>
          <a:p>
            <a:r>
              <a:rPr lang="pl-PL" dirty="0"/>
              <a:t>Na urodziny darmowe ciasto i kawa</a:t>
            </a:r>
          </a:p>
          <a:p>
            <a:r>
              <a:rPr lang="pl-PL" dirty="0"/>
              <a:t>Aplikacja na telefon komórkowy pozwala doładować konto</a:t>
            </a:r>
          </a:p>
          <a:p>
            <a:r>
              <a:rPr lang="pl-PL" dirty="0"/>
              <a:t>Na </a:t>
            </a:r>
            <a:r>
              <a:rPr lang="pl-PL" dirty="0" err="1"/>
              <a:t>facebooku</a:t>
            </a:r>
            <a:r>
              <a:rPr lang="pl-PL" dirty="0"/>
              <a:t> są stale konkursy i nagrodą są np. darmowe kawy</a:t>
            </a:r>
          </a:p>
        </p:txBody>
      </p:sp>
      <p:sp>
        <p:nvSpPr>
          <p:cNvPr id="4" name="Slide Number Placeholder 3">
            <a:extLst>
              <a:ext uri="{FF2B5EF4-FFF2-40B4-BE49-F238E27FC236}">
                <a16:creationId xmlns:a16="http://schemas.microsoft.com/office/drawing/2014/main" id="{F8BC5F02-66C3-23AC-4EBC-EF9818277E0B}"/>
              </a:ext>
            </a:extLst>
          </p:cNvPr>
          <p:cNvSpPr>
            <a:spLocks noGrp="1"/>
          </p:cNvSpPr>
          <p:nvPr>
            <p:ph type="sldNum" sz="quarter" idx="12"/>
          </p:nvPr>
        </p:nvSpPr>
        <p:spPr/>
        <p:txBody>
          <a:bodyPr/>
          <a:lstStyle/>
          <a:p>
            <a:fld id="{FD020226-59FE-402F-B92D-C5A627D3CE5F}" type="slidenum">
              <a:rPr lang="pl-PL" smtClean="0"/>
              <a:t>9</a:t>
            </a:fld>
            <a:endParaRPr lang="pl-PL"/>
          </a:p>
        </p:txBody>
      </p:sp>
    </p:spTree>
    <p:extLst>
      <p:ext uri="{BB962C8B-B14F-4D97-AF65-F5344CB8AC3E}">
        <p14:creationId xmlns:p14="http://schemas.microsoft.com/office/powerpoint/2010/main" val="1468528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671</TotalTime>
  <Words>2504</Words>
  <Application>Microsoft Office PowerPoint</Application>
  <PresentationFormat>Widescreen</PresentationFormat>
  <Paragraphs>221</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Aptos</vt:lpstr>
      <vt:lpstr>Aptos Display</vt:lpstr>
      <vt:lpstr>Aptos Narrow</vt:lpstr>
      <vt:lpstr>Arial</vt:lpstr>
      <vt:lpstr>Office Theme</vt:lpstr>
      <vt:lpstr>Gamifikacja w przedsiębiorstwie</vt:lpstr>
      <vt:lpstr>Gamifikacja</vt:lpstr>
      <vt:lpstr>Dlaczego gamifikacja działa</vt:lpstr>
      <vt:lpstr>Dlaczego gamifikacja działa</vt:lpstr>
      <vt:lpstr>Biznesowe narzędzia gamifikacyjne</vt:lpstr>
      <vt:lpstr>Sprzedaż krzyżowa a dodatkowa</vt:lpstr>
      <vt:lpstr>Biznesowe techniki gamifikacyjne</vt:lpstr>
      <vt:lpstr>Sprzedawcy w sieci franchisingowej</vt:lpstr>
      <vt:lpstr>Starbucks</vt:lpstr>
      <vt:lpstr>System kar za łamanie zasad ruchu drogowego</vt:lpstr>
      <vt:lpstr>A w Niemczech…</vt:lpstr>
      <vt:lpstr>W USA</vt:lpstr>
      <vt:lpstr>Czy można wprowadzić trochę humoru…</vt:lpstr>
      <vt:lpstr>3 sposoby użycia gamifikacji – sposób 1</vt:lpstr>
      <vt:lpstr>Gamifikowanie produktu-gwiazdy</vt:lpstr>
      <vt:lpstr>3 sposoby użycia gamifikacji – sposób 2</vt:lpstr>
      <vt:lpstr>3 sposoby użycia gamifikacji – sposób 2</vt:lpstr>
      <vt:lpstr>Zadanie</vt:lpstr>
      <vt:lpstr>Correos – poczta w Hiszpanii</vt:lpstr>
      <vt:lpstr>3 sposoby użycia gamifikacji – sposób 3</vt:lpstr>
      <vt:lpstr>Ograniczenia gamifikacji</vt:lpstr>
      <vt:lpstr>Obserwacja</vt:lpstr>
      <vt:lpstr>W grach nie uzależnia grafika</vt:lpstr>
      <vt:lpstr>Przyszłość gamifikacji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Joanna Wyrobek</dc:creator>
  <cp:lastModifiedBy>Joanna Wyrobek</cp:lastModifiedBy>
  <cp:revision>42</cp:revision>
  <dcterms:created xsi:type="dcterms:W3CDTF">2024-12-02T18:22:15Z</dcterms:created>
  <dcterms:modified xsi:type="dcterms:W3CDTF">2024-12-03T11:03:53Z</dcterms:modified>
</cp:coreProperties>
</file>