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32"/>
  </p:notesMasterIdLst>
  <p:sldIdLst>
    <p:sldId id="256" r:id="rId6"/>
    <p:sldId id="258" r:id="rId7"/>
    <p:sldId id="260" r:id="rId8"/>
    <p:sldId id="261" r:id="rId9"/>
    <p:sldId id="262" r:id="rId10"/>
    <p:sldId id="263" r:id="rId11"/>
    <p:sldId id="1159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7" r:id="rId23"/>
    <p:sldId id="278" r:id="rId24"/>
    <p:sldId id="280" r:id="rId25"/>
    <p:sldId id="283" r:id="rId26"/>
    <p:sldId id="284" r:id="rId27"/>
    <p:sldId id="286" r:id="rId28"/>
    <p:sldId id="287" r:id="rId29"/>
    <p:sldId id="288" r:id="rId30"/>
    <p:sldId id="289" r:id="rId3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gusława Puzio-Wacławik" userId="6bea0fe7-e6f8-46cc-af44-4aeaf195bf24" providerId="ADAL" clId="{8489B9C2-92E3-41BF-B081-20E3897C433A}"/>
    <pc:docChg chg="delSld">
      <pc:chgData name="Bogusława Puzio-Wacławik" userId="6bea0fe7-e6f8-46cc-af44-4aeaf195bf24" providerId="ADAL" clId="{8489B9C2-92E3-41BF-B081-20E3897C433A}" dt="2024-10-08T09:21:12.742" v="0" actId="2696"/>
      <pc:docMkLst>
        <pc:docMk/>
      </pc:docMkLst>
      <pc:sldChg chg="del">
        <pc:chgData name="Bogusława Puzio-Wacławik" userId="6bea0fe7-e6f8-46cc-af44-4aeaf195bf24" providerId="ADAL" clId="{8489B9C2-92E3-41BF-B081-20E3897C433A}" dt="2024-10-08T09:21:12.742" v="0" actId="2696"/>
        <pc:sldMkLst>
          <pc:docMk/>
          <pc:sldMk cId="0" sldId="259"/>
        </pc:sldMkLst>
      </pc:sldChg>
    </pc:docChg>
  </pc:docChgLst>
  <pc:docChgLst>
    <pc:chgData name="Bogusława Puzio-Wacławik" userId="6bea0fe7-e6f8-46cc-af44-4aeaf195bf24" providerId="ADAL" clId="{B64E569D-12D2-4F7D-B131-7378BFCD7360}"/>
    <pc:docChg chg="addSld delSld modSld">
      <pc:chgData name="Bogusława Puzio-Wacławik" userId="6bea0fe7-e6f8-46cc-af44-4aeaf195bf24" providerId="ADAL" clId="{B64E569D-12D2-4F7D-B131-7378BFCD7360}" dt="2024-07-23T13:58:14.635" v="15" actId="207"/>
      <pc:docMkLst>
        <pc:docMk/>
      </pc:docMkLst>
      <pc:sldChg chg="del">
        <pc:chgData name="Bogusława Puzio-Wacławik" userId="6bea0fe7-e6f8-46cc-af44-4aeaf195bf24" providerId="ADAL" clId="{B64E569D-12D2-4F7D-B131-7378BFCD7360}" dt="2024-07-23T13:57:21.416" v="9" actId="2696"/>
        <pc:sldMkLst>
          <pc:docMk/>
          <pc:sldMk cId="0" sldId="264"/>
        </pc:sldMkLst>
      </pc:sldChg>
      <pc:sldChg chg="modSp mod">
        <pc:chgData name="Bogusława Puzio-Wacławik" userId="6bea0fe7-e6f8-46cc-af44-4aeaf195bf24" providerId="ADAL" clId="{B64E569D-12D2-4F7D-B131-7378BFCD7360}" dt="2024-07-23T13:57:56.398" v="13" actId="207"/>
        <pc:sldMkLst>
          <pc:docMk/>
          <pc:sldMk cId="0" sldId="268"/>
        </pc:sldMkLst>
        <pc:spChg chg="mod">
          <ac:chgData name="Bogusława Puzio-Wacławik" userId="6bea0fe7-e6f8-46cc-af44-4aeaf195bf24" providerId="ADAL" clId="{B64E569D-12D2-4F7D-B131-7378BFCD7360}" dt="2024-07-23T13:57:56.398" v="13" actId="207"/>
          <ac:spMkLst>
            <pc:docMk/>
            <pc:sldMk cId="0" sldId="268"/>
            <ac:spMk id="223" creationId="{00000000-0000-0000-0000-000000000000}"/>
          </ac:spMkLst>
        </pc:spChg>
      </pc:sldChg>
      <pc:sldChg chg="modSp mod">
        <pc:chgData name="Bogusława Puzio-Wacławik" userId="6bea0fe7-e6f8-46cc-af44-4aeaf195bf24" providerId="ADAL" clId="{B64E569D-12D2-4F7D-B131-7378BFCD7360}" dt="2024-07-23T13:58:14.635" v="15" actId="207"/>
        <pc:sldMkLst>
          <pc:docMk/>
          <pc:sldMk cId="0" sldId="271"/>
        </pc:sldMkLst>
        <pc:spChg chg="mod">
          <ac:chgData name="Bogusława Puzio-Wacławik" userId="6bea0fe7-e6f8-46cc-af44-4aeaf195bf24" providerId="ADAL" clId="{B64E569D-12D2-4F7D-B131-7378BFCD7360}" dt="2024-07-23T13:58:14.635" v="15" actId="207"/>
          <ac:spMkLst>
            <pc:docMk/>
            <pc:sldMk cId="0" sldId="271"/>
            <ac:spMk id="234" creationId="{00000000-0000-0000-0000-000000000000}"/>
          </ac:spMkLst>
        </pc:spChg>
      </pc:sldChg>
      <pc:sldChg chg="new del">
        <pc:chgData name="Bogusława Puzio-Wacławik" userId="6bea0fe7-e6f8-46cc-af44-4aeaf195bf24" providerId="ADAL" clId="{B64E569D-12D2-4F7D-B131-7378BFCD7360}" dt="2024-07-23T13:57:26.605" v="10" actId="2696"/>
        <pc:sldMkLst>
          <pc:docMk/>
          <pc:sldMk cId="2291696235" sldId="290"/>
        </pc:sldMkLst>
      </pc:sldChg>
      <pc:sldChg chg="modSp add del mod">
        <pc:chgData name="Bogusława Puzio-Wacławik" userId="6bea0fe7-e6f8-46cc-af44-4aeaf195bf24" providerId="ADAL" clId="{B64E569D-12D2-4F7D-B131-7378BFCD7360}" dt="2024-07-23T13:57:30.934" v="11" actId="2696"/>
        <pc:sldMkLst>
          <pc:docMk/>
          <pc:sldMk cId="0" sldId="1158"/>
        </pc:sldMkLst>
        <pc:spChg chg="mod">
          <ac:chgData name="Bogusława Puzio-Wacławik" userId="6bea0fe7-e6f8-46cc-af44-4aeaf195bf24" providerId="ADAL" clId="{B64E569D-12D2-4F7D-B131-7378BFCD7360}" dt="2024-07-23T13:53:01.239" v="2" actId="1076"/>
          <ac:spMkLst>
            <pc:docMk/>
            <pc:sldMk cId="0" sldId="1158"/>
            <ac:spMk id="6" creationId="{CD1AB951-D85A-E8A7-8FA0-F1C952473224}"/>
          </ac:spMkLst>
        </pc:spChg>
      </pc:sldChg>
      <pc:sldChg chg="modSp mod">
        <pc:chgData name="Bogusława Puzio-Wacławik" userId="6bea0fe7-e6f8-46cc-af44-4aeaf195bf24" providerId="ADAL" clId="{B64E569D-12D2-4F7D-B131-7378BFCD7360}" dt="2024-07-23T13:53:57.058" v="8" actId="1076"/>
        <pc:sldMkLst>
          <pc:docMk/>
          <pc:sldMk cId="0" sldId="1159"/>
        </pc:sldMkLst>
        <pc:spChg chg="mod">
          <ac:chgData name="Bogusława Puzio-Wacławik" userId="6bea0fe7-e6f8-46cc-af44-4aeaf195bf24" providerId="ADAL" clId="{B64E569D-12D2-4F7D-B131-7378BFCD7360}" dt="2024-07-23T13:53:57.058" v="8" actId="1076"/>
          <ac:spMkLst>
            <pc:docMk/>
            <pc:sldMk cId="0" sldId="1159"/>
            <ac:spMk id="6" creationId="{CD1AB951-D85A-E8A7-8FA0-F1C952473224}"/>
          </ac:spMkLst>
        </pc:spChg>
        <pc:spChg chg="mod">
          <ac:chgData name="Bogusława Puzio-Wacławik" userId="6bea0fe7-e6f8-46cc-af44-4aeaf195bf24" providerId="ADAL" clId="{B64E569D-12D2-4F7D-B131-7378BFCD7360}" dt="2024-07-23T13:53:45.179" v="6" actId="1076"/>
          <ac:spMkLst>
            <pc:docMk/>
            <pc:sldMk cId="0" sldId="1159"/>
            <ac:spMk id="7" creationId="{BDB104F0-084F-EBA9-4176-D281157812C2}"/>
          </ac:spMkLst>
        </pc:spChg>
        <pc:spChg chg="mod">
          <ac:chgData name="Bogusława Puzio-Wacławik" userId="6bea0fe7-e6f8-46cc-af44-4aeaf195bf24" providerId="ADAL" clId="{B64E569D-12D2-4F7D-B131-7378BFCD7360}" dt="2024-07-23T13:53:37.204" v="4" actId="1076"/>
          <ac:spMkLst>
            <pc:docMk/>
            <pc:sldMk cId="0" sldId="1159"/>
            <ac:spMk id="8" creationId="{C183E4A4-5D19-062F-B4FF-B9C4238BACE6}"/>
          </ac:spMkLst>
        </pc:spChg>
        <pc:spChg chg="mod">
          <ac:chgData name="Bogusława Puzio-Wacławik" userId="6bea0fe7-e6f8-46cc-af44-4aeaf195bf24" providerId="ADAL" clId="{B64E569D-12D2-4F7D-B131-7378BFCD7360}" dt="2024-07-23T13:53:49.892" v="7" actId="1076"/>
          <ac:spMkLst>
            <pc:docMk/>
            <pc:sldMk cId="0" sldId="1159"/>
            <ac:spMk id="9" creationId="{7567F534-7581-B9E0-18F9-C216EFB472A9}"/>
          </ac:spMkLst>
        </pc:spChg>
        <pc:spChg chg="mod">
          <ac:chgData name="Bogusława Puzio-Wacławik" userId="6bea0fe7-e6f8-46cc-af44-4aeaf195bf24" providerId="ADAL" clId="{B64E569D-12D2-4F7D-B131-7378BFCD7360}" dt="2024-07-23T13:53:41.227" v="5" actId="1076"/>
          <ac:spMkLst>
            <pc:docMk/>
            <pc:sldMk cId="0" sldId="1159"/>
            <ac:spMk id="10" creationId="{9A9662AD-00E8-A81F-7C7A-1EE5F93C725B}"/>
          </ac:spMkLst>
        </pc:spChg>
        <pc:grpChg chg="mod">
          <ac:chgData name="Bogusława Puzio-Wacławik" userId="6bea0fe7-e6f8-46cc-af44-4aeaf195bf24" providerId="ADAL" clId="{B64E569D-12D2-4F7D-B131-7378BFCD7360}" dt="2024-07-23T13:53:32.100" v="3" actId="1076"/>
          <ac:grpSpMkLst>
            <pc:docMk/>
            <pc:sldMk cId="0" sldId="1159"/>
            <ac:grpSpMk id="26632" creationId="{B3110617-CA07-54A3-97D8-0CBF9F2CB7F2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notatek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&lt;główka&gt;</a:t>
            </a:r>
          </a:p>
        </p:txBody>
      </p:sp>
      <p:sp>
        <p:nvSpPr>
          <p:cNvPr id="19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&lt;data/godzina&gt;</a:t>
            </a:r>
          </a:p>
        </p:txBody>
      </p:sp>
      <p:sp>
        <p:nvSpPr>
          <p:cNvPr id="19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&lt;stopka&gt;</a:t>
            </a:r>
          </a:p>
        </p:txBody>
      </p:sp>
      <p:sp>
        <p:nvSpPr>
          <p:cNvPr id="19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0208C27-9A62-4D45-A637-28B8B80D49A9}" type="slidenum"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CustomShape 1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935D0AE-D9F1-4478-BE09-624A9C71F522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25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8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120" cy="4113720"/>
          </a:xfrm>
          <a:prstGeom prst="rect">
            <a:avLst/>
          </a:prstGeom>
        </p:spPr>
        <p:txBody>
          <a:bodyPr lIns="92160" tIns="46080" rIns="92160" bIns="46080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CustomShape 1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5FCB1DC1-79F5-46B7-9706-B23CC1027E84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26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120" cy="4113720"/>
          </a:xfrm>
          <a:prstGeom prst="rect">
            <a:avLst/>
          </a:prstGeom>
        </p:spPr>
        <p:txBody>
          <a:bodyPr lIns="92160" tIns="46080" rIns="92160" bIns="46080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CustomShape 1"/>
          <p:cNvSpPr/>
          <p:nvPr/>
        </p:nvSpPr>
        <p:spPr>
          <a:xfrm>
            <a:off x="0" y="-7167600"/>
            <a:ext cx="360" cy="15721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CustomShape 1"/>
          <p:cNvSpPr/>
          <p:nvPr/>
        </p:nvSpPr>
        <p:spPr>
          <a:xfrm>
            <a:off x="0" y="-7167600"/>
            <a:ext cx="360" cy="15721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CustomShape 1"/>
          <p:cNvSpPr/>
          <p:nvPr/>
        </p:nvSpPr>
        <p:spPr>
          <a:xfrm>
            <a:off x="2143080" y="695160"/>
            <a:ext cx="2570760" cy="3427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56880" cy="4113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CustomShape 1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038687F-3B81-4B8D-A9D0-E0339632FB00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21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120" cy="4113720"/>
          </a:xfrm>
          <a:prstGeom prst="rect">
            <a:avLst/>
          </a:prstGeom>
        </p:spPr>
        <p:txBody>
          <a:bodyPr lIns="92160" tIns="46080" rIns="92160" bIns="46080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CustomShape 1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563F5A0D-A287-48AB-A249-CD939524BD63}" type="slidenum"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22</a:t>
            </a:fld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120" cy="4113720"/>
          </a:xfrm>
          <a:prstGeom prst="rect">
            <a:avLst/>
          </a:prstGeom>
        </p:spPr>
        <p:txBody>
          <a:bodyPr lIns="92160" tIns="46080" rIns="92160" bIns="46080"/>
          <a:lstStyle/>
          <a:p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028"/>
            <a:ext cx="7772400" cy="147042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943E85-D9B7-9F8F-418E-AF0435A6F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B28CE5-56A9-2287-6304-93AF2F991B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82FC2B-4163-D455-BF00-989A6931F5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92F37-23DA-4E51-9722-0C6AE8E973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758350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713" r:id="rId13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tytułu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539640" y="188640"/>
            <a:ext cx="7771320" cy="77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i jego prawa</a:t>
            </a:r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6" name="Picture 2"/>
          <p:cNvPicPr/>
          <p:nvPr/>
        </p:nvPicPr>
        <p:blipFill>
          <a:blip r:embed="rId2" cstate="print"/>
          <a:stretch/>
        </p:blipFill>
        <p:spPr>
          <a:xfrm>
            <a:off x="971640" y="1247760"/>
            <a:ext cx="7619400" cy="5348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ustomShape 1"/>
          <p:cNvSpPr/>
          <p:nvPr/>
        </p:nvSpPr>
        <p:spPr>
          <a:xfrm>
            <a:off x="539640" y="638280"/>
            <a:ext cx="8190360" cy="703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odwrotna relacja między ceną a ilością dóbr, którą konsumenci są skłonni nabyć, przy założeniu </a:t>
            </a:r>
            <a:r>
              <a:rPr lang="pl-PL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ceteris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paribus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CustomShape 2"/>
          <p:cNvSpPr/>
          <p:nvPr/>
        </p:nvSpPr>
        <p:spPr>
          <a:xfrm>
            <a:off x="250920" y="4625640"/>
            <a:ext cx="8712720" cy="222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just">
              <a:lnSpc>
                <a:spcPct val="100000"/>
              </a:lnSpc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Rozróżniamy: 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AutoNum type="alphaLcParenR"/>
            </a:pPr>
            <a:r>
              <a:rPr lang="pl-PL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indywidualną krzywą popytu,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AutoNum type="alphaLcParenR"/>
            </a:pPr>
            <a:r>
              <a:rPr lang="pl-PL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rynkową krzywą popytu.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Line 3"/>
          <p:cNvSpPr/>
          <p:nvPr/>
        </p:nvSpPr>
        <p:spPr>
          <a:xfrm flipV="1">
            <a:off x="900000" y="1596960"/>
            <a:ext cx="1440" cy="256680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17" name="Line 4"/>
          <p:cNvSpPr/>
          <p:nvPr/>
        </p:nvSpPr>
        <p:spPr>
          <a:xfrm>
            <a:off x="900000" y="4140000"/>
            <a:ext cx="39592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18" name="Line 5"/>
          <p:cNvSpPr/>
          <p:nvPr/>
        </p:nvSpPr>
        <p:spPr>
          <a:xfrm>
            <a:off x="900000" y="2160360"/>
            <a:ext cx="1979640" cy="197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19" name="CustomShape 6"/>
          <p:cNvSpPr/>
          <p:nvPr/>
        </p:nvSpPr>
        <p:spPr>
          <a:xfrm>
            <a:off x="539640" y="1800360"/>
            <a:ext cx="50220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89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7"/>
          <p:cNvSpPr/>
          <p:nvPr/>
        </p:nvSpPr>
        <p:spPr>
          <a:xfrm>
            <a:off x="4675320" y="4140360"/>
            <a:ext cx="3211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89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CustomShape 8"/>
          <p:cNvSpPr/>
          <p:nvPr/>
        </p:nvSpPr>
        <p:spPr>
          <a:xfrm>
            <a:off x="720720" y="4299120"/>
            <a:ext cx="3229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89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9"/>
          <p:cNvSpPr/>
          <p:nvPr/>
        </p:nvSpPr>
        <p:spPr>
          <a:xfrm>
            <a:off x="2879640" y="3780000"/>
            <a:ext cx="3211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89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ustomShape 1"/>
          <p:cNvSpPr/>
          <p:nvPr/>
        </p:nvSpPr>
        <p:spPr>
          <a:xfrm>
            <a:off x="251520" y="908720"/>
            <a:ext cx="8711280" cy="365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3200" b="1" u="sng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Wielkość popytu </a:t>
            </a: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 jedna relacja między ceną i ilością, jeden punkt na krzywej.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1" strike="noStrike" spc="-1" dirty="0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 </a:t>
            </a: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 wszystkie relacje między cenami i ilościami dobra, jest to zatem cała krzywa popytu.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304920" y="720720"/>
            <a:ext cx="8634960" cy="56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8000"/>
              </a:lnSpc>
            </a:pPr>
            <a:r>
              <a:rPr lang="pl-PL" sz="2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Zmiana położenia samej krzywej</a:t>
            </a: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ilustruje reakcję na zmiany czynników pozacenowych. 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8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Determinanty popytu, czyli czynniki powodujące 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przesunięcie całej krzywej popytu: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zmiana cen dóbr komplementarnych 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zmiany cen substytutów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zmiana dochodów konsumentów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zmiana gustów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przewidywania co do kształtowania się cen w przyszłości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wypadki losowe (powódź, długotrwały upał itp.)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liczba konsumentów na rynku</a:t>
            </a:r>
            <a:endParaRPr lang="pl-PL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0" y="209520"/>
            <a:ext cx="8963640" cy="109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2400" b="1" strike="noStrike" spc="-1" dirty="0">
                <a:solidFill>
                  <a:schemeClr val="accent1">
                    <a:lumMod val="7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dobra to dodatnia relacja między ceną i ilością dóbr, które producenci są skłonni wytwarzać i sprzedawać, przy założeniu </a:t>
            </a:r>
            <a:r>
              <a:rPr lang="pl-PL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ceteris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paribus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179280" y="4487760"/>
            <a:ext cx="8816040" cy="222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just">
              <a:lnSpc>
                <a:spcPct val="100000"/>
              </a:lnSpc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Rozróżniamy: 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AutoNum type="alphaLcParenR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indywidualną krzywą, 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Font typeface="Arial"/>
              <a:buAutoNum type="alphaLcParenR"/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rynkową krzywą podaży.</a:t>
            </a:r>
            <a:endParaRPr lang="pl-PL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Line 3"/>
          <p:cNvSpPr/>
          <p:nvPr/>
        </p:nvSpPr>
        <p:spPr>
          <a:xfrm flipV="1">
            <a:off x="1079280" y="1591920"/>
            <a:ext cx="1800" cy="221472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8" name="Line 4"/>
          <p:cNvSpPr/>
          <p:nvPr/>
        </p:nvSpPr>
        <p:spPr>
          <a:xfrm>
            <a:off x="1079280" y="3779640"/>
            <a:ext cx="25192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9" name="Line 5"/>
          <p:cNvSpPr/>
          <p:nvPr/>
        </p:nvSpPr>
        <p:spPr>
          <a:xfrm flipV="1">
            <a:off x="1079280" y="1591920"/>
            <a:ext cx="1979640" cy="2214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0" name="CustomShape 6"/>
          <p:cNvSpPr/>
          <p:nvPr/>
        </p:nvSpPr>
        <p:spPr>
          <a:xfrm>
            <a:off x="3780000" y="3959280"/>
            <a:ext cx="35604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93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CustomShape 7"/>
          <p:cNvSpPr/>
          <p:nvPr/>
        </p:nvSpPr>
        <p:spPr>
          <a:xfrm>
            <a:off x="720720" y="1800360"/>
            <a:ext cx="31644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93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CustomShape 8"/>
          <p:cNvSpPr/>
          <p:nvPr/>
        </p:nvSpPr>
        <p:spPr>
          <a:xfrm>
            <a:off x="900000" y="3780000"/>
            <a:ext cx="3229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93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CustomShape 9"/>
          <p:cNvSpPr/>
          <p:nvPr/>
        </p:nvSpPr>
        <p:spPr>
          <a:xfrm>
            <a:off x="3060720" y="1619280"/>
            <a:ext cx="321120" cy="35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93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395280" y="1509480"/>
            <a:ext cx="8071200" cy="448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3200" b="1" strike="noStrike" spc="-1" dirty="0">
                <a:solidFill>
                  <a:srgbClr val="92D05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Wielkość podaży</a:t>
            </a:r>
            <a:r>
              <a:rPr lang="pl-PL" sz="3200" b="0" strike="noStrike" spc="-1" dirty="0">
                <a:solidFill>
                  <a:srgbClr val="92D05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 jedna konkretna relacja między ceną i odpowiadającą jej ilością dobra. Jej zmiana odbywa się pod wpływem zmiany ceny i oznacza ruch wzdłuż tej samem krzywej.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1" strike="noStrike" spc="-1" dirty="0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wszystkie kombinacje między cenami i ilościami, czyli cała krzywa, jej zmiana to przesunięcie całej krzywej.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ustomShape 1"/>
          <p:cNvSpPr/>
          <p:nvPr/>
        </p:nvSpPr>
        <p:spPr>
          <a:xfrm>
            <a:off x="339840" y="1260360"/>
            <a:ext cx="8573040" cy="501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8000"/>
              </a:lnSpc>
            </a:pPr>
            <a:r>
              <a:rPr lang="pl-PL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Determinanty podaży</a:t>
            </a: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czyli czynniki powodujące przesunięcie całej krzywej podaży: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zmiana technologii produkcji </a:t>
            </a:r>
            <a:r>
              <a:rPr lang="pl-PL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 efektywniejszą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zmiana cen czynników produkcji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polityka państwa (podatki, subwencje)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import, eksport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przewidywania, co do kształtowania się cen w przyszłości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liczba producentów na rynku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7000"/>
              </a:lnSpc>
              <a:buClr>
                <a:srgbClr val="000000"/>
              </a:buClr>
              <a:buFont typeface="Arial"/>
              <a:buChar char="-"/>
            </a:pPr>
            <a:r>
              <a:rPr lang="pl-PL" sz="2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czynniki losowe</a:t>
            </a: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7000"/>
              </a:lnSpc>
            </a:pPr>
            <a:endParaRPr lang="pl-PL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CustomShape 1"/>
          <p:cNvSpPr/>
          <p:nvPr/>
        </p:nvSpPr>
        <p:spPr>
          <a:xfrm>
            <a:off x="457200" y="274680"/>
            <a:ext cx="8228520" cy="416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CustomShape 2"/>
          <p:cNvSpPr/>
          <p:nvPr/>
        </p:nvSpPr>
        <p:spPr>
          <a:xfrm>
            <a:off x="250920" y="836640"/>
            <a:ext cx="8641440" cy="56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jest elementem rynku, który łączy obie jego strony.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produktu lub usługi, odzwierciedla wartość, za którą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jednostka produktu lub usługi jest sprzedawana lub kupowana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 rynku.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 ekonomii stosuje się dwie interpretacje rozumienia ceny: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Pierwszym i częściej stosowanym rodzajem ceny jest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nominalna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(absolutna, bezwzględna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), którą będziemy rozumieć jako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liczbę jednostek pieniężnych, które kupujący musi zapłacić sprzedającemu za jednostkę danego produktu lub usługi.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9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Drugim rodzajem ceny jest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realna (relatywna, względna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), która uwzględnia dokonujące się zmiany ogólnego poziomu cen lub cen niektórych dóbr.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CustomShape 1"/>
          <p:cNvSpPr/>
          <p:nvPr/>
        </p:nvSpPr>
        <p:spPr>
          <a:xfrm>
            <a:off x="2209680" y="430200"/>
            <a:ext cx="4448520" cy="577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WIELKOŚĆ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POPYTU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CustomShape 2"/>
          <p:cNvSpPr/>
          <p:nvPr/>
        </p:nvSpPr>
        <p:spPr>
          <a:xfrm>
            <a:off x="770400" y="1447920"/>
            <a:ext cx="114228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CENA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Line 3"/>
          <p:cNvSpPr/>
          <p:nvPr/>
        </p:nvSpPr>
        <p:spPr>
          <a:xfrm flipV="1">
            <a:off x="1828800" y="1600200"/>
            <a:ext cx="360" cy="228600"/>
          </a:xfrm>
          <a:prstGeom prst="line">
            <a:avLst/>
          </a:prstGeom>
          <a:ln w="936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7" name="CustomShape 4"/>
          <p:cNvSpPr/>
          <p:nvPr/>
        </p:nvSpPr>
        <p:spPr>
          <a:xfrm>
            <a:off x="1911240" y="1447920"/>
            <a:ext cx="121356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Line 5"/>
          <p:cNvSpPr/>
          <p:nvPr/>
        </p:nvSpPr>
        <p:spPr>
          <a:xfrm>
            <a:off x="3124080" y="1600200"/>
            <a:ext cx="360" cy="228600"/>
          </a:xfrm>
          <a:prstGeom prst="line">
            <a:avLst/>
          </a:prstGeom>
          <a:ln w="936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9" name="Line 6"/>
          <p:cNvSpPr/>
          <p:nvPr/>
        </p:nvSpPr>
        <p:spPr>
          <a:xfrm flipV="1">
            <a:off x="914400" y="1981080"/>
            <a:ext cx="360" cy="167652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0" name="Line 7"/>
          <p:cNvSpPr/>
          <p:nvPr/>
        </p:nvSpPr>
        <p:spPr>
          <a:xfrm>
            <a:off x="914400" y="3657600"/>
            <a:ext cx="2057400" cy="36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                            						 q                                                         q</a:t>
            </a:r>
            <a:endParaRPr lang="pl-PL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Line 8"/>
          <p:cNvSpPr/>
          <p:nvPr/>
        </p:nvSpPr>
        <p:spPr>
          <a:xfrm>
            <a:off x="1218960" y="2286000"/>
            <a:ext cx="1295640" cy="1295280"/>
          </a:xfrm>
          <a:prstGeom prst="line">
            <a:avLst/>
          </a:prstGeom>
          <a:ln w="5724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2" name="Line 9"/>
          <p:cNvSpPr/>
          <p:nvPr/>
        </p:nvSpPr>
        <p:spPr>
          <a:xfrm flipH="1" flipV="1">
            <a:off x="1447560" y="2514600"/>
            <a:ext cx="381240" cy="38088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3" name="CustomShape 10"/>
          <p:cNvSpPr/>
          <p:nvPr/>
        </p:nvSpPr>
        <p:spPr>
          <a:xfrm>
            <a:off x="4431600" y="1447920"/>
            <a:ext cx="114192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 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Line 11"/>
          <p:cNvSpPr/>
          <p:nvPr/>
        </p:nvSpPr>
        <p:spPr>
          <a:xfrm>
            <a:off x="5486400" y="1600200"/>
            <a:ext cx="360" cy="228600"/>
          </a:xfrm>
          <a:prstGeom prst="line">
            <a:avLst/>
          </a:prstGeom>
          <a:ln w="936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5" name="CustomShape 12"/>
          <p:cNvSpPr/>
          <p:nvPr/>
        </p:nvSpPr>
        <p:spPr>
          <a:xfrm>
            <a:off x="5644800" y="1447920"/>
            <a:ext cx="128988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Line 13"/>
          <p:cNvSpPr/>
          <p:nvPr/>
        </p:nvSpPr>
        <p:spPr>
          <a:xfrm flipV="1">
            <a:off x="6933960" y="1600200"/>
            <a:ext cx="360" cy="228600"/>
          </a:xfrm>
          <a:prstGeom prst="line">
            <a:avLst/>
          </a:prstGeom>
          <a:ln w="936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7" name="Line 14"/>
          <p:cNvSpPr/>
          <p:nvPr/>
        </p:nvSpPr>
        <p:spPr>
          <a:xfrm flipV="1">
            <a:off x="4572000" y="1981080"/>
            <a:ext cx="360" cy="167652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8" name="Line 15"/>
          <p:cNvSpPr/>
          <p:nvPr/>
        </p:nvSpPr>
        <p:spPr>
          <a:xfrm>
            <a:off x="4572000" y="3657600"/>
            <a:ext cx="2057400" cy="36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9" name="Line 16"/>
          <p:cNvSpPr/>
          <p:nvPr/>
        </p:nvSpPr>
        <p:spPr>
          <a:xfrm>
            <a:off x="4952880" y="2209680"/>
            <a:ext cx="1295280" cy="1295280"/>
          </a:xfrm>
          <a:prstGeom prst="line">
            <a:avLst/>
          </a:prstGeom>
          <a:ln w="3816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0" name="Line 17"/>
          <p:cNvSpPr/>
          <p:nvPr/>
        </p:nvSpPr>
        <p:spPr>
          <a:xfrm>
            <a:off x="5486400" y="2743200"/>
            <a:ext cx="457200" cy="45720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1" name="CustomShape 18"/>
          <p:cNvSpPr/>
          <p:nvPr/>
        </p:nvSpPr>
        <p:spPr>
          <a:xfrm>
            <a:off x="1058040" y="3809880"/>
            <a:ext cx="769968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111111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INNE CZYNNIKI WPŁYWAJĄCE NA KRZYWA POPYTU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Line 19"/>
          <p:cNvSpPr/>
          <p:nvPr/>
        </p:nvSpPr>
        <p:spPr>
          <a:xfrm flipV="1">
            <a:off x="838080" y="4647960"/>
            <a:ext cx="360" cy="167652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3" name="Line 20"/>
          <p:cNvSpPr/>
          <p:nvPr/>
        </p:nvSpPr>
        <p:spPr>
          <a:xfrm>
            <a:off x="838080" y="6324480"/>
            <a:ext cx="2057400" cy="360"/>
          </a:xfrm>
          <a:prstGeom prst="line">
            <a:avLst/>
          </a:prstGeom>
          <a:ln w="38160">
            <a:solidFill>
              <a:srgbClr val="00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4" name="Line 21"/>
          <p:cNvSpPr/>
          <p:nvPr/>
        </p:nvSpPr>
        <p:spPr>
          <a:xfrm>
            <a:off x="990360" y="4952880"/>
            <a:ext cx="1295640" cy="1295280"/>
          </a:xfrm>
          <a:prstGeom prst="line">
            <a:avLst/>
          </a:prstGeom>
          <a:ln w="5724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5" name="Line 22"/>
          <p:cNvSpPr/>
          <p:nvPr/>
        </p:nvSpPr>
        <p:spPr>
          <a:xfrm>
            <a:off x="1828800" y="5562360"/>
            <a:ext cx="228600" cy="360"/>
          </a:xfrm>
          <a:prstGeom prst="line">
            <a:avLst/>
          </a:prstGeom>
          <a:ln w="284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6" name="Line 23"/>
          <p:cNvSpPr/>
          <p:nvPr/>
        </p:nvSpPr>
        <p:spPr>
          <a:xfrm>
            <a:off x="1447560" y="4800600"/>
            <a:ext cx="1295640" cy="1295280"/>
          </a:xfrm>
          <a:prstGeom prst="line">
            <a:avLst/>
          </a:prstGeom>
          <a:ln w="3816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7" name="Line 24"/>
          <p:cNvSpPr/>
          <p:nvPr/>
        </p:nvSpPr>
        <p:spPr>
          <a:xfrm>
            <a:off x="914400" y="5562360"/>
            <a:ext cx="685800" cy="685800"/>
          </a:xfrm>
          <a:prstGeom prst="line">
            <a:avLst/>
          </a:prstGeom>
          <a:ln w="57240">
            <a:solidFill>
              <a:srgbClr val="0066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8" name="Line 25"/>
          <p:cNvSpPr/>
          <p:nvPr/>
        </p:nvSpPr>
        <p:spPr>
          <a:xfrm flipH="1">
            <a:off x="1295280" y="5790960"/>
            <a:ext cx="228600" cy="360"/>
          </a:xfrm>
          <a:prstGeom prst="line">
            <a:avLst/>
          </a:prstGeom>
          <a:ln w="284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9" name="CustomShape 26"/>
          <p:cNvSpPr/>
          <p:nvPr/>
        </p:nvSpPr>
        <p:spPr>
          <a:xfrm>
            <a:off x="3733920" y="4876920"/>
            <a:ext cx="1980000" cy="821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9900FF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9900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rośnie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0" name="CustomShape 27"/>
          <p:cNvSpPr/>
          <p:nvPr/>
        </p:nvSpPr>
        <p:spPr>
          <a:xfrm>
            <a:off x="3680280" y="5638680"/>
            <a:ext cx="1877760" cy="455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66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66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spada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1" name="CustomShape 28"/>
          <p:cNvSpPr/>
          <p:nvPr/>
        </p:nvSpPr>
        <p:spPr>
          <a:xfrm>
            <a:off x="504000" y="2304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272" name="CustomShape 29"/>
          <p:cNvSpPr/>
          <p:nvPr/>
        </p:nvSpPr>
        <p:spPr>
          <a:xfrm>
            <a:off x="4176000" y="2088000"/>
            <a:ext cx="450720" cy="55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273" name="CustomShape 30"/>
          <p:cNvSpPr/>
          <p:nvPr/>
        </p:nvSpPr>
        <p:spPr>
          <a:xfrm>
            <a:off x="576000" y="4752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274" name="CustomShape 31"/>
          <p:cNvSpPr/>
          <p:nvPr/>
        </p:nvSpPr>
        <p:spPr>
          <a:xfrm>
            <a:off x="3024000" y="6408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12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1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2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2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32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3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4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4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52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5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62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73" dur="3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box(in)">
                                      <p:cBhvr additive="repl">
                                        <p:cTn id="84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1800" y="1930320"/>
            <a:ext cx="552240" cy="3330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6" name="Line 2"/>
          <p:cNvSpPr/>
          <p:nvPr/>
        </p:nvSpPr>
        <p:spPr>
          <a:xfrm>
            <a:off x="5364000" y="6524280"/>
            <a:ext cx="2057400" cy="36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77" name="CustomShape 3"/>
          <p:cNvSpPr/>
          <p:nvPr/>
        </p:nvSpPr>
        <p:spPr>
          <a:xfrm>
            <a:off x="630360" y="333360"/>
            <a:ext cx="200844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PRZYKLADY: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8" name="CustomShape 4"/>
          <p:cNvSpPr/>
          <p:nvPr/>
        </p:nvSpPr>
        <p:spPr>
          <a:xfrm>
            <a:off x="486720" y="969120"/>
            <a:ext cx="2715840" cy="45504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spadły ceny soków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9" name="Line 5"/>
          <p:cNvSpPr/>
          <p:nvPr/>
        </p:nvSpPr>
        <p:spPr>
          <a:xfrm flipV="1">
            <a:off x="5534640" y="1587240"/>
            <a:ext cx="360" cy="182448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0" name="Line 6"/>
          <p:cNvSpPr/>
          <p:nvPr/>
        </p:nvSpPr>
        <p:spPr>
          <a:xfrm>
            <a:off x="5534640" y="3411720"/>
            <a:ext cx="2442960" cy="36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1" name="Line 7"/>
          <p:cNvSpPr/>
          <p:nvPr/>
        </p:nvSpPr>
        <p:spPr>
          <a:xfrm>
            <a:off x="5896800" y="1919160"/>
            <a:ext cx="1537920" cy="1409400"/>
          </a:xfrm>
          <a:prstGeom prst="line">
            <a:avLst/>
          </a:prstGeom>
          <a:ln w="284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2" name="Line 8"/>
          <p:cNvSpPr/>
          <p:nvPr/>
        </p:nvSpPr>
        <p:spPr>
          <a:xfrm flipH="1" flipV="1">
            <a:off x="6168240" y="2167920"/>
            <a:ext cx="452160" cy="41436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3" name="CustomShape 9"/>
          <p:cNvSpPr/>
          <p:nvPr/>
        </p:nvSpPr>
        <p:spPr>
          <a:xfrm>
            <a:off x="4938840" y="1006920"/>
            <a:ext cx="2961360" cy="45504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wzrosły ceny soków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4" name="CustomShape 10"/>
          <p:cNvSpPr/>
          <p:nvPr/>
        </p:nvSpPr>
        <p:spPr>
          <a:xfrm>
            <a:off x="591840" y="3660480"/>
            <a:ext cx="3566520" cy="821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zmniejszyły się dochody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obywateli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5" name="Line 11"/>
          <p:cNvSpPr/>
          <p:nvPr/>
        </p:nvSpPr>
        <p:spPr>
          <a:xfrm flipV="1">
            <a:off x="920160" y="1587240"/>
            <a:ext cx="360" cy="182448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6" name="Line 12"/>
          <p:cNvSpPr/>
          <p:nvPr/>
        </p:nvSpPr>
        <p:spPr>
          <a:xfrm>
            <a:off x="920160" y="3411720"/>
            <a:ext cx="2442960" cy="36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7" name="Line 13"/>
          <p:cNvSpPr/>
          <p:nvPr/>
        </p:nvSpPr>
        <p:spPr>
          <a:xfrm>
            <a:off x="1282320" y="1919160"/>
            <a:ext cx="1537920" cy="1409400"/>
          </a:xfrm>
          <a:prstGeom prst="line">
            <a:avLst/>
          </a:prstGeom>
          <a:ln w="284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8" name="Line 14"/>
          <p:cNvSpPr/>
          <p:nvPr/>
        </p:nvSpPr>
        <p:spPr>
          <a:xfrm>
            <a:off x="1644120" y="2250720"/>
            <a:ext cx="633240" cy="58032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9" name="Line 15"/>
          <p:cNvSpPr/>
          <p:nvPr/>
        </p:nvSpPr>
        <p:spPr>
          <a:xfrm flipH="1">
            <a:off x="920160" y="2250720"/>
            <a:ext cx="633600" cy="36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0" name="Line 16"/>
          <p:cNvSpPr/>
          <p:nvPr/>
        </p:nvSpPr>
        <p:spPr>
          <a:xfrm>
            <a:off x="1553760" y="2250720"/>
            <a:ext cx="360" cy="116100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1" name="Line 17"/>
          <p:cNvSpPr/>
          <p:nvPr/>
        </p:nvSpPr>
        <p:spPr>
          <a:xfrm>
            <a:off x="920160" y="2748240"/>
            <a:ext cx="1266840" cy="360"/>
          </a:xfrm>
          <a:prstGeom prst="line">
            <a:avLst/>
          </a:prstGeom>
          <a:ln w="38160" cap="rnd">
            <a:solidFill>
              <a:srgbClr val="66FF3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2" name="Line 18"/>
          <p:cNvSpPr/>
          <p:nvPr/>
        </p:nvSpPr>
        <p:spPr>
          <a:xfrm>
            <a:off x="2096640" y="2748240"/>
            <a:ext cx="360" cy="663480"/>
          </a:xfrm>
          <a:prstGeom prst="line">
            <a:avLst/>
          </a:prstGeom>
          <a:ln w="38160" cap="rnd">
            <a:solidFill>
              <a:srgbClr val="66FF3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3" name="Line 19"/>
          <p:cNvSpPr/>
          <p:nvPr/>
        </p:nvSpPr>
        <p:spPr>
          <a:xfrm>
            <a:off x="5534640" y="2665440"/>
            <a:ext cx="1176120" cy="36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4" name="Line 20"/>
          <p:cNvSpPr/>
          <p:nvPr/>
        </p:nvSpPr>
        <p:spPr>
          <a:xfrm>
            <a:off x="6710760" y="2665440"/>
            <a:ext cx="360" cy="74628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5" name="Line 21"/>
          <p:cNvSpPr/>
          <p:nvPr/>
        </p:nvSpPr>
        <p:spPr>
          <a:xfrm flipH="1">
            <a:off x="5444280" y="2084760"/>
            <a:ext cx="723960" cy="360"/>
          </a:xfrm>
          <a:prstGeom prst="line">
            <a:avLst/>
          </a:prstGeom>
          <a:ln w="38160" cap="rnd">
            <a:solidFill>
              <a:srgbClr val="66FF3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6" name="Line 22"/>
          <p:cNvSpPr/>
          <p:nvPr/>
        </p:nvSpPr>
        <p:spPr>
          <a:xfrm>
            <a:off x="6077520" y="2084760"/>
            <a:ext cx="360" cy="1326960"/>
          </a:xfrm>
          <a:prstGeom prst="line">
            <a:avLst/>
          </a:prstGeom>
          <a:ln w="38160" cap="rnd">
            <a:solidFill>
              <a:srgbClr val="66FF3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7" name="CustomShape 23"/>
          <p:cNvSpPr/>
          <p:nvPr/>
        </p:nvSpPr>
        <p:spPr>
          <a:xfrm>
            <a:off x="7686720" y="3508560"/>
            <a:ext cx="588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8" name="CustomShape 24"/>
          <p:cNvSpPr/>
          <p:nvPr/>
        </p:nvSpPr>
        <p:spPr>
          <a:xfrm>
            <a:off x="4932000" y="1845000"/>
            <a:ext cx="507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9" name="CustomShape 25"/>
          <p:cNvSpPr/>
          <p:nvPr/>
        </p:nvSpPr>
        <p:spPr>
          <a:xfrm>
            <a:off x="3092040" y="3385800"/>
            <a:ext cx="588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0" name="CustomShape 26"/>
          <p:cNvSpPr/>
          <p:nvPr/>
        </p:nvSpPr>
        <p:spPr>
          <a:xfrm>
            <a:off x="4860000" y="5013000"/>
            <a:ext cx="507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1" name="Line 27"/>
          <p:cNvSpPr/>
          <p:nvPr/>
        </p:nvSpPr>
        <p:spPr>
          <a:xfrm flipV="1">
            <a:off x="739440" y="4655520"/>
            <a:ext cx="360" cy="182412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2" name="Line 28"/>
          <p:cNvSpPr/>
          <p:nvPr/>
        </p:nvSpPr>
        <p:spPr>
          <a:xfrm>
            <a:off x="739440" y="6479640"/>
            <a:ext cx="2442960" cy="36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3" name="Line 29"/>
          <p:cNvSpPr/>
          <p:nvPr/>
        </p:nvSpPr>
        <p:spPr>
          <a:xfrm>
            <a:off x="1644120" y="5069880"/>
            <a:ext cx="904680" cy="829440"/>
          </a:xfrm>
          <a:prstGeom prst="line">
            <a:avLst/>
          </a:prstGeom>
          <a:ln w="572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4" name="Line 30"/>
          <p:cNvSpPr/>
          <p:nvPr/>
        </p:nvSpPr>
        <p:spPr>
          <a:xfrm flipH="1">
            <a:off x="1644120" y="5733360"/>
            <a:ext cx="36180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5" name="Line 31"/>
          <p:cNvSpPr/>
          <p:nvPr/>
        </p:nvSpPr>
        <p:spPr>
          <a:xfrm>
            <a:off x="920160" y="5484600"/>
            <a:ext cx="905040" cy="829080"/>
          </a:xfrm>
          <a:prstGeom prst="line">
            <a:avLst/>
          </a:prstGeom>
          <a:ln w="57240">
            <a:solidFill>
              <a:srgbClr val="FFCC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6" name="Line 32"/>
          <p:cNvSpPr/>
          <p:nvPr/>
        </p:nvSpPr>
        <p:spPr>
          <a:xfrm>
            <a:off x="1825200" y="5235840"/>
            <a:ext cx="904680" cy="829080"/>
          </a:xfrm>
          <a:prstGeom prst="line">
            <a:avLst/>
          </a:prstGeom>
          <a:ln w="572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7" name="CustomShape 33"/>
          <p:cNvSpPr/>
          <p:nvPr/>
        </p:nvSpPr>
        <p:spPr>
          <a:xfrm>
            <a:off x="5118120" y="3743280"/>
            <a:ext cx="249660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promocja soków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8" name="Line 34"/>
          <p:cNvSpPr/>
          <p:nvPr/>
        </p:nvSpPr>
        <p:spPr>
          <a:xfrm flipV="1">
            <a:off x="5353920" y="4738320"/>
            <a:ext cx="360" cy="1824120"/>
          </a:xfrm>
          <a:prstGeom prst="line">
            <a:avLst/>
          </a:prstGeom>
          <a:ln w="38160">
            <a:solidFill>
              <a:srgbClr val="9900FF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9" name="Line 35"/>
          <p:cNvSpPr/>
          <p:nvPr/>
        </p:nvSpPr>
        <p:spPr>
          <a:xfrm>
            <a:off x="6258600" y="5733360"/>
            <a:ext cx="54288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10" name="Line 36"/>
          <p:cNvSpPr/>
          <p:nvPr/>
        </p:nvSpPr>
        <p:spPr>
          <a:xfrm>
            <a:off x="5715720" y="5401800"/>
            <a:ext cx="904680" cy="829080"/>
          </a:xfrm>
          <a:prstGeom prst="line">
            <a:avLst/>
          </a:prstGeom>
          <a:ln w="5724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11" name="Line 37"/>
          <p:cNvSpPr/>
          <p:nvPr/>
        </p:nvSpPr>
        <p:spPr>
          <a:xfrm>
            <a:off x="6620400" y="5235840"/>
            <a:ext cx="904680" cy="829080"/>
          </a:xfrm>
          <a:prstGeom prst="line">
            <a:avLst/>
          </a:prstGeom>
          <a:ln w="57240">
            <a:solidFill>
              <a:srgbClr val="FFCC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12" name="CustomShape 38"/>
          <p:cNvSpPr/>
          <p:nvPr/>
        </p:nvSpPr>
        <p:spPr>
          <a:xfrm>
            <a:off x="0" y="4824000"/>
            <a:ext cx="863640" cy="59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Cena</a:t>
            </a:r>
          </a:p>
        </p:txBody>
      </p:sp>
      <p:sp>
        <p:nvSpPr>
          <p:cNvPr id="313" name="CustomShape 39"/>
          <p:cNvSpPr/>
          <p:nvPr/>
        </p:nvSpPr>
        <p:spPr>
          <a:xfrm>
            <a:off x="2880000" y="6408000"/>
            <a:ext cx="827904" cy="559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Ilość</a:t>
            </a:r>
          </a:p>
        </p:txBody>
      </p:sp>
      <p:sp>
        <p:nvSpPr>
          <p:cNvPr id="314" name="CustomShape 40"/>
          <p:cNvSpPr/>
          <p:nvPr/>
        </p:nvSpPr>
        <p:spPr>
          <a:xfrm>
            <a:off x="7560000" y="6309320"/>
            <a:ext cx="900432" cy="58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Ilość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CustomShape 1"/>
          <p:cNvSpPr/>
          <p:nvPr/>
        </p:nvSpPr>
        <p:spPr>
          <a:xfrm>
            <a:off x="250920" y="260280"/>
            <a:ext cx="8641440" cy="6336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Analizując krzywą popytu trzeba pamiętać </a:t>
            </a: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 założeniu, że 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i wielkość popytu pozostają w ujemnej relacji, to 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znaczy reagują one odwrotnie na zmiany.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Skutkiem tego jest występowanie: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</a:t>
            </a:r>
            <a:r>
              <a:rPr lang="pl-PL" sz="32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efektu dochodowego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;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</a:t>
            </a:r>
            <a:r>
              <a:rPr lang="pl-PL" sz="32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efektu substytucyjnego</a:t>
            </a:r>
            <a:r>
              <a:rPr lang="pl-PL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539640" y="1454040"/>
            <a:ext cx="8460360" cy="435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pl-PL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</a:t>
            </a: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– system współzależnych transakcji kupna i sprzedaży dobra oraz warunki, w których te transakcje się odbywają.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koordynuje działalność podmiotów gospodarczych za pomocą </a:t>
            </a:r>
            <a:r>
              <a:rPr lang="pl-PL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mechanizmu rynkowego ( samoregulującego )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Mechanizm rynkowy za pośrednictwem </a:t>
            </a:r>
            <a:r>
              <a:rPr lang="pl-PL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systemu cen </a:t>
            </a: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dostarcza podmiotom gospodarczym informacje o stopniu rzadkości dóbr. 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CustomShape 1"/>
          <p:cNvSpPr/>
          <p:nvPr/>
        </p:nvSpPr>
        <p:spPr>
          <a:xfrm>
            <a:off x="250920" y="274680"/>
            <a:ext cx="8434800" cy="171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Wśród czynników wpływających na popyt są również, w pewnych grupach konsumentów, zauważalne zachowania nietypowe znane jako </a:t>
            </a:r>
            <a:r>
              <a:rPr lang="pl-PL" sz="28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paradoksy – powodują one dodatnią relację między ceną i ilością dóbr, czyli rosnącą krzywą popytu.</a:t>
            </a:r>
            <a:endParaRPr lang="pl-PL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8" name="CustomShape 2"/>
          <p:cNvSpPr/>
          <p:nvPr/>
        </p:nvSpPr>
        <p:spPr>
          <a:xfrm>
            <a:off x="250920" y="2276640"/>
            <a:ext cx="8641440" cy="417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	Paradoksy to: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z="28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paradoks spekulacyjny,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z="2800" b="1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paradoks </a:t>
            </a:r>
            <a:r>
              <a:rPr lang="pl-PL" sz="2800" b="1" spc="-1" dirty="0" err="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Giffena</a:t>
            </a:r>
            <a:r>
              <a:rPr lang="pl-PL" sz="2800" b="1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,</a:t>
            </a:r>
            <a:endParaRPr lang="pl-PL" sz="2800" b="0" strike="noStrike" spc="-1" dirty="0">
              <a:solidFill>
                <a:srgbClr val="333399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pl-PL" sz="2800" b="1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paradoks </a:t>
            </a:r>
            <a:r>
              <a:rPr lang="pl-PL" sz="2800" b="1" spc="-1" dirty="0" err="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Veblena</a:t>
            </a:r>
            <a:r>
              <a:rPr lang="pl-PL" sz="2800" b="1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pl-PL" sz="2800" b="1" strike="noStrike" spc="-1" dirty="0">
              <a:solidFill>
                <a:srgbClr val="33339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800" b="1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Dodatni przebieg krzywej popytu mogą powodować też np. efekt naśladownictwa lub efekt snoba.</a:t>
            </a:r>
            <a:endParaRPr lang="pl-PL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750960" y="152280"/>
            <a:ext cx="770616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/>
          <a:lstStyle/>
          <a:p>
            <a:r>
              <a:rPr lang="pl-PL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Krzywa popytu:</a:t>
            </a:r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2" name="Obraz 315"/>
          <p:cNvPicPr/>
          <p:nvPr/>
        </p:nvPicPr>
        <p:blipFill>
          <a:blip r:embed="rId3" cstate="print"/>
          <a:stretch/>
        </p:blipFill>
        <p:spPr>
          <a:xfrm>
            <a:off x="533520" y="1003320"/>
            <a:ext cx="8228880" cy="5409360"/>
          </a:xfrm>
          <a:prstGeom prst="rect">
            <a:avLst/>
          </a:prstGeom>
          <a:ln>
            <a:solidFill>
              <a:srgbClr val="3465A4"/>
            </a:solidFill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CustomShape 1"/>
          <p:cNvSpPr/>
          <p:nvPr/>
        </p:nvSpPr>
        <p:spPr>
          <a:xfrm>
            <a:off x="3124080" y="6245280"/>
            <a:ext cx="2894400" cy="47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fig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4" name="CustomShape 2"/>
          <p:cNvSpPr/>
          <p:nvPr/>
        </p:nvSpPr>
        <p:spPr>
          <a:xfrm>
            <a:off x="1066680" y="609480"/>
            <a:ext cx="7009200" cy="533304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5" name="CustomShape 3"/>
          <p:cNvSpPr/>
          <p:nvPr/>
        </p:nvSpPr>
        <p:spPr>
          <a:xfrm>
            <a:off x="4849920" y="579600"/>
            <a:ext cx="4285080" cy="2791440"/>
          </a:xfrm>
          <a:prstGeom prst="roundRect">
            <a:avLst>
              <a:gd name="adj" fmla="val 12495"/>
            </a:avLst>
          </a:prstGeom>
          <a:solidFill>
            <a:srgbClr val="FFFFFF"/>
          </a:solidFill>
          <a:ln w="1260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6" name="CustomShape 4"/>
          <p:cNvSpPr/>
          <p:nvPr/>
        </p:nvSpPr>
        <p:spPr>
          <a:xfrm>
            <a:off x="685800" y="6248520"/>
            <a:ext cx="190404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7" name="CustomShape 5"/>
          <p:cNvSpPr/>
          <p:nvPr/>
        </p:nvSpPr>
        <p:spPr>
          <a:xfrm>
            <a:off x="3124080" y="6248520"/>
            <a:ext cx="289440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8" name="Line 6"/>
          <p:cNvSpPr/>
          <p:nvPr/>
        </p:nvSpPr>
        <p:spPr>
          <a:xfrm flipH="1" flipV="1">
            <a:off x="1850760" y="1004760"/>
            <a:ext cx="136440" cy="169920"/>
          </a:xfrm>
          <a:prstGeom prst="line">
            <a:avLst/>
          </a:prstGeom>
          <a:ln w="25560">
            <a:solidFill>
              <a:srgbClr val="3333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9" name="Line 7"/>
          <p:cNvSpPr/>
          <p:nvPr/>
        </p:nvSpPr>
        <p:spPr>
          <a:xfrm>
            <a:off x="7148160" y="4976640"/>
            <a:ext cx="230400" cy="127080"/>
          </a:xfrm>
          <a:prstGeom prst="line">
            <a:avLst/>
          </a:prstGeom>
          <a:ln w="25560">
            <a:solidFill>
              <a:srgbClr val="3333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0" name="CustomShape 8"/>
          <p:cNvSpPr/>
          <p:nvPr/>
        </p:nvSpPr>
        <p:spPr>
          <a:xfrm>
            <a:off x="3902040" y="6459480"/>
            <a:ext cx="14299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Ilość 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1" name="CustomShape 9"/>
          <p:cNvSpPr/>
          <p:nvPr/>
        </p:nvSpPr>
        <p:spPr>
          <a:xfrm rot="16200000">
            <a:off x="-332640" y="2817360"/>
            <a:ext cx="1466640" cy="488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46080" tIns="92160" rIns="46080" bIns="9216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(zł/kg)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2" name="CustomShape 10"/>
          <p:cNvSpPr/>
          <p:nvPr/>
        </p:nvSpPr>
        <p:spPr>
          <a:xfrm>
            <a:off x="7543080" y="4957920"/>
            <a:ext cx="8341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3" name="CustomShape 11"/>
          <p:cNvSpPr/>
          <p:nvPr/>
        </p:nvSpPr>
        <p:spPr>
          <a:xfrm>
            <a:off x="5941440" y="690480"/>
            <a:ext cx="878040" cy="2651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(zł/kg)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BBE0E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12  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16  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  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4" name="CustomShape 12"/>
          <p:cNvSpPr/>
          <p:nvPr/>
        </p:nvSpPr>
        <p:spPr>
          <a:xfrm>
            <a:off x="7176600" y="666720"/>
            <a:ext cx="1841400" cy="2621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1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 rynkowy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700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500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BBE0E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350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1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5" name="CustomShape 13"/>
          <p:cNvSpPr/>
          <p:nvPr/>
        </p:nvSpPr>
        <p:spPr>
          <a:xfrm>
            <a:off x="5154480" y="1276200"/>
            <a:ext cx="367560" cy="1859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BBE0E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2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6" name="Line 14"/>
          <p:cNvSpPr/>
          <p:nvPr/>
        </p:nvSpPr>
        <p:spPr>
          <a:xfrm>
            <a:off x="4997160" y="1388880"/>
            <a:ext cx="4081680" cy="360"/>
          </a:xfrm>
          <a:prstGeom prst="line">
            <a:avLst/>
          </a:prstGeom>
          <a:ln w="1260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7" name="CustomShape 15"/>
          <p:cNvSpPr/>
          <p:nvPr/>
        </p:nvSpPr>
        <p:spPr>
          <a:xfrm>
            <a:off x="4892040" y="689040"/>
            <a:ext cx="8341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Punkt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8" name="CustomShape 16"/>
          <p:cNvSpPr/>
          <p:nvPr/>
        </p:nvSpPr>
        <p:spPr>
          <a:xfrm>
            <a:off x="7083360" y="4532400"/>
            <a:ext cx="35280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9" name="CustomShape 17"/>
          <p:cNvSpPr/>
          <p:nvPr/>
        </p:nvSpPr>
        <p:spPr>
          <a:xfrm>
            <a:off x="5365800" y="3613320"/>
            <a:ext cx="35280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0" name="CustomShape 18"/>
          <p:cNvSpPr/>
          <p:nvPr/>
        </p:nvSpPr>
        <p:spPr>
          <a:xfrm>
            <a:off x="4064040" y="2644920"/>
            <a:ext cx="36756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BBE0E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1" name="CustomShape 19"/>
          <p:cNvSpPr/>
          <p:nvPr/>
        </p:nvSpPr>
        <p:spPr>
          <a:xfrm>
            <a:off x="2738520" y="1692360"/>
            <a:ext cx="36756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2" name="CustomShape 20"/>
          <p:cNvSpPr/>
          <p:nvPr/>
        </p:nvSpPr>
        <p:spPr>
          <a:xfrm>
            <a:off x="1930320" y="739800"/>
            <a:ext cx="35280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3" name="Line 21"/>
          <p:cNvSpPr/>
          <p:nvPr/>
        </p:nvSpPr>
        <p:spPr>
          <a:xfrm>
            <a:off x="9142200" y="6284880"/>
            <a:ext cx="360" cy="1728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4" name="Line 22"/>
          <p:cNvSpPr/>
          <p:nvPr/>
        </p:nvSpPr>
        <p:spPr>
          <a:xfrm flipH="1">
            <a:off x="1068120" y="5027400"/>
            <a:ext cx="6072120" cy="360"/>
          </a:xfrm>
          <a:prstGeom prst="line">
            <a:avLst/>
          </a:prstGeom>
          <a:ln w="12600" cap="rnd">
            <a:solidFill>
              <a:srgbClr val="99CC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5" name="Line 23"/>
          <p:cNvSpPr/>
          <p:nvPr/>
        </p:nvSpPr>
        <p:spPr>
          <a:xfrm>
            <a:off x="1068120" y="4041720"/>
            <a:ext cx="4303800" cy="36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6" name="Line 24"/>
          <p:cNvSpPr/>
          <p:nvPr/>
        </p:nvSpPr>
        <p:spPr>
          <a:xfrm flipV="1">
            <a:off x="5456160" y="4057560"/>
            <a:ext cx="360" cy="1904760"/>
          </a:xfrm>
          <a:prstGeom prst="line">
            <a:avLst/>
          </a:prstGeom>
          <a:ln w="12600" cap="rnd">
            <a:solidFill>
              <a:srgbClr val="0000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7" name="Line 25"/>
          <p:cNvSpPr/>
          <p:nvPr/>
        </p:nvSpPr>
        <p:spPr>
          <a:xfrm>
            <a:off x="1068120" y="3071520"/>
            <a:ext cx="3027600" cy="360"/>
          </a:xfrm>
          <a:prstGeom prst="line">
            <a:avLst/>
          </a:prstGeom>
          <a:ln w="12600" cap="rnd">
            <a:solidFill>
              <a:srgbClr val="BBE0E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8" name="Line 26"/>
          <p:cNvSpPr/>
          <p:nvPr/>
        </p:nvSpPr>
        <p:spPr>
          <a:xfrm>
            <a:off x="4128840" y="3122280"/>
            <a:ext cx="360" cy="2822760"/>
          </a:xfrm>
          <a:prstGeom prst="line">
            <a:avLst/>
          </a:prstGeom>
          <a:ln w="12600" cap="rnd">
            <a:solidFill>
              <a:srgbClr val="BBE0E3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9" name="Line 27"/>
          <p:cNvSpPr/>
          <p:nvPr/>
        </p:nvSpPr>
        <p:spPr>
          <a:xfrm>
            <a:off x="1068120" y="2103120"/>
            <a:ext cx="1717920" cy="360"/>
          </a:xfrm>
          <a:prstGeom prst="line">
            <a:avLst/>
          </a:prstGeom>
          <a:ln w="12600" cap="rnd">
            <a:solidFill>
              <a:srgbClr val="0099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0" name="Line 28"/>
          <p:cNvSpPr/>
          <p:nvPr/>
        </p:nvSpPr>
        <p:spPr>
          <a:xfrm flipV="1">
            <a:off x="2820960" y="2170080"/>
            <a:ext cx="360" cy="3792240"/>
          </a:xfrm>
          <a:prstGeom prst="line">
            <a:avLst/>
          </a:prstGeom>
          <a:ln w="12600" cap="rnd">
            <a:solidFill>
              <a:srgbClr val="0099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1" name="Line 29"/>
          <p:cNvSpPr/>
          <p:nvPr/>
        </p:nvSpPr>
        <p:spPr>
          <a:xfrm>
            <a:off x="1068120" y="1133280"/>
            <a:ext cx="851040" cy="360"/>
          </a:xfrm>
          <a:prstGeom prst="line">
            <a:avLst/>
          </a:prstGeom>
          <a:ln w="12600" cap="rnd">
            <a:solidFill>
              <a:srgbClr val="3333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2" name="Line 30"/>
          <p:cNvSpPr/>
          <p:nvPr/>
        </p:nvSpPr>
        <p:spPr>
          <a:xfrm flipV="1">
            <a:off x="1952280" y="1166760"/>
            <a:ext cx="360" cy="4760640"/>
          </a:xfrm>
          <a:prstGeom prst="line">
            <a:avLst/>
          </a:prstGeom>
          <a:ln w="12600" cap="rnd">
            <a:solidFill>
              <a:srgbClr val="3333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3" name="Line 31"/>
          <p:cNvSpPr/>
          <p:nvPr/>
        </p:nvSpPr>
        <p:spPr>
          <a:xfrm>
            <a:off x="1066680" y="652320"/>
            <a:ext cx="1440" cy="529596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4" name="Line 32"/>
          <p:cNvSpPr/>
          <p:nvPr/>
        </p:nvSpPr>
        <p:spPr>
          <a:xfrm>
            <a:off x="1008000" y="5948280"/>
            <a:ext cx="58680" cy="14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5" name="Line 33"/>
          <p:cNvSpPr/>
          <p:nvPr/>
        </p:nvSpPr>
        <p:spPr>
          <a:xfrm>
            <a:off x="1008000" y="4979880"/>
            <a:ext cx="58680" cy="14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6" name="Line 34"/>
          <p:cNvSpPr/>
          <p:nvPr/>
        </p:nvSpPr>
        <p:spPr>
          <a:xfrm>
            <a:off x="1008000" y="4024080"/>
            <a:ext cx="58680" cy="180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7" name="Line 35"/>
          <p:cNvSpPr/>
          <p:nvPr/>
        </p:nvSpPr>
        <p:spPr>
          <a:xfrm>
            <a:off x="1008000" y="3055680"/>
            <a:ext cx="58680" cy="180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8" name="Line 36"/>
          <p:cNvSpPr/>
          <p:nvPr/>
        </p:nvSpPr>
        <p:spPr>
          <a:xfrm>
            <a:off x="1008000" y="2098440"/>
            <a:ext cx="58680" cy="180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9" name="Line 37"/>
          <p:cNvSpPr/>
          <p:nvPr/>
        </p:nvSpPr>
        <p:spPr>
          <a:xfrm>
            <a:off x="1008000" y="1130040"/>
            <a:ext cx="58680" cy="180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0" name="Line 38"/>
          <p:cNvSpPr/>
          <p:nvPr/>
        </p:nvSpPr>
        <p:spPr>
          <a:xfrm>
            <a:off x="1066680" y="5948280"/>
            <a:ext cx="6991200" cy="14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1" name="Line 39"/>
          <p:cNvSpPr/>
          <p:nvPr/>
        </p:nvSpPr>
        <p:spPr>
          <a:xfrm flipV="1">
            <a:off x="106668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2" name="Line 40"/>
          <p:cNvSpPr/>
          <p:nvPr/>
        </p:nvSpPr>
        <p:spPr>
          <a:xfrm flipV="1">
            <a:off x="194148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3" name="Line 41"/>
          <p:cNvSpPr/>
          <p:nvPr/>
        </p:nvSpPr>
        <p:spPr>
          <a:xfrm flipV="1">
            <a:off x="281772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4" name="Line 42"/>
          <p:cNvSpPr/>
          <p:nvPr/>
        </p:nvSpPr>
        <p:spPr>
          <a:xfrm flipV="1">
            <a:off x="369252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5" name="Line 43"/>
          <p:cNvSpPr/>
          <p:nvPr/>
        </p:nvSpPr>
        <p:spPr>
          <a:xfrm flipV="1">
            <a:off x="4566960" y="5948280"/>
            <a:ext cx="180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6" name="Line 44"/>
          <p:cNvSpPr/>
          <p:nvPr/>
        </p:nvSpPr>
        <p:spPr>
          <a:xfrm flipV="1">
            <a:off x="5432400" y="5948280"/>
            <a:ext cx="144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7" name="Line 45"/>
          <p:cNvSpPr/>
          <p:nvPr/>
        </p:nvSpPr>
        <p:spPr>
          <a:xfrm flipV="1">
            <a:off x="6306840" y="5948280"/>
            <a:ext cx="180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8" name="Line 46"/>
          <p:cNvSpPr/>
          <p:nvPr/>
        </p:nvSpPr>
        <p:spPr>
          <a:xfrm flipV="1">
            <a:off x="7183080" y="5948280"/>
            <a:ext cx="180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9" name="Line 47"/>
          <p:cNvSpPr/>
          <p:nvPr/>
        </p:nvSpPr>
        <p:spPr>
          <a:xfrm flipV="1">
            <a:off x="8057880" y="5948280"/>
            <a:ext cx="1800" cy="680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0" name="Line 48"/>
          <p:cNvSpPr/>
          <p:nvPr/>
        </p:nvSpPr>
        <p:spPr>
          <a:xfrm>
            <a:off x="1941480" y="1130040"/>
            <a:ext cx="876240" cy="968400"/>
          </a:xfrm>
          <a:prstGeom prst="line">
            <a:avLst/>
          </a:prstGeom>
          <a:ln w="1908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1" name="Line 49"/>
          <p:cNvSpPr/>
          <p:nvPr/>
        </p:nvSpPr>
        <p:spPr>
          <a:xfrm>
            <a:off x="2817720" y="2098440"/>
            <a:ext cx="1306440" cy="957240"/>
          </a:xfrm>
          <a:prstGeom prst="line">
            <a:avLst/>
          </a:prstGeom>
          <a:ln w="1908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2" name="Line 50"/>
          <p:cNvSpPr/>
          <p:nvPr/>
        </p:nvSpPr>
        <p:spPr>
          <a:xfrm>
            <a:off x="4124160" y="3055680"/>
            <a:ext cx="1308240" cy="968400"/>
          </a:xfrm>
          <a:prstGeom prst="line">
            <a:avLst/>
          </a:prstGeom>
          <a:ln w="1908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3" name="Line 51"/>
          <p:cNvSpPr/>
          <p:nvPr/>
        </p:nvSpPr>
        <p:spPr>
          <a:xfrm>
            <a:off x="5432400" y="4024080"/>
            <a:ext cx="1750680" cy="955800"/>
          </a:xfrm>
          <a:prstGeom prst="line">
            <a:avLst/>
          </a:prstGeom>
          <a:ln w="1908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4" name="CustomShape 52"/>
          <p:cNvSpPr/>
          <p:nvPr/>
        </p:nvSpPr>
        <p:spPr>
          <a:xfrm>
            <a:off x="852120" y="5811840"/>
            <a:ext cx="1346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5" name="CustomShape 53"/>
          <p:cNvSpPr/>
          <p:nvPr/>
        </p:nvSpPr>
        <p:spPr>
          <a:xfrm>
            <a:off x="852120" y="4843440"/>
            <a:ext cx="1346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6" name="CustomShape 54"/>
          <p:cNvSpPr/>
          <p:nvPr/>
        </p:nvSpPr>
        <p:spPr>
          <a:xfrm>
            <a:off x="852120" y="3886200"/>
            <a:ext cx="1346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7" name="CustomShape 55"/>
          <p:cNvSpPr/>
          <p:nvPr/>
        </p:nvSpPr>
        <p:spPr>
          <a:xfrm>
            <a:off x="735840" y="2919240"/>
            <a:ext cx="26856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12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8" name="CustomShape 56"/>
          <p:cNvSpPr/>
          <p:nvPr/>
        </p:nvSpPr>
        <p:spPr>
          <a:xfrm>
            <a:off x="735840" y="1962000"/>
            <a:ext cx="26856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16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9" name="CustomShape 57"/>
          <p:cNvSpPr/>
          <p:nvPr/>
        </p:nvSpPr>
        <p:spPr>
          <a:xfrm>
            <a:off x="735840" y="993600"/>
            <a:ext cx="26856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0" name="CustomShape 58"/>
          <p:cNvSpPr/>
          <p:nvPr/>
        </p:nvSpPr>
        <p:spPr>
          <a:xfrm>
            <a:off x="1058400" y="6153120"/>
            <a:ext cx="1346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1" name="CustomShape 59"/>
          <p:cNvSpPr/>
          <p:nvPr/>
        </p:nvSpPr>
        <p:spPr>
          <a:xfrm>
            <a:off x="181404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2" name="CustomShape 60"/>
          <p:cNvSpPr/>
          <p:nvPr/>
        </p:nvSpPr>
        <p:spPr>
          <a:xfrm>
            <a:off x="268848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3" name="CustomShape 61"/>
          <p:cNvSpPr/>
          <p:nvPr/>
        </p:nvSpPr>
        <p:spPr>
          <a:xfrm>
            <a:off x="356328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4" name="CustomShape 62"/>
          <p:cNvSpPr/>
          <p:nvPr/>
        </p:nvSpPr>
        <p:spPr>
          <a:xfrm>
            <a:off x="443952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5" name="CustomShape 63"/>
          <p:cNvSpPr/>
          <p:nvPr/>
        </p:nvSpPr>
        <p:spPr>
          <a:xfrm>
            <a:off x="530496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500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6" name="CustomShape 64"/>
          <p:cNvSpPr/>
          <p:nvPr/>
        </p:nvSpPr>
        <p:spPr>
          <a:xfrm>
            <a:off x="617940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600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7" name="CustomShape 65"/>
          <p:cNvSpPr/>
          <p:nvPr/>
        </p:nvSpPr>
        <p:spPr>
          <a:xfrm>
            <a:off x="705420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700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8" name="CustomShape 66"/>
          <p:cNvSpPr/>
          <p:nvPr/>
        </p:nvSpPr>
        <p:spPr>
          <a:xfrm>
            <a:off x="7929000" y="6153120"/>
            <a:ext cx="402840" cy="289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pl-PL" sz="19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800</a:t>
            </a:r>
            <a:endParaRPr lang="pl-PL" sz="1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9" name="Line 67"/>
          <p:cNvSpPr/>
          <p:nvPr/>
        </p:nvSpPr>
        <p:spPr>
          <a:xfrm flipV="1">
            <a:off x="7173720" y="5045040"/>
            <a:ext cx="360" cy="917280"/>
          </a:xfrm>
          <a:prstGeom prst="line">
            <a:avLst/>
          </a:prstGeom>
          <a:ln w="12600" cap="rnd">
            <a:solidFill>
              <a:srgbClr val="99CC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0" name="CustomShape 68"/>
          <p:cNvSpPr/>
          <p:nvPr/>
        </p:nvSpPr>
        <p:spPr>
          <a:xfrm>
            <a:off x="1897200" y="1085760"/>
            <a:ext cx="110160" cy="110160"/>
          </a:xfrm>
          <a:prstGeom prst="ellipse">
            <a:avLst/>
          </a:prstGeom>
          <a:solidFill>
            <a:srgbClr val="333399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1" name="CustomShape 69"/>
          <p:cNvSpPr/>
          <p:nvPr/>
        </p:nvSpPr>
        <p:spPr>
          <a:xfrm>
            <a:off x="2763720" y="2046240"/>
            <a:ext cx="110160" cy="110160"/>
          </a:xfrm>
          <a:prstGeom prst="ellipse">
            <a:avLst/>
          </a:prstGeom>
          <a:solidFill>
            <a:srgbClr val="009999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2" name="CustomShape 70"/>
          <p:cNvSpPr/>
          <p:nvPr/>
        </p:nvSpPr>
        <p:spPr>
          <a:xfrm>
            <a:off x="4081320" y="3024360"/>
            <a:ext cx="110160" cy="110160"/>
          </a:xfrm>
          <a:prstGeom prst="ellipse">
            <a:avLst/>
          </a:prstGeom>
          <a:solidFill>
            <a:srgbClr val="BBE0E3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3" name="CustomShape 71"/>
          <p:cNvSpPr/>
          <p:nvPr/>
        </p:nvSpPr>
        <p:spPr>
          <a:xfrm>
            <a:off x="5381640" y="3976560"/>
            <a:ext cx="110160" cy="110160"/>
          </a:xfrm>
          <a:prstGeom prst="ellipse">
            <a:avLst/>
          </a:prstGeom>
          <a:solidFill>
            <a:srgbClr val="000000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4" name="CustomShape 72"/>
          <p:cNvSpPr/>
          <p:nvPr/>
        </p:nvSpPr>
        <p:spPr>
          <a:xfrm>
            <a:off x="7126200" y="4946760"/>
            <a:ext cx="110160" cy="110160"/>
          </a:xfrm>
          <a:prstGeom prst="ellipse">
            <a:avLst/>
          </a:prstGeom>
          <a:solidFill>
            <a:srgbClr val="99CC00"/>
          </a:solidFill>
          <a:ln w="25560">
            <a:solidFill>
              <a:srgbClr val="80808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5" name="CustomShape 73"/>
          <p:cNvSpPr/>
          <p:nvPr/>
        </p:nvSpPr>
        <p:spPr>
          <a:xfrm>
            <a:off x="685800" y="0"/>
            <a:ext cx="7771320" cy="689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l-PL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Popyt rynkowy</a:t>
            </a:r>
            <a:endParaRPr lang="pl-PL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CustomShape 1"/>
          <p:cNvSpPr/>
          <p:nvPr/>
        </p:nvSpPr>
        <p:spPr>
          <a:xfrm>
            <a:off x="1600200" y="452520"/>
            <a:ext cx="5058360" cy="57708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32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WIELKOŚĆ </a:t>
            </a: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PODAŻY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9" name="CustomShape 2"/>
          <p:cNvSpPr/>
          <p:nvPr/>
        </p:nvSpPr>
        <p:spPr>
          <a:xfrm>
            <a:off x="300600" y="1336680"/>
            <a:ext cx="106596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0" name="Line 3"/>
          <p:cNvSpPr/>
          <p:nvPr/>
        </p:nvSpPr>
        <p:spPr>
          <a:xfrm flipV="1">
            <a:off x="1295280" y="1447560"/>
            <a:ext cx="360" cy="228600"/>
          </a:xfrm>
          <a:prstGeom prst="line">
            <a:avLst/>
          </a:prstGeom>
          <a:ln w="3816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1" name="CustomShape 4"/>
          <p:cNvSpPr/>
          <p:nvPr/>
        </p:nvSpPr>
        <p:spPr>
          <a:xfrm>
            <a:off x="1451160" y="1371600"/>
            <a:ext cx="134640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 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2" name="Line 5"/>
          <p:cNvSpPr/>
          <p:nvPr/>
        </p:nvSpPr>
        <p:spPr>
          <a:xfrm flipV="1">
            <a:off x="2743200" y="1447560"/>
            <a:ext cx="360" cy="228600"/>
          </a:xfrm>
          <a:prstGeom prst="line">
            <a:avLst/>
          </a:prstGeom>
          <a:ln w="3816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3" name="Line 6"/>
          <p:cNvSpPr/>
          <p:nvPr/>
        </p:nvSpPr>
        <p:spPr>
          <a:xfrm>
            <a:off x="533160" y="1828800"/>
            <a:ext cx="360" cy="1752480"/>
          </a:xfrm>
          <a:prstGeom prst="line">
            <a:avLst/>
          </a:prstGeom>
          <a:ln w="57240">
            <a:solidFill>
              <a:srgbClr val="000000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4" name="Line 7"/>
          <p:cNvSpPr/>
          <p:nvPr/>
        </p:nvSpPr>
        <p:spPr>
          <a:xfrm>
            <a:off x="533160" y="3581280"/>
            <a:ext cx="1752840" cy="360"/>
          </a:xfrm>
          <a:prstGeom prst="line">
            <a:avLst/>
          </a:prstGeom>
          <a:ln w="5724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5" name="Line 8"/>
          <p:cNvSpPr/>
          <p:nvPr/>
        </p:nvSpPr>
        <p:spPr>
          <a:xfrm flipV="1">
            <a:off x="1066680" y="1981080"/>
            <a:ext cx="1295280" cy="1295280"/>
          </a:xfrm>
          <a:prstGeom prst="line">
            <a:avLst/>
          </a:prstGeom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6" name="Line 9"/>
          <p:cNvSpPr/>
          <p:nvPr/>
        </p:nvSpPr>
        <p:spPr>
          <a:xfrm flipV="1">
            <a:off x="1371600" y="2666880"/>
            <a:ext cx="304560" cy="304560"/>
          </a:xfrm>
          <a:prstGeom prst="line">
            <a:avLst/>
          </a:prstGeom>
          <a:ln w="57240">
            <a:solidFill>
              <a:srgbClr val="99CC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7" name="Line 10"/>
          <p:cNvSpPr/>
          <p:nvPr/>
        </p:nvSpPr>
        <p:spPr>
          <a:xfrm>
            <a:off x="3733560" y="1904760"/>
            <a:ext cx="360" cy="1752840"/>
          </a:xfrm>
          <a:prstGeom prst="line">
            <a:avLst/>
          </a:prstGeom>
          <a:ln w="57240">
            <a:solidFill>
              <a:srgbClr val="000000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8" name="Line 11"/>
          <p:cNvSpPr/>
          <p:nvPr/>
        </p:nvSpPr>
        <p:spPr>
          <a:xfrm>
            <a:off x="3733560" y="3657600"/>
            <a:ext cx="1752840" cy="360"/>
          </a:xfrm>
          <a:prstGeom prst="line">
            <a:avLst/>
          </a:prstGeom>
          <a:ln w="5724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9" name="Line 12"/>
          <p:cNvSpPr/>
          <p:nvPr/>
        </p:nvSpPr>
        <p:spPr>
          <a:xfrm flipV="1">
            <a:off x="4211280" y="2060280"/>
            <a:ext cx="1351080" cy="1227240"/>
          </a:xfrm>
          <a:prstGeom prst="line">
            <a:avLst/>
          </a:prstGeom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0" name="Line 13"/>
          <p:cNvSpPr/>
          <p:nvPr/>
        </p:nvSpPr>
        <p:spPr>
          <a:xfrm flipH="1">
            <a:off x="4500360" y="2707920"/>
            <a:ext cx="358920" cy="289080"/>
          </a:xfrm>
          <a:prstGeom prst="line">
            <a:avLst/>
          </a:prstGeom>
          <a:ln w="57240">
            <a:solidFill>
              <a:srgbClr val="99CC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1" name="CustomShape 14"/>
          <p:cNvSpPr/>
          <p:nvPr/>
        </p:nvSpPr>
        <p:spPr>
          <a:xfrm>
            <a:off x="3583800" y="1371600"/>
            <a:ext cx="100800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2" name="Line 15"/>
          <p:cNvSpPr/>
          <p:nvPr/>
        </p:nvSpPr>
        <p:spPr>
          <a:xfrm>
            <a:off x="4647960" y="1523880"/>
            <a:ext cx="360" cy="228600"/>
          </a:xfrm>
          <a:prstGeom prst="line">
            <a:avLst/>
          </a:prstGeom>
          <a:ln w="3816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3" name="CustomShape 16"/>
          <p:cNvSpPr/>
          <p:nvPr/>
        </p:nvSpPr>
        <p:spPr>
          <a:xfrm>
            <a:off x="4803840" y="1371600"/>
            <a:ext cx="119376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4" name="Line 17"/>
          <p:cNvSpPr/>
          <p:nvPr/>
        </p:nvSpPr>
        <p:spPr>
          <a:xfrm>
            <a:off x="6019560" y="1523880"/>
            <a:ext cx="360" cy="228600"/>
          </a:xfrm>
          <a:prstGeom prst="line">
            <a:avLst/>
          </a:prstGeom>
          <a:ln w="3816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5" name="CustomShape 18"/>
          <p:cNvSpPr/>
          <p:nvPr/>
        </p:nvSpPr>
        <p:spPr>
          <a:xfrm>
            <a:off x="601200" y="3962520"/>
            <a:ext cx="775008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INNE CZYNNIKI WPŁYWAJĄCE NA KRZYWA PODAŻY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6" name="Line 19"/>
          <p:cNvSpPr/>
          <p:nvPr/>
        </p:nvSpPr>
        <p:spPr>
          <a:xfrm>
            <a:off x="533160" y="4571640"/>
            <a:ext cx="360" cy="1752840"/>
          </a:xfrm>
          <a:prstGeom prst="line">
            <a:avLst/>
          </a:prstGeom>
          <a:ln w="57240">
            <a:solidFill>
              <a:srgbClr val="000000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7" name="Line 20"/>
          <p:cNvSpPr/>
          <p:nvPr/>
        </p:nvSpPr>
        <p:spPr>
          <a:xfrm>
            <a:off x="533160" y="6324480"/>
            <a:ext cx="1752840" cy="360"/>
          </a:xfrm>
          <a:prstGeom prst="line">
            <a:avLst/>
          </a:prstGeom>
          <a:ln w="57240">
            <a:solidFill>
              <a:srgbClr val="000000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8" name="Line 21"/>
          <p:cNvSpPr/>
          <p:nvPr/>
        </p:nvSpPr>
        <p:spPr>
          <a:xfrm flipV="1">
            <a:off x="914400" y="4876560"/>
            <a:ext cx="1295280" cy="1295280"/>
          </a:xfrm>
          <a:prstGeom prst="line">
            <a:avLst/>
          </a:prstGeom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9" name="Line 22"/>
          <p:cNvSpPr/>
          <p:nvPr/>
        </p:nvSpPr>
        <p:spPr>
          <a:xfrm>
            <a:off x="1752480" y="5562360"/>
            <a:ext cx="30492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20" name="Line 23"/>
          <p:cNvSpPr/>
          <p:nvPr/>
        </p:nvSpPr>
        <p:spPr>
          <a:xfrm flipH="1">
            <a:off x="1143000" y="5486040"/>
            <a:ext cx="22860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21" name="Line 24"/>
          <p:cNvSpPr/>
          <p:nvPr/>
        </p:nvSpPr>
        <p:spPr>
          <a:xfrm flipV="1">
            <a:off x="1600200" y="5029200"/>
            <a:ext cx="1066680" cy="1066680"/>
          </a:xfrm>
          <a:prstGeom prst="line">
            <a:avLst/>
          </a:prstGeom>
          <a:ln w="38160">
            <a:solidFill>
              <a:srgbClr val="66FF33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22" name="Line 25"/>
          <p:cNvSpPr/>
          <p:nvPr/>
        </p:nvSpPr>
        <p:spPr>
          <a:xfrm flipV="1">
            <a:off x="761760" y="4724280"/>
            <a:ext cx="1067040" cy="1066680"/>
          </a:xfrm>
          <a:prstGeom prst="line">
            <a:avLst/>
          </a:prstGeom>
          <a:ln w="38160">
            <a:solidFill>
              <a:srgbClr val="0099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23" name="CustomShape 26"/>
          <p:cNvSpPr/>
          <p:nvPr/>
        </p:nvSpPr>
        <p:spPr>
          <a:xfrm>
            <a:off x="3527640" y="5257800"/>
            <a:ext cx="198756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9999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999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Podaż spada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4" name="CustomShape 27"/>
          <p:cNvSpPr/>
          <p:nvPr/>
        </p:nvSpPr>
        <p:spPr>
          <a:xfrm>
            <a:off x="3451320" y="4572000"/>
            <a:ext cx="203940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66FF33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66FF3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Podaż rośnie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5" name="CustomShape 28"/>
          <p:cNvSpPr/>
          <p:nvPr/>
        </p:nvSpPr>
        <p:spPr>
          <a:xfrm>
            <a:off x="144000" y="2016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26" name="CustomShape 29"/>
          <p:cNvSpPr/>
          <p:nvPr/>
        </p:nvSpPr>
        <p:spPr>
          <a:xfrm>
            <a:off x="3456000" y="2088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27" name="CustomShape 30"/>
          <p:cNvSpPr/>
          <p:nvPr/>
        </p:nvSpPr>
        <p:spPr>
          <a:xfrm>
            <a:off x="2376000" y="360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  <p:sp>
        <p:nvSpPr>
          <p:cNvPr id="428" name="CustomShape 31"/>
          <p:cNvSpPr/>
          <p:nvPr/>
        </p:nvSpPr>
        <p:spPr>
          <a:xfrm>
            <a:off x="5616000" y="3744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  <p:sp>
        <p:nvSpPr>
          <p:cNvPr id="429" name="CustomShape 32"/>
          <p:cNvSpPr/>
          <p:nvPr/>
        </p:nvSpPr>
        <p:spPr>
          <a:xfrm>
            <a:off x="216000" y="468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30" name="CustomShape 33"/>
          <p:cNvSpPr/>
          <p:nvPr/>
        </p:nvSpPr>
        <p:spPr>
          <a:xfrm>
            <a:off x="2376000" y="648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7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CustomShape 1"/>
          <p:cNvSpPr/>
          <p:nvPr/>
        </p:nvSpPr>
        <p:spPr>
          <a:xfrm>
            <a:off x="250920" y="1981080"/>
            <a:ext cx="57528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2" name="CustomShape 2"/>
          <p:cNvSpPr/>
          <p:nvPr/>
        </p:nvSpPr>
        <p:spPr>
          <a:xfrm>
            <a:off x="1198080" y="907920"/>
            <a:ext cx="207792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PRZYKŁADY: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3" name="Line 3"/>
          <p:cNvSpPr/>
          <p:nvPr/>
        </p:nvSpPr>
        <p:spPr>
          <a:xfrm>
            <a:off x="1264320" y="2004120"/>
            <a:ext cx="360" cy="1743840"/>
          </a:xfrm>
          <a:prstGeom prst="line">
            <a:avLst/>
          </a:prstGeom>
          <a:ln w="57240">
            <a:solidFill>
              <a:srgbClr val="99FF66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4" name="Line 4"/>
          <p:cNvSpPr/>
          <p:nvPr/>
        </p:nvSpPr>
        <p:spPr>
          <a:xfrm>
            <a:off x="1264320" y="3747960"/>
            <a:ext cx="1608480" cy="360"/>
          </a:xfrm>
          <a:prstGeom prst="line">
            <a:avLst/>
          </a:prstGeom>
          <a:ln w="57240">
            <a:solidFill>
              <a:srgbClr val="99FF66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5" name="Line 5"/>
          <p:cNvSpPr/>
          <p:nvPr/>
        </p:nvSpPr>
        <p:spPr>
          <a:xfrm flipV="1">
            <a:off x="1474200" y="2383200"/>
            <a:ext cx="1188720" cy="1288800"/>
          </a:xfrm>
          <a:prstGeom prst="line">
            <a:avLst/>
          </a:prstGeom>
          <a:ln w="38160">
            <a:solidFill>
              <a:srgbClr val="99FF6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6" name="Line 6"/>
          <p:cNvSpPr/>
          <p:nvPr/>
        </p:nvSpPr>
        <p:spPr>
          <a:xfrm flipV="1">
            <a:off x="1963440" y="2837880"/>
            <a:ext cx="280080" cy="30348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7" name="CustomShape 7"/>
          <p:cNvSpPr/>
          <p:nvPr/>
        </p:nvSpPr>
        <p:spPr>
          <a:xfrm>
            <a:off x="843480" y="1287000"/>
            <a:ext cx="3539160" cy="821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wzrosły ceny czekoladek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„Wedel”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8" name="Line 8"/>
          <p:cNvSpPr/>
          <p:nvPr/>
        </p:nvSpPr>
        <p:spPr>
          <a:xfrm>
            <a:off x="1264320" y="3141360"/>
            <a:ext cx="699120" cy="360"/>
          </a:xfrm>
          <a:prstGeom prst="line">
            <a:avLst/>
          </a:prstGeom>
          <a:ln w="28440" cap="rnd">
            <a:solidFill>
              <a:srgbClr val="99FF66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9" name="Line 9"/>
          <p:cNvSpPr/>
          <p:nvPr/>
        </p:nvSpPr>
        <p:spPr>
          <a:xfrm>
            <a:off x="1963440" y="3141360"/>
            <a:ext cx="360" cy="606600"/>
          </a:xfrm>
          <a:prstGeom prst="line">
            <a:avLst/>
          </a:prstGeom>
          <a:ln w="28440" cap="rnd">
            <a:solidFill>
              <a:srgbClr val="99FF66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0" name="Line 10"/>
          <p:cNvSpPr/>
          <p:nvPr/>
        </p:nvSpPr>
        <p:spPr>
          <a:xfrm flipH="1">
            <a:off x="1264320" y="2837880"/>
            <a:ext cx="979200" cy="360"/>
          </a:xfrm>
          <a:prstGeom prst="line">
            <a:avLst/>
          </a:prstGeom>
          <a:ln w="76320" cap="rnd">
            <a:solidFill>
              <a:srgbClr val="9900FF"/>
            </a:solidFill>
            <a:custDash>
              <a:ds d="2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1" name="Line 11"/>
          <p:cNvSpPr/>
          <p:nvPr/>
        </p:nvSpPr>
        <p:spPr>
          <a:xfrm>
            <a:off x="2243520" y="2837880"/>
            <a:ext cx="360" cy="910080"/>
          </a:xfrm>
          <a:prstGeom prst="line">
            <a:avLst/>
          </a:prstGeom>
          <a:ln w="76320" cap="rnd">
            <a:solidFill>
              <a:srgbClr val="9900FF"/>
            </a:solidFill>
            <a:custDash>
              <a:ds d="2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2" name="CustomShape 12"/>
          <p:cNvSpPr/>
          <p:nvPr/>
        </p:nvSpPr>
        <p:spPr>
          <a:xfrm>
            <a:off x="2665800" y="3747960"/>
            <a:ext cx="543240" cy="272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</a:t>
            </a:r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3" name="Line 13"/>
          <p:cNvSpPr/>
          <p:nvPr/>
        </p:nvSpPr>
        <p:spPr>
          <a:xfrm>
            <a:off x="4831200" y="1928160"/>
            <a:ext cx="360" cy="1743840"/>
          </a:xfrm>
          <a:prstGeom prst="line">
            <a:avLst/>
          </a:prstGeom>
          <a:ln w="57240">
            <a:solidFill>
              <a:srgbClr val="99FF66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4" name="Line 14"/>
          <p:cNvSpPr/>
          <p:nvPr/>
        </p:nvSpPr>
        <p:spPr>
          <a:xfrm>
            <a:off x="4831200" y="3672000"/>
            <a:ext cx="1608480" cy="360"/>
          </a:xfrm>
          <a:prstGeom prst="line">
            <a:avLst/>
          </a:prstGeom>
          <a:ln w="57240">
            <a:solidFill>
              <a:srgbClr val="99FF66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5" name="Line 15"/>
          <p:cNvSpPr/>
          <p:nvPr/>
        </p:nvSpPr>
        <p:spPr>
          <a:xfrm flipV="1">
            <a:off x="4970880" y="2231640"/>
            <a:ext cx="1189080" cy="1288800"/>
          </a:xfrm>
          <a:prstGeom prst="line">
            <a:avLst/>
          </a:prstGeom>
          <a:ln w="38160">
            <a:solidFill>
              <a:srgbClr val="99FF6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6" name="Line 16"/>
          <p:cNvSpPr/>
          <p:nvPr/>
        </p:nvSpPr>
        <p:spPr>
          <a:xfrm flipH="1">
            <a:off x="5250600" y="2913840"/>
            <a:ext cx="280080" cy="303120"/>
          </a:xfrm>
          <a:prstGeom prst="line">
            <a:avLst/>
          </a:prstGeom>
          <a:ln w="5724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7" name="CustomShape 17"/>
          <p:cNvSpPr/>
          <p:nvPr/>
        </p:nvSpPr>
        <p:spPr>
          <a:xfrm>
            <a:off x="4491000" y="1287000"/>
            <a:ext cx="4488480" cy="4554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spadły ceny czekoladek „Wedel”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8" name="Line 18"/>
          <p:cNvSpPr/>
          <p:nvPr/>
        </p:nvSpPr>
        <p:spPr>
          <a:xfrm flipH="1">
            <a:off x="4831200" y="2913840"/>
            <a:ext cx="699480" cy="360"/>
          </a:xfrm>
          <a:prstGeom prst="line">
            <a:avLst/>
          </a:prstGeom>
          <a:ln w="28440" cap="rnd">
            <a:solidFill>
              <a:srgbClr val="99FF66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9" name="Line 19"/>
          <p:cNvSpPr/>
          <p:nvPr/>
        </p:nvSpPr>
        <p:spPr>
          <a:xfrm>
            <a:off x="5530680" y="2913840"/>
            <a:ext cx="360" cy="758160"/>
          </a:xfrm>
          <a:prstGeom prst="line">
            <a:avLst/>
          </a:prstGeom>
          <a:ln w="38160" cap="rnd">
            <a:solidFill>
              <a:srgbClr val="99FF66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50" name="Line 20"/>
          <p:cNvSpPr/>
          <p:nvPr/>
        </p:nvSpPr>
        <p:spPr>
          <a:xfrm flipH="1">
            <a:off x="4831200" y="3216960"/>
            <a:ext cx="419400" cy="360"/>
          </a:xfrm>
          <a:prstGeom prst="line">
            <a:avLst/>
          </a:prstGeom>
          <a:ln w="76320" cap="rnd">
            <a:solidFill>
              <a:srgbClr val="9900FF"/>
            </a:solidFill>
            <a:custDash>
              <a:ds d="2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51" name="Line 21"/>
          <p:cNvSpPr/>
          <p:nvPr/>
        </p:nvSpPr>
        <p:spPr>
          <a:xfrm>
            <a:off x="5250600" y="3216960"/>
            <a:ext cx="360" cy="455040"/>
          </a:xfrm>
          <a:prstGeom prst="line">
            <a:avLst/>
          </a:prstGeom>
          <a:ln w="76320" cap="rnd">
            <a:solidFill>
              <a:srgbClr val="9900FF"/>
            </a:solidFill>
            <a:custDash>
              <a:ds d="2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52" name="CustomShape 22"/>
          <p:cNvSpPr/>
          <p:nvPr/>
        </p:nvSpPr>
        <p:spPr>
          <a:xfrm>
            <a:off x="4272840" y="1827360"/>
            <a:ext cx="507960" cy="3027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cena</a:t>
            </a:r>
            <a:endParaRPr lang="pl-PL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3" name="CustomShape 23"/>
          <p:cNvSpPr/>
          <p:nvPr/>
        </p:nvSpPr>
        <p:spPr>
          <a:xfrm>
            <a:off x="6372360" y="3747960"/>
            <a:ext cx="543240" cy="272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podaż</a:t>
            </a:r>
            <a:endParaRPr lang="pl-PL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4" name="Line 24"/>
          <p:cNvSpPr/>
          <p:nvPr/>
        </p:nvSpPr>
        <p:spPr>
          <a:xfrm>
            <a:off x="1194120" y="4809240"/>
            <a:ext cx="360" cy="1743840"/>
          </a:xfrm>
          <a:prstGeom prst="line">
            <a:avLst/>
          </a:prstGeom>
          <a:ln w="57240">
            <a:solidFill>
              <a:srgbClr val="99FF66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55" name="Line 25"/>
          <p:cNvSpPr/>
          <p:nvPr/>
        </p:nvSpPr>
        <p:spPr>
          <a:xfrm>
            <a:off x="1194120" y="6553080"/>
            <a:ext cx="1608840" cy="360"/>
          </a:xfrm>
          <a:prstGeom prst="line">
            <a:avLst/>
          </a:prstGeom>
          <a:ln w="57240">
            <a:solidFill>
              <a:srgbClr val="99FF66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56" name="Line 26"/>
          <p:cNvSpPr/>
          <p:nvPr/>
        </p:nvSpPr>
        <p:spPr>
          <a:xfrm flipV="1">
            <a:off x="1544040" y="5112360"/>
            <a:ext cx="1188720" cy="1289160"/>
          </a:xfrm>
          <a:prstGeom prst="line">
            <a:avLst/>
          </a:prstGeom>
          <a:ln w="38160">
            <a:solidFill>
              <a:srgbClr val="99FF6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57" name="Line 27"/>
          <p:cNvSpPr/>
          <p:nvPr/>
        </p:nvSpPr>
        <p:spPr>
          <a:xfrm flipH="1">
            <a:off x="1753920" y="5718960"/>
            <a:ext cx="20952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58" name="Line 28"/>
          <p:cNvSpPr/>
          <p:nvPr/>
        </p:nvSpPr>
        <p:spPr>
          <a:xfrm flipV="1">
            <a:off x="1404000" y="4960800"/>
            <a:ext cx="979200" cy="1061640"/>
          </a:xfrm>
          <a:prstGeom prst="line">
            <a:avLst/>
          </a:prstGeom>
          <a:ln w="3816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59" name="Line 29"/>
          <p:cNvSpPr/>
          <p:nvPr/>
        </p:nvSpPr>
        <p:spPr>
          <a:xfrm>
            <a:off x="4901040" y="4809240"/>
            <a:ext cx="360" cy="1743840"/>
          </a:xfrm>
          <a:prstGeom prst="line">
            <a:avLst/>
          </a:prstGeom>
          <a:ln w="57240">
            <a:solidFill>
              <a:srgbClr val="99FF66"/>
            </a:solidFill>
            <a:round/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60" name="Line 30"/>
          <p:cNvSpPr/>
          <p:nvPr/>
        </p:nvSpPr>
        <p:spPr>
          <a:xfrm>
            <a:off x="4901040" y="6553080"/>
            <a:ext cx="1608480" cy="360"/>
          </a:xfrm>
          <a:prstGeom prst="line">
            <a:avLst/>
          </a:prstGeom>
          <a:ln w="57240">
            <a:solidFill>
              <a:srgbClr val="99FF66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61" name="Line 31"/>
          <p:cNvSpPr/>
          <p:nvPr/>
        </p:nvSpPr>
        <p:spPr>
          <a:xfrm flipV="1">
            <a:off x="5250600" y="5112360"/>
            <a:ext cx="1189080" cy="1289160"/>
          </a:xfrm>
          <a:prstGeom prst="line">
            <a:avLst/>
          </a:prstGeom>
          <a:ln w="38160">
            <a:solidFill>
              <a:srgbClr val="99FF6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62" name="Line 32"/>
          <p:cNvSpPr/>
          <p:nvPr/>
        </p:nvSpPr>
        <p:spPr>
          <a:xfrm>
            <a:off x="6020280" y="5794920"/>
            <a:ext cx="279720" cy="360"/>
          </a:xfrm>
          <a:prstGeom prst="line">
            <a:avLst/>
          </a:prstGeom>
          <a:ln w="38160">
            <a:solidFill>
              <a:srgbClr val="111111"/>
            </a:solidFill>
            <a:round/>
            <a:tailEnd type="triangle" w="sm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63" name="Line 33"/>
          <p:cNvSpPr/>
          <p:nvPr/>
        </p:nvSpPr>
        <p:spPr>
          <a:xfrm flipV="1">
            <a:off x="5880240" y="5264280"/>
            <a:ext cx="979200" cy="1061280"/>
          </a:xfrm>
          <a:prstGeom prst="line">
            <a:avLst/>
          </a:prstGeom>
          <a:ln w="38160">
            <a:solidFill>
              <a:srgbClr val="99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64" name="CustomShape 34"/>
          <p:cNvSpPr/>
          <p:nvPr/>
        </p:nvSpPr>
        <p:spPr>
          <a:xfrm>
            <a:off x="856440" y="3975480"/>
            <a:ext cx="4014720" cy="82044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zamknięto jeden z zakładów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„Wedla”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5" name="CustomShape 35"/>
          <p:cNvSpPr/>
          <p:nvPr/>
        </p:nvSpPr>
        <p:spPr>
          <a:xfrm>
            <a:off x="4551840" y="4016520"/>
            <a:ext cx="4003920" cy="82116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zakupione nowe maszyny do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produkcji czekoladek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6" name="CustomShape 36"/>
          <p:cNvSpPr/>
          <p:nvPr/>
        </p:nvSpPr>
        <p:spPr>
          <a:xfrm>
            <a:off x="792000" y="5112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67" name="CustomShape 37"/>
          <p:cNvSpPr/>
          <p:nvPr/>
        </p:nvSpPr>
        <p:spPr>
          <a:xfrm>
            <a:off x="2952000" y="648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  <p:sp>
        <p:nvSpPr>
          <p:cNvPr id="468" name="CustomShape 38"/>
          <p:cNvSpPr/>
          <p:nvPr/>
        </p:nvSpPr>
        <p:spPr>
          <a:xfrm>
            <a:off x="4608000" y="504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</a:p>
        </p:txBody>
      </p:sp>
      <p:sp>
        <p:nvSpPr>
          <p:cNvPr id="469" name="CustomShape 39"/>
          <p:cNvSpPr/>
          <p:nvPr/>
        </p:nvSpPr>
        <p:spPr>
          <a:xfrm>
            <a:off x="6768000" y="6480000"/>
            <a:ext cx="306720" cy="34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pl-PL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CustomShape 1"/>
          <p:cNvSpPr/>
          <p:nvPr/>
        </p:nvSpPr>
        <p:spPr>
          <a:xfrm>
            <a:off x="750960" y="76320"/>
            <a:ext cx="770616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/>
          <a:lstStyle/>
          <a:p>
            <a:pPr algn="ctr">
              <a:lnSpc>
                <a:spcPct val="100000"/>
              </a:lnSpc>
            </a:pPr>
            <a:r>
              <a:rPr lang="pl-PL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Krzywa podaży</a:t>
            </a:r>
            <a:endParaRPr lang="pl-PL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71" name="Obraz 565"/>
          <p:cNvPicPr/>
          <p:nvPr/>
        </p:nvPicPr>
        <p:blipFill>
          <a:blip r:embed="rId3" cstate="print"/>
          <a:stretch/>
        </p:blipFill>
        <p:spPr>
          <a:xfrm>
            <a:off x="571680" y="1244520"/>
            <a:ext cx="9473400" cy="5206320"/>
          </a:xfrm>
          <a:prstGeom prst="rect">
            <a:avLst/>
          </a:prstGeom>
          <a:ln>
            <a:solidFill>
              <a:srgbClr val="3465A4"/>
            </a:solidFill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CustomShape 1"/>
          <p:cNvSpPr/>
          <p:nvPr/>
        </p:nvSpPr>
        <p:spPr>
          <a:xfrm>
            <a:off x="1066680" y="609480"/>
            <a:ext cx="7009200" cy="5333040"/>
          </a:xfrm>
          <a:prstGeom prst="rect">
            <a:avLst/>
          </a:prstGeom>
          <a:gradFill>
            <a:gsLst>
              <a:gs pos="0">
                <a:srgbClr val="000080"/>
              </a:gs>
              <a:gs pos="100000">
                <a:srgbClr val="000000"/>
              </a:gs>
            </a:gsLst>
            <a:lin ang="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73" name="CustomShape 2"/>
          <p:cNvSpPr/>
          <p:nvPr/>
        </p:nvSpPr>
        <p:spPr>
          <a:xfrm>
            <a:off x="685800" y="6248520"/>
            <a:ext cx="190404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74" name="CustomShape 3"/>
          <p:cNvSpPr/>
          <p:nvPr/>
        </p:nvSpPr>
        <p:spPr>
          <a:xfrm>
            <a:off x="3124080" y="6248520"/>
            <a:ext cx="289440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75" name="Line 4"/>
          <p:cNvSpPr/>
          <p:nvPr/>
        </p:nvSpPr>
        <p:spPr>
          <a:xfrm flipV="1">
            <a:off x="1066680" y="1684080"/>
            <a:ext cx="4619520" cy="7920"/>
          </a:xfrm>
          <a:prstGeom prst="line">
            <a:avLst/>
          </a:prstGeom>
          <a:ln w="12600" cap="rnd">
            <a:solidFill>
              <a:srgbClr val="FFFF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76" name="Line 5"/>
          <p:cNvSpPr/>
          <p:nvPr/>
        </p:nvSpPr>
        <p:spPr>
          <a:xfrm flipH="1">
            <a:off x="5661000" y="1701720"/>
            <a:ext cx="2880" cy="4252680"/>
          </a:xfrm>
          <a:prstGeom prst="line">
            <a:avLst/>
          </a:prstGeom>
          <a:ln w="12600" cap="rnd">
            <a:solidFill>
              <a:srgbClr val="FFFF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77" name="Line 6"/>
          <p:cNvSpPr/>
          <p:nvPr/>
        </p:nvSpPr>
        <p:spPr>
          <a:xfrm>
            <a:off x="1066680" y="2765160"/>
            <a:ext cx="3048120" cy="360"/>
          </a:xfrm>
          <a:prstGeom prst="line">
            <a:avLst/>
          </a:prstGeom>
          <a:ln w="12600" cap="rnd">
            <a:solidFill>
              <a:srgbClr val="00FFFF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78" name="Line 7"/>
          <p:cNvSpPr/>
          <p:nvPr/>
        </p:nvSpPr>
        <p:spPr>
          <a:xfrm>
            <a:off x="4140000" y="2781000"/>
            <a:ext cx="360" cy="3173400"/>
          </a:xfrm>
          <a:prstGeom prst="line">
            <a:avLst/>
          </a:prstGeom>
          <a:ln w="12600" cap="rnd">
            <a:solidFill>
              <a:srgbClr val="00FFFF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79" name="Line 8"/>
          <p:cNvSpPr/>
          <p:nvPr/>
        </p:nvSpPr>
        <p:spPr>
          <a:xfrm>
            <a:off x="1066680" y="3830400"/>
            <a:ext cx="1765080" cy="360"/>
          </a:xfrm>
          <a:prstGeom prst="line">
            <a:avLst/>
          </a:prstGeom>
          <a:ln w="12600" cap="rnd">
            <a:solidFill>
              <a:srgbClr val="00FF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80" name="Line 9"/>
          <p:cNvSpPr/>
          <p:nvPr/>
        </p:nvSpPr>
        <p:spPr>
          <a:xfrm>
            <a:off x="2831760" y="3848040"/>
            <a:ext cx="360" cy="2120760"/>
          </a:xfrm>
          <a:prstGeom prst="line">
            <a:avLst/>
          </a:prstGeom>
          <a:ln w="12600" cap="rnd">
            <a:solidFill>
              <a:srgbClr val="00FF00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81" name="Line 10"/>
          <p:cNvSpPr/>
          <p:nvPr/>
        </p:nvSpPr>
        <p:spPr>
          <a:xfrm flipV="1">
            <a:off x="1955520" y="4889160"/>
            <a:ext cx="360" cy="1079640"/>
          </a:xfrm>
          <a:prstGeom prst="line">
            <a:avLst/>
          </a:prstGeom>
          <a:ln w="12600" cap="rnd">
            <a:solidFill>
              <a:srgbClr val="FF00FF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82" name="Line 11"/>
          <p:cNvSpPr/>
          <p:nvPr/>
        </p:nvSpPr>
        <p:spPr>
          <a:xfrm>
            <a:off x="1066680" y="4892400"/>
            <a:ext cx="888840" cy="360"/>
          </a:xfrm>
          <a:prstGeom prst="line">
            <a:avLst/>
          </a:prstGeom>
          <a:ln w="12600" cap="rnd">
            <a:solidFill>
              <a:srgbClr val="FF00FF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83" name="Line 12"/>
          <p:cNvSpPr/>
          <p:nvPr/>
        </p:nvSpPr>
        <p:spPr>
          <a:xfrm flipH="1">
            <a:off x="1854000" y="4902120"/>
            <a:ext cx="101520" cy="16488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84" name="Line 13"/>
          <p:cNvSpPr/>
          <p:nvPr/>
        </p:nvSpPr>
        <p:spPr>
          <a:xfrm flipV="1">
            <a:off x="7213320" y="533160"/>
            <a:ext cx="177840" cy="114480"/>
          </a:xfrm>
          <a:prstGeom prst="line">
            <a:avLst/>
          </a:prstGeom>
          <a:ln w="255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85" name="CustomShape 14"/>
          <p:cNvSpPr/>
          <p:nvPr/>
        </p:nvSpPr>
        <p:spPr>
          <a:xfrm rot="16200000">
            <a:off x="-255240" y="3539880"/>
            <a:ext cx="1296000" cy="488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46080" tIns="92160" rIns="46080" bIns="92160"/>
          <a:lstStyle/>
          <a:p>
            <a:pPr>
              <a:lnSpc>
                <a:spcPct val="100000"/>
              </a:lnSpc>
            </a:pPr>
            <a:r>
              <a:rPr lang="pl-PL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zł/kg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6" name="CustomShape 15"/>
          <p:cNvSpPr/>
          <p:nvPr/>
        </p:nvSpPr>
        <p:spPr>
          <a:xfrm>
            <a:off x="3193920" y="6459480"/>
            <a:ext cx="14299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>
              <a:lnSpc>
                <a:spcPct val="100000"/>
              </a:lnSpc>
            </a:pPr>
            <a:r>
              <a:rPr lang="pl-PL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Ilość 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7" name="CustomShape 16"/>
          <p:cNvSpPr/>
          <p:nvPr/>
        </p:nvSpPr>
        <p:spPr>
          <a:xfrm>
            <a:off x="1747800" y="4452840"/>
            <a:ext cx="338760" cy="426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200" b="0" strike="noStrike" spc="-1">
                <a:solidFill>
                  <a:srgbClr val="FF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8" name="CustomShape 17"/>
          <p:cNvSpPr/>
          <p:nvPr/>
        </p:nvSpPr>
        <p:spPr>
          <a:xfrm>
            <a:off x="2585880" y="3386160"/>
            <a:ext cx="338760" cy="426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200" b="0" strike="noStrike" spc="-1">
                <a:solidFill>
                  <a:srgbClr val="00FF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9" name="CustomShape 18"/>
          <p:cNvSpPr/>
          <p:nvPr/>
        </p:nvSpPr>
        <p:spPr>
          <a:xfrm>
            <a:off x="3902040" y="2319480"/>
            <a:ext cx="323280" cy="426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200" b="0" strike="noStrike" spc="-1">
                <a:solidFill>
                  <a:srgbClr val="00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0" name="CustomShape 19"/>
          <p:cNvSpPr/>
          <p:nvPr/>
        </p:nvSpPr>
        <p:spPr>
          <a:xfrm>
            <a:off x="5430960" y="1239840"/>
            <a:ext cx="338760" cy="426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200" b="0" strike="noStrike" spc="-1">
                <a:solidFill>
                  <a:srgbClr val="FFFF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2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1" name="CustomShape 20"/>
          <p:cNvSpPr/>
          <p:nvPr/>
        </p:nvSpPr>
        <p:spPr>
          <a:xfrm>
            <a:off x="1876320" y="483408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92" name="CustomShape 21"/>
          <p:cNvSpPr/>
          <p:nvPr/>
        </p:nvSpPr>
        <p:spPr>
          <a:xfrm>
            <a:off x="2739960" y="379260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93" name="CustomShape 22"/>
          <p:cNvSpPr/>
          <p:nvPr/>
        </p:nvSpPr>
        <p:spPr>
          <a:xfrm>
            <a:off x="4060800" y="271296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94" name="CustomShape 23"/>
          <p:cNvSpPr/>
          <p:nvPr/>
        </p:nvSpPr>
        <p:spPr>
          <a:xfrm>
            <a:off x="5584680" y="164628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95" name="CustomShape 24"/>
          <p:cNvSpPr/>
          <p:nvPr/>
        </p:nvSpPr>
        <p:spPr>
          <a:xfrm>
            <a:off x="7121520" y="592200"/>
            <a:ext cx="113400" cy="1134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96" name="CustomShape 25"/>
          <p:cNvSpPr/>
          <p:nvPr/>
        </p:nvSpPr>
        <p:spPr>
          <a:xfrm>
            <a:off x="0" y="0"/>
            <a:ext cx="9141480" cy="5180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800" b="1" strike="noStrike" spc="-1">
                <a:solidFill>
                  <a:srgbClr val="FF8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 rynkowa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7" name="CustomShape 26"/>
          <p:cNvSpPr/>
          <p:nvPr/>
        </p:nvSpPr>
        <p:spPr>
          <a:xfrm rot="16200000">
            <a:off x="-332640" y="2817360"/>
            <a:ext cx="1466640" cy="488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46080" tIns="92160" rIns="46080" bIns="9216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 (zł/kg)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8" name="CustomShape 27"/>
          <p:cNvSpPr/>
          <p:nvPr/>
        </p:nvSpPr>
        <p:spPr>
          <a:xfrm>
            <a:off x="3902040" y="6459480"/>
            <a:ext cx="14299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Ilość 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9" name="CustomShape 28"/>
          <p:cNvSpPr/>
          <p:nvPr/>
        </p:nvSpPr>
        <p:spPr>
          <a:xfrm>
            <a:off x="6076800" y="1512720"/>
            <a:ext cx="3066120" cy="2981880"/>
          </a:xfrm>
          <a:prstGeom prst="roundRect">
            <a:avLst>
              <a:gd name="adj" fmla="val 12486"/>
            </a:avLst>
          </a:prstGeom>
          <a:solidFill>
            <a:srgbClr val="FFFFFF"/>
          </a:solidFill>
          <a:ln w="1260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500" name="CustomShape 29"/>
          <p:cNvSpPr/>
          <p:nvPr/>
        </p:nvSpPr>
        <p:spPr>
          <a:xfrm>
            <a:off x="7104960" y="1623960"/>
            <a:ext cx="878040" cy="2652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(zł/kg)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FF33CC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66FF6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66CC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12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CC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16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1" name="CustomShape 30"/>
          <p:cNvSpPr/>
          <p:nvPr/>
        </p:nvSpPr>
        <p:spPr>
          <a:xfrm>
            <a:off x="8143200" y="1600200"/>
            <a:ext cx="905760" cy="2652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1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(tony)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FF33CC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66FF6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66CC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350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60000"/>
              </a:lnSpc>
            </a:pPr>
            <a:r>
              <a:rPr lang="pl-PL" sz="2000" b="0" strike="noStrike" spc="-1">
                <a:solidFill>
                  <a:srgbClr val="CC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530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2" name="CustomShape 31"/>
          <p:cNvSpPr/>
          <p:nvPr/>
        </p:nvSpPr>
        <p:spPr>
          <a:xfrm>
            <a:off x="6589440" y="2133720"/>
            <a:ext cx="325080" cy="1950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FF33CC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66FF6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66CC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70000"/>
              </a:lnSpc>
            </a:pPr>
            <a:r>
              <a:rPr lang="pl-PL" sz="2000" b="0" strike="noStrike" spc="-1">
                <a:solidFill>
                  <a:srgbClr val="CCCC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3" name="CustomShape 32"/>
          <p:cNvSpPr/>
          <p:nvPr/>
        </p:nvSpPr>
        <p:spPr>
          <a:xfrm>
            <a:off x="6157080" y="1622520"/>
            <a:ext cx="83412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Punkt</a:t>
            </a:r>
            <a:endParaRPr lang="pl-PL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4" name="Line 33"/>
          <p:cNvSpPr/>
          <p:nvPr/>
        </p:nvSpPr>
        <p:spPr>
          <a:xfrm>
            <a:off x="7570440" y="2350800"/>
            <a:ext cx="1463760" cy="360"/>
          </a:xfrm>
          <a:prstGeom prst="line">
            <a:avLst/>
          </a:prstGeom>
          <a:ln w="25560">
            <a:solidFill>
              <a:srgbClr val="3333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505" name="Line 34"/>
          <p:cNvSpPr/>
          <p:nvPr/>
        </p:nvSpPr>
        <p:spPr>
          <a:xfrm>
            <a:off x="6229080" y="2350800"/>
            <a:ext cx="1463760" cy="360"/>
          </a:xfrm>
          <a:prstGeom prst="line">
            <a:avLst/>
          </a:prstGeom>
          <a:ln w="25560">
            <a:solidFill>
              <a:srgbClr val="33339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pic>
        <p:nvPicPr>
          <p:cNvPr id="506" name="Obraz 703"/>
          <p:cNvPicPr/>
          <p:nvPr/>
        </p:nvPicPr>
        <p:blipFill>
          <a:blip r:embed="rId3" cstate="print"/>
          <a:stretch/>
        </p:blipFill>
        <p:spPr>
          <a:xfrm>
            <a:off x="609480" y="254160"/>
            <a:ext cx="7720920" cy="6412680"/>
          </a:xfrm>
          <a:prstGeom prst="rect">
            <a:avLst/>
          </a:prstGeom>
          <a:ln>
            <a:solidFill>
              <a:srgbClr val="3465A4"/>
            </a:solidFill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67544" y="620688"/>
            <a:ext cx="8209440" cy="1246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75000"/>
              </a:lnSpc>
            </a:pPr>
            <a:r>
              <a:rPr lang="pl-PL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Mechanizm rynkowy</a:t>
            </a:r>
            <a:endParaRPr lang="pl-PL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251520" y="2708920"/>
            <a:ext cx="8209440" cy="230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75000"/>
              </a:lnSpc>
            </a:pPr>
            <a:endParaRPr lang="pl-PL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r>
              <a:rPr lang="pl-PL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</a:t>
            </a: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Odpowiada na 3 pytania: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-Co produkować?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-Jak produkować?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75000"/>
              </a:lnSpc>
            </a:pPr>
            <a:r>
              <a:rPr lang="pl-PL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-Dla kogo produkować?</a:t>
            </a:r>
            <a:endParaRPr lang="pl-PL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457200" y="274680"/>
            <a:ext cx="8228520" cy="48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Kryteria podziału rynku:</a:t>
            </a:r>
            <a:endParaRPr lang="pl-PL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457200" y="981000"/>
            <a:ext cx="8228520" cy="561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 najważniejszych kryteriów podziału rynku zalicza się: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przedmiot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którego dotyczy wymiana rynkowa,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przestrzenny zasięg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dokonywanych transakcji,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stopień legalności 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transakcji rynkowych,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Ze względu na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przedmiot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wymiany wyróżnia się: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-rynek produktów i usług konsumpcyjnych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wśród których wyróżnia się rynki wszystkich dóbr konsumpcyjnych m.in.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owoców, rynek samochodów, rynek usług fryzjerskich, rynek długopisów itd.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-rynek produktów i usług produkcyjnych, inwestycyjnych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a na nim np.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obrabiarek, rynek kombajnów rolniczych itd.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 dirty="0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-rynek czynników produkcji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dzielący się na 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pracy, rynek kapitału, rynek ziemi, rynek surowcowy, rynek technologii itd.,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457200" y="620640"/>
            <a:ext cx="8228520" cy="583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Ze względu na kryterium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przestrzenne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czyli rozpatrywany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obszar transakcji wymiany rynki dzielimy na: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lokalne,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regionalne,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krajowe,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międzynarodowe,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światowe.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Ze względu na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stopień legalności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możemy wyróżnić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następujące kategorie rynków: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legalny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inaczej zwany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białym rynkiem,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półlegalny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zwany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szarym rynkiem,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80000"/>
              </a:lnSpc>
              <a:buClr>
                <a:srgbClr val="333399"/>
              </a:buClr>
              <a:buFont typeface="Wingdings" charset="2"/>
              <a:buChar char=""/>
            </a:pPr>
            <a:r>
              <a:rPr lang="pl-PL" sz="2400" b="0" strike="noStrike" spc="-1">
                <a:solidFill>
                  <a:srgbClr val="333399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nielegalny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zwany popularnie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czarnym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rynkiem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457200" y="1989000"/>
            <a:ext cx="8228520" cy="4136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czarny od szarego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różni się tym, że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czarny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dotyczy produktów co do których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występuje prawny zakaz transakcji lub konsumpcji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Z kolei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rynek szary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obejmuje produkty i usługi, którymi </a:t>
            </a:r>
            <a:r>
              <a:rPr lang="pl-PL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obrót dokonuje się poza legalną formą handlu</a:t>
            </a:r>
            <a:r>
              <a:rPr lang="pl-PL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dotyczy to zwłaszcza obrotu podlegający opodatkowaniu, od którego nie odprowadzono podatku. </a:t>
            </a:r>
            <a:endParaRPr lang="pl-PL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F6E4DA5-F800-9B1E-D5DA-DCE2189C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990575" indent="-380990" eaLnBrk="0" hangingPunct="0"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523962" indent="-304792" eaLnBrk="0" hangingPunct="0"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2133547" indent="-304792" eaLnBrk="0" hangingPunct="0"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743131" indent="-304792" eaLnBrk="0" hangingPunct="0"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eaLnBrk="1" hangingPunct="1"/>
            <a:fld id="{59871A8A-89EE-423C-943D-45AA4F2BAF44}" type="slidenum">
              <a:rPr lang="pl-PL" altLang="en-US" sz="1867" b="0">
                <a:latin typeface="Times New Roman" panose="02020603050405020304" pitchFamily="18" charset="0"/>
              </a:rPr>
              <a:pPr eaLnBrk="1" hangingPunct="1"/>
              <a:t>7</a:t>
            </a:fld>
            <a:endParaRPr lang="pl-PL" altLang="en-US" sz="1867" b="0">
              <a:latin typeface="Times New Roman" panose="02020603050405020304" pitchFamily="18" charset="0"/>
            </a:endParaRP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CD1AB951-D85A-E8A7-8FA0-F1C952473224}"/>
              </a:ext>
            </a:extLst>
          </p:cNvPr>
          <p:cNvSpPr txBox="1">
            <a:spLocks/>
          </p:cNvSpPr>
          <p:nvPr/>
        </p:nvSpPr>
        <p:spPr bwMode="auto">
          <a:xfrm>
            <a:off x="42081" y="332656"/>
            <a:ext cx="8991600" cy="1809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0" hangingPunct="0">
              <a:defRPr/>
            </a:pPr>
            <a:br>
              <a:rPr lang="pl-PL" sz="5867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pl-PL" sz="5867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pl-PL" sz="5867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pl-PL" sz="2667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just" eaLnBrk="0" hangingPunct="0">
              <a:defRPr/>
            </a:pPr>
            <a:endParaRPr lang="pl-PL" sz="2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just" eaLnBrk="0" hangingPunct="0">
              <a:defRPr/>
            </a:pPr>
            <a:endParaRPr lang="pl-PL" sz="2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just" eaLnBrk="0" hangingPunct="0">
              <a:defRPr/>
            </a:pPr>
            <a:endParaRPr lang="pl-PL" sz="2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just" eaLnBrk="0" hangingPunct="0">
              <a:defRPr/>
            </a:pPr>
            <a:endParaRPr lang="pl-PL" sz="2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just" eaLnBrk="0" hangingPunct="0">
              <a:defRPr/>
            </a:pPr>
            <a:r>
              <a:rPr lang="pl-PL" sz="2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Oto standardowa klasyfikacja rodzajów (form) rynku: dwa </a:t>
            </a:r>
            <a:r>
              <a:rPr lang="pl-PL" sz="2400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mo-dele</a:t>
            </a:r>
            <a:r>
              <a:rPr lang="pl-PL" sz="2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skrajne to KONKURENCJA DOSKONAŁA i MONOPOL Dwa modele pośrednie to KONKURENCJA MONOPOLISTYCZ-</a:t>
            </a:r>
          </a:p>
          <a:p>
            <a:pPr algn="just" eaLnBrk="0" hangingPunct="0">
              <a:defRPr/>
            </a:pPr>
            <a:r>
              <a:rPr lang="pl-PL" sz="2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NA i OLIGOPOL. </a:t>
            </a:r>
          </a:p>
          <a:p>
            <a:pPr algn="just" eaLnBrk="0" hangingPunct="0">
              <a:defRPr/>
            </a:pPr>
            <a:endParaRPr lang="pl-PL" sz="2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just" eaLnBrk="0" hangingPunct="0">
              <a:defRPr/>
            </a:pPr>
            <a:endParaRPr lang="pl-PL" sz="2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just" eaLnBrk="0" hangingPunct="0">
              <a:defRPr/>
            </a:pPr>
            <a:r>
              <a:rPr lang="pl-PL" sz="2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algn="just" eaLnBrk="0" hangingPunct="0">
              <a:defRPr/>
            </a:pPr>
            <a:br>
              <a:rPr lang="pl-PL" sz="2667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pl-PL" sz="2667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br>
              <a:rPr lang="pl-PL" sz="2667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pl-PL" sz="2400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</a:br>
            <a:br>
              <a:rPr lang="pl-PL" sz="5867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pl-PL" sz="5867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BDB104F0-084F-EBA9-4176-D281157812C2}"/>
              </a:ext>
            </a:extLst>
          </p:cNvPr>
          <p:cNvSpPr/>
          <p:nvPr/>
        </p:nvSpPr>
        <p:spPr>
          <a:xfrm>
            <a:off x="5004048" y="4138652"/>
            <a:ext cx="1420582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67" kern="0" dirty="0">
                <a:solidFill>
                  <a:schemeClr val="tx2"/>
                </a:solidFill>
              </a:rPr>
              <a:t>OLIGOPOL</a:t>
            </a:r>
            <a:endParaRPr lang="pl-PL" sz="1867" dirty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C183E4A4-5D19-062F-B4FF-B9C4238BACE6}"/>
              </a:ext>
            </a:extLst>
          </p:cNvPr>
          <p:cNvSpPr/>
          <p:nvPr/>
        </p:nvSpPr>
        <p:spPr>
          <a:xfrm>
            <a:off x="0" y="4121403"/>
            <a:ext cx="2614818" cy="7487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2133" kern="0" dirty="0">
                <a:solidFill>
                  <a:srgbClr val="FF0000"/>
                </a:solidFill>
                <a:latin typeface="Rockwell Extra Bold" pitchFamily="18" charset="0"/>
              </a:rPr>
              <a:t>KONKURENCJA </a:t>
            </a:r>
          </a:p>
          <a:p>
            <a:pPr>
              <a:defRPr/>
            </a:pPr>
            <a:r>
              <a:rPr lang="pl-PL" sz="2133" kern="0" dirty="0">
                <a:solidFill>
                  <a:srgbClr val="FF0000"/>
                </a:solidFill>
                <a:latin typeface="Rockwell Extra Bold" pitchFamily="18" charset="0"/>
              </a:rPr>
              <a:t>  DOSKONAŁA</a:t>
            </a:r>
            <a:endParaRPr lang="pl-PL" sz="2133" dirty="0">
              <a:solidFill>
                <a:srgbClr val="FF0000"/>
              </a:solidFill>
              <a:latin typeface="Rockwell Extra Bold" pitchFamily="18" charset="0"/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7567F534-7581-B9E0-18F9-C216EFB472A9}"/>
              </a:ext>
            </a:extLst>
          </p:cNvPr>
          <p:cNvSpPr/>
          <p:nvPr/>
        </p:nvSpPr>
        <p:spPr>
          <a:xfrm>
            <a:off x="7406102" y="4471491"/>
            <a:ext cx="1407758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67" kern="0" dirty="0">
                <a:solidFill>
                  <a:schemeClr val="tx2"/>
                </a:solidFill>
              </a:rPr>
              <a:t>MONOPOL</a:t>
            </a:r>
            <a:endParaRPr lang="pl-PL" sz="1867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9A9662AD-00E8-A81F-7C7A-1EE5F93C725B}"/>
              </a:ext>
            </a:extLst>
          </p:cNvPr>
          <p:cNvSpPr/>
          <p:nvPr/>
        </p:nvSpPr>
        <p:spPr>
          <a:xfrm>
            <a:off x="2051720" y="4267789"/>
            <a:ext cx="3162300" cy="6669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1867" kern="0" dirty="0">
                <a:solidFill>
                  <a:schemeClr val="tx2"/>
                </a:solidFill>
              </a:rPr>
              <a:t>KONKURENCJA MONOPOLISTYCZNA</a:t>
            </a:r>
            <a:endParaRPr lang="pl-PL" sz="2133" dirty="0"/>
          </a:p>
        </p:txBody>
      </p:sp>
      <p:grpSp>
        <p:nvGrpSpPr>
          <p:cNvPr id="26632" name="Grupa 15">
            <a:extLst>
              <a:ext uri="{FF2B5EF4-FFF2-40B4-BE49-F238E27FC236}">
                <a16:creationId xmlns:a16="http://schemas.microsoft.com/office/drawing/2014/main" id="{B3110617-CA07-54A3-97D8-0CBF9F2CB7F2}"/>
              </a:ext>
            </a:extLst>
          </p:cNvPr>
          <p:cNvGrpSpPr>
            <a:grpSpLocks/>
          </p:cNvGrpSpPr>
          <p:nvPr/>
        </p:nvGrpSpPr>
        <p:grpSpPr bwMode="auto">
          <a:xfrm>
            <a:off x="274339" y="4980284"/>
            <a:ext cx="8505770" cy="480716"/>
            <a:chOff x="195240" y="3467092"/>
            <a:chExt cx="6380093" cy="360312"/>
          </a:xfrm>
        </p:grpSpPr>
        <p:cxnSp>
          <p:nvCxnSpPr>
            <p:cNvPr id="26633" name="Łącznik prosty 6">
              <a:extLst>
                <a:ext uri="{FF2B5EF4-FFF2-40B4-BE49-F238E27FC236}">
                  <a16:creationId xmlns:a16="http://schemas.microsoft.com/office/drawing/2014/main" id="{85D2AAFF-9C9B-88B6-89B6-F30F442EA8E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57166" y="3714744"/>
              <a:ext cx="607223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Prostokąt 12">
              <a:extLst>
                <a:ext uri="{FF2B5EF4-FFF2-40B4-BE49-F238E27FC236}">
                  <a16:creationId xmlns:a16="http://schemas.microsoft.com/office/drawing/2014/main" id="{B2A9541E-357F-B599-C3EA-D024C498FE65}"/>
                </a:ext>
              </a:extLst>
            </p:cNvPr>
            <p:cNvSpPr/>
            <p:nvPr/>
          </p:nvSpPr>
          <p:spPr>
            <a:xfrm>
              <a:off x="195240" y="3481371"/>
              <a:ext cx="340518" cy="34603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l-PL" sz="2400" kern="0">
                  <a:solidFill>
                    <a:schemeClr val="tx2"/>
                  </a:solidFill>
                </a:rPr>
                <a:t>●</a:t>
              </a:r>
              <a:endParaRPr lang="pl-PL" sz="2400"/>
            </a:p>
          </p:txBody>
        </p:sp>
        <p:sp>
          <p:nvSpPr>
            <p:cNvPr id="14" name="Prostokąt 13">
              <a:extLst>
                <a:ext uri="{FF2B5EF4-FFF2-40B4-BE49-F238E27FC236}">
                  <a16:creationId xmlns:a16="http://schemas.microsoft.com/office/drawing/2014/main" id="{35572B13-8C3D-E7B4-CCFB-32ADD402E3EA}"/>
                </a:ext>
              </a:extLst>
            </p:cNvPr>
            <p:cNvSpPr/>
            <p:nvPr/>
          </p:nvSpPr>
          <p:spPr>
            <a:xfrm>
              <a:off x="6234815" y="3467092"/>
              <a:ext cx="340518" cy="34603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l-PL" sz="2400" kern="0">
                  <a:solidFill>
                    <a:schemeClr val="tx2"/>
                  </a:solidFill>
                </a:rPr>
                <a:t>●</a:t>
              </a:r>
              <a:endParaRPr lang="pl-PL" sz="2400"/>
            </a:p>
          </p:txBody>
        </p:sp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BD2F2702-21CD-4694-0928-9D0BB1ED71A0}"/>
                </a:ext>
              </a:extLst>
            </p:cNvPr>
            <p:cNvSpPr/>
            <p:nvPr/>
          </p:nvSpPr>
          <p:spPr>
            <a:xfrm>
              <a:off x="2214782" y="3481371"/>
              <a:ext cx="340518" cy="34603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l-PL" sz="2400" kern="0">
                  <a:solidFill>
                    <a:schemeClr val="tx2"/>
                  </a:solidFill>
                </a:rPr>
                <a:t>●</a:t>
              </a:r>
              <a:endParaRPr lang="pl-PL" sz="2400"/>
            </a:p>
          </p:txBody>
        </p:sp>
        <p:sp>
          <p:nvSpPr>
            <p:cNvPr id="16" name="Prostokąt 15">
              <a:extLst>
                <a:ext uri="{FF2B5EF4-FFF2-40B4-BE49-F238E27FC236}">
                  <a16:creationId xmlns:a16="http://schemas.microsoft.com/office/drawing/2014/main" id="{6ED64DA2-E517-33DE-D877-D6F52B7A92E3}"/>
                </a:ext>
              </a:extLst>
            </p:cNvPr>
            <p:cNvSpPr/>
            <p:nvPr/>
          </p:nvSpPr>
          <p:spPr>
            <a:xfrm>
              <a:off x="4215272" y="3481371"/>
              <a:ext cx="340518" cy="34603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l-PL" sz="2400" kern="0">
                  <a:solidFill>
                    <a:schemeClr val="tx2"/>
                  </a:solidFill>
                </a:rPr>
                <a:t>●</a:t>
              </a:r>
              <a:endParaRPr lang="pl-PL" sz="2400"/>
            </a:p>
          </p:txBody>
        </p:sp>
      </p:grp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2"/>
          <p:cNvSpPr/>
          <p:nvPr/>
        </p:nvSpPr>
        <p:spPr>
          <a:xfrm>
            <a:off x="323528" y="764704"/>
            <a:ext cx="8568360" cy="496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pl-PL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Do podmiotów rynku zalicza się kupujących, sprzedających i państwo. </a:t>
            </a:r>
            <a:endParaRPr lang="pl-PL" sz="32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Kupujący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(konsumenci) reprezentują popytową stronę rynku - głównie gospodarstwa domowe, które starają się na rynku dokonać zakupu najbardziej je satysfakcjonującego koszyka (zestawu) dóbr.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Drugą grupę podmiotów stanowią sprzedawcy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(producenci), którzy kierując się chęcią uzyskania zysków zajmują się produkcją i sprzedażą dóbr nabywanych przez konsumentów.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pl-PL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Trzecim ważnym podmiotem rynkowym jest państwo</a:t>
            </a:r>
            <a:r>
              <a:rPr lang="pl-PL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które za pomocą różnych instrumentów działających bezpośrednio lub pośrednich wpływa na rynek w celu poprawy ogólnej sytuacji gospodarczej i społecznej. </a:t>
            </a:r>
            <a:endParaRPr lang="pl-PL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>
            <a:off x="457200" y="692280"/>
            <a:ext cx="8228520" cy="543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Przedmiotem rynku są dobra czyli produkty i usługi, które są oferowane i kupowane na rynku.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Elementami rynku są natomiast 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popyt, 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podaż,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cena. </a:t>
            </a:r>
            <a:endParaRPr lang="pl-PL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1182</Words>
  <Application>Microsoft Office PowerPoint</Application>
  <PresentationFormat>Pokaz na ekranie (4:3)</PresentationFormat>
  <Paragraphs>267</Paragraphs>
  <Slides>26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5</vt:i4>
      </vt:variant>
      <vt:variant>
        <vt:lpstr>Tytuły slajdów</vt:lpstr>
      </vt:variant>
      <vt:variant>
        <vt:i4>26</vt:i4>
      </vt:variant>
    </vt:vector>
  </HeadingPairs>
  <TitlesOfParts>
    <vt:vector size="38" baseType="lpstr">
      <vt:lpstr>Arial</vt:lpstr>
      <vt:lpstr>Courier New</vt:lpstr>
      <vt:lpstr>Rockwell Extra Bold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subject/>
  <dc:creator/>
  <dc:description/>
  <cp:lastModifiedBy>Bogusława Puzio-Wacławik</cp:lastModifiedBy>
  <cp:revision>13</cp:revision>
  <dcterms:modified xsi:type="dcterms:W3CDTF">2024-10-08T09:21:18Z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21</vt:i4>
  </property>
  <property fmtid="{D5CDD505-2E9C-101B-9397-08002B2CF9AE}" pid="8" name="PresentationFormat">
    <vt:lpwstr>Pokaz na ekranie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43</vt:i4>
  </property>
</Properties>
</file>