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64" r:id="rId3"/>
    <p:sldId id="326" r:id="rId4"/>
    <p:sldId id="327" r:id="rId5"/>
    <p:sldId id="328" r:id="rId6"/>
    <p:sldId id="453" r:id="rId7"/>
    <p:sldId id="330" r:id="rId8"/>
    <p:sldId id="449" r:id="rId9"/>
    <p:sldId id="450" r:id="rId10"/>
    <p:sldId id="451" r:id="rId11"/>
    <p:sldId id="452" r:id="rId12"/>
    <p:sldId id="331" r:id="rId13"/>
    <p:sldId id="332" r:id="rId14"/>
    <p:sldId id="336" r:id="rId15"/>
    <p:sldId id="333" r:id="rId16"/>
    <p:sldId id="334" r:id="rId17"/>
    <p:sldId id="335" r:id="rId18"/>
    <p:sldId id="337" r:id="rId19"/>
    <p:sldId id="338" r:id="rId20"/>
    <p:sldId id="339" r:id="rId2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142373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98727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89073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3493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89833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8446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5129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7228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4682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12454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4034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942303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a:t>Ćwiczenia 6-1212</a:t>
            </a:r>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lgn="just">
              <a:buNone/>
            </a:pPr>
            <a:r>
              <a:rPr lang="pl-PL" sz="1600" dirty="0"/>
              <a:t>zasady legalizacji pobytu obywateli Ukrainy w RP przybywających w związku z działaniami wojennymi na terytorium Ukrainy nie są stosowane do osób, które posiadają np.: zezwolenie na pobyt stały, status uchodźcy, ochronę uzupełniającą, zgodę na pobyt tolerowany, zgodę na pobyt ze względów humanitarnych, którzy złożyli w RP wnioski o udzielenie ochrony międzynarodowej, zadeklarowali złożenie takich wniosków, którzy korzystają z ochrony czasowej na terytorium innego niż RP państwa członkowskiego UE</a:t>
            </a:r>
          </a:p>
          <a:p>
            <a:pPr marL="114300" indent="0" algn="just">
              <a:buNone/>
            </a:pPr>
            <a:endParaRPr lang="pl-PL" sz="1600" dirty="0"/>
          </a:p>
          <a:p>
            <a:pPr marL="114300" indent="0" algn="just">
              <a:buNone/>
            </a:pPr>
            <a:r>
              <a:rPr lang="pl-PL" sz="1600" dirty="0"/>
              <a:t>Status obywateli Ukrainy przybywających w związku z konfliktem zbrojnym na terytorium Ukrainy:</a:t>
            </a:r>
          </a:p>
          <a:p>
            <a:pPr algn="just">
              <a:buFont typeface="Wingdings" panose="05000000000000000000" pitchFamily="2" charset="2"/>
              <a:buChar char="Ø"/>
            </a:pPr>
            <a:r>
              <a:rPr lang="pl-PL" sz="1600" dirty="0"/>
              <a:t>uznawani są za </a:t>
            </a:r>
            <a:r>
              <a:rPr lang="pl-PL" sz="1600" b="1" dirty="0"/>
              <a:t>osoby korzystające w RP z ochrony czasowej</a:t>
            </a:r>
          </a:p>
          <a:p>
            <a:pPr algn="just">
              <a:buFont typeface="Wingdings" panose="05000000000000000000" pitchFamily="2" charset="2"/>
              <a:buChar char="Ø"/>
            </a:pPr>
            <a:r>
              <a:rPr lang="pl-PL" sz="1600" dirty="0"/>
              <a:t>obywatele Ukrainy mogą korzystać z uprawnień wynikających także z ustawy o udzielaniu cudzoziemcom ochrony na terytorium RP</a:t>
            </a:r>
          </a:p>
        </p:txBody>
      </p:sp>
    </p:spTree>
    <p:extLst>
      <p:ext uri="{BB962C8B-B14F-4D97-AF65-F5344CB8AC3E}">
        <p14:creationId xmlns:p14="http://schemas.microsoft.com/office/powerpoint/2010/main" val="238792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28690"/>
          </a:xfrm>
        </p:spPr>
        <p:txBody>
          <a:bodyPr>
            <a:normAutofit/>
          </a:bodyPr>
          <a:lstStyle/>
          <a:p>
            <a:pPr marL="114300" indent="0">
              <a:buNone/>
            </a:pPr>
            <a:r>
              <a:rPr lang="pl-PL" sz="1600" dirty="0"/>
              <a:t>*pobyt tolerowany</a:t>
            </a:r>
          </a:p>
          <a:p>
            <a:pPr>
              <a:buFont typeface="Wingdings" panose="05000000000000000000" pitchFamily="2" charset="2"/>
              <a:buChar char="§"/>
            </a:pPr>
            <a:r>
              <a:rPr lang="pl-PL" sz="1600" dirty="0"/>
              <a:t>instytucja nieistniejąca już w prawie polskim – zlikwidowana z dniem 30 kwietnia 2014 r.</a:t>
            </a:r>
          </a:p>
          <a:p>
            <a:pPr>
              <a:buFont typeface="Wingdings" panose="05000000000000000000" pitchFamily="2" charset="2"/>
              <a:buChar char="§"/>
            </a:pPr>
            <a:r>
              <a:rPr lang="pl-PL" sz="1600" dirty="0"/>
              <a:t>zgodę na pobyt tolerowany </a:t>
            </a:r>
            <a:r>
              <a:rPr lang="pl-PL" sz="1600"/>
              <a:t>mogła uzyskać </a:t>
            </a:r>
            <a:r>
              <a:rPr lang="pl-PL" sz="1600" dirty="0"/>
              <a:t>osoba: </a:t>
            </a:r>
          </a:p>
          <a:p>
            <a:pPr algn="just">
              <a:buFont typeface="Wingdings" panose="05000000000000000000" pitchFamily="2" charset="2"/>
              <a:buChar char="ü"/>
            </a:pPr>
            <a:r>
              <a:rPr lang="pl-PL" sz="1600" dirty="0"/>
              <a:t>która mogła zostać wydalona jedynie do kraju, w którym zagrożone byłoby jej prawo do życia, wolności i bezpieczeństwa osobistego, w którym mogłaby zostać poddana torturom albo nieludzkiemu lub poniżającemu traktowaniu lub karaniu lub zostać zmuszona do pracy lub pozbawiona prawa do rzetelnego procesu sądowego albo mogła zostać ukarana bez podstawy prawnej w rozumieniu Konwencji o ochronie praw człowieka i podstawowych wolności z 1950 r. </a:t>
            </a:r>
          </a:p>
          <a:p>
            <a:pPr algn="just">
              <a:buFont typeface="Wingdings" panose="05000000000000000000" pitchFamily="2" charset="2"/>
              <a:buChar char="ü"/>
            </a:pPr>
            <a:r>
              <a:rPr lang="pl-PL" sz="1600" dirty="0"/>
              <a:t> w przypadku której naruszone zostałoby jej prawo do życia rodzinnego w rozumieniu Konwencji o ochronie praw człowieka i podstawowych wolności z 1950 r. lub naruszone zostałyby prawa dziecka określone w Konwencji o prawach dziecka z 1989 r.</a:t>
            </a:r>
          </a:p>
          <a:p>
            <a:pPr algn="just">
              <a:buFont typeface="Wingdings" panose="05000000000000000000" pitchFamily="2" charset="2"/>
              <a:buChar char="ü"/>
            </a:pPr>
            <a:r>
              <a:rPr lang="pl-PL" sz="1600" dirty="0"/>
              <a:t>której wydalenie było niewykonalne z przyczyn niezależnych od organu wykonującego decyzję o wydaleniu</a:t>
            </a:r>
          </a:p>
          <a:p>
            <a:pPr algn="just">
              <a:buFont typeface="Wingdings" panose="05000000000000000000" pitchFamily="2" charset="2"/>
              <a:buChar char="§"/>
            </a:pPr>
            <a:r>
              <a:rPr lang="pl-PL" sz="1600" dirty="0"/>
              <a:t>nie mogła uzyskać pobytu tolerowanego osoba, której pobyt na terytorium RP stanowiłby zagrożenie dla obronności lub bezpieczeństwa państwa albo bezpieczeństwa i porządku publicznego</a:t>
            </a:r>
          </a:p>
          <a:p>
            <a:pPr algn="just">
              <a:buFont typeface="Wingdings" panose="05000000000000000000" pitchFamily="2" charset="2"/>
              <a:buChar char="§"/>
            </a:pPr>
            <a:r>
              <a:rPr lang="pl-PL" sz="1600" dirty="0"/>
              <a:t>uprawnienia cudzoziemca posiadającego zgodę na pobyt tolerowany odpowiadały uprawnieniom osoby posiadającej zezwolenie na zamieszkanie na czas oznaczony</a:t>
            </a:r>
          </a:p>
          <a:p>
            <a:pPr algn="just">
              <a:buFont typeface="Wingdings" panose="05000000000000000000" pitchFamily="2" charset="2"/>
              <a:buChar char="ü"/>
            </a:pPr>
            <a:endParaRPr lang="pl-PL" sz="1600" dirty="0"/>
          </a:p>
        </p:txBody>
      </p:sp>
    </p:spTree>
    <p:extLst>
      <p:ext uri="{BB962C8B-B14F-4D97-AF65-F5344CB8AC3E}">
        <p14:creationId xmlns:p14="http://schemas.microsoft.com/office/powerpoint/2010/main" val="41923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B90365-2B24-49B8-A68D-A48B0F902DF0}"/>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1732B71-19F7-43E5-8A26-51A27E75E67A}"/>
              </a:ext>
            </a:extLst>
          </p:cNvPr>
          <p:cNvSpPr>
            <a:spLocks noGrp="1"/>
          </p:cNvSpPr>
          <p:nvPr>
            <p:ph idx="1"/>
          </p:nvPr>
        </p:nvSpPr>
        <p:spPr/>
        <p:txBody>
          <a:bodyPr>
            <a:normAutofit/>
          </a:bodyPr>
          <a:lstStyle/>
          <a:p>
            <a:pPr marL="114300" indent="0">
              <a:buNone/>
            </a:pPr>
            <a:r>
              <a:rPr lang="pl-PL" sz="1600" b="1" dirty="0"/>
              <a:t>ekstradycja</a:t>
            </a:r>
          </a:p>
          <a:p>
            <a:pPr marL="114300" indent="0" algn="just">
              <a:buNone/>
            </a:pPr>
            <a:r>
              <a:rPr lang="pl-PL" sz="1600" dirty="0"/>
              <a:t>wydanie władzom obcego państwa osoby ściganej przez te władze za popełnione przestępstwa</a:t>
            </a:r>
          </a:p>
          <a:p>
            <a:pPr marL="114300" indent="0" algn="just">
              <a:buNone/>
            </a:pPr>
            <a:endParaRPr lang="pl-PL" sz="1600" dirty="0"/>
          </a:p>
          <a:p>
            <a:pPr marL="114300" indent="0" algn="just">
              <a:buNone/>
            </a:pPr>
            <a:r>
              <a:rPr lang="pl-PL" sz="1600" dirty="0"/>
              <a:t>przekazanie osoby znajdującej się w granicach zwierzchnictwa terytorialnego jednego państwa (państwa wezwanego) dokonane na rzecz innego państwa (państwa wzywającego), które jest kompetentne do ścigania i karania tej osoby w związku z popełnieniem określonego przestępstwa</a:t>
            </a:r>
          </a:p>
          <a:p>
            <a:pPr marL="114300" indent="0" algn="just">
              <a:buNone/>
            </a:pPr>
            <a:endParaRPr lang="pl-PL" sz="1600" dirty="0"/>
          </a:p>
          <a:p>
            <a:pPr marL="114300" indent="0" algn="just">
              <a:buNone/>
            </a:pPr>
            <a:r>
              <a:rPr lang="pl-PL" sz="1600" dirty="0"/>
              <a:t>kwestia ekstradycji regulowana jest z reguły przez umowy dwustronne zawierane począwszy od XVIII w.</a:t>
            </a:r>
          </a:p>
          <a:p>
            <a:pPr marL="114300" indent="0" algn="just">
              <a:buNone/>
            </a:pPr>
            <a:endParaRPr lang="pl-PL" sz="1600" dirty="0"/>
          </a:p>
          <a:p>
            <a:pPr marL="114300" indent="0" algn="just">
              <a:buNone/>
            </a:pPr>
            <a:r>
              <a:rPr lang="pl-PL" sz="1600" dirty="0"/>
              <a:t>instytucja ekstradycji służy wyeliminowaniu podwójnego karania tej samej osoby za ten sam czyn</a:t>
            </a:r>
          </a:p>
        </p:txBody>
      </p:sp>
    </p:spTree>
    <p:extLst>
      <p:ext uri="{BB962C8B-B14F-4D97-AF65-F5344CB8AC3E}">
        <p14:creationId xmlns:p14="http://schemas.microsoft.com/office/powerpoint/2010/main" val="2745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4C64E-4907-4936-83C5-7D74F9B6AA1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78E7DC34-F4BD-408B-9A76-DA573C8F49DE}"/>
              </a:ext>
            </a:extLst>
          </p:cNvPr>
          <p:cNvSpPr>
            <a:spLocks noGrp="1"/>
          </p:cNvSpPr>
          <p:nvPr>
            <p:ph idx="1"/>
          </p:nvPr>
        </p:nvSpPr>
        <p:spPr/>
        <p:txBody>
          <a:bodyPr>
            <a:normAutofit/>
          </a:bodyPr>
          <a:lstStyle/>
          <a:p>
            <a:pPr marL="114300" indent="0">
              <a:buNone/>
            </a:pPr>
            <a:r>
              <a:rPr lang="pl-PL" sz="1600" dirty="0"/>
              <a:t>zasady, na których opiera się ekstradycja c.d.</a:t>
            </a:r>
          </a:p>
          <a:p>
            <a:pPr algn="just">
              <a:buFont typeface="Wingdings" panose="05000000000000000000" pitchFamily="2" charset="2"/>
              <a:buChar char="Ø"/>
            </a:pPr>
            <a:r>
              <a:rPr lang="pl-PL" sz="1600" b="1" dirty="0"/>
              <a:t>zasada niewydawania własnych obywateli</a:t>
            </a:r>
          </a:p>
          <a:p>
            <a:pPr marL="114300" indent="0" algn="just">
              <a:buNone/>
            </a:pPr>
            <a:r>
              <a:rPr lang="pl-PL" sz="1600" dirty="0"/>
              <a:t>państwo wezwane może odmówić wydania osoby, jeżeli osoba, której dotyczy wniosek o ekstradycję, posiada jego obywatelstwo</a:t>
            </a:r>
          </a:p>
          <a:p>
            <a:pPr marL="114300" indent="0" algn="just">
              <a:buNone/>
            </a:pPr>
            <a:r>
              <a:rPr lang="pl-PL" sz="1600" dirty="0"/>
              <a:t>nie wszystkie państwa przyjmują bezwzględny zakaz wydawania swoich obywateli</a:t>
            </a:r>
          </a:p>
          <a:p>
            <a:pPr algn="just">
              <a:buFont typeface="Wingdings" panose="05000000000000000000" pitchFamily="2" charset="2"/>
              <a:buChar char="Ø"/>
            </a:pPr>
            <a:r>
              <a:rPr lang="pl-PL" sz="1600" b="1" dirty="0"/>
              <a:t>zasada </a:t>
            </a:r>
            <a:r>
              <a:rPr lang="pl-PL" sz="1600" b="1" i="1" dirty="0" err="1"/>
              <a:t>ne</a:t>
            </a:r>
            <a:r>
              <a:rPr lang="pl-PL" sz="1600" b="1" i="1" dirty="0"/>
              <a:t> bis in </a:t>
            </a:r>
            <a:r>
              <a:rPr lang="pl-PL" sz="1600" b="1" i="1" dirty="0" err="1"/>
              <a:t>idem</a:t>
            </a:r>
            <a:endParaRPr lang="pl-PL" sz="1600" b="1" i="1" dirty="0"/>
          </a:p>
          <a:p>
            <a:pPr marL="114300" indent="0" algn="just">
              <a:buNone/>
            </a:pPr>
            <a:r>
              <a:rPr lang="pl-PL" sz="1600" dirty="0"/>
              <a:t>państwo wezwane zobowiązane jest odmówić wydania osoby, wobec której zapadło już prawomocne orzeczenie dotyczące przestępstwa lub przestępstw objętych wnioskiem ekstradycyjnym</a:t>
            </a:r>
          </a:p>
          <a:p>
            <a:pPr algn="just">
              <a:buFont typeface="Wingdings" panose="05000000000000000000" pitchFamily="2" charset="2"/>
              <a:buChar char="Ø"/>
            </a:pPr>
            <a:r>
              <a:rPr lang="pl-PL" sz="1600" b="1" dirty="0"/>
              <a:t>zasada niewydawania, jeżeli czyn, w związku z którym żąda się wydania, jest według ustawodawstwa państwa wzywającego zagrożony karą śmierci </a:t>
            </a:r>
          </a:p>
          <a:p>
            <a:pPr marL="114300" indent="0" algn="just">
              <a:buNone/>
            </a:pPr>
            <a:r>
              <a:rPr lang="pl-PL" sz="1600" dirty="0"/>
              <a:t>państwo wezwane może odmówić wydania osoby, której dotyczy wniosek o ekstradycję, jeżeli zachodzi obawa, że wobec tej osoby może zostać orzeczona lub wykonana kara śmierci</a:t>
            </a:r>
          </a:p>
          <a:p>
            <a:pPr algn="just">
              <a:buFont typeface="Wingdings" panose="05000000000000000000" pitchFamily="2" charset="2"/>
              <a:buChar char="Ø"/>
            </a:pPr>
            <a:r>
              <a:rPr lang="pl-PL" sz="1600" b="1" dirty="0"/>
              <a:t>zasada ograniczenia ścigania i karania (specjalności)</a:t>
            </a:r>
          </a:p>
          <a:p>
            <a:pPr marL="114300" indent="0" algn="just">
              <a:buNone/>
            </a:pPr>
            <a:r>
              <a:rPr lang="pl-PL" sz="1600" dirty="0"/>
              <a:t>osoba wydana nie może być ścigana ani karana za jakiekolwiek inne przestępstwo popełnione przed jej wydaniem niż to, którego dotyczył wniosek ekstradycyjny</a:t>
            </a:r>
          </a:p>
          <a:p>
            <a:pPr marL="114300" indent="0">
              <a:buNone/>
            </a:pPr>
            <a:endParaRPr lang="pl-PL" sz="1600" dirty="0"/>
          </a:p>
        </p:txBody>
      </p:sp>
    </p:spTree>
    <p:extLst>
      <p:ext uri="{BB962C8B-B14F-4D97-AF65-F5344CB8AC3E}">
        <p14:creationId xmlns:p14="http://schemas.microsoft.com/office/powerpoint/2010/main" val="21942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56CC0-D52E-41E4-BA45-506C615E7DBD}"/>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2FA2B24E-4D17-4465-B1A2-C1D6E6BBD541}"/>
              </a:ext>
            </a:extLst>
          </p:cNvPr>
          <p:cNvSpPr>
            <a:spLocks noGrp="1"/>
          </p:cNvSpPr>
          <p:nvPr>
            <p:ph idx="1"/>
          </p:nvPr>
        </p:nvSpPr>
        <p:spPr>
          <a:xfrm>
            <a:off x="609600" y="1752601"/>
            <a:ext cx="10972800" cy="4999007"/>
          </a:xfrm>
        </p:spPr>
        <p:txBody>
          <a:bodyPr>
            <a:normAutofit fontScale="92500" lnSpcReduction="20000"/>
          </a:bodyPr>
          <a:lstStyle/>
          <a:p>
            <a:pPr marL="114300" indent="0">
              <a:buNone/>
            </a:pPr>
            <a:r>
              <a:rPr lang="pl-PL" sz="1600" dirty="0"/>
              <a:t>Ekstradycja w świetle prawa RP</a:t>
            </a:r>
          </a:p>
          <a:p>
            <a:pPr>
              <a:buFont typeface="Wingdings" panose="05000000000000000000" pitchFamily="2" charset="2"/>
              <a:buChar char="Ø"/>
            </a:pPr>
            <a:r>
              <a:rPr lang="pl-PL" sz="1600" dirty="0"/>
              <a:t>art. 55 Konstytucji RP</a:t>
            </a:r>
          </a:p>
          <a:p>
            <a:pPr>
              <a:buFont typeface="Wingdings" panose="05000000000000000000" pitchFamily="2" charset="2"/>
              <a:buChar char="Ø"/>
            </a:pPr>
            <a:r>
              <a:rPr lang="pl-PL" sz="1600" dirty="0"/>
              <a:t>rozdział 64 i 65 Kodeksu postępowania karnego</a:t>
            </a:r>
          </a:p>
          <a:p>
            <a:pPr>
              <a:buFont typeface="Wingdings" panose="05000000000000000000" pitchFamily="2" charset="2"/>
              <a:buChar char="Ø"/>
            </a:pPr>
            <a:endParaRPr lang="pl-PL" sz="1600" dirty="0"/>
          </a:p>
          <a:p>
            <a:pPr marL="114300" indent="0">
              <a:buNone/>
            </a:pPr>
            <a:r>
              <a:rPr lang="pl-PL" sz="1600" dirty="0"/>
              <a:t>Konstytucja</a:t>
            </a:r>
          </a:p>
          <a:p>
            <a:pPr>
              <a:buFont typeface="Wingdings" panose="05000000000000000000" pitchFamily="2" charset="2"/>
              <a:buChar char="Ø"/>
            </a:pPr>
            <a:r>
              <a:rPr lang="pl-PL" sz="1600" dirty="0"/>
              <a:t>zasadniczo </a:t>
            </a:r>
          </a:p>
          <a:p>
            <a:pPr marL="114300" indent="0">
              <a:buNone/>
            </a:pPr>
            <a:r>
              <a:rPr lang="pl-PL" sz="1600" dirty="0"/>
              <a:t>zakazana jest ekstradycja obywateli RP</a:t>
            </a:r>
          </a:p>
          <a:p>
            <a:pPr>
              <a:buFont typeface="Wingdings" panose="05000000000000000000" pitchFamily="2" charset="2"/>
              <a:buChar char="Ø"/>
            </a:pPr>
            <a:r>
              <a:rPr lang="pl-PL" sz="1600" dirty="0"/>
              <a:t>wyjątek</a:t>
            </a:r>
          </a:p>
          <a:p>
            <a:pPr algn="just">
              <a:buFont typeface="Century Gothic" panose="020B0502020202020204" pitchFamily="34" charset="0"/>
              <a:buChar char="–"/>
            </a:pPr>
            <a:r>
              <a:rPr lang="pl-PL" sz="1600" dirty="0"/>
              <a:t>dopuszczalna jest ekstradycja obywatela RP na wniosek innego państwa lub sądowego organu międzynarodowego, jeżeli możliwość taka wynika z ratyfikowanej przez RP umowy międzynarodowej lub ustawy wykonującej akt prawa stanowionego przez organizację międzynarodową, której RP jest członkiem, pod warunkiem, że czyn objęty wnioskiem o ekstradycję:</a:t>
            </a:r>
          </a:p>
          <a:p>
            <a:pPr algn="just">
              <a:buFont typeface="Wingdings" panose="05000000000000000000" pitchFamily="2" charset="2"/>
              <a:buChar char="§"/>
            </a:pPr>
            <a:r>
              <a:rPr lang="pl-PL" sz="1600" dirty="0"/>
              <a:t>popełniony został poza terytorium RP</a:t>
            </a:r>
          </a:p>
          <a:p>
            <a:pPr algn="just">
              <a:buFont typeface="Wingdings" panose="05000000000000000000" pitchFamily="2" charset="2"/>
              <a:buChar char="§"/>
            </a:pPr>
            <a:r>
              <a:rPr lang="pl-PL" sz="1600" dirty="0"/>
              <a:t>stanowił przestępstwo wg prawa RP lub stanowiłby przestępstwo wg prawa RP w razie popełnienia na terytorium RP, zarówno w czasie jego popełnienia, jak i w chwili złożenia wniosku</a:t>
            </a:r>
          </a:p>
          <a:p>
            <a:pPr algn="just">
              <a:buFont typeface="Wingdings" panose="05000000000000000000" pitchFamily="2" charset="2"/>
              <a:buChar char="Ø"/>
            </a:pPr>
            <a:r>
              <a:rPr lang="pl-PL" sz="1600" dirty="0"/>
              <a:t>Konstytucja przewiduje ekstradycję obywateli RP na podstawie wniosku sądowego organu międzynarodowego powołanego na podstawie ratyfikowanej przez RP umowy międzynarodowej, w związku z oskarżeniem o zbrodnię ludobójstwa, zbrodnię przeciwko ludzkości, zbrodnię wojenną lub zbrodnię agresji</a:t>
            </a:r>
          </a:p>
          <a:p>
            <a:pPr algn="just">
              <a:buFont typeface="Wingdings" panose="05000000000000000000" pitchFamily="2" charset="2"/>
              <a:buChar char="Ø"/>
            </a:pPr>
            <a:r>
              <a:rPr lang="pl-PL" sz="1600" dirty="0"/>
              <a:t>zakaz ekstradowania osób podejrzanych o popełnienie bez użycia przemocy przestępstwa z przyczyn politycznych lub jeżeli dokonanie ekstradycji będzie naruszać wolności i prawa człowieka i obywatela</a:t>
            </a:r>
          </a:p>
          <a:p>
            <a:pPr algn="just">
              <a:buFont typeface="Wingdings" panose="05000000000000000000" pitchFamily="2" charset="2"/>
              <a:buChar char="Ø"/>
            </a:pPr>
            <a:r>
              <a:rPr lang="pl-PL" sz="1600" dirty="0"/>
              <a:t>o dopuszczalności ekstradycji orzeka sąd</a:t>
            </a:r>
          </a:p>
          <a:p>
            <a:pPr marL="114300" indent="0" algn="just">
              <a:buNone/>
            </a:pPr>
            <a:endParaRPr lang="pl-PL" sz="1600" dirty="0"/>
          </a:p>
        </p:txBody>
      </p:sp>
    </p:spTree>
    <p:extLst>
      <p:ext uri="{BB962C8B-B14F-4D97-AF65-F5344CB8AC3E}">
        <p14:creationId xmlns:p14="http://schemas.microsoft.com/office/powerpoint/2010/main" val="29575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123EF-98A7-45E4-81E8-8EDFE66F83D8}"/>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92D2E30A-5134-45E0-841F-2CE259D77F8F}"/>
              </a:ext>
            </a:extLst>
          </p:cNvPr>
          <p:cNvSpPr>
            <a:spLocks noGrp="1"/>
          </p:cNvSpPr>
          <p:nvPr>
            <p:ph idx="1"/>
          </p:nvPr>
        </p:nvSpPr>
        <p:spPr>
          <a:xfrm>
            <a:off x="609600" y="1612421"/>
            <a:ext cx="10972800" cy="5064424"/>
          </a:xfrm>
        </p:spPr>
        <p:txBody>
          <a:bodyPr>
            <a:normAutofit/>
          </a:bodyPr>
          <a:lstStyle/>
          <a:p>
            <a:pPr marL="114300" indent="0">
              <a:buNone/>
            </a:pPr>
            <a:r>
              <a:rPr lang="pl-PL" sz="1600" dirty="0"/>
              <a:t>Ekstradycja – standardowa procedura</a:t>
            </a:r>
          </a:p>
          <a:p>
            <a:pPr marL="114300" indent="0">
              <a:buNone/>
            </a:pPr>
            <a:endParaRPr lang="pl-PL" sz="1600" dirty="0"/>
          </a:p>
          <a:p>
            <a:pPr marL="114300" indent="0" algn="ctr">
              <a:buNone/>
            </a:pPr>
            <a:r>
              <a:rPr lang="pl-PL" sz="1600" dirty="0"/>
              <a:t>wniosek o wydanie osoby ściganej</a:t>
            </a:r>
          </a:p>
          <a:p>
            <a:pPr marL="114300" indent="0" algn="ctr">
              <a:buNone/>
            </a:pPr>
            <a:endParaRPr lang="pl-PL" sz="1600" dirty="0"/>
          </a:p>
          <a:p>
            <a:pPr marL="114300" indent="0" algn="ctr">
              <a:buNone/>
            </a:pPr>
            <a:r>
              <a:rPr lang="pl-PL" sz="1600" dirty="0"/>
              <a:t>prokurator przesłuchuje osobę objętą wnioskiem i zabezpiecza dowody znajdujące się na terytorium RP</a:t>
            </a:r>
          </a:p>
          <a:p>
            <a:pPr marL="114300" indent="0" algn="ctr">
              <a:buNone/>
            </a:pPr>
            <a:endParaRPr lang="pl-PL" sz="1600" dirty="0"/>
          </a:p>
          <a:p>
            <a:pPr marL="114300" indent="0" algn="ctr">
              <a:buNone/>
            </a:pPr>
            <a:r>
              <a:rPr lang="pl-PL" sz="1600" dirty="0"/>
              <a:t>prokurator przekazuje sprawę do właściwego sądu okręgowego</a:t>
            </a:r>
          </a:p>
          <a:p>
            <a:pPr marL="114300" indent="0" algn="ctr">
              <a:buNone/>
            </a:pPr>
            <a:endParaRPr lang="pl-PL" sz="1600" dirty="0"/>
          </a:p>
          <a:p>
            <a:pPr marL="114300" indent="0" algn="ctr">
              <a:buNone/>
            </a:pPr>
            <a:r>
              <a:rPr lang="pl-PL" sz="1600" dirty="0"/>
              <a:t>sąd okręgowy </a:t>
            </a:r>
          </a:p>
          <a:p>
            <a:pPr marL="114300" indent="0" algn="ctr">
              <a:buNone/>
            </a:pPr>
            <a:r>
              <a:rPr lang="pl-PL" sz="1600" dirty="0"/>
              <a:t>wysłuchuje osoby ściganej, w posiedzeniu mogą wziąć udział prokurator i obrońca</a:t>
            </a:r>
          </a:p>
          <a:p>
            <a:pPr marL="114300" indent="0" algn="ctr">
              <a:buNone/>
            </a:pPr>
            <a:endParaRPr lang="pl-PL" sz="1600" dirty="0"/>
          </a:p>
          <a:p>
            <a:pPr marL="114300" indent="0" algn="just">
              <a:buNone/>
            </a:pPr>
            <a:r>
              <a:rPr lang="pl-PL" sz="1600" dirty="0"/>
              <a:t>         postanowienie o wydaniu osoby                                       postanowienie o odmowie wydania osoby</a:t>
            </a:r>
          </a:p>
          <a:p>
            <a:pPr marL="114300" indent="0" algn="just">
              <a:buNone/>
            </a:pPr>
            <a:endParaRPr lang="pl-PL" sz="1600" dirty="0"/>
          </a:p>
          <a:p>
            <a:pPr marL="114300" indent="0" algn="just">
              <a:buNone/>
            </a:pPr>
            <a:r>
              <a:rPr lang="pl-PL" sz="1600" dirty="0"/>
              <a:t>                                                                                                                        zażalenie do sądu apelacyjnego</a:t>
            </a:r>
          </a:p>
          <a:p>
            <a:pPr marL="114300" indent="0" algn="just">
              <a:buNone/>
            </a:pPr>
            <a:r>
              <a:rPr lang="pl-PL" sz="1600" dirty="0"/>
              <a:t>                                                                                                  </a:t>
            </a:r>
          </a:p>
          <a:p>
            <a:pPr marL="114300" indent="0" algn="just">
              <a:buNone/>
            </a:pPr>
            <a:r>
              <a:rPr lang="pl-PL" sz="1600" dirty="0"/>
              <a:t>                                                                       postanowienie o wydaniu osoby                   odmowa wydania osoby</a:t>
            </a:r>
          </a:p>
        </p:txBody>
      </p:sp>
      <p:sp>
        <p:nvSpPr>
          <p:cNvPr id="4" name="Strzałka: w dół 3">
            <a:extLst>
              <a:ext uri="{FF2B5EF4-FFF2-40B4-BE49-F238E27FC236}">
                <a16:creationId xmlns:a16="http://schemas.microsoft.com/office/drawing/2014/main" id="{65B46EA2-BC93-4058-8A18-7D4893915B35}"/>
              </a:ext>
            </a:extLst>
          </p:cNvPr>
          <p:cNvSpPr/>
          <p:nvPr/>
        </p:nvSpPr>
        <p:spPr>
          <a:xfrm>
            <a:off x="6020662" y="2513162"/>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00355556-F96A-4340-8B8A-52238C54995A}"/>
              </a:ext>
            </a:extLst>
          </p:cNvPr>
          <p:cNvSpPr/>
          <p:nvPr/>
        </p:nvSpPr>
        <p:spPr>
          <a:xfrm>
            <a:off x="6020662" y="3111259"/>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89BB6430-FAD5-42A0-AC97-BB383E71AA07}"/>
              </a:ext>
            </a:extLst>
          </p:cNvPr>
          <p:cNvSpPr/>
          <p:nvPr/>
        </p:nvSpPr>
        <p:spPr>
          <a:xfrm>
            <a:off x="6006274" y="3709356"/>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7A00ACBF-3E91-4528-815C-DC28A637A2F9}"/>
              </a:ext>
            </a:extLst>
          </p:cNvPr>
          <p:cNvCxnSpPr/>
          <p:nvPr/>
        </p:nvCxnSpPr>
        <p:spPr>
          <a:xfrm flipH="1">
            <a:off x="3344174" y="4618007"/>
            <a:ext cx="856891" cy="212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15996F85-3494-4113-B668-355B554E4490}"/>
              </a:ext>
            </a:extLst>
          </p:cNvPr>
          <p:cNvCxnSpPr/>
          <p:nvPr/>
        </p:nvCxnSpPr>
        <p:spPr>
          <a:xfrm>
            <a:off x="7947804" y="4618007"/>
            <a:ext cx="897147" cy="2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5A44510D-77FC-496D-893C-7B0D354CB462}"/>
              </a:ext>
            </a:extLst>
          </p:cNvPr>
          <p:cNvSpPr/>
          <p:nvPr/>
        </p:nvSpPr>
        <p:spPr>
          <a:xfrm>
            <a:off x="8839200" y="5133435"/>
            <a:ext cx="46007"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3" name="Łącznik prosty ze strzałką 12">
            <a:extLst>
              <a:ext uri="{FF2B5EF4-FFF2-40B4-BE49-F238E27FC236}">
                <a16:creationId xmlns:a16="http://schemas.microsoft.com/office/drawing/2014/main" id="{25004834-E9E8-42DA-B881-5D8CDB20AED5}"/>
              </a:ext>
            </a:extLst>
          </p:cNvPr>
          <p:cNvCxnSpPr/>
          <p:nvPr/>
        </p:nvCxnSpPr>
        <p:spPr>
          <a:xfrm flipH="1">
            <a:off x="7113917" y="5716438"/>
            <a:ext cx="833887" cy="172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a:extLst>
              <a:ext uri="{FF2B5EF4-FFF2-40B4-BE49-F238E27FC236}">
                <a16:creationId xmlns:a16="http://schemas.microsoft.com/office/drawing/2014/main" id="{1A697578-1935-4AC2-A063-A757C6BAD81B}"/>
              </a:ext>
            </a:extLst>
          </p:cNvPr>
          <p:cNvCxnSpPr/>
          <p:nvPr/>
        </p:nvCxnSpPr>
        <p:spPr>
          <a:xfrm>
            <a:off x="9770853" y="5727940"/>
            <a:ext cx="736121" cy="189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25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6B41A-2CDD-4180-B085-00C87D524676}"/>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045FA9B6-1B7E-47D1-845F-8655093C6DDB}"/>
              </a:ext>
            </a:extLst>
          </p:cNvPr>
          <p:cNvSpPr>
            <a:spLocks noGrp="1"/>
          </p:cNvSpPr>
          <p:nvPr>
            <p:ph idx="1"/>
          </p:nvPr>
        </p:nvSpPr>
        <p:spPr/>
        <p:txBody>
          <a:bodyPr>
            <a:normAutofit/>
          </a:bodyPr>
          <a:lstStyle/>
          <a:p>
            <a:pPr marL="114300" indent="0" algn="ctr">
              <a:buNone/>
            </a:pPr>
            <a:r>
              <a:rPr lang="pl-PL" sz="1600" dirty="0"/>
              <a:t>prawomocne postanowienie o wydaniu osoby wraz z aktami sprawy</a:t>
            </a:r>
          </a:p>
          <a:p>
            <a:pPr marL="114300" indent="0" algn="ctr">
              <a:buNone/>
            </a:pPr>
            <a:endParaRPr lang="pl-PL" sz="1600" dirty="0"/>
          </a:p>
          <a:p>
            <a:pPr marL="114300" indent="0" algn="ctr">
              <a:buNone/>
            </a:pPr>
            <a:r>
              <a:rPr lang="pl-PL" sz="1600" dirty="0"/>
              <a:t>Minister Sprawiedliwości</a:t>
            </a:r>
          </a:p>
          <a:p>
            <a:pPr marL="114300" indent="0" algn="ctr">
              <a:buNone/>
            </a:pPr>
            <a:r>
              <a:rPr lang="pl-PL" sz="1600" dirty="0"/>
              <a:t>rozstrzyga wniosek o przekazanie osoby ściganej</a:t>
            </a:r>
          </a:p>
          <a:p>
            <a:pPr marL="114300" indent="0" algn="ctr">
              <a:buNone/>
            </a:pPr>
            <a:endParaRPr lang="pl-PL" sz="1600" dirty="0"/>
          </a:p>
          <a:p>
            <a:pPr marL="114300" indent="0" algn="just">
              <a:buNone/>
            </a:pPr>
            <a:r>
              <a:rPr lang="pl-PL" sz="1600" dirty="0"/>
              <a:t>                        Minister Sprawiedliwości                                            Minister Sprawiedliwości</a:t>
            </a:r>
          </a:p>
          <a:p>
            <a:pPr marL="114300" indent="0" algn="just">
              <a:buNone/>
            </a:pPr>
            <a:r>
              <a:rPr lang="pl-PL" sz="1600" dirty="0"/>
              <a:t>                wyraża zgodę na przekazanie                              odmawia wyrażenia zgody na przekazanie</a:t>
            </a:r>
          </a:p>
        </p:txBody>
      </p:sp>
      <p:sp>
        <p:nvSpPr>
          <p:cNvPr id="4" name="Strzałka: w dół 3">
            <a:extLst>
              <a:ext uri="{FF2B5EF4-FFF2-40B4-BE49-F238E27FC236}">
                <a16:creationId xmlns:a16="http://schemas.microsoft.com/office/drawing/2014/main" id="{2A835E98-F8B2-40CF-B79E-71907B50A14A}"/>
              </a:ext>
            </a:extLst>
          </p:cNvPr>
          <p:cNvSpPr/>
          <p:nvPr/>
        </p:nvSpPr>
        <p:spPr>
          <a:xfrm>
            <a:off x="6096000" y="208759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780D1CB6-A29B-4F0E-A8D1-637B427A3C47}"/>
              </a:ext>
            </a:extLst>
          </p:cNvPr>
          <p:cNvCxnSpPr/>
          <p:nvPr/>
        </p:nvCxnSpPr>
        <p:spPr>
          <a:xfrm flipH="1">
            <a:off x="3887638" y="2961736"/>
            <a:ext cx="851139"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2CB812C9-89B4-4080-871D-BE87A69C0475}"/>
              </a:ext>
            </a:extLst>
          </p:cNvPr>
          <p:cNvCxnSpPr>
            <a:cxnSpLocks/>
          </p:cNvCxnSpPr>
          <p:nvPr/>
        </p:nvCxnSpPr>
        <p:spPr>
          <a:xfrm>
            <a:off x="7010400" y="2961736"/>
            <a:ext cx="73612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3A5F8-A0D0-4818-A95D-DE450B05139F}"/>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921C40-8A06-4D46-B47B-C106F17CA2B0}"/>
              </a:ext>
            </a:extLst>
          </p:cNvPr>
          <p:cNvSpPr>
            <a:spLocks noGrp="1"/>
          </p:cNvSpPr>
          <p:nvPr>
            <p:ph idx="1"/>
          </p:nvPr>
        </p:nvSpPr>
        <p:spPr>
          <a:xfrm>
            <a:off x="609600" y="1752601"/>
            <a:ext cx="10972800" cy="4866735"/>
          </a:xfrm>
        </p:spPr>
        <p:txBody>
          <a:bodyPr>
            <a:normAutofit/>
          </a:bodyPr>
          <a:lstStyle/>
          <a:p>
            <a:pPr marL="114300" indent="0">
              <a:buNone/>
            </a:pPr>
            <a:r>
              <a:rPr lang="pl-PL" sz="1600" dirty="0"/>
              <a:t>Ekstradycja – procedura uproszczona</a:t>
            </a:r>
          </a:p>
          <a:p>
            <a:pPr marL="114300" indent="0">
              <a:buNone/>
            </a:pPr>
            <a:endParaRPr lang="pl-PL" sz="1600" dirty="0"/>
          </a:p>
          <a:p>
            <a:pPr marL="114300" indent="0" algn="ctr">
              <a:buNone/>
            </a:pPr>
            <a:r>
              <a:rPr lang="pl-PL" sz="1600" dirty="0"/>
              <a:t>wniosek o zastosowanie aresztu tymczasowego</a:t>
            </a:r>
          </a:p>
          <a:p>
            <a:pPr marL="114300" indent="0" algn="ctr">
              <a:buNone/>
            </a:pPr>
            <a:r>
              <a:rPr lang="pl-PL" sz="1600" dirty="0"/>
              <a:t>jeżeli umowa międzynarodowa, której RP jest stroną, tak stanowi, wniosek o zastosowanie aresztu tymczasowego zastępuje wniosek o wydanie</a:t>
            </a:r>
          </a:p>
          <a:p>
            <a:pPr marL="114300" indent="0" algn="ctr">
              <a:buNone/>
            </a:pPr>
            <a:endParaRPr lang="pl-PL" sz="1600" dirty="0"/>
          </a:p>
          <a:p>
            <a:pPr marL="114300" indent="0" algn="ctr">
              <a:buNone/>
            </a:pPr>
            <a:r>
              <a:rPr lang="pl-PL" sz="1600" dirty="0"/>
              <a:t>prokurator przesłuchuje osobę objętą wnioskiem i informuje ją:</a:t>
            </a:r>
          </a:p>
          <a:p>
            <a:pPr algn="ctr">
              <a:buFont typeface="Wingdings" panose="05000000000000000000" pitchFamily="2" charset="2"/>
              <a:buChar char="ü"/>
            </a:pPr>
            <a:r>
              <a:rPr lang="pl-PL" sz="1600" dirty="0"/>
              <a:t>o możliwości wyrażenia przez nią zgody na wydanie</a:t>
            </a:r>
          </a:p>
          <a:p>
            <a:pPr algn="ctr">
              <a:buFont typeface="Wingdings" panose="05000000000000000000" pitchFamily="2" charset="2"/>
              <a:buChar char="ü"/>
            </a:pPr>
            <a:r>
              <a:rPr lang="pl-PL" sz="1600" dirty="0"/>
              <a:t>o możliwości wyrażenia zgody na wydanie połączonej ze zrzeczeniem się możliwości powoływania się na zakaz ścigania, skazania lub pozbawienia wolności celem wykonania kary za inne przestępstwo niż to, które objęte jest wnioskiem o zastosowanie aresztu tymczasowego</a:t>
            </a:r>
          </a:p>
          <a:p>
            <a:pPr algn="ctr">
              <a:buFont typeface="Wingdings" panose="05000000000000000000" pitchFamily="2" charset="2"/>
              <a:buChar char="ü"/>
            </a:pPr>
            <a:endParaRPr lang="pl-PL" sz="1600" dirty="0"/>
          </a:p>
          <a:p>
            <a:pPr marL="114300" indent="0" algn="ctr">
              <a:buNone/>
            </a:pPr>
            <a:r>
              <a:rPr lang="pl-PL" sz="1600" dirty="0"/>
              <a:t>prokurator przekazuje sprawę do sądu okręgowego, w którego okręgu prowadzi postępowanie</a:t>
            </a:r>
          </a:p>
          <a:p>
            <a:pPr marL="114300" indent="0" algn="ctr">
              <a:buNone/>
            </a:pPr>
            <a:endParaRPr lang="pl-PL" sz="1600" dirty="0"/>
          </a:p>
          <a:p>
            <a:pPr marL="114300" indent="0" algn="ctr">
              <a:buNone/>
            </a:pPr>
            <a:r>
              <a:rPr lang="pl-PL" sz="1600" dirty="0"/>
              <a:t>sąd okręgowy</a:t>
            </a:r>
          </a:p>
        </p:txBody>
      </p:sp>
      <p:sp>
        <p:nvSpPr>
          <p:cNvPr id="4" name="Strzałka: w dół 3">
            <a:extLst>
              <a:ext uri="{FF2B5EF4-FFF2-40B4-BE49-F238E27FC236}">
                <a16:creationId xmlns:a16="http://schemas.microsoft.com/office/drawing/2014/main" id="{0E4B59F2-D551-432D-B917-152FD72A9E33}"/>
              </a:ext>
            </a:extLst>
          </p:cNvPr>
          <p:cNvSpPr/>
          <p:nvPr/>
        </p:nvSpPr>
        <p:spPr>
          <a:xfrm>
            <a:off x="6096000" y="3226279"/>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2A4D523-F91B-40F5-B891-3311E44009ED}"/>
              </a:ext>
            </a:extLst>
          </p:cNvPr>
          <p:cNvSpPr/>
          <p:nvPr/>
        </p:nvSpPr>
        <p:spPr>
          <a:xfrm>
            <a:off x="6141719" y="4888302"/>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6874BB9-3DAF-4982-AF90-802E5DA426E6}"/>
              </a:ext>
            </a:extLst>
          </p:cNvPr>
          <p:cNvSpPr/>
          <p:nvPr/>
        </p:nvSpPr>
        <p:spPr>
          <a:xfrm>
            <a:off x="6141719" y="5423140"/>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708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20361-87E2-4FC9-997D-B5B26974418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1E92B1A6-41BE-4A6F-937F-26967F03D71F}"/>
              </a:ext>
            </a:extLst>
          </p:cNvPr>
          <p:cNvSpPr>
            <a:spLocks noGrp="1"/>
          </p:cNvSpPr>
          <p:nvPr>
            <p:ph idx="1"/>
          </p:nvPr>
        </p:nvSpPr>
        <p:spPr>
          <a:xfrm>
            <a:off x="609600" y="1752601"/>
            <a:ext cx="10972800" cy="4866735"/>
          </a:xfrm>
        </p:spPr>
        <p:txBody>
          <a:bodyPr>
            <a:normAutofit fontScale="92500" lnSpcReduction="20000"/>
          </a:bodyPr>
          <a:lstStyle/>
          <a:p>
            <a:pPr marL="114300" indent="0">
              <a:buNone/>
            </a:pPr>
            <a:r>
              <a:rPr lang="pl-PL" sz="1600" b="1" dirty="0"/>
              <a:t>wydalenie cudzoziemca</a:t>
            </a:r>
          </a:p>
          <a:p>
            <a:pPr marL="114300" indent="0" algn="just">
              <a:buNone/>
            </a:pPr>
            <a:r>
              <a:rPr lang="pl-PL" sz="1600" dirty="0"/>
              <a:t>każde państwo posiada prawo wydalenia lub deportacji (przymusowego odstawienia do granicy) cudzoziemca, który naruszył prawo danego państwa lub którego dalszy pobyt zagraża bezpieczeństwu albo interesom państwa</a:t>
            </a:r>
          </a:p>
          <a:p>
            <a:pPr marL="114300" indent="0" algn="just">
              <a:buNone/>
            </a:pPr>
            <a:endParaRPr lang="pl-PL" sz="1600" dirty="0"/>
          </a:p>
          <a:p>
            <a:pPr marL="114300" indent="0" algn="just">
              <a:buNone/>
            </a:pPr>
            <a:r>
              <a:rPr lang="pl-PL" sz="1600" dirty="0"/>
              <a:t>możliwość wydalenia cudzoziemca:</a:t>
            </a:r>
          </a:p>
          <a:p>
            <a:pPr algn="just">
              <a:buFont typeface="Wingdings" panose="05000000000000000000" pitchFamily="2" charset="2"/>
              <a:buChar char="Ø"/>
            </a:pPr>
            <a:r>
              <a:rPr lang="pl-PL" sz="1600" dirty="0"/>
              <a:t>gdy cudzoziemiec przebywa lub przebywał na terytorium RP bez ważnej wizy lub innego ważnego dokumentu uprawniającego go do wjazdu i pobytu</a:t>
            </a:r>
          </a:p>
          <a:p>
            <a:pPr algn="just">
              <a:buFont typeface="Wingdings" panose="05000000000000000000" pitchFamily="2" charset="2"/>
              <a:buChar char="Ø"/>
            </a:pPr>
            <a:r>
              <a:rPr lang="pl-PL" sz="1600" dirty="0"/>
              <a:t>wykonuje lub wykonywał w dniu wszczęcia kontroli pracę bez odpowiedniego zezwolenia na pracę lub oświadczenia o powierzeniu wykonywania pracy cudzoziemcowi wpisanego do ewidencji oświadczeń</a:t>
            </a:r>
          </a:p>
          <a:p>
            <a:pPr algn="just">
              <a:buFont typeface="Wingdings" panose="05000000000000000000" pitchFamily="2" charset="2"/>
              <a:buChar char="Ø"/>
            </a:pPr>
            <a:r>
              <a:rPr lang="pl-PL" sz="1600" dirty="0"/>
              <a:t>nie posiada środków finansowych niezbędnych do pokrycia kosztów pobytu na terenie RP</a:t>
            </a:r>
          </a:p>
          <a:p>
            <a:pPr algn="just">
              <a:buFont typeface="Wingdings" panose="05000000000000000000" pitchFamily="2" charset="2"/>
              <a:buChar char="Ø"/>
            </a:pPr>
            <a:r>
              <a:rPr lang="pl-PL" sz="1600" dirty="0"/>
              <a:t>przekroczył lub usiłował przekroczyć granicę wbrew przepisom prawa</a:t>
            </a:r>
          </a:p>
          <a:p>
            <a:pPr algn="just">
              <a:buFont typeface="Wingdings" panose="05000000000000000000" pitchFamily="2" charset="2"/>
              <a:buChar char="Ø"/>
            </a:pPr>
            <a:r>
              <a:rPr lang="pl-PL" sz="1600" dirty="0"/>
              <a:t>wymagają tego względy obronności i bezpieczeństwa państwa lub ochrony i bezpieczeństwa porządku publicznego</a:t>
            </a:r>
          </a:p>
          <a:p>
            <a:pPr algn="just">
              <a:buFont typeface="Wingdings" panose="05000000000000000000" pitchFamily="2" charset="2"/>
              <a:buChar char="Ø"/>
            </a:pPr>
            <a:r>
              <a:rPr lang="pl-PL" sz="1600" dirty="0"/>
              <a:t>dalszy pobyt cudzoziemca będzie stanowił zagrożenie dla zdrowia publicznego, co zostało potwierdzone badaniem lekarskim</a:t>
            </a:r>
          </a:p>
          <a:p>
            <a:pPr algn="just">
              <a:buFont typeface="Wingdings" panose="05000000000000000000" pitchFamily="2" charset="2"/>
              <a:buChar char="Ø"/>
            </a:pPr>
            <a:r>
              <a:rPr lang="pl-PL" sz="1600" dirty="0"/>
              <a:t>została wydana decyzja o odmowie nadania statusu uchodźcy lub udzielenia pomocy uzupełniającej, o uznaniu wniosku o udzielenie pomocy międzynarodowej za niedopuszczalny, o pozbawieniu statusu uchodźcy</a:t>
            </a:r>
          </a:p>
          <a:p>
            <a:pPr algn="just">
              <a:buFont typeface="Wingdings" panose="05000000000000000000" pitchFamily="2" charset="2"/>
              <a:buChar char="Ø"/>
            </a:pPr>
            <a:r>
              <a:rPr lang="pl-PL" sz="1600" dirty="0"/>
              <a:t>dane cudzoziemca znajdują się w Systemie Informacyjnym </a:t>
            </a:r>
            <a:r>
              <a:rPr lang="pl-PL" sz="1600" dirty="0" err="1"/>
              <a:t>Schengen</a:t>
            </a:r>
            <a:r>
              <a:rPr lang="pl-PL" sz="1600" dirty="0"/>
              <a:t> do celów odmowy wjazdu, jeżeli cudzoziemiec przebywa na terytorium Rzeczypospolitej Polskiej w ramach ruchu bezwizowego lub na podstawie wizy </a:t>
            </a:r>
            <a:r>
              <a:rPr lang="pl-PL" sz="1600" dirty="0" err="1"/>
              <a:t>Schengen</a:t>
            </a:r>
            <a:r>
              <a:rPr lang="pl-PL" sz="1600" dirty="0"/>
              <a:t>, z wyłączeniem wizy upoważniającej tylko do wjazdu na terytorium Rzeczypospolitej Polskiej i pobytu na tym terytorium</a:t>
            </a:r>
          </a:p>
          <a:p>
            <a:pPr algn="just">
              <a:buFont typeface="Wingdings" panose="05000000000000000000" pitchFamily="2" charset="2"/>
              <a:buChar char="Ø"/>
            </a:pPr>
            <a:r>
              <a:rPr lang="pl-PL" sz="1600" dirty="0"/>
              <a:t>obowiązuje wpis danych cudzoziemca do wykazu cudzoziemców, których pobyt na terytorium Rzeczypospolitej Polskiej jest niepożądany</a:t>
            </a:r>
          </a:p>
        </p:txBody>
      </p:sp>
    </p:spTree>
    <p:extLst>
      <p:ext uri="{BB962C8B-B14F-4D97-AF65-F5344CB8AC3E}">
        <p14:creationId xmlns:p14="http://schemas.microsoft.com/office/powerpoint/2010/main" val="27298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0520C3-6F27-435C-A867-824B9E187F4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F5803ABF-AF55-40B5-BB01-9F80A001177C}"/>
              </a:ext>
            </a:extLst>
          </p:cNvPr>
          <p:cNvSpPr>
            <a:spLocks noGrp="1"/>
          </p:cNvSpPr>
          <p:nvPr>
            <p:ph idx="1"/>
          </p:nvPr>
        </p:nvSpPr>
        <p:spPr>
          <a:xfrm>
            <a:off x="362309" y="1752601"/>
            <a:ext cx="11691667" cy="4745965"/>
          </a:xfrm>
        </p:spPr>
        <p:txBody>
          <a:bodyPr>
            <a:normAutofit/>
          </a:bodyPr>
          <a:lstStyle/>
          <a:p>
            <a:pPr marL="114300" indent="0" algn="ctr">
              <a:buNone/>
            </a:pPr>
            <a:r>
              <a:rPr lang="pl-PL" sz="1600" dirty="0"/>
              <a:t>sąd okręgowy</a:t>
            </a:r>
          </a:p>
          <a:p>
            <a:pPr marL="114300" indent="0" algn="just">
              <a:buNone/>
            </a:pPr>
            <a:endParaRPr lang="pl-PL" sz="1600" dirty="0"/>
          </a:p>
          <a:p>
            <a:pPr marL="114300" indent="0" algn="just">
              <a:buNone/>
            </a:pPr>
            <a:r>
              <a:rPr lang="pl-PL" sz="1600" dirty="0"/>
              <a:t>odbiera oświadczenie o wyrażeniu zgody na wydanie          przekazuje wniosek do rozpoznania w trybie zwykłym</a:t>
            </a:r>
          </a:p>
          <a:p>
            <a:pPr marL="114300" indent="0" algn="just">
              <a:buNone/>
            </a:pPr>
            <a:r>
              <a:rPr lang="pl-PL" sz="1600" dirty="0"/>
              <a:t>i wydaje postanowienie o dopuszczalności wydania              w przypadku braku zgody na wydanie</a:t>
            </a:r>
          </a:p>
          <a:p>
            <a:pPr marL="114300" indent="0" algn="just">
              <a:buNone/>
            </a:pPr>
            <a:r>
              <a:rPr lang="pl-PL" sz="1600" dirty="0"/>
              <a:t>                                                                                                          gdy stwierdzi brak możliwości wydania</a:t>
            </a:r>
          </a:p>
          <a:p>
            <a:pPr marL="114300" indent="0" algn="just">
              <a:buNone/>
            </a:pPr>
            <a:r>
              <a:rPr lang="pl-PL" sz="1600" dirty="0"/>
              <a:t>        brak możliwości cofnięcia zgody na wydanie</a:t>
            </a:r>
          </a:p>
          <a:p>
            <a:pPr marL="114300" indent="0" algn="just">
              <a:buNone/>
            </a:pPr>
            <a:endParaRPr lang="pl-PL" sz="1600" dirty="0"/>
          </a:p>
          <a:p>
            <a:pPr marL="114300" indent="0" algn="just">
              <a:buNone/>
            </a:pPr>
            <a:r>
              <a:rPr lang="pl-PL" sz="1600" dirty="0"/>
              <a:t>        sąd przekazuje prawomocne postanowienie</a:t>
            </a:r>
          </a:p>
          <a:p>
            <a:pPr marL="114300" indent="0" algn="just">
              <a:buNone/>
            </a:pPr>
            <a:r>
              <a:rPr lang="pl-PL" sz="1600" dirty="0"/>
              <a:t>     wraz z aktami sprawy Ministrowi Sprawiedliwości </a:t>
            </a:r>
          </a:p>
          <a:p>
            <a:pPr marL="114300" indent="0" algn="just">
              <a:buNone/>
            </a:pPr>
            <a:endParaRPr lang="pl-PL" sz="1600" dirty="0"/>
          </a:p>
          <a:p>
            <a:pPr marL="114300" indent="0" algn="just">
              <a:buNone/>
            </a:pPr>
            <a:r>
              <a:rPr lang="pl-PL" sz="1600" dirty="0"/>
              <a:t>Minister Sprawiedliwości rozstrzyga wniosek o przekazanie osoby ściganej</a:t>
            </a:r>
          </a:p>
          <a:p>
            <a:pPr marL="114300" indent="0" algn="just">
              <a:buNone/>
            </a:pPr>
            <a:endParaRPr lang="pl-PL" sz="1600" dirty="0"/>
          </a:p>
        </p:txBody>
      </p:sp>
      <p:cxnSp>
        <p:nvCxnSpPr>
          <p:cNvPr id="5" name="Łącznik prosty ze strzałką 4">
            <a:extLst>
              <a:ext uri="{FF2B5EF4-FFF2-40B4-BE49-F238E27FC236}">
                <a16:creationId xmlns:a16="http://schemas.microsoft.com/office/drawing/2014/main" id="{4482488E-A2FF-4D06-839E-0B7896AE41A5}"/>
              </a:ext>
            </a:extLst>
          </p:cNvPr>
          <p:cNvCxnSpPr/>
          <p:nvPr/>
        </p:nvCxnSpPr>
        <p:spPr>
          <a:xfrm flipH="1">
            <a:off x="4261449" y="2058838"/>
            <a:ext cx="1362974"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3DEBCBB3-08A5-4562-9A10-67DC7DF76E7D}"/>
              </a:ext>
            </a:extLst>
          </p:cNvPr>
          <p:cNvCxnSpPr>
            <a:cxnSpLocks/>
          </p:cNvCxnSpPr>
          <p:nvPr/>
        </p:nvCxnSpPr>
        <p:spPr>
          <a:xfrm>
            <a:off x="6705600" y="2058838"/>
            <a:ext cx="1477992" cy="31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trzałka: w dół 11">
            <a:extLst>
              <a:ext uri="{FF2B5EF4-FFF2-40B4-BE49-F238E27FC236}">
                <a16:creationId xmlns:a16="http://schemas.microsoft.com/office/drawing/2014/main" id="{56627B19-B636-479C-9D86-2E814B9AAED0}"/>
              </a:ext>
            </a:extLst>
          </p:cNvPr>
          <p:cNvSpPr/>
          <p:nvPr/>
        </p:nvSpPr>
        <p:spPr>
          <a:xfrm>
            <a:off x="3048000" y="2944483"/>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a:extLst>
              <a:ext uri="{FF2B5EF4-FFF2-40B4-BE49-F238E27FC236}">
                <a16:creationId xmlns:a16="http://schemas.microsoft.com/office/drawing/2014/main" id="{CD103A7A-FF09-4FDE-822D-B54F275E9DEF}"/>
              </a:ext>
            </a:extLst>
          </p:cNvPr>
          <p:cNvSpPr/>
          <p:nvPr/>
        </p:nvSpPr>
        <p:spPr>
          <a:xfrm>
            <a:off x="3048000" y="3565585"/>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a:extLst>
              <a:ext uri="{FF2B5EF4-FFF2-40B4-BE49-F238E27FC236}">
                <a16:creationId xmlns:a16="http://schemas.microsoft.com/office/drawing/2014/main" id="{CA128339-0BDD-4679-BD9A-41EE632865F4}"/>
              </a:ext>
            </a:extLst>
          </p:cNvPr>
          <p:cNvSpPr/>
          <p:nvPr/>
        </p:nvSpPr>
        <p:spPr>
          <a:xfrm>
            <a:off x="3048000" y="4428226"/>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63441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45198-7737-4AAA-BBBE-E10232E7F2A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0E3AD75-117F-4EA2-A8BD-5C1EEE5E02AA}"/>
              </a:ext>
            </a:extLst>
          </p:cNvPr>
          <p:cNvSpPr>
            <a:spLocks noGrp="1"/>
          </p:cNvSpPr>
          <p:nvPr>
            <p:ph idx="1"/>
          </p:nvPr>
        </p:nvSpPr>
        <p:spPr/>
        <p:txBody>
          <a:bodyPr>
            <a:normAutofit/>
          </a:bodyPr>
          <a:lstStyle/>
          <a:p>
            <a:pPr marL="114300" indent="0">
              <a:buNone/>
            </a:pPr>
            <a:r>
              <a:rPr lang="pl-PL" sz="1600" dirty="0"/>
              <a:t>Formy ochrony cudzoziemców w RP</a:t>
            </a:r>
          </a:p>
          <a:p>
            <a:pPr>
              <a:buFont typeface="Wingdings" panose="05000000000000000000" pitchFamily="2" charset="2"/>
              <a:buChar char="Ø"/>
            </a:pPr>
            <a:r>
              <a:rPr lang="pl-PL" sz="1600" dirty="0"/>
              <a:t>nadanie statusu uchodźcy</a:t>
            </a:r>
          </a:p>
          <a:p>
            <a:pPr>
              <a:buFont typeface="Wingdings" panose="05000000000000000000" pitchFamily="2" charset="2"/>
              <a:buChar char="Ø"/>
            </a:pPr>
            <a:r>
              <a:rPr lang="pl-PL" sz="1600" dirty="0"/>
              <a:t>udzielenie pomocy uzupełniającej</a:t>
            </a:r>
          </a:p>
          <a:p>
            <a:pPr>
              <a:buFont typeface="Wingdings" panose="05000000000000000000" pitchFamily="2" charset="2"/>
              <a:buChar char="Ø"/>
            </a:pPr>
            <a:r>
              <a:rPr lang="pl-PL" sz="1600" dirty="0"/>
              <a:t>udzielenie azylu</a:t>
            </a:r>
          </a:p>
          <a:p>
            <a:pPr>
              <a:buFont typeface="Wingdings" panose="05000000000000000000" pitchFamily="2" charset="2"/>
              <a:buChar char="Ø"/>
            </a:pPr>
            <a:r>
              <a:rPr lang="pl-PL" sz="1600" dirty="0"/>
              <a:t>udzielenie ochrony czasowej</a:t>
            </a:r>
          </a:p>
          <a:p>
            <a:pPr marL="114300" indent="0">
              <a:buNone/>
            </a:pPr>
            <a:endParaRPr lang="pl-PL" sz="1600" dirty="0"/>
          </a:p>
          <a:p>
            <a:pPr marL="114300" indent="0">
              <a:buNone/>
            </a:pPr>
            <a:endParaRPr lang="pl-PL" sz="1600" dirty="0"/>
          </a:p>
          <a:p>
            <a:pPr marL="114300" indent="0">
              <a:buNone/>
            </a:pPr>
            <a:r>
              <a:rPr lang="pl-PL" sz="1600" dirty="0"/>
              <a:t>art. 56 Konstytucji RP i ustawa z dnia 13 czerwca 2003 r. o udzielaniu cudzoziemcom ochrony na terytorium Rzeczypospolitej Polskiej</a:t>
            </a:r>
          </a:p>
          <a:p>
            <a:pPr marL="114300" indent="0">
              <a:buNone/>
            </a:pPr>
            <a:endParaRPr lang="pl-PL" sz="1600" dirty="0"/>
          </a:p>
        </p:txBody>
      </p:sp>
    </p:spTree>
    <p:extLst>
      <p:ext uri="{BB962C8B-B14F-4D97-AF65-F5344CB8AC3E}">
        <p14:creationId xmlns:p14="http://schemas.microsoft.com/office/powerpoint/2010/main" val="244042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85FEA-752B-427B-BCF4-F753BB8163F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5C918494-1CEE-49B0-A820-F9A6FE809375}"/>
              </a:ext>
            </a:extLst>
          </p:cNvPr>
          <p:cNvSpPr>
            <a:spLocks noGrp="1"/>
          </p:cNvSpPr>
          <p:nvPr>
            <p:ph idx="1"/>
          </p:nvPr>
        </p:nvSpPr>
        <p:spPr>
          <a:xfrm>
            <a:off x="609600" y="1752601"/>
            <a:ext cx="10972800" cy="4895490"/>
          </a:xfrm>
        </p:spPr>
        <p:txBody>
          <a:bodyPr>
            <a:normAutofit fontScale="92500" lnSpcReduction="10000"/>
          </a:bodyPr>
          <a:lstStyle/>
          <a:p>
            <a:pPr marL="114300" indent="0">
              <a:buNone/>
            </a:pPr>
            <a:r>
              <a:rPr lang="pl-PL" sz="1600" b="1" dirty="0"/>
              <a:t>Nadanie statusu uchodźcy</a:t>
            </a:r>
          </a:p>
          <a:p>
            <a:pPr marL="114300" indent="0" algn="just">
              <a:buNone/>
            </a:pPr>
            <a:r>
              <a:rPr lang="pl-PL" sz="1600" dirty="0"/>
              <a:t>status uchodźcy nadawany cudzoziemcowi, jeżeli na skutek uzasadnionej obawy przed prześladowaniem w kraju pochodzenia z powodu rasy, religii, narodowości, przekonań politycznych lub przynależności do określonej grupy społecznej nie może lub nie chce korzystać z ochrony tego kraju</a:t>
            </a:r>
          </a:p>
          <a:p>
            <a:pPr marL="114300" indent="0" algn="just">
              <a:buNone/>
            </a:pPr>
            <a:endParaRPr lang="pl-PL" sz="1600" dirty="0"/>
          </a:p>
          <a:p>
            <a:pPr marL="114300" indent="0" algn="just">
              <a:buNone/>
            </a:pPr>
            <a:r>
              <a:rPr lang="pl-PL" sz="1600" dirty="0"/>
              <a:t>prześladowanie musi ze względu na swoją istotę lub powtarzalność stanowić poważne naruszenie praw człowieka, w szczególności praw, których uchylenie jest niedopuszczalne (prawo do życia, zakaz tortur, zakaz niewolnictwa i poddaństwa, zakaz karania bez podstawy prawnej) lub być kumulacją różnych działań lub zaniechań, w tym stanowiących naruszenie wskazanych praw człowieka o charakterze nienaruszalnym</a:t>
            </a:r>
          </a:p>
          <a:p>
            <a:pPr marL="114300" indent="0" algn="just">
              <a:buNone/>
            </a:pPr>
            <a:endParaRPr lang="pl-PL" sz="1600" dirty="0"/>
          </a:p>
          <a:p>
            <a:pPr marL="114300" indent="0" algn="just">
              <a:buNone/>
            </a:pPr>
            <a:r>
              <a:rPr lang="pl-PL" sz="1600" dirty="0"/>
              <a:t>prześladowanie może polegać na:</a:t>
            </a:r>
          </a:p>
          <a:p>
            <a:pPr algn="just">
              <a:buFont typeface="Wingdings" panose="05000000000000000000" pitchFamily="2" charset="2"/>
              <a:buChar char="Ø"/>
            </a:pPr>
            <a:r>
              <a:rPr lang="pl-PL" sz="1600" dirty="0"/>
              <a:t>użyciu przemocy fizycznej lub psychicznej, w tym seksualnej</a:t>
            </a:r>
          </a:p>
          <a:p>
            <a:pPr algn="just">
              <a:buFont typeface="Wingdings" panose="05000000000000000000" pitchFamily="2" charset="2"/>
              <a:buChar char="Ø"/>
            </a:pPr>
            <a:r>
              <a:rPr lang="pl-PL" sz="1600" dirty="0"/>
              <a:t>zastosowaniu środków prawnych, administracyjnych, policyjnych lub sądowych w sposób dyskryminujący</a:t>
            </a:r>
          </a:p>
          <a:p>
            <a:pPr algn="just">
              <a:buFont typeface="Wingdings" panose="05000000000000000000" pitchFamily="2" charset="2"/>
              <a:buChar char="Ø"/>
            </a:pPr>
            <a:r>
              <a:rPr lang="pl-PL" sz="1600" dirty="0"/>
              <a:t>wszczęciu lub prowadzeniu postępowania karnego lub ukaraniu w sposób, który ma charakter nieproporcjonalny i dyskryminujący</a:t>
            </a:r>
          </a:p>
          <a:p>
            <a:pPr algn="just">
              <a:buFont typeface="Wingdings" panose="05000000000000000000" pitchFamily="2" charset="2"/>
              <a:buChar char="Ø"/>
            </a:pPr>
            <a:r>
              <a:rPr lang="pl-PL" sz="1600" dirty="0"/>
              <a:t>brak prawa odwołania się do sądu od kary o charakterze nieproporcjonalnym lub dyskryminującym</a:t>
            </a:r>
          </a:p>
          <a:p>
            <a:pPr algn="just">
              <a:buFont typeface="Wingdings" panose="05000000000000000000" pitchFamily="2" charset="2"/>
              <a:buChar char="Ø"/>
            </a:pPr>
            <a:r>
              <a:rPr lang="pl-PL" sz="1600" dirty="0"/>
              <a:t>wszczęciu lub prowadzeniu postępowania karnego albo ukaraniu z powodu odmowy odbycia służby wojskowej podczas konfliktu, jeżeli odbywanie służby wojskowej stanowiłoby zbrodnię lub zbrodnię przeciwko pokojowi, wojenną, przeciwko ludzkości, byłoby sprzeczne z celami i zasadami NZ, prowadziłoby do popełnienia zbrodni o innym charakterze niż polityczny    </a:t>
            </a:r>
          </a:p>
        </p:txBody>
      </p:sp>
    </p:spTree>
    <p:extLst>
      <p:ext uri="{BB962C8B-B14F-4D97-AF65-F5344CB8AC3E}">
        <p14:creationId xmlns:p14="http://schemas.microsoft.com/office/powerpoint/2010/main" val="41268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udzielenie pomocy uzupełniającej</a:t>
            </a:r>
          </a:p>
          <a:p>
            <a:pPr marL="114300" indent="0" algn="just">
              <a:buNone/>
            </a:pPr>
            <a:r>
              <a:rPr lang="pl-PL" sz="1600" dirty="0"/>
              <a:t>Pomoc uzupełniająca udzielana jest cudzoziemcowi, który nie spełnia warunków do nadania statusu uchodźcy, w przypadku gdy powrót do kraju pochodzenia może narazić go na rzeczywiste ryzyko doznania poważnej krzywdy przez:</a:t>
            </a:r>
          </a:p>
          <a:p>
            <a:pPr algn="just">
              <a:buFont typeface="Wingdings" panose="05000000000000000000" pitchFamily="2" charset="2"/>
              <a:buChar char="Ø"/>
            </a:pPr>
            <a:r>
              <a:rPr lang="pl-PL" sz="1600" dirty="0"/>
              <a:t>orzeczenie kary śmierci lub wykonanie egzekucji, tortury, nieludzkie lub poniżające traktowanie lub karanie</a:t>
            </a:r>
          </a:p>
          <a:p>
            <a:pPr algn="just">
              <a:buFont typeface="Wingdings" panose="05000000000000000000" pitchFamily="2" charset="2"/>
              <a:buChar char="Ø"/>
            </a:pPr>
            <a:r>
              <a:rPr lang="pl-PL" sz="1600" dirty="0"/>
              <a:t>poważne i zindywidualizowane zagrożenie dla życia lub zdrowia wynikające z powszechnego stosowania przemocy wobec ludności cywilnej w sytuacji międzynarodowego lub wewnętrznego konfliktu zbrojnego </a:t>
            </a:r>
          </a:p>
          <a:p>
            <a:pPr marL="114300" indent="0" algn="just">
              <a:buNone/>
            </a:pPr>
            <a:r>
              <a:rPr lang="pl-PL" sz="1600" dirty="0"/>
              <a:t>i ze względu na to ryzyko nie może lub nie chce korzystać z ochrony kraju pochodzenia</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FBDE1-F52F-415F-819E-E43DD471585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895237-D141-4334-9D64-1B524DDC384F}"/>
              </a:ext>
            </a:extLst>
          </p:cNvPr>
          <p:cNvSpPr>
            <a:spLocks noGrp="1"/>
          </p:cNvSpPr>
          <p:nvPr>
            <p:ph idx="1"/>
          </p:nvPr>
        </p:nvSpPr>
        <p:spPr>
          <a:xfrm>
            <a:off x="609600" y="1617307"/>
            <a:ext cx="10972800" cy="4956022"/>
          </a:xfrm>
        </p:spPr>
        <p:txBody>
          <a:bodyPr>
            <a:normAutofit fontScale="85000" lnSpcReduction="20000"/>
          </a:bodyPr>
          <a:lstStyle/>
          <a:p>
            <a:pPr marL="114300" indent="0">
              <a:buNone/>
            </a:pPr>
            <a:r>
              <a:rPr lang="pl-PL" sz="1600" b="1" dirty="0"/>
              <a:t>udzielenie azylu</a:t>
            </a:r>
          </a:p>
          <a:p>
            <a:pPr marL="114300" indent="0" algn="just">
              <a:buNone/>
            </a:pPr>
            <a:r>
              <a:rPr lang="pl-PL" sz="1600" b="1" dirty="0"/>
              <a:t>azyl</a:t>
            </a:r>
            <a:r>
              <a:rPr lang="pl-PL" sz="1600" dirty="0"/>
              <a:t> polega na udzieleniu schronienia (tzn. prawa wjazdu i osiedlenia się) cudzoziemcowi ściganemu w kraju ojczystym lub państwie trzecim za popełnienie przestępstwa politycznego lub z innych względów politycznych</a:t>
            </a:r>
          </a:p>
          <a:p>
            <a:pPr marL="114300" indent="0" algn="just">
              <a:buNone/>
            </a:pPr>
            <a:endParaRPr lang="pl-PL" sz="1600" b="1" dirty="0"/>
          </a:p>
          <a:p>
            <a:pPr marL="114300" indent="0" algn="just">
              <a:buNone/>
            </a:pPr>
            <a:r>
              <a:rPr lang="pl-PL" sz="1600" dirty="0"/>
              <a:t>udzielenie azylu wiąże się z odmową wydania cudzoziemca</a:t>
            </a:r>
          </a:p>
          <a:p>
            <a:pPr marL="114300" indent="0" algn="just">
              <a:buNone/>
            </a:pPr>
            <a:endParaRPr lang="pl-PL" sz="1600" dirty="0"/>
          </a:p>
          <a:p>
            <a:pPr marL="114300" indent="0" algn="just">
              <a:buNone/>
            </a:pPr>
            <a:r>
              <a:rPr lang="pl-PL" sz="1600" dirty="0"/>
              <a:t>prawo azylu nie przysługuje osobom winnym zbrodni przeciwko ludzkości, zbrodni wojennych oraz zbrodni przeciwko pokojowi</a:t>
            </a:r>
          </a:p>
          <a:p>
            <a:pPr marL="114300" indent="0" algn="just">
              <a:buNone/>
            </a:pPr>
            <a:endParaRPr lang="pl-PL" sz="1600" dirty="0"/>
          </a:p>
          <a:p>
            <a:pPr marL="114300" indent="0" algn="just">
              <a:buNone/>
            </a:pPr>
            <a:r>
              <a:rPr lang="pl-PL" sz="1600" b="1" dirty="0"/>
              <a:t>azyl terytorialny</a:t>
            </a:r>
          </a:p>
          <a:p>
            <a:pPr marL="114300" indent="0" algn="just">
              <a:buNone/>
            </a:pPr>
            <a:r>
              <a:rPr lang="pl-PL" sz="1600" dirty="0"/>
              <a:t>udzielenie ochrony przez państwo na swoim terytorium cudzoziemcowi ściganemu w innym państwie za popełnienie przestępstwa politycznego lub prześladowanemu w innym państwie z powodów religijnych, rasowych, politycznych, naukowych, narodowościowych</a:t>
            </a:r>
          </a:p>
          <a:p>
            <a:pPr marL="114300" indent="0" algn="just">
              <a:buNone/>
            </a:pPr>
            <a:endParaRPr lang="pl-PL" sz="1600" dirty="0"/>
          </a:p>
          <a:p>
            <a:pPr marL="114300" indent="0" algn="just">
              <a:buNone/>
            </a:pPr>
            <a:r>
              <a:rPr lang="pl-PL" sz="1600" b="1" dirty="0"/>
              <a:t>azyl dyplomatyczny</a:t>
            </a:r>
            <a:endParaRPr lang="pl-PL" sz="1600" dirty="0"/>
          </a:p>
          <a:p>
            <a:pPr marL="114300" indent="0" algn="just">
              <a:buNone/>
            </a:pPr>
            <a:r>
              <a:rPr lang="pl-PL" sz="1600" dirty="0"/>
              <a:t>może być udzielany w pomieszczeniach misji dyplomatycznej, na pokładzie okrętu wojennego i samolotu wojskowego, w bazach wojskowych</a:t>
            </a:r>
          </a:p>
          <a:p>
            <a:pPr marL="114300" indent="0" algn="just">
              <a:buNone/>
            </a:pPr>
            <a:r>
              <a:rPr lang="pl-PL" sz="1600" dirty="0"/>
              <a:t>osobami upoważnionymi o ubieganie się o azyl dyplomatyczny są osoby ścigane ze względów politycznych i przestępcy polityczni</a:t>
            </a:r>
          </a:p>
          <a:p>
            <a:pPr marL="114300" indent="0" algn="just">
              <a:buNone/>
            </a:pPr>
            <a:r>
              <a:rPr lang="pl-PL" sz="1600" dirty="0"/>
              <a:t>przyznanie azylu dyplomatycznego zależy od decyzji państwa, do którego skierowana została prośba o azyl</a:t>
            </a:r>
          </a:p>
          <a:p>
            <a:pPr marL="114300" indent="0" algn="just">
              <a:buNone/>
            </a:pPr>
            <a:r>
              <a:rPr lang="pl-PL" sz="1600" dirty="0"/>
              <a:t>nie ma on charakteru powszechnego</a:t>
            </a:r>
          </a:p>
          <a:p>
            <a:pPr marL="114300" indent="0" algn="just">
              <a:buNone/>
            </a:pPr>
            <a:r>
              <a:rPr lang="pl-PL" sz="1600" dirty="0"/>
              <a:t>*kardynał </a:t>
            </a:r>
            <a:r>
              <a:rPr lang="pl-PL" sz="1600" dirty="0" err="1"/>
              <a:t>József</a:t>
            </a:r>
            <a:r>
              <a:rPr lang="pl-PL" sz="1600" dirty="0"/>
              <a:t> </a:t>
            </a:r>
            <a:r>
              <a:rPr lang="pl-PL" sz="1600" dirty="0" err="1"/>
              <a:t>Mindszenty</a:t>
            </a:r>
            <a:r>
              <a:rPr lang="pl-PL" sz="1600" dirty="0"/>
              <a:t> – uwolniony z internowania 30.10.1956 r. podczas rewolucji węgierskiej; 4.11.1956 r. po wejściu wojsk radzieckich na Węgry i stłumieniu powstania schronił się wraz ze swoim sekretarzem w ambasadzie USA; opuścił ambasadę na mocy porozumienia między Węgrami a Stolicą Apostolską z 27.9.1971 r.</a:t>
            </a:r>
          </a:p>
        </p:txBody>
      </p:sp>
    </p:spTree>
    <p:extLst>
      <p:ext uri="{BB962C8B-B14F-4D97-AF65-F5344CB8AC3E}">
        <p14:creationId xmlns:p14="http://schemas.microsoft.com/office/powerpoint/2010/main" val="1373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buNone/>
            </a:pPr>
            <a:r>
              <a:rPr lang="pl-PL" sz="1600" b="1" dirty="0"/>
              <a:t>udzielenie ochrony czasowej</a:t>
            </a:r>
          </a:p>
          <a:p>
            <a:pPr marL="114300" indent="0" algn="just">
              <a:buNone/>
            </a:pPr>
            <a:r>
              <a:rPr lang="pl-PL" sz="1600" dirty="0"/>
              <a:t>ochrona czasowa udzielana jest cudzoziemcom masowo przybywającym do RP, którzy opuścili swój kraj pochodzenia lub określony obszar geograficzny, z powodu obcej inwazji, wojny, wojny domowej, konfliktów etnicznych lub rażących naruszeń praw człowieka, bez względu na to, czy przybycie miało charakter spontaniczny, czy też było wynikiem pomocy udzielonej im przez RP lub społeczność międzynarodową</a:t>
            </a:r>
          </a:p>
          <a:p>
            <a:pPr marL="114300" indent="0" algn="just">
              <a:buNone/>
            </a:pPr>
            <a:endParaRPr lang="pl-PL" sz="1600" dirty="0"/>
          </a:p>
          <a:p>
            <a:pPr marL="114300" indent="0" algn="just">
              <a:buNone/>
            </a:pPr>
            <a:r>
              <a:rPr lang="pl-PL" sz="1600" dirty="0"/>
              <a:t>ochrony czasowej udziela się do chwili, gdy możliwy stanie się powrót cudzoziemców do uprzedniego miejsca ich zamieszkania, jednakże nie dłużej niż na okres roku</a:t>
            </a:r>
          </a:p>
          <a:p>
            <a:pPr marL="114300" indent="0" algn="just">
              <a:buNone/>
            </a:pPr>
            <a:endParaRPr lang="pl-PL" sz="1600" dirty="0"/>
          </a:p>
          <a:p>
            <a:pPr marL="114300" indent="0" algn="just">
              <a:buNone/>
            </a:pPr>
            <a:r>
              <a:rPr lang="pl-PL" sz="1600" dirty="0"/>
              <a:t>jeżeli po upływie roku nie ustaną przeszkody do bezpiecznego powrotu cudzoziemców do uprzedniego miejsca ich zamieszkania, okres ochrony czasowej przedłuża się o dalsze 6 miesięcy, jednak nie więcej niż dwa razy</a:t>
            </a:r>
          </a:p>
          <a:p>
            <a:pPr marL="114300" indent="0" algn="just">
              <a:buNone/>
            </a:pPr>
            <a:endParaRPr lang="pl-PL" sz="1600" dirty="0"/>
          </a:p>
          <a:p>
            <a:pPr marL="114300" indent="0" algn="just">
              <a:buNone/>
            </a:pPr>
            <a:r>
              <a:rPr lang="pl-PL" sz="1600" dirty="0"/>
              <a:t>podstawa i zakres ochrony – decyzja Rady Unii Europejskiej lub rozporządzenie Rady Ministrów</a:t>
            </a:r>
          </a:p>
        </p:txBody>
      </p:sp>
    </p:spTree>
    <p:extLst>
      <p:ext uri="{BB962C8B-B14F-4D97-AF65-F5344CB8AC3E}">
        <p14:creationId xmlns:p14="http://schemas.microsoft.com/office/powerpoint/2010/main" val="377356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Ukrainy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855762"/>
          </a:xfrm>
        </p:spPr>
        <p:txBody>
          <a:bodyPr>
            <a:normAutofit fontScale="92500" lnSpcReduction="10000"/>
          </a:bodyPr>
          <a:lstStyle/>
          <a:p>
            <a:pPr marL="114300" indent="0" algn="just">
              <a:buNone/>
            </a:pPr>
            <a:r>
              <a:rPr lang="pl-PL" sz="1600" dirty="0"/>
              <a:t>Regulacja szczególna – ustawa z dnia 12 marca 2022 r. o pomocy obywatelom Ukrainy w związku z konfliktem zbrojnym na terytorium tego państwa</a:t>
            </a:r>
          </a:p>
          <a:p>
            <a:pPr marL="114300" indent="0" algn="just">
              <a:buNone/>
            </a:pPr>
            <a:endParaRPr lang="pl-PL" sz="1600" dirty="0"/>
          </a:p>
          <a:p>
            <a:pPr marL="114300" indent="0" algn="just">
              <a:buNone/>
            </a:pPr>
            <a:r>
              <a:rPr lang="pl-PL" sz="1600" dirty="0"/>
              <a:t>Przedmiot regulacji (w szczególności):</a:t>
            </a:r>
          </a:p>
          <a:p>
            <a:pPr algn="just">
              <a:buFont typeface="Wingdings" panose="05000000000000000000" pitchFamily="2" charset="2"/>
              <a:buChar char="§"/>
            </a:pPr>
            <a:r>
              <a:rPr lang="pl-PL" sz="1600" dirty="0"/>
              <a:t>szczególne zasady legalizowania pobytu obywateli Ukrainy oraz obywateli Ukrainy posiadających Kartę Polaka, którzy wraz z rodzinami przybyli na terytorium RP w związku z konfliktem zbrojnym na Ukrainie</a:t>
            </a:r>
          </a:p>
          <a:p>
            <a:pPr algn="just">
              <a:buFont typeface="Wingdings" panose="05000000000000000000" pitchFamily="2" charset="2"/>
              <a:buChar char="§"/>
            </a:pPr>
            <a:r>
              <a:rPr lang="pl-PL" sz="1600" dirty="0"/>
              <a:t>szczególne zasady powierzania pracy obywatelom Ukrainy</a:t>
            </a:r>
          </a:p>
          <a:p>
            <a:pPr algn="just">
              <a:buFont typeface="Wingdings" panose="05000000000000000000" pitchFamily="2" charset="2"/>
              <a:buChar char="§"/>
            </a:pPr>
            <a:r>
              <a:rPr lang="pl-PL" sz="1600" dirty="0"/>
              <a:t>regulacje dotyczące udzielania pomocy przez wojewodów, jednostki samorządu terytorialnego i inne podmioty</a:t>
            </a:r>
          </a:p>
          <a:p>
            <a:pPr algn="just">
              <a:buFont typeface="Wingdings" panose="05000000000000000000" pitchFamily="2" charset="2"/>
              <a:buChar char="§"/>
            </a:pPr>
            <a:r>
              <a:rPr lang="pl-PL" sz="1600" dirty="0"/>
              <a:t>utworzenie Funduszu Pomocy w celu finansowania lub dofinansowania realizacji zadań na rzecz pomocy obywatelom Ukrainy</a:t>
            </a:r>
          </a:p>
          <a:p>
            <a:pPr algn="just">
              <a:buFont typeface="Wingdings" panose="05000000000000000000" pitchFamily="2" charset="2"/>
              <a:buChar char="§"/>
            </a:pPr>
            <a:r>
              <a:rPr lang="pl-PL" sz="1600" dirty="0"/>
              <a:t>szczególne zasady przedłużania okresów legalnego pobytu obywateli Ukrainy oraz wydawanych im przez organy polskie dokumentów dotyczących uprawnień w zakresie wjazdu i pobytu na terytorium RP</a:t>
            </a:r>
          </a:p>
          <a:p>
            <a:pPr algn="just">
              <a:buFont typeface="Wingdings" panose="05000000000000000000" pitchFamily="2" charset="2"/>
              <a:buChar char="§"/>
            </a:pPr>
            <a:r>
              <a:rPr lang="pl-PL" sz="1600" dirty="0"/>
              <a:t>niektóre uprawnienia obywateli polskich i Ukrainy będących studentami, nauczycielami akademickimi lub pracownikami naukowymi wyjeżdżających z terytorium Ukrainy</a:t>
            </a:r>
          </a:p>
          <a:p>
            <a:pPr algn="just">
              <a:buFont typeface="Wingdings" panose="05000000000000000000" pitchFamily="2" charset="2"/>
              <a:buChar char="§"/>
            </a:pPr>
            <a:r>
              <a:rPr lang="pl-PL" sz="1600" dirty="0"/>
              <a:t>szczególne regulacje dotyczące kształcenia, wychowania i opieki dzieci i uczniów będących obywatelami Ukrainy</a:t>
            </a:r>
          </a:p>
          <a:p>
            <a:pPr algn="just">
              <a:buFont typeface="Wingdings" panose="05000000000000000000" pitchFamily="2" charset="2"/>
              <a:buChar char="§"/>
            </a:pPr>
            <a:r>
              <a:rPr lang="pl-PL" sz="1600" dirty="0"/>
              <a:t>szczególne zasady organizacji i funkcjonowania uczelni w związku z zapewnianiem miejsc na studiach dla obywateli Ukrainy</a:t>
            </a:r>
          </a:p>
          <a:p>
            <a:pPr algn="just">
              <a:buFont typeface="Wingdings" panose="05000000000000000000" pitchFamily="2" charset="2"/>
              <a:buChar char="§"/>
            </a:pPr>
            <a:r>
              <a:rPr lang="pl-PL" sz="1600" dirty="0"/>
              <a:t>szczególne zasady podejmowania działalności gospodarczej przez obywateli Ukrainy </a:t>
            </a:r>
          </a:p>
          <a:p>
            <a:pPr marL="114300" indent="0" algn="just">
              <a:buNone/>
            </a:pPr>
            <a:endParaRPr lang="pl-PL" sz="1600" dirty="0"/>
          </a:p>
        </p:txBody>
      </p:sp>
    </p:spTree>
    <p:extLst>
      <p:ext uri="{BB962C8B-B14F-4D97-AF65-F5344CB8AC3E}">
        <p14:creationId xmlns:p14="http://schemas.microsoft.com/office/powerpoint/2010/main" val="389531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67959"/>
          </a:xfrm>
        </p:spPr>
        <p:txBody>
          <a:bodyPr>
            <a:normAutofit/>
          </a:bodyPr>
          <a:lstStyle/>
          <a:p>
            <a:pPr marL="114300" indent="0" algn="just">
              <a:buNone/>
            </a:pPr>
            <a:r>
              <a:rPr lang="pl-PL" sz="1600" dirty="0"/>
              <a:t>Legalność pobytu obywateli Ukrainy:</a:t>
            </a:r>
          </a:p>
          <a:p>
            <a:pPr algn="just">
              <a:buFont typeface="Wingdings" panose="05000000000000000000" pitchFamily="2" charset="2"/>
              <a:buChar char="§"/>
            </a:pPr>
            <a:r>
              <a:rPr lang="pl-PL" sz="1600" dirty="0"/>
              <a:t>jeżeli obywatele Ukrainy przybyli legalnie na terytorium RP w okresie od 24 lutego 2022 r. (data końcowa okresu „przybywania” na terytorium RP nie została określona przez RM) i deklarują zamiar pozostania w RP – pobyt takich osób uznaje się za legalny do dnia 30 września 2025 r.; za legalny uznaje się także pobyt dziecka urodzonego na terytorium RP</a:t>
            </a:r>
          </a:p>
          <a:p>
            <a:pPr algn="just">
              <a:buFont typeface="Wingdings" panose="05000000000000000000" pitchFamily="2" charset="2"/>
              <a:buChar char="§"/>
            </a:pPr>
            <a:r>
              <a:rPr lang="pl-PL" sz="1600" dirty="0"/>
              <a:t>jeżeli obywatele Ukrainy posiadający Kartę Polaka opuścili Ukrainę w okresie od 24 lutego 2022 r. (data końcowa okresu „przybywania” na terytorium RP nie została określona przez RM), a następnie przybyli na terytorium RP i deklarują zamiar pozostania na tym terytorium – pobyt takich osób uznaje się za legalny do dnia 30 września 2025 r.</a:t>
            </a:r>
          </a:p>
          <a:p>
            <a:pPr marL="114300" indent="0" algn="just">
              <a:buNone/>
            </a:pPr>
            <a:endParaRPr lang="pl-PL" sz="1600" dirty="0"/>
          </a:p>
          <a:p>
            <a:pPr marL="114300" indent="0" algn="just">
              <a:buNone/>
            </a:pPr>
            <a:endParaRPr lang="pl-PL" sz="1600" dirty="0"/>
          </a:p>
          <a:p>
            <a:pPr marL="114300" indent="0" algn="just">
              <a:buNone/>
            </a:pPr>
            <a:r>
              <a:rPr lang="pl-PL" sz="1600" dirty="0"/>
              <a:t>Rejestracja pobytu</a:t>
            </a:r>
          </a:p>
          <a:p>
            <a:pPr algn="just">
              <a:buFont typeface="Wingdings" panose="05000000000000000000" pitchFamily="2" charset="2"/>
              <a:buChar char="§"/>
            </a:pPr>
            <a:r>
              <a:rPr lang="pl-PL" sz="1600" dirty="0"/>
              <a:t>komendant placówki Straży Granicznej podczas kontroli granicznej</a:t>
            </a:r>
          </a:p>
          <a:p>
            <a:pPr algn="just">
              <a:buFont typeface="Wingdings" panose="05000000000000000000" pitchFamily="2" charset="2"/>
              <a:buChar char="§"/>
            </a:pPr>
            <a:r>
              <a:rPr lang="pl-PL" sz="1600" dirty="0"/>
              <a:t>jeżeli nie doszło do rejestracji przy przekraczaniu granicy – Komendant Główny Straży Granicznej na wniosek obywatela Ukrainy</a:t>
            </a:r>
          </a:p>
          <a:p>
            <a:pPr marL="114300" indent="0" algn="just">
              <a:buNone/>
            </a:pPr>
            <a:r>
              <a:rPr lang="pl-PL" sz="1600" dirty="0"/>
              <a:t>Komendant Główny Straży Granicznej prowadzi rejestr obywateli Ukrainy, który przybyli na terytorium RP w związku z działaniami wojennymi </a:t>
            </a:r>
          </a:p>
        </p:txBody>
      </p:sp>
    </p:spTree>
    <p:extLst>
      <p:ext uri="{BB962C8B-B14F-4D97-AF65-F5344CB8AC3E}">
        <p14:creationId xmlns:p14="http://schemas.microsoft.com/office/powerpoint/2010/main" val="1278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2497</Words>
  <Application>Microsoft Office PowerPoint</Application>
  <PresentationFormat>Panoramiczny</PresentationFormat>
  <Paragraphs>210</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Book Antiqua</vt:lpstr>
      <vt:lpstr>Century Gothic</vt:lpstr>
      <vt:lpstr>Wingdings</vt:lpstr>
      <vt:lpstr>Apteka</vt:lpstr>
      <vt:lpstr>Prawo międzynarodowe publiczne</vt:lpstr>
      <vt:lpstr>cudzoziemcy</vt:lpstr>
      <vt:lpstr>cudzoziemcy</vt:lpstr>
      <vt:lpstr>cudzoziemcy</vt:lpstr>
      <vt:lpstr>cudzoziemcy</vt:lpstr>
      <vt:lpstr>cudzoziemcy</vt:lpstr>
      <vt:lpstr>cudzoziemcy</vt:lpstr>
      <vt:lpstr>Cudzoziemcy *obywatele Ukrainy</vt:lpstr>
      <vt:lpstr>Cudzoziemcy *obywatele ukrainy</vt:lpstr>
      <vt:lpstr>Cudzoziemcy *obywatele ukrainy</vt:lpstr>
      <vt:lpstr>cudzoziemcy</vt:lpstr>
      <vt:lpstr>cudzoziemcy</vt:lpstr>
      <vt:lpstr>cudzoziemcy</vt:lpstr>
      <vt:lpstr>cudzoziemcy</vt:lpstr>
      <vt:lpstr>cudzoziemcy</vt:lpstr>
      <vt:lpstr>ekstradycja</vt:lpstr>
      <vt:lpstr>ekstradycja</vt:lpstr>
      <vt:lpstr>ekstradycja</vt:lpstr>
      <vt:lpstr>ekstradycja</vt:lpstr>
      <vt:lpstr>ekstradycja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2025-04-07T10:32:56Z</dcterms:created>
  <dcterms:modified xsi:type="dcterms:W3CDTF">2025-04-07T10:33:35Z</dcterms:modified>
</cp:coreProperties>
</file>