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Playfair Display"/>
      <p:regular r:id="rId23"/>
      <p:bold r:id="rId24"/>
      <p:italic r:id="rId25"/>
      <p:boldItalic r:id="rId26"/>
    </p:embeddedFont>
    <p:embeddedFont>
      <p:font typeface="Rosari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1" roundtripDataSignature="AMtx7miYoO5GM65/GHyWGMH17Vw2VMQL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bold.fntdata"/><Relationship Id="rId23"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boldItalic.fntdata"/><Relationship Id="rId25" Type="http://schemas.openxmlformats.org/officeDocument/2006/relationships/font" Target="fonts/PlayfairDisplay-italic.fntdata"/><Relationship Id="rId28" Type="http://schemas.openxmlformats.org/officeDocument/2006/relationships/font" Target="fonts/Rosario-bold.fntdata"/><Relationship Id="rId27" Type="http://schemas.openxmlformats.org/officeDocument/2006/relationships/font" Target="fonts/Rosari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sario-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Rosari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4be60e7c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304be60e7c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416c7e852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3416c7e8521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4137e766a6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34137e766a6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428a53f44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3428a53f44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3f7c437eb0_1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g33f7c437eb0_1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428a53f442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g3428a53f442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1bf5c0a5c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341bf5c0a5c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1bf5c0a5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341bf5c0a5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1bf5c0a5c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341bf5c0a5c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428a53f442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428a53f442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1.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7" l="0" r="0" t="-921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2613090" y="1028699"/>
            <a:ext cx="1359820" cy="1367659"/>
          </a:xfrm>
          <a:custGeom>
            <a:rect b="b" l="l" r="r" t="t"/>
            <a:pathLst>
              <a:path extrusionOk="0" h="1125444" w="915406">
                <a:moveTo>
                  <a:pt x="0" y="0"/>
                </a:moveTo>
                <a:lnTo>
                  <a:pt x="915406" y="0"/>
                </a:lnTo>
                <a:lnTo>
                  <a:pt x="915406" y="1125444"/>
                </a:lnTo>
                <a:lnTo>
                  <a:pt x="0" y="112544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1"/>
          <p:cNvSpPr txBox="1"/>
          <p:nvPr/>
        </p:nvSpPr>
        <p:spPr>
          <a:xfrm>
            <a:off x="3155679" y="923925"/>
            <a:ext cx="12519231" cy="1009651"/>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Clr>
                <a:srgbClr val="000000"/>
              </a:buClr>
              <a:buSzPts val="5999"/>
              <a:buFont typeface="Arial"/>
              <a:buNone/>
            </a:pPr>
            <a:r>
              <a:rPr b="0" i="0" lang="en-US" sz="5999" u="none" cap="none" strike="noStrike">
                <a:solidFill>
                  <a:srgbClr val="EBCD8A"/>
                </a:solidFill>
                <a:latin typeface="Playfair Display"/>
                <a:ea typeface="Playfair Display"/>
                <a:cs typeface="Playfair Display"/>
                <a:sym typeface="Playfair Display"/>
              </a:rPr>
              <a:t>Postępowanie upadłościowe</a:t>
            </a:r>
            <a:endParaRPr b="0" i="0" sz="1400" u="none" cap="none" strike="noStrike">
              <a:solidFill>
                <a:srgbClr val="000000"/>
              </a:solidFill>
              <a:latin typeface="Arial"/>
              <a:ea typeface="Arial"/>
              <a:cs typeface="Arial"/>
              <a:sym typeface="Arial"/>
            </a:endParaRPr>
          </a:p>
        </p:txBody>
      </p:sp>
      <p:sp>
        <p:nvSpPr>
          <p:cNvPr id="87" name="Google Shape;87;p1"/>
          <p:cNvSpPr txBox="1"/>
          <p:nvPr/>
        </p:nvSpPr>
        <p:spPr>
          <a:xfrm>
            <a:off x="3764617" y="2572453"/>
            <a:ext cx="10758900" cy="2241000"/>
          </a:xfrm>
          <a:prstGeom prst="rect">
            <a:avLst/>
          </a:prstGeom>
          <a:noFill/>
          <a:ln>
            <a:noFill/>
          </a:ln>
        </p:spPr>
        <p:txBody>
          <a:bodyPr anchorCtr="0" anchor="t" bIns="0" lIns="0" spcFirstLastPara="1" rIns="0" wrap="square" tIns="0">
            <a:spAutoFit/>
          </a:bodyPr>
          <a:lstStyle/>
          <a:p>
            <a:pPr indent="-302261" lvl="1" marL="604523" marR="0" rtl="0" algn="ctr">
              <a:lnSpc>
                <a:spcPct val="140000"/>
              </a:lnSpc>
              <a:spcBef>
                <a:spcPts val="0"/>
              </a:spcBef>
              <a:spcAft>
                <a:spcPts val="0"/>
              </a:spcAft>
              <a:buClr>
                <a:srgbClr val="FFFFFF"/>
              </a:buClr>
              <a:buSzPts val="2800"/>
              <a:buFont typeface="Playfair Display"/>
              <a:buAutoNum type="arabicPeriod"/>
            </a:pPr>
            <a:r>
              <a:rPr lang="en-US" sz="2800">
                <a:solidFill>
                  <a:srgbClr val="FFFFFF"/>
                </a:solidFill>
                <a:latin typeface="Playfair Display"/>
                <a:ea typeface="Playfair Display"/>
                <a:cs typeface="Playfair Display"/>
                <a:sym typeface="Playfair Display"/>
              </a:rPr>
              <a:t>Bezskuteczność i zaskarżanie czynności upadłego</a:t>
            </a:r>
            <a:endParaRPr b="0" i="0" sz="1400" u="none" cap="none" strike="noStrike">
              <a:solidFill>
                <a:srgbClr val="000000"/>
              </a:solidFill>
              <a:latin typeface="Playfair Display"/>
              <a:ea typeface="Playfair Display"/>
              <a:cs typeface="Playfair Display"/>
              <a:sym typeface="Playfair Display"/>
            </a:endParaRPr>
          </a:p>
          <a:p>
            <a:pPr indent="-302261" lvl="1" marL="604523" marR="0" rtl="0" algn="ctr">
              <a:lnSpc>
                <a:spcPct val="140000"/>
              </a:lnSpc>
              <a:spcBef>
                <a:spcPts val="0"/>
              </a:spcBef>
              <a:spcAft>
                <a:spcPts val="0"/>
              </a:spcAft>
              <a:buClr>
                <a:srgbClr val="FFFFFF"/>
              </a:buClr>
              <a:buSzPts val="2800"/>
              <a:buFont typeface="Playfair Display"/>
              <a:buAutoNum type="arabicPeriod"/>
            </a:pPr>
            <a:r>
              <a:rPr lang="en-US" sz="2800">
                <a:solidFill>
                  <a:srgbClr val="FFFFFF"/>
                </a:solidFill>
                <a:latin typeface="Playfair Display"/>
                <a:ea typeface="Playfair Display"/>
                <a:cs typeface="Playfair Display"/>
                <a:sym typeface="Playfair Display"/>
              </a:rPr>
              <a:t>Podmioty i ich rola w postępowaniu upadłościowym</a:t>
            </a:r>
            <a:endParaRPr b="0" i="0" sz="1400" u="none" cap="none" strike="noStrike">
              <a:solidFill>
                <a:srgbClr val="000000"/>
              </a:solidFill>
              <a:latin typeface="Playfair Display"/>
              <a:ea typeface="Playfair Display"/>
              <a:cs typeface="Playfair Display"/>
              <a:sym typeface="Playfair Display"/>
            </a:endParaRPr>
          </a:p>
          <a:p>
            <a:pPr indent="-302261" lvl="1" marL="604523" marR="0" rtl="0" algn="ctr">
              <a:lnSpc>
                <a:spcPct val="140000"/>
              </a:lnSpc>
              <a:spcBef>
                <a:spcPts val="0"/>
              </a:spcBef>
              <a:spcAft>
                <a:spcPts val="0"/>
              </a:spcAft>
              <a:buClr>
                <a:srgbClr val="FFFFFF"/>
              </a:buClr>
              <a:buSzPts val="2800"/>
              <a:buFont typeface="Playfair Display"/>
              <a:buAutoNum type="arabicPeriod"/>
            </a:pPr>
            <a:r>
              <a:rPr lang="en-US" sz="2800">
                <a:solidFill>
                  <a:srgbClr val="FFFFFF"/>
                </a:solidFill>
                <a:latin typeface="Playfair Display"/>
                <a:ea typeface="Playfair Display"/>
                <a:cs typeface="Playfair Display"/>
                <a:sym typeface="Playfair Display"/>
              </a:rPr>
              <a:t>Postępowanie upadłościowe - ogólne zagadnienia</a:t>
            </a:r>
            <a:endParaRPr b="0" i="0" sz="1400" u="none" cap="none" strike="noStrike">
              <a:solidFill>
                <a:srgbClr val="000000"/>
              </a:solidFill>
              <a:latin typeface="Playfair Display"/>
              <a:ea typeface="Playfair Display"/>
              <a:cs typeface="Playfair Display"/>
              <a:sym typeface="Playfair Display"/>
            </a:endParaRPr>
          </a:p>
          <a:p>
            <a:pPr indent="-302261" lvl="1" marL="604523" marR="0" rtl="0" algn="ctr">
              <a:lnSpc>
                <a:spcPct val="140000"/>
              </a:lnSpc>
              <a:spcBef>
                <a:spcPts val="0"/>
              </a:spcBef>
              <a:spcAft>
                <a:spcPts val="0"/>
              </a:spcAft>
              <a:buClr>
                <a:srgbClr val="FFFFFF"/>
              </a:buClr>
              <a:buSzPts val="2800"/>
              <a:buFont typeface="Playfair Display"/>
              <a:buAutoNum type="arabicPeriod"/>
            </a:pPr>
            <a:r>
              <a:rPr b="0" i="0" lang="en-US" sz="2800" u="none" cap="none" strike="noStrike">
                <a:solidFill>
                  <a:srgbClr val="FFFFFF"/>
                </a:solidFill>
                <a:latin typeface="Playfair Display"/>
                <a:ea typeface="Playfair Display"/>
                <a:cs typeface="Playfair Display"/>
                <a:sym typeface="Playfair Display"/>
              </a:rPr>
              <a:t> </a:t>
            </a:r>
            <a:r>
              <a:rPr lang="en-US" sz="2800">
                <a:solidFill>
                  <a:srgbClr val="FFFFFF"/>
                </a:solidFill>
                <a:latin typeface="Playfair Display"/>
                <a:ea typeface="Playfair Display"/>
                <a:cs typeface="Playfair Display"/>
                <a:sym typeface="Playfair Display"/>
              </a:rPr>
              <a:t>Zgłaszanie i lista wierzytelności</a:t>
            </a:r>
            <a:endParaRPr b="0" i="0" sz="1400" u="none" cap="none" strike="noStrike">
              <a:solidFill>
                <a:srgbClr val="000000"/>
              </a:solidFill>
              <a:latin typeface="Playfair Display"/>
              <a:ea typeface="Playfair Display"/>
              <a:cs typeface="Playfair Display"/>
              <a:sym typeface="Playfair Display"/>
            </a:endParaRPr>
          </a:p>
        </p:txBody>
      </p:sp>
      <p:sp>
        <p:nvSpPr>
          <p:cNvPr id="88" name="Google Shape;88;p1"/>
          <p:cNvSpPr txBox="1"/>
          <p:nvPr/>
        </p:nvSpPr>
        <p:spPr>
          <a:xfrm>
            <a:off x="6333663" y="7969117"/>
            <a:ext cx="6163262" cy="1949508"/>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Clr>
                <a:srgbClr val="000000"/>
              </a:buClr>
              <a:buSzPts val="2262"/>
              <a:buFont typeface="Arial"/>
              <a:buNone/>
            </a:pPr>
            <a:r>
              <a:rPr b="0" i="0" lang="en-US" sz="2262" u="none" cap="none" strike="noStrike">
                <a:solidFill>
                  <a:srgbClr val="FFFFFF"/>
                </a:solidFill>
                <a:latin typeface="Playfair Display"/>
                <a:ea typeface="Playfair Display"/>
                <a:cs typeface="Playfair Display"/>
                <a:sym typeface="Playfair Display"/>
              </a:rPr>
              <a:t>Prowadząca: Aleksandra Szulc</a:t>
            </a:r>
            <a:endParaRPr/>
          </a:p>
          <a:p>
            <a:pPr indent="0" lvl="0" marL="0" marR="0" rtl="0" algn="ctr">
              <a:lnSpc>
                <a:spcPct val="140008"/>
              </a:lnSpc>
              <a:spcBef>
                <a:spcPts val="0"/>
              </a:spcBef>
              <a:spcAft>
                <a:spcPts val="0"/>
              </a:spcAft>
              <a:buClr>
                <a:srgbClr val="000000"/>
              </a:buClr>
              <a:buSzPts val="2262"/>
              <a:buFont typeface="Arial"/>
              <a:buNone/>
            </a:pPr>
            <a:r>
              <a:t/>
            </a:r>
            <a:endParaRPr b="0" i="0" sz="2262" u="none" cap="none" strike="noStrike">
              <a:solidFill>
                <a:srgbClr val="FFFFFF"/>
              </a:solidFill>
              <a:latin typeface="Playfair Display"/>
              <a:ea typeface="Playfair Display"/>
              <a:cs typeface="Playfair Display"/>
              <a:sym typeface="Playfair Display"/>
            </a:endParaRPr>
          </a:p>
          <a:p>
            <a:pPr indent="0" lvl="0" marL="0" marR="0" rtl="0" algn="ctr">
              <a:lnSpc>
                <a:spcPct val="140008"/>
              </a:lnSpc>
              <a:spcBef>
                <a:spcPts val="0"/>
              </a:spcBef>
              <a:spcAft>
                <a:spcPts val="0"/>
              </a:spcAft>
              <a:buClr>
                <a:srgbClr val="000000"/>
              </a:buClr>
              <a:buSzPts val="2262"/>
              <a:buFont typeface="Arial"/>
              <a:buNone/>
            </a:pPr>
            <a:r>
              <a:rPr b="0" i="0" lang="en-US" sz="2262" u="none" cap="none" strike="noStrike">
                <a:solidFill>
                  <a:srgbClr val="FFFFFF"/>
                </a:solidFill>
                <a:latin typeface="Playfair Display"/>
                <a:ea typeface="Playfair Display"/>
                <a:cs typeface="Playfair Display"/>
                <a:sym typeface="Playfair Display"/>
              </a:rPr>
              <a:t>Prawo niestacjonarne</a:t>
            </a:r>
            <a:endParaRPr b="0" i="0" sz="1400" u="none" cap="none" strike="noStrike">
              <a:solidFill>
                <a:srgbClr val="000000"/>
              </a:solidFill>
              <a:latin typeface="Arial"/>
              <a:ea typeface="Arial"/>
              <a:cs typeface="Arial"/>
              <a:sym typeface="Arial"/>
            </a:endParaRPr>
          </a:p>
          <a:p>
            <a:pPr indent="0" lvl="0" marL="0" marR="0" rtl="0" algn="ctr">
              <a:lnSpc>
                <a:spcPct val="140008"/>
              </a:lnSpc>
              <a:spcBef>
                <a:spcPts val="0"/>
              </a:spcBef>
              <a:spcAft>
                <a:spcPts val="0"/>
              </a:spcAft>
              <a:buClr>
                <a:srgbClr val="000000"/>
              </a:buClr>
              <a:buSzPts val="2262"/>
              <a:buFont typeface="Arial"/>
              <a:buNone/>
            </a:pPr>
            <a:r>
              <a:rPr b="0" i="0" lang="en-US" sz="2262" u="none" cap="none" strike="noStrike">
                <a:solidFill>
                  <a:srgbClr val="FFFFFF"/>
                </a:solidFill>
                <a:latin typeface="Playfair Display"/>
                <a:ea typeface="Playfair Display"/>
                <a:cs typeface="Playfair Display"/>
                <a:sym typeface="Playfair Display"/>
              </a:rPr>
              <a:t>Uniwersytet Ekonomiczny w Krakowie</a:t>
            </a:r>
            <a:endParaRPr b="0" i="0" sz="1400" u="none" cap="none" strike="noStrike">
              <a:solidFill>
                <a:srgbClr val="000000"/>
              </a:solidFill>
              <a:latin typeface="Arial"/>
              <a:ea typeface="Arial"/>
              <a:cs typeface="Arial"/>
              <a:sym typeface="Arial"/>
            </a:endParaRPr>
          </a:p>
        </p:txBody>
      </p:sp>
      <p:sp>
        <p:nvSpPr>
          <p:cNvPr id="89" name="Google Shape;89;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99" name="Shape 199"/>
        <p:cNvGrpSpPr/>
        <p:nvPr/>
      </p:nvGrpSpPr>
      <p:grpSpPr>
        <a:xfrm>
          <a:off x="0" y="0"/>
          <a:ext cx="0" cy="0"/>
          <a:chOff x="0" y="0"/>
          <a:chExt cx="0" cy="0"/>
        </a:xfrm>
      </p:grpSpPr>
      <p:sp>
        <p:nvSpPr>
          <p:cNvPr id="200" name="Google Shape;200;g304be60e7c5_0_0"/>
          <p:cNvSpPr/>
          <p:nvPr/>
        </p:nvSpPr>
        <p:spPr>
          <a:xfrm>
            <a:off x="-85810" y="-98050"/>
            <a:ext cx="18344322" cy="5922815"/>
          </a:xfrm>
          <a:custGeom>
            <a:rect b="b" l="l" r="r" t="t"/>
            <a:pathLst>
              <a:path extrusionOk="0" h="1391966" w="4311239">
                <a:moveTo>
                  <a:pt x="0" y="0"/>
                </a:moveTo>
                <a:lnTo>
                  <a:pt x="4311239" y="0"/>
                </a:lnTo>
                <a:lnTo>
                  <a:pt x="4311239" y="1391966"/>
                </a:lnTo>
                <a:lnTo>
                  <a:pt x="0" y="1391966"/>
                </a:lnTo>
                <a:close/>
              </a:path>
            </a:pathLst>
          </a:custGeom>
          <a:blipFill rotWithShape="1">
            <a:blip r:embed="rId3">
              <a:alphaModFix amt="10000"/>
            </a:blip>
            <a:stretch>
              <a:fillRect b="-37299" l="0" r="0" t="-372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g304be60e7c5_0_0"/>
          <p:cNvSpPr/>
          <p:nvPr/>
        </p:nvSpPr>
        <p:spPr>
          <a:xfrm>
            <a:off x="16949247" y="46868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g304be60e7c5_0_0"/>
          <p:cNvSpPr txBox="1"/>
          <p:nvPr/>
        </p:nvSpPr>
        <p:spPr>
          <a:xfrm>
            <a:off x="5791300" y="790195"/>
            <a:ext cx="11288400" cy="400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300"/>
              <a:buFont typeface="Arial"/>
              <a:buNone/>
            </a:pPr>
            <a:r>
              <a:rPr lang="en-US" sz="2600">
                <a:solidFill>
                  <a:srgbClr val="EBCD8A"/>
                </a:solidFill>
                <a:latin typeface="Playfair Display"/>
                <a:ea typeface="Playfair Display"/>
                <a:cs typeface="Playfair Display"/>
                <a:sym typeface="Playfair Display"/>
              </a:rPr>
              <a:t>Koszty postępowania upadłościowego</a:t>
            </a:r>
            <a:endParaRPr sz="2600">
              <a:solidFill>
                <a:srgbClr val="EBCD8A"/>
              </a:solidFill>
              <a:latin typeface="Playfair Display"/>
              <a:ea typeface="Playfair Display"/>
              <a:cs typeface="Playfair Display"/>
              <a:sym typeface="Playfair Display"/>
            </a:endParaRPr>
          </a:p>
        </p:txBody>
      </p:sp>
      <p:sp>
        <p:nvSpPr>
          <p:cNvPr id="203" name="Google Shape;203;g304be60e7c5_0_0"/>
          <p:cNvSpPr txBox="1"/>
          <p:nvPr/>
        </p:nvSpPr>
        <p:spPr>
          <a:xfrm flipH="1">
            <a:off x="17079689" y="328150"/>
            <a:ext cx="4821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10</a:t>
            </a:r>
            <a:endParaRPr b="0" i="0" sz="1400" u="none" cap="none" strike="noStrike">
              <a:solidFill>
                <a:srgbClr val="000000"/>
              </a:solidFill>
              <a:latin typeface="Arial"/>
              <a:ea typeface="Arial"/>
              <a:cs typeface="Arial"/>
              <a:sym typeface="Arial"/>
            </a:endParaRPr>
          </a:p>
        </p:txBody>
      </p:sp>
      <p:grpSp>
        <p:nvGrpSpPr>
          <p:cNvPr id="204" name="Google Shape;204;g304be60e7c5_0_0"/>
          <p:cNvGrpSpPr/>
          <p:nvPr/>
        </p:nvGrpSpPr>
        <p:grpSpPr>
          <a:xfrm>
            <a:off x="502388" y="486440"/>
            <a:ext cx="3664810" cy="571359"/>
            <a:chOff x="0" y="0"/>
            <a:chExt cx="4886414" cy="761812"/>
          </a:xfrm>
        </p:grpSpPr>
        <p:sp>
          <p:nvSpPr>
            <p:cNvPr id="205" name="Google Shape;205;g304be60e7c5_0_0"/>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g304be60e7c5_0_0"/>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207" name="Google Shape;207;g304be60e7c5_0_0"/>
          <p:cNvSpPr txBox="1"/>
          <p:nvPr/>
        </p:nvSpPr>
        <p:spPr>
          <a:xfrm>
            <a:off x="705550" y="1765800"/>
            <a:ext cx="6680400" cy="6452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230 [Pojęcie kosztów i wydatków]</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Do kosztów postępowania zalicza się wydatki bezpośrednio związane z ustaleniem, zabezpieczeniem, zarządem i likwidacją masy upadłości oraz ustaleniem wierzytelności, w szczególności wynagrodzenie syndyka oraz jego zastępcy, wynagrodzenie osób zatrudnionych przez syndyka oraz należności z tytułu składek na ubezpieczenia społeczne od wynagrodzenia tych osób, wynagrodzenie i wydatki członków rady wierzycieli, wydatki związane ze zgromadzeniem wierzycieli, koszty archiwizacji dokumentów, korespondencji, ogłoszeń, eksploatacji koniecznych pomieszczeń, podatki i inne daniny publiczne związane z likwidacją masy upadłości.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Do innych zobowiązań masy upadłości zalicza się wszystkie niewymienione w ust. 1 zobowiązania masy upadłości powstałe po ogłoszeniu upadłości, w szczególności należności ze stosunku pracy przypadające za czas po ogłoszeniu upadłości, zobowiązania z tytułu bezpodstawnego wzbogacenia masy upadłości, zobowiązania z zawartych przez upadłego przed ogłoszeniem upadłości umów, których wykonania zażądał syndyk, inne zobowiązania powstałe z czynności syndyka oraz przypadające za czas po ogłoszeniu upadłości renty z tytułu odszkodowania za wywołanie choroby, niezdolności do pracy, kalectwa lub śmierci i renty z tytułu zamiany uprawnień objętych treścią prawa dożywocia na dożywotnią rentę.</a:t>
            </a:r>
            <a:endParaRPr sz="1600">
              <a:solidFill>
                <a:schemeClr val="lt1"/>
              </a:solidFill>
              <a:latin typeface="Playfair Display"/>
              <a:ea typeface="Playfair Display"/>
              <a:cs typeface="Playfair Display"/>
              <a:sym typeface="Playfair Display"/>
            </a:endParaRPr>
          </a:p>
        </p:txBody>
      </p:sp>
      <p:sp>
        <p:nvSpPr>
          <p:cNvPr id="208" name="Google Shape;208;g304be60e7c5_0_0"/>
          <p:cNvSpPr txBox="1"/>
          <p:nvPr/>
        </p:nvSpPr>
        <p:spPr>
          <a:xfrm>
            <a:off x="8396100" y="1765800"/>
            <a:ext cx="9351900" cy="82257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231 [Pokrycie kosztów]</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Niezaspokojone z masy upadłości zobowiązania, o których mowa w art. 230, po zakończeniu postępowania upadłościowego ponosi upadły. W przypadku uchylenia postępowania upadłościowego sędzia-komisarz może zwolnić upadłego od ponoszenia kosztów sądowych.</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3. Na postanowienie sędziego-komisarza w przedmiocie kosztów przysługuje zażalenie.</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232 [Uchwała co do zaliczki na pokrycie kosztów postępowania]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W przypadku potrzeby, w szczególności w przypadku braku płynnych funduszów masy upadłości, sędzia-komisarz zwoła zgromadzenie wierzycieli w przedmiocie podjęcia uchwały co do wpłacenia przez wierzycieli zaliczki na pokrycie kosztów postępowania albo zobowiąże wierzycieli mających największe wierzytelności, których łączna wysokość wynosi co najmniej 30% sumy wierzytelności przypadających wierzycielom uprawnionym do uczestniczenia w zgromadzeniu, do złożenia zaliczki na koszty postępowania.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233 [Prawo do zwrotu kosztów]</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Wierzycielowi nie przysługuje prawo do zwrotu kosztów poniesionych przez niego w postępowaniu upadłościowym. Wierzycielowi zwraca się jednak poniesione przez niego koszty postępowania wywołanego wniesieniem sprzeciwu co do uznania wierzytelności innego wierzyciela, jeżeli w wyniku wniesienia tego sprzeciwu odmówiono uznania zaskarżonej wierzytelności, jak również zwraca się zaliczkę na koszty postępowania, którą złożył na żądanie sędziego-komisarza albo zgodnie z uchwałą zgromadzenia wierzycieli, jeżeli fundusze masy upadłości wystarczą na jej pokrycie.</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234 [Żądanie upadłego w przedmiocie zwrotu kosztów]</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Nie można żądać od wierzyciela zwrotu do masy upadłości kosztów wynikłych z czynności podjętych przez wierzyciela w postępowaniu upadłościowym.</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Po zakończeniu postępowania upadłościowego upadły nie może żądać od wierzyciela zwrotu kosztów postępowania, chyba że nastąpiło uchylenie postępowania upadłościowego, a wierzyciel zgłosił wniosek o ogłoszenie upadłości w złej wierze.</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212" name="Shape 212"/>
        <p:cNvGrpSpPr/>
        <p:nvPr/>
      </p:nvGrpSpPr>
      <p:grpSpPr>
        <a:xfrm>
          <a:off x="0" y="0"/>
          <a:ext cx="0" cy="0"/>
          <a:chOff x="0" y="0"/>
          <a:chExt cx="0" cy="0"/>
        </a:xfrm>
      </p:grpSpPr>
      <p:sp>
        <p:nvSpPr>
          <p:cNvPr id="213" name="Google Shape;213;g3416c7e8521_0_3"/>
          <p:cNvSpPr/>
          <p:nvPr/>
        </p:nvSpPr>
        <p:spPr>
          <a:xfrm>
            <a:off x="-85810" y="-98050"/>
            <a:ext cx="18344322" cy="5922815"/>
          </a:xfrm>
          <a:custGeom>
            <a:rect b="b" l="l" r="r" t="t"/>
            <a:pathLst>
              <a:path extrusionOk="0" h="1391966" w="4311239">
                <a:moveTo>
                  <a:pt x="0" y="0"/>
                </a:moveTo>
                <a:lnTo>
                  <a:pt x="4311239" y="0"/>
                </a:lnTo>
                <a:lnTo>
                  <a:pt x="4311239" y="1391966"/>
                </a:lnTo>
                <a:lnTo>
                  <a:pt x="0" y="1391966"/>
                </a:lnTo>
                <a:close/>
              </a:path>
            </a:pathLst>
          </a:custGeom>
          <a:blipFill rotWithShape="1">
            <a:blip r:embed="rId3">
              <a:alphaModFix amt="10000"/>
            </a:blip>
            <a:stretch>
              <a:fillRect b="-37299" l="0" r="0" t="-372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g3416c7e8521_0_3"/>
          <p:cNvSpPr/>
          <p:nvPr/>
        </p:nvSpPr>
        <p:spPr>
          <a:xfrm>
            <a:off x="16949247" y="46868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g3416c7e8521_0_3"/>
          <p:cNvSpPr txBox="1"/>
          <p:nvPr/>
        </p:nvSpPr>
        <p:spPr>
          <a:xfrm>
            <a:off x="5791300" y="1062345"/>
            <a:ext cx="11288400" cy="880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300"/>
              <a:buFont typeface="Arial"/>
              <a:buNone/>
            </a:pPr>
            <a:r>
              <a:rPr lang="en-US" sz="2600">
                <a:solidFill>
                  <a:srgbClr val="EBCD8A"/>
                </a:solidFill>
                <a:latin typeface="Playfair Display"/>
                <a:ea typeface="Playfair Display"/>
                <a:cs typeface="Playfair Display"/>
                <a:sym typeface="Playfair Display"/>
              </a:rPr>
              <a:t>Wierzyciele w postępowaniu upadłościowym</a:t>
            </a:r>
            <a:endParaRPr sz="2600">
              <a:solidFill>
                <a:srgbClr val="EBCD8A"/>
              </a:solidFill>
              <a:latin typeface="Playfair Display"/>
              <a:ea typeface="Playfair Display"/>
              <a:cs typeface="Playfair Display"/>
              <a:sym typeface="Playfair Display"/>
            </a:endParaRPr>
          </a:p>
          <a:p>
            <a:pPr indent="0" lvl="0" marL="0" marR="0" rtl="0" algn="l">
              <a:lnSpc>
                <a:spcPct val="120000"/>
              </a:lnSpc>
              <a:spcBef>
                <a:spcPts val="0"/>
              </a:spcBef>
              <a:spcAft>
                <a:spcPts val="0"/>
              </a:spcAft>
              <a:buClr>
                <a:srgbClr val="000000"/>
              </a:buClr>
              <a:buSzPts val="2300"/>
              <a:buFont typeface="Arial"/>
              <a:buNone/>
            </a:pPr>
            <a:r>
              <a:t/>
            </a:r>
            <a:endParaRPr sz="2600">
              <a:solidFill>
                <a:srgbClr val="EBCD8A"/>
              </a:solidFill>
              <a:latin typeface="Playfair Display"/>
              <a:ea typeface="Playfair Display"/>
              <a:cs typeface="Playfair Display"/>
              <a:sym typeface="Playfair Display"/>
            </a:endParaRPr>
          </a:p>
        </p:txBody>
      </p:sp>
      <p:sp>
        <p:nvSpPr>
          <p:cNvPr id="216" name="Google Shape;216;g3416c7e8521_0_3"/>
          <p:cNvSpPr txBox="1"/>
          <p:nvPr/>
        </p:nvSpPr>
        <p:spPr>
          <a:xfrm flipH="1">
            <a:off x="17079689" y="328150"/>
            <a:ext cx="4821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11</a:t>
            </a:r>
            <a:endParaRPr b="0" i="0" sz="1400" u="none" cap="none" strike="noStrike">
              <a:solidFill>
                <a:srgbClr val="000000"/>
              </a:solidFill>
              <a:latin typeface="Arial"/>
              <a:ea typeface="Arial"/>
              <a:cs typeface="Arial"/>
              <a:sym typeface="Arial"/>
            </a:endParaRPr>
          </a:p>
        </p:txBody>
      </p:sp>
      <p:grpSp>
        <p:nvGrpSpPr>
          <p:cNvPr id="217" name="Google Shape;217;g3416c7e8521_0_3"/>
          <p:cNvGrpSpPr/>
          <p:nvPr/>
        </p:nvGrpSpPr>
        <p:grpSpPr>
          <a:xfrm>
            <a:off x="502388" y="486440"/>
            <a:ext cx="3664810" cy="571359"/>
            <a:chOff x="0" y="0"/>
            <a:chExt cx="4886414" cy="761812"/>
          </a:xfrm>
        </p:grpSpPr>
        <p:sp>
          <p:nvSpPr>
            <p:cNvPr id="218" name="Google Shape;218;g3416c7e8521_0_3"/>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g3416c7e8521_0_3"/>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220" name="Google Shape;220;g3416c7e8521_0_3"/>
          <p:cNvSpPr txBox="1"/>
          <p:nvPr/>
        </p:nvSpPr>
        <p:spPr>
          <a:xfrm>
            <a:off x="901925" y="2104950"/>
            <a:ext cx="6851700" cy="7339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189 [Pojęcie wierzyciela]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Wierzycielem w rozumieniu ustawy jest każdy uprawniony do zaspokojenia z masy upadłości, choćby wierzytelność nie wymagała zgłoszenia.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190 [Ustanowienie kuratora]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Dla wierzyciela niemającego zdolności sądowej lub procesowej, jak również dla wierzyciela będącego osobą prawną albo inną jednostką organizacyjną nieposiadającą osobowości prawnej, której odrębna ustawa przyznaje zdolność prawną, która posiada braki w składzie jej organów uniemożliwiające jej działanie, sędzia-komisarz może ustanowić kuratora do działania w postępowaniu upadłościowym, jeżeli przyczyni się to do usprawnienia postępowania.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Ustanowienie kuratora zgodnie z przepisem ust. 1 nie stanowi przeszkody do usunięcia, według przepisów ogólnych, braku zdolności sądowej lub procesowej albo braków w składzie organów uniemożliwiających ich działanie. Z chwilą uzupełnienia tych braków ustanowienie kuratora na podstawie ust. 1 traci moc.</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191 [Zwołanie zgromadzenia]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Sędzia-komisarz zwołuje zgromadzenie wierzycieli: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jeżeli według przepisów ustawy wymagane jest podjęcie uchwały zgromadzenia;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na wniosek przynajmniej dwóch wierzycieli mających łącznie nie mniej niż trzecią część ogólnej sumy uznanych wierzytelności;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w innych przypadkach, gdy uzna to za potrzebne.</a:t>
            </a:r>
            <a:endParaRPr sz="1600">
              <a:solidFill>
                <a:schemeClr val="lt1"/>
              </a:solidFill>
              <a:latin typeface="Playfair Display"/>
              <a:ea typeface="Playfair Display"/>
              <a:cs typeface="Playfair Display"/>
              <a:sym typeface="Playfair Display"/>
            </a:endParaRPr>
          </a:p>
        </p:txBody>
      </p:sp>
      <p:sp>
        <p:nvSpPr>
          <p:cNvPr id="221" name="Google Shape;221;g3416c7e8521_0_3"/>
          <p:cNvSpPr txBox="1"/>
          <p:nvPr/>
        </p:nvSpPr>
        <p:spPr>
          <a:xfrm>
            <a:off x="8683675" y="2104950"/>
            <a:ext cx="8878200" cy="7930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rgbClr val="EBCD8A"/>
                </a:solidFill>
                <a:latin typeface="Playfair Display"/>
                <a:ea typeface="Playfair Display"/>
                <a:cs typeface="Playfair Display"/>
                <a:sym typeface="Playfair Display"/>
              </a:rPr>
              <a:t>Zgromadzenie wierzycieli:</a:t>
            </a:r>
            <a:endParaRPr b="1" sz="1600">
              <a:solidFill>
                <a:srgbClr val="EBCD8A"/>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zwołanie:</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wyłącznie sędzia-komisarz (art. 191),</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jeżeli według ustawy wymagane jest podjęcie uchwały </a:t>
            </a:r>
            <a:r>
              <a:rPr lang="en-US" sz="1600">
                <a:solidFill>
                  <a:schemeClr val="lt1"/>
                </a:solidFill>
                <a:latin typeface="Playfair Display"/>
                <a:ea typeface="Playfair Display"/>
                <a:cs typeface="Playfair Display"/>
                <a:sym typeface="Playfair Display"/>
              </a:rPr>
              <a:t>(art. 191),</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na wniosek min. ⅔ wierzycieli mających łącznie nie mniej niż trzecią część ogólnej sumy uznanych wierzytelności </a:t>
            </a:r>
            <a:r>
              <a:rPr lang="en-US" sz="1600">
                <a:solidFill>
                  <a:schemeClr val="lt1"/>
                </a:solidFill>
                <a:latin typeface="Playfair Display"/>
                <a:ea typeface="Playfair Display"/>
                <a:cs typeface="Playfair Display"/>
                <a:sym typeface="Playfair Display"/>
              </a:rPr>
              <a:t>(art. 191),</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w drodze obwieszczenia (najpóźniej 2 tyg. przed terminem (art. 192),</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obrady:</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przewodniczy sędzia-komisarz (art. 193),</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z przebiegu sporządza się protokół (art. 193),</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można wezwać syndyka, członka rady wierzycieli i upadłego </a:t>
            </a:r>
            <a:r>
              <a:rPr lang="en-US" sz="1600">
                <a:solidFill>
                  <a:schemeClr val="lt1"/>
                </a:solidFill>
                <a:latin typeface="Playfair Display"/>
                <a:ea typeface="Playfair Display"/>
                <a:cs typeface="Playfair Display"/>
                <a:sym typeface="Playfair Display"/>
              </a:rPr>
              <a:t>celem</a:t>
            </a:r>
            <a:r>
              <a:rPr lang="en-US" sz="1600">
                <a:solidFill>
                  <a:schemeClr val="lt1"/>
                </a:solidFill>
                <a:latin typeface="Playfair Display"/>
                <a:ea typeface="Playfair Display"/>
                <a:cs typeface="Playfair Display"/>
                <a:sym typeface="Playfair Display"/>
              </a:rPr>
              <a:t> złożenia wyjaśnień (art. 194),</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głosowanie wierzycieli:</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udział z prawem głosu wierzycieli, których wierzytelności zostały uznane 9art. 195),</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wierzyciel nie ma prawa głosu na podstawie wierzytelności, którą nabył w drodze cesji lub indosu po ogłoszeniu upadłości (art. 197),</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głosują z sumą wierzytelności na liście wierzytelności,</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jawnie lub pisemnie, także przez pełnomocnika (art. 198),</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zwykłe uchwały - większość wierzycieli mających min. ⅕ ogólnej sumy </a:t>
            </a:r>
            <a:r>
              <a:rPr lang="en-US" sz="1600" u="sng">
                <a:solidFill>
                  <a:schemeClr val="lt1"/>
                </a:solidFill>
                <a:latin typeface="Playfair Display"/>
                <a:ea typeface="Playfair Display"/>
                <a:cs typeface="Playfair Display"/>
                <a:sym typeface="Playfair Display"/>
              </a:rPr>
              <a:t>uprawnionych </a:t>
            </a:r>
            <a:r>
              <a:rPr lang="en-US" sz="1600">
                <a:solidFill>
                  <a:schemeClr val="lt1"/>
                </a:solidFill>
                <a:latin typeface="Playfair Display"/>
                <a:ea typeface="Playfair Display"/>
                <a:cs typeface="Playfair Display"/>
                <a:sym typeface="Playfair Display"/>
              </a:rPr>
              <a:t>wierzytelności (art. 199),</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uchwały o wyłączenie mienia z masy upadłości - większością głosów wierzycieli mających min. ⅔ ogólnej sumy </a:t>
            </a:r>
            <a:r>
              <a:rPr lang="en-US" sz="1600" u="sng">
                <a:solidFill>
                  <a:schemeClr val="lt1"/>
                </a:solidFill>
                <a:latin typeface="Playfair Display"/>
                <a:ea typeface="Playfair Display"/>
                <a:cs typeface="Playfair Display"/>
                <a:sym typeface="Playfair Display"/>
              </a:rPr>
              <a:t>uznanych </a:t>
            </a:r>
            <a:r>
              <a:rPr lang="en-US" sz="1600">
                <a:solidFill>
                  <a:schemeClr val="lt1"/>
                </a:solidFill>
                <a:latin typeface="Playfair Display"/>
                <a:ea typeface="Playfair Display"/>
                <a:cs typeface="Playfair Display"/>
                <a:sym typeface="Playfair Display"/>
              </a:rPr>
              <a:t>wierzytelności,</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uchylenie uchwały zgromadzenia wierzycieli przez sędziego-komisarza z urzędu (art. 200):</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zaskarżalne postanowienie (zażalenie),</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sprzeczność uchwały z prawem,</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naruszenie dobrych obyczajów,</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rażące naruszenie interesu wierzyciela głosującego przeciw uchwale. </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225" name="Shape 225"/>
        <p:cNvGrpSpPr/>
        <p:nvPr/>
      </p:nvGrpSpPr>
      <p:grpSpPr>
        <a:xfrm>
          <a:off x="0" y="0"/>
          <a:ext cx="0" cy="0"/>
          <a:chOff x="0" y="0"/>
          <a:chExt cx="0" cy="0"/>
        </a:xfrm>
      </p:grpSpPr>
      <p:sp>
        <p:nvSpPr>
          <p:cNvPr id="226" name="Google Shape;226;g34137e766a6_0_30"/>
          <p:cNvSpPr/>
          <p:nvPr/>
        </p:nvSpPr>
        <p:spPr>
          <a:xfrm>
            <a:off x="16682547" y="5067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g34137e766a6_0_30"/>
          <p:cNvSpPr txBox="1"/>
          <p:nvPr/>
        </p:nvSpPr>
        <p:spPr>
          <a:xfrm>
            <a:off x="1056875" y="1447175"/>
            <a:ext cx="8627400" cy="446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899"/>
              <a:buFont typeface="Arial"/>
              <a:buNone/>
            </a:pPr>
            <a:r>
              <a:rPr lang="en-US" sz="2899">
                <a:solidFill>
                  <a:srgbClr val="EBCD8A"/>
                </a:solidFill>
                <a:latin typeface="Playfair Display"/>
                <a:ea typeface="Playfair Display"/>
                <a:cs typeface="Playfair Display"/>
                <a:sym typeface="Playfair Display"/>
              </a:rPr>
              <a:t>Rada wierzycieli</a:t>
            </a:r>
            <a:endParaRPr b="0" i="0" sz="100" u="none" cap="none" strike="noStrike">
              <a:solidFill>
                <a:srgbClr val="000000"/>
              </a:solidFill>
              <a:latin typeface="Arial"/>
              <a:ea typeface="Arial"/>
              <a:cs typeface="Arial"/>
              <a:sym typeface="Arial"/>
            </a:endParaRPr>
          </a:p>
        </p:txBody>
      </p:sp>
      <p:sp>
        <p:nvSpPr>
          <p:cNvPr id="228" name="Google Shape;228;g34137e766a6_0_30"/>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12</a:t>
            </a:r>
            <a:endParaRPr b="0" i="0" sz="1400" u="none" cap="none" strike="noStrike">
              <a:solidFill>
                <a:srgbClr val="000000"/>
              </a:solidFill>
              <a:latin typeface="Arial"/>
              <a:ea typeface="Arial"/>
              <a:cs typeface="Arial"/>
              <a:sym typeface="Arial"/>
            </a:endParaRPr>
          </a:p>
        </p:txBody>
      </p:sp>
      <p:grpSp>
        <p:nvGrpSpPr>
          <p:cNvPr id="229" name="Google Shape;229;g34137e766a6_0_30"/>
          <p:cNvGrpSpPr/>
          <p:nvPr/>
        </p:nvGrpSpPr>
        <p:grpSpPr>
          <a:xfrm>
            <a:off x="-875177" y="1175375"/>
            <a:ext cx="1637983" cy="797850"/>
            <a:chOff x="0" y="-38100"/>
            <a:chExt cx="431400" cy="210132"/>
          </a:xfrm>
        </p:grpSpPr>
        <p:sp>
          <p:nvSpPr>
            <p:cNvPr id="230" name="Google Shape;230;g34137e766a6_0_30"/>
            <p:cNvSpPr/>
            <p:nvPr/>
          </p:nvSpPr>
          <p:spPr>
            <a:xfrm>
              <a:off x="0" y="0"/>
              <a:ext cx="431290" cy="172032"/>
            </a:xfrm>
            <a:custGeom>
              <a:rect b="b" l="l" r="r" t="t"/>
              <a:pathLst>
                <a:path extrusionOk="0" h="172032" w="431290">
                  <a:moveTo>
                    <a:pt x="0" y="0"/>
                  </a:moveTo>
                  <a:lnTo>
                    <a:pt x="431290" y="0"/>
                  </a:lnTo>
                  <a:lnTo>
                    <a:pt x="431290" y="172032"/>
                  </a:lnTo>
                  <a:lnTo>
                    <a:pt x="0" y="172032"/>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g34137e766a6_0_30"/>
            <p:cNvSpPr txBox="1"/>
            <p:nvPr/>
          </p:nvSpPr>
          <p:spPr>
            <a:xfrm>
              <a:off x="0" y="-38100"/>
              <a:ext cx="431400" cy="2100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2" name="Google Shape;232;g34137e766a6_0_30"/>
          <p:cNvGrpSpPr/>
          <p:nvPr/>
        </p:nvGrpSpPr>
        <p:grpSpPr>
          <a:xfrm>
            <a:off x="13805231" y="8787046"/>
            <a:ext cx="1637983" cy="797850"/>
            <a:chOff x="0" y="-38100"/>
            <a:chExt cx="431400" cy="210132"/>
          </a:xfrm>
        </p:grpSpPr>
        <p:sp>
          <p:nvSpPr>
            <p:cNvPr id="233" name="Google Shape;233;g34137e766a6_0_30"/>
            <p:cNvSpPr/>
            <p:nvPr/>
          </p:nvSpPr>
          <p:spPr>
            <a:xfrm>
              <a:off x="0" y="0"/>
              <a:ext cx="431290" cy="172032"/>
            </a:xfrm>
            <a:custGeom>
              <a:rect b="b" l="l" r="r" t="t"/>
              <a:pathLst>
                <a:path extrusionOk="0" h="172032" w="431290">
                  <a:moveTo>
                    <a:pt x="0" y="0"/>
                  </a:moveTo>
                  <a:lnTo>
                    <a:pt x="431290" y="0"/>
                  </a:lnTo>
                  <a:lnTo>
                    <a:pt x="431290" y="172032"/>
                  </a:lnTo>
                  <a:lnTo>
                    <a:pt x="0" y="172032"/>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g34137e766a6_0_30"/>
            <p:cNvSpPr txBox="1"/>
            <p:nvPr/>
          </p:nvSpPr>
          <p:spPr>
            <a:xfrm>
              <a:off x="0" y="-38100"/>
              <a:ext cx="431400" cy="2100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g34137e766a6_0_30"/>
          <p:cNvGrpSpPr/>
          <p:nvPr/>
        </p:nvGrpSpPr>
        <p:grpSpPr>
          <a:xfrm>
            <a:off x="502388" y="486440"/>
            <a:ext cx="3664810" cy="571359"/>
            <a:chOff x="0" y="0"/>
            <a:chExt cx="4886414" cy="761812"/>
          </a:xfrm>
        </p:grpSpPr>
        <p:sp>
          <p:nvSpPr>
            <p:cNvPr id="236" name="Google Shape;236;g34137e766a6_0_30"/>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g34137e766a6_0_30"/>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238" name="Google Shape;238;g34137e766a6_0_30"/>
          <p:cNvSpPr txBox="1"/>
          <p:nvPr/>
        </p:nvSpPr>
        <p:spPr>
          <a:xfrm>
            <a:off x="762800" y="2192200"/>
            <a:ext cx="9668400" cy="7930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201 [Rada wierzycieli]</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Radę wierzycieli ustanawia oraz powołuje i odwołuje jej członków sędzia-komisarz z urzędu, o ile uzna to za potrzebne, albo na wniosek.</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Sędzia-komisarz niezwłocznie, nie później niż w terminie tygodnia, ustanawia radę wierzycieli na wniosek upadłego, co najmniej trzech wierzycieli lub wierzyciela lub wierzycieli mających łącznie co najmniej piątą część sumy wierzytelności, z wyłączeniem wierzycieli określonych w art. 116 ustawy z dnia 15 maja 2015 r. – Prawo restrukturyzacyjne (Dz.U. z 2021 r. poz. 1588 i 2140 oraz z 2022 r. poz. 655) oraz wierzycieli, którzy nabyli wierzytelność w drodze przelewu lub indosu po ogłoszeniu upadłości, chyba że przejście wierzytelności nastąpiło wskutek spłacenia przez wierzyciela długu, za który odpowiadał osobiście albo określonymi przedmiotami majątkowymi, ze stosunku prawnego powstałego przed ogłoszeniem upadłości.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Do czasu zatwierdzenia listy wierzytelności uprawnienia wierzycieli w sprawach dotyczących rady wierzycieli ustala się na podstawie:</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spisu wierzycieli załączonego przez dłużnika do wniosku o ogłoszenie upadłości;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spisu wierzytelności bezspornych przedstawionego na żądanie sędziego-komisarza przez syndyka, sporządzonego w oparciu o księgi rachunkowe i inne dokumenty upadłego;</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przedłożonych przez wierzycieli tytułów egzekucyjnych;</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4) spisu wierzytelności sporządzonego w postępowaniu restrukturyzacyjnym.</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202 [Skład rady]</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Rada wierzycieli składa się z pięciu członków oraz dwóch zastępców powoływanych spośród wierzycieli dłużnika będących uczestnikami postępowania. Rada wierzycieli może składać się z trzech członków, jeżeli liczba wierzycieli dłużnika będących uczestnikami postępowania jest mniejsza niż siedem. Sędzia-komisarz może odwołać członków rady wierzycieli, którzy nie pełnią należycie obowiązków, i powołać innych. Na postanowienie przysługuje zażalenie. Odwołany prawomocnie członek rady wierzycieli nie może być ponownie powołany.</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1a. Sędzia-komisarz odwołuje członka rady wierzycieli na jego wniosek.</a:t>
            </a:r>
            <a:endParaRPr sz="1600">
              <a:solidFill>
                <a:srgbClr val="FFFFFF"/>
              </a:solidFill>
              <a:latin typeface="Playfair Display"/>
              <a:ea typeface="Playfair Display"/>
              <a:cs typeface="Playfair Display"/>
              <a:sym typeface="Playfair Display"/>
            </a:endParaRPr>
          </a:p>
        </p:txBody>
      </p:sp>
      <p:sp>
        <p:nvSpPr>
          <p:cNvPr id="239" name="Google Shape;239;g34137e766a6_0_30"/>
          <p:cNvSpPr txBox="1"/>
          <p:nvPr/>
        </p:nvSpPr>
        <p:spPr>
          <a:xfrm>
            <a:off x="11242200" y="1447175"/>
            <a:ext cx="6538800" cy="70437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EBCD8A"/>
                </a:solidFill>
                <a:latin typeface="Playfair Display"/>
                <a:ea typeface="Playfair Display"/>
                <a:cs typeface="Playfair Display"/>
                <a:sym typeface="Playfair Display"/>
              </a:rPr>
              <a:t>Rada wierzycieli (organ </a:t>
            </a:r>
            <a:r>
              <a:rPr b="1" lang="en-US" sz="1600">
                <a:solidFill>
                  <a:srgbClr val="EBCD8A"/>
                </a:solidFill>
                <a:latin typeface="Playfair Display"/>
                <a:ea typeface="Playfair Display"/>
                <a:cs typeface="Playfair Display"/>
                <a:sym typeface="Playfair Display"/>
              </a:rPr>
              <a:t>kolegialny</a:t>
            </a:r>
            <a:r>
              <a:rPr b="1" lang="en-US" sz="1600">
                <a:solidFill>
                  <a:srgbClr val="EBCD8A"/>
                </a:solidFill>
                <a:latin typeface="Playfair Display"/>
                <a:ea typeface="Playfair Display"/>
                <a:cs typeface="Playfair Display"/>
                <a:sym typeface="Playfair Display"/>
              </a:rPr>
              <a:t>):</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b="1" lang="en-US" sz="1600">
                <a:solidFill>
                  <a:srgbClr val="FFFFFF"/>
                </a:solidFill>
                <a:latin typeface="Playfair Display"/>
                <a:ea typeface="Playfair Display"/>
                <a:cs typeface="Playfair Display"/>
                <a:sym typeface="Playfair Display"/>
              </a:rPr>
              <a:t>uprawnienia:</a:t>
            </a:r>
            <a:endParaRPr b="1"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wyraża </a:t>
            </a:r>
            <a:r>
              <a:rPr lang="en-US" sz="1600">
                <a:solidFill>
                  <a:srgbClr val="FFFFFF"/>
                </a:solidFill>
                <a:latin typeface="Playfair Display"/>
                <a:ea typeface="Playfair Display"/>
                <a:cs typeface="Playfair Display"/>
                <a:sym typeface="Playfair Display"/>
              </a:rPr>
              <a:t>decyzje w formie uchwał,</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pomoc syndykowi i kontrola jego czynności,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badanie stanu funduszów masy upadłości,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udzielanie zezwoleń na czynności, które wymagają jej zgody,</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wyrażanie </a:t>
            </a:r>
            <a:r>
              <a:rPr lang="en-US" sz="1600">
                <a:solidFill>
                  <a:srgbClr val="FFFFFF"/>
                </a:solidFill>
                <a:latin typeface="Playfair Display"/>
                <a:ea typeface="Playfair Display"/>
                <a:cs typeface="Playfair Display"/>
                <a:sym typeface="Playfair Display"/>
              </a:rPr>
              <a:t>opinii</a:t>
            </a:r>
            <a:r>
              <a:rPr lang="en-US" sz="1600">
                <a:solidFill>
                  <a:srgbClr val="FFFFFF"/>
                </a:solidFill>
                <a:latin typeface="Playfair Display"/>
                <a:ea typeface="Playfair Display"/>
                <a:cs typeface="Playfair Display"/>
                <a:sym typeface="Playfair Display"/>
              </a:rPr>
              <a:t> na żądanie sędziego-komisarza lub syndyka,</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p</a:t>
            </a:r>
            <a:r>
              <a:rPr lang="en-US" sz="1600">
                <a:solidFill>
                  <a:srgbClr val="FFFFFF"/>
                </a:solidFill>
                <a:latin typeface="Playfair Display"/>
                <a:ea typeface="Playfair Display"/>
                <a:cs typeface="Playfair Display"/>
                <a:sym typeface="Playfair Display"/>
              </a:rPr>
              <a:t>rzedstawianie sędziemu-komisarzowi uwag o działalności syndyka,</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żądanie od upadłego i syndyka wyjaśnień,</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badanie ksiąg i dokumentów dot. upadłości w zakresie, w jakim nie narusza to tajemnicy przedsiębiorstwa.</a:t>
            </a:r>
            <a:endParaRPr sz="1600">
              <a:solidFill>
                <a:srgbClr val="FFFFFF"/>
              </a:solidFill>
              <a:latin typeface="Playfair Display"/>
              <a:ea typeface="Playfair Display"/>
              <a:cs typeface="Playfair Display"/>
              <a:sym typeface="Playfair Display"/>
            </a:endParaRPr>
          </a:p>
          <a:p>
            <a:pPr indent="0" lvl="0" marL="457200" marR="0" rtl="0" algn="just">
              <a:lnSpc>
                <a:spcPct val="120000"/>
              </a:lnSpc>
              <a:spcBef>
                <a:spcPts val="0"/>
              </a:spcBef>
              <a:spcAft>
                <a:spcPts val="0"/>
              </a:spcAft>
              <a:buNone/>
            </a:pPr>
            <a:r>
              <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b="1" lang="en-US" sz="1600">
                <a:solidFill>
                  <a:srgbClr val="FFFFFF"/>
                </a:solidFill>
                <a:latin typeface="Playfair Display"/>
                <a:ea typeface="Playfair Display"/>
                <a:cs typeface="Playfair Display"/>
                <a:sym typeface="Playfair Display"/>
              </a:rPr>
              <a:t>wymóg</a:t>
            </a:r>
            <a:r>
              <a:rPr b="1" lang="en-US" sz="1600">
                <a:solidFill>
                  <a:srgbClr val="FFFFFF"/>
                </a:solidFill>
                <a:latin typeface="Playfair Display"/>
                <a:ea typeface="Playfair Display"/>
                <a:cs typeface="Playfair Display"/>
                <a:sym typeface="Playfair Display"/>
              </a:rPr>
              <a:t> zezwolenia rady wierzycieli pod rygorem nieważności:</a:t>
            </a:r>
            <a:endParaRPr b="1"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dalsze prowadzenie przedsiębiorstwa przez syndyka dłużej niż 3 mies. od dnia ogłoszenia upadłości,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odstąpienie od sprzedaży przedsiębiorstwa jako całości,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sprzedaż z wolnej ręki mienia z masy upadłości,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zaciąganie pożyczek lub kredytów oraz obciążenie majątku upadłego ograniczonymi prawami rzeczowymi,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uznanie, zrzeczenie się i zawarcie ugody co do roszczeń spornych oraz poddanie sporu rozstrzygnięciu sądu polubownego.</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EBCD8A"/>
                </a:solidFill>
                <a:latin typeface="Playfair Display"/>
                <a:ea typeface="Playfair Display"/>
                <a:cs typeface="Playfair Display"/>
                <a:sym typeface="Playfair Display"/>
              </a:rPr>
              <a:t>! Wyjątek: </a:t>
            </a:r>
            <a:r>
              <a:rPr lang="en-US" sz="1600">
                <a:solidFill>
                  <a:srgbClr val="FFFFFF"/>
                </a:solidFill>
                <a:latin typeface="Playfair Display"/>
                <a:ea typeface="Playfair Display"/>
                <a:cs typeface="Playfair Display"/>
                <a:sym typeface="Playfair Display"/>
              </a:rPr>
              <a:t>czynność musi być dokonana niezwłocznie i dotyczy wartości do 10 tys. zł.</a:t>
            </a:r>
            <a:endParaRPr sz="1600">
              <a:solidFill>
                <a:srgbClr val="FFFFFF"/>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243" name="Shape 243"/>
        <p:cNvGrpSpPr/>
        <p:nvPr/>
      </p:nvGrpSpPr>
      <p:grpSpPr>
        <a:xfrm>
          <a:off x="0" y="0"/>
          <a:ext cx="0" cy="0"/>
          <a:chOff x="0" y="0"/>
          <a:chExt cx="0" cy="0"/>
        </a:xfrm>
      </p:grpSpPr>
      <p:sp>
        <p:nvSpPr>
          <p:cNvPr id="244" name="Google Shape;244;g3428a53f442_0_0"/>
          <p:cNvSpPr/>
          <p:nvPr/>
        </p:nvSpPr>
        <p:spPr>
          <a:xfrm>
            <a:off x="0" y="0"/>
            <a:ext cx="7657993" cy="10287495"/>
          </a:xfrm>
          <a:custGeom>
            <a:rect b="b" l="l" r="r" t="t"/>
            <a:pathLst>
              <a:path extrusionOk="0" h="1593725" w="1161622">
                <a:moveTo>
                  <a:pt x="0" y="0"/>
                </a:moveTo>
                <a:lnTo>
                  <a:pt x="1161622" y="0"/>
                </a:lnTo>
                <a:lnTo>
                  <a:pt x="1161622" y="1593725"/>
                </a:lnTo>
                <a:lnTo>
                  <a:pt x="0" y="1593725"/>
                </a:lnTo>
                <a:close/>
              </a:path>
            </a:pathLst>
          </a:custGeom>
          <a:blipFill rotWithShape="1">
            <a:blip r:embed="rId3">
              <a:alphaModFix amt="13000"/>
            </a:blip>
            <a:stretch>
              <a:fillRect b="-4689" l="0" r="0" t="-46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5" name="Google Shape;245;g3428a53f442_0_0"/>
          <p:cNvGrpSpPr/>
          <p:nvPr/>
        </p:nvGrpSpPr>
        <p:grpSpPr>
          <a:xfrm>
            <a:off x="502388" y="486440"/>
            <a:ext cx="3664810" cy="383265"/>
            <a:chOff x="0" y="0"/>
            <a:chExt cx="4886414" cy="511020"/>
          </a:xfrm>
        </p:grpSpPr>
        <p:sp>
          <p:nvSpPr>
            <p:cNvPr id="246" name="Google Shape;246;g3428a53f442_0_0"/>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g3428a53f442_0_0"/>
            <p:cNvSpPr txBox="1"/>
            <p:nvPr/>
          </p:nvSpPr>
          <p:spPr>
            <a:xfrm>
              <a:off x="531014" y="60712"/>
              <a:ext cx="4355400" cy="2919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rgbClr val="000000"/>
                </a:buClr>
                <a:buSzPts val="1423"/>
                <a:buFont typeface="Arial"/>
                <a:buNone/>
              </a:pPr>
              <a:r>
                <a:rPr b="0" i="0" lang="en-US" sz="1423" u="none" cap="none" strike="noStrike">
                  <a:solidFill>
                    <a:srgbClr val="FFFFFF"/>
                  </a:solidFill>
                  <a:latin typeface="Playfair Display"/>
                  <a:ea typeface="Playfair Display"/>
                  <a:cs typeface="Playfair Display"/>
                  <a:sym typeface="Playfair Display"/>
                </a:rPr>
                <a:t>Postępowanie upadłościowe - wykład</a:t>
              </a:r>
              <a:r>
                <a:rPr lang="en-US" sz="1423">
                  <a:solidFill>
                    <a:srgbClr val="FFFFFF"/>
                  </a:solidFill>
                  <a:latin typeface="Playfair Display"/>
                  <a:ea typeface="Playfair Display"/>
                  <a:cs typeface="Playfair Display"/>
                  <a:sym typeface="Playfair Display"/>
                </a:rPr>
                <a:t> 3</a:t>
              </a:r>
              <a:endParaRPr sz="1423">
                <a:solidFill>
                  <a:srgbClr val="FFFFFF"/>
                </a:solidFill>
                <a:latin typeface="Playfair Display"/>
                <a:ea typeface="Playfair Display"/>
                <a:cs typeface="Playfair Display"/>
                <a:sym typeface="Playfair Display"/>
              </a:endParaRPr>
            </a:p>
          </p:txBody>
        </p:sp>
      </p:grpSp>
      <p:sp>
        <p:nvSpPr>
          <p:cNvPr id="248" name="Google Shape;248;g3428a53f442_0_0"/>
          <p:cNvSpPr txBox="1"/>
          <p:nvPr/>
        </p:nvSpPr>
        <p:spPr>
          <a:xfrm>
            <a:off x="8280200" y="1608725"/>
            <a:ext cx="9525000" cy="8521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rgbClr val="FFFFFF"/>
                </a:solidFill>
                <a:latin typeface="Playfair Display"/>
                <a:ea typeface="Playfair Display"/>
                <a:cs typeface="Playfair Display"/>
                <a:sym typeface="Playfair Display"/>
              </a:rPr>
              <a:t>Art. 239a [Przerwanie biegu terminu przedawnienia]</a:t>
            </a:r>
            <a:endParaRPr b="1"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rgbClr val="FFFFFF"/>
                </a:solidFill>
                <a:latin typeface="Playfair Display"/>
                <a:ea typeface="Playfair Display"/>
                <a:cs typeface="Playfair Display"/>
                <a:sym typeface="Playfair Display"/>
              </a:rPr>
              <a:t>Zgłoszenie wierzytelności przerywa bieg terminu przedawnienia. Po przerwaniu biegu terminu przedawnienia biegnie on na nowo od dnia następującego po dniu uprawomocnienia się postanowienia o zakończeniu albo umorzeniu postępowania upadłościowego.</a:t>
            </a:r>
            <a:endParaRPr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rgbClr val="FFFFFF"/>
                </a:solidFill>
                <a:latin typeface="Playfair Display"/>
                <a:ea typeface="Playfair Display"/>
                <a:cs typeface="Playfair Display"/>
                <a:sym typeface="Playfair Display"/>
              </a:rPr>
              <a:t>Art. 240 [Zawartość zgłoszenia]</a:t>
            </a:r>
            <a:endParaRPr b="1"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dane identyfikujące wierzyciela;</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określenie wierzytelności wraz z należnościami ubocznymi oraz wartość wierzytelności niepieniężnej;</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dowody stwierdzające istnienie wierzytelności;</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kategorię, do której wierzytelność ma być zaliczona;</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zabezpieczenia związane z wierzytelnością;</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przedmiot zabezpieczenia, z którego wierzytelność podlega zaspokojeniu (dłużnik rzeczowy);</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stan sprawy, jeżeli co do wierzytelności toczy się postępowanie sądowe, administracyjne, sądowoadministracyjne lub przed sądem polubownym;</a:t>
            </a:r>
            <a:endParaRPr sz="1600">
              <a:solidFill>
                <a:srgbClr val="FFFFFF"/>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numer rachunku bankowego wierzyciela.</a:t>
            </a:r>
            <a:endParaRPr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b="1"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b="1" lang="en-US" sz="1600">
                <a:solidFill>
                  <a:srgbClr val="FFFFFF"/>
                </a:solidFill>
                <a:latin typeface="Playfair Display"/>
                <a:ea typeface="Playfair Display"/>
                <a:cs typeface="Playfair Display"/>
                <a:sym typeface="Playfair Display"/>
              </a:rPr>
              <a:t>Art. 243 [Potwierdzenie wierzytelności w księgach rachunkowych]</a:t>
            </a:r>
            <a:endParaRPr b="1"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Syndyk sprawdza, czy zgłoszona wierzytelność znajduje potwierdzenie w księgach rachunkowych lub innych dokumentach upadłego albo we wpisach w księdze wieczystej lub rejestrach, oraz wzywa upadłego do złożenia w zakreślonym terminie oświadczenia, czy wierzytelność uznaje.</a:t>
            </a:r>
            <a:endParaRPr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W przypadku gdy zgłoszona wierzytelność nie znajduje potwierdzenia w księgach rachunkowych lub innych dokumentach upadłego albo we wpisach w księdze wieczystej lub rejestrach, syndyk wzywa wierzyciela do złożenia w terminie tygodnia dokumentów wskazanych w zgłoszeniu wierzytelności pod rygorem odmowy uznania wierzytelności. Termin ten nie podlega przedłużeniu ani przywróceniu. Syndyk może jednak uwzględnić dokumenty złożone po upływie terminu, jeżeli nie spowoduje to opóźnienia w przekazaniu listy sędziemu-komisarzowi.</a:t>
            </a:r>
            <a:endParaRPr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Wezwanie wierzyciela przez syndyka do złożenia dokumentów zawiera pouczenie o skutkach uchybienia terminowi.</a:t>
            </a:r>
            <a:endParaRPr sz="1600">
              <a:solidFill>
                <a:srgbClr val="FFFFFF"/>
              </a:solidFill>
              <a:latin typeface="Playfair Display"/>
              <a:ea typeface="Playfair Display"/>
              <a:cs typeface="Playfair Display"/>
              <a:sym typeface="Playfair Display"/>
            </a:endParaRPr>
          </a:p>
        </p:txBody>
      </p:sp>
      <p:sp>
        <p:nvSpPr>
          <p:cNvPr id="249" name="Google Shape;249;g3428a53f442_0_0"/>
          <p:cNvSpPr txBox="1"/>
          <p:nvPr/>
        </p:nvSpPr>
        <p:spPr>
          <a:xfrm>
            <a:off x="628675" y="1608725"/>
            <a:ext cx="6585600" cy="7339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236 [Zgłoszenie wierzytelności]</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1</a:t>
            </a:r>
            <a:r>
              <a:rPr lang="en-US" sz="1600">
                <a:solidFill>
                  <a:schemeClr val="lt1"/>
                </a:solidFill>
                <a:latin typeface="Playfair Display"/>
                <a:ea typeface="Playfair Display"/>
                <a:cs typeface="Playfair Display"/>
                <a:sym typeface="Playfair Display"/>
              </a:rPr>
              <a:t>. Wierzyciel osobisty upadłego, który chce uczestniczyć w postępowaniu upadłościowym, jeżeli niezbędne jest ustalenie jego wierzytelności, powinien w terminie oznaczonym w postanowieniu o ogłoszeniu upadłości zgłosić syndykowi swoją wierzytelność za pośrednictwem systemu teleinformatycznego obsługującego postępowanie sądowe.</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Uprawnienie do zgłoszenia wierzytelności przysługuje wierzycielowi ponadto, gdy jego wierzytelność była zabezpieczona hipoteką, zastawem, zastawem rejestrowym, zastawem skarbowym, hipoteką morską lub przez inny wpis w księdze wieczystej lub w rejestrze okrętowym. Jeżeli wierzyciel nie zgłosi tych wierzytelności, będą one umieszczone na liście wierzytelności z urzędu.</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Przepis ust. 2 stosuje się odpowiednio do wierzytelności zabezpieczonych hipoteką, zastawem lub zastawem rejestrowym, zastawem skarbowym, hipoteką morską na rzeczach wchodzących w skład masy upadłości, jeżeli upadły nie jest dłużnikiem osobistym, a wierzyciel chce w postępowaniu upadłościowym dochodzić swoich roszczeń z przedmiotu zabezpieczenia.</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4. Postanowienia niniejszego artykułu dotyczące wierzytelności stosuje się do innych należności podlegających zaspokojeniu z masy upadłości.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237 [Wierzytelności umieszczane z urzędu]</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Nie wymagają zgłoszenia należności ze stosunku pracy. Należności z tego tytułu umieszcza się na liście wierzytelności z urzędu.</a:t>
            </a:r>
            <a:endParaRPr sz="1600">
              <a:solidFill>
                <a:schemeClr val="lt1"/>
              </a:solidFill>
              <a:latin typeface="Playfair Display"/>
              <a:ea typeface="Playfair Display"/>
              <a:cs typeface="Playfair Display"/>
              <a:sym typeface="Playfair Display"/>
            </a:endParaRPr>
          </a:p>
        </p:txBody>
      </p:sp>
      <p:sp>
        <p:nvSpPr>
          <p:cNvPr id="250" name="Google Shape;250;g3428a53f442_0_0"/>
          <p:cNvSpPr txBox="1"/>
          <p:nvPr/>
        </p:nvSpPr>
        <p:spPr>
          <a:xfrm>
            <a:off x="5626550" y="717300"/>
            <a:ext cx="10437000" cy="4230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Clr>
                <a:srgbClr val="000000"/>
              </a:buClr>
              <a:buSzPts val="2948"/>
              <a:buFont typeface="Arial"/>
              <a:buNone/>
            </a:pPr>
            <a:r>
              <a:rPr lang="en-US" sz="2748">
                <a:solidFill>
                  <a:srgbClr val="EBCD8A"/>
                </a:solidFill>
                <a:latin typeface="Playfair Display"/>
                <a:ea typeface="Playfair Display"/>
                <a:cs typeface="Playfair Display"/>
                <a:sym typeface="Playfair Display"/>
              </a:rPr>
              <a:t>Zgłoszenie i </a:t>
            </a:r>
            <a:r>
              <a:rPr lang="en-US" sz="2748">
                <a:solidFill>
                  <a:srgbClr val="EBCD8A"/>
                </a:solidFill>
                <a:latin typeface="Playfair Display"/>
                <a:ea typeface="Playfair Display"/>
                <a:cs typeface="Playfair Display"/>
                <a:sym typeface="Playfair Display"/>
              </a:rPr>
              <a:t>ustalenie</a:t>
            </a:r>
            <a:r>
              <a:rPr lang="en-US" sz="2748">
                <a:solidFill>
                  <a:srgbClr val="EBCD8A"/>
                </a:solidFill>
                <a:latin typeface="Playfair Display"/>
                <a:ea typeface="Playfair Display"/>
                <a:cs typeface="Playfair Display"/>
                <a:sym typeface="Playfair Display"/>
              </a:rPr>
              <a:t> wierzytelności</a:t>
            </a:r>
            <a:endParaRPr b="0" i="0" sz="1200" u="none" cap="none" strike="noStrike">
              <a:solidFill>
                <a:srgbClr val="000000"/>
              </a:solidFill>
              <a:latin typeface="Arial"/>
              <a:ea typeface="Arial"/>
              <a:cs typeface="Arial"/>
              <a:sym typeface="Arial"/>
            </a:endParaRPr>
          </a:p>
        </p:txBody>
      </p:sp>
      <p:sp>
        <p:nvSpPr>
          <p:cNvPr id="251" name="Google Shape;251;g3428a53f442_0_0"/>
          <p:cNvSpPr/>
          <p:nvPr/>
        </p:nvSpPr>
        <p:spPr>
          <a:xfrm>
            <a:off x="16682547" y="5067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g3428a53f442_0_0"/>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256" name="Shape 256"/>
        <p:cNvGrpSpPr/>
        <p:nvPr/>
      </p:nvGrpSpPr>
      <p:grpSpPr>
        <a:xfrm>
          <a:off x="0" y="0"/>
          <a:ext cx="0" cy="0"/>
          <a:chOff x="0" y="0"/>
          <a:chExt cx="0" cy="0"/>
        </a:xfrm>
      </p:grpSpPr>
      <p:sp>
        <p:nvSpPr>
          <p:cNvPr id="257" name="Google Shape;257;g33f7c437eb0_1_140"/>
          <p:cNvSpPr/>
          <p:nvPr/>
        </p:nvSpPr>
        <p:spPr>
          <a:xfrm>
            <a:off x="-55560" y="0"/>
            <a:ext cx="6013264" cy="10287424"/>
          </a:xfrm>
          <a:custGeom>
            <a:rect b="b" l="l" r="r" t="t"/>
            <a:pathLst>
              <a:path extrusionOk="0" h="2417726" w="1413223">
                <a:moveTo>
                  <a:pt x="0" y="0"/>
                </a:moveTo>
                <a:lnTo>
                  <a:pt x="1413223" y="0"/>
                </a:lnTo>
                <a:lnTo>
                  <a:pt x="1413223" y="2417726"/>
                </a:lnTo>
                <a:lnTo>
                  <a:pt x="0" y="2417726"/>
                </a:lnTo>
                <a:close/>
              </a:path>
            </a:pathLst>
          </a:custGeom>
          <a:blipFill rotWithShape="1">
            <a:blip r:embed="rId3">
              <a:alphaModFix amt="8000"/>
            </a:blip>
            <a:stretch>
              <a:fillRect b="0" l="-110117" r="-4647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g33f7c437eb0_1_140"/>
          <p:cNvSpPr/>
          <p:nvPr/>
        </p:nvSpPr>
        <p:spPr>
          <a:xfrm>
            <a:off x="16758747" y="4305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g33f7c437eb0_1_140"/>
          <p:cNvSpPr txBox="1"/>
          <p:nvPr/>
        </p:nvSpPr>
        <p:spPr>
          <a:xfrm>
            <a:off x="6826051" y="871575"/>
            <a:ext cx="10681800" cy="461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000"/>
              <a:buFont typeface="Arial"/>
              <a:buNone/>
            </a:pPr>
            <a:r>
              <a:rPr lang="en-US" sz="3000">
                <a:solidFill>
                  <a:srgbClr val="FFFFFF"/>
                </a:solidFill>
                <a:latin typeface="Playfair Display"/>
                <a:ea typeface="Playfair Display"/>
                <a:cs typeface="Playfair Display"/>
                <a:sym typeface="Playfair Display"/>
              </a:rPr>
              <a:t>Lista wierzytelności</a:t>
            </a:r>
            <a:endParaRPr b="0" i="0" sz="1000" u="none" cap="none" strike="noStrike">
              <a:solidFill>
                <a:srgbClr val="000000"/>
              </a:solidFill>
              <a:latin typeface="Arial"/>
              <a:ea typeface="Arial"/>
              <a:cs typeface="Arial"/>
              <a:sym typeface="Arial"/>
            </a:endParaRPr>
          </a:p>
        </p:txBody>
      </p:sp>
      <p:sp>
        <p:nvSpPr>
          <p:cNvPr id="260" name="Google Shape;260;g33f7c437eb0_1_140"/>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14</a:t>
            </a:r>
            <a:endParaRPr b="0" i="0" sz="1400" u="none" cap="none" strike="noStrike">
              <a:solidFill>
                <a:srgbClr val="000000"/>
              </a:solidFill>
              <a:latin typeface="Arial"/>
              <a:ea typeface="Arial"/>
              <a:cs typeface="Arial"/>
              <a:sym typeface="Arial"/>
            </a:endParaRPr>
          </a:p>
        </p:txBody>
      </p:sp>
      <p:grpSp>
        <p:nvGrpSpPr>
          <p:cNvPr id="261" name="Google Shape;261;g33f7c437eb0_1_140"/>
          <p:cNvGrpSpPr/>
          <p:nvPr/>
        </p:nvGrpSpPr>
        <p:grpSpPr>
          <a:xfrm>
            <a:off x="5433963" y="627303"/>
            <a:ext cx="1046984" cy="797850"/>
            <a:chOff x="0" y="-38100"/>
            <a:chExt cx="275747" cy="210132"/>
          </a:xfrm>
        </p:grpSpPr>
        <p:sp>
          <p:nvSpPr>
            <p:cNvPr id="262" name="Google Shape;262;g33f7c437eb0_1_140"/>
            <p:cNvSpPr/>
            <p:nvPr/>
          </p:nvSpPr>
          <p:spPr>
            <a:xfrm>
              <a:off x="0" y="0"/>
              <a:ext cx="275747" cy="172032"/>
            </a:xfrm>
            <a:custGeom>
              <a:rect b="b" l="l" r="r" t="t"/>
              <a:pathLst>
                <a:path extrusionOk="0" h="172032" w="275747">
                  <a:moveTo>
                    <a:pt x="0" y="0"/>
                  </a:moveTo>
                  <a:lnTo>
                    <a:pt x="275747" y="0"/>
                  </a:lnTo>
                  <a:lnTo>
                    <a:pt x="275747" y="172032"/>
                  </a:lnTo>
                  <a:lnTo>
                    <a:pt x="0" y="172032"/>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g33f7c437eb0_1_140"/>
            <p:cNvSpPr txBox="1"/>
            <p:nvPr/>
          </p:nvSpPr>
          <p:spPr>
            <a:xfrm>
              <a:off x="0" y="-38100"/>
              <a:ext cx="275700" cy="2100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g33f7c437eb0_1_140"/>
          <p:cNvGrpSpPr/>
          <p:nvPr/>
        </p:nvGrpSpPr>
        <p:grpSpPr>
          <a:xfrm>
            <a:off x="502388" y="486440"/>
            <a:ext cx="3664810" cy="571359"/>
            <a:chOff x="0" y="0"/>
            <a:chExt cx="4886414" cy="761812"/>
          </a:xfrm>
        </p:grpSpPr>
        <p:sp>
          <p:nvSpPr>
            <p:cNvPr id="265" name="Google Shape;265;g33f7c437eb0_1_140"/>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g33f7c437eb0_1_140"/>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267" name="Google Shape;267;g33f7c437eb0_1_140"/>
          <p:cNvSpPr txBox="1"/>
          <p:nvPr/>
        </p:nvSpPr>
        <p:spPr>
          <a:xfrm>
            <a:off x="863100" y="2055250"/>
            <a:ext cx="7757400" cy="7339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244 [Termin sporządzenia listy]</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Po upływie terminu do zgłoszenia wierzytelności i sprawdzeniu zgłoszonych wierzytelności syndyk niezwłocznie sporządza listę wierzytelności, nie później niż w terminie dwóch miesięcy od upływu okresu przewidzianego do zgłaszania wierzytelności.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252 [Wierzytelności zgłoszone po terminie]</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Jeżeli wierzytelność została zgłoszona przez wierzyciela po upływie terminu wyznaczonego do zgłaszania wierzytelności, bez względu na przyczynę opóźnienia, czynności już dokonane w postępowaniu upadłościowym są skuteczne wobec tego wierzyciela, zgłoszenie nie ma wpływu na złożone już plany podziału, a jego uznaną wierzytelność uwzględnia się tylko w planach podziału funduszów masy upadłości sporządzonych po jej uznaniu.</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253 [Uzupełnienie listy wierzytelności]</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Po upływie terminu wyznaczonego do zgłaszania wierzytelności syndyk uzupełnia listę wierzytelności w miarę zgłaszania wierzytelności.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Jeżeli zgłoszono wierzytelności po przekazaniu listy wierzytelności sędziemu-komisarzowi, syndyk sporządza uzupełnienie listy wierzytelności obejmujące takie wierzytelności wraz z zaznaczeniem, w jaki sposób będą zaspokajane.</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O uzupełnieniu listy wierzytelności obwieszcza się.</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255 [Obwieszczenia o sporządzeniu listy]</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O dacie złożenia listy wierzytelności obwieszcza się.</a:t>
            </a:r>
            <a:endParaRPr sz="1600">
              <a:solidFill>
                <a:schemeClr val="lt1"/>
              </a:solidFill>
              <a:latin typeface="Playfair Display"/>
              <a:ea typeface="Playfair Display"/>
              <a:cs typeface="Playfair Display"/>
              <a:sym typeface="Playfair Display"/>
            </a:endParaRPr>
          </a:p>
        </p:txBody>
      </p:sp>
      <p:sp>
        <p:nvSpPr>
          <p:cNvPr id="268" name="Google Shape;268;g33f7c437eb0_1_140"/>
          <p:cNvSpPr txBox="1"/>
          <p:nvPr/>
        </p:nvSpPr>
        <p:spPr>
          <a:xfrm>
            <a:off x="9708950" y="2055250"/>
            <a:ext cx="8141400" cy="7339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rgbClr val="EBCD8A"/>
                </a:solidFill>
                <a:latin typeface="Playfair Display"/>
                <a:ea typeface="Playfair Display"/>
                <a:cs typeface="Playfair Display"/>
                <a:sym typeface="Playfair Display"/>
              </a:rPr>
              <a:t>Art. 245 [Wymogi formalne listy]:</a:t>
            </a:r>
            <a:endParaRPr b="1" sz="1600">
              <a:solidFill>
                <a:srgbClr val="EBCD8A"/>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liczba porządkowa,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dane identyfikujące wierzyciela,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suma każdej wierzytelności podlegającej uznaniu,</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kategoria, w jakiej wierzytelność podlega zaspokojeniu,</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informacja o istnieniu i rodzaju zabezpieczenia wierzytelności,</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informacja, czy wierzytelność jest warunkowa,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uzasadnienie odmowy uznania zgłoszonej wierzytelności.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chemeClr val="dk1"/>
              </a:buClr>
              <a:buSzPts val="1100"/>
              <a:buFont typeface="Arial"/>
              <a:buNone/>
            </a:pPr>
            <a:r>
              <a:t/>
            </a:r>
            <a:endParaRPr b="1" sz="1600">
              <a:solidFill>
                <a:srgbClr val="EBCD8A"/>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chemeClr val="dk1"/>
              </a:buClr>
              <a:buSzPts val="1100"/>
              <a:buFont typeface="Arial"/>
              <a:buNone/>
            </a:pPr>
            <a:r>
              <a:rPr b="1" lang="en-US" sz="1600">
                <a:solidFill>
                  <a:srgbClr val="EBCD8A"/>
                </a:solidFill>
                <a:latin typeface="Playfair Display"/>
                <a:ea typeface="Playfair Display"/>
                <a:cs typeface="Playfair Display"/>
                <a:sym typeface="Playfair Display"/>
              </a:rPr>
              <a:t>Inne zasady regulujące </a:t>
            </a:r>
            <a:r>
              <a:rPr b="1" lang="en-US" sz="1600">
                <a:solidFill>
                  <a:srgbClr val="EBCD8A"/>
                </a:solidFill>
                <a:latin typeface="Playfair Display"/>
                <a:ea typeface="Playfair Display"/>
                <a:cs typeface="Playfair Display"/>
                <a:sym typeface="Playfair Display"/>
              </a:rPr>
              <a:t>sposób</a:t>
            </a:r>
            <a:r>
              <a:rPr b="1" lang="en-US" sz="1600">
                <a:solidFill>
                  <a:srgbClr val="EBCD8A"/>
                </a:solidFill>
                <a:latin typeface="Playfair Display"/>
                <a:ea typeface="Playfair Display"/>
                <a:cs typeface="Playfair Display"/>
                <a:sym typeface="Playfair Display"/>
              </a:rPr>
              <a:t> umieszczenia na liście </a:t>
            </a:r>
            <a:r>
              <a:rPr b="1" lang="en-US" sz="1600">
                <a:solidFill>
                  <a:srgbClr val="EBCD8A"/>
                </a:solidFill>
                <a:latin typeface="Playfair Display"/>
                <a:ea typeface="Playfair Display"/>
                <a:cs typeface="Playfair Display"/>
                <a:sym typeface="Playfair Display"/>
              </a:rPr>
              <a:t>wierzytelności</a:t>
            </a:r>
            <a:r>
              <a:rPr b="1" lang="en-US" sz="1600">
                <a:solidFill>
                  <a:srgbClr val="EBCD8A"/>
                </a:solidFill>
                <a:latin typeface="Playfair Display"/>
                <a:ea typeface="Playfair Display"/>
                <a:cs typeface="Playfair Display"/>
                <a:sym typeface="Playfair Display"/>
              </a:rPr>
              <a:t>:</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za okres rozliczeniowy, w trakcie którego została ogłoszona upadłość - podział na część powstałą przed i część powstałą po dniu ogłoszenia upadłości (Art. 245a),</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niepieniężnych - konwersja na pieniężne, wartość na dzień ogłoszenia upadłości (art. 246),</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której upadły jest współdłużnikiem, oraz poręczyciela upadłego z tytułu zwrotnego roszczenia - wysokość, w jakiej współdłużnik lub poręczyciel zaspokoił wierzyciela (art. 248),</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 tytułu powtarzających się świadczeń o oznaczonym czasie trwania - sumę świadczeń za cały czas ich trwania, pomniejszoną o odsetki ustawowe (art. 249),</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zabezpieczonych hipoteką lub wpisem w rejestrze na majątku upadłego położonym za granicą - jeżeli złożony zostanie dowód wykreślenia wpisu o zabezpieczeniu (art. 250),</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 walucie obcej - konwersja na walutę polską wg średniego kursu w NBP z dnia ogłoszenia upadłości (art. 251),</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chemeClr val="dk1"/>
              </a:buClr>
              <a:buSzPts val="1100"/>
              <a:buFont typeface="Arial"/>
              <a:buNone/>
            </a:pPr>
            <a:r>
              <a:t/>
            </a:r>
            <a:endParaRPr b="1"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272" name="Shape 272"/>
        <p:cNvGrpSpPr/>
        <p:nvPr/>
      </p:nvGrpSpPr>
      <p:grpSpPr>
        <a:xfrm>
          <a:off x="0" y="0"/>
          <a:ext cx="0" cy="0"/>
          <a:chOff x="0" y="0"/>
          <a:chExt cx="0" cy="0"/>
        </a:xfrm>
      </p:grpSpPr>
      <p:sp>
        <p:nvSpPr>
          <p:cNvPr id="273" name="Google Shape;273;p10"/>
          <p:cNvSpPr/>
          <p:nvPr/>
        </p:nvSpPr>
        <p:spPr>
          <a:xfrm>
            <a:off x="0" y="5138979"/>
            <a:ext cx="18343560" cy="5922571"/>
          </a:xfrm>
          <a:custGeom>
            <a:rect b="b" l="l" r="r" t="t"/>
            <a:pathLst>
              <a:path extrusionOk="0" h="1391966" w="4311239">
                <a:moveTo>
                  <a:pt x="0" y="0"/>
                </a:moveTo>
                <a:lnTo>
                  <a:pt x="4311239" y="0"/>
                </a:lnTo>
                <a:lnTo>
                  <a:pt x="4311239" y="1391966"/>
                </a:lnTo>
                <a:lnTo>
                  <a:pt x="0" y="1391966"/>
                </a:lnTo>
                <a:close/>
              </a:path>
            </a:pathLst>
          </a:custGeom>
          <a:blipFill rotWithShape="1">
            <a:blip r:embed="rId3">
              <a:alphaModFix amt="7999"/>
            </a:blip>
            <a:stretch>
              <a:fillRect b="-1708" l="0" r="0" t="-2217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10"/>
          <p:cNvSpPr/>
          <p:nvPr/>
        </p:nvSpPr>
        <p:spPr>
          <a:xfrm>
            <a:off x="16758747" y="462109"/>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5" name="Google Shape;275;p10"/>
          <p:cNvGrpSpPr/>
          <p:nvPr/>
        </p:nvGrpSpPr>
        <p:grpSpPr>
          <a:xfrm>
            <a:off x="502388" y="486440"/>
            <a:ext cx="3664810" cy="571359"/>
            <a:chOff x="0" y="0"/>
            <a:chExt cx="4886414" cy="761812"/>
          </a:xfrm>
        </p:grpSpPr>
        <p:sp>
          <p:nvSpPr>
            <p:cNvPr id="276" name="Google Shape;276;p10"/>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10"/>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278" name="Google Shape;278;p10"/>
          <p:cNvSpPr txBox="1"/>
          <p:nvPr/>
        </p:nvSpPr>
        <p:spPr>
          <a:xfrm>
            <a:off x="1340800" y="1431063"/>
            <a:ext cx="10900500" cy="4155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699"/>
              <a:buFont typeface="Arial"/>
              <a:buNone/>
            </a:pPr>
            <a:r>
              <a:rPr lang="en-US" sz="2699">
                <a:solidFill>
                  <a:srgbClr val="EBCD8A"/>
                </a:solidFill>
                <a:latin typeface="Playfair Display"/>
                <a:ea typeface="Playfair Display"/>
                <a:cs typeface="Playfair Display"/>
                <a:sym typeface="Playfair Display"/>
              </a:rPr>
              <a:t>Zaskarżanie listy wierzytelności</a:t>
            </a:r>
            <a:endParaRPr b="0" i="0" sz="100" u="none" cap="none" strike="noStrike">
              <a:solidFill>
                <a:srgbClr val="000000"/>
              </a:solidFill>
              <a:latin typeface="Arial"/>
              <a:ea typeface="Arial"/>
              <a:cs typeface="Arial"/>
              <a:sym typeface="Arial"/>
            </a:endParaRPr>
          </a:p>
        </p:txBody>
      </p:sp>
      <p:sp>
        <p:nvSpPr>
          <p:cNvPr id="279" name="Google Shape;279;p10"/>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15</a:t>
            </a:r>
            <a:endParaRPr b="0" i="0" sz="1400" u="none" cap="none" strike="noStrike">
              <a:solidFill>
                <a:srgbClr val="000000"/>
              </a:solidFill>
              <a:latin typeface="Arial"/>
              <a:ea typeface="Arial"/>
              <a:cs typeface="Arial"/>
              <a:sym typeface="Arial"/>
            </a:endParaRPr>
          </a:p>
        </p:txBody>
      </p:sp>
      <p:sp>
        <p:nvSpPr>
          <p:cNvPr id="280" name="Google Shape;280;p10"/>
          <p:cNvSpPr txBox="1"/>
          <p:nvPr/>
        </p:nvSpPr>
        <p:spPr>
          <a:xfrm>
            <a:off x="1340801" y="2219838"/>
            <a:ext cx="6393600" cy="7339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256 [Prawo do sprzeciwu]</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1.W terminie dwóch tygodni od dnia obwieszczenia, o którym mowa w art. 255 ust. 2, wierzyciel może złożyć do sędziego-komisarza sprzeciw co do:</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uznania wierzytelności – w przypadku wierzyciela umieszczonego na liście wierzytelności;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odmowy uznania wierzytelności – w przypadku wierzyciela, któremu odmówiono uznania zgłoszonej wierzytelności.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W tym samym terminie sprzeciw przysługuje upadłemu, o ile lista wierzytelności nie jest zgodna z jego wnioskami lub oświadczeniami. Jeżeli upadły nie składał oświadczeń, mimo iż był do tego wezwany, może zgłosić sprzeciw tylko wtedy, gdy wykaże, że nie złożył oświadczeń z przyczyn od niego niezależnych.</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258 [Podstawa sprzeciwu]</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Sprzeciw może być oparty wyłącznie na twierdzeniach i zarzutach wskazanych w zgłoszeniu wierzytelności. Inne twierdzenia i zarzuty mogą być zgłoszone tylko wtedy, gdy wierzyciel wykaże, że ich wcześniejsze zgłoszenie było niemożliwe albo że potrzeba ich wskazania wynikła później.</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Jeżeli wierzytelność jest stwierdzona prawomocnym orzeczeniem sądu, sprzeciw może być oparty tylko na zdarzeniach powstałych po zamknięciu rozprawy w sprawie, w której orzeczenie zostało wydane. Zdarzenia potwierdza się dowodem na piśmie.</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p:txBody>
      </p:sp>
      <p:sp>
        <p:nvSpPr>
          <p:cNvPr id="281" name="Google Shape;281;p10"/>
          <p:cNvSpPr txBox="1"/>
          <p:nvPr/>
        </p:nvSpPr>
        <p:spPr>
          <a:xfrm>
            <a:off x="9504850" y="1057800"/>
            <a:ext cx="6910500" cy="88167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EBCD8A"/>
                </a:solidFill>
                <a:latin typeface="Playfair Display"/>
                <a:ea typeface="Playfair Display"/>
                <a:cs typeface="Playfair Display"/>
                <a:sym typeface="Playfair Display"/>
              </a:rPr>
              <a:t>Sprzeciw (art. 257-258a):</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wymogi formalne dla pisma procesowego,</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wskazanie  zaskarżonej wierzytelności,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wniosek co do uznania albo odmowy uznania wierzytelności wraz z uzasadnieniem i wskazaniem dowodów na jego poparcie,</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opłata,</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braki formalne, brak opłaty- wezwanie do uzupełnienia pod rygorem zwrotu, </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złożony po terminie, nieopłacony, niedopuszczalny, z nieuzupełnionymi brakami formalnymi - sędzia-komisarz odrzuca,</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wierzyciel - oparcie </a:t>
            </a:r>
            <a:r>
              <a:rPr lang="en-US" sz="1600">
                <a:solidFill>
                  <a:schemeClr val="lt1"/>
                </a:solidFill>
                <a:latin typeface="Playfair Display"/>
                <a:ea typeface="Playfair Display"/>
                <a:cs typeface="Playfair Display"/>
                <a:sym typeface="Playfair Display"/>
              </a:rPr>
              <a:t>na twierdzeniach i zarzutach wskazanych w zgłoszeniu wierzytelności,</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doręczenie odpisu syndykowi, upadłemu i wierzycielowi, którego wierzytelności sprzeciw dotyczy z wyznaczeniem terminu min. tygodnia na złożenie odpowiedzi, </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złożona po terminie lub z nieuzupełnionymi brakami formalnymi odpowiedź - sędzia-komisarz zwraca pismo. </a:t>
            </a:r>
            <a:endParaRPr sz="1600">
              <a:solidFill>
                <a:schemeClr val="lt1"/>
              </a:solidFill>
              <a:latin typeface="Playfair Display"/>
              <a:ea typeface="Playfair Display"/>
              <a:cs typeface="Playfair Display"/>
              <a:sym typeface="Playfair Display"/>
            </a:endParaRPr>
          </a:p>
          <a:p>
            <a:pPr indent="0" lvl="0" marL="45720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b="1" lang="en-US" sz="1600">
                <a:solidFill>
                  <a:srgbClr val="EBCD8A"/>
                </a:solidFill>
                <a:latin typeface="Playfair Display"/>
                <a:ea typeface="Playfair Display"/>
                <a:cs typeface="Playfair Display"/>
                <a:sym typeface="Playfair Display"/>
              </a:rPr>
              <a:t>Postępowanie w przedmiocie sprzeciwu (art. 259):</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rozpoznanie na posiedzeniu niejawnym w terminie 2 mies. od jego wniesienia,</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wyznaczenie rozprawy, jeżeli będzie taka potrzeba, </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syndyk ma prawa i obowiązki uczestnika postępowania,</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na postanowienie zażalenie przysługuje upadłemu, syndykowi oraz każdemu z wierzycieli,</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uwzględnienie sprzeciwu - dokonanie odpowiedniej zmiany na liście wierzytelności,</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odmowa uznania wierzytelności  nie stanowi przeszkody do jej dochodzenia po umorzeniu lub zakończeniu tego postępowania upadłościowego.</a:t>
            </a:r>
            <a:endParaRPr sz="1600">
              <a:solidFill>
                <a:schemeClr val="lt1"/>
              </a:solidFill>
              <a:latin typeface="Playfair Display"/>
              <a:ea typeface="Playfair Display"/>
              <a:cs typeface="Playfair Display"/>
              <a:sym typeface="Playfair Display"/>
            </a:endParaRPr>
          </a:p>
        </p:txBody>
      </p:sp>
      <p:grpSp>
        <p:nvGrpSpPr>
          <p:cNvPr id="282" name="Google Shape;282;p10"/>
          <p:cNvGrpSpPr/>
          <p:nvPr/>
        </p:nvGrpSpPr>
        <p:grpSpPr>
          <a:xfrm>
            <a:off x="-875177" y="1175375"/>
            <a:ext cx="1637983" cy="797850"/>
            <a:chOff x="0" y="-38100"/>
            <a:chExt cx="431400" cy="210132"/>
          </a:xfrm>
        </p:grpSpPr>
        <p:sp>
          <p:nvSpPr>
            <p:cNvPr id="283" name="Google Shape;283;p10"/>
            <p:cNvSpPr/>
            <p:nvPr/>
          </p:nvSpPr>
          <p:spPr>
            <a:xfrm>
              <a:off x="0" y="0"/>
              <a:ext cx="431290" cy="172032"/>
            </a:xfrm>
            <a:custGeom>
              <a:rect b="b" l="l" r="r" t="t"/>
              <a:pathLst>
                <a:path extrusionOk="0" h="172032" w="431290">
                  <a:moveTo>
                    <a:pt x="0" y="0"/>
                  </a:moveTo>
                  <a:lnTo>
                    <a:pt x="431290" y="0"/>
                  </a:lnTo>
                  <a:lnTo>
                    <a:pt x="431290" y="172032"/>
                  </a:lnTo>
                  <a:lnTo>
                    <a:pt x="0" y="172032"/>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10"/>
            <p:cNvSpPr txBox="1"/>
            <p:nvPr/>
          </p:nvSpPr>
          <p:spPr>
            <a:xfrm>
              <a:off x="0" y="-38100"/>
              <a:ext cx="431400" cy="2100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288" name="Shape 288"/>
        <p:cNvGrpSpPr/>
        <p:nvPr/>
      </p:nvGrpSpPr>
      <p:grpSpPr>
        <a:xfrm>
          <a:off x="0" y="0"/>
          <a:ext cx="0" cy="0"/>
          <a:chOff x="0" y="0"/>
          <a:chExt cx="0" cy="0"/>
        </a:xfrm>
      </p:grpSpPr>
      <p:sp>
        <p:nvSpPr>
          <p:cNvPr id="289" name="Google Shape;289;g3428a53f442_0_18"/>
          <p:cNvSpPr/>
          <p:nvPr/>
        </p:nvSpPr>
        <p:spPr>
          <a:xfrm>
            <a:off x="0" y="5138979"/>
            <a:ext cx="18344322" cy="5922815"/>
          </a:xfrm>
          <a:custGeom>
            <a:rect b="b" l="l" r="r" t="t"/>
            <a:pathLst>
              <a:path extrusionOk="0" h="1391966" w="4311239">
                <a:moveTo>
                  <a:pt x="0" y="0"/>
                </a:moveTo>
                <a:lnTo>
                  <a:pt x="4311239" y="0"/>
                </a:lnTo>
                <a:lnTo>
                  <a:pt x="4311239" y="1391966"/>
                </a:lnTo>
                <a:lnTo>
                  <a:pt x="0" y="1391966"/>
                </a:lnTo>
                <a:close/>
              </a:path>
            </a:pathLst>
          </a:custGeom>
          <a:blipFill rotWithShape="1">
            <a:blip r:embed="rId3">
              <a:alphaModFix amt="8000"/>
            </a:blip>
            <a:stretch>
              <a:fillRect b="-1709" l="0" r="0" t="-2216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g3428a53f442_0_18"/>
          <p:cNvSpPr/>
          <p:nvPr/>
        </p:nvSpPr>
        <p:spPr>
          <a:xfrm>
            <a:off x="16758747" y="462109"/>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1" name="Google Shape;291;g3428a53f442_0_18"/>
          <p:cNvGrpSpPr/>
          <p:nvPr/>
        </p:nvGrpSpPr>
        <p:grpSpPr>
          <a:xfrm>
            <a:off x="502388" y="486440"/>
            <a:ext cx="3664810" cy="571359"/>
            <a:chOff x="0" y="0"/>
            <a:chExt cx="4886414" cy="761812"/>
          </a:xfrm>
        </p:grpSpPr>
        <p:sp>
          <p:nvSpPr>
            <p:cNvPr id="292" name="Google Shape;292;g3428a53f442_0_18"/>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g3428a53f442_0_18"/>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294" name="Google Shape;294;g3428a53f442_0_18"/>
          <p:cNvSpPr txBox="1"/>
          <p:nvPr/>
        </p:nvSpPr>
        <p:spPr>
          <a:xfrm>
            <a:off x="1340800" y="1431075"/>
            <a:ext cx="6120600" cy="914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699"/>
              <a:buFont typeface="Arial"/>
              <a:buNone/>
            </a:pPr>
            <a:r>
              <a:rPr lang="en-US" sz="2699">
                <a:solidFill>
                  <a:srgbClr val="EBCD8A"/>
                </a:solidFill>
                <a:latin typeface="Playfair Display"/>
                <a:ea typeface="Playfair Display"/>
                <a:cs typeface="Playfair Display"/>
                <a:sym typeface="Playfair Display"/>
              </a:rPr>
              <a:t>Zatwierdzanie, prostowanie </a:t>
            </a:r>
            <a:endParaRPr sz="2699">
              <a:solidFill>
                <a:srgbClr val="EBCD8A"/>
              </a:solidFill>
              <a:latin typeface="Playfair Display"/>
              <a:ea typeface="Playfair Display"/>
              <a:cs typeface="Playfair Display"/>
              <a:sym typeface="Playfair Display"/>
            </a:endParaRPr>
          </a:p>
          <a:p>
            <a:pPr indent="0" lvl="0" marL="0" marR="0" rtl="0" algn="l">
              <a:lnSpc>
                <a:spcPct val="120003"/>
              </a:lnSpc>
              <a:spcBef>
                <a:spcPts val="0"/>
              </a:spcBef>
              <a:spcAft>
                <a:spcPts val="0"/>
              </a:spcAft>
              <a:buClr>
                <a:srgbClr val="000000"/>
              </a:buClr>
              <a:buSzPts val="2699"/>
              <a:buFont typeface="Arial"/>
              <a:buNone/>
            </a:pPr>
            <a:r>
              <a:rPr lang="en-US" sz="2699">
                <a:solidFill>
                  <a:srgbClr val="EBCD8A"/>
                </a:solidFill>
                <a:latin typeface="Playfair Display"/>
                <a:ea typeface="Playfair Display"/>
                <a:cs typeface="Playfair Display"/>
                <a:sym typeface="Playfair Display"/>
              </a:rPr>
              <a:t>i uzupełnienie listy wierzytelności</a:t>
            </a:r>
            <a:endParaRPr b="0" i="0" sz="100" u="none" cap="none" strike="noStrike">
              <a:solidFill>
                <a:srgbClr val="000000"/>
              </a:solidFill>
              <a:latin typeface="Arial"/>
              <a:ea typeface="Arial"/>
              <a:cs typeface="Arial"/>
              <a:sym typeface="Arial"/>
            </a:endParaRPr>
          </a:p>
        </p:txBody>
      </p:sp>
      <p:sp>
        <p:nvSpPr>
          <p:cNvPr id="295" name="Google Shape;295;g3428a53f442_0_18"/>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16</a:t>
            </a:r>
            <a:endParaRPr b="0" i="0" sz="1400" u="none" cap="none" strike="noStrike">
              <a:solidFill>
                <a:srgbClr val="000000"/>
              </a:solidFill>
              <a:latin typeface="Arial"/>
              <a:ea typeface="Arial"/>
              <a:cs typeface="Arial"/>
              <a:sym typeface="Arial"/>
            </a:endParaRPr>
          </a:p>
        </p:txBody>
      </p:sp>
      <p:sp>
        <p:nvSpPr>
          <p:cNvPr id="296" name="Google Shape;296;g3428a53f442_0_18"/>
          <p:cNvSpPr txBox="1"/>
          <p:nvPr/>
        </p:nvSpPr>
        <p:spPr>
          <a:xfrm>
            <a:off x="762800" y="2945575"/>
            <a:ext cx="6267600" cy="67479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260 [Zatwierdzenie listy wierzytelności]</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Po uprawomocnieniu się postanowienia sędziego-komisarza w sprawie sprzeciwu, a w razie jego zaskarżenia, po uprawomocnieniu się postanowienia sądu, sędzia-komisarz dokonuje zmian na liście wierzytelności na podstawie tych postanowień oraz zatwierdza listę wierzytelności.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Jeżeli sprzeciwu nie wniesiono, sędzia-komisarz zatwierdza listę wierzytelności po upływie terminu do jego wniesienia.</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Po upływie terminu do wniesienia sprzeciwów sędzia-komisarz może zatwierdzić częściowo listę wierzytelności w zakresie nieobjętym sprzeciwami.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4. Postanowienie o zatwierdzeniu listy wierzytelności obwieszcza się.</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261 [Zmiany na liście wierzytelności]</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Sędzia-komisarz może z urzędu dokonać zmian na liście wierzytelności w razie stwierdzenia, że na liście umieszczono wierzytelności, które w całości lub części nie istnieją, lub nie umieszczono na liście wierzytelności, które podlegają umieszczeniu na liście z urzędu. O dacie postanowienia o dokonaniu zmiany na liście obwieszcza się. Na postanowienie to przysługuje zażalenie. Informację o prawomocności postanowienia o dokonaniu zmiany na liście obwieszcza się.</a:t>
            </a:r>
            <a:endParaRPr sz="1600">
              <a:solidFill>
                <a:srgbClr val="FFFFFF"/>
              </a:solidFill>
              <a:latin typeface="Playfair Display"/>
              <a:ea typeface="Playfair Display"/>
              <a:cs typeface="Playfair Display"/>
              <a:sym typeface="Playfair Display"/>
            </a:endParaRPr>
          </a:p>
        </p:txBody>
      </p:sp>
      <p:sp>
        <p:nvSpPr>
          <p:cNvPr id="297" name="Google Shape;297;g3428a53f442_0_18"/>
          <p:cNvSpPr txBox="1"/>
          <p:nvPr/>
        </p:nvSpPr>
        <p:spPr>
          <a:xfrm>
            <a:off x="8402525" y="1030650"/>
            <a:ext cx="9150600" cy="88167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lang="en-US" sz="1600">
                <a:solidFill>
                  <a:srgbClr val="FFFFFF"/>
                </a:solidFill>
                <a:latin typeface="Playfair Display"/>
                <a:ea typeface="Playfair Display"/>
                <a:cs typeface="Playfair Display"/>
                <a:sym typeface="Playfair Display"/>
              </a:rPr>
              <a:t>Art. 262 [Lista uzupełniająca]</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Jeżeli wierzytelność zgłoszono po terminie wyznaczonym do zgłoszenia wierzytelności lub została ujawniona po tym terminie wierzytelność, która nie wymaga zgłoszenia, wierzytelność taką umieszcza się na uzupełnieniu listy wierzytelności.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Lista wierzytelności ulega sprostowaniu stosownie do prawomocnych orzeczeń. Zmiana wysokości wierzytelności zaistniała po ustaleniu listy wierzytelności jest uwzględniana przy sporządzeniu planu podziału albo przy głosowaniu na zgromadzeniu wierzycieli.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2a. Do sprostowania niedokładności, błędów pisarskich albo rachunkowych lub innych oczywistych omyłek na zatwierdzonej liście wierzytelności przepisy art. 350 i art. 353 Kodeksu postępowania cywilnego stosuje się odpowiednio. Sprostowania dokonuje sędzia-komisarz. Sprostowania może dokonać również referendarz sądowy. Wniesienie skargi na postanowienie referendarza sądowego nie powoduje utraty mocy przez zaskarżone postanowienie. Sąd rozpoznaje skargę w składzie jednego sędziego jako sąd drugiej instancji, stosując odpowiednio przepisy o zażaleniu. Rozpoznając skargę, sąd wydaje postanowienie, w którym zaskarżone postanowienie referendarza sądowego utrzymuje w mocy albo je zmienia. Prawomocne postanowienie o sprostowaniu listy wierzytelności obwieszcza się.</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b="1" lang="en-US" sz="1600">
                <a:solidFill>
                  <a:srgbClr val="FFFFFF"/>
                </a:solidFill>
                <a:latin typeface="Playfair Display"/>
                <a:ea typeface="Playfair Display"/>
                <a:cs typeface="Playfair Display"/>
                <a:sym typeface="Playfair Display"/>
              </a:rPr>
              <a:t>Art. 264 [Wyciąg z listy wierzytelności]</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b="1" lang="en-US" sz="1600">
                <a:solidFill>
                  <a:srgbClr val="FFFFFF"/>
                </a:solidFill>
                <a:latin typeface="Playfair Display"/>
                <a:ea typeface="Playfair Display"/>
                <a:cs typeface="Playfair Display"/>
                <a:sym typeface="Playfair Display"/>
              </a:rPr>
              <a:t>1.</a:t>
            </a:r>
            <a:r>
              <a:rPr lang="en-US" sz="1600">
                <a:solidFill>
                  <a:srgbClr val="FFFFFF"/>
                </a:solidFill>
                <a:latin typeface="Playfair Display"/>
                <a:ea typeface="Playfair Display"/>
                <a:cs typeface="Playfair Display"/>
                <a:sym typeface="Playfair Display"/>
              </a:rPr>
              <a:t> Z zastrzeżeniem art. 296, po zakończeniu lub umorzeniu postępowania upadłościowego wyciąg z zatwierdzonej przez sędziego-komisarza listy wierzytelności, zawierający oznaczenie wierzytelności oraz sumy otrzymanej na jej poczet przez wierzyciela, jest tytułem egzekucyjnym przeciwko upadłemu.</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Upadły może żądać ustalenia, że wierzytelność objęta listą wierzytelności nie istnieje albo istnieje w mniejszym zakresie, jeżeli nie uznał wierzytelności zgłoszonej w postępowaniu upadłościowym i nie zapadło co do niej jeszcze prawomocne orzeczenie sądowe.</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Po nadaniu wyciągowi z listy wierzytelności klauzuli wykonalności, zarzut, że wierzytelność objęta listą wierzytelności nie istnieje albo że istnieje w mniejszym zakresie, upadły może podnieść w drodze powództwa o pozbawienie tytułu wykonawczego wykonalności.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4. Przepisu ust. 1 nie stosuje się w stosunku do wierzycieli, wobec których upadły nie był dłużnikiem osobistym.</a:t>
            </a:r>
            <a:endParaRPr sz="1600">
              <a:solidFill>
                <a:srgbClr val="FFFFFF"/>
              </a:solidFill>
              <a:latin typeface="Playfair Display"/>
              <a:ea typeface="Playfair Display"/>
              <a:cs typeface="Playfair Display"/>
              <a:sym typeface="Playfair Display"/>
            </a:endParaRPr>
          </a:p>
        </p:txBody>
      </p:sp>
      <p:grpSp>
        <p:nvGrpSpPr>
          <p:cNvPr id="298" name="Google Shape;298;g3428a53f442_0_18"/>
          <p:cNvGrpSpPr/>
          <p:nvPr/>
        </p:nvGrpSpPr>
        <p:grpSpPr>
          <a:xfrm>
            <a:off x="-875177" y="1403975"/>
            <a:ext cx="1637983" cy="797850"/>
            <a:chOff x="0" y="-38100"/>
            <a:chExt cx="431400" cy="210132"/>
          </a:xfrm>
        </p:grpSpPr>
        <p:sp>
          <p:nvSpPr>
            <p:cNvPr id="299" name="Google Shape;299;g3428a53f442_0_18"/>
            <p:cNvSpPr/>
            <p:nvPr/>
          </p:nvSpPr>
          <p:spPr>
            <a:xfrm>
              <a:off x="0" y="0"/>
              <a:ext cx="431290" cy="172032"/>
            </a:xfrm>
            <a:custGeom>
              <a:rect b="b" l="l" r="r" t="t"/>
              <a:pathLst>
                <a:path extrusionOk="0" h="172032" w="431290">
                  <a:moveTo>
                    <a:pt x="0" y="0"/>
                  </a:moveTo>
                  <a:lnTo>
                    <a:pt x="431290" y="0"/>
                  </a:lnTo>
                  <a:lnTo>
                    <a:pt x="431290" y="172032"/>
                  </a:lnTo>
                  <a:lnTo>
                    <a:pt x="0" y="172032"/>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g3428a53f442_0_18"/>
            <p:cNvSpPr txBox="1"/>
            <p:nvPr/>
          </p:nvSpPr>
          <p:spPr>
            <a:xfrm>
              <a:off x="0" y="-38100"/>
              <a:ext cx="431400" cy="2100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304" name="Shape 304"/>
        <p:cNvGrpSpPr/>
        <p:nvPr/>
      </p:nvGrpSpPr>
      <p:grpSpPr>
        <a:xfrm>
          <a:off x="0" y="0"/>
          <a:ext cx="0" cy="0"/>
          <a:chOff x="0" y="0"/>
          <a:chExt cx="0" cy="0"/>
        </a:xfrm>
      </p:grpSpPr>
      <p:sp>
        <p:nvSpPr>
          <p:cNvPr id="305" name="Google Shape;305;p12"/>
          <p:cNvSpPr/>
          <p:nvPr/>
        </p:nvSpPr>
        <p:spPr>
          <a:xfrm>
            <a:off x="280150" y="454473"/>
            <a:ext cx="3362084" cy="3445552"/>
          </a:xfrm>
          <a:custGeom>
            <a:rect b="b" l="l" r="r" t="t"/>
            <a:pathLst>
              <a:path extrusionOk="0" h="383265" w="311737">
                <a:moveTo>
                  <a:pt x="0" y="0"/>
                </a:moveTo>
                <a:lnTo>
                  <a:pt x="311737" y="0"/>
                </a:lnTo>
                <a:lnTo>
                  <a:pt x="311737" y="383265"/>
                </a:lnTo>
                <a:lnTo>
                  <a:pt x="0" y="38326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6" name="Google Shape;306;p12"/>
          <p:cNvGrpSpPr/>
          <p:nvPr/>
        </p:nvGrpSpPr>
        <p:grpSpPr>
          <a:xfrm>
            <a:off x="4292850" y="3900027"/>
            <a:ext cx="9926490" cy="2437542"/>
            <a:chOff x="0" y="-38100"/>
            <a:chExt cx="2614367" cy="1006334"/>
          </a:xfrm>
        </p:grpSpPr>
        <p:sp>
          <p:nvSpPr>
            <p:cNvPr id="307" name="Google Shape;307;p12"/>
            <p:cNvSpPr/>
            <p:nvPr/>
          </p:nvSpPr>
          <p:spPr>
            <a:xfrm>
              <a:off x="0" y="0"/>
              <a:ext cx="2614367" cy="968234"/>
            </a:xfrm>
            <a:custGeom>
              <a:rect b="b" l="l" r="r" t="t"/>
              <a:pathLst>
                <a:path extrusionOk="0" h="968234" w="2614367">
                  <a:moveTo>
                    <a:pt x="0" y="0"/>
                  </a:moveTo>
                  <a:lnTo>
                    <a:pt x="2614367" y="0"/>
                  </a:lnTo>
                  <a:lnTo>
                    <a:pt x="2614367" y="968234"/>
                  </a:lnTo>
                  <a:lnTo>
                    <a:pt x="0" y="968234"/>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2"/>
            <p:cNvSpPr txBox="1"/>
            <p:nvPr/>
          </p:nvSpPr>
          <p:spPr>
            <a:xfrm>
              <a:off x="0" y="-38100"/>
              <a:ext cx="2614367" cy="1006334"/>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12"/>
          <p:cNvSpPr txBox="1"/>
          <p:nvPr/>
        </p:nvSpPr>
        <p:spPr>
          <a:xfrm>
            <a:off x="6019284" y="4708519"/>
            <a:ext cx="7401300" cy="8772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5699"/>
              <a:buFont typeface="Arial"/>
              <a:buNone/>
            </a:pPr>
            <a:r>
              <a:rPr b="0" i="0" lang="en-US" sz="5699" u="none" cap="none" strike="noStrike">
                <a:solidFill>
                  <a:srgbClr val="545459"/>
                </a:solidFill>
                <a:latin typeface="Playfair Display"/>
                <a:ea typeface="Playfair Display"/>
                <a:cs typeface="Playfair Display"/>
                <a:sym typeface="Playfair Display"/>
              </a:rPr>
              <a:t>Dziękuję za uwagę</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p:nvPr/>
        </p:nvSpPr>
        <p:spPr>
          <a:xfrm flipH="1">
            <a:off x="0" y="0"/>
            <a:ext cx="18288000" cy="10287000"/>
          </a:xfrm>
          <a:custGeom>
            <a:rect b="b" l="l" r="r" t="t"/>
            <a:pathLst>
              <a:path extrusionOk="0" h="10287000" w="18288000">
                <a:moveTo>
                  <a:pt x="18288000" y="0"/>
                </a:moveTo>
                <a:lnTo>
                  <a:pt x="0" y="0"/>
                </a:lnTo>
                <a:lnTo>
                  <a:pt x="0" y="10287000"/>
                </a:lnTo>
                <a:lnTo>
                  <a:pt x="18288000" y="10287000"/>
                </a:lnTo>
                <a:lnTo>
                  <a:pt x="18288000" y="0"/>
                </a:lnTo>
                <a:close/>
              </a:path>
            </a:pathLst>
          </a:custGeom>
          <a:blipFill rotWithShape="1">
            <a:blip r:embed="rId3">
              <a:alphaModFix/>
            </a:blip>
            <a:stretch>
              <a:fillRect b="-9217" l="0" r="0" t="-921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95" name="Google Shape;95;p3"/>
          <p:cNvGrpSpPr/>
          <p:nvPr/>
        </p:nvGrpSpPr>
        <p:grpSpPr>
          <a:xfrm>
            <a:off x="259088" y="-108496"/>
            <a:ext cx="9907552" cy="10745543"/>
            <a:chOff x="0" y="-28575"/>
            <a:chExt cx="2609396" cy="2830102"/>
          </a:xfrm>
        </p:grpSpPr>
        <p:sp>
          <p:nvSpPr>
            <p:cNvPr id="96" name="Google Shape;96;p3"/>
            <p:cNvSpPr/>
            <p:nvPr/>
          </p:nvSpPr>
          <p:spPr>
            <a:xfrm>
              <a:off x="0" y="0"/>
              <a:ext cx="2609396" cy="2801527"/>
            </a:xfrm>
            <a:custGeom>
              <a:rect b="b" l="l" r="r" t="t"/>
              <a:pathLst>
                <a:path extrusionOk="0" h="2801527" w="2609396">
                  <a:moveTo>
                    <a:pt x="0" y="0"/>
                  </a:moveTo>
                  <a:lnTo>
                    <a:pt x="2609396" y="0"/>
                  </a:lnTo>
                  <a:lnTo>
                    <a:pt x="2609396" y="2801527"/>
                  </a:lnTo>
                  <a:lnTo>
                    <a:pt x="0" y="2801527"/>
                  </a:lnTo>
                  <a:close/>
                </a:path>
              </a:pathLst>
            </a:custGeom>
            <a:gradFill>
              <a:gsLst>
                <a:gs pos="0">
                  <a:srgbClr val="31333E"/>
                </a:gs>
                <a:gs pos="100000">
                  <a:srgbClr val="31333E">
                    <a:alpha val="0"/>
                  </a:srgbClr>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3"/>
            <p:cNvSpPr txBox="1"/>
            <p:nvPr/>
          </p:nvSpPr>
          <p:spPr>
            <a:xfrm>
              <a:off x="0" y="-28575"/>
              <a:ext cx="2609396" cy="2830102"/>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3"/>
          <p:cNvGrpSpPr/>
          <p:nvPr/>
        </p:nvGrpSpPr>
        <p:grpSpPr>
          <a:xfrm>
            <a:off x="502388" y="486440"/>
            <a:ext cx="3664810" cy="571359"/>
            <a:chOff x="0" y="0"/>
            <a:chExt cx="4886414" cy="761812"/>
          </a:xfrm>
        </p:grpSpPr>
        <p:sp>
          <p:nvSpPr>
            <p:cNvPr id="99" name="Google Shape;99;p3"/>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01" name="Google Shape;101;p3"/>
          <p:cNvSpPr txBox="1"/>
          <p:nvPr/>
        </p:nvSpPr>
        <p:spPr>
          <a:xfrm>
            <a:off x="5536194" y="767081"/>
            <a:ext cx="9929700" cy="4539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Clr>
                <a:srgbClr val="000000"/>
              </a:buClr>
              <a:buSzPts val="2948"/>
              <a:buFont typeface="Arial"/>
              <a:buNone/>
            </a:pPr>
            <a:r>
              <a:rPr lang="en-US" sz="2948">
                <a:solidFill>
                  <a:srgbClr val="EBCD8A"/>
                </a:solidFill>
                <a:latin typeface="Playfair Display"/>
                <a:ea typeface="Playfair Display"/>
                <a:cs typeface="Playfair Display"/>
                <a:sym typeface="Playfair Display"/>
              </a:rPr>
              <a:t>Bezskuteczność czynności upadłego ex lege</a:t>
            </a:r>
            <a:endParaRPr b="0" i="0" sz="1400" u="none" cap="none" strike="noStrike">
              <a:solidFill>
                <a:srgbClr val="000000"/>
              </a:solidFill>
              <a:latin typeface="Arial"/>
              <a:ea typeface="Arial"/>
              <a:cs typeface="Arial"/>
              <a:sym typeface="Arial"/>
            </a:endParaRPr>
          </a:p>
        </p:txBody>
      </p:sp>
      <p:sp>
        <p:nvSpPr>
          <p:cNvPr id="102" name="Google Shape;102;p3"/>
          <p:cNvSpPr txBox="1"/>
          <p:nvPr/>
        </p:nvSpPr>
        <p:spPr>
          <a:xfrm>
            <a:off x="1464275" y="1854562"/>
            <a:ext cx="6766200" cy="7930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127 [Bezskuteczność czynności prawnych upadłego]</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Bezskuteczne w stosunku do masy upadłości są czynności prawne dokonane przez upadłego w ciągu roku przed dniem złożenia wniosku o ogłoszenie upadłości, którymi rozporządził on swoim majątkiem, jeżeli dokonane zostały nieodpłatnie albo odpłatnie, ale wartość świadczenia upadłego przewyższa w rażącym stopniu wartość świadczenia otrzymanego przez upadłego lub zastrzeżonego dla upadłego lub dla osoby trzeciej.</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Przepis ust. 1 stosuje się odpowiednio do ugody sądowej, uznania powództwa i zrzeczenia się roszczenia.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Bezskuteczne są również zabezpieczenie i zapłata długu niewymagalnego dokonane przez upadłego w ciągu sześciu miesięcy przed dniem złożenia wniosku o ogłoszenie upadłości. Jednak ten, kto otrzymał zapłatę lub zabezpieczenie, może w drodze powództwa lub zarzutu żądać uznania tych czynności za skuteczne, jeżeli w czasie ich dokonania nie wiedział o istnieniu podstawy do ogłoszenia upadłości.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4. Przepisów ust. 1–3 nie stosuje się do zabezpieczeń ustanowionych przed dniem ogłoszenia upadłości w związku z terminowymi operacjami finansowymi, pożyczkami instrumentów finansowych lub sprzedażą instrumentów finansowych ze zobowiązaniem do ich odkupu, o których mowa w art. 85 ust. 1.</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u="sng">
              <a:solidFill>
                <a:srgbClr val="EBCD8A"/>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u="sng">
              <a:solidFill>
                <a:srgbClr val="EBCD8A"/>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b="0" i="0" sz="1600" u="sng" cap="none" strike="noStrike">
              <a:solidFill>
                <a:srgbClr val="EBCD8A"/>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b="0" i="0" sz="1600" u="sng" cap="none" strike="noStrike">
              <a:solidFill>
                <a:srgbClr val="EBCD8A"/>
              </a:solidFill>
              <a:latin typeface="Playfair Display"/>
              <a:ea typeface="Playfair Display"/>
              <a:cs typeface="Playfair Display"/>
              <a:sym typeface="Playfair Display"/>
            </a:endParaRPr>
          </a:p>
        </p:txBody>
      </p:sp>
      <p:sp>
        <p:nvSpPr>
          <p:cNvPr id="103" name="Google Shape;103;p3"/>
          <p:cNvSpPr txBox="1"/>
          <p:nvPr/>
        </p:nvSpPr>
        <p:spPr>
          <a:xfrm>
            <a:off x="9140898" y="1854562"/>
            <a:ext cx="8115300" cy="2463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p:txBody>
      </p:sp>
      <p:grpSp>
        <p:nvGrpSpPr>
          <p:cNvPr id="104" name="Google Shape;104;p3"/>
          <p:cNvGrpSpPr/>
          <p:nvPr/>
        </p:nvGrpSpPr>
        <p:grpSpPr>
          <a:xfrm>
            <a:off x="16970755" y="414861"/>
            <a:ext cx="440528" cy="246300"/>
            <a:chOff x="17191472" y="404350"/>
            <a:chExt cx="440528" cy="246300"/>
          </a:xfrm>
        </p:grpSpPr>
        <p:sp>
          <p:nvSpPr>
            <p:cNvPr id="105" name="Google Shape;105;p3"/>
            <p:cNvSpPr/>
            <p:nvPr/>
          </p:nvSpPr>
          <p:spPr>
            <a:xfrm>
              <a:off x="17191472" y="522631"/>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17395600" y="404350"/>
              <a:ext cx="2364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Rosario"/>
                  <a:ea typeface="Rosario"/>
                  <a:cs typeface="Rosario"/>
                  <a:sym typeface="Rosario"/>
                </a:rPr>
                <a:t>02</a:t>
              </a:r>
              <a:endParaRPr b="0" i="0" sz="1400" u="none" cap="none" strike="noStrike">
                <a:solidFill>
                  <a:srgbClr val="000000"/>
                </a:solidFill>
                <a:latin typeface="Arial"/>
                <a:ea typeface="Arial"/>
                <a:cs typeface="Arial"/>
                <a:sym typeface="Arial"/>
              </a:endParaRPr>
            </a:p>
          </p:txBody>
        </p:sp>
      </p:grpSp>
      <p:sp>
        <p:nvSpPr>
          <p:cNvPr id="107" name="Google Shape;107;p3"/>
          <p:cNvSpPr txBox="1"/>
          <p:nvPr/>
        </p:nvSpPr>
        <p:spPr>
          <a:xfrm>
            <a:off x="10166700" y="1854550"/>
            <a:ext cx="6594600" cy="46794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rgbClr val="EBCD8A"/>
                </a:solidFill>
                <a:latin typeface="Playfair Display"/>
                <a:ea typeface="Playfair Display"/>
                <a:cs typeface="Playfair Display"/>
                <a:sym typeface="Playfair Display"/>
              </a:rPr>
              <a:t>Bezskuteczność czynności prawnych dłużnika:</a:t>
            </a:r>
            <a:endParaRPr b="1" sz="1600">
              <a:solidFill>
                <a:srgbClr val="EBCD8A"/>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AutoNum type="arabicParenR"/>
            </a:pPr>
            <a:r>
              <a:rPr lang="en-US" sz="1600">
                <a:solidFill>
                  <a:schemeClr val="lt1"/>
                </a:solidFill>
                <a:latin typeface="Playfair Display"/>
                <a:ea typeface="Playfair Display"/>
                <a:cs typeface="Playfair Display"/>
                <a:sym typeface="Playfair Display"/>
              </a:rPr>
              <a:t>z mocy prawa (art. 127 i art. 128a),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AutoNum type="arabicParenR"/>
            </a:pPr>
            <a:r>
              <a:rPr lang="en-US" sz="1600">
                <a:solidFill>
                  <a:schemeClr val="lt1"/>
                </a:solidFill>
                <a:latin typeface="Playfair Display"/>
                <a:ea typeface="Playfair Display"/>
                <a:cs typeface="Playfair Display"/>
                <a:sym typeface="Playfair Display"/>
              </a:rPr>
              <a:t>uznana za bezskuteczną na mocy postanowienia sędziego-komisarza,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AutoNum type="arabicParenR"/>
            </a:pPr>
            <a:r>
              <a:rPr lang="en-US" sz="1600">
                <a:solidFill>
                  <a:schemeClr val="lt1"/>
                </a:solidFill>
                <a:latin typeface="Playfair Display"/>
                <a:ea typeface="Playfair Display"/>
                <a:cs typeface="Playfair Display"/>
                <a:sym typeface="Playfair Display"/>
              </a:rPr>
              <a:t>uznana za bezskuteczną orzeczeniem sądu, wskutek zaskarżenia czynności dłużnika na zasadach ogólnych tj. art. 527 i n. KC (art. 131).</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1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128a [Bezskuteczność przelewu wierzytelności przyszłej]</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Bezskuteczny w stosunku do masy upadłości jest przelew wierzytelności przyszłej, jeżeli wierzytelność ta powstanie po ogłoszeniu upadłości.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W przypadku gdy umowa przelewu wierzytelności została zawarta nie później niż sześć miesięcy przed dniem złożenia wniosku o ogłoszenie upadłości w formie pisemnej z datą pewną, przepisu ust. 1 nie stosuje się.</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11" name="Shape 111"/>
        <p:cNvGrpSpPr/>
        <p:nvPr/>
      </p:nvGrpSpPr>
      <p:grpSpPr>
        <a:xfrm>
          <a:off x="0" y="0"/>
          <a:ext cx="0" cy="0"/>
          <a:chOff x="0" y="0"/>
          <a:chExt cx="0" cy="0"/>
        </a:xfrm>
      </p:grpSpPr>
      <p:sp>
        <p:nvSpPr>
          <p:cNvPr id="112" name="Google Shape;112;p4"/>
          <p:cNvSpPr/>
          <p:nvPr/>
        </p:nvSpPr>
        <p:spPr>
          <a:xfrm>
            <a:off x="0" y="0"/>
            <a:ext cx="7657993" cy="10287495"/>
          </a:xfrm>
          <a:custGeom>
            <a:rect b="b" l="l" r="r" t="t"/>
            <a:pathLst>
              <a:path extrusionOk="0" h="1593725" w="1161622">
                <a:moveTo>
                  <a:pt x="0" y="0"/>
                </a:moveTo>
                <a:lnTo>
                  <a:pt x="1161622" y="0"/>
                </a:lnTo>
                <a:lnTo>
                  <a:pt x="1161622" y="1593725"/>
                </a:lnTo>
                <a:lnTo>
                  <a:pt x="0" y="1593725"/>
                </a:lnTo>
                <a:close/>
              </a:path>
            </a:pathLst>
          </a:custGeom>
          <a:blipFill rotWithShape="1">
            <a:blip r:embed="rId3">
              <a:alphaModFix amt="13000"/>
            </a:blip>
            <a:stretch>
              <a:fillRect b="-4696" l="0" r="0" t="-469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3" name="Google Shape;113;p4"/>
          <p:cNvGrpSpPr/>
          <p:nvPr/>
        </p:nvGrpSpPr>
        <p:grpSpPr>
          <a:xfrm>
            <a:off x="502388" y="486440"/>
            <a:ext cx="3664810" cy="383265"/>
            <a:chOff x="0" y="0"/>
            <a:chExt cx="4886414" cy="511020"/>
          </a:xfrm>
        </p:grpSpPr>
        <p:sp>
          <p:nvSpPr>
            <p:cNvPr id="114" name="Google Shape;114;p4"/>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531014" y="60712"/>
              <a:ext cx="4355400" cy="2919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rgbClr val="000000"/>
                </a:buClr>
                <a:buSzPts val="1423"/>
                <a:buFont typeface="Arial"/>
                <a:buNone/>
              </a:pPr>
              <a:r>
                <a:rPr b="0" i="0" lang="en-US" sz="1423" u="none" cap="none" strike="noStrike">
                  <a:solidFill>
                    <a:srgbClr val="FFFFFF"/>
                  </a:solidFill>
                  <a:latin typeface="Playfair Display"/>
                  <a:ea typeface="Playfair Display"/>
                  <a:cs typeface="Playfair Display"/>
                  <a:sym typeface="Playfair Display"/>
                </a:rPr>
                <a:t>Postępowanie upadłościowe - wykład</a:t>
              </a:r>
              <a:r>
                <a:rPr lang="en-US" sz="1423">
                  <a:solidFill>
                    <a:srgbClr val="FFFFFF"/>
                  </a:solidFill>
                  <a:latin typeface="Playfair Display"/>
                  <a:ea typeface="Playfair Display"/>
                  <a:cs typeface="Playfair Display"/>
                  <a:sym typeface="Playfair Display"/>
                </a:rPr>
                <a:t> 3</a:t>
              </a:r>
              <a:endParaRPr sz="1423">
                <a:solidFill>
                  <a:srgbClr val="FFFFFF"/>
                </a:solidFill>
                <a:latin typeface="Playfair Display"/>
                <a:ea typeface="Playfair Display"/>
                <a:cs typeface="Playfair Display"/>
                <a:sym typeface="Playfair Display"/>
              </a:endParaRPr>
            </a:p>
          </p:txBody>
        </p:sp>
      </p:grpSp>
      <p:sp>
        <p:nvSpPr>
          <p:cNvPr id="116" name="Google Shape;116;p4"/>
          <p:cNvSpPr txBox="1"/>
          <p:nvPr/>
        </p:nvSpPr>
        <p:spPr>
          <a:xfrm>
            <a:off x="8527250" y="1411350"/>
            <a:ext cx="9009600" cy="9112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a:t>
            </a:r>
            <a:r>
              <a:rPr b="1" lang="en-US" sz="1600">
                <a:solidFill>
                  <a:srgbClr val="FFFFFF"/>
                </a:solidFill>
                <a:latin typeface="Playfair Display"/>
                <a:ea typeface="Playfair Display"/>
                <a:cs typeface="Playfair Display"/>
                <a:sym typeface="Playfair Display"/>
              </a:rPr>
              <a:t>rt. 130 [Bezskuteczność hipoteki, zastawu]</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Sędzia-komisarz na wniosek syndyka uzna za bezskuteczne w stosunku do masy upadłości obciążenie majątku upadłego hipoteką, zastawem, zastawem rejestrowym lub hipoteką morską, jeżeli upadły nie był dłużnikiem osobistym zabezpieczonego wierzyciela, a obciążenie to zostało ustanowione w ciągu roku przed dniem złożenia wniosku o ogłoszenie upadłości i w związku z jego ustanowieniem upadły nie otrzymał żadnego świadczenia.</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Przepis ust. 1 stosuje się odpowiednio, jeżeli obciążenie rzeczowe ustanowione zostało w zamian za świadczenie, które jest niewspółmiernie niskie do wartości udzielanego zabezpieczenia.</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Bez względu na wysokość świadczenia otrzymanego przez upadłego sędzia-komisarz uzna za bezskuteczne obciążenia, o których mowa w ust. 1 i 2, jeżeli obciążenia te zabezpieczają długi osób, o których mowa w art. 128, chyba że druga strona wykaże, że nie doszło do pokrzywdzenia wierzycieli.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4. Na postanowienie sędziego-komisarza przysługuje zażalenie.</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129 [Bezskuteczność wynagrodzenia umownego]</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Jeżeli wynagrodzenie za pracę jest rażąco wyższe od przeciętnego wynagrodzenia za tego rodzaju pracę/usługi i nieuzasadnione nakładem pracy:</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reprezentanta lub pracownika upadłego zarządzającego lub nadzorującego przedsiębiorstwo,</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działającego na podstawie umowy o pracę/o świadczenie usług lub uchwały organu zawartej lub podjętej przed dniem ogłoszenia upadłości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&gt; sędzia-komisarz z urzędu albo na wniosek syndyka </a:t>
            </a:r>
            <a:r>
              <a:rPr lang="en-US" sz="1600" u="sng">
                <a:solidFill>
                  <a:srgbClr val="EBCD8A"/>
                </a:solidFill>
                <a:latin typeface="Playfair Display"/>
                <a:ea typeface="Playfair Display"/>
                <a:cs typeface="Playfair Display"/>
                <a:sym typeface="Playfair Display"/>
              </a:rPr>
              <a:t>uznaje </a:t>
            </a:r>
            <a:r>
              <a:rPr lang="en-US" sz="1600">
                <a:solidFill>
                  <a:schemeClr val="lt1"/>
                </a:solidFill>
                <a:latin typeface="Playfair Display"/>
                <a:ea typeface="Playfair Display"/>
                <a:cs typeface="Playfair Display"/>
                <a:sym typeface="Playfair Display"/>
              </a:rPr>
              <a:t>określoną część wynagrodzenia należną za okres </a:t>
            </a:r>
            <a:r>
              <a:rPr lang="en-US" sz="1600" u="sng">
                <a:solidFill>
                  <a:srgbClr val="EBCD8A"/>
                </a:solidFill>
                <a:latin typeface="Playfair Display"/>
                <a:ea typeface="Playfair Display"/>
                <a:cs typeface="Playfair Display"/>
                <a:sym typeface="Playfair Display"/>
              </a:rPr>
              <a:t>przed</a:t>
            </a:r>
            <a:r>
              <a:rPr lang="en-US" sz="1600">
                <a:solidFill>
                  <a:srgbClr val="EBCD8A"/>
                </a:solidFill>
                <a:latin typeface="Playfair Display"/>
                <a:ea typeface="Playfair Display"/>
                <a:cs typeface="Playfair Display"/>
                <a:sym typeface="Playfair Display"/>
              </a:rPr>
              <a:t> </a:t>
            </a:r>
            <a:r>
              <a:rPr lang="en-US" sz="1600">
                <a:solidFill>
                  <a:schemeClr val="lt1"/>
                </a:solidFill>
                <a:latin typeface="Playfair Display"/>
                <a:ea typeface="Playfair Display"/>
                <a:cs typeface="Playfair Display"/>
                <a:sym typeface="Playfair Display"/>
              </a:rPr>
              <a:t>dn. ogł. upadł. (maks. 6 mies.) za bezskuteczną;</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&gt; sędzia-komisarz wskazuje w postanowieniu, w jakiej wysokości wynagrodzenie jest odpowiednie do wykonanej pracy, czyli w jakiej wysokości może być zaspokojone z masy upadłości.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1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100"/>
              <a:buFont typeface="Arial"/>
              <a:buNone/>
            </a:pPr>
            <a:r>
              <a:rPr lang="en-US" sz="1600">
                <a:solidFill>
                  <a:schemeClr val="lt1"/>
                </a:solidFill>
                <a:latin typeface="Playfair Display"/>
                <a:ea typeface="Playfair Display"/>
                <a:cs typeface="Playfair Display"/>
                <a:sym typeface="Playfair Display"/>
              </a:rPr>
              <a:t>&gt; Analogicznie, ale w przypadku wynagrodzenia nieuzasadnionego nakładem pracy ze względu na objęcie zarządu przez syndyka, </a:t>
            </a:r>
            <a:r>
              <a:rPr lang="en-US" sz="1600" u="sng">
                <a:solidFill>
                  <a:srgbClr val="EBCD8A"/>
                </a:solidFill>
                <a:latin typeface="Playfair Display"/>
                <a:ea typeface="Playfair Display"/>
                <a:cs typeface="Playfair Display"/>
                <a:sym typeface="Playfair Display"/>
              </a:rPr>
              <a:t>może </a:t>
            </a:r>
            <a:r>
              <a:rPr lang="en-US" sz="1600">
                <a:solidFill>
                  <a:schemeClr val="lt1"/>
                </a:solidFill>
                <a:latin typeface="Playfair Display"/>
                <a:ea typeface="Playfair Display"/>
                <a:cs typeface="Playfair Display"/>
                <a:sym typeface="Playfair Display"/>
              </a:rPr>
              <a:t>uznać całość lub część wynagrodzenia należnego za okres </a:t>
            </a:r>
            <a:r>
              <a:rPr lang="en-US" sz="1600" u="sng">
                <a:solidFill>
                  <a:srgbClr val="EBCD8A"/>
                </a:solidFill>
                <a:latin typeface="Playfair Display"/>
                <a:ea typeface="Playfair Display"/>
                <a:cs typeface="Playfair Display"/>
                <a:sym typeface="Playfair Display"/>
              </a:rPr>
              <a:t>po</a:t>
            </a:r>
            <a:r>
              <a:rPr lang="en-US" sz="1600">
                <a:solidFill>
                  <a:srgbClr val="EBCD8A"/>
                </a:solidFill>
                <a:latin typeface="Playfair Display"/>
                <a:ea typeface="Playfair Display"/>
                <a:cs typeface="Playfair Display"/>
                <a:sym typeface="Playfair Display"/>
              </a:rPr>
              <a:t> </a:t>
            </a:r>
            <a:r>
              <a:rPr lang="en-US" sz="1600">
                <a:solidFill>
                  <a:schemeClr val="lt1"/>
                </a:solidFill>
                <a:latin typeface="Playfair Display"/>
                <a:ea typeface="Playfair Display"/>
                <a:cs typeface="Playfair Display"/>
                <a:sym typeface="Playfair Display"/>
              </a:rPr>
              <a:t>dn, ogł. upadł. za bezskuteczne.</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&gt; </a:t>
            </a:r>
            <a:r>
              <a:rPr lang="en-US" sz="1600">
                <a:solidFill>
                  <a:srgbClr val="FFFFFF"/>
                </a:solidFill>
                <a:latin typeface="Playfair Display"/>
                <a:ea typeface="Playfair Display"/>
                <a:cs typeface="Playfair Display"/>
                <a:sym typeface="Playfair Display"/>
              </a:rPr>
              <a:t>Tożsame zasady przy  wypowiedzeniu tych umów.</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p:txBody>
      </p:sp>
      <p:sp>
        <p:nvSpPr>
          <p:cNvPr id="117" name="Google Shape;117;p4"/>
          <p:cNvSpPr txBox="1"/>
          <p:nvPr/>
        </p:nvSpPr>
        <p:spPr>
          <a:xfrm>
            <a:off x="651350" y="1991425"/>
            <a:ext cx="6619800" cy="7339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128 [Bezskuteczność czynności prawnych odpłatnych]</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a:t>
            </a:r>
            <a:r>
              <a:rPr b="1" lang="en-US" sz="1600">
                <a:solidFill>
                  <a:schemeClr val="lt1"/>
                </a:solidFill>
                <a:latin typeface="Playfair Display"/>
                <a:ea typeface="Playfair Display"/>
                <a:cs typeface="Playfair Display"/>
                <a:sym typeface="Playfair Display"/>
              </a:rPr>
              <a:t>Sędzia-komisarz z urzędu albo na wniosek syndyka</a:t>
            </a:r>
            <a:r>
              <a:rPr lang="en-US" sz="1600">
                <a:solidFill>
                  <a:schemeClr val="lt1"/>
                </a:solidFill>
                <a:latin typeface="Playfair Display"/>
                <a:ea typeface="Playfair Display"/>
                <a:cs typeface="Playfair Display"/>
                <a:sym typeface="Playfair Display"/>
              </a:rPr>
              <a:t> uzna za bezskuteczną w stosunku do masy upadłości odpłatną czynność prawną dokonaną przez upadłego w terminie </a:t>
            </a:r>
            <a:r>
              <a:rPr b="1" lang="en-US" sz="1600">
                <a:solidFill>
                  <a:schemeClr val="lt1"/>
                </a:solidFill>
                <a:latin typeface="Playfair Display"/>
                <a:ea typeface="Playfair Display"/>
                <a:cs typeface="Playfair Display"/>
                <a:sym typeface="Playfair Display"/>
              </a:rPr>
              <a:t>sześciu miesięcy</a:t>
            </a:r>
            <a:r>
              <a:rPr lang="en-US" sz="1600">
                <a:solidFill>
                  <a:schemeClr val="lt1"/>
                </a:solidFill>
                <a:latin typeface="Playfair Display"/>
                <a:ea typeface="Playfair Display"/>
                <a:cs typeface="Playfair Display"/>
                <a:sym typeface="Playfair Display"/>
              </a:rPr>
              <a:t> przed dniem złożenia wniosku o ogłoszenie upadłości z małżonkiem, krewnym lub powinowatym w linii prostej, krewnym lub powinowatym w linii bocznej do drugiego stopnia włącznie, z osobą pozostającą z upadłym w faktycznym związku, prowadzącą z nim wspólnie gospodarstwo domowe albo z przysposobionym lub przysposabiającym, chyba że druga strona czynności wykaże, że </a:t>
            </a:r>
            <a:r>
              <a:rPr b="1" lang="en-US" sz="1600">
                <a:solidFill>
                  <a:schemeClr val="lt1"/>
                </a:solidFill>
                <a:latin typeface="Playfair Display"/>
                <a:ea typeface="Playfair Display"/>
                <a:cs typeface="Playfair Display"/>
                <a:sym typeface="Playfair Display"/>
              </a:rPr>
              <a:t>nie doszło do pokrzywdzenia wierzycieli.</a:t>
            </a:r>
            <a:r>
              <a:rPr lang="en-US" sz="1600">
                <a:solidFill>
                  <a:schemeClr val="lt1"/>
                </a:solidFill>
                <a:latin typeface="Playfair Display"/>
                <a:ea typeface="Playfair Display"/>
                <a:cs typeface="Playfair Display"/>
                <a:sym typeface="Playfair Display"/>
              </a:rPr>
              <a:t> Na postanowienie sędziego-komisarza przysługuje zażalenie.</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rgbClr val="EBCD8A"/>
                </a:solidFill>
                <a:latin typeface="Playfair Display"/>
                <a:ea typeface="Playfair Display"/>
                <a:cs typeface="Playfair Display"/>
                <a:sym typeface="Playfair Display"/>
              </a:rPr>
              <a:t>&gt; Stosowanie art. 128 ust. 1 także do czynności:</a:t>
            </a:r>
            <a:endParaRPr sz="1600">
              <a:solidFill>
                <a:srgbClr val="EBCD8A"/>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ze spółką, w której upadły jest członkiem zarządu, jedynym wspólnikiem lub akcjonariuszem;</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ze spółką, w której małżonek, krewny, przysposobiony, osoba prowadzącą  wspólnie gospodarstwo domowe lub powinowaty  jest  członkiem zarządu lub jedynym wspólnikiem  lub akcjonariuszem;</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upadłego-spółki lub osoby prawnej z jej wspólnikami, ich reprezentantami lub ich małżonkami, ze spółkami powiązanymi, ich wspólnikami, reprezentantami lub małżonkami tych osób;</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upadłego-spółki z inną spółką, jeżeli jedna z nich była spółką dominującą, a także jeżeli ta sama spółka jest spółką dominującą w stosunku do upadłego i drugiej strony czynności.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b="1" sz="1600">
              <a:solidFill>
                <a:srgbClr val="FFFFFF"/>
              </a:solidFill>
              <a:latin typeface="Playfair Display"/>
              <a:ea typeface="Playfair Display"/>
              <a:cs typeface="Playfair Display"/>
              <a:sym typeface="Playfair Display"/>
            </a:endParaRPr>
          </a:p>
        </p:txBody>
      </p:sp>
      <p:sp>
        <p:nvSpPr>
          <p:cNvPr id="118" name="Google Shape;118;p4"/>
          <p:cNvSpPr txBox="1"/>
          <p:nvPr/>
        </p:nvSpPr>
        <p:spPr>
          <a:xfrm>
            <a:off x="5626550" y="451125"/>
            <a:ext cx="10437000" cy="45390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Clr>
                <a:srgbClr val="000000"/>
              </a:buClr>
              <a:buSzPts val="2948"/>
              <a:buFont typeface="Arial"/>
              <a:buNone/>
            </a:pPr>
            <a:r>
              <a:rPr lang="en-US" sz="2948">
                <a:solidFill>
                  <a:srgbClr val="EBCD8A"/>
                </a:solidFill>
                <a:latin typeface="Playfair Display"/>
                <a:ea typeface="Playfair Display"/>
                <a:cs typeface="Playfair Display"/>
                <a:sym typeface="Playfair Display"/>
              </a:rPr>
              <a:t>Bezskuteczność czynności upadłego na mocy postanowienia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22" name="Shape 122"/>
        <p:cNvGrpSpPr/>
        <p:nvPr/>
      </p:nvGrpSpPr>
      <p:grpSpPr>
        <a:xfrm>
          <a:off x="0" y="0"/>
          <a:ext cx="0" cy="0"/>
          <a:chOff x="0" y="0"/>
          <a:chExt cx="0" cy="0"/>
        </a:xfrm>
      </p:grpSpPr>
      <p:sp>
        <p:nvSpPr>
          <p:cNvPr id="123" name="Google Shape;123;p5"/>
          <p:cNvSpPr/>
          <p:nvPr/>
        </p:nvSpPr>
        <p:spPr>
          <a:xfrm>
            <a:off x="-85810" y="-98050"/>
            <a:ext cx="18344322" cy="5922815"/>
          </a:xfrm>
          <a:custGeom>
            <a:rect b="b" l="l" r="r" t="t"/>
            <a:pathLst>
              <a:path extrusionOk="0" h="1391966" w="4311239">
                <a:moveTo>
                  <a:pt x="0" y="0"/>
                </a:moveTo>
                <a:lnTo>
                  <a:pt x="4311239" y="0"/>
                </a:lnTo>
                <a:lnTo>
                  <a:pt x="4311239" y="1391966"/>
                </a:lnTo>
                <a:lnTo>
                  <a:pt x="0" y="1391966"/>
                </a:lnTo>
                <a:close/>
              </a:path>
            </a:pathLst>
          </a:custGeom>
          <a:blipFill rotWithShape="1">
            <a:blip r:embed="rId3">
              <a:alphaModFix amt="9999"/>
            </a:blip>
            <a:stretch>
              <a:fillRect b="-37297" l="0" r="0" t="-3730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16949247" y="46868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5"/>
          <p:cNvSpPr txBox="1"/>
          <p:nvPr/>
        </p:nvSpPr>
        <p:spPr>
          <a:xfrm>
            <a:off x="6532150" y="829920"/>
            <a:ext cx="11288400" cy="384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300"/>
              <a:buFont typeface="Arial"/>
              <a:buNone/>
            </a:pPr>
            <a:r>
              <a:rPr lang="en-US" sz="2500">
                <a:solidFill>
                  <a:srgbClr val="EBCD8A"/>
                </a:solidFill>
                <a:latin typeface="Playfair Display"/>
                <a:ea typeface="Playfair Display"/>
                <a:cs typeface="Playfair Display"/>
                <a:sym typeface="Playfair Display"/>
              </a:rPr>
              <a:t>Zaskarżanie czynności prawnych upadłego</a:t>
            </a:r>
            <a:endParaRPr b="0" i="0" sz="1600" u="none" cap="none" strike="noStrike">
              <a:solidFill>
                <a:srgbClr val="000000"/>
              </a:solidFill>
              <a:latin typeface="Arial"/>
              <a:ea typeface="Arial"/>
              <a:cs typeface="Arial"/>
              <a:sym typeface="Arial"/>
            </a:endParaRPr>
          </a:p>
        </p:txBody>
      </p:sp>
      <p:sp>
        <p:nvSpPr>
          <p:cNvPr id="126" name="Google Shape;126;p5"/>
          <p:cNvSpPr txBox="1"/>
          <p:nvPr/>
        </p:nvSpPr>
        <p:spPr>
          <a:xfrm flipH="1">
            <a:off x="17079689" y="328150"/>
            <a:ext cx="4821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Rosario"/>
                <a:ea typeface="Rosario"/>
                <a:cs typeface="Rosario"/>
                <a:sym typeface="Rosario"/>
              </a:rPr>
              <a:t>04</a:t>
            </a:r>
            <a:endParaRPr b="0" i="0" sz="1400" u="none" cap="none" strike="noStrike">
              <a:solidFill>
                <a:srgbClr val="000000"/>
              </a:solidFill>
              <a:latin typeface="Arial"/>
              <a:ea typeface="Arial"/>
              <a:cs typeface="Arial"/>
              <a:sym typeface="Arial"/>
            </a:endParaRPr>
          </a:p>
        </p:txBody>
      </p:sp>
      <p:grpSp>
        <p:nvGrpSpPr>
          <p:cNvPr id="127" name="Google Shape;127;p5"/>
          <p:cNvGrpSpPr/>
          <p:nvPr/>
        </p:nvGrpSpPr>
        <p:grpSpPr>
          <a:xfrm>
            <a:off x="502388" y="486440"/>
            <a:ext cx="3664810" cy="571359"/>
            <a:chOff x="0" y="0"/>
            <a:chExt cx="4886414" cy="761812"/>
          </a:xfrm>
        </p:grpSpPr>
        <p:sp>
          <p:nvSpPr>
            <p:cNvPr id="128" name="Google Shape;128;p5"/>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5"/>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30" name="Google Shape;130;p5"/>
          <p:cNvSpPr txBox="1"/>
          <p:nvPr/>
        </p:nvSpPr>
        <p:spPr>
          <a:xfrm>
            <a:off x="977100" y="1470300"/>
            <a:ext cx="8798700" cy="8521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131 [Odesłania]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W sprawach nieuregulowanych przepisami art. 127–130a do zaskarżenia czynności prawnych upadłego, dokonanych z pokrzywdzeniem wierzycieli, przepisy art. 132–134 oraz przepisy Kodeksu cywilnego o ochronie wierzyciela w przypadku niewypłacalności dłużnika stosuje się odpowiednio.</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132 [Prawo do wniesienia powództwa]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Powództwo może wytoczyć syndyk.</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Syndyk nie ponosi opłat sądowych.</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Nie można żądać uznania czynności za bezskuteczną po upływie dwóch lat od dnia ogłoszenia upadłości, chyba że na podstawie przepisów Kodeksu cywilnego uprawnienie to wygasło wcześniej. Termin ten nie ma zastosowania, gdy żądanie uznania czynności za bezskuteczną zgłoszone zostało w drodze zarzutu.</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133 [Wejście na miejsce powoda]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Syndyk może wstąpić w miejsce powoda w sprawie wszczętej przez wierzyciela, który zaskarżył czynności upadłego. W tym przypadku, jeżeli pozwanym był także upadły, postępowanie w stosunku do niego umarza się po uprawomocnieniu się postanowienia o ogłoszeniu upadłości.</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Z odzyskanej części majątku syndyk zwraca wierzycielowi poniesione przez niego koszty procesu.</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W razie umorzenia postępowania upadłościowego lub uchylenia postępowania upadłościowego przed zakończeniem sprawy, o której mowa w ust. 1, sąd zawiadamia o toczącym się procesie wierzyciela, który może w ciągu dwóch tygodni przystąpić do sprawy w charakterze powoda. Wierzyciel, który zgłosił swoje przystąpienie do sprawy, nie może żądać powtórzenia dotychczasowego postępowania.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4. Wierzyciel, który otrzymał przed ogłoszeniem upadłości jakiekolwiek świadczenie na mocy wyroku uznającego czynność upadłego za bezskuteczną, nie ma obowiązku wydania otrzymanego świadczenia masie upadłości.</a:t>
            </a:r>
            <a:endParaRPr sz="1600">
              <a:solidFill>
                <a:schemeClr val="lt1"/>
              </a:solidFill>
              <a:latin typeface="Playfair Display"/>
              <a:ea typeface="Playfair Display"/>
              <a:cs typeface="Playfair Display"/>
              <a:sym typeface="Playfair Display"/>
            </a:endParaRPr>
          </a:p>
        </p:txBody>
      </p:sp>
      <p:sp>
        <p:nvSpPr>
          <p:cNvPr id="131" name="Google Shape;131;p5"/>
          <p:cNvSpPr txBox="1"/>
          <p:nvPr/>
        </p:nvSpPr>
        <p:spPr>
          <a:xfrm>
            <a:off x="10583200" y="2061300"/>
            <a:ext cx="6978600" cy="73392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134 [Przekazanie do masy upadłości]</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 Jeżeli czynność upadłego jest bezskuteczna z mocy prawa lub została uznana za bezskuteczną, to, co wskutek tej czynności ubyło z majątku upadłego lub do niego nie weszło, podlega przekazaniu do masy upadłości, a jeżeli przekazanie w naturze jest niemożliwe, do masy upadłości wpłaca się równowartość w pieniądzu. Za zgodą sędziego-komisarza druga strona czynności może zwolnić się z obowiązku przekazania do masy upadłości tego, co wskutek tej czynności z majątku upadłego ubyło, przez zapłatę różnicy między wartością rynkową świadczenia dłużnika z dnia zawarcia umowy, a wartością świadczenia otrzymanego przez dłużnika. Na postanowienie, o którym mowa w zdaniu poprzednim, przysługuje zażalenie.</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1a. Jeżeli osoba obowiązana do przekazania składników majątkowych do masy upadłości nie wykona swojego obowiązku na wezwanie syndyka, a obowiązek przekazania składników majątkowych do masy upadłości nie został stwierdzony prawomocnym orzeczeniem, syndyk może w drodze powództwa żądać nakazania przekazania składników majątkowych do masy upadłości. Powództwo wnosi się do sądu upadłościowego.</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1b. Sąd może zabezpieczyć powództwo przez ustanowienie zakazu zbywania lub obciążania składników majątkowych objętych powództwem.</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2. W przypadkach, o których mowa w ust. 1, świadczenie wzajemne osoby trzeciej zwraca się tej osobie, jeżeli znajduje się w masie upadłości oddzielnie od innego majątku lub o ile masa upadłości jest nim wzbogacona. Jeżeli świadczenie nie podlega zwrotowi, osoba trzecia może dochodzić wierzytelności w postępowaniu upadłościowym.</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35" name="Shape 135"/>
        <p:cNvGrpSpPr/>
        <p:nvPr/>
      </p:nvGrpSpPr>
      <p:grpSpPr>
        <a:xfrm>
          <a:off x="0" y="0"/>
          <a:ext cx="0" cy="0"/>
          <a:chOff x="0" y="0"/>
          <a:chExt cx="0" cy="0"/>
        </a:xfrm>
      </p:grpSpPr>
      <p:sp>
        <p:nvSpPr>
          <p:cNvPr id="136" name="Google Shape;136;p8"/>
          <p:cNvSpPr/>
          <p:nvPr/>
        </p:nvSpPr>
        <p:spPr>
          <a:xfrm>
            <a:off x="16682547" y="5067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8"/>
          <p:cNvSpPr txBox="1"/>
          <p:nvPr/>
        </p:nvSpPr>
        <p:spPr>
          <a:xfrm>
            <a:off x="4803675" y="1057800"/>
            <a:ext cx="10611300" cy="446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899"/>
              <a:buFont typeface="Arial"/>
              <a:buNone/>
            </a:pPr>
            <a:r>
              <a:rPr lang="en-US" sz="2899">
                <a:solidFill>
                  <a:srgbClr val="EBCD8A"/>
                </a:solidFill>
                <a:latin typeface="Playfair Display"/>
                <a:ea typeface="Playfair Display"/>
                <a:cs typeface="Playfair Display"/>
                <a:sym typeface="Playfair Display"/>
              </a:rPr>
              <a:t>Postępowanie upadłościowe po ogłoszeniu upadłości - sąd</a:t>
            </a:r>
            <a:endParaRPr b="0" i="0" sz="100" u="none" cap="none" strike="noStrike">
              <a:solidFill>
                <a:srgbClr val="000000"/>
              </a:solidFill>
              <a:latin typeface="Arial"/>
              <a:ea typeface="Arial"/>
              <a:cs typeface="Arial"/>
              <a:sym typeface="Arial"/>
            </a:endParaRPr>
          </a:p>
        </p:txBody>
      </p:sp>
      <p:sp>
        <p:nvSpPr>
          <p:cNvPr id="138" name="Google Shape;138;p8"/>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5</a:t>
            </a:r>
            <a:endParaRPr b="0" i="0" sz="1400" u="none" cap="none" strike="noStrike">
              <a:solidFill>
                <a:srgbClr val="000000"/>
              </a:solidFill>
              <a:latin typeface="Arial"/>
              <a:ea typeface="Arial"/>
              <a:cs typeface="Arial"/>
              <a:sym typeface="Arial"/>
            </a:endParaRPr>
          </a:p>
        </p:txBody>
      </p:sp>
      <p:grpSp>
        <p:nvGrpSpPr>
          <p:cNvPr id="139" name="Google Shape;139;p8"/>
          <p:cNvGrpSpPr/>
          <p:nvPr/>
        </p:nvGrpSpPr>
        <p:grpSpPr>
          <a:xfrm>
            <a:off x="502388" y="486440"/>
            <a:ext cx="3664810" cy="571359"/>
            <a:chOff x="0" y="0"/>
            <a:chExt cx="4886414" cy="761812"/>
          </a:xfrm>
        </p:grpSpPr>
        <p:sp>
          <p:nvSpPr>
            <p:cNvPr id="140" name="Google Shape;140;p8"/>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8"/>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42" name="Google Shape;142;p8"/>
          <p:cNvSpPr txBox="1"/>
          <p:nvPr/>
        </p:nvSpPr>
        <p:spPr>
          <a:xfrm>
            <a:off x="979675" y="2305675"/>
            <a:ext cx="8520300" cy="6452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149 [Właściwość sądu]</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Po ogłoszeniu upadłości postępowanie upadłościowe toczy się w sądzie upadłościowym, który ogłosił upadłość.</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Jeżeli postępowanie zostało wszczęte w kilku sądach właściwych, sprawa należy do właściwości sądu, który pierwszy wydał postanowienie o ogłoszeniu upadłości.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Jeżeli w toku postępowania okaże się, że właściwy jest inny sąd, sprawę przekazuje się temu sądowi. Na postanowienie o przekazaniu nie przysługuje zażalenie. Postanowienie wiąże sąd, któremu sprawa została przekazana. Czynności dokonane w sądzie niewłaściwym pozostają w mocy.</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150 [Skład orzekający]</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Sąd upadłościowy orzeka w składzie jednego sędziego zawodowego, z zastrzeżeniem ust. 2.</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W przedmiocie wynagrodzenia syndyka, a także rozpoznając zażalenie na postanowienie sędziego-komisarza sąd upadłościowy orzeka w składzie trzech sędziów zawodowych.</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Sędzia-komisarz ani jego zastępca nie mogą wchodzić w skład sądu, który orzeka w przedmiocie wynagrodzenia lub odwołania syndyka oraz wyłączenia z masy upadłości.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4. W przypadku uchylenia postanowienia sędziego-komisarza i przekazania sprawy do ponownego rozpoznania, sędzia-komisarz jest wyłączony od ponownego rozpoznawania tej sprawy. Wyłączenie to obowiązuje również w przypadku uchylenia postanowienia wydanego w wyniku ponownego rozpoznania sprawy. W takim przypadku sprawę rozpoznaje zastępca sędziego-komisarza albo wyznaczony sędzia.</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p:txBody>
      </p:sp>
      <p:sp>
        <p:nvSpPr>
          <p:cNvPr id="143" name="Google Shape;143;p8"/>
          <p:cNvSpPr txBox="1"/>
          <p:nvPr/>
        </p:nvSpPr>
        <p:spPr>
          <a:xfrm>
            <a:off x="10609450" y="2305675"/>
            <a:ext cx="6649800" cy="67479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151 [Wykonanie czynności]</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Po ogłoszeniu upadłości czynności postępowania upadłościowego wykonuje sędzia-komisarz, z wyjątkiem czynności, dla których właściwy jest sąd.</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1a. Funkcję sędziego-komisarza może pełnić referendarz sądowy.</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1b. Jeżeli funkcję sędziego-komisarza pełni referendarz sądowy, czynności wskazane w art. 57 ust. 3 i 4, art. 58 ust. 1–3, art. 63a, art. 73 ust. 2, art. 121 ust. 3, art. 259 ust. 1 i 1a, art. 315 i art. 350 ust. 1 i 2 wykonuje jako sędzia-komisarz wyznaczony do wykonania danej czynności sędzia, do którego przepisy o czynnościach sędziego-komisarza stosuje się odpowiednio.</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1c. Na czynności referendarza sądowego pełniącego funkcję sędziego-komisarza przysługuje skarga w przypadkach, w których na postanowienie sędziego-komisarza przysługuje zażalenie. Wniesienie skargi na postanowienie referendarza sądowego nie powoduje utraty mocy zaskarżonego postanowienia. Przepisy o zażaleniu na postanowienie sędziego-komisarza stosuje się odpowiednio.</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6. Jeżeli do wykonania określonej czynności właściwy jest sędzia-komisarz, a czynność ta ma być wykonana po dniu zakończenia postępowania albo uprawomocnienia się postanowienia o umorzeniu postępowania, właściwy do jej wykonania jest sąd w składzie jednoosobowym.</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47" name="Shape 147"/>
        <p:cNvGrpSpPr/>
        <p:nvPr/>
      </p:nvGrpSpPr>
      <p:grpSpPr>
        <a:xfrm>
          <a:off x="0" y="0"/>
          <a:ext cx="0" cy="0"/>
          <a:chOff x="0" y="0"/>
          <a:chExt cx="0" cy="0"/>
        </a:xfrm>
      </p:grpSpPr>
      <p:sp>
        <p:nvSpPr>
          <p:cNvPr id="148" name="Google Shape;148;g341bf5c0a5c_0_24"/>
          <p:cNvSpPr/>
          <p:nvPr/>
        </p:nvSpPr>
        <p:spPr>
          <a:xfrm>
            <a:off x="16682547" y="5067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g341bf5c0a5c_0_24"/>
          <p:cNvSpPr txBox="1"/>
          <p:nvPr/>
        </p:nvSpPr>
        <p:spPr>
          <a:xfrm>
            <a:off x="1551775" y="1606850"/>
            <a:ext cx="8940300" cy="4770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899"/>
              <a:buFont typeface="Arial"/>
              <a:buNone/>
            </a:pPr>
            <a:r>
              <a:rPr lang="en-US" sz="3099">
                <a:solidFill>
                  <a:srgbClr val="EBCD8A"/>
                </a:solidFill>
                <a:latin typeface="Playfair Display"/>
                <a:ea typeface="Playfair Display"/>
                <a:cs typeface="Playfair Display"/>
                <a:sym typeface="Playfair Display"/>
              </a:rPr>
              <a:t>Sędzia - komisarz</a:t>
            </a:r>
            <a:endParaRPr b="0" i="0" sz="300" u="none" cap="none" strike="noStrike">
              <a:solidFill>
                <a:srgbClr val="000000"/>
              </a:solidFill>
              <a:latin typeface="Arial"/>
              <a:ea typeface="Arial"/>
              <a:cs typeface="Arial"/>
              <a:sym typeface="Arial"/>
            </a:endParaRPr>
          </a:p>
        </p:txBody>
      </p:sp>
      <p:sp>
        <p:nvSpPr>
          <p:cNvPr id="150" name="Google Shape;150;g341bf5c0a5c_0_24"/>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lang="en-US" sz="1600">
                <a:solidFill>
                  <a:srgbClr val="FFFFFF"/>
                </a:solidFill>
                <a:latin typeface="Rosario"/>
                <a:ea typeface="Rosario"/>
                <a:cs typeface="Rosario"/>
                <a:sym typeface="Rosario"/>
              </a:rPr>
              <a:t>06</a:t>
            </a:r>
            <a:endParaRPr b="0" i="0" sz="1400" u="none" cap="none" strike="noStrike">
              <a:solidFill>
                <a:srgbClr val="000000"/>
              </a:solidFill>
              <a:latin typeface="Arial"/>
              <a:ea typeface="Arial"/>
              <a:cs typeface="Arial"/>
              <a:sym typeface="Arial"/>
            </a:endParaRPr>
          </a:p>
        </p:txBody>
      </p:sp>
      <p:grpSp>
        <p:nvGrpSpPr>
          <p:cNvPr id="151" name="Google Shape;151;g341bf5c0a5c_0_24"/>
          <p:cNvGrpSpPr/>
          <p:nvPr/>
        </p:nvGrpSpPr>
        <p:grpSpPr>
          <a:xfrm>
            <a:off x="502388" y="486440"/>
            <a:ext cx="3664810" cy="571359"/>
            <a:chOff x="0" y="0"/>
            <a:chExt cx="4886414" cy="761812"/>
          </a:xfrm>
        </p:grpSpPr>
        <p:sp>
          <p:nvSpPr>
            <p:cNvPr id="152" name="Google Shape;152;g341bf5c0a5c_0_24"/>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g341bf5c0a5c_0_24"/>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54" name="Google Shape;154;g341bf5c0a5c_0_24"/>
          <p:cNvSpPr txBox="1"/>
          <p:nvPr/>
        </p:nvSpPr>
        <p:spPr>
          <a:xfrm>
            <a:off x="9726600" y="1178400"/>
            <a:ext cx="7980300" cy="7930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lang="en-US" sz="1600">
                <a:solidFill>
                  <a:srgbClr val="EBCD8A"/>
                </a:solidFill>
                <a:latin typeface="Playfair Display"/>
                <a:ea typeface="Playfair Display"/>
                <a:cs typeface="Playfair Display"/>
                <a:sym typeface="Playfair Display"/>
              </a:rPr>
              <a:t>Sędzia-komisarz:</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kierowanie tokiem postępowania upadłościowego </a:t>
            </a:r>
            <a:r>
              <a:rPr lang="en-US" sz="1600">
                <a:solidFill>
                  <a:schemeClr val="lt1"/>
                </a:solidFill>
                <a:latin typeface="Playfair Display"/>
                <a:ea typeface="Playfair Display"/>
                <a:cs typeface="Playfair Display"/>
                <a:sym typeface="Playfair Display"/>
              </a:rPr>
              <a:t>(art. 152);</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sprawowanie nadzoru nad czynnościami syndyka </a:t>
            </a:r>
            <a:r>
              <a:rPr lang="en-US" sz="1600">
                <a:solidFill>
                  <a:schemeClr val="lt1"/>
                </a:solidFill>
                <a:latin typeface="Playfair Display"/>
                <a:ea typeface="Playfair Display"/>
                <a:cs typeface="Playfair Display"/>
                <a:sym typeface="Playfair Display"/>
              </a:rPr>
              <a:t>(art. 152);</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oznaczanie czynności, których wykonywanie przez syndyka jest niedopuszczalne bez jego zezwolenia lub bez zezwolenia rady wierzycieli </a:t>
            </a:r>
            <a:r>
              <a:rPr lang="en-US" sz="1600">
                <a:solidFill>
                  <a:schemeClr val="lt1"/>
                </a:solidFill>
                <a:latin typeface="Playfair Display"/>
                <a:ea typeface="Playfair Display"/>
                <a:cs typeface="Playfair Display"/>
                <a:sym typeface="Playfair Display"/>
              </a:rPr>
              <a:t>(art. 152);</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zwracanie uwagi  na popełnione przez syndyka uchybienia (art. 152);</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stosowanie wobec upadłego środków przymusu (art. 58 ust. 1 i 2);</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wyłączenie spadku z masy upadłości (art. 121);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wyłączenie zbędnych składników masy upadłości (art. 315);</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odwołanie lub zmiana zastępcy syndyka (art. 171 ust. 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ustanawianie, powoływanie i odwoływanie składu rady wierzycieli (art. 201 ust. 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zwołanie rady wierzycieli i przewodniczenie jej posiedzeniu (art. 208 ust. 2);</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zwołanie zgromadzenia wierzycieli i przewodniczenie temu zgromadzeniu (art. 191 i 193 ust. 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uchylenie uchwały zgromadzenia wierzycieli (art. 200);</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rozpoznanie zarzutów i uchylenie uchwały rady wierzycieli (art. 210);</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wysłuchanie upadłego, syndyka, wierzyciela, członka rady wierzycieli oraz innych osób (art. 217 ust. 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prowadzenie na wniosek syndyka postępowania dowodowego (art. 218);</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zatwierdzenie i sprostowanie planu podziału (art. 351);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rozstrzygnięcie sprzeciwu co do uznania wierzytelności lub odmowy uznania wierzytelności (art. 256 ust. 1 i art. 259 ust. 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zatwierdzenie warunków przetargu lub aukcji (art. 320 ust. 1 pkt 1);</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wstrzymanie likwidacji masy upadłości do czasu uprawomocnienia się postanowienia o ogłoszeniu upadłości (art. 309);</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zatwierdzenie listy wierzytelności (art. 260) i weryfikacja planu podziału (art. 347 ust. 2).</a:t>
            </a:r>
            <a:endParaRPr sz="1600">
              <a:solidFill>
                <a:srgbClr val="FFFFFF"/>
              </a:solidFill>
              <a:latin typeface="Playfair Display"/>
              <a:ea typeface="Playfair Display"/>
              <a:cs typeface="Playfair Display"/>
              <a:sym typeface="Playfair Display"/>
            </a:endParaRPr>
          </a:p>
        </p:txBody>
      </p:sp>
      <p:grpSp>
        <p:nvGrpSpPr>
          <p:cNvPr id="155" name="Google Shape;155;g341bf5c0a5c_0_24"/>
          <p:cNvGrpSpPr/>
          <p:nvPr/>
        </p:nvGrpSpPr>
        <p:grpSpPr>
          <a:xfrm>
            <a:off x="-466019" y="1370234"/>
            <a:ext cx="1637983" cy="797850"/>
            <a:chOff x="0" y="-38100"/>
            <a:chExt cx="431400" cy="210132"/>
          </a:xfrm>
        </p:grpSpPr>
        <p:sp>
          <p:nvSpPr>
            <p:cNvPr id="156" name="Google Shape;156;g341bf5c0a5c_0_24"/>
            <p:cNvSpPr/>
            <p:nvPr/>
          </p:nvSpPr>
          <p:spPr>
            <a:xfrm>
              <a:off x="0" y="0"/>
              <a:ext cx="431290" cy="172032"/>
            </a:xfrm>
            <a:custGeom>
              <a:rect b="b" l="l" r="r" t="t"/>
              <a:pathLst>
                <a:path extrusionOk="0" h="172032" w="431290">
                  <a:moveTo>
                    <a:pt x="0" y="0"/>
                  </a:moveTo>
                  <a:lnTo>
                    <a:pt x="431290" y="0"/>
                  </a:lnTo>
                  <a:lnTo>
                    <a:pt x="431290" y="172032"/>
                  </a:lnTo>
                  <a:lnTo>
                    <a:pt x="0" y="172032"/>
                  </a:lnTo>
                  <a:close/>
                </a:path>
              </a:pathLst>
            </a:custGeom>
            <a:solidFill>
              <a:srgbClr val="EBCD8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g341bf5c0a5c_0_24"/>
            <p:cNvSpPr txBox="1"/>
            <p:nvPr/>
          </p:nvSpPr>
          <p:spPr>
            <a:xfrm>
              <a:off x="0" y="-38100"/>
              <a:ext cx="431400" cy="210000"/>
            </a:xfrm>
            <a:prstGeom prst="rect">
              <a:avLst/>
            </a:prstGeom>
            <a:noFill/>
            <a:ln>
              <a:noFill/>
            </a:ln>
          </p:spPr>
          <p:txBody>
            <a:bodyPr anchorCtr="0" anchor="ctr" bIns="50800" lIns="50800" spcFirstLastPara="1" rIns="50800" wrap="square" tIns="50800">
              <a:noAutofit/>
            </a:bodyPr>
            <a:lstStyle/>
            <a:p>
              <a:pPr indent="0" lvl="0" marL="0" marR="0" rtl="0" algn="ctr">
                <a:lnSpc>
                  <a:spcPct val="124444"/>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8" name="Google Shape;158;g341bf5c0a5c_0_24"/>
          <p:cNvSpPr txBox="1"/>
          <p:nvPr/>
        </p:nvSpPr>
        <p:spPr>
          <a:xfrm>
            <a:off x="1171975" y="2711350"/>
            <a:ext cx="7683900" cy="67479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152 [Rola sędziego-komisarza w postępowaniu]</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Sędzia-komisarz kieruje tokiem postępowania upadłościowego, sprawuje nadzór nad czynnościami syndyka, oznacza czynności, których wykonywanie przez syndyka jest niedopuszczalne bez jego zezwolenia lub bez zezwolenia rady wierzycieli, jak również zwraca uwagę na popełnione przez syndyka uchybienia.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Sędzia-komisarz pełni ponadto inne czynności określone w ustawie.</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Sędzia-komisarz i syndyk mogą porozumiewać się w sprawach dotyczących postępowania upadłościowego bezpośrednio oraz z użyciem środków bezpośredniego porozumiewania się na odległość, w szczególności przez telefon, faks lub pocztę elektroniczną.</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4. Jeżeli czynność, do której wykonania właściwy jest sędzia-komisarz, ma być wykonana po dniu uprawomocnienia się postanowienia o stwierdzeniu zakończenia albo umorzeniu postępowania, właściwy do jej wykonania jest sąd.</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153 [Skargi na czynności komornika]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Skargi na czynności komornika rozpoznaje w postępowaniu upadłościowym sędzia-komisarz.</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154 [Zakres uprawnień sędziego-komisarza]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Sędzia-komisarz w zakresie swych czynności ma prawa i obowiązki sądu i przewodniczącego.</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b="1" sz="1600">
              <a:solidFill>
                <a:srgbClr val="FFFFFF"/>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62" name="Shape 162"/>
        <p:cNvGrpSpPr/>
        <p:nvPr/>
      </p:nvGrpSpPr>
      <p:grpSpPr>
        <a:xfrm>
          <a:off x="0" y="0"/>
          <a:ext cx="0" cy="0"/>
          <a:chOff x="0" y="0"/>
          <a:chExt cx="0" cy="0"/>
        </a:xfrm>
      </p:grpSpPr>
      <p:sp>
        <p:nvSpPr>
          <p:cNvPr id="163" name="Google Shape;163;g341bf5c0a5c_0_0"/>
          <p:cNvSpPr/>
          <p:nvPr/>
        </p:nvSpPr>
        <p:spPr>
          <a:xfrm>
            <a:off x="16682547" y="5067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g341bf5c0a5c_0_0"/>
          <p:cNvSpPr txBox="1"/>
          <p:nvPr/>
        </p:nvSpPr>
        <p:spPr>
          <a:xfrm>
            <a:off x="8091000" y="533613"/>
            <a:ext cx="10611300" cy="4770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899"/>
              <a:buFont typeface="Arial"/>
              <a:buNone/>
            </a:pPr>
            <a:r>
              <a:rPr lang="en-US" sz="3099">
                <a:solidFill>
                  <a:srgbClr val="EBCD8A"/>
                </a:solidFill>
                <a:latin typeface="Playfair Display"/>
                <a:ea typeface="Playfair Display"/>
                <a:cs typeface="Playfair Display"/>
                <a:sym typeface="Playfair Display"/>
              </a:rPr>
              <a:t>Syndyk</a:t>
            </a:r>
            <a:endParaRPr b="0" i="0" sz="300" u="none" cap="none" strike="noStrike">
              <a:solidFill>
                <a:srgbClr val="000000"/>
              </a:solidFill>
              <a:latin typeface="Arial"/>
              <a:ea typeface="Arial"/>
              <a:cs typeface="Arial"/>
              <a:sym typeface="Arial"/>
            </a:endParaRPr>
          </a:p>
        </p:txBody>
      </p:sp>
      <p:sp>
        <p:nvSpPr>
          <p:cNvPr id="165" name="Google Shape;165;g341bf5c0a5c_0_0"/>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Rosario"/>
                <a:ea typeface="Rosario"/>
                <a:cs typeface="Rosario"/>
                <a:sym typeface="Rosario"/>
              </a:rPr>
              <a:t>07</a:t>
            </a:r>
            <a:endParaRPr b="0" i="0" sz="1400" u="none" cap="none" strike="noStrike">
              <a:solidFill>
                <a:srgbClr val="000000"/>
              </a:solidFill>
              <a:latin typeface="Arial"/>
              <a:ea typeface="Arial"/>
              <a:cs typeface="Arial"/>
              <a:sym typeface="Arial"/>
            </a:endParaRPr>
          </a:p>
        </p:txBody>
      </p:sp>
      <p:grpSp>
        <p:nvGrpSpPr>
          <p:cNvPr id="166" name="Google Shape;166;g341bf5c0a5c_0_0"/>
          <p:cNvGrpSpPr/>
          <p:nvPr/>
        </p:nvGrpSpPr>
        <p:grpSpPr>
          <a:xfrm>
            <a:off x="502388" y="486440"/>
            <a:ext cx="3664810" cy="571359"/>
            <a:chOff x="0" y="0"/>
            <a:chExt cx="4886414" cy="761812"/>
          </a:xfrm>
        </p:grpSpPr>
        <p:sp>
          <p:nvSpPr>
            <p:cNvPr id="167" name="Google Shape;167;g341bf5c0a5c_0_0"/>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g341bf5c0a5c_0_0"/>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69" name="Google Shape;169;g341bf5c0a5c_0_0"/>
          <p:cNvSpPr txBox="1"/>
          <p:nvPr/>
        </p:nvSpPr>
        <p:spPr>
          <a:xfrm>
            <a:off x="819000" y="1364900"/>
            <a:ext cx="9797100" cy="88167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156 [Okoliczności powołania]</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W przypadku ogłoszenia upadłości powołuje się syndyka.</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4. Syndyk niezwłocznie, nie później niż wraz z podjęciem pierwszej czynności przed sądem lub sędzią-komisarzem, składa do akt postępowania dokument potwierdzający zawarcie umowy ubezpieczenia odpowiedzialności cywilnej za szkody wyrządzone w związku z pełnieniem funkcji. Koszty ubezpieczenia nie stanowią kosztów postępowania upadłościowego i nie podlegają zwrotowi z masy upadłości.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157 [Wymóg licencji]</a:t>
            </a:r>
            <a:endParaRPr b="1"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osoba fizyczna z pełną zdolność do czynności prawnych,</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spółka osobowa - wszyscy wspólnicy,</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spółka kapitałowa - członkowie zarządu,</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posiadają licencją doradcy restrukturyzacyjnego;</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mają  konto doradcy restrukturyzacyjnego w systemie teleinformatycznym </a:t>
            </a:r>
            <a:r>
              <a:rPr lang="en-US" sz="1600">
                <a:solidFill>
                  <a:srgbClr val="FFFFFF"/>
                </a:solidFill>
                <a:latin typeface="Playfair Display"/>
                <a:ea typeface="Playfair Display"/>
                <a:cs typeface="Playfair Display"/>
                <a:sym typeface="Playfair Display"/>
              </a:rPr>
              <a:t>obsługującym postępowanie sądowe (przy spółkach wystarczy jedno konto na spółkę)</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5. W postanowieniu, w którym wyznacza się syndyka, wskazuje się numer licencji doradcy restrukturyzacyjnego syndyka lub numer w Krajowym Rejestrze Sądowym wyznaczonej do pełnienia funkcji syndyka spółki.</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Art. 157a - Przeszkody pełnienia funkcji syndyka przez osobę fizyczną lub spółkę handlową:</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małżonek, wstępny, zstępny, rodzeństwo, powinowaty upadłego lub jego wierzyciela, osoba pozostająca w stosunku przysposobienia, osoba prowadząca wspólnie z upadłym gospodarstwo domowe,</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obecny i były pracownik, prokurent lub pełnomocnik,</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członek organu upadłego podmiotu (np.: zarząd, rada nadzorcza, komisja rewizyjna),</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wspólnik lub akcjonariusz upadłego (w okresie 2 lat przed dniem złożenia wniosku o ogł upadł.; udziały lub akcje w kapitale </a:t>
            </a:r>
            <a:r>
              <a:rPr lang="en-US" sz="1600">
                <a:solidFill>
                  <a:srgbClr val="FFFFFF"/>
                </a:solidFill>
                <a:latin typeface="Playfair Display"/>
                <a:ea typeface="Playfair Display"/>
                <a:cs typeface="Playfair Display"/>
                <a:sym typeface="Playfair Display"/>
              </a:rPr>
              <a:t>zakładowym</a:t>
            </a:r>
            <a:r>
              <a:rPr lang="en-US" sz="1600">
                <a:solidFill>
                  <a:srgbClr val="FFFFFF"/>
                </a:solidFill>
                <a:latin typeface="Playfair Display"/>
                <a:ea typeface="Playfair Display"/>
                <a:cs typeface="Playfair Display"/>
                <a:sym typeface="Playfair Display"/>
              </a:rPr>
              <a:t> dłużnika lub wierzyciela&gt;  5%),</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obecna lub była  spółka powiązana z upadłym,</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nadzorca lub zarządca w prowadzonym wcześniej wobec upadłego postępowaniu restrukturyzacyjnym.</a:t>
            </a:r>
            <a:endParaRPr sz="1600">
              <a:solidFill>
                <a:srgbClr val="FFFFFF"/>
              </a:solidFill>
              <a:latin typeface="Playfair Display"/>
              <a:ea typeface="Playfair Display"/>
              <a:cs typeface="Playfair Display"/>
              <a:sym typeface="Playfair Display"/>
            </a:endParaRPr>
          </a:p>
        </p:txBody>
      </p:sp>
      <p:sp>
        <p:nvSpPr>
          <p:cNvPr id="170" name="Google Shape;170;g341bf5c0a5c_0_0"/>
          <p:cNvSpPr txBox="1"/>
          <p:nvPr/>
        </p:nvSpPr>
        <p:spPr>
          <a:xfrm>
            <a:off x="11545175" y="1369550"/>
            <a:ext cx="6325500" cy="82257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Art. 157</a:t>
            </a:r>
            <a:r>
              <a:rPr b="1" baseline="30000" lang="en-US" sz="1600">
                <a:solidFill>
                  <a:srgbClr val="FFFFFF"/>
                </a:solidFill>
                <a:latin typeface="Playfair Display"/>
                <a:ea typeface="Playfair Display"/>
                <a:cs typeface="Playfair Display"/>
                <a:sym typeface="Playfair Display"/>
              </a:rPr>
              <a:t>1</a:t>
            </a:r>
            <a:r>
              <a:rPr b="1" lang="en-US" sz="1600">
                <a:solidFill>
                  <a:srgbClr val="FFFFFF"/>
                </a:solidFill>
                <a:latin typeface="Playfair Display"/>
                <a:ea typeface="Playfair Display"/>
                <a:cs typeface="Playfair Display"/>
                <a:sym typeface="Playfair Display"/>
              </a:rPr>
              <a:t> [Wyznaczenie syndyka]</a:t>
            </a:r>
            <a:endParaRPr b="1"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rgbClr val="FFFFFF"/>
                </a:solidFill>
                <a:latin typeface="Playfair Display"/>
                <a:ea typeface="Playfair Display"/>
                <a:cs typeface="Playfair Display"/>
                <a:sym typeface="Playfair Display"/>
              </a:rPr>
              <a:t>1. </a:t>
            </a:r>
            <a:r>
              <a:rPr lang="en-US" sz="1600">
                <a:solidFill>
                  <a:srgbClr val="FFFFFF"/>
                </a:solidFill>
                <a:latin typeface="Playfair Display"/>
                <a:ea typeface="Playfair Display"/>
                <a:cs typeface="Playfair Display"/>
                <a:sym typeface="Playfair Display"/>
              </a:rPr>
              <a:t>Sąd wyznacza syndyka, biorąc pod uwagę liczbę spraw, w których osoba posiadająca licencję doradcy restrukturyzacyjnego pełni funkcję nadzorcy sądowego lub zarządcy w postępowaniach restrukturyzacyjnych lub syndyka w innych postępowaniach upadłościowych, a także jej doświadczenie i dodatkowe kwalifikacje.</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Przepis ust. 1 stosuje się odpowiednio w przypadku wyznaczania syndyka będącego spółką handlową.</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3.W przypadku:</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1) przedsiębiorcy, który w co najmniej jednym z dwóch ostatnich lat obrotowych:</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a) zatrudniał średniorocznie 250 lub więcej pracowników lub b) osiągnął roczny obrót netto ze sprzedaży towarów, wyrobów i usług oraz operacji finansowych przekraczający równowartość w złotych 50 milionów euro, lub</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c) osiągnął sumy aktywów bilansu sporządzonego na koniec jednego z tych lat, które przekroczyły równowartość w złotych 43 milionów euro,</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2) spółki o istotnym znaczeniu dla gospodarki państwa, umieszczonej w wykazie określonym w przepisach wykonawczych wydanych na podstawie art. 31 ust. 2 ustawy z dnia 16 grudnia 2016 r. o zasadach zarządzania mieniem państwowym [...],</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3) przedsiębiorcy realizujący zadania na rzecz Sił Zbrojnych, o których mowa w art. 648 ustawy z dnia 11 marca 2022 r. o obronie Ojczyzny (Dz.U. poz. 655 i 974)</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rgbClr val="FFFFFF"/>
                </a:solidFill>
                <a:latin typeface="Playfair Display"/>
                <a:ea typeface="Playfair Display"/>
                <a:cs typeface="Playfair Display"/>
                <a:sym typeface="Playfair Display"/>
              </a:rPr>
              <a:t>– sąd wyznacza do pełnienia funkcji syndyka osobę posiadającą licencję doradcy restrukturyzacyjnego z tytułem kwalifikowanego doradcy restrukturyzacyjnego.</a:t>
            </a:r>
            <a:endParaRPr sz="1600">
              <a:solidFill>
                <a:srgbClr val="FFFFFF"/>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74" name="Shape 174"/>
        <p:cNvGrpSpPr/>
        <p:nvPr/>
      </p:nvGrpSpPr>
      <p:grpSpPr>
        <a:xfrm>
          <a:off x="0" y="0"/>
          <a:ext cx="0" cy="0"/>
          <a:chOff x="0" y="0"/>
          <a:chExt cx="0" cy="0"/>
        </a:xfrm>
      </p:grpSpPr>
      <p:sp>
        <p:nvSpPr>
          <p:cNvPr id="175" name="Google Shape;175;g341bf5c0a5c_0_42"/>
          <p:cNvSpPr/>
          <p:nvPr/>
        </p:nvSpPr>
        <p:spPr>
          <a:xfrm>
            <a:off x="16682547" y="50677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g341bf5c0a5c_0_42"/>
          <p:cNvSpPr txBox="1"/>
          <p:nvPr/>
        </p:nvSpPr>
        <p:spPr>
          <a:xfrm>
            <a:off x="5650825" y="541275"/>
            <a:ext cx="8940300" cy="446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Clr>
                <a:srgbClr val="000000"/>
              </a:buClr>
              <a:buSzPts val="2899"/>
              <a:buFont typeface="Arial"/>
              <a:buNone/>
            </a:pPr>
            <a:r>
              <a:rPr lang="en-US" sz="2899">
                <a:solidFill>
                  <a:srgbClr val="EBCD8A"/>
                </a:solidFill>
                <a:latin typeface="Playfair Display"/>
                <a:ea typeface="Playfair Display"/>
                <a:cs typeface="Playfair Display"/>
                <a:sym typeface="Playfair Display"/>
              </a:rPr>
              <a:t>Rola syndyka w postępowaniu upadłościowym</a:t>
            </a:r>
            <a:endParaRPr b="0" i="0" sz="100" u="none" cap="none" strike="noStrike">
              <a:solidFill>
                <a:srgbClr val="000000"/>
              </a:solidFill>
              <a:latin typeface="Arial"/>
              <a:ea typeface="Arial"/>
              <a:cs typeface="Arial"/>
              <a:sym typeface="Arial"/>
            </a:endParaRPr>
          </a:p>
        </p:txBody>
      </p:sp>
      <p:sp>
        <p:nvSpPr>
          <p:cNvPr id="177" name="Google Shape;177;g341bf5c0a5c_0_42"/>
          <p:cNvSpPr txBox="1"/>
          <p:nvPr/>
        </p:nvSpPr>
        <p:spPr>
          <a:xfrm>
            <a:off x="16971246" y="381000"/>
            <a:ext cx="2880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8</a:t>
            </a:r>
            <a:endParaRPr b="0" i="0" sz="1400" u="none" cap="none" strike="noStrike">
              <a:solidFill>
                <a:srgbClr val="000000"/>
              </a:solidFill>
              <a:latin typeface="Arial"/>
              <a:ea typeface="Arial"/>
              <a:cs typeface="Arial"/>
              <a:sym typeface="Arial"/>
            </a:endParaRPr>
          </a:p>
        </p:txBody>
      </p:sp>
      <p:grpSp>
        <p:nvGrpSpPr>
          <p:cNvPr id="178" name="Google Shape;178;g341bf5c0a5c_0_42"/>
          <p:cNvGrpSpPr/>
          <p:nvPr/>
        </p:nvGrpSpPr>
        <p:grpSpPr>
          <a:xfrm>
            <a:off x="502388" y="486440"/>
            <a:ext cx="3664810" cy="571359"/>
            <a:chOff x="0" y="0"/>
            <a:chExt cx="4886414" cy="761812"/>
          </a:xfrm>
        </p:grpSpPr>
        <p:sp>
          <p:nvSpPr>
            <p:cNvPr id="179" name="Google Shape;179;g341bf5c0a5c_0_42"/>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g341bf5c0a5c_0_42"/>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81" name="Google Shape;181;g341bf5c0a5c_0_42"/>
          <p:cNvSpPr txBox="1"/>
          <p:nvPr/>
        </p:nvSpPr>
        <p:spPr>
          <a:xfrm>
            <a:off x="10396550" y="1317900"/>
            <a:ext cx="7395900" cy="8649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1" lang="en-US" sz="1600">
                <a:solidFill>
                  <a:srgbClr val="EBCD8A"/>
                </a:solidFill>
                <a:latin typeface="Playfair Display"/>
                <a:ea typeface="Playfair Display"/>
                <a:cs typeface="Playfair Display"/>
                <a:sym typeface="Playfair Display"/>
              </a:rPr>
              <a:t>Obowiązki syndyka:</a:t>
            </a:r>
            <a:r>
              <a:rPr b="1" lang="en-US" sz="1600">
                <a:solidFill>
                  <a:srgbClr val="EBCD8A"/>
                </a:solidFill>
                <a:latin typeface="Playfair Display"/>
                <a:ea typeface="Playfair Display"/>
                <a:cs typeface="Playfair Display"/>
                <a:sym typeface="Playfair Display"/>
              </a:rPr>
              <a:t>:</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składanie sprawozdań (min. co 3 mies.)  złożonych z (art. 168):</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raportu ze zmian w stanie i składzie masy upadłości,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raportu ze zmian stanu wierzytelności oraz niezaspokojonych zobowiązań masy upadłości,</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raportu z wpływów i wydatków,</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informacji o stanie środków pieniężnych w kasie i na rachunkach bankowych na początek i koniec okresu,</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opisu swoich czynności z uzasadnieniem;</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ostateczne sprawozdanie </a:t>
            </a:r>
            <a:r>
              <a:rPr lang="en-US" sz="1600">
                <a:solidFill>
                  <a:srgbClr val="FFFFFF"/>
                </a:solidFill>
                <a:latin typeface="Playfair Display"/>
                <a:ea typeface="Playfair Display"/>
                <a:cs typeface="Playfair Display"/>
                <a:sym typeface="Playfair Display"/>
              </a:rPr>
              <a:t>po zakończeniu pełnienia funkcji - do </a:t>
            </a:r>
            <a:r>
              <a:rPr lang="en-US" sz="1600">
                <a:solidFill>
                  <a:srgbClr val="FFFFFF"/>
                </a:solidFill>
                <a:latin typeface="Playfair Display"/>
                <a:ea typeface="Playfair Display"/>
                <a:cs typeface="Playfair Display"/>
                <a:sym typeface="Playfair Display"/>
              </a:rPr>
              <a:t>zatwierdzenia</a:t>
            </a:r>
            <a:r>
              <a:rPr lang="en-US" sz="1600">
                <a:solidFill>
                  <a:srgbClr val="FFFFFF"/>
                </a:solidFill>
                <a:latin typeface="Playfair Display"/>
                <a:ea typeface="Playfair Display"/>
                <a:cs typeface="Playfair Display"/>
                <a:sym typeface="Playfair Display"/>
              </a:rPr>
              <a:t> przez sędziego-komisarza;</a:t>
            </a:r>
            <a:endParaRPr sz="1600">
              <a:solidFill>
                <a:srgbClr val="FFFFFF"/>
              </a:solidFill>
              <a:latin typeface="Playfair Display"/>
              <a:ea typeface="Playfair Display"/>
              <a:cs typeface="Playfair Display"/>
              <a:sym typeface="Playfair Display"/>
            </a:endParaRPr>
          </a:p>
          <a:p>
            <a:pPr indent="0" lvl="0" marL="0" marR="0" rtl="0" algn="just">
              <a:lnSpc>
                <a:spcPct val="120000"/>
              </a:lnSpc>
              <a:spcBef>
                <a:spcPts val="1000"/>
              </a:spcBef>
              <a:spcAft>
                <a:spcPts val="0"/>
              </a:spcAft>
              <a:buNone/>
            </a:pPr>
            <a:r>
              <a:rPr lang="en-US" sz="1600">
                <a:solidFill>
                  <a:srgbClr val="FFFFFF"/>
                </a:solidFill>
                <a:latin typeface="Playfair Display"/>
                <a:ea typeface="Playfair Display"/>
                <a:cs typeface="Playfair Display"/>
                <a:sym typeface="Playfair Display"/>
              </a:rPr>
              <a:t>U</a:t>
            </a:r>
            <a:r>
              <a:rPr lang="en-US" sz="1600">
                <a:solidFill>
                  <a:srgbClr val="FFFFFF"/>
                </a:solidFill>
                <a:latin typeface="Playfair Display"/>
                <a:ea typeface="Playfair Display"/>
                <a:cs typeface="Playfair Display"/>
                <a:sym typeface="Playfair Display"/>
              </a:rPr>
              <a:t>padły i wierzyciele mogą w </a:t>
            </a:r>
            <a:r>
              <a:rPr lang="en-US" sz="1600">
                <a:solidFill>
                  <a:srgbClr val="FFFFFF"/>
                </a:solidFill>
                <a:latin typeface="Playfair Display"/>
                <a:ea typeface="Playfair Display"/>
                <a:cs typeface="Playfair Display"/>
                <a:sym typeface="Playfair Display"/>
              </a:rPr>
              <a:t>terminie 30 dni wnosić zarzuty dotyczące zawartych w sprawozdaniach wydatków poniesionych przez syndyk;</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wykonywanie obowiązków sprawozdawczych upadłego (art. 169);</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objęcie majątku upadłego, zarządzanie nim, zabezpieczenie przed zniszczeniem, uszkodzeniem lub zabraniem (art. 173);</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przystąpienie do likwidacji majątku upadłego (art. 173);</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czynności celem ujawnienia postanowienia o ogłoszeniu upadłości w księgach wieczystych i rejestrach, w których wpisany jest majątek upadłego (art. 175);</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zawiadomienia o upadłości wierzycieli, których adresy są znane,  komorników prowadzących postępowania egzekucyjne przeciwko upadłemu oraz małżonka upadłego (art. 176);</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lang="en-US" sz="1600">
                <a:solidFill>
                  <a:srgbClr val="FFFFFF"/>
                </a:solidFill>
                <a:latin typeface="Playfair Display"/>
                <a:ea typeface="Playfair Display"/>
                <a:cs typeface="Playfair Display"/>
                <a:sym typeface="Playfair Display"/>
              </a:rPr>
              <a:t>obowiązki z ustawy o ochronie roszczeń pracowniczych w razie niewypłacalności pracodawcy;</a:t>
            </a:r>
            <a:endParaRPr sz="1600">
              <a:solidFill>
                <a:srgbClr val="FFFFFF"/>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rgbClr val="EBCD8A"/>
              </a:buClr>
              <a:buSzPts val="1600"/>
              <a:buFont typeface="Playfair Display"/>
              <a:buChar char="❏"/>
            </a:pPr>
            <a:r>
              <a:rPr b="1" lang="en-US" sz="1600">
                <a:solidFill>
                  <a:srgbClr val="FFFFFF"/>
                </a:solidFill>
                <a:latin typeface="Playfair Display"/>
                <a:ea typeface="Playfair Display"/>
                <a:cs typeface="Playfair Display"/>
                <a:sym typeface="Playfair Display"/>
              </a:rPr>
              <a:t>podejmowanie działań z należytą starannością celem optymalnego wykorzystania majątku upadłego dla zaspokojenia wierzycieli w jak najwyższym stopniu, w szczególności przez minimalizację kosztów postępowania (art. 179).</a:t>
            </a:r>
            <a:endParaRPr b="1" sz="1600">
              <a:solidFill>
                <a:srgbClr val="FFFFFF"/>
              </a:solidFill>
              <a:latin typeface="Playfair Display"/>
              <a:ea typeface="Playfair Display"/>
              <a:cs typeface="Playfair Display"/>
              <a:sym typeface="Playfair Display"/>
            </a:endParaRPr>
          </a:p>
        </p:txBody>
      </p:sp>
      <p:sp>
        <p:nvSpPr>
          <p:cNvPr id="182" name="Google Shape;182;g341bf5c0a5c_0_42"/>
          <p:cNvSpPr txBox="1"/>
          <p:nvPr/>
        </p:nvSpPr>
        <p:spPr>
          <a:xfrm>
            <a:off x="695625" y="1394100"/>
            <a:ext cx="8940300" cy="8521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160 [Czynności na rachunek upadłego]</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W sprawach dotyczących masy upadłości syndyk dokonuje czynności w imieniu własnym na rachunek upadłego.</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Syndyk nie odpowiada za zobowiązania zaciągnięte w sprawach dotyczących masy upadłości.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3. Syndyk odpowiada za szkodę wyrządzoną na skutek nienależytego wykonywania obowiązków.</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160a [Rejestracja wpływów i wydatków masy upadłości]</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Syndyk na bieżąco rejestruje w systemie teleinformatycznym obsługującym postępowanie sądowe wpływy i wydatki masy upadłości.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161 [Pełnomocnictwa]</a:t>
            </a:r>
            <a:endParaRPr b="1"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1. Syndyk może udzielać pełnomocnictw do dokonywania czynności prawnych. Może też udzielać pełnomocnictw procesowych w postępowaniach sądowych, administracyjnych, sądowoadministracyjnych i przed sądami polubownymi.</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lang="en-US" sz="1600">
                <a:solidFill>
                  <a:schemeClr val="lt1"/>
                </a:solidFill>
                <a:latin typeface="Playfair Display"/>
                <a:ea typeface="Playfair Display"/>
                <a:cs typeface="Playfair Display"/>
                <a:sym typeface="Playfair Display"/>
              </a:rPr>
              <a:t>2. Za szkodę wyrządzoną przez pełnomocników syndyk odpowiada jak za działanie własne.</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Clr>
                <a:srgbClr val="000000"/>
              </a:buClr>
              <a:buSzPts val="1600"/>
              <a:buFont typeface="Arial"/>
              <a:buNone/>
            </a:pPr>
            <a:r>
              <a:rPr b="1" lang="en-US" sz="1600">
                <a:solidFill>
                  <a:schemeClr val="lt1"/>
                </a:solidFill>
                <a:latin typeface="Playfair Display"/>
                <a:ea typeface="Playfair Display"/>
                <a:cs typeface="Playfair Display"/>
                <a:sym typeface="Playfair Display"/>
              </a:rPr>
              <a:t>Art. 170 [Przesłanki odwołania przez sąd] -</a:t>
            </a:r>
            <a:r>
              <a:rPr b="1" lang="en-US" sz="1600">
                <a:solidFill>
                  <a:srgbClr val="EBCD8A"/>
                </a:solidFill>
                <a:latin typeface="Playfair Display"/>
                <a:ea typeface="Playfair Display"/>
                <a:cs typeface="Playfair Display"/>
                <a:sym typeface="Playfair Display"/>
              </a:rPr>
              <a:t> przesłanki </a:t>
            </a:r>
            <a:r>
              <a:rPr b="1" lang="en-US" sz="1600">
                <a:solidFill>
                  <a:srgbClr val="EBCD8A"/>
                </a:solidFill>
                <a:latin typeface="Playfair Display"/>
                <a:ea typeface="Playfair Display"/>
                <a:cs typeface="Playfair Display"/>
                <a:sym typeface="Playfair Display"/>
              </a:rPr>
              <a:t>dyscyplinarnego odwołania:</a:t>
            </a:r>
            <a:endParaRPr b="1" sz="1600">
              <a:solidFill>
                <a:srgbClr val="EBCD8A"/>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rażące uchybienie w wykonywaniu obowiązków;</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brak poprawy w wykonywaniu obowiązków mimo nałożonej grzywny;</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niewykonanie 1 z 2 obowiązków (przedłożenie dowodu zawarcia umowy OC– art. 156 ust. 4, albo niezłożenie oświadczenia o braku przeszkód do pełnienia funkcji syndyka – art. 157a ust. 4), mimo wezwania do ich spełnienia w ciągu tygodnia;</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Obowiązek wysłuchania przed odwołaniem, możliwość zawieszenia - gdy uprawdopodobnione podstawy odwołania.</a:t>
            </a:r>
            <a:endParaRPr sz="1600">
              <a:solidFill>
                <a:schemeClr val="lt1"/>
              </a:solidFill>
              <a:latin typeface="Playfair Display"/>
              <a:ea typeface="Playfair Display"/>
              <a:cs typeface="Playfair Display"/>
              <a:sym typeface="Playfair Display"/>
            </a:endParaRPr>
          </a:p>
          <a:p>
            <a:pPr indent="0" lvl="0" marL="0" marR="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Zmiana syndyka:</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na jego wniosek albo na podstawie uchwały rady wierzycieli,</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śmierć  syndyka albo utrata pełnej zdolności do czynności prawnych,</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cofnięcie </a:t>
            </a:r>
            <a:r>
              <a:rPr lang="en-US" sz="1600">
                <a:solidFill>
                  <a:schemeClr val="lt1"/>
                </a:solidFill>
                <a:latin typeface="Playfair Display"/>
                <a:ea typeface="Playfair Display"/>
                <a:cs typeface="Playfair Display"/>
                <a:sym typeface="Playfair Display"/>
              </a:rPr>
              <a:t>albo</a:t>
            </a:r>
            <a:r>
              <a:rPr lang="en-US" sz="1600">
                <a:solidFill>
                  <a:schemeClr val="lt1"/>
                </a:solidFill>
                <a:latin typeface="Playfair Display"/>
                <a:ea typeface="Playfair Display"/>
                <a:cs typeface="Playfair Display"/>
                <a:sym typeface="Playfair Display"/>
              </a:rPr>
              <a:t> zawieszenie </a:t>
            </a:r>
            <a:r>
              <a:rPr lang="en-US" sz="1600">
                <a:solidFill>
                  <a:schemeClr val="lt1"/>
                </a:solidFill>
                <a:latin typeface="Playfair Display"/>
                <a:ea typeface="Playfair Display"/>
                <a:cs typeface="Playfair Display"/>
                <a:sym typeface="Playfair Display"/>
              </a:rPr>
              <a:t>licencji</a:t>
            </a:r>
            <a:r>
              <a:rPr lang="en-US" sz="1600">
                <a:solidFill>
                  <a:schemeClr val="lt1"/>
                </a:solidFill>
                <a:latin typeface="Playfair Display"/>
                <a:ea typeface="Playfair Display"/>
                <a:cs typeface="Playfair Display"/>
                <a:sym typeface="Playfair Display"/>
              </a:rPr>
              <a:t> doradcy restrukturyzacyjnego,</a:t>
            </a:r>
            <a:endParaRPr sz="1600">
              <a:solidFill>
                <a:schemeClr val="lt1"/>
              </a:solidFill>
              <a:latin typeface="Playfair Display"/>
              <a:ea typeface="Playfair Display"/>
              <a:cs typeface="Playfair Display"/>
              <a:sym typeface="Playfair Display"/>
            </a:endParaRPr>
          </a:p>
          <a:p>
            <a:pPr indent="-330200" lvl="0" marL="457200" marR="0" rtl="0" algn="just">
              <a:lnSpc>
                <a:spcPct val="120000"/>
              </a:lnSpc>
              <a:spcBef>
                <a:spcPts val="0"/>
              </a:spcBef>
              <a:spcAft>
                <a:spcPts val="0"/>
              </a:spcAft>
              <a:buClr>
                <a:schemeClr val="lt1"/>
              </a:buClr>
              <a:buSzPts val="1600"/>
              <a:buFont typeface="Playfair Display"/>
              <a:buChar char="-"/>
            </a:pPr>
            <a:r>
              <a:rPr lang="en-US" sz="1600">
                <a:solidFill>
                  <a:schemeClr val="lt1"/>
                </a:solidFill>
                <a:latin typeface="Playfair Display"/>
                <a:ea typeface="Playfair Display"/>
                <a:cs typeface="Playfair Display"/>
                <a:sym typeface="Playfair Display"/>
              </a:rPr>
              <a:t>syndyk - spółka: wygaśnięcie funkcji z powodu braków uniemożliwiających działanie </a:t>
            </a:r>
            <a:r>
              <a:rPr lang="en-US" sz="1600">
                <a:solidFill>
                  <a:schemeClr val="lt1"/>
                </a:solidFill>
                <a:latin typeface="Playfair Display"/>
                <a:ea typeface="Playfair Display"/>
                <a:cs typeface="Playfair Display"/>
                <a:sym typeface="Playfair Display"/>
              </a:rPr>
              <a:t>spółki</a:t>
            </a:r>
            <a:r>
              <a:rPr lang="en-US" sz="1600">
                <a:solidFill>
                  <a:schemeClr val="lt1"/>
                </a:solidFill>
                <a:latin typeface="Playfair Display"/>
                <a:ea typeface="Playfair Display"/>
                <a:cs typeface="Playfair Display"/>
                <a:sym typeface="Playfair Display"/>
              </a:rPr>
              <a:t>.</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5459"/>
        </a:solidFill>
      </p:bgPr>
    </p:bg>
    <p:spTree>
      <p:nvGrpSpPr>
        <p:cNvPr id="186" name="Shape 186"/>
        <p:cNvGrpSpPr/>
        <p:nvPr/>
      </p:nvGrpSpPr>
      <p:grpSpPr>
        <a:xfrm>
          <a:off x="0" y="0"/>
          <a:ext cx="0" cy="0"/>
          <a:chOff x="0" y="0"/>
          <a:chExt cx="0" cy="0"/>
        </a:xfrm>
      </p:grpSpPr>
      <p:sp>
        <p:nvSpPr>
          <p:cNvPr id="187" name="Google Shape;187;g3428a53f442_0_45"/>
          <p:cNvSpPr/>
          <p:nvPr/>
        </p:nvSpPr>
        <p:spPr>
          <a:xfrm>
            <a:off x="-85810" y="-98050"/>
            <a:ext cx="18344322" cy="5922815"/>
          </a:xfrm>
          <a:custGeom>
            <a:rect b="b" l="l" r="r" t="t"/>
            <a:pathLst>
              <a:path extrusionOk="0" h="1391966" w="4311239">
                <a:moveTo>
                  <a:pt x="0" y="0"/>
                </a:moveTo>
                <a:lnTo>
                  <a:pt x="4311239" y="0"/>
                </a:lnTo>
                <a:lnTo>
                  <a:pt x="4311239" y="1391966"/>
                </a:lnTo>
                <a:lnTo>
                  <a:pt x="0" y="1391966"/>
                </a:lnTo>
                <a:close/>
              </a:path>
            </a:pathLst>
          </a:custGeom>
          <a:blipFill rotWithShape="1">
            <a:blip r:embed="rId3">
              <a:alphaModFix amt="10000"/>
            </a:blip>
            <a:stretch>
              <a:fillRect b="-37299" l="0" r="0" t="-372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g3428a53f442_0_45"/>
          <p:cNvSpPr/>
          <p:nvPr/>
        </p:nvSpPr>
        <p:spPr>
          <a:xfrm>
            <a:off x="16949247" y="468686"/>
            <a:ext cx="112662" cy="114831"/>
          </a:xfrm>
          <a:custGeom>
            <a:rect b="b" l="l" r="r" t="t"/>
            <a:pathLst>
              <a:path extrusionOk="0" h="114831" w="112662">
                <a:moveTo>
                  <a:pt x="0" y="0"/>
                </a:moveTo>
                <a:lnTo>
                  <a:pt x="112662" y="0"/>
                </a:lnTo>
                <a:lnTo>
                  <a:pt x="112662" y="114831"/>
                </a:lnTo>
                <a:lnTo>
                  <a:pt x="0" y="114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g3428a53f442_0_45"/>
          <p:cNvSpPr txBox="1"/>
          <p:nvPr/>
        </p:nvSpPr>
        <p:spPr>
          <a:xfrm>
            <a:off x="5791300" y="790195"/>
            <a:ext cx="11288400" cy="400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2300"/>
              <a:buFont typeface="Arial"/>
              <a:buNone/>
            </a:pPr>
            <a:r>
              <a:rPr lang="en-US" sz="2600">
                <a:solidFill>
                  <a:srgbClr val="EBCD8A"/>
                </a:solidFill>
                <a:latin typeface="Playfair Display"/>
                <a:ea typeface="Playfair Display"/>
                <a:cs typeface="Playfair Display"/>
                <a:sym typeface="Playfair Display"/>
              </a:rPr>
              <a:t>Postępowanie upadłościowe - ogólne zagadnienia</a:t>
            </a:r>
            <a:endParaRPr sz="2600">
              <a:solidFill>
                <a:srgbClr val="EBCD8A"/>
              </a:solidFill>
              <a:latin typeface="Playfair Display"/>
              <a:ea typeface="Playfair Display"/>
              <a:cs typeface="Playfair Display"/>
              <a:sym typeface="Playfair Display"/>
            </a:endParaRPr>
          </a:p>
        </p:txBody>
      </p:sp>
      <p:sp>
        <p:nvSpPr>
          <p:cNvPr id="190" name="Google Shape;190;g3428a53f442_0_45"/>
          <p:cNvSpPr txBox="1"/>
          <p:nvPr/>
        </p:nvSpPr>
        <p:spPr>
          <a:xfrm flipH="1">
            <a:off x="17079689" y="328150"/>
            <a:ext cx="4821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Rosario"/>
                <a:ea typeface="Rosario"/>
                <a:cs typeface="Rosario"/>
                <a:sym typeface="Rosario"/>
              </a:rPr>
              <a:t>09</a:t>
            </a:r>
            <a:endParaRPr b="0" i="0" sz="1400" u="none" cap="none" strike="noStrike">
              <a:solidFill>
                <a:srgbClr val="000000"/>
              </a:solidFill>
              <a:latin typeface="Arial"/>
              <a:ea typeface="Arial"/>
              <a:cs typeface="Arial"/>
              <a:sym typeface="Arial"/>
            </a:endParaRPr>
          </a:p>
        </p:txBody>
      </p:sp>
      <p:grpSp>
        <p:nvGrpSpPr>
          <p:cNvPr id="191" name="Google Shape;191;g3428a53f442_0_45"/>
          <p:cNvGrpSpPr/>
          <p:nvPr/>
        </p:nvGrpSpPr>
        <p:grpSpPr>
          <a:xfrm>
            <a:off x="502388" y="486440"/>
            <a:ext cx="3664810" cy="571359"/>
            <a:chOff x="0" y="0"/>
            <a:chExt cx="4886414" cy="761812"/>
          </a:xfrm>
        </p:grpSpPr>
        <p:sp>
          <p:nvSpPr>
            <p:cNvPr id="192" name="Google Shape;192;g3428a53f442_0_45"/>
            <p:cNvSpPr/>
            <p:nvPr/>
          </p:nvSpPr>
          <p:spPr>
            <a:xfrm>
              <a:off x="0" y="0"/>
              <a:ext cx="415650" cy="511020"/>
            </a:xfrm>
            <a:custGeom>
              <a:rect b="b" l="l" r="r" t="t"/>
              <a:pathLst>
                <a:path extrusionOk="0" h="511020" w="415650">
                  <a:moveTo>
                    <a:pt x="0" y="0"/>
                  </a:moveTo>
                  <a:lnTo>
                    <a:pt x="415650" y="0"/>
                  </a:lnTo>
                  <a:lnTo>
                    <a:pt x="415650" y="511020"/>
                  </a:lnTo>
                  <a:lnTo>
                    <a:pt x="0" y="5110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g3428a53f442_0_45"/>
            <p:cNvSpPr txBox="1"/>
            <p:nvPr/>
          </p:nvSpPr>
          <p:spPr>
            <a:xfrm>
              <a:off x="531014" y="60712"/>
              <a:ext cx="4355400" cy="701100"/>
            </a:xfrm>
            <a:prstGeom prst="rect">
              <a:avLst/>
            </a:prstGeom>
            <a:noFill/>
            <a:ln>
              <a:noFill/>
            </a:ln>
          </p:spPr>
          <p:txBody>
            <a:bodyPr anchorCtr="0" anchor="t" bIns="0" lIns="0" spcFirstLastPara="1" rIns="0" wrap="square" tIns="0">
              <a:spAutoFit/>
            </a:bodyPr>
            <a:lstStyle/>
            <a:p>
              <a:pPr indent="0" lvl="0" marL="0" marR="0" rtl="0" algn="l">
                <a:lnSpc>
                  <a:spcPct val="140056"/>
                </a:lnSpc>
                <a:spcBef>
                  <a:spcPts val="0"/>
                </a:spcBef>
                <a:spcAft>
                  <a:spcPts val="0"/>
                </a:spcAft>
                <a:buClr>
                  <a:schemeClr val="dk1"/>
                </a:buClr>
                <a:buSzPts val="1423"/>
                <a:buFont typeface="Arial"/>
                <a:buNone/>
              </a:pPr>
              <a:r>
                <a:rPr b="0" i="0" lang="en-US" sz="1423" u="none" cap="none" strike="noStrike">
                  <a:solidFill>
                    <a:schemeClr val="lt1"/>
                  </a:solidFill>
                  <a:latin typeface="Playfair Display"/>
                  <a:ea typeface="Playfair Display"/>
                  <a:cs typeface="Playfair Display"/>
                  <a:sym typeface="Playfair Display"/>
                </a:rPr>
                <a:t>Postępowanie upadłościowe - wykład </a:t>
              </a:r>
              <a:r>
                <a:rPr lang="en-US" sz="1423">
                  <a:solidFill>
                    <a:schemeClr val="lt1"/>
                  </a:solidFill>
                  <a:latin typeface="Playfair Display"/>
                  <a:ea typeface="Playfair Display"/>
                  <a:cs typeface="Playfair Display"/>
                  <a:sym typeface="Playfair Display"/>
                </a:rPr>
                <a:t>3</a:t>
              </a:r>
              <a:endParaRPr b="0" i="0" sz="1400" u="none" cap="none" strike="noStrike">
                <a:solidFill>
                  <a:schemeClr val="dk1"/>
                </a:solidFill>
                <a:latin typeface="Arial"/>
                <a:ea typeface="Arial"/>
                <a:cs typeface="Arial"/>
                <a:sym typeface="Arial"/>
              </a:endParaRPr>
            </a:p>
            <a:p>
              <a:pPr indent="0" lvl="0" marL="0" marR="0" rtl="0" algn="l">
                <a:lnSpc>
                  <a:spcPct val="140056"/>
                </a:lnSpc>
                <a:spcBef>
                  <a:spcPts val="0"/>
                </a:spcBef>
                <a:spcAft>
                  <a:spcPts val="0"/>
                </a:spcAft>
                <a:buClr>
                  <a:srgbClr val="000000"/>
                </a:buClr>
                <a:buSzPts val="1423"/>
                <a:buFont typeface="Arial"/>
                <a:buNone/>
              </a:pPr>
              <a:r>
                <a:t/>
              </a:r>
              <a:endParaRPr b="0" i="0" sz="1423" u="none" cap="none" strike="noStrike">
                <a:solidFill>
                  <a:srgbClr val="FFFFFF"/>
                </a:solidFill>
                <a:latin typeface="Playfair Display"/>
                <a:ea typeface="Playfair Display"/>
                <a:cs typeface="Playfair Display"/>
                <a:sym typeface="Playfair Display"/>
              </a:endParaRPr>
            </a:p>
          </p:txBody>
        </p:sp>
      </p:grpSp>
      <p:sp>
        <p:nvSpPr>
          <p:cNvPr id="194" name="Google Shape;194;g3428a53f442_0_45"/>
          <p:cNvSpPr txBox="1"/>
          <p:nvPr/>
        </p:nvSpPr>
        <p:spPr>
          <a:xfrm>
            <a:off x="8542600" y="1726850"/>
            <a:ext cx="9019200" cy="94077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229 [Odpowiednie stosowanie KPC]</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W sprawach nieuregulowanych ustawą do postępowania upadłościowego stosuje się odpowiednio przepisy księgi pierwszej części pierwszej Kodeksu postępowania cywilnego, z wyjątkiem art. 1301a, art. 1302, art. 1391, art. 2051, art. 2052 i art. 2054–20512 oraz przepisów o zawieszeniu i wznowieniu postępowania oraz postępowaniu w sprawach gospodarczych, chyba że ustawa stanowi inaczej.</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rgbClr val="EBCD8A"/>
                </a:solidFill>
                <a:latin typeface="Playfair Display"/>
                <a:ea typeface="Playfair Display"/>
                <a:cs typeface="Playfair Display"/>
                <a:sym typeface="Playfair Display"/>
              </a:rPr>
              <a:t>Postępowanie upadłościowe - zasady ogólne:</a:t>
            </a:r>
            <a:endParaRPr b="1" sz="1600">
              <a:solidFill>
                <a:srgbClr val="EBCD8A"/>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dokumenty w formie elektronicznej - pisma procesowe i dokumenty wnosi się za pośrednictwem Rejestru (KRZ) - </a:t>
            </a:r>
            <a:r>
              <a:rPr lang="en-US" sz="1600">
                <a:solidFill>
                  <a:schemeClr val="lt1"/>
                </a:solidFill>
                <a:latin typeface="Playfair Display"/>
                <a:ea typeface="Playfair Display"/>
                <a:cs typeface="Playfair Display"/>
                <a:sym typeface="Playfair Display"/>
              </a:rPr>
              <a:t>wyjątki: zawierające informacje niejawne,  składane przez wierzycieli z art. 216aa, składane dłużnika, który nie prowadzi działalności gospodarczej,</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sąd orzeka  na posiedzeniu niejawnym, </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sędzia-komisarz </a:t>
            </a:r>
            <a:r>
              <a:rPr lang="en-US" sz="1600">
                <a:solidFill>
                  <a:schemeClr val="lt1"/>
                </a:solidFill>
                <a:latin typeface="Playfair Display"/>
                <a:ea typeface="Playfair Display"/>
                <a:cs typeface="Playfair Display"/>
                <a:sym typeface="Playfair Display"/>
              </a:rPr>
              <a:t>kieruje tokiem postępowania,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orzeczenia zapadają w formie postanowień, doręcza się je upadłemu, osobom, w tym wierzycielom, których postanowienie dotyczy, oraz syndykowi,</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odformalizowany tryb wezwań, zawiadomień, doręczeń, jeżeli sędzia-komisarz uzna za celowe i jeżeli sposób umożliwia adresatowi zapoznanie się z treścią  (art. 220a),</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postanowienie i zarządzenie uzasadnia się z urzędu, gdy przysługuje na nie zażalenie,</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zażalenie na </a:t>
            </a:r>
            <a:r>
              <a:rPr lang="en-US" sz="1600">
                <a:solidFill>
                  <a:schemeClr val="lt1"/>
                </a:solidFill>
                <a:latin typeface="Playfair Display"/>
                <a:ea typeface="Playfair Display"/>
                <a:cs typeface="Playfair Display"/>
                <a:sym typeface="Playfair Display"/>
              </a:rPr>
              <a:t>postanowienie</a:t>
            </a:r>
            <a:r>
              <a:rPr lang="en-US" sz="1600">
                <a:solidFill>
                  <a:schemeClr val="lt1"/>
                </a:solidFill>
                <a:latin typeface="Playfair Display"/>
                <a:ea typeface="Playfair Display"/>
                <a:cs typeface="Playfair Display"/>
                <a:sym typeface="Playfair Display"/>
              </a:rPr>
              <a:t> składa się  w terminie tygodnia od dnia zamieszczenia w Rejestrze,</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zażalenie</a:t>
            </a:r>
            <a:r>
              <a:rPr lang="en-US" sz="1600">
                <a:solidFill>
                  <a:schemeClr val="lt1"/>
                </a:solidFill>
                <a:latin typeface="Playfair Display"/>
                <a:ea typeface="Playfair Display"/>
                <a:cs typeface="Playfair Display"/>
                <a:sym typeface="Playfair Display"/>
              </a:rPr>
              <a:t> rozpoznaje sąd upadłościowy jako sąd drugiej instancji,</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uczestnicy i osoby przez nich upoważnione mają dostęp do akt postępowania za pośrednictwem Rejestru,</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tworzy się rejestr danych aktualnego składu i stanu masy upadłości: informacje o ruchomościach, nieruchomościach, środkach pieniężnych oraz przysługujących upadłemu prawach majątkowych i wierzytelnościach (art. 219a), </a:t>
            </a:r>
            <a:endParaRPr sz="1600">
              <a:solidFill>
                <a:schemeClr val="lt1"/>
              </a:solidFill>
              <a:latin typeface="Playfair Display"/>
              <a:ea typeface="Playfair Display"/>
              <a:cs typeface="Playfair Display"/>
              <a:sym typeface="Playfair Display"/>
            </a:endParaRPr>
          </a:p>
          <a:p>
            <a:pPr indent="-330200" lvl="0" marL="457200" rtl="0" algn="just">
              <a:lnSpc>
                <a:spcPct val="120000"/>
              </a:lnSpc>
              <a:spcBef>
                <a:spcPts val="0"/>
              </a:spcBef>
              <a:spcAft>
                <a:spcPts val="0"/>
              </a:spcAft>
              <a:buClr>
                <a:srgbClr val="EBCD8A"/>
              </a:buClr>
              <a:buSzPts val="1600"/>
              <a:buFont typeface="Playfair Display"/>
              <a:buChar char="❏"/>
            </a:pPr>
            <a:r>
              <a:rPr lang="en-US" sz="1600">
                <a:solidFill>
                  <a:schemeClr val="lt1"/>
                </a:solidFill>
                <a:latin typeface="Playfair Display"/>
                <a:ea typeface="Playfair Display"/>
                <a:cs typeface="Playfair Display"/>
                <a:sym typeface="Playfair Display"/>
              </a:rPr>
              <a:t>w aktach tworzy się rejestr danych dotyczących aktualnego stanu wierzytelności oraz niezaspokojonych przez syndyka zobowiązań masy upadłości </a:t>
            </a:r>
            <a:r>
              <a:rPr lang="en-US" sz="1600">
                <a:solidFill>
                  <a:schemeClr val="lt1"/>
                </a:solidFill>
                <a:latin typeface="Playfair Display"/>
                <a:ea typeface="Playfair Display"/>
                <a:cs typeface="Playfair Display"/>
                <a:sym typeface="Playfair Display"/>
              </a:rPr>
              <a:t>(art. 219a).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p:txBody>
      </p:sp>
      <p:sp>
        <p:nvSpPr>
          <p:cNvPr id="195" name="Google Shape;195;g3428a53f442_0_45"/>
          <p:cNvSpPr txBox="1"/>
          <p:nvPr/>
        </p:nvSpPr>
        <p:spPr>
          <a:xfrm>
            <a:off x="707650" y="1726850"/>
            <a:ext cx="6735900" cy="76347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b="1" lang="en-US" sz="1600">
                <a:solidFill>
                  <a:schemeClr val="lt1"/>
                </a:solidFill>
                <a:latin typeface="Playfair Display"/>
                <a:ea typeface="Playfair Display"/>
                <a:cs typeface="Playfair Display"/>
                <a:sym typeface="Playfair Display"/>
              </a:rPr>
              <a:t>Art. 214 [Niejawność posiedzenia]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rPr lang="en-US" sz="1600">
                <a:solidFill>
                  <a:schemeClr val="lt1"/>
                </a:solidFill>
                <a:latin typeface="Playfair Display"/>
                <a:ea typeface="Playfair Display"/>
                <a:cs typeface="Playfair Display"/>
                <a:sym typeface="Playfair Display"/>
              </a:rPr>
              <a:t>Sąd orzeka na posiedzeniu niejawnym, jeżeli ustawa nie stanowi inaczej.</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217 [Dowód z przesłuchania]</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1. Jeżeli zachodzi potrzeba przeprowadzenia dowodu z przesłuchania upadłego, syndyka, wierzyciela, członka rady wierzycieli lub innych osób, sąd albo sędzia-komisarz, stosownie do okoliczności, przesłuchuje ich na posiedzeniu i z przesłuchania sporządza protokół, niezależnie od obecności innych osób zainteresowanych, albo odbiera od osób przesłuchiwanych oświadczenia na piśmie; oświadczenia te stanowią dowód w sprawie.</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2. Sąd albo sędzia-komisarz może zarządzić również, by oświadczenie na piśmie, o którym mowa w ust. 1, zawierało podpis notarialnie poświadczony.</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3. Nieobecność osoby, o której mowa w ust. 1, wezwanej na posiedzenie lub niezłożenie przez tę osobę oświadczenia na piśmie, nawet z przyczyn usprawiedliwionych, nie tamuje postępowania.</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4. Przepisy ust. 1–3 stosuje się również do przeprowadzenia dowodu z zeznań świadków oraz wysłuchania biegłych.</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b="1" lang="en-US" sz="1600">
                <a:solidFill>
                  <a:schemeClr val="lt1"/>
                </a:solidFill>
                <a:latin typeface="Playfair Display"/>
                <a:ea typeface="Playfair Display"/>
                <a:cs typeface="Playfair Display"/>
                <a:sym typeface="Playfair Display"/>
              </a:rPr>
              <a:t>Art. 218 [Postępowanie dowodowe]</a:t>
            </a:r>
            <a:endParaRPr b="1"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Clr>
                <a:schemeClr val="dk1"/>
              </a:buClr>
              <a:buSzPts val="1600"/>
              <a:buFont typeface="Arial"/>
              <a:buNone/>
            </a:pPr>
            <a:r>
              <a:rPr lang="en-US" sz="1600">
                <a:solidFill>
                  <a:schemeClr val="lt1"/>
                </a:solidFill>
                <a:latin typeface="Playfair Display"/>
                <a:ea typeface="Playfair Display"/>
                <a:cs typeface="Playfair Display"/>
                <a:sym typeface="Playfair Display"/>
              </a:rPr>
              <a:t>Syndyk składa sędziemu-komisarzowi wniosek o przeprowadzenie dowodu, jeżeli uzna za konieczne ustalenie okoliczności sprawy w drodze postępowania dowodowego. W przypadku uwzględnienia wniosku postępowanie dowodowe prowadzi sędzia-komisarz.</a:t>
            </a:r>
            <a:endParaRPr sz="1600">
              <a:solidFill>
                <a:schemeClr val="lt1"/>
              </a:solidFill>
              <a:latin typeface="Playfair Display"/>
              <a:ea typeface="Playfair Display"/>
              <a:cs typeface="Playfair Display"/>
              <a:sym typeface="Playfair Display"/>
            </a:endParaRPr>
          </a:p>
          <a:p>
            <a:pPr indent="0" lvl="0" marL="0" rtl="0" algn="just">
              <a:lnSpc>
                <a:spcPct val="120000"/>
              </a:lnSpc>
              <a:spcBef>
                <a:spcPts val="0"/>
              </a:spcBef>
              <a:spcAft>
                <a:spcPts val="0"/>
              </a:spcAft>
              <a:buNone/>
            </a:pPr>
            <a:r>
              <a:t/>
            </a:r>
            <a:endParaRPr sz="1600">
              <a:solidFill>
                <a:schemeClr val="lt1"/>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