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8" r:id="rId3"/>
    <p:sldId id="274" r:id="rId4"/>
    <p:sldId id="275" r:id="rId5"/>
    <p:sldId id="276" r:id="rId6"/>
    <p:sldId id="277" r:id="rId7"/>
    <p:sldId id="278" r:id="rId8"/>
    <p:sldId id="563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89" r:id="rId20"/>
    <p:sldId id="290" r:id="rId21"/>
    <p:sldId id="291" r:id="rId22"/>
    <p:sldId id="292" r:id="rId23"/>
    <p:sldId id="293" r:id="rId24"/>
    <p:sldId id="294" r:id="rId25"/>
    <p:sldId id="296" r:id="rId26"/>
    <p:sldId id="295" r:id="rId27"/>
    <p:sldId id="297" r:id="rId28"/>
    <p:sldId id="298" r:id="rId29"/>
    <p:sldId id="299" r:id="rId30"/>
    <p:sldId id="300" r:id="rId31"/>
    <p:sldId id="301" r:id="rId32"/>
    <p:sldId id="305" r:id="rId33"/>
    <p:sldId id="306" r:id="rId3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8" autoAdjust="0"/>
    <p:restoredTop sz="94660"/>
  </p:normalViewPr>
  <p:slideViewPr>
    <p:cSldViewPr snapToGrid="0">
      <p:cViewPr varScale="1">
        <p:scale>
          <a:sx n="82" d="100"/>
          <a:sy n="82" d="100"/>
        </p:scale>
        <p:origin x="21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20.10.2024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pl-PL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322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20.10.2024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538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20.10.2024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2632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20.10.2024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6955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20.10.2024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31540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20.10.2024</a:t>
            </a:fld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5524219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20.10.2024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014683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20.10.2024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026876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20.10.2024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182886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20.10.2024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748588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20.10.2024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450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20.10.2024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0451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20.10.2024</a:t>
            </a:fld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6682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20.10.2024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935505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20.10.2024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44078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20.10.2024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101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20.10.2024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054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20.10.2024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183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20.10.2024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267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20.10.2024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809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20.10.2024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219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20.10.2024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813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20.10.2024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897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89B70-222A-4868-B9CF-98206BFEDC84}" type="datetimeFigureOut">
              <a:rPr lang="pl-PL" smtClean="0"/>
              <a:pPr/>
              <a:t>20.10.2024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412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/>
              <a:t>Wykład 2</a:t>
            </a:r>
            <a:endParaRPr lang="pl-PL" dirty="0"/>
          </a:p>
          <a:p>
            <a:r>
              <a:rPr lang="pl-PL" dirty="0"/>
              <a:t>EESRS1-1111, EESRS1-1112 </a:t>
            </a: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Podstawy prawa</a:t>
            </a:r>
          </a:p>
        </p:txBody>
      </p:sp>
    </p:spTree>
    <p:extLst>
      <p:ext uri="{BB962C8B-B14F-4D97-AF65-F5344CB8AC3E}">
        <p14:creationId xmlns:p14="http://schemas.microsoft.com/office/powerpoint/2010/main" val="2950316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500348"/>
          </a:xfrm>
        </p:spPr>
        <p:txBody>
          <a:bodyPr>
            <a:normAutofit/>
          </a:bodyPr>
          <a:lstStyle/>
          <a:p>
            <a:r>
              <a:rPr lang="pl-PL" sz="2000" dirty="0"/>
              <a:t>Zasady prawa wyborczego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556792"/>
            <a:ext cx="8229600" cy="4824536"/>
          </a:xfrm>
        </p:spPr>
        <p:txBody>
          <a:bodyPr>
            <a:normAutofit lnSpcReduction="10000"/>
          </a:bodyPr>
          <a:lstStyle/>
          <a:p>
            <a:pPr marL="114300" indent="0" algn="ctr">
              <a:buNone/>
            </a:pPr>
            <a:r>
              <a:rPr lang="pl-PL" b="1" dirty="0"/>
              <a:t>Zasada równości prawa wyborczego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Aspekt formalny – każdy wyborca na takich samych zasadach uczestniczy w wyborach</a:t>
            </a:r>
          </a:p>
          <a:p>
            <a:pPr marL="114300" indent="0" algn="just">
              <a:buNone/>
            </a:pPr>
            <a:r>
              <a:rPr lang="pl-PL" sz="1600" dirty="0"/>
              <a:t>Gwarancje: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ujęcie wyborcy w Centralnym Rejestrze Wyborców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ujęcie w jednym spisie wyborców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nieumieszczenie/wykreślenie ze spisu w stałym obwodzie głosowania wyborcy, który pobrał zaświadczenie o prawie do głosowania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odebranie zaświadczenia o prawie do głosowania w przypadku dopisania do spisu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poświadczenie podpisem odbioru karty do głosowania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Aspekt materialny – każdy głos ma taką samą siłę</a:t>
            </a:r>
          </a:p>
          <a:p>
            <a:pPr marL="114300" indent="0" algn="just">
              <a:buNone/>
            </a:pPr>
            <a:r>
              <a:rPr lang="pl-PL" sz="1600" dirty="0"/>
              <a:t>Gwarancje: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zastosowanie jednolitej normy przedstawicielstwa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stworzenie okręgów wyborczych zamieszkałych przez taką samą liczbę wyborców</a:t>
            </a:r>
          </a:p>
        </p:txBody>
      </p:sp>
    </p:spTree>
    <p:extLst>
      <p:ext uri="{BB962C8B-B14F-4D97-AF65-F5344CB8AC3E}">
        <p14:creationId xmlns:p14="http://schemas.microsoft.com/office/powerpoint/2010/main" val="4250814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500348"/>
          </a:xfrm>
        </p:spPr>
        <p:txBody>
          <a:bodyPr>
            <a:normAutofit/>
          </a:bodyPr>
          <a:lstStyle/>
          <a:p>
            <a:r>
              <a:rPr lang="pl-PL" sz="2000" dirty="0"/>
              <a:t>Zasady prawa wyborczego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700809"/>
            <a:ext cx="8229600" cy="4425355"/>
          </a:xfrm>
        </p:spPr>
        <p:txBody>
          <a:bodyPr/>
          <a:lstStyle/>
          <a:p>
            <a:pPr marL="114300" indent="0" algn="ctr">
              <a:buNone/>
            </a:pPr>
            <a:r>
              <a:rPr lang="pl-PL" b="1" dirty="0"/>
              <a:t>Zasada bezpośredniości</a:t>
            </a:r>
          </a:p>
          <a:p>
            <a:pPr marL="114300" indent="0" algn="just">
              <a:buNone/>
            </a:pPr>
            <a:endParaRPr lang="pl-PL" dirty="0"/>
          </a:p>
          <a:p>
            <a:pPr marL="114300" indent="0" algn="just">
              <a:buNone/>
            </a:pPr>
            <a:r>
              <a:rPr lang="pl-PL" sz="2000" dirty="0"/>
              <a:t>Głosowanie osobiste </a:t>
            </a:r>
          </a:p>
          <a:p>
            <a:pPr marL="114300" indent="0" algn="just">
              <a:buNone/>
            </a:pPr>
            <a:r>
              <a:rPr lang="pl-PL" sz="2000" dirty="0"/>
              <a:t>*głosowanie przez pełnomocnika uważane jest za głosowanie osobiste</a:t>
            </a:r>
          </a:p>
          <a:p>
            <a:pPr marL="114300" indent="0" algn="just">
              <a:buNone/>
            </a:pPr>
            <a:endParaRPr lang="pl-PL" sz="2000" dirty="0"/>
          </a:p>
          <a:p>
            <a:pPr marL="114300" indent="0" algn="just">
              <a:buNone/>
            </a:pPr>
            <a:r>
              <a:rPr lang="pl-PL" sz="2000" dirty="0"/>
              <a:t>Głosowanie imienne</a:t>
            </a:r>
          </a:p>
        </p:txBody>
      </p:sp>
    </p:spTree>
    <p:extLst>
      <p:ext uri="{BB962C8B-B14F-4D97-AF65-F5344CB8AC3E}">
        <p14:creationId xmlns:p14="http://schemas.microsoft.com/office/powerpoint/2010/main" val="4243905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572356"/>
          </a:xfrm>
        </p:spPr>
        <p:txBody>
          <a:bodyPr>
            <a:normAutofit/>
          </a:bodyPr>
          <a:lstStyle/>
          <a:p>
            <a:r>
              <a:rPr lang="pl-PL" sz="2000" dirty="0"/>
              <a:t>Zasady prawa wyborczego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196753"/>
            <a:ext cx="8229600" cy="4929411"/>
          </a:xfrm>
        </p:spPr>
        <p:txBody>
          <a:bodyPr/>
          <a:lstStyle/>
          <a:p>
            <a:pPr marL="114300" indent="0" algn="ctr">
              <a:buNone/>
            </a:pPr>
            <a:endParaRPr lang="pl-PL" dirty="0"/>
          </a:p>
          <a:p>
            <a:pPr marL="114300" indent="0" algn="ctr">
              <a:buNone/>
            </a:pPr>
            <a:endParaRPr lang="pl-PL" dirty="0"/>
          </a:p>
          <a:p>
            <a:pPr marL="114300" indent="0" algn="ctr">
              <a:buNone/>
            </a:pPr>
            <a:r>
              <a:rPr lang="pl-PL" b="1" dirty="0"/>
              <a:t>Zasada tajności głosowania</a:t>
            </a:r>
          </a:p>
        </p:txBody>
      </p:sp>
    </p:spTree>
    <p:extLst>
      <p:ext uri="{BB962C8B-B14F-4D97-AF65-F5344CB8AC3E}">
        <p14:creationId xmlns:p14="http://schemas.microsoft.com/office/powerpoint/2010/main" val="28951233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500348"/>
          </a:xfrm>
        </p:spPr>
        <p:txBody>
          <a:bodyPr>
            <a:normAutofit/>
          </a:bodyPr>
          <a:lstStyle/>
          <a:p>
            <a:r>
              <a:rPr lang="pl-PL" sz="2000" dirty="0"/>
              <a:t>Zasady prawa wyborczego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628801"/>
            <a:ext cx="8229600" cy="4497363"/>
          </a:xfrm>
        </p:spPr>
        <p:txBody>
          <a:bodyPr/>
          <a:lstStyle/>
          <a:p>
            <a:pPr marL="114300" indent="0" algn="ctr">
              <a:buNone/>
            </a:pPr>
            <a:r>
              <a:rPr lang="pl-PL" b="1" dirty="0"/>
              <a:t>Zasada wyborów większościowych</a:t>
            </a:r>
          </a:p>
          <a:p>
            <a:pPr marL="114300" indent="0" algn="ctr">
              <a:buNone/>
            </a:pPr>
            <a:endParaRPr lang="pl-PL" dirty="0"/>
          </a:p>
          <a:p>
            <a:pPr marL="114300" indent="0" algn="just">
              <a:buNone/>
            </a:pPr>
            <a:r>
              <a:rPr lang="pl-PL" sz="2000" dirty="0"/>
              <a:t>System większości zwykłej</a:t>
            </a:r>
          </a:p>
          <a:p>
            <a:pPr marL="114300" indent="0" algn="just">
              <a:buNone/>
            </a:pPr>
            <a:endParaRPr lang="pl-PL" sz="2000" dirty="0"/>
          </a:p>
          <a:p>
            <a:pPr marL="114300" indent="0" algn="just">
              <a:buNone/>
            </a:pPr>
            <a:r>
              <a:rPr lang="pl-PL" sz="2000" dirty="0"/>
              <a:t>System większości bezwzględnej</a:t>
            </a:r>
          </a:p>
          <a:p>
            <a:pPr marL="114300" indent="0" algn="just">
              <a:buNone/>
            </a:pPr>
            <a:endParaRPr lang="pl-PL" sz="2000" dirty="0"/>
          </a:p>
          <a:p>
            <a:pPr marL="114300" indent="0" algn="just">
              <a:buNone/>
            </a:pPr>
            <a:endParaRPr lang="pl-PL" sz="2000" dirty="0"/>
          </a:p>
          <a:p>
            <a:pPr marL="114300" indent="0" algn="just">
              <a:buNone/>
            </a:pPr>
            <a:r>
              <a:rPr lang="pl-PL" sz="2000" dirty="0"/>
              <a:t>*prawo </a:t>
            </a:r>
            <a:r>
              <a:rPr lang="pl-PL" sz="2000" dirty="0" err="1"/>
              <a:t>Duvergere’a</a:t>
            </a:r>
            <a:r>
              <a:rPr lang="pl-PL" sz="2000" dirty="0"/>
              <a:t> – jednomandatowe okręgi wyborcze i ordynacja większościowa w naturalny sposób prowadzą do  wytworzenia systemu dwupartyjnego</a:t>
            </a:r>
          </a:p>
        </p:txBody>
      </p:sp>
    </p:spTree>
    <p:extLst>
      <p:ext uri="{BB962C8B-B14F-4D97-AF65-F5344CB8AC3E}">
        <p14:creationId xmlns:p14="http://schemas.microsoft.com/office/powerpoint/2010/main" val="3787149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500348"/>
          </a:xfrm>
        </p:spPr>
        <p:txBody>
          <a:bodyPr>
            <a:normAutofit/>
          </a:bodyPr>
          <a:lstStyle/>
          <a:p>
            <a:r>
              <a:rPr lang="pl-PL" sz="2000" dirty="0"/>
              <a:t>Zasady prawa wyborczego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628801"/>
            <a:ext cx="8229600" cy="4497363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b="1" dirty="0"/>
              <a:t>Zasada proporcjonalności prawa wyborczego</a:t>
            </a:r>
          </a:p>
          <a:p>
            <a:pPr marL="114300" indent="0" algn="ctr">
              <a:buNone/>
            </a:pPr>
            <a:endParaRPr lang="pl-PL" dirty="0"/>
          </a:p>
          <a:p>
            <a:pPr marL="114300" indent="0" algn="just">
              <a:buNone/>
            </a:pPr>
            <a:r>
              <a:rPr lang="pl-PL" sz="2000" dirty="0"/>
              <a:t>Liczba mandatów winna odzwierciedlać poparcie społeczne</a:t>
            </a:r>
          </a:p>
          <a:p>
            <a:pPr marL="114300" indent="0" algn="just">
              <a:buNone/>
            </a:pPr>
            <a:endParaRPr lang="pl-PL" sz="2000" dirty="0"/>
          </a:p>
          <a:p>
            <a:pPr marL="114300" indent="0" algn="just">
              <a:buNone/>
            </a:pPr>
            <a:r>
              <a:rPr lang="pl-PL" sz="2000" dirty="0"/>
              <a:t>Metody przeliczania głosów na mandaty np.:</a:t>
            </a:r>
          </a:p>
          <a:p>
            <a:pPr marL="114300" indent="0" algn="just">
              <a:buNone/>
            </a:pPr>
            <a:r>
              <a:rPr lang="pl-PL" sz="2000" dirty="0"/>
              <a:t>Metoda </a:t>
            </a:r>
            <a:r>
              <a:rPr lang="pl-PL" sz="2000" dirty="0" err="1"/>
              <a:t>d’Hondt’a</a:t>
            </a:r>
            <a:r>
              <a:rPr lang="pl-PL" sz="2000" dirty="0"/>
              <a:t> </a:t>
            </a:r>
          </a:p>
          <a:p>
            <a:pPr marL="114300" indent="0" algn="just">
              <a:buNone/>
            </a:pPr>
            <a:endParaRPr lang="pl-PL" sz="2000" dirty="0"/>
          </a:p>
          <a:p>
            <a:pPr marL="114300" indent="0" algn="just">
              <a:buNone/>
            </a:pPr>
            <a:r>
              <a:rPr lang="pl-PL" sz="2000" dirty="0"/>
              <a:t>Metoda Hare-Niemeyera (odmiana metody ilorazu wyborczego)</a:t>
            </a:r>
          </a:p>
          <a:p>
            <a:pPr marL="114300" indent="0" algn="just">
              <a:buNone/>
            </a:pPr>
            <a:endParaRPr lang="pl-PL" sz="2000" dirty="0"/>
          </a:p>
          <a:p>
            <a:pPr marL="114300" indent="0" algn="just">
              <a:buNone/>
            </a:pPr>
            <a:r>
              <a:rPr lang="pl-PL" sz="2000" dirty="0"/>
              <a:t>Metoda Saint-</a:t>
            </a:r>
            <a:r>
              <a:rPr lang="pl-PL" sz="2000" dirty="0" err="1"/>
              <a:t>Laguë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390802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500348"/>
          </a:xfrm>
        </p:spPr>
        <p:txBody>
          <a:bodyPr>
            <a:normAutofit/>
          </a:bodyPr>
          <a:lstStyle/>
          <a:p>
            <a:r>
              <a:rPr lang="pl-PL" sz="2000" dirty="0"/>
              <a:t>Zarządzenie wyborów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91985" y="1729047"/>
            <a:ext cx="9942022" cy="4397117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Wybory do Sejmu, Senatu i do Parlamentu Europejskiego – </a:t>
            </a:r>
            <a:r>
              <a:rPr lang="pl-PL" sz="1600" b="1" dirty="0"/>
              <a:t>Prezydent RP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Wybory na urząd Prezydenta RP – </a:t>
            </a:r>
            <a:r>
              <a:rPr lang="pl-PL" sz="1600" b="1" dirty="0"/>
              <a:t>Marszałek Sejmu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Wybory do organów samorządu terytorialnego – </a:t>
            </a:r>
            <a:r>
              <a:rPr lang="pl-PL" sz="1600" b="1" dirty="0"/>
              <a:t>Prezes Rady Ministrów, po zasięgnięciu opinii Państwowej Komisji Wyborczej</a:t>
            </a:r>
          </a:p>
        </p:txBody>
      </p:sp>
    </p:spTree>
    <p:extLst>
      <p:ext uri="{BB962C8B-B14F-4D97-AF65-F5344CB8AC3E}">
        <p14:creationId xmlns:p14="http://schemas.microsoft.com/office/powerpoint/2010/main" val="1271701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572356"/>
          </a:xfrm>
        </p:spPr>
        <p:txBody>
          <a:bodyPr>
            <a:normAutofit/>
          </a:bodyPr>
          <a:lstStyle/>
          <a:p>
            <a:r>
              <a:rPr lang="pl-PL" sz="2000" dirty="0"/>
              <a:t>Organy wyborcze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556793"/>
            <a:ext cx="8229600" cy="4569371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Państwowa Komisja Wyborcza</a:t>
            </a:r>
          </a:p>
          <a:p>
            <a:pPr marL="114300" indent="0">
              <a:buNone/>
            </a:pPr>
            <a:r>
              <a:rPr lang="pl-PL" sz="1600" dirty="0"/>
              <a:t>Skład:</a:t>
            </a:r>
          </a:p>
          <a:p>
            <a:pPr marL="114300" indent="0">
              <a:buNone/>
            </a:pPr>
            <a:r>
              <a:rPr lang="pl-PL" sz="1600" dirty="0"/>
              <a:t>sędzia Trybunału Konstytucyjnego, sędzia Naczelnego Sądu Administracyjnego, 7 członków wybranych przez Sejm; kadencja sędziego TK i sędziego NSA – 9 lat; kadencja wybieranych przez Sejm członków PKW – odpowiadać ma kadencji Sejmu, który ich wybrał, z zastrzeżeniem, że członkostwo wygasa po upływie 150 dni od dnia wyborów do Sejmu</a:t>
            </a:r>
          </a:p>
        </p:txBody>
      </p:sp>
    </p:spTree>
    <p:extLst>
      <p:ext uri="{BB962C8B-B14F-4D97-AF65-F5344CB8AC3E}">
        <p14:creationId xmlns:p14="http://schemas.microsoft.com/office/powerpoint/2010/main" val="24476889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644364"/>
          </a:xfrm>
        </p:spPr>
        <p:txBody>
          <a:bodyPr>
            <a:normAutofit/>
          </a:bodyPr>
          <a:lstStyle/>
          <a:p>
            <a:r>
              <a:rPr lang="pl-PL" sz="2000" dirty="0"/>
              <a:t>Organy wyborcze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75854" y="1628801"/>
            <a:ext cx="10740043" cy="4497363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2000" b="1" dirty="0"/>
              <a:t>Zadania Państwowej Komisji Wyborczej: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sprawowanie nadzoru nad przestrzeganiem prawa wyborczego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sprawowanie nadzoru nad aktualizowaniem danych zgromadzonych w Centralnym Rejestrze Wyborców oraz nad sporządzaniem spisów wyborców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prowadzenie wykazu osób, które utraciły prawo wybieralności na mocy orzeczenia sądu lustracyjnego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powoływanie i rozwiązywanie okręgowych i rejonowych komisji wyborczych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powoływanie i odwoływanie komisarzy wyborczych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ustalanie urzędowych formularzy i druków wyborczych, a także wzorów pieczęci organów wyborczych niższego stopnia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rozpatrywanie skarg na działalność okręgowych komisji wyborczych oraz komisarzy wyborczych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 wyborach na urząd Prezydenta RP – rejestrowanie kandydatów na urząd Prezydenta RP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sprawdzanie wybranych kart do głosowania i innych dokumentów z wyborów w celu wykluczenia nieprawidłowości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ustalanie wyników wyborów do Sejmu, Senatu, Parlamentu Europejskiego i na urząd Prezydenta RP i podawanie ich do wiadomości publicznej</a:t>
            </a:r>
          </a:p>
        </p:txBody>
      </p:sp>
    </p:spTree>
    <p:extLst>
      <p:ext uri="{BB962C8B-B14F-4D97-AF65-F5344CB8AC3E}">
        <p14:creationId xmlns:p14="http://schemas.microsoft.com/office/powerpoint/2010/main" val="33289018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716372"/>
          </a:xfrm>
        </p:spPr>
        <p:txBody>
          <a:bodyPr>
            <a:normAutofit/>
          </a:bodyPr>
          <a:lstStyle/>
          <a:p>
            <a:r>
              <a:rPr lang="pl-PL" sz="2000" dirty="0"/>
              <a:t>Organy wyborcze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628800"/>
            <a:ext cx="8229600" cy="4824536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Komisarze wyborczy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powoływani przez PKW w liczbie 100, spośród osób posiadających wyższe wykształcenie prawnicze i dających rękojmię należytego pełnienia tej funkcji; wniosek o powołanie komisarzy zgłasza minister właściwy do spraw wewnętrznych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kadencja 5 lat; brak możliwości ponownego pełnienia funkcji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Zadanie komisarzy wyborczych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sprawowanie nadzoru nad przestrzeganiem prawa wyborczego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zapewnienie we współdziałaniu z urzędnikami wyborczymi i organami jednostek samorządu terytorialnego organizacji wyborów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powoływanie terytorialnych i obwodowych komisji wyborczych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przewodniczenie okręgowym i rejonowym komisjom wyborczym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 wyborach samorządowych – zarządzanie drukowania kart do głosowania i przekazania ich komisjom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tworzenie i zmiana obwodów do głosowania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rozpatrywanie skarg na działalność terytorialnych komisji wyborczych</a:t>
            </a:r>
          </a:p>
          <a:p>
            <a:pPr algn="just">
              <a:buFont typeface="Wingdings" pitchFamily="2" charset="2"/>
              <a:buChar char="Ø"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770829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716372"/>
          </a:xfrm>
        </p:spPr>
        <p:txBody>
          <a:bodyPr>
            <a:normAutofit/>
          </a:bodyPr>
          <a:lstStyle/>
          <a:p>
            <a:r>
              <a:rPr lang="pl-PL" sz="2000" dirty="0"/>
              <a:t>Organy wyborcze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0189" y="1628801"/>
            <a:ext cx="10906298" cy="4497363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Okręgowe komisje wyborcze</a:t>
            </a:r>
          </a:p>
          <a:p>
            <a:pPr marL="114300" indent="0" algn="just">
              <a:buNone/>
            </a:pPr>
            <a:r>
              <a:rPr lang="pl-PL" sz="1600" dirty="0"/>
              <a:t>Skład: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4-10 członków oraz komisarz wyborczy jako przewodniczący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członkowie okręgowych komisji wyborczych powoływani są przez PKW; wymagania – osoby mające wyższe wykształcenie prawnicze, dające rękojmię należytego wykonywania funkcji, które nie ukończyły 70 r.ż.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Zadania: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sprawowanie nadzoru nad przestrzeganiem prawa wyborczego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rejestrowanie list kandydatów na posłów, kandydatów na senatorów, list kandydatów na posłów do Parlamentu Europejskiego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zarządzanie drukowania kart do głosowania w wyborach do Sejmu, Senatu i do Parlamentu Europejskiego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ustalanie i ogłaszanie wyników głosowania w okręgu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rozpatrywanie skarg na działalność rejonowych (w wyborach do Parlamentu Europejskiego) i obwodowych komisji wyborczych (w wyborach do Sejmu i Senatu, na urząd Prezydenta RP)</a:t>
            </a:r>
          </a:p>
        </p:txBody>
      </p:sp>
    </p:spTree>
    <p:extLst>
      <p:ext uri="{BB962C8B-B14F-4D97-AF65-F5344CB8AC3E}">
        <p14:creationId xmlns:p14="http://schemas.microsoft.com/office/powerpoint/2010/main" val="1088106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500348"/>
          </a:xfrm>
        </p:spPr>
        <p:txBody>
          <a:bodyPr>
            <a:normAutofit/>
          </a:bodyPr>
          <a:lstStyle/>
          <a:p>
            <a:r>
              <a:rPr lang="pl-PL" sz="2000" dirty="0"/>
              <a:t>Zasada suwerenności Narodu – art. 4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556793"/>
            <a:ext cx="8229600" cy="4569371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Cechy suwerenności: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pierwotny charakter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trwałość 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samowładność 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 err="1"/>
              <a:t>całowładność</a:t>
            </a:r>
            <a:endParaRPr lang="pl-PL" sz="1600" dirty="0"/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nieograniczoność </a:t>
            </a:r>
          </a:p>
          <a:p>
            <a:pPr>
              <a:buFont typeface="Wingdings" pitchFamily="2" charset="2"/>
              <a:buChar char="Ø"/>
            </a:pPr>
            <a:endParaRPr lang="pl-PL" sz="1600" dirty="0"/>
          </a:p>
          <a:p>
            <a:pPr>
              <a:buFont typeface="Wingdings" pitchFamily="2" charset="2"/>
              <a:buChar char="Ø"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Suwerenność to władza pierwotna, trwała, niezależna w stosunkach wewnętrznych i zewnętrznych oraz prawnie nieograniczona</a:t>
            </a:r>
          </a:p>
        </p:txBody>
      </p:sp>
    </p:spTree>
    <p:extLst>
      <p:ext uri="{BB962C8B-B14F-4D97-AF65-F5344CB8AC3E}">
        <p14:creationId xmlns:p14="http://schemas.microsoft.com/office/powerpoint/2010/main" val="3680397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91544" y="404665"/>
            <a:ext cx="8260672" cy="720080"/>
          </a:xfrm>
        </p:spPr>
        <p:txBody>
          <a:bodyPr>
            <a:normAutofit/>
          </a:bodyPr>
          <a:lstStyle/>
          <a:p>
            <a:r>
              <a:rPr lang="pl-PL" sz="2000" dirty="0"/>
              <a:t>Organy wyborcze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14895" y="1556793"/>
            <a:ext cx="10784378" cy="4569371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Rejonowe komisje wyborcze </a:t>
            </a:r>
            <a:r>
              <a:rPr lang="pl-PL" sz="1600" dirty="0"/>
              <a:t>– powoływane są dla przeprowadzenie wyborów do Parlamentu Europejskiego</a:t>
            </a:r>
          </a:p>
          <a:p>
            <a:pPr marL="114300" indent="0" algn="just">
              <a:buNone/>
            </a:pPr>
            <a:r>
              <a:rPr lang="pl-PL" sz="1600" dirty="0"/>
              <a:t>Skład: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4 członków oraz komisarz wyborczy jako przewodniczący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członkowie okręgowych komisji wyborczych powoływani są przez PKW; wymagania – osoby mające wyższe wykształcenie prawnicze, dające rękojmię należytego wykonywania funkcji, które nie ukończyły 70 r.ż.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Zadania: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sprawowanie nadzoru nad przestrzeganiem prawa wyborczego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zapewnienie dostarczenia kart do głosowania obwodowym komisjom wyborczym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rozpatrywanie skarg na działalność obwodowych komisji wyborczych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ustalanie i ogłaszanie wyników głosowania w rejonie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zapewnienie wykonania zadań wyborczych we współdziałaniu z urzędnikami wyborczymi</a:t>
            </a:r>
          </a:p>
        </p:txBody>
      </p:sp>
    </p:spTree>
    <p:extLst>
      <p:ext uri="{BB962C8B-B14F-4D97-AF65-F5344CB8AC3E}">
        <p14:creationId xmlns:p14="http://schemas.microsoft.com/office/powerpoint/2010/main" val="3799031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644364"/>
          </a:xfrm>
        </p:spPr>
        <p:txBody>
          <a:bodyPr>
            <a:normAutofit/>
          </a:bodyPr>
          <a:lstStyle/>
          <a:p>
            <a:r>
              <a:rPr lang="pl-PL" sz="2000" dirty="0"/>
              <a:t>Organy wyborcze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6102" y="1628800"/>
            <a:ext cx="10784378" cy="4824536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Terytorialne komisje wyborcze </a:t>
            </a:r>
            <a:r>
              <a:rPr lang="pl-PL" sz="1600" dirty="0"/>
              <a:t>– powoływane w wyborach do organów samorządu terytorialnego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Skład – 9 – 15 członków powołanych przez komisarza wyborczego spośród kandydatów zgłoszonych przez komitety wyborcze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Zadania: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nadzorowanie przestrzegania prawa wyborczego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rejestrowanie kandydatów na radnych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zarządzanie druku </a:t>
            </a:r>
            <a:r>
              <a:rPr lang="pl-PL" sz="1600" dirty="0" err="1"/>
              <a:t>obwieszczeń</a:t>
            </a:r>
            <a:r>
              <a:rPr lang="pl-PL" sz="1600" dirty="0"/>
              <a:t> wyborczych i podawanie ich do wiadomości publicznej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rozpatrywanie skarg na działalność obwodowych komisji wyborczych w wyborach do organów samorządu terytorialnego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ustalanie wyników głosowania i przesyłanie ich komisarzowi wyborczemu</a:t>
            </a:r>
          </a:p>
          <a:p>
            <a:pPr marL="114300" indent="0">
              <a:buNone/>
            </a:pP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1381511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716372"/>
          </a:xfrm>
        </p:spPr>
        <p:txBody>
          <a:bodyPr>
            <a:normAutofit/>
          </a:bodyPr>
          <a:lstStyle/>
          <a:p>
            <a:r>
              <a:rPr lang="pl-PL" sz="2000" dirty="0"/>
              <a:t>Organy wyborcze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9011" y="1556792"/>
            <a:ext cx="11044844" cy="4824536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Obwodowe komisje wyborcze </a:t>
            </a:r>
            <a:r>
              <a:rPr lang="pl-PL" sz="1600" dirty="0"/>
              <a:t>– powoływane przez komisarzy wyborczych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Skład – różny w zależności od wielkości obwodu do głosowania</a:t>
            </a:r>
          </a:p>
          <a:p>
            <a:pPr marL="114300" indent="0" algn="just">
              <a:buNone/>
            </a:pPr>
            <a:r>
              <a:rPr lang="pl-PL" sz="1600" dirty="0"/>
              <a:t>Np. w obwodach do 1000 mieszkańców – 7 członków</a:t>
            </a:r>
          </a:p>
          <a:p>
            <a:pPr marL="114300" indent="0" algn="just">
              <a:buNone/>
            </a:pPr>
            <a:r>
              <a:rPr lang="pl-PL" sz="1600" dirty="0"/>
              <a:t>        w obwodach od 1001 do 2000 mieszkańców – 9 członków</a:t>
            </a:r>
          </a:p>
          <a:p>
            <a:pPr marL="114300" indent="0" algn="just">
              <a:buNone/>
            </a:pPr>
            <a:r>
              <a:rPr lang="pl-PL" sz="1600" dirty="0"/>
              <a:t>        w obwodach od 2001 do 3000 mieszkańców – 11 członków</a:t>
            </a:r>
          </a:p>
          <a:p>
            <a:pPr marL="114300" indent="0" algn="just">
              <a:buNone/>
            </a:pPr>
            <a:r>
              <a:rPr lang="pl-PL" sz="1600" dirty="0"/>
              <a:t>        w obwodach powyżej 3000 mieszkańców – 13 członków</a:t>
            </a:r>
          </a:p>
          <a:p>
            <a:pPr marL="114300" indent="0" algn="just">
              <a:buNone/>
            </a:pPr>
            <a:r>
              <a:rPr lang="pl-PL" sz="1600" dirty="0"/>
              <a:t>        w obwodach odrębnych – od 5 do 11 członków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Zadania: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przeprowadzenie głosowania w obwodzie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czuwanie nad przestrzeganiem prawa wyborczego w miejscu i czasie głosowania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ustalenie wyników głosowania w obwodzie i podanie ich do wiadomości publicznej</a:t>
            </a:r>
          </a:p>
        </p:txBody>
      </p:sp>
    </p:spTree>
    <p:extLst>
      <p:ext uri="{BB962C8B-B14F-4D97-AF65-F5344CB8AC3E}">
        <p14:creationId xmlns:p14="http://schemas.microsoft.com/office/powerpoint/2010/main" val="2685785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716372"/>
          </a:xfrm>
        </p:spPr>
        <p:txBody>
          <a:bodyPr>
            <a:normAutofit/>
          </a:bodyPr>
          <a:lstStyle/>
          <a:p>
            <a:r>
              <a:rPr lang="pl-PL" sz="2000" dirty="0"/>
              <a:t>Wybory do Sejmu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87433" y="1556792"/>
            <a:ext cx="10895214" cy="5040560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Zasady prawa wyborczego: </a:t>
            </a:r>
            <a:r>
              <a:rPr lang="pl-PL" sz="1600" dirty="0"/>
              <a:t>wolne, powszechne, bezpośrednie, równe, głosowanie tajne, proporcjonalne</a:t>
            </a: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Organy właściwe do przeprowadzenia wyborów:</a:t>
            </a:r>
          </a:p>
          <a:p>
            <a:pPr marL="114300" indent="0">
              <a:buNone/>
            </a:pPr>
            <a:r>
              <a:rPr lang="pl-PL" sz="1600" dirty="0"/>
              <a:t>Państwowa Komisja Wyborcza</a:t>
            </a:r>
          </a:p>
          <a:p>
            <a:pPr marL="114300" indent="0">
              <a:buNone/>
            </a:pPr>
            <a:r>
              <a:rPr lang="pl-PL" sz="1600" dirty="0"/>
              <a:t>Okręgowa komisja wyborcza</a:t>
            </a:r>
          </a:p>
          <a:p>
            <a:pPr marL="114300" indent="0">
              <a:buNone/>
            </a:pPr>
            <a:r>
              <a:rPr lang="pl-PL" sz="1600" dirty="0"/>
              <a:t>Obwodowa komisja wyborcza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b="1" dirty="0"/>
              <a:t>Możliwość zgłaszania kandydatów na posłów: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partie polityczne </a:t>
            </a:r>
            <a:r>
              <a:rPr lang="pl-PL" sz="1600" dirty="0"/>
              <a:t> - komitet wyborczy partii politycznej, koalicyjny komitet wyborczy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wyborcy </a:t>
            </a:r>
            <a:r>
              <a:rPr lang="pl-PL" sz="1600" dirty="0"/>
              <a:t>– komitet wyborczy wyborów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Czynne prawo wyborcze </a:t>
            </a:r>
            <a:r>
              <a:rPr lang="pl-PL" sz="1600" dirty="0"/>
              <a:t>– obywatele RP, którzy najpóźniej w dniu głosowania ukończyli 18 r.ż., nieubezwłasnowolnieni, niepozbawieni praw publicznych</a:t>
            </a: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Bierne prawo wyborcze </a:t>
            </a:r>
            <a:r>
              <a:rPr lang="pl-PL" sz="1600" dirty="0"/>
              <a:t>– osoby posiadające czynne prawo wyborcze, które ukończyły 21 r.ż., nieskazane na karę pozbawienia wolności za przestępstwo umyślne ścigane z oskarżenia publicznego</a:t>
            </a: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784075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788380"/>
          </a:xfrm>
        </p:spPr>
        <p:txBody>
          <a:bodyPr>
            <a:normAutofit/>
          </a:bodyPr>
          <a:lstStyle/>
          <a:p>
            <a:r>
              <a:rPr lang="pl-PL" sz="2000" dirty="0"/>
              <a:t>Wybory do sejmu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9971" y="1812175"/>
            <a:ext cx="11161222" cy="4313989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Listy kandydatów na posłów – </a:t>
            </a:r>
            <a:r>
              <a:rPr lang="pl-PL" sz="1600" dirty="0"/>
              <a:t>na liście musi się znaleźć przynajmniej tylu kandydatów, ilu jest posłów wybieranych w okręgu, maksymalnie – dwukrotnie więcej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Rejestracja listy </a:t>
            </a:r>
            <a:r>
              <a:rPr lang="pl-PL" sz="1600" dirty="0"/>
              <a:t>– w okręgowej komisji wyborczej, poparcie co najmniej 5000 wyborców z okręgu, w którym dokonuje się rejestracji listy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Rozdzielenie mandatów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progi wyborcze – </a:t>
            </a:r>
            <a:r>
              <a:rPr lang="pl-PL" sz="1600" dirty="0"/>
              <a:t>5% dla komitetu wyborczego wyborców i komitetu wyborczego partii politycznej, 8% dla koalicyjnego komitetu wyborczego</a:t>
            </a: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metoda rozdzielenia mandatów pomiędzy listy komitetów - </a:t>
            </a:r>
            <a:r>
              <a:rPr lang="pl-PL" sz="1600" dirty="0"/>
              <a:t>metoda </a:t>
            </a:r>
            <a:r>
              <a:rPr lang="pl-PL" sz="1600" dirty="0" err="1"/>
              <a:t>d’Hondt’a</a:t>
            </a: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1638526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716372"/>
          </a:xfrm>
        </p:spPr>
        <p:txBody>
          <a:bodyPr>
            <a:normAutofit/>
          </a:bodyPr>
          <a:lstStyle/>
          <a:p>
            <a:r>
              <a:rPr lang="pl-PL" sz="2000" dirty="0"/>
              <a:t>Wybory do Senatu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48393" y="1695796"/>
            <a:ext cx="11083636" cy="4430368"/>
          </a:xfrm>
        </p:spPr>
        <p:txBody>
          <a:bodyPr>
            <a:normAutofit fontScale="70000" lnSpcReduction="20000"/>
          </a:bodyPr>
          <a:lstStyle/>
          <a:p>
            <a:pPr marL="114300" indent="0" algn="just">
              <a:buNone/>
            </a:pPr>
            <a:r>
              <a:rPr lang="pl-PL" b="1" dirty="0"/>
              <a:t>Zasady prawa wyborczego: </a:t>
            </a:r>
            <a:r>
              <a:rPr lang="pl-PL" dirty="0"/>
              <a:t>wolne, powszechne, bezpośrednie, równe, głosowanie tajne, większościowe</a:t>
            </a:r>
            <a:endParaRPr lang="pl-PL" b="1" dirty="0"/>
          </a:p>
          <a:p>
            <a:pPr marL="114300" indent="0">
              <a:buNone/>
            </a:pPr>
            <a:endParaRPr lang="pl-PL" b="1" dirty="0"/>
          </a:p>
          <a:p>
            <a:pPr marL="114300" indent="0">
              <a:buNone/>
            </a:pPr>
            <a:r>
              <a:rPr lang="pl-PL" b="1" dirty="0"/>
              <a:t>Organy właściwe do przeprowadzenia wyborów:</a:t>
            </a:r>
          </a:p>
          <a:p>
            <a:pPr marL="114300" indent="0">
              <a:buNone/>
            </a:pPr>
            <a:r>
              <a:rPr lang="pl-PL" dirty="0"/>
              <a:t>Państwowa Komisja Wyborcza</a:t>
            </a:r>
          </a:p>
          <a:p>
            <a:pPr marL="114300" indent="0">
              <a:buNone/>
            </a:pPr>
            <a:r>
              <a:rPr lang="pl-PL" dirty="0"/>
              <a:t>Okręgowa komisja wyborcza</a:t>
            </a:r>
          </a:p>
          <a:p>
            <a:pPr marL="114300" indent="0">
              <a:buNone/>
            </a:pPr>
            <a:r>
              <a:rPr lang="pl-PL" dirty="0"/>
              <a:t>Obwodowa komisja wyborcza</a:t>
            </a:r>
          </a:p>
          <a:p>
            <a:pPr marL="114300" indent="0">
              <a:buNone/>
            </a:pPr>
            <a:endParaRPr lang="pl-PL" dirty="0"/>
          </a:p>
          <a:p>
            <a:pPr marL="114300" indent="0">
              <a:buNone/>
            </a:pPr>
            <a:r>
              <a:rPr lang="pl-PL" b="1" dirty="0"/>
              <a:t>Możliwość zgłaszania kandydatów na senatorów:</a:t>
            </a:r>
          </a:p>
          <a:p>
            <a:pPr algn="just">
              <a:buFont typeface="Wingdings" pitchFamily="2" charset="2"/>
              <a:buChar char="Ø"/>
            </a:pPr>
            <a:r>
              <a:rPr lang="pl-PL" b="1" dirty="0"/>
              <a:t>partie polityczne </a:t>
            </a:r>
            <a:r>
              <a:rPr lang="pl-PL" dirty="0"/>
              <a:t> - komitet wyborczy partii politycznej, koalicyjny komitet wyborczy</a:t>
            </a:r>
          </a:p>
          <a:p>
            <a:pPr algn="just">
              <a:buFont typeface="Wingdings" pitchFamily="2" charset="2"/>
              <a:buChar char="Ø"/>
            </a:pPr>
            <a:r>
              <a:rPr lang="pl-PL" b="1" dirty="0"/>
              <a:t>wyborcy </a:t>
            </a:r>
            <a:r>
              <a:rPr lang="pl-PL" dirty="0"/>
              <a:t>– komitet wyborczy wyborów</a:t>
            </a:r>
          </a:p>
          <a:p>
            <a:pPr marL="114300" indent="0" algn="just">
              <a:buNone/>
            </a:pPr>
            <a:endParaRPr lang="pl-PL" dirty="0"/>
          </a:p>
          <a:p>
            <a:pPr marL="114300" indent="0" algn="just">
              <a:buNone/>
            </a:pPr>
            <a:r>
              <a:rPr lang="pl-PL" b="1" dirty="0"/>
              <a:t>Czynne prawo wyborcze </a:t>
            </a:r>
            <a:r>
              <a:rPr lang="pl-PL" dirty="0"/>
              <a:t>– obywatele RP, którzy najpóźniej w dniu głosowania ukończyli 18 r.ż., nieubezwłasnowolnieni, niepozbawieni praw publicznych</a:t>
            </a:r>
            <a:endParaRPr lang="pl-PL" b="1" dirty="0"/>
          </a:p>
          <a:p>
            <a:pPr marL="114300" indent="0" algn="just">
              <a:buNone/>
            </a:pPr>
            <a:r>
              <a:rPr lang="pl-PL" b="1" dirty="0"/>
              <a:t>Bierne prawo wyborcze </a:t>
            </a:r>
            <a:r>
              <a:rPr lang="pl-PL" dirty="0"/>
              <a:t>– osoby posiadające czynne prawo wyborcze, które ukończyły 30 r.ż., nieskazane na karę pozbawienia wolności za przestępstwo umyślne ścigane z oskarżenia publicznego</a:t>
            </a:r>
            <a:endParaRPr lang="pl-PL" b="1" dirty="0"/>
          </a:p>
          <a:p>
            <a:pPr marL="11430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57820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788380"/>
          </a:xfrm>
        </p:spPr>
        <p:txBody>
          <a:bodyPr>
            <a:normAutofit/>
          </a:bodyPr>
          <a:lstStyle/>
          <a:p>
            <a:r>
              <a:rPr lang="pl-PL" sz="2000" dirty="0"/>
              <a:t>Wybory do senatu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65265" y="1628801"/>
            <a:ext cx="11177848" cy="4497363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Kandydat na senatora – </a:t>
            </a:r>
            <a:r>
              <a:rPr lang="pl-PL" sz="1600" dirty="0"/>
              <a:t>jeden komitet może zarejestrować w okręgu wyłącznie jednego kandydata na senatora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Rejestracja kandydata </a:t>
            </a:r>
            <a:r>
              <a:rPr lang="pl-PL" sz="1600" dirty="0"/>
              <a:t>– w okręgowej komisji wyborczej, poparcie co najmniej 2000 wyborców z okręgu, w którym dokonuje się rejestracji kandydata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Rozdzielenie mandatu – </a:t>
            </a:r>
            <a:r>
              <a:rPr lang="pl-PL" sz="1600" dirty="0"/>
              <a:t>system większości zwykłej</a:t>
            </a: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Ważność wyborów do Sejmu i do Senatu: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protest wyborczy – </a:t>
            </a:r>
            <a:r>
              <a:rPr lang="pl-PL" sz="1600" dirty="0"/>
              <a:t>w terminie 7 dni od ogłoszenia wyników wyborów przez PKW; zarzut – popełnienie przestępstwa lub naruszenie prawa na etapie głosowania, liczenia głosów, ustalenia wyników</a:t>
            </a:r>
            <a:endParaRPr lang="pl-PL" sz="1600" b="1" dirty="0"/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bada Sąd Najwyższy – </a:t>
            </a:r>
            <a:r>
              <a:rPr lang="pl-PL" sz="1600" dirty="0"/>
              <a:t>Izba Kontroli Nadzwyczajnej i Spraw Publicznych</a:t>
            </a:r>
          </a:p>
        </p:txBody>
      </p:sp>
    </p:spTree>
    <p:extLst>
      <p:ext uri="{BB962C8B-B14F-4D97-AF65-F5344CB8AC3E}">
        <p14:creationId xmlns:p14="http://schemas.microsoft.com/office/powerpoint/2010/main" val="999020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788380"/>
          </a:xfrm>
        </p:spPr>
        <p:txBody>
          <a:bodyPr>
            <a:normAutofit/>
          </a:bodyPr>
          <a:lstStyle/>
          <a:p>
            <a:r>
              <a:rPr lang="pl-PL" sz="2000" dirty="0"/>
              <a:t>Wybory na urząd Prezydenta RP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Zasady prawa wyborczego: </a:t>
            </a:r>
            <a:r>
              <a:rPr lang="pl-PL" sz="1600" dirty="0"/>
              <a:t>wolne, powszechne, bezpośrednie, równe, głosowanie tajne, większościowe</a:t>
            </a: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Organy właściwe do przeprowadzenia wyborów:</a:t>
            </a:r>
          </a:p>
          <a:p>
            <a:pPr marL="114300" indent="0">
              <a:buNone/>
            </a:pPr>
            <a:r>
              <a:rPr lang="pl-PL" sz="1600" dirty="0"/>
              <a:t>Państwowa Komisja Wyborcza</a:t>
            </a:r>
          </a:p>
          <a:p>
            <a:pPr marL="114300" indent="0">
              <a:buNone/>
            </a:pPr>
            <a:r>
              <a:rPr lang="pl-PL" sz="1600" dirty="0"/>
              <a:t>Okręgowa komisja wyborcza</a:t>
            </a:r>
          </a:p>
          <a:p>
            <a:pPr marL="114300" indent="0">
              <a:buNone/>
            </a:pPr>
            <a:r>
              <a:rPr lang="pl-PL" sz="1600" dirty="0"/>
              <a:t>Obwodowa komisja wyborcza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b="1" dirty="0"/>
              <a:t>Możliwość zgłaszania kandydata na urząd Prezydenta RP: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grupa 100 tys. wyborców – </a:t>
            </a:r>
            <a:r>
              <a:rPr lang="pl-PL" sz="1600" dirty="0"/>
              <a:t>jako komitet wyborczy wyborców kandydata na Prezydenta RP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Czynne prawo wyborcze </a:t>
            </a:r>
            <a:r>
              <a:rPr lang="pl-PL" sz="1600" dirty="0"/>
              <a:t>– obywatele RP, którzy najpóźniej w dniu głosowania ukończyli 18 r.ż., nieubezwłasnowolnieni, niepozbawieni praw publicznych</a:t>
            </a: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Bierne prawo wyborcze </a:t>
            </a:r>
            <a:r>
              <a:rPr lang="pl-PL" sz="1600" dirty="0"/>
              <a:t>– osoby posiadające czynne prawo wyborcze, które ukończyły 35 r.ż., nieskazane na karę pozbawienia wolności za przestępstwo umyślne ścigane z oskarżenia publicznego</a:t>
            </a:r>
            <a:endParaRPr lang="pl-PL" sz="1600" b="1" dirty="0"/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298638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716372"/>
          </a:xfrm>
        </p:spPr>
        <p:txBody>
          <a:bodyPr>
            <a:normAutofit/>
          </a:bodyPr>
          <a:lstStyle/>
          <a:p>
            <a:r>
              <a:rPr lang="pl-PL" sz="2000" dirty="0"/>
              <a:t>Wybory na urząd Prezydenta RP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6102" y="1752600"/>
            <a:ext cx="11033760" cy="4628728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Rejestracja kandydatów – </a:t>
            </a:r>
            <a:r>
              <a:rPr lang="pl-PL" sz="1600" dirty="0"/>
              <a:t>Państwowa Komisja Wyborcza</a:t>
            </a:r>
          </a:p>
          <a:p>
            <a:pPr marL="114300" indent="0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Urząd Prezydenta RP uzyskuje kandydat, który zdobył ponad połowę ważnie oddanych głosów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Jeżeli żaden z kandydatów nie uzyska wymaganej większości głosów – przeprowadzana jest druga tura głosowania – 14 dni po pierwszej, do której przechodzą dwaj kandydaci z największą ilością głosów.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W drugiej turze urząd Prezydenta RP uzyskuje kandydat, który zdobył najwięcej głosów.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b="1" dirty="0"/>
              <a:t>Ważność wyborów na urząd Prezydenta RP: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protest wyborczy – </a:t>
            </a:r>
            <a:r>
              <a:rPr lang="pl-PL" sz="1600" dirty="0"/>
              <a:t>w terminie 14 dni od ogłoszenia wyników wyborów przez PKW; zarzut – popełnienie przestępstwa lub naruszenie prawa na etapie głosowania, liczenia głosów, ustalenia wyników</a:t>
            </a:r>
            <a:endParaRPr lang="pl-PL" sz="1600" b="1" dirty="0"/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bada Sąd Najwyższy – </a:t>
            </a:r>
            <a:r>
              <a:rPr lang="pl-PL" sz="1600" dirty="0"/>
              <a:t>Izba Kontroli Nadzwyczajnej i Spraw Publicznych</a:t>
            </a:r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567279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644364"/>
          </a:xfrm>
        </p:spPr>
        <p:txBody>
          <a:bodyPr>
            <a:normAutofit/>
          </a:bodyPr>
          <a:lstStyle/>
          <a:p>
            <a:r>
              <a:rPr lang="pl-PL" sz="2000" dirty="0"/>
              <a:t>Wybory do Parlamentu Europejskiego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4305" y="1556792"/>
            <a:ext cx="11305310" cy="4824536"/>
          </a:xfrm>
        </p:spPr>
        <p:txBody>
          <a:bodyPr>
            <a:normAutofit lnSpcReduction="10000"/>
          </a:bodyPr>
          <a:lstStyle/>
          <a:p>
            <a:pPr marL="114300" indent="0" algn="just">
              <a:buNone/>
            </a:pPr>
            <a:r>
              <a:rPr lang="pl-PL" sz="1600" b="1" dirty="0"/>
              <a:t>Zasady prawa wyborczego: </a:t>
            </a:r>
            <a:r>
              <a:rPr lang="pl-PL" sz="1600" dirty="0"/>
              <a:t>wolne, powszechne, bezpośrednie, równe, głosowanie tajne, proporcjonalne</a:t>
            </a: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Organy właściwe do przeprowadzenia wyborów:</a:t>
            </a:r>
          </a:p>
          <a:p>
            <a:pPr marL="114300" indent="0">
              <a:buNone/>
            </a:pPr>
            <a:r>
              <a:rPr lang="pl-PL" sz="1600" dirty="0"/>
              <a:t>Państwowa Komisja Wyborcza</a:t>
            </a:r>
          </a:p>
          <a:p>
            <a:pPr marL="114300" indent="0">
              <a:buNone/>
            </a:pPr>
            <a:r>
              <a:rPr lang="pl-PL" sz="1600" dirty="0"/>
              <a:t>Okręgowe komisje wyborcze</a:t>
            </a:r>
          </a:p>
          <a:p>
            <a:pPr marL="114300" indent="0">
              <a:buNone/>
            </a:pPr>
            <a:r>
              <a:rPr lang="pl-PL" sz="1600" dirty="0"/>
              <a:t>Rejonowe komisje wyborcze</a:t>
            </a:r>
          </a:p>
          <a:p>
            <a:pPr marL="114300" indent="0">
              <a:buNone/>
            </a:pPr>
            <a:r>
              <a:rPr lang="pl-PL" sz="1600" dirty="0"/>
              <a:t>Obwodowe komisje wyborcze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b="1" dirty="0"/>
              <a:t>Możliwość zgłaszania kandydatów na posłów do PE: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partie polityczne </a:t>
            </a:r>
            <a:r>
              <a:rPr lang="pl-PL" sz="1600" dirty="0"/>
              <a:t> - komitet wyborczy partii politycznej, koalicyjny komitet wyborczy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wyborcy </a:t>
            </a:r>
            <a:r>
              <a:rPr lang="pl-PL" sz="1600" dirty="0"/>
              <a:t>– komitet wyborczy wyborów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Czynne prawo wyborcze </a:t>
            </a:r>
            <a:r>
              <a:rPr lang="pl-PL" sz="1600" dirty="0"/>
              <a:t>– obywatele RP, którzy najpóźniej w dniu głosowania ukończyli 18 r.ż., nieubezwłasnowolnieni, niepozbawieni praw publicznych; obywatele państw członkowskich UE zamieszkujący w RP, niepozbawieni w swoim kraju praw wyborczych</a:t>
            </a: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Bierne prawo wyborcze </a:t>
            </a:r>
            <a:r>
              <a:rPr lang="pl-PL" sz="1600" dirty="0"/>
              <a:t>– osoby posiadające czynne prawo wyborcze, które ukończyły 21 r.ż., nieskazane na karę pozbawienia wolności za przestępstwo umyślne ścigane z oskarżenia publicznego, zamieszkujące od co najmniej 5 lat na terytorium RP lub na terytorium innego państwa członkowskiego UE</a:t>
            </a:r>
            <a:endParaRPr lang="pl-PL" sz="1600" b="1" dirty="0"/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486290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572356"/>
          </a:xfrm>
        </p:spPr>
        <p:txBody>
          <a:bodyPr>
            <a:normAutofit/>
          </a:bodyPr>
          <a:lstStyle/>
          <a:p>
            <a:r>
              <a:rPr lang="pl-PL" sz="2000" dirty="0"/>
              <a:t>Sposoby sprawowania władzy przez suwerena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556793"/>
            <a:ext cx="8229600" cy="4569371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dirty="0"/>
              <a:t>Demokracja przedstawicielska </a:t>
            </a:r>
          </a:p>
          <a:p>
            <a:pPr marL="114300" indent="0" algn="just">
              <a:buNone/>
            </a:pPr>
            <a:r>
              <a:rPr lang="pl-PL" sz="1600" dirty="0"/>
              <a:t>wybory jako podstawowa forma kreowania organów przedstawicielskich sprawujących władzę w imieniu suwerena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Demokracja bezpośrednia  </a:t>
            </a:r>
          </a:p>
          <a:p>
            <a:pPr marL="114300" indent="0" algn="just">
              <a:buNone/>
            </a:pPr>
            <a:r>
              <a:rPr lang="pl-PL" sz="1600" dirty="0"/>
              <a:t>powierzenie prawa do decydowania o sprawach państwowych suwerenowi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Formy demokracji bezpośredniej: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zgromadzenie ludowe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referendum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plebiscyt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inicjatywa ludowa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weto ludowe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konsultacje społeczne</a:t>
            </a:r>
          </a:p>
          <a:p>
            <a:pPr marL="114300" indent="0" algn="just">
              <a:buNone/>
            </a:pPr>
            <a:endParaRPr lang="pl-PL" sz="1600" dirty="0"/>
          </a:p>
          <a:p>
            <a:pPr algn="just">
              <a:buFont typeface="Wingdings" pitchFamily="2" charset="2"/>
              <a:buChar char="Ø"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078530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788380"/>
          </a:xfrm>
        </p:spPr>
        <p:txBody>
          <a:bodyPr>
            <a:normAutofit/>
          </a:bodyPr>
          <a:lstStyle/>
          <a:p>
            <a:r>
              <a:rPr lang="pl-PL" sz="2000" dirty="0"/>
              <a:t>Wybory do Parlamentu Europejskiego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15635" y="1556793"/>
            <a:ext cx="11454939" cy="4832923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Listy kandydatów na posłów – </a:t>
            </a:r>
            <a:r>
              <a:rPr lang="pl-PL" sz="1600" dirty="0"/>
              <a:t> od 5 do 10 kandydatów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Rejestracja listy </a:t>
            </a:r>
            <a:r>
              <a:rPr lang="pl-PL" sz="1600" dirty="0"/>
              <a:t>– w okręgowej komisji wyborczej, poparcie co najmniej 10000 wyborców z okręgu, w którym dokonuje się rejestracji listy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Próg wyborczy </a:t>
            </a:r>
            <a:r>
              <a:rPr lang="pl-PL" sz="1600" dirty="0"/>
              <a:t>– 5% ważnie oddanych głosów w skali kraju na listy komitetu</a:t>
            </a: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Rozdzielenie mandatów pomiędzy komitety – </a:t>
            </a:r>
            <a:r>
              <a:rPr lang="pl-PL" sz="1600" dirty="0"/>
              <a:t>metoda </a:t>
            </a:r>
            <a:r>
              <a:rPr lang="pl-PL" sz="1600" dirty="0" err="1"/>
              <a:t>d’Hondt’a</a:t>
            </a: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Rozdzielenie mandatów pomiędzy listy okręgowe – metoda Hare-Niemeyera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Ważność wyborów do Parlamentu Europejskiego: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protest wyborczy – </a:t>
            </a:r>
            <a:r>
              <a:rPr lang="pl-PL" sz="1600" dirty="0"/>
              <a:t>w terminie 7 dni od ogłoszenia wyników wyborów przez PKW; zarzut – popełnienie przestępstwa lub naruszenie prawa na etapie głosowania, liczenia głosów, ustalenia wyników</a:t>
            </a:r>
            <a:endParaRPr lang="pl-PL" sz="1600" b="1" dirty="0"/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bada Sąd Najwyższy – </a:t>
            </a:r>
            <a:r>
              <a:rPr lang="pl-PL" sz="1600" dirty="0"/>
              <a:t>Izba Kontroli Nadzwyczajnej i Spraw Publicznych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dirty="0"/>
              <a:t>*Aktualnie RP ma 53 eurodeputowanych</a:t>
            </a:r>
          </a:p>
        </p:txBody>
      </p:sp>
    </p:spTree>
    <p:extLst>
      <p:ext uri="{BB962C8B-B14F-4D97-AF65-F5344CB8AC3E}">
        <p14:creationId xmlns:p14="http://schemas.microsoft.com/office/powerpoint/2010/main" val="3979769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1220427"/>
          </a:xfrm>
        </p:spPr>
        <p:txBody>
          <a:bodyPr>
            <a:normAutofit/>
          </a:bodyPr>
          <a:lstStyle/>
          <a:p>
            <a:r>
              <a:rPr lang="pl-PL" sz="2000" dirty="0"/>
              <a:t>Wybory do organów stanowiących jednostek samorządu terytorialnego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9847" y="1752600"/>
            <a:ext cx="11316393" cy="4700736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Rada gminy </a:t>
            </a:r>
            <a:r>
              <a:rPr lang="pl-PL" sz="1600" dirty="0"/>
              <a:t>- gminy do 20 tys. mieszkańców – jednomandatowe okręgi wyborcze</a:t>
            </a: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Zasady prawa wyborczego: </a:t>
            </a:r>
            <a:r>
              <a:rPr lang="pl-PL" sz="1600" dirty="0"/>
              <a:t>wolne, powszechne, bezpośrednie, równe, głosowanie tajne, większościowe</a:t>
            </a: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Rada gminy </a:t>
            </a:r>
            <a:r>
              <a:rPr lang="pl-PL" sz="1600" dirty="0"/>
              <a:t>– gmina powyżej 20 tys. mieszkańców</a:t>
            </a:r>
          </a:p>
          <a:p>
            <a:pPr marL="114300" indent="0" algn="just">
              <a:buNone/>
            </a:pPr>
            <a:r>
              <a:rPr lang="pl-PL" sz="1600" b="1" dirty="0"/>
              <a:t>Zasady prawa wyborczego: </a:t>
            </a:r>
            <a:r>
              <a:rPr lang="pl-PL" sz="1600" dirty="0"/>
              <a:t>wolne, powszechne, bezpośrednie, równe, głosowanie tajne, proporcjonalne</a:t>
            </a:r>
          </a:p>
          <a:p>
            <a:pPr marL="114300" indent="0" algn="just">
              <a:buNone/>
            </a:pPr>
            <a:r>
              <a:rPr lang="pl-PL" sz="1600" b="1" dirty="0"/>
              <a:t>Próg wyborczy – </a:t>
            </a:r>
            <a:r>
              <a:rPr lang="pl-PL" sz="1600" dirty="0"/>
              <a:t>5% ważnie oddanych głosów w skali gminy</a:t>
            </a:r>
          </a:p>
          <a:p>
            <a:pPr marL="114300" indent="0" algn="just">
              <a:buNone/>
            </a:pPr>
            <a:r>
              <a:rPr lang="pl-PL" sz="1600" b="1" dirty="0"/>
              <a:t>Rozdzielenie mandatów – </a:t>
            </a:r>
            <a:r>
              <a:rPr lang="pl-PL" sz="1600" dirty="0"/>
              <a:t>metoda </a:t>
            </a:r>
            <a:r>
              <a:rPr lang="pl-PL" sz="1600" dirty="0" err="1"/>
              <a:t>d’Hondt’a</a:t>
            </a:r>
            <a:endParaRPr lang="pl-PL" sz="1600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590300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1148419"/>
          </a:xfrm>
        </p:spPr>
        <p:txBody>
          <a:bodyPr>
            <a:normAutofit/>
          </a:bodyPr>
          <a:lstStyle/>
          <a:p>
            <a:r>
              <a:rPr lang="pl-PL" sz="2000" dirty="0"/>
              <a:t>Wybory do organów stanowiących jednostek samorządu terytorialnego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87679" y="1752600"/>
            <a:ext cx="11299767" cy="4700736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Organy właściwe do przeprowadzenia wyborów:</a:t>
            </a:r>
          </a:p>
          <a:p>
            <a:pPr marL="114300" indent="0">
              <a:buNone/>
            </a:pPr>
            <a:r>
              <a:rPr lang="pl-PL" sz="1600" dirty="0"/>
              <a:t>Gminna komisja wyborcza</a:t>
            </a:r>
          </a:p>
          <a:p>
            <a:pPr marL="114300" indent="0">
              <a:buNone/>
            </a:pPr>
            <a:r>
              <a:rPr lang="pl-PL" sz="1600" dirty="0"/>
              <a:t>Obwodowe komisje wyborcze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b="1" dirty="0"/>
              <a:t>Możliwość zgłaszania kandydatów na radnych: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Komitet wyborczy partii politycznej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Koalicyjny komitet wyborczy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Komitet wyborczy organizacji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Komitet wyborczy wyborców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Czynne prawo wyborcze </a:t>
            </a:r>
            <a:r>
              <a:rPr lang="pl-PL" sz="1600" dirty="0"/>
              <a:t>– obywatele RP oraz obywatele Unii Europejskiej i Zjednoczonego Królestwa Wielkiej Brytanii i Irlandii Północnej niebędący obywatelami polskimi, którzy najpóźniej w dniu głosowania ukończyli 18 r.ż., nieubezwłasnowolnieni, niepozbawieni praw publicznych, zamieszkujący stale na obszarze tej gminy</a:t>
            </a: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Bierne prawo wyborcze </a:t>
            </a:r>
            <a:r>
              <a:rPr lang="pl-PL" sz="1600" dirty="0"/>
              <a:t>– osoby posiadające czynne prawo wyborcze, nieskazane prawomocnie na karę pozbawienia wolności za przestępstwo umyślne</a:t>
            </a:r>
            <a:endParaRPr lang="pl-PL" sz="1600" b="1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113888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572356"/>
          </a:xfrm>
        </p:spPr>
        <p:txBody>
          <a:bodyPr>
            <a:normAutofit/>
          </a:bodyPr>
          <a:lstStyle/>
          <a:p>
            <a:r>
              <a:rPr lang="pl-PL" sz="2000" dirty="0"/>
              <a:t>Podziały referendum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556792"/>
            <a:ext cx="8229600" cy="4896544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Ze względu na teren, na którym jest przeprowadzane referendum</a:t>
            </a:r>
          </a:p>
          <a:p>
            <a:pPr>
              <a:buFont typeface="Wingdings" pitchFamily="2" charset="2"/>
              <a:buChar char="§"/>
            </a:pPr>
            <a:r>
              <a:rPr lang="pl-PL" sz="1600" dirty="0"/>
              <a:t>referendum ogólnokrajowe</a:t>
            </a:r>
          </a:p>
          <a:p>
            <a:pPr>
              <a:buFont typeface="Wingdings" pitchFamily="2" charset="2"/>
              <a:buChar char="§"/>
            </a:pPr>
            <a:r>
              <a:rPr lang="pl-PL" sz="1600" dirty="0"/>
              <a:t>referendum lokalne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Ze względu na moc wiążącą</a:t>
            </a:r>
          </a:p>
          <a:p>
            <a:pPr>
              <a:buFont typeface="Wingdings" pitchFamily="2" charset="2"/>
              <a:buChar char="§"/>
            </a:pPr>
            <a:r>
              <a:rPr lang="pl-PL" sz="1600" dirty="0"/>
              <a:t>referendum stanowiące (rozstrzygające)</a:t>
            </a:r>
          </a:p>
          <a:p>
            <a:pPr>
              <a:buFont typeface="Wingdings" pitchFamily="2" charset="2"/>
              <a:buChar char="§"/>
            </a:pPr>
            <a:r>
              <a:rPr lang="pl-PL" sz="1600" dirty="0"/>
              <a:t>referendum konsultatywne (opiniodawcze)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Ze względu na obowiązek przeprowadzenia</a:t>
            </a:r>
          </a:p>
          <a:p>
            <a:pPr>
              <a:buFont typeface="Wingdings" pitchFamily="2" charset="2"/>
              <a:buChar char="§"/>
            </a:pPr>
            <a:r>
              <a:rPr lang="pl-PL" sz="1600" dirty="0"/>
              <a:t>referendum obligatoryjne</a:t>
            </a:r>
          </a:p>
          <a:p>
            <a:pPr>
              <a:buFont typeface="Wingdings" pitchFamily="2" charset="2"/>
              <a:buChar char="§"/>
            </a:pPr>
            <a:r>
              <a:rPr lang="pl-PL" sz="1600" dirty="0"/>
              <a:t>referendum fakultatywne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Ze względu na etap procedury tworzenia prawa</a:t>
            </a:r>
          </a:p>
          <a:p>
            <a:pPr>
              <a:buFont typeface="Wingdings" pitchFamily="2" charset="2"/>
              <a:buChar char="§"/>
            </a:pPr>
            <a:r>
              <a:rPr lang="pl-PL" sz="1600" dirty="0"/>
              <a:t>referendum </a:t>
            </a:r>
            <a:r>
              <a:rPr lang="pl-PL" sz="1600" dirty="0" err="1"/>
              <a:t>ante</a:t>
            </a:r>
            <a:r>
              <a:rPr lang="pl-PL" sz="1600" dirty="0"/>
              <a:t> legem </a:t>
            </a:r>
          </a:p>
          <a:p>
            <a:pPr>
              <a:buFont typeface="Wingdings" pitchFamily="2" charset="2"/>
              <a:buChar char="§"/>
            </a:pPr>
            <a:r>
              <a:rPr lang="pl-PL" sz="1600" dirty="0"/>
              <a:t>referendum post legem</a:t>
            </a:r>
          </a:p>
          <a:p>
            <a:pPr>
              <a:buFont typeface="Wingdings" pitchFamily="2" charset="2"/>
              <a:buChar char="§"/>
            </a:pPr>
            <a:r>
              <a:rPr lang="pl-PL" sz="1600" dirty="0"/>
              <a:t>referendum w sprawie uchylenia aktu normatywnego</a:t>
            </a:r>
          </a:p>
        </p:txBody>
      </p:sp>
    </p:spTree>
    <p:extLst>
      <p:ext uri="{BB962C8B-B14F-4D97-AF65-F5344CB8AC3E}">
        <p14:creationId xmlns:p14="http://schemas.microsoft.com/office/powerpoint/2010/main" val="2321535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572356"/>
          </a:xfrm>
        </p:spPr>
        <p:txBody>
          <a:bodyPr>
            <a:normAutofit/>
          </a:bodyPr>
          <a:lstStyle/>
          <a:p>
            <a:r>
              <a:rPr lang="pl-PL" sz="2000" dirty="0"/>
              <a:t>Demokratyczne sposoby podejmowania decyzji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124745"/>
            <a:ext cx="8229600" cy="5001419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pl-PL" dirty="0"/>
          </a:p>
          <a:p>
            <a:pPr marL="114300" indent="0">
              <a:buNone/>
            </a:pPr>
            <a:r>
              <a:rPr lang="pl-PL" dirty="0"/>
              <a:t>Jednomyślność</a:t>
            </a:r>
          </a:p>
          <a:p>
            <a:pPr marL="114300" indent="0">
              <a:buNone/>
            </a:pPr>
            <a:endParaRPr lang="pl-PL" dirty="0"/>
          </a:p>
          <a:p>
            <a:pPr marL="114300" indent="0">
              <a:buNone/>
            </a:pPr>
            <a:r>
              <a:rPr lang="pl-PL" dirty="0"/>
              <a:t>Większość</a:t>
            </a:r>
          </a:p>
          <a:p>
            <a:pPr>
              <a:buFont typeface="Wingdings" pitchFamily="2" charset="2"/>
              <a:buChar char="Ø"/>
            </a:pPr>
            <a:r>
              <a:rPr lang="pl-PL" dirty="0"/>
              <a:t>większość względna (zwykła)</a:t>
            </a:r>
          </a:p>
          <a:p>
            <a:pPr>
              <a:buFont typeface="Wingdings" pitchFamily="2" charset="2"/>
              <a:buChar char="Ø"/>
            </a:pPr>
            <a:r>
              <a:rPr lang="pl-PL" dirty="0"/>
              <a:t>większość bezwzględna (absolutna)</a:t>
            </a:r>
          </a:p>
          <a:p>
            <a:pPr>
              <a:buFont typeface="Wingdings" pitchFamily="2" charset="2"/>
              <a:buChar char="Ø"/>
            </a:pPr>
            <a:r>
              <a:rPr lang="pl-PL" dirty="0"/>
              <a:t>większość kwalifikowana</a:t>
            </a:r>
          </a:p>
          <a:p>
            <a:pPr marL="114300" indent="0">
              <a:buNone/>
            </a:pPr>
            <a:endParaRPr lang="pl-PL" dirty="0"/>
          </a:p>
          <a:p>
            <a:pPr marL="114300" indent="0">
              <a:buNone/>
            </a:pPr>
            <a:r>
              <a:rPr lang="pl-PL" dirty="0"/>
              <a:t>Losowanie</a:t>
            </a:r>
          </a:p>
        </p:txBody>
      </p:sp>
    </p:spTree>
    <p:extLst>
      <p:ext uri="{BB962C8B-B14F-4D97-AF65-F5344CB8AC3E}">
        <p14:creationId xmlns:p14="http://schemas.microsoft.com/office/powerpoint/2010/main" val="3752384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572356"/>
          </a:xfrm>
        </p:spPr>
        <p:txBody>
          <a:bodyPr>
            <a:normAutofit/>
          </a:bodyPr>
          <a:lstStyle/>
          <a:p>
            <a:r>
              <a:rPr lang="pl-PL" sz="2000" dirty="0"/>
              <a:t>Wybory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340769"/>
            <a:ext cx="8229600" cy="4785395"/>
          </a:xfrm>
        </p:spPr>
        <p:txBody>
          <a:bodyPr/>
          <a:lstStyle/>
          <a:p>
            <a:pPr marL="114300" indent="0">
              <a:buNone/>
            </a:pPr>
            <a:endParaRPr lang="pl-PL" dirty="0"/>
          </a:p>
          <a:p>
            <a:pPr marL="114300" indent="0">
              <a:buNone/>
            </a:pPr>
            <a:endParaRPr lang="pl-PL" dirty="0"/>
          </a:p>
          <a:p>
            <a:pPr marL="114300" indent="0">
              <a:buNone/>
            </a:pPr>
            <a:r>
              <a:rPr lang="pl-PL" b="1" dirty="0"/>
              <a:t>Funkcje wyborów</a:t>
            </a:r>
          </a:p>
          <a:p>
            <a:pPr>
              <a:buFont typeface="Wingdings" pitchFamily="2" charset="2"/>
              <a:buChar char="Ø"/>
            </a:pPr>
            <a:r>
              <a:rPr lang="pl-PL" dirty="0"/>
              <a:t>funkcja kreacyjna</a:t>
            </a:r>
          </a:p>
          <a:p>
            <a:pPr>
              <a:buFont typeface="Wingdings" pitchFamily="2" charset="2"/>
              <a:buChar char="Ø"/>
            </a:pPr>
            <a:r>
              <a:rPr lang="pl-PL" dirty="0"/>
              <a:t>funkcja wyrażania woli wyborców</a:t>
            </a:r>
          </a:p>
          <a:p>
            <a:pPr>
              <a:buFont typeface="Wingdings" pitchFamily="2" charset="2"/>
              <a:buChar char="Ø"/>
            </a:pPr>
            <a:r>
              <a:rPr lang="pl-PL" dirty="0"/>
              <a:t>funkcja legitymująca</a:t>
            </a:r>
          </a:p>
          <a:p>
            <a:pPr>
              <a:buFont typeface="Wingdings" pitchFamily="2" charset="2"/>
              <a:buChar char="Ø"/>
            </a:pPr>
            <a:r>
              <a:rPr lang="pl-PL" dirty="0"/>
              <a:t>funkcja kontrolna</a:t>
            </a:r>
          </a:p>
          <a:p>
            <a:pPr>
              <a:buFont typeface="Wingdings" pitchFamily="2" charset="2"/>
              <a:buChar char="Ø"/>
            </a:pPr>
            <a:r>
              <a:rPr lang="pl-PL" dirty="0"/>
              <a:t>funkcja integracyjna</a:t>
            </a:r>
          </a:p>
        </p:txBody>
      </p:sp>
    </p:spTree>
    <p:extLst>
      <p:ext uri="{BB962C8B-B14F-4D97-AF65-F5344CB8AC3E}">
        <p14:creationId xmlns:p14="http://schemas.microsoft.com/office/powerpoint/2010/main" val="1696057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500348"/>
          </a:xfrm>
        </p:spPr>
        <p:txBody>
          <a:bodyPr>
            <a:normAutofit/>
          </a:bodyPr>
          <a:lstStyle/>
          <a:p>
            <a:r>
              <a:rPr lang="pl-PL" sz="2000" dirty="0"/>
              <a:t>Zasady prawa wyborczego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35611" y="1593188"/>
            <a:ext cx="11488903" cy="4981516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endParaRPr lang="pl-PL" sz="1600" b="1" dirty="0"/>
          </a:p>
          <a:p>
            <a:pPr algn="just">
              <a:buFont typeface="Wingdings" panose="05000000000000000000" pitchFamily="2" charset="2"/>
              <a:buChar char="Ø"/>
            </a:pPr>
            <a:endParaRPr lang="pl-PL" sz="1600" b="1" dirty="0"/>
          </a:p>
          <a:p>
            <a:pPr algn="just">
              <a:buFont typeface="Wingdings" panose="05000000000000000000" pitchFamily="2" charset="2"/>
              <a:buChar char="Ø"/>
            </a:pPr>
            <a:endParaRPr lang="pl-PL" sz="1600" b="1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800" b="1" dirty="0"/>
              <a:t>zasada wyborów wolnych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800" b="1" dirty="0"/>
              <a:t>zasada powszechności prawa wyborczego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800" b="1" dirty="0"/>
              <a:t>zasada równości prawa wyborczego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800" b="1" dirty="0"/>
              <a:t>zasada bezpośredniości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800" b="1" dirty="0"/>
              <a:t>zasada tajności głosowania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800" b="1" dirty="0"/>
              <a:t>zasada wyborów większościowych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800" b="1" dirty="0"/>
              <a:t>zasada proporcjonalności prawa wyborczego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l-PL" sz="1600" b="1" dirty="0"/>
          </a:p>
          <a:p>
            <a:pPr algn="just">
              <a:buFont typeface="Wingdings" panose="05000000000000000000" pitchFamily="2" charset="2"/>
              <a:buChar char="Ø"/>
            </a:pPr>
            <a:endParaRPr lang="pl-PL" sz="1600" b="1" dirty="0"/>
          </a:p>
          <a:p>
            <a:pPr algn="just">
              <a:buFont typeface="Wingdings" panose="05000000000000000000" pitchFamily="2" charset="2"/>
              <a:buChar char="Ø"/>
            </a:pPr>
            <a:endParaRPr lang="pl-PL" sz="1600" b="1" dirty="0"/>
          </a:p>
          <a:p>
            <a:pPr algn="just">
              <a:buFont typeface="Wingdings" panose="05000000000000000000" pitchFamily="2" charset="2"/>
              <a:buChar char="Ø"/>
            </a:pP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2799257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500348"/>
          </a:xfrm>
        </p:spPr>
        <p:txBody>
          <a:bodyPr>
            <a:normAutofit/>
          </a:bodyPr>
          <a:lstStyle/>
          <a:p>
            <a:r>
              <a:rPr lang="pl-PL" sz="2000" dirty="0"/>
              <a:t>Zasady prawa wyborczego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124745"/>
            <a:ext cx="8229600" cy="5001419"/>
          </a:xfrm>
        </p:spPr>
        <p:txBody>
          <a:bodyPr/>
          <a:lstStyle/>
          <a:p>
            <a:pPr marL="114300" indent="0" algn="ctr">
              <a:buNone/>
            </a:pPr>
            <a:endParaRPr lang="pl-PL" dirty="0"/>
          </a:p>
          <a:p>
            <a:pPr marL="114300" indent="0" algn="ctr">
              <a:buNone/>
            </a:pPr>
            <a:r>
              <a:rPr lang="pl-PL" b="1" dirty="0"/>
              <a:t>Zasada wyborów wolnych</a:t>
            </a:r>
          </a:p>
          <a:p>
            <a:pPr marL="114300" indent="0">
              <a:buNone/>
            </a:pPr>
            <a:endParaRPr lang="pl-PL" dirty="0"/>
          </a:p>
          <a:p>
            <a:pPr>
              <a:buFont typeface="Wingdings" pitchFamily="2" charset="2"/>
              <a:buChar char="ü"/>
            </a:pPr>
            <a:r>
              <a:rPr lang="pl-PL" dirty="0"/>
              <a:t>swoboda zgłaszania kandydatów</a:t>
            </a:r>
          </a:p>
          <a:p>
            <a:pPr>
              <a:buFont typeface="Wingdings" pitchFamily="2" charset="2"/>
              <a:buChar char="ü"/>
            </a:pPr>
            <a:r>
              <a:rPr lang="pl-PL" dirty="0"/>
              <a:t>swoboda kształtowania programów wyborczych i ich propagowania</a:t>
            </a:r>
          </a:p>
          <a:p>
            <a:pPr>
              <a:buFont typeface="Wingdings" pitchFamily="2" charset="2"/>
              <a:buChar char="ü"/>
            </a:pPr>
            <a:r>
              <a:rPr lang="pl-PL" dirty="0"/>
              <a:t>swoboda decyzji wyborczej</a:t>
            </a:r>
          </a:p>
        </p:txBody>
      </p:sp>
    </p:spTree>
    <p:extLst>
      <p:ext uri="{BB962C8B-B14F-4D97-AF65-F5344CB8AC3E}">
        <p14:creationId xmlns:p14="http://schemas.microsoft.com/office/powerpoint/2010/main" val="4276871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4"/>
            <a:ext cx="8260672" cy="500347"/>
          </a:xfrm>
        </p:spPr>
        <p:txBody>
          <a:bodyPr>
            <a:normAutofit/>
          </a:bodyPr>
          <a:lstStyle/>
          <a:p>
            <a:r>
              <a:rPr lang="pl-PL" sz="2000" dirty="0"/>
              <a:t>Zasady prawa wyborczego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556792"/>
            <a:ext cx="8229600" cy="5051042"/>
          </a:xfrm>
        </p:spPr>
        <p:txBody>
          <a:bodyPr>
            <a:normAutofit fontScale="92500" lnSpcReduction="10000"/>
          </a:bodyPr>
          <a:lstStyle/>
          <a:p>
            <a:pPr marL="114300" indent="0" algn="ctr">
              <a:buNone/>
            </a:pPr>
            <a:r>
              <a:rPr lang="pl-PL" b="1" dirty="0"/>
              <a:t>Zasada powszechności prawa</a:t>
            </a:r>
            <a:r>
              <a:rPr lang="pl-PL" dirty="0"/>
              <a:t> </a:t>
            </a:r>
            <a:r>
              <a:rPr lang="pl-PL" b="1" dirty="0"/>
              <a:t>wyborczego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Ukształtowanie zasad nabywania praw wyborczych w taki sposób, by jak najszersze grono osób mogło uczestniczyć w wyborach 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Najbardziej powszechne kryteria przyznania praw wyborczych: obywatelstwo, wiek, brak choroby psychicznej lub umysłowej, brak karalności, domicyl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Gwarancje: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rejestr i spis wyborców prowadzone w oparciu o zasadę jawności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możliwość głosownia poza miejscem stałego zamieszkania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sposób tworzenia obwodów do głosowania</a:t>
            </a:r>
          </a:p>
          <a:p>
            <a:pPr marL="114300" indent="0" algn="just">
              <a:buNone/>
            </a:pPr>
            <a:r>
              <a:rPr lang="pl-PL" sz="1600" dirty="0"/>
              <a:t>obwody stałe – tworzone na zasadzie terytorialnej dla 200-4000 wyborców</a:t>
            </a:r>
          </a:p>
          <a:p>
            <a:pPr marL="114300" indent="0" algn="just">
              <a:buNone/>
            </a:pPr>
            <a:r>
              <a:rPr lang="pl-PL" sz="1600" dirty="0"/>
              <a:t>obwody odrębne – zakłady lecznicze, domy pomocy społecznej, zakłady karne, areszty, domy studenckie</a:t>
            </a:r>
          </a:p>
          <a:p>
            <a:pPr marL="114300" indent="0" algn="just">
              <a:buNone/>
            </a:pPr>
            <a:r>
              <a:rPr lang="pl-PL" sz="1600" dirty="0"/>
              <a:t>obwody poza granicami państwa</a:t>
            </a:r>
          </a:p>
          <a:p>
            <a:pPr marL="114300" indent="0" algn="just">
              <a:buNone/>
            </a:pPr>
            <a:r>
              <a:rPr lang="pl-PL" sz="1600" dirty="0"/>
              <a:t>obwody na polskich statkach morskich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głosowanie przez pełnomocnika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głosowanie korespondencyjne</a:t>
            </a:r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430162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2301</Words>
  <Application>Microsoft Office PowerPoint</Application>
  <PresentationFormat>Panoramiczny</PresentationFormat>
  <Paragraphs>360</Paragraphs>
  <Slides>32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32</vt:i4>
      </vt:variant>
    </vt:vector>
  </HeadingPairs>
  <TitlesOfParts>
    <vt:vector size="38" baseType="lpstr">
      <vt:lpstr>Arial</vt:lpstr>
      <vt:lpstr>Book Antiqua</vt:lpstr>
      <vt:lpstr>Century Gothic</vt:lpstr>
      <vt:lpstr>Wingdings</vt:lpstr>
      <vt:lpstr>Apteka</vt:lpstr>
      <vt:lpstr>1_Apteka</vt:lpstr>
      <vt:lpstr>Podstawy prawa</vt:lpstr>
      <vt:lpstr>Zasada suwerenności Narodu – art. 4</vt:lpstr>
      <vt:lpstr>Sposoby sprawowania władzy przez suwerena</vt:lpstr>
      <vt:lpstr>Podziały referendum</vt:lpstr>
      <vt:lpstr>Demokratyczne sposoby podejmowania decyzji</vt:lpstr>
      <vt:lpstr>Wybory</vt:lpstr>
      <vt:lpstr>Zasady prawa wyborczego</vt:lpstr>
      <vt:lpstr>Zasady prawa wyborczego</vt:lpstr>
      <vt:lpstr>Zasady prawa wyborczego</vt:lpstr>
      <vt:lpstr>Zasady prawa wyborczego</vt:lpstr>
      <vt:lpstr>Zasady prawa wyborczego</vt:lpstr>
      <vt:lpstr>Zasady prawa wyborczego</vt:lpstr>
      <vt:lpstr>Zasady prawa wyborczego</vt:lpstr>
      <vt:lpstr>Zasady prawa wyborczego</vt:lpstr>
      <vt:lpstr>Zarządzenie wyborów</vt:lpstr>
      <vt:lpstr>Organy wyborcze</vt:lpstr>
      <vt:lpstr>Organy wyborcze</vt:lpstr>
      <vt:lpstr>Organy wyborcze</vt:lpstr>
      <vt:lpstr>Organy wyborcze</vt:lpstr>
      <vt:lpstr>Organy wyborcze</vt:lpstr>
      <vt:lpstr>Organy wyborcze</vt:lpstr>
      <vt:lpstr>Organy wyborcze</vt:lpstr>
      <vt:lpstr>Wybory do Sejmu</vt:lpstr>
      <vt:lpstr>Wybory do sejmu c.d.</vt:lpstr>
      <vt:lpstr>Wybory do Senatu</vt:lpstr>
      <vt:lpstr>Wybory do senatu c.d.</vt:lpstr>
      <vt:lpstr>Wybory na urząd Prezydenta RP</vt:lpstr>
      <vt:lpstr>Wybory na urząd Prezydenta RP c.d.</vt:lpstr>
      <vt:lpstr>Wybory do Parlamentu Europejskiego</vt:lpstr>
      <vt:lpstr>Wybory do Parlamentu Europejskiego c.d.</vt:lpstr>
      <vt:lpstr>Wybory do organów stanowiących jednostek samorządu terytorialnego </vt:lpstr>
      <vt:lpstr>Wybory do organów stanowiących jednostek samorządu terytorialnego c.d.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Anna Surówka</dc:creator>
  <cp:lastModifiedBy>Anna Surówka</cp:lastModifiedBy>
  <cp:revision>1</cp:revision>
  <dcterms:created xsi:type="dcterms:W3CDTF">2024-10-20T10:02:47Z</dcterms:created>
  <dcterms:modified xsi:type="dcterms:W3CDTF">2024-10-20T10:03:16Z</dcterms:modified>
</cp:coreProperties>
</file>