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4"/>
  </p:notesMasterIdLst>
  <p:sldIdLst>
    <p:sldId id="256" r:id="rId2"/>
    <p:sldId id="257" r:id="rId3"/>
    <p:sldId id="258" r:id="rId4"/>
    <p:sldId id="359" r:id="rId5"/>
    <p:sldId id="360" r:id="rId6"/>
    <p:sldId id="361" r:id="rId7"/>
    <p:sldId id="259" r:id="rId8"/>
    <p:sldId id="260" r:id="rId9"/>
    <p:sldId id="261" r:id="rId10"/>
    <p:sldId id="262" r:id="rId11"/>
    <p:sldId id="263" r:id="rId12"/>
    <p:sldId id="264" r:id="rId13"/>
    <p:sldId id="265" r:id="rId14"/>
    <p:sldId id="266" r:id="rId15"/>
    <p:sldId id="267" r:id="rId16"/>
    <p:sldId id="268" r:id="rId17"/>
    <p:sldId id="340" r:id="rId18"/>
    <p:sldId id="362" r:id="rId19"/>
    <p:sldId id="269" r:id="rId20"/>
    <p:sldId id="270" r:id="rId21"/>
    <p:sldId id="271" r:id="rId22"/>
    <p:sldId id="272" r:id="rId23"/>
    <p:sldId id="341" r:id="rId24"/>
    <p:sldId id="342" r:id="rId25"/>
    <p:sldId id="343" r:id="rId26"/>
    <p:sldId id="344" r:id="rId27"/>
    <p:sldId id="345" r:id="rId28"/>
    <p:sldId id="346" r:id="rId29"/>
    <p:sldId id="347" r:id="rId30"/>
    <p:sldId id="348" r:id="rId31"/>
    <p:sldId id="349" r:id="rId32"/>
    <p:sldId id="350" r:id="rId33"/>
    <p:sldId id="351" r:id="rId34"/>
    <p:sldId id="352" r:id="rId35"/>
    <p:sldId id="353" r:id="rId36"/>
    <p:sldId id="354" r:id="rId37"/>
    <p:sldId id="355" r:id="rId38"/>
    <p:sldId id="274" r:id="rId39"/>
    <p:sldId id="275" r:id="rId40"/>
    <p:sldId id="276" r:id="rId41"/>
    <p:sldId id="277" r:id="rId42"/>
    <p:sldId id="278" r:id="rId43"/>
    <p:sldId id="280" r:id="rId44"/>
    <p:sldId id="281" r:id="rId45"/>
    <p:sldId id="282" r:id="rId46"/>
    <p:sldId id="283" r:id="rId47"/>
    <p:sldId id="286" r:id="rId48"/>
    <p:sldId id="287" r:id="rId49"/>
    <p:sldId id="288" r:id="rId50"/>
    <p:sldId id="321" r:id="rId51"/>
    <p:sldId id="364" r:id="rId52"/>
    <p:sldId id="365" r:id="rId53"/>
    <p:sldId id="366" r:id="rId54"/>
    <p:sldId id="367" r:id="rId55"/>
    <p:sldId id="322" r:id="rId56"/>
    <p:sldId id="368" r:id="rId57"/>
    <p:sldId id="323" r:id="rId58"/>
    <p:sldId id="316" r:id="rId59"/>
    <p:sldId id="291" r:id="rId60"/>
    <p:sldId id="315" r:id="rId61"/>
    <p:sldId id="317" r:id="rId62"/>
    <p:sldId id="363" r:id="rId63"/>
    <p:sldId id="369" r:id="rId64"/>
    <p:sldId id="325" r:id="rId65"/>
    <p:sldId id="294" r:id="rId66"/>
    <p:sldId id="370" r:id="rId67"/>
    <p:sldId id="273" r:id="rId68"/>
    <p:sldId id="372" r:id="rId69"/>
    <p:sldId id="373" r:id="rId70"/>
    <p:sldId id="374" r:id="rId71"/>
    <p:sldId id="375" r:id="rId72"/>
    <p:sldId id="328" r:id="rId73"/>
    <p:sldId id="284" r:id="rId74"/>
    <p:sldId id="377" r:id="rId75"/>
    <p:sldId id="329" r:id="rId76"/>
    <p:sldId id="296" r:id="rId77"/>
    <p:sldId id="330" r:id="rId78"/>
    <p:sldId id="331" r:id="rId79"/>
    <p:sldId id="379" r:id="rId80"/>
    <p:sldId id="380" r:id="rId81"/>
    <p:sldId id="297" r:id="rId82"/>
    <p:sldId id="298" r:id="rId83"/>
    <p:sldId id="326" r:id="rId84"/>
    <p:sldId id="279" r:id="rId85"/>
    <p:sldId id="327" r:id="rId86"/>
    <p:sldId id="318" r:id="rId87"/>
    <p:sldId id="319" r:id="rId88"/>
    <p:sldId id="299" r:id="rId89"/>
    <p:sldId id="332" r:id="rId90"/>
    <p:sldId id="333" r:id="rId91"/>
    <p:sldId id="334" r:id="rId92"/>
    <p:sldId id="335" r:id="rId93"/>
    <p:sldId id="336" r:id="rId94"/>
    <p:sldId id="337" r:id="rId95"/>
    <p:sldId id="338" r:id="rId96"/>
    <p:sldId id="339" r:id="rId97"/>
    <p:sldId id="302" r:id="rId98"/>
    <p:sldId id="303" r:id="rId99"/>
    <p:sldId id="304" r:id="rId100"/>
    <p:sldId id="305" r:id="rId101"/>
    <p:sldId id="306" r:id="rId102"/>
    <p:sldId id="307" r:id="rId103"/>
    <p:sldId id="308" r:id="rId104"/>
    <p:sldId id="309" r:id="rId105"/>
    <p:sldId id="310" r:id="rId106"/>
    <p:sldId id="311" r:id="rId107"/>
    <p:sldId id="312" r:id="rId108"/>
    <p:sldId id="313" r:id="rId109"/>
    <p:sldId id="314" r:id="rId110"/>
    <p:sldId id="358" r:id="rId111"/>
    <p:sldId id="357" r:id="rId112"/>
    <p:sldId id="356" r:id="rId113"/>
  </p:sldIdLst>
  <p:sldSz cx="9144000" cy="6858000" type="screen4x3"/>
  <p:notesSz cx="6858000" cy="9144000"/>
  <p:defaultTextStyle>
    <a:defPPr>
      <a:defRPr lang="en-GB"/>
    </a:defPPr>
    <a:lvl1pPr algn="l" defTabSz="449263" rtl="0" eaLnBrk="0" fontAlgn="base" hangingPunct="0">
      <a:spcBef>
        <a:spcPct val="0"/>
      </a:spcBef>
      <a:spcAft>
        <a:spcPct val="0"/>
      </a:spcAft>
      <a:defRPr sz="2400" kern="1200">
        <a:solidFill>
          <a:schemeClr val="bg1"/>
        </a:solidFill>
        <a:latin typeface="Times New Roman" panose="02020603050405020304" pitchFamily="18" charset="0"/>
        <a:ea typeface="Microsoft YaHei" panose="020B0503020204020204" pitchFamily="34" charset="-122"/>
        <a:cs typeface="+mn-cs"/>
      </a:defRPr>
    </a:lvl1pPr>
    <a:lvl2pPr marL="742950" indent="-285750" algn="l" defTabSz="449263" rtl="0" eaLnBrk="0" fontAlgn="base" hangingPunct="0">
      <a:spcBef>
        <a:spcPct val="0"/>
      </a:spcBef>
      <a:spcAft>
        <a:spcPct val="0"/>
      </a:spcAft>
      <a:defRPr sz="2400" kern="1200">
        <a:solidFill>
          <a:schemeClr val="bg1"/>
        </a:solidFill>
        <a:latin typeface="Times New Roman" panose="02020603050405020304" pitchFamily="18" charset="0"/>
        <a:ea typeface="Microsoft YaHei" panose="020B0503020204020204" pitchFamily="34" charset="-122"/>
        <a:cs typeface="+mn-cs"/>
      </a:defRPr>
    </a:lvl2pPr>
    <a:lvl3pPr marL="1143000" indent="-228600" algn="l" defTabSz="449263" rtl="0" eaLnBrk="0" fontAlgn="base" hangingPunct="0">
      <a:spcBef>
        <a:spcPct val="0"/>
      </a:spcBef>
      <a:spcAft>
        <a:spcPct val="0"/>
      </a:spcAft>
      <a:defRPr sz="2400" kern="1200">
        <a:solidFill>
          <a:schemeClr val="bg1"/>
        </a:solidFill>
        <a:latin typeface="Times New Roman" panose="02020603050405020304" pitchFamily="18" charset="0"/>
        <a:ea typeface="Microsoft YaHei" panose="020B0503020204020204" pitchFamily="34" charset="-122"/>
        <a:cs typeface="+mn-cs"/>
      </a:defRPr>
    </a:lvl3pPr>
    <a:lvl4pPr marL="1600200" indent="-228600" algn="l" defTabSz="449263" rtl="0" eaLnBrk="0" fontAlgn="base" hangingPunct="0">
      <a:spcBef>
        <a:spcPct val="0"/>
      </a:spcBef>
      <a:spcAft>
        <a:spcPct val="0"/>
      </a:spcAft>
      <a:defRPr sz="2400" kern="1200">
        <a:solidFill>
          <a:schemeClr val="bg1"/>
        </a:solidFill>
        <a:latin typeface="Times New Roman" panose="02020603050405020304" pitchFamily="18" charset="0"/>
        <a:ea typeface="Microsoft YaHei" panose="020B0503020204020204" pitchFamily="34" charset="-122"/>
        <a:cs typeface="+mn-cs"/>
      </a:defRPr>
    </a:lvl4pPr>
    <a:lvl5pPr marL="2057400" indent="-228600" algn="l" defTabSz="449263" rtl="0" eaLnBrk="0" fontAlgn="base" hangingPunct="0">
      <a:spcBef>
        <a:spcPct val="0"/>
      </a:spcBef>
      <a:spcAft>
        <a:spcPct val="0"/>
      </a:spcAft>
      <a:defRPr sz="2400" kern="1200">
        <a:solidFill>
          <a:schemeClr val="bg1"/>
        </a:solidFill>
        <a:latin typeface="Times New Roman" panose="02020603050405020304" pitchFamily="18" charset="0"/>
        <a:ea typeface="Microsoft YaHei" panose="020B0503020204020204" pitchFamily="34" charset="-122"/>
        <a:cs typeface="+mn-cs"/>
      </a:defRPr>
    </a:lvl5pPr>
    <a:lvl6pPr marL="2286000" algn="l" defTabSz="914400" rtl="0" eaLnBrk="1" latinLnBrk="0" hangingPunct="1">
      <a:defRPr sz="2400" kern="1200">
        <a:solidFill>
          <a:schemeClr val="bg1"/>
        </a:solidFill>
        <a:latin typeface="Times New Roman" panose="02020603050405020304" pitchFamily="18" charset="0"/>
        <a:ea typeface="Microsoft YaHei" panose="020B0503020204020204" pitchFamily="34" charset="-122"/>
        <a:cs typeface="+mn-cs"/>
      </a:defRPr>
    </a:lvl6pPr>
    <a:lvl7pPr marL="2743200" algn="l" defTabSz="914400" rtl="0" eaLnBrk="1" latinLnBrk="0" hangingPunct="1">
      <a:defRPr sz="2400" kern="1200">
        <a:solidFill>
          <a:schemeClr val="bg1"/>
        </a:solidFill>
        <a:latin typeface="Times New Roman" panose="02020603050405020304" pitchFamily="18" charset="0"/>
        <a:ea typeface="Microsoft YaHei" panose="020B0503020204020204" pitchFamily="34" charset="-122"/>
        <a:cs typeface="+mn-cs"/>
      </a:defRPr>
    </a:lvl7pPr>
    <a:lvl8pPr marL="3200400" algn="l" defTabSz="914400" rtl="0" eaLnBrk="1" latinLnBrk="0" hangingPunct="1">
      <a:defRPr sz="2400" kern="1200">
        <a:solidFill>
          <a:schemeClr val="bg1"/>
        </a:solidFill>
        <a:latin typeface="Times New Roman" panose="02020603050405020304" pitchFamily="18" charset="0"/>
        <a:ea typeface="Microsoft YaHei" panose="020B0503020204020204" pitchFamily="34" charset="-122"/>
        <a:cs typeface="+mn-cs"/>
      </a:defRPr>
    </a:lvl8pPr>
    <a:lvl9pPr marL="3657600" algn="l" defTabSz="914400" rtl="0" eaLnBrk="1" latinLnBrk="0" hangingPunct="1">
      <a:defRPr sz="2400" kern="1200">
        <a:solidFill>
          <a:schemeClr val="bg1"/>
        </a:solidFill>
        <a:latin typeface="Times New Roman" panose="02020603050405020304" pitchFamily="18"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49" autoAdjust="0"/>
    <p:restoredTop sz="94660"/>
  </p:normalViewPr>
  <p:slideViewPr>
    <p:cSldViewPr>
      <p:cViewPr varScale="1">
        <p:scale>
          <a:sx n="78" d="100"/>
          <a:sy n="78" d="100"/>
        </p:scale>
        <p:origin x="1834" y="6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heme" Target="theme/theme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FB621F-F9C1-4C6B-9175-57E5BBEDCD3B}" type="doc">
      <dgm:prSet loTypeId="urn:microsoft.com/office/officeart/2005/8/layout/orgChart1" loCatId="hierarchy" qsTypeId="urn:microsoft.com/office/officeart/2005/8/quickstyle/simple1" qsCatId="simple" csTypeId="urn:microsoft.com/office/officeart/2005/8/colors/accent1_2" csCatId="accent1"/>
      <dgm:spPr/>
    </dgm:pt>
    <dgm:pt modelId="{78C9EC6C-09B5-4696-8484-AB0D1CCB93D5}">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sng"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SPÓŁKI PRAWA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sng"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HANDLOWEGO</a:t>
          </a:r>
        </a:p>
      </dgm:t>
    </dgm:pt>
    <dgm:pt modelId="{5393A9FE-C1EE-433D-B240-E980F37CAB03}" type="parTrans" cxnId="{FAF642BE-86D5-4834-A98C-98517C5E948D}">
      <dgm:prSet/>
      <dgm:spPr/>
    </dgm:pt>
    <dgm:pt modelId="{AFA235DB-5AA9-45E5-8F85-0826B8D412B1}" type="sibTrans" cxnId="{FAF642BE-86D5-4834-A98C-98517C5E948D}">
      <dgm:prSet/>
      <dgm:spPr/>
    </dgm:pt>
    <dgm:pt modelId="{676215E8-C81D-468D-A8FF-876A954A5E08}">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sng"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SPÓŁKI OSOBOWE</a:t>
          </a:r>
        </a:p>
      </dgm:t>
    </dgm:pt>
    <dgm:pt modelId="{FB435BAC-9B2A-49B3-979F-9A0EA00A90F7}" type="parTrans" cxnId="{48569727-29A2-4354-87EF-728566D9290A}">
      <dgm:prSet/>
      <dgm:spPr/>
    </dgm:pt>
    <dgm:pt modelId="{B420EF27-18A1-400F-91CB-F977F0C96131}" type="sibTrans" cxnId="{48569727-29A2-4354-87EF-728566D9290A}">
      <dgm:prSet/>
      <dgm:spPr/>
    </dgm:pt>
    <dgm:pt modelId="{D4E30633-CEE4-4032-8B16-EBBC1ADE8CF7}" type="asst">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 JAWNA</a:t>
          </a:r>
        </a:p>
      </dgm:t>
    </dgm:pt>
    <dgm:pt modelId="{36AA2308-67DE-4158-B41E-C3DDFD8A8034}" type="parTrans" cxnId="{80C6CA12-79D2-4EF1-B21B-A0F0C2BC5BDC}">
      <dgm:prSet/>
      <dgm:spPr/>
    </dgm:pt>
    <dgm:pt modelId="{0B445124-E5A7-47D6-B631-5B62C6422B75}" type="sibTrans" cxnId="{80C6CA12-79D2-4EF1-B21B-A0F0C2BC5BDC}">
      <dgm:prSet/>
      <dgm:spPr/>
    </dgm:pt>
    <dgm:pt modelId="{BFD74694-3552-43F2-B3D7-C64118B75217}" type="asst">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KOMANDYTOWA</a:t>
          </a:r>
        </a:p>
      </dgm:t>
    </dgm:pt>
    <dgm:pt modelId="{1CA55A4A-A86D-436B-8A2A-C88671BE81FE}" type="parTrans" cxnId="{D6509130-B792-42DC-AEE9-C8967139B6A6}">
      <dgm:prSet/>
      <dgm:spPr/>
    </dgm:pt>
    <dgm:pt modelId="{F3262062-C8C8-4435-A14C-8757D4BBBF3D}" type="sibTrans" cxnId="{D6509130-B792-42DC-AEE9-C8967139B6A6}">
      <dgm:prSet/>
      <dgm:spPr/>
    </dgm:pt>
    <dgm:pt modelId="{37BF463E-CA91-43A6-A1AE-B775C7C6B34C}" type="asst">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PARTNERSKA</a:t>
          </a:r>
        </a:p>
      </dgm:t>
    </dgm:pt>
    <dgm:pt modelId="{0AF4DAEF-DDEC-4C34-BFCB-ADF917491562}" type="parTrans" cxnId="{8FFD0233-9BE4-4ACE-B53C-DC3FB0077F70}">
      <dgm:prSet/>
      <dgm:spPr/>
    </dgm:pt>
    <dgm:pt modelId="{FB06F8B0-FF89-4081-AB5C-E2AE9B711008}" type="sibTrans" cxnId="{8FFD0233-9BE4-4ACE-B53C-DC3FB0077F70}">
      <dgm:prSet/>
      <dgm:spPr/>
    </dgm:pt>
    <dgm:pt modelId="{FF4A983E-3E9D-4026-8DE1-C1B6918B69D9}" type="asst">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KOMANDYTOWO</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-AKCYJNA</a:t>
          </a:r>
        </a:p>
      </dgm:t>
    </dgm:pt>
    <dgm:pt modelId="{2431271E-684C-4215-97FB-909DFAA99EC2}" type="parTrans" cxnId="{1066A521-E476-4555-8F8F-EB4639476D00}">
      <dgm:prSet/>
      <dgm:spPr/>
    </dgm:pt>
    <dgm:pt modelId="{40469734-A9F0-4FFE-AE5B-4FE8FD503790}" type="sibTrans" cxnId="{1066A521-E476-4555-8F8F-EB4639476D00}">
      <dgm:prSet/>
      <dgm:spPr/>
    </dgm:pt>
    <dgm:pt modelId="{3D0A8604-2599-47CB-A63C-C85962242D67}">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sng"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SPÓŁKI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sng"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KAPITAŁOWE</a:t>
          </a:r>
        </a:p>
      </dgm:t>
    </dgm:pt>
    <dgm:pt modelId="{A1B85E89-AFE4-4BEE-AC2A-ABA05B382DDE}" type="parTrans" cxnId="{D9E75BF4-1E8F-42D6-BC28-CEA83F2952CA}">
      <dgm:prSet/>
      <dgm:spPr/>
    </dgm:pt>
    <dgm:pt modelId="{765634FC-FC84-4B1A-9F8F-3A98B08F5471}" type="sibTrans" cxnId="{D9E75BF4-1E8F-42D6-BC28-CEA83F2952CA}">
      <dgm:prSet/>
      <dgm:spPr/>
    </dgm:pt>
    <dgm:pt modelId="{1350D718-A2CC-4207-874C-3580664E0F93}" type="asst">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AKCYJNA</a:t>
          </a:r>
        </a:p>
      </dgm:t>
    </dgm:pt>
    <dgm:pt modelId="{D76C5594-9B36-489C-96B7-F78959AF0826}" type="parTrans" cxnId="{B7B90806-B091-49C9-9936-F9757CD20D9B}">
      <dgm:prSet/>
      <dgm:spPr/>
    </dgm:pt>
    <dgm:pt modelId="{CA886C9F-D937-4FDF-8D5F-30EC79DB1794}" type="sibTrans" cxnId="{B7B90806-B091-49C9-9936-F9757CD20D9B}">
      <dgm:prSet/>
      <dgm:spPr/>
    </dgm:pt>
    <dgm:pt modelId="{F3F0986C-D839-4304-B450-A0629FFCA7C5}" type="asst">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 Z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OGRANICZONĄ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ODPOWIEDZIALNOŚCIĄ</a:t>
          </a:r>
        </a:p>
      </dgm:t>
    </dgm:pt>
    <dgm:pt modelId="{8B3839F7-F9B5-46C2-B9F3-2B3865398281}" type="parTrans" cxnId="{36E2DA92-551A-412D-A255-82859D74DB1A}">
      <dgm:prSet/>
      <dgm:spPr/>
    </dgm:pt>
    <dgm:pt modelId="{E6426E69-4C7E-4B0B-83D0-D23626412310}" type="sibTrans" cxnId="{36E2DA92-551A-412D-A255-82859D74DB1A}">
      <dgm:prSet/>
      <dgm:spPr/>
    </dgm:pt>
    <dgm:pt modelId="{F80A1B96-29E7-4DB6-904D-72413E544CE0}">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sng"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SPÓŁKI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sng"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PANAEUROPEJSKIE</a:t>
          </a:r>
        </a:p>
      </dgm:t>
    </dgm:pt>
    <dgm:pt modelId="{5189EFAB-D2F7-49F7-80AA-16F3FAF651E9}" type="parTrans" cxnId="{867EE0BE-4F4C-4E11-B2A5-904ADCAA0E1A}">
      <dgm:prSet/>
      <dgm:spPr/>
    </dgm:pt>
    <dgm:pt modelId="{BA7E4905-000D-4CD3-9005-1A0FB2B9F49F}" type="sibTrans" cxnId="{867EE0BE-4F4C-4E11-B2A5-904ADCAA0E1A}">
      <dgm:prSet/>
      <dgm:spPr/>
    </dgm:pt>
    <dgm:pt modelId="{23365C01-FBFA-4EE6-B479-4AB1E336C39E}" type="asst">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EUROPEJSKA</a:t>
          </a:r>
        </a:p>
      </dgm:t>
    </dgm:pt>
    <dgm:pt modelId="{92C84E9B-2ECF-4584-BEC6-406DD8C9B25D}" type="parTrans" cxnId="{9908216D-7AEA-4F60-ADF1-DB02FBE85F9C}">
      <dgm:prSet/>
      <dgm:spPr/>
    </dgm:pt>
    <dgm:pt modelId="{E3588B84-8995-473D-8C1F-0949A7DA3140}" type="sibTrans" cxnId="{9908216D-7AEA-4F60-ADF1-DB02FBE85F9C}">
      <dgm:prSet/>
      <dgm:spPr/>
    </dgm:pt>
    <dgm:pt modelId="{BE38D166-2269-4016-8D02-4741B77700C0}" type="asst">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EUROPEJSKIE</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ZGRUPOWANIE</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INTERESÓW</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GOSPODARCZYCH</a:t>
          </a:r>
        </a:p>
      </dgm:t>
    </dgm:pt>
    <dgm:pt modelId="{A4336F3D-C84A-458D-89B2-48BE4390301F}" type="parTrans" cxnId="{15F90877-D372-494F-8BBB-BE04939359AC}">
      <dgm:prSet/>
      <dgm:spPr/>
    </dgm:pt>
    <dgm:pt modelId="{276DF83C-9F85-4D5E-B5AA-DB7CED510D7A}" type="sibTrans" cxnId="{15F90877-D372-494F-8BBB-BE04939359AC}">
      <dgm:prSet/>
      <dgm:spPr/>
    </dgm:pt>
    <dgm:pt modelId="{3CB7F6F3-3EA5-4EB9-B6BB-E74892DAFD7C}" type="pres">
      <dgm:prSet presAssocID="{25FB621F-F9C1-4C6B-9175-57E5BBEDCD3B}" presName="hierChild1" presStyleCnt="0">
        <dgm:presLayoutVars>
          <dgm:orgChart val="1"/>
          <dgm:chPref val="1"/>
          <dgm:dir/>
          <dgm:animOne val="branch"/>
          <dgm:animLvl val="lvl"/>
          <dgm:resizeHandles/>
        </dgm:presLayoutVars>
      </dgm:prSet>
      <dgm:spPr/>
    </dgm:pt>
    <dgm:pt modelId="{21BA5279-6734-46C2-A706-649498B8E96B}" type="pres">
      <dgm:prSet presAssocID="{78C9EC6C-09B5-4696-8484-AB0D1CCB93D5}" presName="hierRoot1" presStyleCnt="0">
        <dgm:presLayoutVars>
          <dgm:hierBranch/>
        </dgm:presLayoutVars>
      </dgm:prSet>
      <dgm:spPr/>
    </dgm:pt>
    <dgm:pt modelId="{FDF16D27-75F4-48C4-AA5F-2F66F1CA3544}" type="pres">
      <dgm:prSet presAssocID="{78C9EC6C-09B5-4696-8484-AB0D1CCB93D5}" presName="rootComposite1" presStyleCnt="0"/>
      <dgm:spPr/>
    </dgm:pt>
    <dgm:pt modelId="{323314D1-36BA-4120-A0CB-2D6BB1CC4F83}" type="pres">
      <dgm:prSet presAssocID="{78C9EC6C-09B5-4696-8484-AB0D1CCB93D5}" presName="rootText1" presStyleLbl="node0" presStyleIdx="0" presStyleCnt="1">
        <dgm:presLayoutVars>
          <dgm:chPref val="3"/>
        </dgm:presLayoutVars>
      </dgm:prSet>
      <dgm:spPr/>
    </dgm:pt>
    <dgm:pt modelId="{8225FF2F-79E8-4613-B4EC-CBC31D9B38D4}" type="pres">
      <dgm:prSet presAssocID="{78C9EC6C-09B5-4696-8484-AB0D1CCB93D5}" presName="rootConnector1" presStyleLbl="node1" presStyleIdx="0" presStyleCnt="0"/>
      <dgm:spPr/>
    </dgm:pt>
    <dgm:pt modelId="{319DE882-F4CD-4415-B861-748F8C39B3A1}" type="pres">
      <dgm:prSet presAssocID="{78C9EC6C-09B5-4696-8484-AB0D1CCB93D5}" presName="hierChild2" presStyleCnt="0"/>
      <dgm:spPr/>
    </dgm:pt>
    <dgm:pt modelId="{7C656CAE-D51B-457F-954E-310FEE08E03D}" type="pres">
      <dgm:prSet presAssocID="{FB435BAC-9B2A-49B3-979F-9A0EA00A90F7}" presName="Name35" presStyleLbl="parChTrans1D2" presStyleIdx="0" presStyleCnt="3"/>
      <dgm:spPr/>
    </dgm:pt>
    <dgm:pt modelId="{A8A3DEB5-AC4A-4766-B7D5-F0CBF4E0DFBF}" type="pres">
      <dgm:prSet presAssocID="{676215E8-C81D-468D-A8FF-876A954A5E08}" presName="hierRoot2" presStyleCnt="0">
        <dgm:presLayoutVars>
          <dgm:hierBranch/>
        </dgm:presLayoutVars>
      </dgm:prSet>
      <dgm:spPr/>
    </dgm:pt>
    <dgm:pt modelId="{B1440DE4-28F6-4D04-96AE-DA9CF4DD4D49}" type="pres">
      <dgm:prSet presAssocID="{676215E8-C81D-468D-A8FF-876A954A5E08}" presName="rootComposite" presStyleCnt="0"/>
      <dgm:spPr/>
    </dgm:pt>
    <dgm:pt modelId="{13656AD5-A51C-4DA9-95E7-FD24CFFA6972}" type="pres">
      <dgm:prSet presAssocID="{676215E8-C81D-468D-A8FF-876A954A5E08}" presName="rootText" presStyleLbl="node2" presStyleIdx="0" presStyleCnt="3">
        <dgm:presLayoutVars>
          <dgm:chPref val="3"/>
        </dgm:presLayoutVars>
      </dgm:prSet>
      <dgm:spPr/>
    </dgm:pt>
    <dgm:pt modelId="{0481FEAE-38F3-4B05-A224-A8F280923925}" type="pres">
      <dgm:prSet presAssocID="{676215E8-C81D-468D-A8FF-876A954A5E08}" presName="rootConnector" presStyleLbl="node2" presStyleIdx="0" presStyleCnt="3"/>
      <dgm:spPr/>
    </dgm:pt>
    <dgm:pt modelId="{87C2ADF1-BC3A-46AB-83A4-930F98F16590}" type="pres">
      <dgm:prSet presAssocID="{676215E8-C81D-468D-A8FF-876A954A5E08}" presName="hierChild4" presStyleCnt="0"/>
      <dgm:spPr/>
    </dgm:pt>
    <dgm:pt modelId="{F69C7A1D-7840-4E03-8DBC-03A5A069D5A2}" type="pres">
      <dgm:prSet presAssocID="{676215E8-C81D-468D-A8FF-876A954A5E08}" presName="hierChild5" presStyleCnt="0"/>
      <dgm:spPr/>
    </dgm:pt>
    <dgm:pt modelId="{12A6442E-9413-4AA6-BAB6-D6292CDD9C99}" type="pres">
      <dgm:prSet presAssocID="{36AA2308-67DE-4158-B41E-C3DDFD8A8034}" presName="Name111" presStyleLbl="parChTrans1D3" presStyleIdx="0" presStyleCnt="8"/>
      <dgm:spPr/>
    </dgm:pt>
    <dgm:pt modelId="{2F3D7DCF-3E9A-42B0-887D-CD9377A3115D}" type="pres">
      <dgm:prSet presAssocID="{D4E30633-CEE4-4032-8B16-EBBC1ADE8CF7}" presName="hierRoot3" presStyleCnt="0">
        <dgm:presLayoutVars>
          <dgm:hierBranch/>
        </dgm:presLayoutVars>
      </dgm:prSet>
      <dgm:spPr/>
    </dgm:pt>
    <dgm:pt modelId="{BA4B315A-BD28-48D8-AB07-0F983A805330}" type="pres">
      <dgm:prSet presAssocID="{D4E30633-CEE4-4032-8B16-EBBC1ADE8CF7}" presName="rootComposite3" presStyleCnt="0"/>
      <dgm:spPr/>
    </dgm:pt>
    <dgm:pt modelId="{B47A59EE-4B56-41A3-B65F-10289E8E2131}" type="pres">
      <dgm:prSet presAssocID="{D4E30633-CEE4-4032-8B16-EBBC1ADE8CF7}" presName="rootText3" presStyleLbl="asst2" presStyleIdx="0" presStyleCnt="8">
        <dgm:presLayoutVars>
          <dgm:chPref val="3"/>
        </dgm:presLayoutVars>
      </dgm:prSet>
      <dgm:spPr/>
    </dgm:pt>
    <dgm:pt modelId="{9CFFDAF2-1807-4679-9E49-95F6051BC3F2}" type="pres">
      <dgm:prSet presAssocID="{D4E30633-CEE4-4032-8B16-EBBC1ADE8CF7}" presName="rootConnector3" presStyleLbl="asst2" presStyleIdx="0" presStyleCnt="8"/>
      <dgm:spPr/>
    </dgm:pt>
    <dgm:pt modelId="{23EE3FD0-BAA5-49D5-ADC6-E1B8770CFC0E}" type="pres">
      <dgm:prSet presAssocID="{D4E30633-CEE4-4032-8B16-EBBC1ADE8CF7}" presName="hierChild6" presStyleCnt="0"/>
      <dgm:spPr/>
    </dgm:pt>
    <dgm:pt modelId="{61EAC38D-E0EA-48F5-AC2A-0BB7D0349111}" type="pres">
      <dgm:prSet presAssocID="{D4E30633-CEE4-4032-8B16-EBBC1ADE8CF7}" presName="hierChild7" presStyleCnt="0"/>
      <dgm:spPr/>
    </dgm:pt>
    <dgm:pt modelId="{6F855F41-630F-4EA5-9A78-BA45770DBF0C}" type="pres">
      <dgm:prSet presAssocID="{1CA55A4A-A86D-436B-8A2A-C88671BE81FE}" presName="Name111" presStyleLbl="parChTrans1D3" presStyleIdx="1" presStyleCnt="8"/>
      <dgm:spPr/>
    </dgm:pt>
    <dgm:pt modelId="{3689F95D-1A8E-4C80-BBE4-4043070130E9}" type="pres">
      <dgm:prSet presAssocID="{BFD74694-3552-43F2-B3D7-C64118B75217}" presName="hierRoot3" presStyleCnt="0">
        <dgm:presLayoutVars>
          <dgm:hierBranch/>
        </dgm:presLayoutVars>
      </dgm:prSet>
      <dgm:spPr/>
    </dgm:pt>
    <dgm:pt modelId="{EC8C8010-CB9C-4DB1-8189-23E044F1DFF0}" type="pres">
      <dgm:prSet presAssocID="{BFD74694-3552-43F2-B3D7-C64118B75217}" presName="rootComposite3" presStyleCnt="0"/>
      <dgm:spPr/>
    </dgm:pt>
    <dgm:pt modelId="{D3DBD227-AFD8-4214-8D62-78AC22B059CA}" type="pres">
      <dgm:prSet presAssocID="{BFD74694-3552-43F2-B3D7-C64118B75217}" presName="rootText3" presStyleLbl="asst2" presStyleIdx="1" presStyleCnt="8">
        <dgm:presLayoutVars>
          <dgm:chPref val="3"/>
        </dgm:presLayoutVars>
      </dgm:prSet>
      <dgm:spPr/>
    </dgm:pt>
    <dgm:pt modelId="{A02D7196-4100-4633-9F4F-C0860B57E5AB}" type="pres">
      <dgm:prSet presAssocID="{BFD74694-3552-43F2-B3D7-C64118B75217}" presName="rootConnector3" presStyleLbl="asst2" presStyleIdx="1" presStyleCnt="8"/>
      <dgm:spPr/>
    </dgm:pt>
    <dgm:pt modelId="{F9A98277-09CF-4FB7-9AC9-05F1C5AB9C1F}" type="pres">
      <dgm:prSet presAssocID="{BFD74694-3552-43F2-B3D7-C64118B75217}" presName="hierChild6" presStyleCnt="0"/>
      <dgm:spPr/>
    </dgm:pt>
    <dgm:pt modelId="{96ED5C6F-5E9F-4D9C-BE81-01CD6CD6A5D6}" type="pres">
      <dgm:prSet presAssocID="{BFD74694-3552-43F2-B3D7-C64118B75217}" presName="hierChild7" presStyleCnt="0"/>
      <dgm:spPr/>
    </dgm:pt>
    <dgm:pt modelId="{E4454DC4-BBB8-4889-9C13-297641FE7ECE}" type="pres">
      <dgm:prSet presAssocID="{0AF4DAEF-DDEC-4C34-BFCB-ADF917491562}" presName="Name111" presStyleLbl="parChTrans1D3" presStyleIdx="2" presStyleCnt="8"/>
      <dgm:spPr/>
    </dgm:pt>
    <dgm:pt modelId="{F6004FA2-88D2-4A89-8F9B-618488AC7D21}" type="pres">
      <dgm:prSet presAssocID="{37BF463E-CA91-43A6-A1AE-B775C7C6B34C}" presName="hierRoot3" presStyleCnt="0">
        <dgm:presLayoutVars>
          <dgm:hierBranch/>
        </dgm:presLayoutVars>
      </dgm:prSet>
      <dgm:spPr/>
    </dgm:pt>
    <dgm:pt modelId="{49FE8D60-760A-444E-96D2-B761C6EAAB9B}" type="pres">
      <dgm:prSet presAssocID="{37BF463E-CA91-43A6-A1AE-B775C7C6B34C}" presName="rootComposite3" presStyleCnt="0"/>
      <dgm:spPr/>
    </dgm:pt>
    <dgm:pt modelId="{9B564112-5A71-4101-A2FA-8B10BD28546E}" type="pres">
      <dgm:prSet presAssocID="{37BF463E-CA91-43A6-A1AE-B775C7C6B34C}" presName="rootText3" presStyleLbl="asst2" presStyleIdx="2" presStyleCnt="8">
        <dgm:presLayoutVars>
          <dgm:chPref val="3"/>
        </dgm:presLayoutVars>
      </dgm:prSet>
      <dgm:spPr/>
    </dgm:pt>
    <dgm:pt modelId="{FF8257A0-E243-4EF7-85AB-42BA7CFD0A57}" type="pres">
      <dgm:prSet presAssocID="{37BF463E-CA91-43A6-A1AE-B775C7C6B34C}" presName="rootConnector3" presStyleLbl="asst2" presStyleIdx="2" presStyleCnt="8"/>
      <dgm:spPr/>
    </dgm:pt>
    <dgm:pt modelId="{EEAA1F8A-D33C-431E-B748-C7D0DE36EA38}" type="pres">
      <dgm:prSet presAssocID="{37BF463E-CA91-43A6-A1AE-B775C7C6B34C}" presName="hierChild6" presStyleCnt="0"/>
      <dgm:spPr/>
    </dgm:pt>
    <dgm:pt modelId="{E1199900-D3D1-4CD1-A5B5-34334773A415}" type="pres">
      <dgm:prSet presAssocID="{37BF463E-CA91-43A6-A1AE-B775C7C6B34C}" presName="hierChild7" presStyleCnt="0"/>
      <dgm:spPr/>
    </dgm:pt>
    <dgm:pt modelId="{A5764147-1190-4535-8AC4-08E761E5B7AB}" type="pres">
      <dgm:prSet presAssocID="{2431271E-684C-4215-97FB-909DFAA99EC2}" presName="Name111" presStyleLbl="parChTrans1D3" presStyleIdx="3" presStyleCnt="8"/>
      <dgm:spPr/>
    </dgm:pt>
    <dgm:pt modelId="{5CFA8EA6-2580-4843-9A11-1C279CFA1289}" type="pres">
      <dgm:prSet presAssocID="{FF4A983E-3E9D-4026-8DE1-C1B6918B69D9}" presName="hierRoot3" presStyleCnt="0">
        <dgm:presLayoutVars>
          <dgm:hierBranch/>
        </dgm:presLayoutVars>
      </dgm:prSet>
      <dgm:spPr/>
    </dgm:pt>
    <dgm:pt modelId="{704F4211-D783-4125-940C-720501484830}" type="pres">
      <dgm:prSet presAssocID="{FF4A983E-3E9D-4026-8DE1-C1B6918B69D9}" presName="rootComposite3" presStyleCnt="0"/>
      <dgm:spPr/>
    </dgm:pt>
    <dgm:pt modelId="{12743CA4-B817-4092-835A-45233CDD1658}" type="pres">
      <dgm:prSet presAssocID="{FF4A983E-3E9D-4026-8DE1-C1B6918B69D9}" presName="rootText3" presStyleLbl="asst2" presStyleIdx="3" presStyleCnt="8">
        <dgm:presLayoutVars>
          <dgm:chPref val="3"/>
        </dgm:presLayoutVars>
      </dgm:prSet>
      <dgm:spPr/>
    </dgm:pt>
    <dgm:pt modelId="{C52445F9-AE39-40FB-928C-2853E2480E39}" type="pres">
      <dgm:prSet presAssocID="{FF4A983E-3E9D-4026-8DE1-C1B6918B69D9}" presName="rootConnector3" presStyleLbl="asst2" presStyleIdx="3" presStyleCnt="8"/>
      <dgm:spPr/>
    </dgm:pt>
    <dgm:pt modelId="{B40A4D9D-F39B-4DA2-88BF-7BD7E4A07416}" type="pres">
      <dgm:prSet presAssocID="{FF4A983E-3E9D-4026-8DE1-C1B6918B69D9}" presName="hierChild6" presStyleCnt="0"/>
      <dgm:spPr/>
    </dgm:pt>
    <dgm:pt modelId="{0284CDDB-67CA-44A9-B777-89512BA75201}" type="pres">
      <dgm:prSet presAssocID="{FF4A983E-3E9D-4026-8DE1-C1B6918B69D9}" presName="hierChild7" presStyleCnt="0"/>
      <dgm:spPr/>
    </dgm:pt>
    <dgm:pt modelId="{8E37C660-EA8E-4169-B996-4C209C769FDC}" type="pres">
      <dgm:prSet presAssocID="{A1B85E89-AFE4-4BEE-AC2A-ABA05B382DDE}" presName="Name35" presStyleLbl="parChTrans1D2" presStyleIdx="1" presStyleCnt="3"/>
      <dgm:spPr/>
    </dgm:pt>
    <dgm:pt modelId="{C94507B0-4912-4FDF-9D67-E2AFB5DDCCD4}" type="pres">
      <dgm:prSet presAssocID="{3D0A8604-2599-47CB-A63C-C85962242D67}" presName="hierRoot2" presStyleCnt="0">
        <dgm:presLayoutVars>
          <dgm:hierBranch/>
        </dgm:presLayoutVars>
      </dgm:prSet>
      <dgm:spPr/>
    </dgm:pt>
    <dgm:pt modelId="{C0A9F1E8-F8C2-4840-A4E2-9DAD8E90D5BA}" type="pres">
      <dgm:prSet presAssocID="{3D0A8604-2599-47CB-A63C-C85962242D67}" presName="rootComposite" presStyleCnt="0"/>
      <dgm:spPr/>
    </dgm:pt>
    <dgm:pt modelId="{0F914D04-05BD-4045-9EC0-B16B0EF839B0}" type="pres">
      <dgm:prSet presAssocID="{3D0A8604-2599-47CB-A63C-C85962242D67}" presName="rootText" presStyleLbl="node2" presStyleIdx="1" presStyleCnt="3">
        <dgm:presLayoutVars>
          <dgm:chPref val="3"/>
        </dgm:presLayoutVars>
      </dgm:prSet>
      <dgm:spPr/>
    </dgm:pt>
    <dgm:pt modelId="{2DD0464A-FFCF-4A04-944B-6D24DFB209C8}" type="pres">
      <dgm:prSet presAssocID="{3D0A8604-2599-47CB-A63C-C85962242D67}" presName="rootConnector" presStyleLbl="node2" presStyleIdx="1" presStyleCnt="3"/>
      <dgm:spPr/>
    </dgm:pt>
    <dgm:pt modelId="{9E0EAD9A-68BB-4841-ACBF-D6671D7B4109}" type="pres">
      <dgm:prSet presAssocID="{3D0A8604-2599-47CB-A63C-C85962242D67}" presName="hierChild4" presStyleCnt="0"/>
      <dgm:spPr/>
    </dgm:pt>
    <dgm:pt modelId="{97A0CD40-25D7-4E27-AC44-27CD03CA075F}" type="pres">
      <dgm:prSet presAssocID="{3D0A8604-2599-47CB-A63C-C85962242D67}" presName="hierChild5" presStyleCnt="0"/>
      <dgm:spPr/>
    </dgm:pt>
    <dgm:pt modelId="{DBF3FEA3-EE9F-4CD3-AF4E-EAD4902662B2}" type="pres">
      <dgm:prSet presAssocID="{D76C5594-9B36-489C-96B7-F78959AF0826}" presName="Name111" presStyleLbl="parChTrans1D3" presStyleIdx="4" presStyleCnt="8"/>
      <dgm:spPr/>
    </dgm:pt>
    <dgm:pt modelId="{47FA1504-922A-4DD6-BAB1-FA48CBA2243E}" type="pres">
      <dgm:prSet presAssocID="{1350D718-A2CC-4207-874C-3580664E0F93}" presName="hierRoot3" presStyleCnt="0">
        <dgm:presLayoutVars>
          <dgm:hierBranch/>
        </dgm:presLayoutVars>
      </dgm:prSet>
      <dgm:spPr/>
    </dgm:pt>
    <dgm:pt modelId="{39A44E6F-5671-4B7D-8575-425041DC630B}" type="pres">
      <dgm:prSet presAssocID="{1350D718-A2CC-4207-874C-3580664E0F93}" presName="rootComposite3" presStyleCnt="0"/>
      <dgm:spPr/>
    </dgm:pt>
    <dgm:pt modelId="{BC365F06-E10F-4B2C-A990-E084F6796A73}" type="pres">
      <dgm:prSet presAssocID="{1350D718-A2CC-4207-874C-3580664E0F93}" presName="rootText3" presStyleLbl="asst2" presStyleIdx="4" presStyleCnt="8">
        <dgm:presLayoutVars>
          <dgm:chPref val="3"/>
        </dgm:presLayoutVars>
      </dgm:prSet>
      <dgm:spPr/>
    </dgm:pt>
    <dgm:pt modelId="{B00F4001-93B5-4CFB-8ED7-2336AF40C9DC}" type="pres">
      <dgm:prSet presAssocID="{1350D718-A2CC-4207-874C-3580664E0F93}" presName="rootConnector3" presStyleLbl="asst2" presStyleIdx="4" presStyleCnt="8"/>
      <dgm:spPr/>
    </dgm:pt>
    <dgm:pt modelId="{792CC148-96EA-4282-890B-1BD2670E6049}" type="pres">
      <dgm:prSet presAssocID="{1350D718-A2CC-4207-874C-3580664E0F93}" presName="hierChild6" presStyleCnt="0"/>
      <dgm:spPr/>
    </dgm:pt>
    <dgm:pt modelId="{78DC85BF-2328-4DB1-ADC2-233D05CA711F}" type="pres">
      <dgm:prSet presAssocID="{1350D718-A2CC-4207-874C-3580664E0F93}" presName="hierChild7" presStyleCnt="0"/>
      <dgm:spPr/>
    </dgm:pt>
    <dgm:pt modelId="{F6AC21E4-8B5F-46B4-A36C-65D9BEEB5B14}" type="pres">
      <dgm:prSet presAssocID="{8B3839F7-F9B5-46C2-B9F3-2B3865398281}" presName="Name111" presStyleLbl="parChTrans1D3" presStyleIdx="5" presStyleCnt="8"/>
      <dgm:spPr/>
    </dgm:pt>
    <dgm:pt modelId="{17A109CF-88AE-4621-9F6C-48114CA15447}" type="pres">
      <dgm:prSet presAssocID="{F3F0986C-D839-4304-B450-A0629FFCA7C5}" presName="hierRoot3" presStyleCnt="0">
        <dgm:presLayoutVars>
          <dgm:hierBranch/>
        </dgm:presLayoutVars>
      </dgm:prSet>
      <dgm:spPr/>
    </dgm:pt>
    <dgm:pt modelId="{4C64DCB5-44A1-4E37-8831-0226B94B106A}" type="pres">
      <dgm:prSet presAssocID="{F3F0986C-D839-4304-B450-A0629FFCA7C5}" presName="rootComposite3" presStyleCnt="0"/>
      <dgm:spPr/>
    </dgm:pt>
    <dgm:pt modelId="{7EC97B4B-9FD1-47CE-8DAD-93B25D7162C8}" type="pres">
      <dgm:prSet presAssocID="{F3F0986C-D839-4304-B450-A0629FFCA7C5}" presName="rootText3" presStyleLbl="asst2" presStyleIdx="5" presStyleCnt="8">
        <dgm:presLayoutVars>
          <dgm:chPref val="3"/>
        </dgm:presLayoutVars>
      </dgm:prSet>
      <dgm:spPr/>
    </dgm:pt>
    <dgm:pt modelId="{BE69CE23-E873-4E58-BA41-DB72EEC7BC68}" type="pres">
      <dgm:prSet presAssocID="{F3F0986C-D839-4304-B450-A0629FFCA7C5}" presName="rootConnector3" presStyleLbl="asst2" presStyleIdx="5" presStyleCnt="8"/>
      <dgm:spPr/>
    </dgm:pt>
    <dgm:pt modelId="{C436227E-9683-4A44-B78E-A0D077CB5E17}" type="pres">
      <dgm:prSet presAssocID="{F3F0986C-D839-4304-B450-A0629FFCA7C5}" presName="hierChild6" presStyleCnt="0"/>
      <dgm:spPr/>
    </dgm:pt>
    <dgm:pt modelId="{57DEF997-95E1-4690-ACB3-8B9C49FBCEE4}" type="pres">
      <dgm:prSet presAssocID="{F3F0986C-D839-4304-B450-A0629FFCA7C5}" presName="hierChild7" presStyleCnt="0"/>
      <dgm:spPr/>
    </dgm:pt>
    <dgm:pt modelId="{C2C65D05-FA09-4916-8291-DBE981C130E6}" type="pres">
      <dgm:prSet presAssocID="{5189EFAB-D2F7-49F7-80AA-16F3FAF651E9}" presName="Name35" presStyleLbl="parChTrans1D2" presStyleIdx="2" presStyleCnt="3"/>
      <dgm:spPr/>
    </dgm:pt>
    <dgm:pt modelId="{EF230CFE-BE98-4D25-BF5F-5AA2FEFF2494}" type="pres">
      <dgm:prSet presAssocID="{F80A1B96-29E7-4DB6-904D-72413E544CE0}" presName="hierRoot2" presStyleCnt="0">
        <dgm:presLayoutVars>
          <dgm:hierBranch/>
        </dgm:presLayoutVars>
      </dgm:prSet>
      <dgm:spPr/>
    </dgm:pt>
    <dgm:pt modelId="{3E66855A-D17A-4C7F-B08A-467BEBF55591}" type="pres">
      <dgm:prSet presAssocID="{F80A1B96-29E7-4DB6-904D-72413E544CE0}" presName="rootComposite" presStyleCnt="0"/>
      <dgm:spPr/>
    </dgm:pt>
    <dgm:pt modelId="{7225683B-0559-421D-83A6-D33949DC4E37}" type="pres">
      <dgm:prSet presAssocID="{F80A1B96-29E7-4DB6-904D-72413E544CE0}" presName="rootText" presStyleLbl="node2" presStyleIdx="2" presStyleCnt="3">
        <dgm:presLayoutVars>
          <dgm:chPref val="3"/>
        </dgm:presLayoutVars>
      </dgm:prSet>
      <dgm:spPr/>
    </dgm:pt>
    <dgm:pt modelId="{1D3E7819-0763-4060-8840-4AE330C69C82}" type="pres">
      <dgm:prSet presAssocID="{F80A1B96-29E7-4DB6-904D-72413E544CE0}" presName="rootConnector" presStyleLbl="node2" presStyleIdx="2" presStyleCnt="3"/>
      <dgm:spPr/>
    </dgm:pt>
    <dgm:pt modelId="{D70AB43A-19AD-4FC1-BCC6-691B817A3AD0}" type="pres">
      <dgm:prSet presAssocID="{F80A1B96-29E7-4DB6-904D-72413E544CE0}" presName="hierChild4" presStyleCnt="0"/>
      <dgm:spPr/>
    </dgm:pt>
    <dgm:pt modelId="{D9EB35EB-841E-492F-972F-7F34BC55384D}" type="pres">
      <dgm:prSet presAssocID="{F80A1B96-29E7-4DB6-904D-72413E544CE0}" presName="hierChild5" presStyleCnt="0"/>
      <dgm:spPr/>
    </dgm:pt>
    <dgm:pt modelId="{3D4DB117-C174-427D-A311-F3F0A47E1257}" type="pres">
      <dgm:prSet presAssocID="{92C84E9B-2ECF-4584-BEC6-406DD8C9B25D}" presName="Name111" presStyleLbl="parChTrans1D3" presStyleIdx="6" presStyleCnt="8"/>
      <dgm:spPr/>
    </dgm:pt>
    <dgm:pt modelId="{398424B8-B805-4AF7-91C2-922BD425FA94}" type="pres">
      <dgm:prSet presAssocID="{23365C01-FBFA-4EE6-B479-4AB1E336C39E}" presName="hierRoot3" presStyleCnt="0">
        <dgm:presLayoutVars>
          <dgm:hierBranch/>
        </dgm:presLayoutVars>
      </dgm:prSet>
      <dgm:spPr/>
    </dgm:pt>
    <dgm:pt modelId="{E2105EE0-0024-4D33-A31B-EC42881DCDEE}" type="pres">
      <dgm:prSet presAssocID="{23365C01-FBFA-4EE6-B479-4AB1E336C39E}" presName="rootComposite3" presStyleCnt="0"/>
      <dgm:spPr/>
    </dgm:pt>
    <dgm:pt modelId="{85783A3D-45F7-4566-980E-2A168FCAA3C2}" type="pres">
      <dgm:prSet presAssocID="{23365C01-FBFA-4EE6-B479-4AB1E336C39E}" presName="rootText3" presStyleLbl="asst2" presStyleIdx="6" presStyleCnt="8">
        <dgm:presLayoutVars>
          <dgm:chPref val="3"/>
        </dgm:presLayoutVars>
      </dgm:prSet>
      <dgm:spPr/>
    </dgm:pt>
    <dgm:pt modelId="{AE4D5A59-EFE3-4354-8500-91C29D12F011}" type="pres">
      <dgm:prSet presAssocID="{23365C01-FBFA-4EE6-B479-4AB1E336C39E}" presName="rootConnector3" presStyleLbl="asst2" presStyleIdx="6" presStyleCnt="8"/>
      <dgm:spPr/>
    </dgm:pt>
    <dgm:pt modelId="{8144A744-01F0-4B20-9E75-5E9200AFF77F}" type="pres">
      <dgm:prSet presAssocID="{23365C01-FBFA-4EE6-B479-4AB1E336C39E}" presName="hierChild6" presStyleCnt="0"/>
      <dgm:spPr/>
    </dgm:pt>
    <dgm:pt modelId="{20F4145F-BA50-400E-B94D-3453A6DBE407}" type="pres">
      <dgm:prSet presAssocID="{23365C01-FBFA-4EE6-B479-4AB1E336C39E}" presName="hierChild7" presStyleCnt="0"/>
      <dgm:spPr/>
    </dgm:pt>
    <dgm:pt modelId="{BC6A3F36-277D-495D-AAA6-DBCEA2DA9D67}" type="pres">
      <dgm:prSet presAssocID="{A4336F3D-C84A-458D-89B2-48BE4390301F}" presName="Name111" presStyleLbl="parChTrans1D3" presStyleIdx="7" presStyleCnt="8"/>
      <dgm:spPr/>
    </dgm:pt>
    <dgm:pt modelId="{53677ECE-5F56-4E0E-ACC2-739ADC7B58E5}" type="pres">
      <dgm:prSet presAssocID="{BE38D166-2269-4016-8D02-4741B77700C0}" presName="hierRoot3" presStyleCnt="0">
        <dgm:presLayoutVars>
          <dgm:hierBranch/>
        </dgm:presLayoutVars>
      </dgm:prSet>
      <dgm:spPr/>
    </dgm:pt>
    <dgm:pt modelId="{61AF0C84-C3C2-491C-8890-CABA1598D427}" type="pres">
      <dgm:prSet presAssocID="{BE38D166-2269-4016-8D02-4741B77700C0}" presName="rootComposite3" presStyleCnt="0"/>
      <dgm:spPr/>
    </dgm:pt>
    <dgm:pt modelId="{DBE83C42-6B21-4202-BB08-FD3F694A10B8}" type="pres">
      <dgm:prSet presAssocID="{BE38D166-2269-4016-8D02-4741B77700C0}" presName="rootText3" presStyleLbl="asst2" presStyleIdx="7" presStyleCnt="8">
        <dgm:presLayoutVars>
          <dgm:chPref val="3"/>
        </dgm:presLayoutVars>
      </dgm:prSet>
      <dgm:spPr/>
    </dgm:pt>
    <dgm:pt modelId="{2B08C80C-981B-4412-8640-B72EEC7D4C0B}" type="pres">
      <dgm:prSet presAssocID="{BE38D166-2269-4016-8D02-4741B77700C0}" presName="rootConnector3" presStyleLbl="asst2" presStyleIdx="7" presStyleCnt="8"/>
      <dgm:spPr/>
    </dgm:pt>
    <dgm:pt modelId="{BE37E538-D1A0-45E0-A739-999FEDABDDF2}" type="pres">
      <dgm:prSet presAssocID="{BE38D166-2269-4016-8D02-4741B77700C0}" presName="hierChild6" presStyleCnt="0"/>
      <dgm:spPr/>
    </dgm:pt>
    <dgm:pt modelId="{480D6FE0-C236-4DDD-A645-041F0D80422D}" type="pres">
      <dgm:prSet presAssocID="{BE38D166-2269-4016-8D02-4741B77700C0}" presName="hierChild7" presStyleCnt="0"/>
      <dgm:spPr/>
    </dgm:pt>
    <dgm:pt modelId="{807AF2EE-A293-456B-9238-8F3664347D55}" type="pres">
      <dgm:prSet presAssocID="{78C9EC6C-09B5-4696-8484-AB0D1CCB93D5}" presName="hierChild3" presStyleCnt="0"/>
      <dgm:spPr/>
    </dgm:pt>
  </dgm:ptLst>
  <dgm:cxnLst>
    <dgm:cxn modelId="{BBFCDB05-4E5C-4445-9B91-2B7C2CE338C7}" type="presOf" srcId="{F80A1B96-29E7-4DB6-904D-72413E544CE0}" destId="{7225683B-0559-421D-83A6-D33949DC4E37}" srcOrd="0" destOrd="0" presId="urn:microsoft.com/office/officeart/2005/8/layout/orgChart1"/>
    <dgm:cxn modelId="{B7B90806-B091-49C9-9936-F9757CD20D9B}" srcId="{3D0A8604-2599-47CB-A63C-C85962242D67}" destId="{1350D718-A2CC-4207-874C-3580664E0F93}" srcOrd="0" destOrd="0" parTransId="{D76C5594-9B36-489C-96B7-F78959AF0826}" sibTransId="{CA886C9F-D937-4FDF-8D5F-30EC79DB1794}"/>
    <dgm:cxn modelId="{C1C04B07-A57C-4A2E-9F72-032F7A1969D0}" type="presOf" srcId="{36AA2308-67DE-4158-B41E-C3DDFD8A8034}" destId="{12A6442E-9413-4AA6-BAB6-D6292CDD9C99}" srcOrd="0" destOrd="0" presId="urn:microsoft.com/office/officeart/2005/8/layout/orgChart1"/>
    <dgm:cxn modelId="{CA70AC09-AF61-465C-B81C-83C4E8632212}" type="presOf" srcId="{D4E30633-CEE4-4032-8B16-EBBC1ADE8CF7}" destId="{B47A59EE-4B56-41A3-B65F-10289E8E2131}" srcOrd="0" destOrd="0" presId="urn:microsoft.com/office/officeart/2005/8/layout/orgChart1"/>
    <dgm:cxn modelId="{CC7F360B-7EB8-4BB4-913B-EF133E693306}" type="presOf" srcId="{0AF4DAEF-DDEC-4C34-BFCB-ADF917491562}" destId="{E4454DC4-BBB8-4889-9C13-297641FE7ECE}" srcOrd="0" destOrd="0" presId="urn:microsoft.com/office/officeart/2005/8/layout/orgChart1"/>
    <dgm:cxn modelId="{4DA39F0B-ACCC-43D7-9E2D-0F8C9654B41C}" type="presOf" srcId="{25FB621F-F9C1-4C6B-9175-57E5BBEDCD3B}" destId="{3CB7F6F3-3EA5-4EB9-B6BB-E74892DAFD7C}" srcOrd="0" destOrd="0" presId="urn:microsoft.com/office/officeart/2005/8/layout/orgChart1"/>
    <dgm:cxn modelId="{80C6CA12-79D2-4EF1-B21B-A0F0C2BC5BDC}" srcId="{676215E8-C81D-468D-A8FF-876A954A5E08}" destId="{D4E30633-CEE4-4032-8B16-EBBC1ADE8CF7}" srcOrd="0" destOrd="0" parTransId="{36AA2308-67DE-4158-B41E-C3DDFD8A8034}" sibTransId="{0B445124-E5A7-47D6-B631-5B62C6422B75}"/>
    <dgm:cxn modelId="{AB46CD1F-C929-40D0-BF21-6C08DBE22D36}" type="presOf" srcId="{FF4A983E-3E9D-4026-8DE1-C1B6918B69D9}" destId="{C52445F9-AE39-40FB-928C-2853E2480E39}" srcOrd="1" destOrd="0" presId="urn:microsoft.com/office/officeart/2005/8/layout/orgChart1"/>
    <dgm:cxn modelId="{8463A120-EE9A-4044-A44E-2F5660A48DC9}" type="presOf" srcId="{676215E8-C81D-468D-A8FF-876A954A5E08}" destId="{13656AD5-A51C-4DA9-95E7-FD24CFFA6972}" srcOrd="0" destOrd="0" presId="urn:microsoft.com/office/officeart/2005/8/layout/orgChart1"/>
    <dgm:cxn modelId="{1066A521-E476-4555-8F8F-EB4639476D00}" srcId="{676215E8-C81D-468D-A8FF-876A954A5E08}" destId="{FF4A983E-3E9D-4026-8DE1-C1B6918B69D9}" srcOrd="3" destOrd="0" parTransId="{2431271E-684C-4215-97FB-909DFAA99EC2}" sibTransId="{40469734-A9F0-4FFE-AE5B-4FE8FD503790}"/>
    <dgm:cxn modelId="{9C752B24-7E11-470A-89E5-E9D7A822F173}" type="presOf" srcId="{78C9EC6C-09B5-4696-8484-AB0D1CCB93D5}" destId="{323314D1-36BA-4120-A0CB-2D6BB1CC4F83}" srcOrd="0" destOrd="0" presId="urn:microsoft.com/office/officeart/2005/8/layout/orgChart1"/>
    <dgm:cxn modelId="{48569727-29A2-4354-87EF-728566D9290A}" srcId="{78C9EC6C-09B5-4696-8484-AB0D1CCB93D5}" destId="{676215E8-C81D-468D-A8FF-876A954A5E08}" srcOrd="0" destOrd="0" parTransId="{FB435BAC-9B2A-49B3-979F-9A0EA00A90F7}" sibTransId="{B420EF27-18A1-400F-91CB-F977F0C96131}"/>
    <dgm:cxn modelId="{2909E928-373C-4A89-A2EF-138C4636646F}" type="presOf" srcId="{F3F0986C-D839-4304-B450-A0629FFCA7C5}" destId="{BE69CE23-E873-4E58-BA41-DB72EEC7BC68}" srcOrd="1" destOrd="0" presId="urn:microsoft.com/office/officeart/2005/8/layout/orgChart1"/>
    <dgm:cxn modelId="{E7ADFF2B-466E-44BE-AC8A-75A8DE5A265E}" type="presOf" srcId="{37BF463E-CA91-43A6-A1AE-B775C7C6B34C}" destId="{FF8257A0-E243-4EF7-85AB-42BA7CFD0A57}" srcOrd="1" destOrd="0" presId="urn:microsoft.com/office/officeart/2005/8/layout/orgChart1"/>
    <dgm:cxn modelId="{7AB1DB2D-80C6-4780-92FE-09D2313DD05B}" type="presOf" srcId="{BE38D166-2269-4016-8D02-4741B77700C0}" destId="{2B08C80C-981B-4412-8640-B72EEC7D4C0B}" srcOrd="1" destOrd="0" presId="urn:microsoft.com/office/officeart/2005/8/layout/orgChart1"/>
    <dgm:cxn modelId="{8E9ADA2F-F169-4D6E-B0FD-95FBD2B87A67}" type="presOf" srcId="{92C84E9B-2ECF-4584-BEC6-406DD8C9B25D}" destId="{3D4DB117-C174-427D-A311-F3F0A47E1257}" srcOrd="0" destOrd="0" presId="urn:microsoft.com/office/officeart/2005/8/layout/orgChart1"/>
    <dgm:cxn modelId="{D6509130-B792-42DC-AEE9-C8967139B6A6}" srcId="{676215E8-C81D-468D-A8FF-876A954A5E08}" destId="{BFD74694-3552-43F2-B3D7-C64118B75217}" srcOrd="1" destOrd="0" parTransId="{1CA55A4A-A86D-436B-8A2A-C88671BE81FE}" sibTransId="{F3262062-C8C8-4435-A14C-8757D4BBBF3D}"/>
    <dgm:cxn modelId="{8FFD0233-9BE4-4ACE-B53C-DC3FB0077F70}" srcId="{676215E8-C81D-468D-A8FF-876A954A5E08}" destId="{37BF463E-CA91-43A6-A1AE-B775C7C6B34C}" srcOrd="2" destOrd="0" parTransId="{0AF4DAEF-DDEC-4C34-BFCB-ADF917491562}" sibTransId="{FB06F8B0-FF89-4081-AB5C-E2AE9B711008}"/>
    <dgm:cxn modelId="{64423434-DE03-4DCC-876C-A2E00C5DEA89}" type="presOf" srcId="{23365C01-FBFA-4EE6-B479-4AB1E336C39E}" destId="{85783A3D-45F7-4566-980E-2A168FCAA3C2}" srcOrd="0" destOrd="0" presId="urn:microsoft.com/office/officeart/2005/8/layout/orgChart1"/>
    <dgm:cxn modelId="{9DE40D5F-9847-4F19-997D-56703368ED25}" type="presOf" srcId="{FB435BAC-9B2A-49B3-979F-9A0EA00A90F7}" destId="{7C656CAE-D51B-457F-954E-310FEE08E03D}" srcOrd="0" destOrd="0" presId="urn:microsoft.com/office/officeart/2005/8/layout/orgChart1"/>
    <dgm:cxn modelId="{DB40C964-9A48-4BDD-95D0-563244BEDCC4}" type="presOf" srcId="{1350D718-A2CC-4207-874C-3580664E0F93}" destId="{B00F4001-93B5-4CFB-8ED7-2336AF40C9DC}" srcOrd="1" destOrd="0" presId="urn:microsoft.com/office/officeart/2005/8/layout/orgChart1"/>
    <dgm:cxn modelId="{FF1A0765-3608-4A37-8366-4EF616104BF2}" type="presOf" srcId="{1CA55A4A-A86D-436B-8A2A-C88671BE81FE}" destId="{6F855F41-630F-4EA5-9A78-BA45770DBF0C}" srcOrd="0" destOrd="0" presId="urn:microsoft.com/office/officeart/2005/8/layout/orgChart1"/>
    <dgm:cxn modelId="{AA58C54C-2C50-4641-9838-0744AF42082F}" type="presOf" srcId="{BE38D166-2269-4016-8D02-4741B77700C0}" destId="{DBE83C42-6B21-4202-BB08-FD3F694A10B8}" srcOrd="0" destOrd="0" presId="urn:microsoft.com/office/officeart/2005/8/layout/orgChart1"/>
    <dgm:cxn modelId="{9908216D-7AEA-4F60-ADF1-DB02FBE85F9C}" srcId="{F80A1B96-29E7-4DB6-904D-72413E544CE0}" destId="{23365C01-FBFA-4EE6-B479-4AB1E336C39E}" srcOrd="0" destOrd="0" parTransId="{92C84E9B-2ECF-4584-BEC6-406DD8C9B25D}" sibTransId="{E3588B84-8995-473D-8C1F-0949A7DA3140}"/>
    <dgm:cxn modelId="{B36E1C4F-6364-4F29-8494-B753D8A76F98}" type="presOf" srcId="{23365C01-FBFA-4EE6-B479-4AB1E336C39E}" destId="{AE4D5A59-EFE3-4354-8500-91C29D12F011}" srcOrd="1" destOrd="0" presId="urn:microsoft.com/office/officeart/2005/8/layout/orgChart1"/>
    <dgm:cxn modelId="{15F90877-D372-494F-8BBB-BE04939359AC}" srcId="{F80A1B96-29E7-4DB6-904D-72413E544CE0}" destId="{BE38D166-2269-4016-8D02-4741B77700C0}" srcOrd="1" destOrd="0" parTransId="{A4336F3D-C84A-458D-89B2-48BE4390301F}" sibTransId="{276DF83C-9F85-4D5E-B5AA-DB7CED510D7A}"/>
    <dgm:cxn modelId="{AFAA6F79-ADEE-434B-A553-D7C210B932D2}" type="presOf" srcId="{BFD74694-3552-43F2-B3D7-C64118B75217}" destId="{D3DBD227-AFD8-4214-8D62-78AC22B059CA}" srcOrd="0" destOrd="0" presId="urn:microsoft.com/office/officeart/2005/8/layout/orgChart1"/>
    <dgm:cxn modelId="{074E525A-A236-4FD0-A677-02487A1F9765}" type="presOf" srcId="{8B3839F7-F9B5-46C2-B9F3-2B3865398281}" destId="{F6AC21E4-8B5F-46B4-A36C-65D9BEEB5B14}" srcOrd="0" destOrd="0" presId="urn:microsoft.com/office/officeart/2005/8/layout/orgChart1"/>
    <dgm:cxn modelId="{073BF67A-D469-4848-9CC8-1A79A981FA1A}" type="presOf" srcId="{78C9EC6C-09B5-4696-8484-AB0D1CCB93D5}" destId="{8225FF2F-79E8-4613-B4EC-CBC31D9B38D4}" srcOrd="1" destOrd="0" presId="urn:microsoft.com/office/officeart/2005/8/layout/orgChart1"/>
    <dgm:cxn modelId="{0511BD7B-27FA-4C4D-822A-09B2CAA9136F}" type="presOf" srcId="{F80A1B96-29E7-4DB6-904D-72413E544CE0}" destId="{1D3E7819-0763-4060-8840-4AE330C69C82}" srcOrd="1" destOrd="0" presId="urn:microsoft.com/office/officeart/2005/8/layout/orgChart1"/>
    <dgm:cxn modelId="{8D3F4B84-BF4D-4000-960E-A06EAF8C3377}" type="presOf" srcId="{BFD74694-3552-43F2-B3D7-C64118B75217}" destId="{A02D7196-4100-4633-9F4F-C0860B57E5AB}" srcOrd="1" destOrd="0" presId="urn:microsoft.com/office/officeart/2005/8/layout/orgChart1"/>
    <dgm:cxn modelId="{8C76F384-DA1B-4BB7-A7E1-47F3119F671F}" type="presOf" srcId="{3D0A8604-2599-47CB-A63C-C85962242D67}" destId="{2DD0464A-FFCF-4A04-944B-6D24DFB209C8}" srcOrd="1" destOrd="0" presId="urn:microsoft.com/office/officeart/2005/8/layout/orgChart1"/>
    <dgm:cxn modelId="{BD148C87-6F0E-4979-9D09-894CEDB997F7}" type="presOf" srcId="{676215E8-C81D-468D-A8FF-876A954A5E08}" destId="{0481FEAE-38F3-4B05-A224-A8F280923925}" srcOrd="1" destOrd="0" presId="urn:microsoft.com/office/officeart/2005/8/layout/orgChart1"/>
    <dgm:cxn modelId="{01398692-BE12-48A6-B20A-1E431FEE78CE}" type="presOf" srcId="{5189EFAB-D2F7-49F7-80AA-16F3FAF651E9}" destId="{C2C65D05-FA09-4916-8291-DBE981C130E6}" srcOrd="0" destOrd="0" presId="urn:microsoft.com/office/officeart/2005/8/layout/orgChart1"/>
    <dgm:cxn modelId="{36E2DA92-551A-412D-A255-82859D74DB1A}" srcId="{3D0A8604-2599-47CB-A63C-C85962242D67}" destId="{F3F0986C-D839-4304-B450-A0629FFCA7C5}" srcOrd="1" destOrd="0" parTransId="{8B3839F7-F9B5-46C2-B9F3-2B3865398281}" sibTransId="{E6426E69-4C7E-4B0B-83D0-D23626412310}"/>
    <dgm:cxn modelId="{263535A6-0666-4FA5-BCDC-06F2E7161EC8}" type="presOf" srcId="{3D0A8604-2599-47CB-A63C-C85962242D67}" destId="{0F914D04-05BD-4045-9EC0-B16B0EF839B0}" srcOrd="0" destOrd="0" presId="urn:microsoft.com/office/officeart/2005/8/layout/orgChart1"/>
    <dgm:cxn modelId="{9E6C0EAA-E109-46F5-B34E-5F9C56344208}" type="presOf" srcId="{A4336F3D-C84A-458D-89B2-48BE4390301F}" destId="{BC6A3F36-277D-495D-AAA6-DBCEA2DA9D67}" srcOrd="0" destOrd="0" presId="urn:microsoft.com/office/officeart/2005/8/layout/orgChart1"/>
    <dgm:cxn modelId="{B59646AA-E554-4B63-BAF4-2B9EA53B8067}" type="presOf" srcId="{D76C5594-9B36-489C-96B7-F78959AF0826}" destId="{DBF3FEA3-EE9F-4CD3-AF4E-EAD4902662B2}" srcOrd="0" destOrd="0" presId="urn:microsoft.com/office/officeart/2005/8/layout/orgChart1"/>
    <dgm:cxn modelId="{FAF642BE-86D5-4834-A98C-98517C5E948D}" srcId="{25FB621F-F9C1-4C6B-9175-57E5BBEDCD3B}" destId="{78C9EC6C-09B5-4696-8484-AB0D1CCB93D5}" srcOrd="0" destOrd="0" parTransId="{5393A9FE-C1EE-433D-B240-E980F37CAB03}" sibTransId="{AFA235DB-5AA9-45E5-8F85-0826B8D412B1}"/>
    <dgm:cxn modelId="{867EE0BE-4F4C-4E11-B2A5-904ADCAA0E1A}" srcId="{78C9EC6C-09B5-4696-8484-AB0D1CCB93D5}" destId="{F80A1B96-29E7-4DB6-904D-72413E544CE0}" srcOrd="2" destOrd="0" parTransId="{5189EFAB-D2F7-49F7-80AA-16F3FAF651E9}" sibTransId="{BA7E4905-000D-4CD3-9005-1A0FB2B9F49F}"/>
    <dgm:cxn modelId="{40D1F7C1-9597-4B6F-AF34-2664D452D9DA}" type="presOf" srcId="{1350D718-A2CC-4207-874C-3580664E0F93}" destId="{BC365F06-E10F-4B2C-A990-E084F6796A73}" srcOrd="0" destOrd="0" presId="urn:microsoft.com/office/officeart/2005/8/layout/orgChart1"/>
    <dgm:cxn modelId="{E31942CB-195F-49CF-8A0B-B4E04371F9EF}" type="presOf" srcId="{2431271E-684C-4215-97FB-909DFAA99EC2}" destId="{A5764147-1190-4535-8AC4-08E761E5B7AB}" srcOrd="0" destOrd="0" presId="urn:microsoft.com/office/officeart/2005/8/layout/orgChart1"/>
    <dgm:cxn modelId="{CB9043D5-5172-433A-AFA4-83B74D00D98E}" type="presOf" srcId="{FF4A983E-3E9D-4026-8DE1-C1B6918B69D9}" destId="{12743CA4-B817-4092-835A-45233CDD1658}" srcOrd="0" destOrd="0" presId="urn:microsoft.com/office/officeart/2005/8/layout/orgChart1"/>
    <dgm:cxn modelId="{BB315ADE-520A-43D9-B91B-78461C82FAF1}" type="presOf" srcId="{37BF463E-CA91-43A6-A1AE-B775C7C6B34C}" destId="{9B564112-5A71-4101-A2FA-8B10BD28546E}" srcOrd="0" destOrd="0" presId="urn:microsoft.com/office/officeart/2005/8/layout/orgChart1"/>
    <dgm:cxn modelId="{D9E75BF4-1E8F-42D6-BC28-CEA83F2952CA}" srcId="{78C9EC6C-09B5-4696-8484-AB0D1CCB93D5}" destId="{3D0A8604-2599-47CB-A63C-C85962242D67}" srcOrd="1" destOrd="0" parTransId="{A1B85E89-AFE4-4BEE-AC2A-ABA05B382DDE}" sibTransId="{765634FC-FC84-4B1A-9F8F-3A98B08F5471}"/>
    <dgm:cxn modelId="{D10D4AF6-5A9D-4C3A-B322-A742DB119D23}" type="presOf" srcId="{F3F0986C-D839-4304-B450-A0629FFCA7C5}" destId="{7EC97B4B-9FD1-47CE-8DAD-93B25D7162C8}" srcOrd="0" destOrd="0" presId="urn:microsoft.com/office/officeart/2005/8/layout/orgChart1"/>
    <dgm:cxn modelId="{075B0CF7-F651-45AC-BD9E-F2263E9D4484}" type="presOf" srcId="{A1B85E89-AFE4-4BEE-AC2A-ABA05B382DDE}" destId="{8E37C660-EA8E-4169-B996-4C209C769FDC}" srcOrd="0" destOrd="0" presId="urn:microsoft.com/office/officeart/2005/8/layout/orgChart1"/>
    <dgm:cxn modelId="{1ED2AFF7-3C99-4D7A-9C78-F7F34BA9E9F3}" type="presOf" srcId="{D4E30633-CEE4-4032-8B16-EBBC1ADE8CF7}" destId="{9CFFDAF2-1807-4679-9E49-95F6051BC3F2}" srcOrd="1" destOrd="0" presId="urn:microsoft.com/office/officeart/2005/8/layout/orgChart1"/>
    <dgm:cxn modelId="{47E7B044-3832-4D85-B85F-2D80F2F2B2D3}" type="presParOf" srcId="{3CB7F6F3-3EA5-4EB9-B6BB-E74892DAFD7C}" destId="{21BA5279-6734-46C2-A706-649498B8E96B}" srcOrd="0" destOrd="0" presId="urn:microsoft.com/office/officeart/2005/8/layout/orgChart1"/>
    <dgm:cxn modelId="{92A8D0CE-6393-4157-9EF2-86E6F664ACFE}" type="presParOf" srcId="{21BA5279-6734-46C2-A706-649498B8E96B}" destId="{FDF16D27-75F4-48C4-AA5F-2F66F1CA3544}" srcOrd="0" destOrd="0" presId="urn:microsoft.com/office/officeart/2005/8/layout/orgChart1"/>
    <dgm:cxn modelId="{C31AE471-03E7-40F4-9088-76D0A5E50080}" type="presParOf" srcId="{FDF16D27-75F4-48C4-AA5F-2F66F1CA3544}" destId="{323314D1-36BA-4120-A0CB-2D6BB1CC4F83}" srcOrd="0" destOrd="0" presId="urn:microsoft.com/office/officeart/2005/8/layout/orgChart1"/>
    <dgm:cxn modelId="{DA16B69E-C9DA-49CE-B188-91C870D6FE16}" type="presParOf" srcId="{FDF16D27-75F4-48C4-AA5F-2F66F1CA3544}" destId="{8225FF2F-79E8-4613-B4EC-CBC31D9B38D4}" srcOrd="1" destOrd="0" presId="urn:microsoft.com/office/officeart/2005/8/layout/orgChart1"/>
    <dgm:cxn modelId="{55736D9C-193D-43F6-A2C8-27B8B8CF4709}" type="presParOf" srcId="{21BA5279-6734-46C2-A706-649498B8E96B}" destId="{319DE882-F4CD-4415-B861-748F8C39B3A1}" srcOrd="1" destOrd="0" presId="urn:microsoft.com/office/officeart/2005/8/layout/orgChart1"/>
    <dgm:cxn modelId="{F33A6C4A-44E9-4149-AB9D-5ABC57A23742}" type="presParOf" srcId="{319DE882-F4CD-4415-B861-748F8C39B3A1}" destId="{7C656CAE-D51B-457F-954E-310FEE08E03D}" srcOrd="0" destOrd="0" presId="urn:microsoft.com/office/officeart/2005/8/layout/orgChart1"/>
    <dgm:cxn modelId="{24F097FA-91C8-4D8D-8DB0-49C32781813A}" type="presParOf" srcId="{319DE882-F4CD-4415-B861-748F8C39B3A1}" destId="{A8A3DEB5-AC4A-4766-B7D5-F0CBF4E0DFBF}" srcOrd="1" destOrd="0" presId="urn:microsoft.com/office/officeart/2005/8/layout/orgChart1"/>
    <dgm:cxn modelId="{8A41D8E6-09E3-4809-8665-0B0D1A3F6A41}" type="presParOf" srcId="{A8A3DEB5-AC4A-4766-B7D5-F0CBF4E0DFBF}" destId="{B1440DE4-28F6-4D04-96AE-DA9CF4DD4D49}" srcOrd="0" destOrd="0" presId="urn:microsoft.com/office/officeart/2005/8/layout/orgChart1"/>
    <dgm:cxn modelId="{A7DDB940-33A2-4AFE-B9CF-218B5670CCFF}" type="presParOf" srcId="{B1440DE4-28F6-4D04-96AE-DA9CF4DD4D49}" destId="{13656AD5-A51C-4DA9-95E7-FD24CFFA6972}" srcOrd="0" destOrd="0" presId="urn:microsoft.com/office/officeart/2005/8/layout/orgChart1"/>
    <dgm:cxn modelId="{5CB7622D-632E-401B-8D69-FD4DF85CF8BF}" type="presParOf" srcId="{B1440DE4-28F6-4D04-96AE-DA9CF4DD4D49}" destId="{0481FEAE-38F3-4B05-A224-A8F280923925}" srcOrd="1" destOrd="0" presId="urn:microsoft.com/office/officeart/2005/8/layout/orgChart1"/>
    <dgm:cxn modelId="{6DDBA150-F1C8-4A5F-83DD-4F689F3FE7B6}" type="presParOf" srcId="{A8A3DEB5-AC4A-4766-B7D5-F0CBF4E0DFBF}" destId="{87C2ADF1-BC3A-46AB-83A4-930F98F16590}" srcOrd="1" destOrd="0" presId="urn:microsoft.com/office/officeart/2005/8/layout/orgChart1"/>
    <dgm:cxn modelId="{9EDA8E8F-8945-4D89-84B5-9AC29DC07C5E}" type="presParOf" srcId="{A8A3DEB5-AC4A-4766-B7D5-F0CBF4E0DFBF}" destId="{F69C7A1D-7840-4E03-8DBC-03A5A069D5A2}" srcOrd="2" destOrd="0" presId="urn:microsoft.com/office/officeart/2005/8/layout/orgChart1"/>
    <dgm:cxn modelId="{8BBF6CD5-6D1F-49E5-81AF-B9F197DAC2B3}" type="presParOf" srcId="{F69C7A1D-7840-4E03-8DBC-03A5A069D5A2}" destId="{12A6442E-9413-4AA6-BAB6-D6292CDD9C99}" srcOrd="0" destOrd="0" presId="urn:microsoft.com/office/officeart/2005/8/layout/orgChart1"/>
    <dgm:cxn modelId="{C2C0AC67-D0D6-4301-BC4E-1FDE6EBFCFF0}" type="presParOf" srcId="{F69C7A1D-7840-4E03-8DBC-03A5A069D5A2}" destId="{2F3D7DCF-3E9A-42B0-887D-CD9377A3115D}" srcOrd="1" destOrd="0" presId="urn:microsoft.com/office/officeart/2005/8/layout/orgChart1"/>
    <dgm:cxn modelId="{54032CCD-5255-4506-B46B-2A73B4F6C920}" type="presParOf" srcId="{2F3D7DCF-3E9A-42B0-887D-CD9377A3115D}" destId="{BA4B315A-BD28-48D8-AB07-0F983A805330}" srcOrd="0" destOrd="0" presId="urn:microsoft.com/office/officeart/2005/8/layout/orgChart1"/>
    <dgm:cxn modelId="{455C6009-AA7C-4507-9F35-4414C97CA0F4}" type="presParOf" srcId="{BA4B315A-BD28-48D8-AB07-0F983A805330}" destId="{B47A59EE-4B56-41A3-B65F-10289E8E2131}" srcOrd="0" destOrd="0" presId="urn:microsoft.com/office/officeart/2005/8/layout/orgChart1"/>
    <dgm:cxn modelId="{BE8E8D49-A932-4970-9507-BD97BC7E7751}" type="presParOf" srcId="{BA4B315A-BD28-48D8-AB07-0F983A805330}" destId="{9CFFDAF2-1807-4679-9E49-95F6051BC3F2}" srcOrd="1" destOrd="0" presId="urn:microsoft.com/office/officeart/2005/8/layout/orgChart1"/>
    <dgm:cxn modelId="{168C931C-43D7-4E43-B54D-63B2973E121D}" type="presParOf" srcId="{2F3D7DCF-3E9A-42B0-887D-CD9377A3115D}" destId="{23EE3FD0-BAA5-49D5-ADC6-E1B8770CFC0E}" srcOrd="1" destOrd="0" presId="urn:microsoft.com/office/officeart/2005/8/layout/orgChart1"/>
    <dgm:cxn modelId="{254B4A89-3DAA-44C8-8295-B6D220E7D905}" type="presParOf" srcId="{2F3D7DCF-3E9A-42B0-887D-CD9377A3115D}" destId="{61EAC38D-E0EA-48F5-AC2A-0BB7D0349111}" srcOrd="2" destOrd="0" presId="urn:microsoft.com/office/officeart/2005/8/layout/orgChart1"/>
    <dgm:cxn modelId="{3D4A003F-2B12-4E1D-9168-170ED2226F02}" type="presParOf" srcId="{F69C7A1D-7840-4E03-8DBC-03A5A069D5A2}" destId="{6F855F41-630F-4EA5-9A78-BA45770DBF0C}" srcOrd="2" destOrd="0" presId="urn:microsoft.com/office/officeart/2005/8/layout/orgChart1"/>
    <dgm:cxn modelId="{74EBCF2A-6FF4-4679-9F0D-949AC8BA8414}" type="presParOf" srcId="{F69C7A1D-7840-4E03-8DBC-03A5A069D5A2}" destId="{3689F95D-1A8E-4C80-BBE4-4043070130E9}" srcOrd="3" destOrd="0" presId="urn:microsoft.com/office/officeart/2005/8/layout/orgChart1"/>
    <dgm:cxn modelId="{403C22BA-0F58-48C5-A73C-98D249AEC51D}" type="presParOf" srcId="{3689F95D-1A8E-4C80-BBE4-4043070130E9}" destId="{EC8C8010-CB9C-4DB1-8189-23E044F1DFF0}" srcOrd="0" destOrd="0" presId="urn:microsoft.com/office/officeart/2005/8/layout/orgChart1"/>
    <dgm:cxn modelId="{EFC6D72D-B158-4492-B912-38FDEADE1731}" type="presParOf" srcId="{EC8C8010-CB9C-4DB1-8189-23E044F1DFF0}" destId="{D3DBD227-AFD8-4214-8D62-78AC22B059CA}" srcOrd="0" destOrd="0" presId="urn:microsoft.com/office/officeart/2005/8/layout/orgChart1"/>
    <dgm:cxn modelId="{295C19A3-7988-446C-80DC-7FE76A36D599}" type="presParOf" srcId="{EC8C8010-CB9C-4DB1-8189-23E044F1DFF0}" destId="{A02D7196-4100-4633-9F4F-C0860B57E5AB}" srcOrd="1" destOrd="0" presId="urn:microsoft.com/office/officeart/2005/8/layout/orgChart1"/>
    <dgm:cxn modelId="{933881FD-D95E-45C0-A930-2CF1348AA6FF}" type="presParOf" srcId="{3689F95D-1A8E-4C80-BBE4-4043070130E9}" destId="{F9A98277-09CF-4FB7-9AC9-05F1C5AB9C1F}" srcOrd="1" destOrd="0" presId="urn:microsoft.com/office/officeart/2005/8/layout/orgChart1"/>
    <dgm:cxn modelId="{F80BEA8A-C853-4D50-8C48-0B281EF46AE8}" type="presParOf" srcId="{3689F95D-1A8E-4C80-BBE4-4043070130E9}" destId="{96ED5C6F-5E9F-4D9C-BE81-01CD6CD6A5D6}" srcOrd="2" destOrd="0" presId="urn:microsoft.com/office/officeart/2005/8/layout/orgChart1"/>
    <dgm:cxn modelId="{0C8CBDEE-A3B8-4642-A0D0-7F157E870E12}" type="presParOf" srcId="{F69C7A1D-7840-4E03-8DBC-03A5A069D5A2}" destId="{E4454DC4-BBB8-4889-9C13-297641FE7ECE}" srcOrd="4" destOrd="0" presId="urn:microsoft.com/office/officeart/2005/8/layout/orgChart1"/>
    <dgm:cxn modelId="{70D629D4-042F-4D7E-AEF6-D4F03EAB98AC}" type="presParOf" srcId="{F69C7A1D-7840-4E03-8DBC-03A5A069D5A2}" destId="{F6004FA2-88D2-4A89-8F9B-618488AC7D21}" srcOrd="5" destOrd="0" presId="urn:microsoft.com/office/officeart/2005/8/layout/orgChart1"/>
    <dgm:cxn modelId="{F7260A5A-BF6E-4994-B917-FF63E7B6AE72}" type="presParOf" srcId="{F6004FA2-88D2-4A89-8F9B-618488AC7D21}" destId="{49FE8D60-760A-444E-96D2-B761C6EAAB9B}" srcOrd="0" destOrd="0" presId="urn:microsoft.com/office/officeart/2005/8/layout/orgChart1"/>
    <dgm:cxn modelId="{A1B161EE-54D3-445B-AF0E-BCC7F88008CE}" type="presParOf" srcId="{49FE8D60-760A-444E-96D2-B761C6EAAB9B}" destId="{9B564112-5A71-4101-A2FA-8B10BD28546E}" srcOrd="0" destOrd="0" presId="urn:microsoft.com/office/officeart/2005/8/layout/orgChart1"/>
    <dgm:cxn modelId="{3C6592E3-41D8-48EC-8EA3-2FAB632DCAAA}" type="presParOf" srcId="{49FE8D60-760A-444E-96D2-B761C6EAAB9B}" destId="{FF8257A0-E243-4EF7-85AB-42BA7CFD0A57}" srcOrd="1" destOrd="0" presId="urn:microsoft.com/office/officeart/2005/8/layout/orgChart1"/>
    <dgm:cxn modelId="{5A80A8E9-E819-4640-955C-65311EE75ABF}" type="presParOf" srcId="{F6004FA2-88D2-4A89-8F9B-618488AC7D21}" destId="{EEAA1F8A-D33C-431E-B748-C7D0DE36EA38}" srcOrd="1" destOrd="0" presId="urn:microsoft.com/office/officeart/2005/8/layout/orgChart1"/>
    <dgm:cxn modelId="{37B346B2-D0BA-4445-B6DC-745058F19005}" type="presParOf" srcId="{F6004FA2-88D2-4A89-8F9B-618488AC7D21}" destId="{E1199900-D3D1-4CD1-A5B5-34334773A415}" srcOrd="2" destOrd="0" presId="urn:microsoft.com/office/officeart/2005/8/layout/orgChart1"/>
    <dgm:cxn modelId="{4220784B-707F-48B9-B1B3-5450522005B2}" type="presParOf" srcId="{F69C7A1D-7840-4E03-8DBC-03A5A069D5A2}" destId="{A5764147-1190-4535-8AC4-08E761E5B7AB}" srcOrd="6" destOrd="0" presId="urn:microsoft.com/office/officeart/2005/8/layout/orgChart1"/>
    <dgm:cxn modelId="{EDD057BC-EE8B-4C2B-883C-A70B0968AA94}" type="presParOf" srcId="{F69C7A1D-7840-4E03-8DBC-03A5A069D5A2}" destId="{5CFA8EA6-2580-4843-9A11-1C279CFA1289}" srcOrd="7" destOrd="0" presId="urn:microsoft.com/office/officeart/2005/8/layout/orgChart1"/>
    <dgm:cxn modelId="{863CBE8A-00FE-4BA2-B0A8-B5E2EEDE9F06}" type="presParOf" srcId="{5CFA8EA6-2580-4843-9A11-1C279CFA1289}" destId="{704F4211-D783-4125-940C-720501484830}" srcOrd="0" destOrd="0" presId="urn:microsoft.com/office/officeart/2005/8/layout/orgChart1"/>
    <dgm:cxn modelId="{97E9B187-9422-475F-9F17-768BE8B9DE1D}" type="presParOf" srcId="{704F4211-D783-4125-940C-720501484830}" destId="{12743CA4-B817-4092-835A-45233CDD1658}" srcOrd="0" destOrd="0" presId="urn:microsoft.com/office/officeart/2005/8/layout/orgChart1"/>
    <dgm:cxn modelId="{2DCC7F08-8888-4433-B5AE-FF8D04ED37CD}" type="presParOf" srcId="{704F4211-D783-4125-940C-720501484830}" destId="{C52445F9-AE39-40FB-928C-2853E2480E39}" srcOrd="1" destOrd="0" presId="urn:microsoft.com/office/officeart/2005/8/layout/orgChart1"/>
    <dgm:cxn modelId="{E1C36839-E1F5-46F4-A2FD-3BF55381D298}" type="presParOf" srcId="{5CFA8EA6-2580-4843-9A11-1C279CFA1289}" destId="{B40A4D9D-F39B-4DA2-88BF-7BD7E4A07416}" srcOrd="1" destOrd="0" presId="urn:microsoft.com/office/officeart/2005/8/layout/orgChart1"/>
    <dgm:cxn modelId="{BB7749F3-F3B8-486A-8D6C-2FD7DA60CD4B}" type="presParOf" srcId="{5CFA8EA6-2580-4843-9A11-1C279CFA1289}" destId="{0284CDDB-67CA-44A9-B777-89512BA75201}" srcOrd="2" destOrd="0" presId="urn:microsoft.com/office/officeart/2005/8/layout/orgChart1"/>
    <dgm:cxn modelId="{6548D6A8-C5B1-4A16-81FE-87C130A83A0D}" type="presParOf" srcId="{319DE882-F4CD-4415-B861-748F8C39B3A1}" destId="{8E37C660-EA8E-4169-B996-4C209C769FDC}" srcOrd="2" destOrd="0" presId="urn:microsoft.com/office/officeart/2005/8/layout/orgChart1"/>
    <dgm:cxn modelId="{294902B2-D6EB-4B63-8082-19DF538ADC2A}" type="presParOf" srcId="{319DE882-F4CD-4415-B861-748F8C39B3A1}" destId="{C94507B0-4912-4FDF-9D67-E2AFB5DDCCD4}" srcOrd="3" destOrd="0" presId="urn:microsoft.com/office/officeart/2005/8/layout/orgChart1"/>
    <dgm:cxn modelId="{5E754164-EEFB-4EBD-8DE0-0665E4D0791B}" type="presParOf" srcId="{C94507B0-4912-4FDF-9D67-E2AFB5DDCCD4}" destId="{C0A9F1E8-F8C2-4840-A4E2-9DAD8E90D5BA}" srcOrd="0" destOrd="0" presId="urn:microsoft.com/office/officeart/2005/8/layout/orgChart1"/>
    <dgm:cxn modelId="{9DF66608-81E7-48EB-A955-A1F42DBE1895}" type="presParOf" srcId="{C0A9F1E8-F8C2-4840-A4E2-9DAD8E90D5BA}" destId="{0F914D04-05BD-4045-9EC0-B16B0EF839B0}" srcOrd="0" destOrd="0" presId="urn:microsoft.com/office/officeart/2005/8/layout/orgChart1"/>
    <dgm:cxn modelId="{5604680D-CF9A-434F-8A32-449D166EFBCE}" type="presParOf" srcId="{C0A9F1E8-F8C2-4840-A4E2-9DAD8E90D5BA}" destId="{2DD0464A-FFCF-4A04-944B-6D24DFB209C8}" srcOrd="1" destOrd="0" presId="urn:microsoft.com/office/officeart/2005/8/layout/orgChart1"/>
    <dgm:cxn modelId="{492F98AB-FFA5-4E6F-80B6-785C52F925F7}" type="presParOf" srcId="{C94507B0-4912-4FDF-9D67-E2AFB5DDCCD4}" destId="{9E0EAD9A-68BB-4841-ACBF-D6671D7B4109}" srcOrd="1" destOrd="0" presId="urn:microsoft.com/office/officeart/2005/8/layout/orgChart1"/>
    <dgm:cxn modelId="{E3451509-862D-448F-B6D9-0448D6A3B347}" type="presParOf" srcId="{C94507B0-4912-4FDF-9D67-E2AFB5DDCCD4}" destId="{97A0CD40-25D7-4E27-AC44-27CD03CA075F}" srcOrd="2" destOrd="0" presId="urn:microsoft.com/office/officeart/2005/8/layout/orgChart1"/>
    <dgm:cxn modelId="{26558C2D-669F-41D4-8111-6E8F9E00C333}" type="presParOf" srcId="{97A0CD40-25D7-4E27-AC44-27CD03CA075F}" destId="{DBF3FEA3-EE9F-4CD3-AF4E-EAD4902662B2}" srcOrd="0" destOrd="0" presId="urn:microsoft.com/office/officeart/2005/8/layout/orgChart1"/>
    <dgm:cxn modelId="{3C972091-100C-49F3-8250-BD6943AF60B6}" type="presParOf" srcId="{97A0CD40-25D7-4E27-AC44-27CD03CA075F}" destId="{47FA1504-922A-4DD6-BAB1-FA48CBA2243E}" srcOrd="1" destOrd="0" presId="urn:microsoft.com/office/officeart/2005/8/layout/orgChart1"/>
    <dgm:cxn modelId="{87137C36-0E2E-4921-8A86-24B4A42983D2}" type="presParOf" srcId="{47FA1504-922A-4DD6-BAB1-FA48CBA2243E}" destId="{39A44E6F-5671-4B7D-8575-425041DC630B}" srcOrd="0" destOrd="0" presId="urn:microsoft.com/office/officeart/2005/8/layout/orgChart1"/>
    <dgm:cxn modelId="{A563CF0C-C4EC-4CFF-BABC-091BAC0A1B62}" type="presParOf" srcId="{39A44E6F-5671-4B7D-8575-425041DC630B}" destId="{BC365F06-E10F-4B2C-A990-E084F6796A73}" srcOrd="0" destOrd="0" presId="urn:microsoft.com/office/officeart/2005/8/layout/orgChart1"/>
    <dgm:cxn modelId="{DDA62BA0-02A6-4627-B2A0-E265BE33E2AE}" type="presParOf" srcId="{39A44E6F-5671-4B7D-8575-425041DC630B}" destId="{B00F4001-93B5-4CFB-8ED7-2336AF40C9DC}" srcOrd="1" destOrd="0" presId="urn:microsoft.com/office/officeart/2005/8/layout/orgChart1"/>
    <dgm:cxn modelId="{01043CEC-BD5E-45C6-A491-25B3231E0418}" type="presParOf" srcId="{47FA1504-922A-4DD6-BAB1-FA48CBA2243E}" destId="{792CC148-96EA-4282-890B-1BD2670E6049}" srcOrd="1" destOrd="0" presId="urn:microsoft.com/office/officeart/2005/8/layout/orgChart1"/>
    <dgm:cxn modelId="{E8824147-539F-443A-813D-80B90FB138D2}" type="presParOf" srcId="{47FA1504-922A-4DD6-BAB1-FA48CBA2243E}" destId="{78DC85BF-2328-4DB1-ADC2-233D05CA711F}" srcOrd="2" destOrd="0" presId="urn:microsoft.com/office/officeart/2005/8/layout/orgChart1"/>
    <dgm:cxn modelId="{782A77F7-8EE1-4CA8-995B-BD2E5B853A89}" type="presParOf" srcId="{97A0CD40-25D7-4E27-AC44-27CD03CA075F}" destId="{F6AC21E4-8B5F-46B4-A36C-65D9BEEB5B14}" srcOrd="2" destOrd="0" presId="urn:microsoft.com/office/officeart/2005/8/layout/orgChart1"/>
    <dgm:cxn modelId="{B591B129-06AD-45C2-AA85-42843677D7DB}" type="presParOf" srcId="{97A0CD40-25D7-4E27-AC44-27CD03CA075F}" destId="{17A109CF-88AE-4621-9F6C-48114CA15447}" srcOrd="3" destOrd="0" presId="urn:microsoft.com/office/officeart/2005/8/layout/orgChart1"/>
    <dgm:cxn modelId="{0592D010-9885-4AE2-8C60-A34D1E6ABE45}" type="presParOf" srcId="{17A109CF-88AE-4621-9F6C-48114CA15447}" destId="{4C64DCB5-44A1-4E37-8831-0226B94B106A}" srcOrd="0" destOrd="0" presId="urn:microsoft.com/office/officeart/2005/8/layout/orgChart1"/>
    <dgm:cxn modelId="{A58D2E9B-0923-43DB-BE31-9C88F94F2033}" type="presParOf" srcId="{4C64DCB5-44A1-4E37-8831-0226B94B106A}" destId="{7EC97B4B-9FD1-47CE-8DAD-93B25D7162C8}" srcOrd="0" destOrd="0" presId="urn:microsoft.com/office/officeart/2005/8/layout/orgChart1"/>
    <dgm:cxn modelId="{55224086-51CC-4A68-918B-9AA2F7AF0770}" type="presParOf" srcId="{4C64DCB5-44A1-4E37-8831-0226B94B106A}" destId="{BE69CE23-E873-4E58-BA41-DB72EEC7BC68}" srcOrd="1" destOrd="0" presId="urn:microsoft.com/office/officeart/2005/8/layout/orgChart1"/>
    <dgm:cxn modelId="{7688C6AE-2556-4770-A7FC-F80AFEFA79C4}" type="presParOf" srcId="{17A109CF-88AE-4621-9F6C-48114CA15447}" destId="{C436227E-9683-4A44-B78E-A0D077CB5E17}" srcOrd="1" destOrd="0" presId="urn:microsoft.com/office/officeart/2005/8/layout/orgChart1"/>
    <dgm:cxn modelId="{8B42CF29-46FE-4038-A58C-33BA8EFE2981}" type="presParOf" srcId="{17A109CF-88AE-4621-9F6C-48114CA15447}" destId="{57DEF997-95E1-4690-ACB3-8B9C49FBCEE4}" srcOrd="2" destOrd="0" presId="urn:microsoft.com/office/officeart/2005/8/layout/orgChart1"/>
    <dgm:cxn modelId="{C20E6FF8-11C1-4785-A1E0-C173BB4E11EF}" type="presParOf" srcId="{319DE882-F4CD-4415-B861-748F8C39B3A1}" destId="{C2C65D05-FA09-4916-8291-DBE981C130E6}" srcOrd="4" destOrd="0" presId="urn:microsoft.com/office/officeart/2005/8/layout/orgChart1"/>
    <dgm:cxn modelId="{8DB1559D-AC25-43AD-9C8B-526A3FFE80A0}" type="presParOf" srcId="{319DE882-F4CD-4415-B861-748F8C39B3A1}" destId="{EF230CFE-BE98-4D25-BF5F-5AA2FEFF2494}" srcOrd="5" destOrd="0" presId="urn:microsoft.com/office/officeart/2005/8/layout/orgChart1"/>
    <dgm:cxn modelId="{07850A07-050F-444A-A304-84A9344EA4E2}" type="presParOf" srcId="{EF230CFE-BE98-4D25-BF5F-5AA2FEFF2494}" destId="{3E66855A-D17A-4C7F-B08A-467BEBF55591}" srcOrd="0" destOrd="0" presId="urn:microsoft.com/office/officeart/2005/8/layout/orgChart1"/>
    <dgm:cxn modelId="{2BDE5702-0988-480C-98C7-230E49984D9A}" type="presParOf" srcId="{3E66855A-D17A-4C7F-B08A-467BEBF55591}" destId="{7225683B-0559-421D-83A6-D33949DC4E37}" srcOrd="0" destOrd="0" presId="urn:microsoft.com/office/officeart/2005/8/layout/orgChart1"/>
    <dgm:cxn modelId="{812DD2BE-040F-4934-AFD4-91E2FF9C3327}" type="presParOf" srcId="{3E66855A-D17A-4C7F-B08A-467BEBF55591}" destId="{1D3E7819-0763-4060-8840-4AE330C69C82}" srcOrd="1" destOrd="0" presId="urn:microsoft.com/office/officeart/2005/8/layout/orgChart1"/>
    <dgm:cxn modelId="{D3B08DF8-5A47-477C-A205-D88A5070CFA0}" type="presParOf" srcId="{EF230CFE-BE98-4D25-BF5F-5AA2FEFF2494}" destId="{D70AB43A-19AD-4FC1-BCC6-691B817A3AD0}" srcOrd="1" destOrd="0" presId="urn:microsoft.com/office/officeart/2005/8/layout/orgChart1"/>
    <dgm:cxn modelId="{90B5D9C7-68B7-445C-B802-CA928FA9629B}" type="presParOf" srcId="{EF230CFE-BE98-4D25-BF5F-5AA2FEFF2494}" destId="{D9EB35EB-841E-492F-972F-7F34BC55384D}" srcOrd="2" destOrd="0" presId="urn:microsoft.com/office/officeart/2005/8/layout/orgChart1"/>
    <dgm:cxn modelId="{04B110E4-3F65-4FB0-AAB3-0A6939F3A6AB}" type="presParOf" srcId="{D9EB35EB-841E-492F-972F-7F34BC55384D}" destId="{3D4DB117-C174-427D-A311-F3F0A47E1257}" srcOrd="0" destOrd="0" presId="urn:microsoft.com/office/officeart/2005/8/layout/orgChart1"/>
    <dgm:cxn modelId="{7DAFB7BD-047B-4BB8-B741-28FC96C24521}" type="presParOf" srcId="{D9EB35EB-841E-492F-972F-7F34BC55384D}" destId="{398424B8-B805-4AF7-91C2-922BD425FA94}" srcOrd="1" destOrd="0" presId="urn:microsoft.com/office/officeart/2005/8/layout/orgChart1"/>
    <dgm:cxn modelId="{673AFB8C-9A01-428D-860A-AB4BC2795413}" type="presParOf" srcId="{398424B8-B805-4AF7-91C2-922BD425FA94}" destId="{E2105EE0-0024-4D33-A31B-EC42881DCDEE}" srcOrd="0" destOrd="0" presId="urn:microsoft.com/office/officeart/2005/8/layout/orgChart1"/>
    <dgm:cxn modelId="{478E78F4-7D36-4CF6-AD85-04E3C72ADBCC}" type="presParOf" srcId="{E2105EE0-0024-4D33-A31B-EC42881DCDEE}" destId="{85783A3D-45F7-4566-980E-2A168FCAA3C2}" srcOrd="0" destOrd="0" presId="urn:microsoft.com/office/officeart/2005/8/layout/orgChart1"/>
    <dgm:cxn modelId="{E56E0FFC-9A86-4C5D-828A-A2E874B4030C}" type="presParOf" srcId="{E2105EE0-0024-4D33-A31B-EC42881DCDEE}" destId="{AE4D5A59-EFE3-4354-8500-91C29D12F011}" srcOrd="1" destOrd="0" presId="urn:microsoft.com/office/officeart/2005/8/layout/orgChart1"/>
    <dgm:cxn modelId="{3D5E706D-B2BD-4E49-B8C8-6A2D7DCFAAB1}" type="presParOf" srcId="{398424B8-B805-4AF7-91C2-922BD425FA94}" destId="{8144A744-01F0-4B20-9E75-5E9200AFF77F}" srcOrd="1" destOrd="0" presId="urn:microsoft.com/office/officeart/2005/8/layout/orgChart1"/>
    <dgm:cxn modelId="{50E4E839-D2A4-437E-B53F-671A2FF55962}" type="presParOf" srcId="{398424B8-B805-4AF7-91C2-922BD425FA94}" destId="{20F4145F-BA50-400E-B94D-3453A6DBE407}" srcOrd="2" destOrd="0" presId="urn:microsoft.com/office/officeart/2005/8/layout/orgChart1"/>
    <dgm:cxn modelId="{10347ACA-3D73-4529-8C8C-B936D7D2F1EA}" type="presParOf" srcId="{D9EB35EB-841E-492F-972F-7F34BC55384D}" destId="{BC6A3F36-277D-495D-AAA6-DBCEA2DA9D67}" srcOrd="2" destOrd="0" presId="urn:microsoft.com/office/officeart/2005/8/layout/orgChart1"/>
    <dgm:cxn modelId="{59079F72-EBE7-4CB0-A376-2764F4A0E456}" type="presParOf" srcId="{D9EB35EB-841E-492F-972F-7F34BC55384D}" destId="{53677ECE-5F56-4E0E-ACC2-739ADC7B58E5}" srcOrd="3" destOrd="0" presId="urn:microsoft.com/office/officeart/2005/8/layout/orgChart1"/>
    <dgm:cxn modelId="{C5FC3973-25DA-46A2-8459-7A20271B64DE}" type="presParOf" srcId="{53677ECE-5F56-4E0E-ACC2-739ADC7B58E5}" destId="{61AF0C84-C3C2-491C-8890-CABA1598D427}" srcOrd="0" destOrd="0" presId="urn:microsoft.com/office/officeart/2005/8/layout/orgChart1"/>
    <dgm:cxn modelId="{D119B8D7-E561-4B80-B32C-D964EDCB45C1}" type="presParOf" srcId="{61AF0C84-C3C2-491C-8890-CABA1598D427}" destId="{DBE83C42-6B21-4202-BB08-FD3F694A10B8}" srcOrd="0" destOrd="0" presId="urn:microsoft.com/office/officeart/2005/8/layout/orgChart1"/>
    <dgm:cxn modelId="{AB613E79-F780-49DA-9688-D1EDB5D36F58}" type="presParOf" srcId="{61AF0C84-C3C2-491C-8890-CABA1598D427}" destId="{2B08C80C-981B-4412-8640-B72EEC7D4C0B}" srcOrd="1" destOrd="0" presId="urn:microsoft.com/office/officeart/2005/8/layout/orgChart1"/>
    <dgm:cxn modelId="{E2966660-EE02-4AF2-9278-693B7330399D}" type="presParOf" srcId="{53677ECE-5F56-4E0E-ACC2-739ADC7B58E5}" destId="{BE37E538-D1A0-45E0-A739-999FEDABDDF2}" srcOrd="1" destOrd="0" presId="urn:microsoft.com/office/officeart/2005/8/layout/orgChart1"/>
    <dgm:cxn modelId="{CC1EEBB4-B870-4FB2-8B50-0281A0DCE032}" type="presParOf" srcId="{53677ECE-5F56-4E0E-ACC2-739ADC7B58E5}" destId="{480D6FE0-C236-4DDD-A645-041F0D80422D}" srcOrd="2" destOrd="0" presId="urn:microsoft.com/office/officeart/2005/8/layout/orgChart1"/>
    <dgm:cxn modelId="{ABB435AF-3930-4734-B626-79E509EE5A40}" type="presParOf" srcId="{21BA5279-6734-46C2-A706-649498B8E96B}" destId="{807AF2EE-A293-456B-9238-8F3664347D5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C2D064-6316-4AC4-A506-0967104EBDB5}" type="doc">
      <dgm:prSet loTypeId="urn:microsoft.com/office/officeart/2005/8/layout/orgChart1" loCatId="hierarchy" qsTypeId="urn:microsoft.com/office/officeart/2005/8/quickstyle/simple1" qsCatId="simple" csTypeId="urn:microsoft.com/office/officeart/2005/8/colors/accent1_2" csCatId="accent1"/>
      <dgm:spPr/>
    </dgm:pt>
    <dgm:pt modelId="{9FDD0F45-D580-4EF3-A1CC-087E24B4F62A}">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OSOBOWA</a:t>
          </a:r>
        </a:p>
      </dgm:t>
    </dgm:pt>
    <dgm:pt modelId="{61A08C50-26AB-4D16-B68A-4EC0FF9291DC}" type="parTrans" cxnId="{57C2477E-4895-44A1-9595-52B0B63B0184}">
      <dgm:prSet/>
      <dgm:spPr/>
    </dgm:pt>
    <dgm:pt modelId="{D844AAA5-2A07-463D-8C67-83CD4329960C}" type="sibTrans" cxnId="{57C2477E-4895-44A1-9595-52B0B63B0184}">
      <dgm:prSet/>
      <dgm:spPr/>
    </dgm:pt>
    <dgm:pt modelId="{1ECAC753-4864-493E-8768-C1758DBEDCF9}">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 JAWNA</a:t>
          </a:r>
        </a:p>
      </dgm:t>
    </dgm:pt>
    <dgm:pt modelId="{4165865C-B74E-4293-B27A-CAF0A7F08FA8}" type="parTrans" cxnId="{087EE32E-2362-465D-834C-5F11C89B5B23}">
      <dgm:prSet/>
      <dgm:spPr/>
    </dgm:pt>
    <dgm:pt modelId="{61FB3075-07B3-4426-A560-0A349B56B7C2}" type="sibTrans" cxnId="{087EE32E-2362-465D-834C-5F11C89B5B23}">
      <dgm:prSet/>
      <dgm:spPr/>
    </dgm:pt>
    <dgm:pt modelId="{365E0168-CF08-47CB-B09C-9E022C6BD10F}">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 PARTNERSKA</a:t>
          </a:r>
        </a:p>
      </dgm:t>
    </dgm:pt>
    <dgm:pt modelId="{16B75025-6BE8-4C5E-A0A0-CB914F10B515}" type="parTrans" cxnId="{875F7676-29B3-4C36-9227-CF85484B418A}">
      <dgm:prSet/>
      <dgm:spPr/>
    </dgm:pt>
    <dgm:pt modelId="{9E12B852-F60D-4235-B9C8-74134DBECE97}" type="sibTrans" cxnId="{875F7676-29B3-4C36-9227-CF85484B418A}">
      <dgm:prSet/>
      <dgm:spPr/>
    </dgm:pt>
    <dgm:pt modelId="{E3AC2863-3F38-497D-8AF4-E038FB0A6DE6}">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 KOMANDYTOWA</a:t>
          </a:r>
        </a:p>
      </dgm:t>
    </dgm:pt>
    <dgm:pt modelId="{566F2FD3-0F6A-436C-A562-BDA72937D63D}" type="parTrans" cxnId="{2191977D-B29C-4256-8967-3E9B73BFE1B4}">
      <dgm:prSet/>
      <dgm:spPr/>
    </dgm:pt>
    <dgm:pt modelId="{A272732C-4F4C-4A84-86C1-EB4D57FD887F}" type="sibTrans" cxnId="{2191977D-B29C-4256-8967-3E9B73BFE1B4}">
      <dgm:prSet/>
      <dgm:spPr/>
    </dgm:pt>
    <dgm:pt modelId="{058E75CB-3035-43CF-8F64-2DD56F8185AB}">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SPÓŁKA</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 KOMANDYTOWO</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1"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-AKCYJNA</a:t>
          </a:r>
        </a:p>
      </dgm:t>
    </dgm:pt>
    <dgm:pt modelId="{7DE15075-82EF-409E-A2F5-1A50527E275F}" type="parTrans" cxnId="{30649126-A830-4D0E-9F3D-D3A96E34E8B5}">
      <dgm:prSet/>
      <dgm:spPr/>
    </dgm:pt>
    <dgm:pt modelId="{AD9D10A4-65C7-4B02-8352-CBCE64E71D77}" type="sibTrans" cxnId="{30649126-A830-4D0E-9F3D-D3A96E34E8B5}">
      <dgm:prSet/>
      <dgm:spPr/>
    </dgm:pt>
    <dgm:pt modelId="{36F4F8A3-23E8-4930-A09C-165546A9CB5F}" type="pres">
      <dgm:prSet presAssocID="{C8C2D064-6316-4AC4-A506-0967104EBDB5}" presName="hierChild1" presStyleCnt="0">
        <dgm:presLayoutVars>
          <dgm:orgChart val="1"/>
          <dgm:chPref val="1"/>
          <dgm:dir/>
          <dgm:animOne val="branch"/>
          <dgm:animLvl val="lvl"/>
          <dgm:resizeHandles/>
        </dgm:presLayoutVars>
      </dgm:prSet>
      <dgm:spPr/>
    </dgm:pt>
    <dgm:pt modelId="{443019E2-5034-43AB-92E4-C7233FBE2923}" type="pres">
      <dgm:prSet presAssocID="{9FDD0F45-D580-4EF3-A1CC-087E24B4F62A}" presName="hierRoot1" presStyleCnt="0">
        <dgm:presLayoutVars>
          <dgm:hierBranch/>
        </dgm:presLayoutVars>
      </dgm:prSet>
      <dgm:spPr/>
    </dgm:pt>
    <dgm:pt modelId="{E9762B5E-8957-4896-8AF2-A99DFD79F10C}" type="pres">
      <dgm:prSet presAssocID="{9FDD0F45-D580-4EF3-A1CC-087E24B4F62A}" presName="rootComposite1" presStyleCnt="0"/>
      <dgm:spPr/>
    </dgm:pt>
    <dgm:pt modelId="{82837588-B98C-46E6-8736-DA0AC4164D98}" type="pres">
      <dgm:prSet presAssocID="{9FDD0F45-D580-4EF3-A1CC-087E24B4F62A}" presName="rootText1" presStyleLbl="node0" presStyleIdx="0" presStyleCnt="1">
        <dgm:presLayoutVars>
          <dgm:chPref val="3"/>
        </dgm:presLayoutVars>
      </dgm:prSet>
      <dgm:spPr/>
    </dgm:pt>
    <dgm:pt modelId="{D1E5E2CE-D68A-41E7-BACE-E73C7630B9DC}" type="pres">
      <dgm:prSet presAssocID="{9FDD0F45-D580-4EF3-A1CC-087E24B4F62A}" presName="rootConnector1" presStyleLbl="node1" presStyleIdx="0" presStyleCnt="0"/>
      <dgm:spPr/>
    </dgm:pt>
    <dgm:pt modelId="{8BF0EED2-D872-4C5C-93C4-5FD19C935EDF}" type="pres">
      <dgm:prSet presAssocID="{9FDD0F45-D580-4EF3-A1CC-087E24B4F62A}" presName="hierChild2" presStyleCnt="0"/>
      <dgm:spPr/>
    </dgm:pt>
    <dgm:pt modelId="{B40FB366-49CB-489F-B8A8-9FBCE597856F}" type="pres">
      <dgm:prSet presAssocID="{4165865C-B74E-4293-B27A-CAF0A7F08FA8}" presName="Name35" presStyleLbl="parChTrans1D2" presStyleIdx="0" presStyleCnt="4"/>
      <dgm:spPr/>
    </dgm:pt>
    <dgm:pt modelId="{852503E1-93D8-481A-B603-82B522CC2B96}" type="pres">
      <dgm:prSet presAssocID="{1ECAC753-4864-493E-8768-C1758DBEDCF9}" presName="hierRoot2" presStyleCnt="0">
        <dgm:presLayoutVars>
          <dgm:hierBranch/>
        </dgm:presLayoutVars>
      </dgm:prSet>
      <dgm:spPr/>
    </dgm:pt>
    <dgm:pt modelId="{4578F283-C9AF-4A3B-AEFF-90893A8DA06A}" type="pres">
      <dgm:prSet presAssocID="{1ECAC753-4864-493E-8768-C1758DBEDCF9}" presName="rootComposite" presStyleCnt="0"/>
      <dgm:spPr/>
    </dgm:pt>
    <dgm:pt modelId="{4593F23B-9624-4F22-BEDB-BC29A797BFF7}" type="pres">
      <dgm:prSet presAssocID="{1ECAC753-4864-493E-8768-C1758DBEDCF9}" presName="rootText" presStyleLbl="node2" presStyleIdx="0" presStyleCnt="4">
        <dgm:presLayoutVars>
          <dgm:chPref val="3"/>
        </dgm:presLayoutVars>
      </dgm:prSet>
      <dgm:spPr/>
    </dgm:pt>
    <dgm:pt modelId="{954B6B5B-DD7B-453C-B666-C20EF8F2ECE6}" type="pres">
      <dgm:prSet presAssocID="{1ECAC753-4864-493E-8768-C1758DBEDCF9}" presName="rootConnector" presStyleLbl="node2" presStyleIdx="0" presStyleCnt="4"/>
      <dgm:spPr/>
    </dgm:pt>
    <dgm:pt modelId="{85B94F9D-BB3D-4C3C-B047-74F5B5675F5C}" type="pres">
      <dgm:prSet presAssocID="{1ECAC753-4864-493E-8768-C1758DBEDCF9}" presName="hierChild4" presStyleCnt="0"/>
      <dgm:spPr/>
    </dgm:pt>
    <dgm:pt modelId="{F63C50B2-CD98-4814-9DCF-042E98D96EAE}" type="pres">
      <dgm:prSet presAssocID="{1ECAC753-4864-493E-8768-C1758DBEDCF9}" presName="hierChild5" presStyleCnt="0"/>
      <dgm:spPr/>
    </dgm:pt>
    <dgm:pt modelId="{74CA9CC4-4A3E-41B8-B406-87C4D0F4360F}" type="pres">
      <dgm:prSet presAssocID="{16B75025-6BE8-4C5E-A0A0-CB914F10B515}" presName="Name35" presStyleLbl="parChTrans1D2" presStyleIdx="1" presStyleCnt="4"/>
      <dgm:spPr/>
    </dgm:pt>
    <dgm:pt modelId="{7A167148-E777-48E2-A9A7-BBFCD14F9CD0}" type="pres">
      <dgm:prSet presAssocID="{365E0168-CF08-47CB-B09C-9E022C6BD10F}" presName="hierRoot2" presStyleCnt="0">
        <dgm:presLayoutVars>
          <dgm:hierBranch/>
        </dgm:presLayoutVars>
      </dgm:prSet>
      <dgm:spPr/>
    </dgm:pt>
    <dgm:pt modelId="{24F57C1C-6831-405F-9536-88AE19127197}" type="pres">
      <dgm:prSet presAssocID="{365E0168-CF08-47CB-B09C-9E022C6BD10F}" presName="rootComposite" presStyleCnt="0"/>
      <dgm:spPr/>
    </dgm:pt>
    <dgm:pt modelId="{286EAF38-3CF9-48AB-9D67-671A2DE0567B}" type="pres">
      <dgm:prSet presAssocID="{365E0168-CF08-47CB-B09C-9E022C6BD10F}" presName="rootText" presStyleLbl="node2" presStyleIdx="1" presStyleCnt="4">
        <dgm:presLayoutVars>
          <dgm:chPref val="3"/>
        </dgm:presLayoutVars>
      </dgm:prSet>
      <dgm:spPr/>
    </dgm:pt>
    <dgm:pt modelId="{AEEEBCC1-1DB6-4B83-A333-2A532CE69BC5}" type="pres">
      <dgm:prSet presAssocID="{365E0168-CF08-47CB-B09C-9E022C6BD10F}" presName="rootConnector" presStyleLbl="node2" presStyleIdx="1" presStyleCnt="4"/>
      <dgm:spPr/>
    </dgm:pt>
    <dgm:pt modelId="{8E737A27-022E-4439-8532-4839C754AF4C}" type="pres">
      <dgm:prSet presAssocID="{365E0168-CF08-47CB-B09C-9E022C6BD10F}" presName="hierChild4" presStyleCnt="0"/>
      <dgm:spPr/>
    </dgm:pt>
    <dgm:pt modelId="{AFA24A9E-3831-41DC-9648-AC67DF8E6280}" type="pres">
      <dgm:prSet presAssocID="{365E0168-CF08-47CB-B09C-9E022C6BD10F}" presName="hierChild5" presStyleCnt="0"/>
      <dgm:spPr/>
    </dgm:pt>
    <dgm:pt modelId="{C3F4853A-B890-48A8-B9EF-CD46ABE74ED5}" type="pres">
      <dgm:prSet presAssocID="{566F2FD3-0F6A-436C-A562-BDA72937D63D}" presName="Name35" presStyleLbl="parChTrans1D2" presStyleIdx="2" presStyleCnt="4"/>
      <dgm:spPr/>
    </dgm:pt>
    <dgm:pt modelId="{81B45AE7-8377-4D95-89C1-3D54D47035B7}" type="pres">
      <dgm:prSet presAssocID="{E3AC2863-3F38-497D-8AF4-E038FB0A6DE6}" presName="hierRoot2" presStyleCnt="0">
        <dgm:presLayoutVars>
          <dgm:hierBranch/>
        </dgm:presLayoutVars>
      </dgm:prSet>
      <dgm:spPr/>
    </dgm:pt>
    <dgm:pt modelId="{76A1F835-AEAA-4081-9AAE-386CA66105ED}" type="pres">
      <dgm:prSet presAssocID="{E3AC2863-3F38-497D-8AF4-E038FB0A6DE6}" presName="rootComposite" presStyleCnt="0"/>
      <dgm:spPr/>
    </dgm:pt>
    <dgm:pt modelId="{7BD55F63-14EA-466D-9B38-D8AF30F28EB6}" type="pres">
      <dgm:prSet presAssocID="{E3AC2863-3F38-497D-8AF4-E038FB0A6DE6}" presName="rootText" presStyleLbl="node2" presStyleIdx="2" presStyleCnt="4">
        <dgm:presLayoutVars>
          <dgm:chPref val="3"/>
        </dgm:presLayoutVars>
      </dgm:prSet>
      <dgm:spPr/>
    </dgm:pt>
    <dgm:pt modelId="{80EBAC77-0F1A-4A96-8C00-123592A5C3F5}" type="pres">
      <dgm:prSet presAssocID="{E3AC2863-3F38-497D-8AF4-E038FB0A6DE6}" presName="rootConnector" presStyleLbl="node2" presStyleIdx="2" presStyleCnt="4"/>
      <dgm:spPr/>
    </dgm:pt>
    <dgm:pt modelId="{C9309CA2-4ABC-497A-BB76-1148D6849681}" type="pres">
      <dgm:prSet presAssocID="{E3AC2863-3F38-497D-8AF4-E038FB0A6DE6}" presName="hierChild4" presStyleCnt="0"/>
      <dgm:spPr/>
    </dgm:pt>
    <dgm:pt modelId="{4A20A003-6899-4AD6-953E-F966746D6A26}" type="pres">
      <dgm:prSet presAssocID="{E3AC2863-3F38-497D-8AF4-E038FB0A6DE6}" presName="hierChild5" presStyleCnt="0"/>
      <dgm:spPr/>
    </dgm:pt>
    <dgm:pt modelId="{3E4F2263-8CD8-4685-8205-64F372DF1367}" type="pres">
      <dgm:prSet presAssocID="{7DE15075-82EF-409E-A2F5-1A50527E275F}" presName="Name35" presStyleLbl="parChTrans1D2" presStyleIdx="3" presStyleCnt="4"/>
      <dgm:spPr/>
    </dgm:pt>
    <dgm:pt modelId="{471977EB-8674-4200-AB30-36D982B35537}" type="pres">
      <dgm:prSet presAssocID="{058E75CB-3035-43CF-8F64-2DD56F8185AB}" presName="hierRoot2" presStyleCnt="0">
        <dgm:presLayoutVars>
          <dgm:hierBranch/>
        </dgm:presLayoutVars>
      </dgm:prSet>
      <dgm:spPr/>
    </dgm:pt>
    <dgm:pt modelId="{AEBA954E-7248-4BEE-B22D-92BD07D74E90}" type="pres">
      <dgm:prSet presAssocID="{058E75CB-3035-43CF-8F64-2DD56F8185AB}" presName="rootComposite" presStyleCnt="0"/>
      <dgm:spPr/>
    </dgm:pt>
    <dgm:pt modelId="{4D993380-5E6E-4B41-AEA6-67A7AFCA60E7}" type="pres">
      <dgm:prSet presAssocID="{058E75CB-3035-43CF-8F64-2DD56F8185AB}" presName="rootText" presStyleLbl="node2" presStyleIdx="3" presStyleCnt="4">
        <dgm:presLayoutVars>
          <dgm:chPref val="3"/>
        </dgm:presLayoutVars>
      </dgm:prSet>
      <dgm:spPr/>
    </dgm:pt>
    <dgm:pt modelId="{C6A49581-AA9A-43E5-8E32-D657C2EB2AAE}" type="pres">
      <dgm:prSet presAssocID="{058E75CB-3035-43CF-8F64-2DD56F8185AB}" presName="rootConnector" presStyleLbl="node2" presStyleIdx="3" presStyleCnt="4"/>
      <dgm:spPr/>
    </dgm:pt>
    <dgm:pt modelId="{EE519BA6-3A36-4FAD-9B69-CFFF05525C07}" type="pres">
      <dgm:prSet presAssocID="{058E75CB-3035-43CF-8F64-2DD56F8185AB}" presName="hierChild4" presStyleCnt="0"/>
      <dgm:spPr/>
    </dgm:pt>
    <dgm:pt modelId="{11FB1200-B1B0-47DD-80A7-08ABB1E72E65}" type="pres">
      <dgm:prSet presAssocID="{058E75CB-3035-43CF-8F64-2DD56F8185AB}" presName="hierChild5" presStyleCnt="0"/>
      <dgm:spPr/>
    </dgm:pt>
    <dgm:pt modelId="{F18B062D-6077-4BEB-BB9A-371D1AEDF2EB}" type="pres">
      <dgm:prSet presAssocID="{9FDD0F45-D580-4EF3-A1CC-087E24B4F62A}" presName="hierChild3" presStyleCnt="0"/>
      <dgm:spPr/>
    </dgm:pt>
  </dgm:ptLst>
  <dgm:cxnLst>
    <dgm:cxn modelId="{0113040E-EB04-49A9-8ED8-02E64E310321}" type="presOf" srcId="{C8C2D064-6316-4AC4-A506-0967104EBDB5}" destId="{36F4F8A3-23E8-4930-A09C-165546A9CB5F}" srcOrd="0" destOrd="0" presId="urn:microsoft.com/office/officeart/2005/8/layout/orgChart1"/>
    <dgm:cxn modelId="{30649126-A830-4D0E-9F3D-D3A96E34E8B5}" srcId="{9FDD0F45-D580-4EF3-A1CC-087E24B4F62A}" destId="{058E75CB-3035-43CF-8F64-2DD56F8185AB}" srcOrd="3" destOrd="0" parTransId="{7DE15075-82EF-409E-A2F5-1A50527E275F}" sibTransId="{AD9D10A4-65C7-4B02-8352-CBCE64E71D77}"/>
    <dgm:cxn modelId="{535B8D2A-B16B-40EF-8B71-E94B4768B393}" type="presOf" srcId="{9FDD0F45-D580-4EF3-A1CC-087E24B4F62A}" destId="{D1E5E2CE-D68A-41E7-BACE-E73C7630B9DC}" srcOrd="1" destOrd="0" presId="urn:microsoft.com/office/officeart/2005/8/layout/orgChart1"/>
    <dgm:cxn modelId="{087EE32E-2362-465D-834C-5F11C89B5B23}" srcId="{9FDD0F45-D580-4EF3-A1CC-087E24B4F62A}" destId="{1ECAC753-4864-493E-8768-C1758DBEDCF9}" srcOrd="0" destOrd="0" parTransId="{4165865C-B74E-4293-B27A-CAF0A7F08FA8}" sibTransId="{61FB3075-07B3-4426-A560-0A349B56B7C2}"/>
    <dgm:cxn modelId="{98B63474-A93E-4E5D-BA2B-EDFEC5FCA57D}" type="presOf" srcId="{7DE15075-82EF-409E-A2F5-1A50527E275F}" destId="{3E4F2263-8CD8-4685-8205-64F372DF1367}" srcOrd="0" destOrd="0" presId="urn:microsoft.com/office/officeart/2005/8/layout/orgChart1"/>
    <dgm:cxn modelId="{33906575-0692-415A-8C9A-CA7C47CCB62D}" type="presOf" srcId="{E3AC2863-3F38-497D-8AF4-E038FB0A6DE6}" destId="{80EBAC77-0F1A-4A96-8C00-123592A5C3F5}" srcOrd="1" destOrd="0" presId="urn:microsoft.com/office/officeart/2005/8/layout/orgChart1"/>
    <dgm:cxn modelId="{875F7676-29B3-4C36-9227-CF85484B418A}" srcId="{9FDD0F45-D580-4EF3-A1CC-087E24B4F62A}" destId="{365E0168-CF08-47CB-B09C-9E022C6BD10F}" srcOrd="1" destOrd="0" parTransId="{16B75025-6BE8-4C5E-A0A0-CB914F10B515}" sibTransId="{9E12B852-F60D-4235-B9C8-74134DBECE97}"/>
    <dgm:cxn modelId="{555A0778-B2B5-4F48-8830-19C757BC7DBE}" type="presOf" srcId="{16B75025-6BE8-4C5E-A0A0-CB914F10B515}" destId="{74CA9CC4-4A3E-41B8-B406-87C4D0F4360F}" srcOrd="0" destOrd="0" presId="urn:microsoft.com/office/officeart/2005/8/layout/orgChart1"/>
    <dgm:cxn modelId="{2191977D-B29C-4256-8967-3E9B73BFE1B4}" srcId="{9FDD0F45-D580-4EF3-A1CC-087E24B4F62A}" destId="{E3AC2863-3F38-497D-8AF4-E038FB0A6DE6}" srcOrd="2" destOrd="0" parTransId="{566F2FD3-0F6A-436C-A562-BDA72937D63D}" sibTransId="{A272732C-4F4C-4A84-86C1-EB4D57FD887F}"/>
    <dgm:cxn modelId="{57C2477E-4895-44A1-9595-52B0B63B0184}" srcId="{C8C2D064-6316-4AC4-A506-0967104EBDB5}" destId="{9FDD0F45-D580-4EF3-A1CC-087E24B4F62A}" srcOrd="0" destOrd="0" parTransId="{61A08C50-26AB-4D16-B68A-4EC0FF9291DC}" sibTransId="{D844AAA5-2A07-463D-8C67-83CD4329960C}"/>
    <dgm:cxn modelId="{B8CDC07E-8072-482C-9352-D0F4F13B7350}" type="presOf" srcId="{058E75CB-3035-43CF-8F64-2DD56F8185AB}" destId="{C6A49581-AA9A-43E5-8E32-D657C2EB2AAE}" srcOrd="1" destOrd="0" presId="urn:microsoft.com/office/officeart/2005/8/layout/orgChart1"/>
    <dgm:cxn modelId="{4F71998F-41E2-4CBF-AF06-22B93EE8A116}" type="presOf" srcId="{4165865C-B74E-4293-B27A-CAF0A7F08FA8}" destId="{B40FB366-49CB-489F-B8A8-9FBCE597856F}" srcOrd="0" destOrd="0" presId="urn:microsoft.com/office/officeart/2005/8/layout/orgChart1"/>
    <dgm:cxn modelId="{C288939F-7106-42C9-BEB2-7089AC7D3805}" type="presOf" srcId="{9FDD0F45-D580-4EF3-A1CC-087E24B4F62A}" destId="{82837588-B98C-46E6-8736-DA0AC4164D98}" srcOrd="0" destOrd="0" presId="urn:microsoft.com/office/officeart/2005/8/layout/orgChart1"/>
    <dgm:cxn modelId="{AFA209A8-E025-44B1-B20D-62B0DF850095}" type="presOf" srcId="{365E0168-CF08-47CB-B09C-9E022C6BD10F}" destId="{286EAF38-3CF9-48AB-9D67-671A2DE0567B}" srcOrd="0" destOrd="0" presId="urn:microsoft.com/office/officeart/2005/8/layout/orgChart1"/>
    <dgm:cxn modelId="{BA509DB7-9BA9-4F66-ACAC-7E04083F3F76}" type="presOf" srcId="{E3AC2863-3F38-497D-8AF4-E038FB0A6DE6}" destId="{7BD55F63-14EA-466D-9B38-D8AF30F28EB6}" srcOrd="0" destOrd="0" presId="urn:microsoft.com/office/officeart/2005/8/layout/orgChart1"/>
    <dgm:cxn modelId="{0ACDD9C8-4FB1-4B2C-A5B6-4766C1D1B54F}" type="presOf" srcId="{1ECAC753-4864-493E-8768-C1758DBEDCF9}" destId="{954B6B5B-DD7B-453C-B666-C20EF8F2ECE6}" srcOrd="1" destOrd="0" presId="urn:microsoft.com/office/officeart/2005/8/layout/orgChart1"/>
    <dgm:cxn modelId="{89C92ED4-F406-47A4-BA59-44DC2E98E24E}" type="presOf" srcId="{365E0168-CF08-47CB-B09C-9E022C6BD10F}" destId="{AEEEBCC1-1DB6-4B83-A333-2A532CE69BC5}" srcOrd="1" destOrd="0" presId="urn:microsoft.com/office/officeart/2005/8/layout/orgChart1"/>
    <dgm:cxn modelId="{B70EF2D9-CBD9-4A24-834A-2DA15900B0F1}" type="presOf" srcId="{058E75CB-3035-43CF-8F64-2DD56F8185AB}" destId="{4D993380-5E6E-4B41-AEA6-67A7AFCA60E7}" srcOrd="0" destOrd="0" presId="urn:microsoft.com/office/officeart/2005/8/layout/orgChart1"/>
    <dgm:cxn modelId="{CC3A4FE9-8475-46BD-9E42-61F718D8208B}" type="presOf" srcId="{566F2FD3-0F6A-436C-A562-BDA72937D63D}" destId="{C3F4853A-B890-48A8-B9EF-CD46ABE74ED5}" srcOrd="0" destOrd="0" presId="urn:microsoft.com/office/officeart/2005/8/layout/orgChart1"/>
    <dgm:cxn modelId="{895BB1F3-63AF-4A35-AAA7-1A4BD74086D0}" type="presOf" srcId="{1ECAC753-4864-493E-8768-C1758DBEDCF9}" destId="{4593F23B-9624-4F22-BEDB-BC29A797BFF7}" srcOrd="0" destOrd="0" presId="urn:microsoft.com/office/officeart/2005/8/layout/orgChart1"/>
    <dgm:cxn modelId="{9B6945CC-4E7C-4F46-9D5C-7A610EEBBB39}" type="presParOf" srcId="{36F4F8A3-23E8-4930-A09C-165546A9CB5F}" destId="{443019E2-5034-43AB-92E4-C7233FBE2923}" srcOrd="0" destOrd="0" presId="urn:microsoft.com/office/officeart/2005/8/layout/orgChart1"/>
    <dgm:cxn modelId="{0BD98D6B-E663-4088-B1E3-AF33A07DCF01}" type="presParOf" srcId="{443019E2-5034-43AB-92E4-C7233FBE2923}" destId="{E9762B5E-8957-4896-8AF2-A99DFD79F10C}" srcOrd="0" destOrd="0" presId="urn:microsoft.com/office/officeart/2005/8/layout/orgChart1"/>
    <dgm:cxn modelId="{7CEC8811-5F7F-40A1-9D4D-6307DBFDCA6F}" type="presParOf" srcId="{E9762B5E-8957-4896-8AF2-A99DFD79F10C}" destId="{82837588-B98C-46E6-8736-DA0AC4164D98}" srcOrd="0" destOrd="0" presId="urn:microsoft.com/office/officeart/2005/8/layout/orgChart1"/>
    <dgm:cxn modelId="{9D79DD7F-A04B-476C-A3C5-DE48433E544C}" type="presParOf" srcId="{E9762B5E-8957-4896-8AF2-A99DFD79F10C}" destId="{D1E5E2CE-D68A-41E7-BACE-E73C7630B9DC}" srcOrd="1" destOrd="0" presId="urn:microsoft.com/office/officeart/2005/8/layout/orgChart1"/>
    <dgm:cxn modelId="{6B8610D8-82E4-4BD6-901F-ADFA2EA5A77F}" type="presParOf" srcId="{443019E2-5034-43AB-92E4-C7233FBE2923}" destId="{8BF0EED2-D872-4C5C-93C4-5FD19C935EDF}" srcOrd="1" destOrd="0" presId="urn:microsoft.com/office/officeart/2005/8/layout/orgChart1"/>
    <dgm:cxn modelId="{BC3B4C46-F438-4DE1-B8A1-A704FFB58AE1}" type="presParOf" srcId="{8BF0EED2-D872-4C5C-93C4-5FD19C935EDF}" destId="{B40FB366-49CB-489F-B8A8-9FBCE597856F}" srcOrd="0" destOrd="0" presId="urn:microsoft.com/office/officeart/2005/8/layout/orgChart1"/>
    <dgm:cxn modelId="{13804733-3462-437C-98CE-930AFCF7709B}" type="presParOf" srcId="{8BF0EED2-D872-4C5C-93C4-5FD19C935EDF}" destId="{852503E1-93D8-481A-B603-82B522CC2B96}" srcOrd="1" destOrd="0" presId="urn:microsoft.com/office/officeart/2005/8/layout/orgChart1"/>
    <dgm:cxn modelId="{AB31543C-2449-4CAD-A48C-FDA50FBC41D2}" type="presParOf" srcId="{852503E1-93D8-481A-B603-82B522CC2B96}" destId="{4578F283-C9AF-4A3B-AEFF-90893A8DA06A}" srcOrd="0" destOrd="0" presId="urn:microsoft.com/office/officeart/2005/8/layout/orgChart1"/>
    <dgm:cxn modelId="{6DD42806-B58E-4531-9D25-7B4B171CAA69}" type="presParOf" srcId="{4578F283-C9AF-4A3B-AEFF-90893A8DA06A}" destId="{4593F23B-9624-4F22-BEDB-BC29A797BFF7}" srcOrd="0" destOrd="0" presId="urn:microsoft.com/office/officeart/2005/8/layout/orgChart1"/>
    <dgm:cxn modelId="{22702344-27C5-4CAF-AF59-7B1A6895133D}" type="presParOf" srcId="{4578F283-C9AF-4A3B-AEFF-90893A8DA06A}" destId="{954B6B5B-DD7B-453C-B666-C20EF8F2ECE6}" srcOrd="1" destOrd="0" presId="urn:microsoft.com/office/officeart/2005/8/layout/orgChart1"/>
    <dgm:cxn modelId="{177CF9BF-C231-4F4C-A188-D67BE038D393}" type="presParOf" srcId="{852503E1-93D8-481A-B603-82B522CC2B96}" destId="{85B94F9D-BB3D-4C3C-B047-74F5B5675F5C}" srcOrd="1" destOrd="0" presId="urn:microsoft.com/office/officeart/2005/8/layout/orgChart1"/>
    <dgm:cxn modelId="{305567E8-8CCE-4377-A6DC-BC470F9B5B49}" type="presParOf" srcId="{852503E1-93D8-481A-B603-82B522CC2B96}" destId="{F63C50B2-CD98-4814-9DCF-042E98D96EAE}" srcOrd="2" destOrd="0" presId="urn:microsoft.com/office/officeart/2005/8/layout/orgChart1"/>
    <dgm:cxn modelId="{46549AF0-DC10-4D8F-9337-D45B4BFA17D3}" type="presParOf" srcId="{8BF0EED2-D872-4C5C-93C4-5FD19C935EDF}" destId="{74CA9CC4-4A3E-41B8-B406-87C4D0F4360F}" srcOrd="2" destOrd="0" presId="urn:microsoft.com/office/officeart/2005/8/layout/orgChart1"/>
    <dgm:cxn modelId="{8503A73A-4D31-444C-A7E7-96FAB257DE1D}" type="presParOf" srcId="{8BF0EED2-D872-4C5C-93C4-5FD19C935EDF}" destId="{7A167148-E777-48E2-A9A7-BBFCD14F9CD0}" srcOrd="3" destOrd="0" presId="urn:microsoft.com/office/officeart/2005/8/layout/orgChart1"/>
    <dgm:cxn modelId="{4CFEECE7-B225-418F-A2C8-7F3DF7803933}" type="presParOf" srcId="{7A167148-E777-48E2-A9A7-BBFCD14F9CD0}" destId="{24F57C1C-6831-405F-9536-88AE19127197}" srcOrd="0" destOrd="0" presId="urn:microsoft.com/office/officeart/2005/8/layout/orgChart1"/>
    <dgm:cxn modelId="{47A09851-0FE0-4B85-98AC-5A88D672007E}" type="presParOf" srcId="{24F57C1C-6831-405F-9536-88AE19127197}" destId="{286EAF38-3CF9-48AB-9D67-671A2DE0567B}" srcOrd="0" destOrd="0" presId="urn:microsoft.com/office/officeart/2005/8/layout/orgChart1"/>
    <dgm:cxn modelId="{2039BAC1-33F8-4E6D-90BC-C07BA440F121}" type="presParOf" srcId="{24F57C1C-6831-405F-9536-88AE19127197}" destId="{AEEEBCC1-1DB6-4B83-A333-2A532CE69BC5}" srcOrd="1" destOrd="0" presId="urn:microsoft.com/office/officeart/2005/8/layout/orgChart1"/>
    <dgm:cxn modelId="{F51BCCC6-6D1A-49B4-BC27-7AC14482C405}" type="presParOf" srcId="{7A167148-E777-48E2-A9A7-BBFCD14F9CD0}" destId="{8E737A27-022E-4439-8532-4839C754AF4C}" srcOrd="1" destOrd="0" presId="urn:microsoft.com/office/officeart/2005/8/layout/orgChart1"/>
    <dgm:cxn modelId="{BE0F1211-95C5-498B-9291-1BCA2ECD60BA}" type="presParOf" srcId="{7A167148-E777-48E2-A9A7-BBFCD14F9CD0}" destId="{AFA24A9E-3831-41DC-9648-AC67DF8E6280}" srcOrd="2" destOrd="0" presId="urn:microsoft.com/office/officeart/2005/8/layout/orgChart1"/>
    <dgm:cxn modelId="{15C8B1F1-47CA-4D39-8C2C-03119CA87E32}" type="presParOf" srcId="{8BF0EED2-D872-4C5C-93C4-5FD19C935EDF}" destId="{C3F4853A-B890-48A8-B9EF-CD46ABE74ED5}" srcOrd="4" destOrd="0" presId="urn:microsoft.com/office/officeart/2005/8/layout/orgChart1"/>
    <dgm:cxn modelId="{DEA5CE0E-1271-494E-B7F6-B329B37EEB7D}" type="presParOf" srcId="{8BF0EED2-D872-4C5C-93C4-5FD19C935EDF}" destId="{81B45AE7-8377-4D95-89C1-3D54D47035B7}" srcOrd="5" destOrd="0" presId="urn:microsoft.com/office/officeart/2005/8/layout/orgChart1"/>
    <dgm:cxn modelId="{DEFF3492-ADE3-44F9-B01F-285FE797D8EB}" type="presParOf" srcId="{81B45AE7-8377-4D95-89C1-3D54D47035B7}" destId="{76A1F835-AEAA-4081-9AAE-386CA66105ED}" srcOrd="0" destOrd="0" presId="urn:microsoft.com/office/officeart/2005/8/layout/orgChart1"/>
    <dgm:cxn modelId="{4CEA8664-CEAD-4422-A0AE-5BA22B7D7CE1}" type="presParOf" srcId="{76A1F835-AEAA-4081-9AAE-386CA66105ED}" destId="{7BD55F63-14EA-466D-9B38-D8AF30F28EB6}" srcOrd="0" destOrd="0" presId="urn:microsoft.com/office/officeart/2005/8/layout/orgChart1"/>
    <dgm:cxn modelId="{3329A0E8-0279-428F-B2F2-847BE6C4F198}" type="presParOf" srcId="{76A1F835-AEAA-4081-9AAE-386CA66105ED}" destId="{80EBAC77-0F1A-4A96-8C00-123592A5C3F5}" srcOrd="1" destOrd="0" presId="urn:microsoft.com/office/officeart/2005/8/layout/orgChart1"/>
    <dgm:cxn modelId="{890086C5-2046-42B8-BE9A-C72238B55B8C}" type="presParOf" srcId="{81B45AE7-8377-4D95-89C1-3D54D47035B7}" destId="{C9309CA2-4ABC-497A-BB76-1148D6849681}" srcOrd="1" destOrd="0" presId="urn:microsoft.com/office/officeart/2005/8/layout/orgChart1"/>
    <dgm:cxn modelId="{D2747E9F-50EC-4E36-A5EF-497B75B17EEF}" type="presParOf" srcId="{81B45AE7-8377-4D95-89C1-3D54D47035B7}" destId="{4A20A003-6899-4AD6-953E-F966746D6A26}" srcOrd="2" destOrd="0" presId="urn:microsoft.com/office/officeart/2005/8/layout/orgChart1"/>
    <dgm:cxn modelId="{36AF900D-26E2-44FB-9A2A-ED21DB1D798D}" type="presParOf" srcId="{8BF0EED2-D872-4C5C-93C4-5FD19C935EDF}" destId="{3E4F2263-8CD8-4685-8205-64F372DF1367}" srcOrd="6" destOrd="0" presId="urn:microsoft.com/office/officeart/2005/8/layout/orgChart1"/>
    <dgm:cxn modelId="{A4FB2155-42A6-43D1-A460-4E7BED09A0EF}" type="presParOf" srcId="{8BF0EED2-D872-4C5C-93C4-5FD19C935EDF}" destId="{471977EB-8674-4200-AB30-36D982B35537}" srcOrd="7" destOrd="0" presId="urn:microsoft.com/office/officeart/2005/8/layout/orgChart1"/>
    <dgm:cxn modelId="{8E3020B5-6C88-454D-943B-23EB18621A5E}" type="presParOf" srcId="{471977EB-8674-4200-AB30-36D982B35537}" destId="{AEBA954E-7248-4BEE-B22D-92BD07D74E90}" srcOrd="0" destOrd="0" presId="urn:microsoft.com/office/officeart/2005/8/layout/orgChart1"/>
    <dgm:cxn modelId="{BDB5F497-8352-4AAC-9D5A-844BEA527665}" type="presParOf" srcId="{AEBA954E-7248-4BEE-B22D-92BD07D74E90}" destId="{4D993380-5E6E-4B41-AEA6-67A7AFCA60E7}" srcOrd="0" destOrd="0" presId="urn:microsoft.com/office/officeart/2005/8/layout/orgChart1"/>
    <dgm:cxn modelId="{2F0E6968-7C1C-4004-B7B8-7F357D0FECB3}" type="presParOf" srcId="{AEBA954E-7248-4BEE-B22D-92BD07D74E90}" destId="{C6A49581-AA9A-43E5-8E32-D657C2EB2AAE}" srcOrd="1" destOrd="0" presId="urn:microsoft.com/office/officeart/2005/8/layout/orgChart1"/>
    <dgm:cxn modelId="{E37FDCC1-2781-4FBF-AE50-04811A00CDC8}" type="presParOf" srcId="{471977EB-8674-4200-AB30-36D982B35537}" destId="{EE519BA6-3A36-4FAD-9B69-CFFF05525C07}" srcOrd="1" destOrd="0" presId="urn:microsoft.com/office/officeart/2005/8/layout/orgChart1"/>
    <dgm:cxn modelId="{00BAA942-F323-4E8B-A7C1-E8008B867EFE}" type="presParOf" srcId="{471977EB-8674-4200-AB30-36D982B35537}" destId="{11FB1200-B1B0-47DD-80A7-08ABB1E72E65}" srcOrd="2" destOrd="0" presId="urn:microsoft.com/office/officeart/2005/8/layout/orgChart1"/>
    <dgm:cxn modelId="{D9C17D51-7883-4530-9860-7CA3D923A3B4}" type="presParOf" srcId="{443019E2-5034-43AB-92E4-C7233FBE2923}" destId="{F18B062D-6077-4BEB-BB9A-371D1AEDF2E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C6195D7-CAB8-4D2C-B56E-12DF5EEF2415}" type="doc">
      <dgm:prSet loTypeId="urn:microsoft.com/office/officeart/2005/8/layout/orgChart1" loCatId="hierarchy" qsTypeId="urn:microsoft.com/office/officeart/2005/8/quickstyle/simple1" qsCatId="simple" csTypeId="urn:microsoft.com/office/officeart/2005/8/colors/accent1_2" csCatId="accent1"/>
      <dgm:spPr/>
    </dgm:pt>
    <dgm:pt modelId="{2384AA49-D287-44BE-90AA-6366C619EBD8}">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0"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WALNE ZGROMADZENIE</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0"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AKCJONARIUSZY</a:t>
          </a:r>
        </a:p>
      </dgm:t>
    </dgm:pt>
    <dgm:pt modelId="{466B9EF2-657F-4D86-95E8-351AE768489F}" type="parTrans" cxnId="{FDDDFCA9-223C-4FC0-BC89-882D272F2DED}">
      <dgm:prSet/>
      <dgm:spPr/>
    </dgm:pt>
    <dgm:pt modelId="{961E7A81-86EC-4611-813E-6517C9AE5E32}" type="sibTrans" cxnId="{FDDDFCA9-223C-4FC0-BC89-882D272F2DED}">
      <dgm:prSet/>
      <dgm:spPr/>
    </dgm:pt>
    <dgm:pt modelId="{1EA0CC0C-91C7-41DA-B618-82789C37F648}">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0"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ZARZĄD</a:t>
          </a:r>
        </a:p>
      </dgm:t>
    </dgm:pt>
    <dgm:pt modelId="{8093A3CC-F3B6-4C52-BB25-2117D6406563}" type="parTrans" cxnId="{4F7E00B4-E876-4F13-B75D-2E2A5C0BAB68}">
      <dgm:prSet/>
      <dgm:spPr/>
    </dgm:pt>
    <dgm:pt modelId="{6306EE9A-CEBC-4056-A085-9F7F1420581B}" type="sibTrans" cxnId="{4F7E00B4-E876-4F13-B75D-2E2A5C0BAB68}">
      <dgm:prSet/>
      <dgm:spPr/>
    </dgm:pt>
    <dgm:pt modelId="{37C38E8C-6416-4CE3-A0E0-E58875509F4E}">
      <dgm:prSet/>
      <dgm:spPr/>
      <dgm: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b="0" i="0" u="none" strike="noStrike" cap="none" normalizeH="0" baseline="0">
              <a:ln>
                <a:noFill/>
              </a:ln>
              <a:solidFill>
                <a:schemeClr val="bg1"/>
              </a:solidFill>
              <a:effectLst/>
              <a:latin typeface="Times New Roman" panose="02020603050405020304" pitchFamily="18" charset="0"/>
              <a:ea typeface="Microsoft YaHei" panose="020B0503020204020204" pitchFamily="34" charset="-122"/>
            </a:rPr>
            <a:t>RADA NADZORCZA</a:t>
          </a:r>
        </a:p>
      </dgm:t>
    </dgm:pt>
    <dgm:pt modelId="{65284316-FB95-4E9E-AFC3-95488FF72C40}" type="parTrans" cxnId="{D4A0EED9-8C25-442A-BBF4-293B5AD47229}">
      <dgm:prSet/>
      <dgm:spPr/>
    </dgm:pt>
    <dgm:pt modelId="{3BFA3ECF-E4B6-4840-AA00-BB8F2E674C6F}" type="sibTrans" cxnId="{D4A0EED9-8C25-442A-BBF4-293B5AD47229}">
      <dgm:prSet/>
      <dgm:spPr/>
    </dgm:pt>
    <dgm:pt modelId="{6936BFC9-08D6-4F82-980E-3A3A413B5470}" type="pres">
      <dgm:prSet presAssocID="{7C6195D7-CAB8-4D2C-B56E-12DF5EEF2415}" presName="hierChild1" presStyleCnt="0">
        <dgm:presLayoutVars>
          <dgm:orgChart val="1"/>
          <dgm:chPref val="1"/>
          <dgm:dir/>
          <dgm:animOne val="branch"/>
          <dgm:animLvl val="lvl"/>
          <dgm:resizeHandles/>
        </dgm:presLayoutVars>
      </dgm:prSet>
      <dgm:spPr/>
    </dgm:pt>
    <dgm:pt modelId="{67C836D4-E315-48FC-A7F4-2F7B9ABA6776}" type="pres">
      <dgm:prSet presAssocID="{2384AA49-D287-44BE-90AA-6366C619EBD8}" presName="hierRoot1" presStyleCnt="0">
        <dgm:presLayoutVars>
          <dgm:hierBranch/>
        </dgm:presLayoutVars>
      </dgm:prSet>
      <dgm:spPr/>
    </dgm:pt>
    <dgm:pt modelId="{DC394366-6B18-4459-ACC6-02B9244831D9}" type="pres">
      <dgm:prSet presAssocID="{2384AA49-D287-44BE-90AA-6366C619EBD8}" presName="rootComposite1" presStyleCnt="0"/>
      <dgm:spPr/>
    </dgm:pt>
    <dgm:pt modelId="{AE3DDDDF-58DA-4D71-A9C4-A1DA18AAE0BE}" type="pres">
      <dgm:prSet presAssocID="{2384AA49-D287-44BE-90AA-6366C619EBD8}" presName="rootText1" presStyleLbl="node0" presStyleIdx="0" presStyleCnt="1">
        <dgm:presLayoutVars>
          <dgm:chPref val="3"/>
        </dgm:presLayoutVars>
      </dgm:prSet>
      <dgm:spPr/>
    </dgm:pt>
    <dgm:pt modelId="{38F3A7E5-0344-4047-8954-E79D2E11FC4D}" type="pres">
      <dgm:prSet presAssocID="{2384AA49-D287-44BE-90AA-6366C619EBD8}" presName="rootConnector1" presStyleLbl="node1" presStyleIdx="0" presStyleCnt="0"/>
      <dgm:spPr/>
    </dgm:pt>
    <dgm:pt modelId="{38F6AFEF-0D99-4184-B27E-E6EF39F6F37B}" type="pres">
      <dgm:prSet presAssocID="{2384AA49-D287-44BE-90AA-6366C619EBD8}" presName="hierChild2" presStyleCnt="0"/>
      <dgm:spPr/>
    </dgm:pt>
    <dgm:pt modelId="{E77D7EC5-8D1E-4A2B-A495-CFC9EE7865E9}" type="pres">
      <dgm:prSet presAssocID="{8093A3CC-F3B6-4C52-BB25-2117D6406563}" presName="Name35" presStyleLbl="parChTrans1D2" presStyleIdx="0" presStyleCnt="2"/>
      <dgm:spPr/>
    </dgm:pt>
    <dgm:pt modelId="{C3372576-B10C-4E5D-9803-41A7B01B04D1}" type="pres">
      <dgm:prSet presAssocID="{1EA0CC0C-91C7-41DA-B618-82789C37F648}" presName="hierRoot2" presStyleCnt="0">
        <dgm:presLayoutVars>
          <dgm:hierBranch/>
        </dgm:presLayoutVars>
      </dgm:prSet>
      <dgm:spPr/>
    </dgm:pt>
    <dgm:pt modelId="{BBAA9741-802C-4D38-BE38-40520EB43426}" type="pres">
      <dgm:prSet presAssocID="{1EA0CC0C-91C7-41DA-B618-82789C37F648}" presName="rootComposite" presStyleCnt="0"/>
      <dgm:spPr/>
    </dgm:pt>
    <dgm:pt modelId="{D771E9AA-026A-4D61-A0ED-D947BCCF83CB}" type="pres">
      <dgm:prSet presAssocID="{1EA0CC0C-91C7-41DA-B618-82789C37F648}" presName="rootText" presStyleLbl="node2" presStyleIdx="0" presStyleCnt="2">
        <dgm:presLayoutVars>
          <dgm:chPref val="3"/>
        </dgm:presLayoutVars>
      </dgm:prSet>
      <dgm:spPr/>
    </dgm:pt>
    <dgm:pt modelId="{0598371F-E724-4FFE-A4C2-BF7282FE3FAC}" type="pres">
      <dgm:prSet presAssocID="{1EA0CC0C-91C7-41DA-B618-82789C37F648}" presName="rootConnector" presStyleLbl="node2" presStyleIdx="0" presStyleCnt="2"/>
      <dgm:spPr/>
    </dgm:pt>
    <dgm:pt modelId="{B9E82D45-A1DB-49F8-B8E0-46D6566E624D}" type="pres">
      <dgm:prSet presAssocID="{1EA0CC0C-91C7-41DA-B618-82789C37F648}" presName="hierChild4" presStyleCnt="0"/>
      <dgm:spPr/>
    </dgm:pt>
    <dgm:pt modelId="{B4788D9B-1092-4B66-B4BD-A11684D3D169}" type="pres">
      <dgm:prSet presAssocID="{1EA0CC0C-91C7-41DA-B618-82789C37F648}" presName="hierChild5" presStyleCnt="0"/>
      <dgm:spPr/>
    </dgm:pt>
    <dgm:pt modelId="{129FF046-6509-4817-91FC-5E75AEB44528}" type="pres">
      <dgm:prSet presAssocID="{65284316-FB95-4E9E-AFC3-95488FF72C40}" presName="Name35" presStyleLbl="parChTrans1D2" presStyleIdx="1" presStyleCnt="2"/>
      <dgm:spPr/>
    </dgm:pt>
    <dgm:pt modelId="{FCB3BC6E-4E53-4501-8B4A-5DE107C5B433}" type="pres">
      <dgm:prSet presAssocID="{37C38E8C-6416-4CE3-A0E0-E58875509F4E}" presName="hierRoot2" presStyleCnt="0">
        <dgm:presLayoutVars>
          <dgm:hierBranch/>
        </dgm:presLayoutVars>
      </dgm:prSet>
      <dgm:spPr/>
    </dgm:pt>
    <dgm:pt modelId="{A59C5B6F-8A67-44FA-9F24-9479E9E00FEB}" type="pres">
      <dgm:prSet presAssocID="{37C38E8C-6416-4CE3-A0E0-E58875509F4E}" presName="rootComposite" presStyleCnt="0"/>
      <dgm:spPr/>
    </dgm:pt>
    <dgm:pt modelId="{2873F64E-C38E-44C3-9675-1D3B9133F096}" type="pres">
      <dgm:prSet presAssocID="{37C38E8C-6416-4CE3-A0E0-E58875509F4E}" presName="rootText" presStyleLbl="node2" presStyleIdx="1" presStyleCnt="2">
        <dgm:presLayoutVars>
          <dgm:chPref val="3"/>
        </dgm:presLayoutVars>
      </dgm:prSet>
      <dgm:spPr/>
    </dgm:pt>
    <dgm:pt modelId="{ADD4642C-453D-4AE6-B151-7F59370C3702}" type="pres">
      <dgm:prSet presAssocID="{37C38E8C-6416-4CE3-A0E0-E58875509F4E}" presName="rootConnector" presStyleLbl="node2" presStyleIdx="1" presStyleCnt="2"/>
      <dgm:spPr/>
    </dgm:pt>
    <dgm:pt modelId="{470D815B-E1FE-4507-8700-95D3A2A7D02D}" type="pres">
      <dgm:prSet presAssocID="{37C38E8C-6416-4CE3-A0E0-E58875509F4E}" presName="hierChild4" presStyleCnt="0"/>
      <dgm:spPr/>
    </dgm:pt>
    <dgm:pt modelId="{45EF0C16-44DA-4809-B5E0-2C96D4879223}" type="pres">
      <dgm:prSet presAssocID="{37C38E8C-6416-4CE3-A0E0-E58875509F4E}" presName="hierChild5" presStyleCnt="0"/>
      <dgm:spPr/>
    </dgm:pt>
    <dgm:pt modelId="{8D5B6F58-90C2-4774-9338-01D65B547645}" type="pres">
      <dgm:prSet presAssocID="{2384AA49-D287-44BE-90AA-6366C619EBD8}" presName="hierChild3" presStyleCnt="0"/>
      <dgm:spPr/>
    </dgm:pt>
  </dgm:ptLst>
  <dgm:cxnLst>
    <dgm:cxn modelId="{A4ACD417-A81C-4B4E-8892-26CA59EDAF95}" type="presOf" srcId="{2384AA49-D287-44BE-90AA-6366C619EBD8}" destId="{AE3DDDDF-58DA-4D71-A9C4-A1DA18AAE0BE}" srcOrd="0" destOrd="0" presId="urn:microsoft.com/office/officeart/2005/8/layout/orgChart1"/>
    <dgm:cxn modelId="{CE3DEC3A-DBC3-42C3-A933-CF452636BE1E}" type="presOf" srcId="{8093A3CC-F3B6-4C52-BB25-2117D6406563}" destId="{E77D7EC5-8D1E-4A2B-A495-CFC9EE7865E9}" srcOrd="0" destOrd="0" presId="urn:microsoft.com/office/officeart/2005/8/layout/orgChart1"/>
    <dgm:cxn modelId="{29A53343-B7C7-465F-91DF-E8996846D6FB}" type="presOf" srcId="{2384AA49-D287-44BE-90AA-6366C619EBD8}" destId="{38F3A7E5-0344-4047-8954-E79D2E11FC4D}" srcOrd="1" destOrd="0" presId="urn:microsoft.com/office/officeart/2005/8/layout/orgChart1"/>
    <dgm:cxn modelId="{0980D16D-5A3D-47E3-99E5-C47DC8B45E1C}" type="presOf" srcId="{1EA0CC0C-91C7-41DA-B618-82789C37F648}" destId="{D771E9AA-026A-4D61-A0ED-D947BCCF83CB}" srcOrd="0" destOrd="0" presId="urn:microsoft.com/office/officeart/2005/8/layout/orgChart1"/>
    <dgm:cxn modelId="{5FE65C6F-DD14-408F-9836-4B20575D53E6}" type="presOf" srcId="{1EA0CC0C-91C7-41DA-B618-82789C37F648}" destId="{0598371F-E724-4FFE-A4C2-BF7282FE3FAC}" srcOrd="1" destOrd="0" presId="urn:microsoft.com/office/officeart/2005/8/layout/orgChart1"/>
    <dgm:cxn modelId="{B2716593-3243-410B-96DC-35630504EF35}" type="presOf" srcId="{65284316-FB95-4E9E-AFC3-95488FF72C40}" destId="{129FF046-6509-4817-91FC-5E75AEB44528}" srcOrd="0" destOrd="0" presId="urn:microsoft.com/office/officeart/2005/8/layout/orgChart1"/>
    <dgm:cxn modelId="{FDDDFCA9-223C-4FC0-BC89-882D272F2DED}" srcId="{7C6195D7-CAB8-4D2C-B56E-12DF5EEF2415}" destId="{2384AA49-D287-44BE-90AA-6366C619EBD8}" srcOrd="0" destOrd="0" parTransId="{466B9EF2-657F-4D86-95E8-351AE768489F}" sibTransId="{961E7A81-86EC-4611-813E-6517C9AE5E32}"/>
    <dgm:cxn modelId="{4F7E00B4-E876-4F13-B75D-2E2A5C0BAB68}" srcId="{2384AA49-D287-44BE-90AA-6366C619EBD8}" destId="{1EA0CC0C-91C7-41DA-B618-82789C37F648}" srcOrd="0" destOrd="0" parTransId="{8093A3CC-F3B6-4C52-BB25-2117D6406563}" sibTransId="{6306EE9A-CEBC-4056-A085-9F7F1420581B}"/>
    <dgm:cxn modelId="{048D3AB7-E119-4E9A-87B0-192FDA171072}" type="presOf" srcId="{37C38E8C-6416-4CE3-A0E0-E58875509F4E}" destId="{ADD4642C-453D-4AE6-B151-7F59370C3702}" srcOrd="1" destOrd="0" presId="urn:microsoft.com/office/officeart/2005/8/layout/orgChart1"/>
    <dgm:cxn modelId="{A40EAFCD-91AB-482F-B0A1-50DB64870F14}" type="presOf" srcId="{37C38E8C-6416-4CE3-A0E0-E58875509F4E}" destId="{2873F64E-C38E-44C3-9675-1D3B9133F096}" srcOrd="0" destOrd="0" presId="urn:microsoft.com/office/officeart/2005/8/layout/orgChart1"/>
    <dgm:cxn modelId="{3E069DCE-0F2A-4796-8A94-E34C82EBE6E1}" type="presOf" srcId="{7C6195D7-CAB8-4D2C-B56E-12DF5EEF2415}" destId="{6936BFC9-08D6-4F82-980E-3A3A413B5470}" srcOrd="0" destOrd="0" presId="urn:microsoft.com/office/officeart/2005/8/layout/orgChart1"/>
    <dgm:cxn modelId="{D4A0EED9-8C25-442A-BBF4-293B5AD47229}" srcId="{2384AA49-D287-44BE-90AA-6366C619EBD8}" destId="{37C38E8C-6416-4CE3-A0E0-E58875509F4E}" srcOrd="1" destOrd="0" parTransId="{65284316-FB95-4E9E-AFC3-95488FF72C40}" sibTransId="{3BFA3ECF-E4B6-4840-AA00-BB8F2E674C6F}"/>
    <dgm:cxn modelId="{8C8FF547-632D-419B-B3E3-1D4EA649884C}" type="presParOf" srcId="{6936BFC9-08D6-4F82-980E-3A3A413B5470}" destId="{67C836D4-E315-48FC-A7F4-2F7B9ABA6776}" srcOrd="0" destOrd="0" presId="urn:microsoft.com/office/officeart/2005/8/layout/orgChart1"/>
    <dgm:cxn modelId="{E2507562-FECE-4600-AA45-06FEC9EA97A1}" type="presParOf" srcId="{67C836D4-E315-48FC-A7F4-2F7B9ABA6776}" destId="{DC394366-6B18-4459-ACC6-02B9244831D9}" srcOrd="0" destOrd="0" presId="urn:microsoft.com/office/officeart/2005/8/layout/orgChart1"/>
    <dgm:cxn modelId="{D87628C6-E844-4570-9D14-ACB85A6EA111}" type="presParOf" srcId="{DC394366-6B18-4459-ACC6-02B9244831D9}" destId="{AE3DDDDF-58DA-4D71-A9C4-A1DA18AAE0BE}" srcOrd="0" destOrd="0" presId="urn:microsoft.com/office/officeart/2005/8/layout/orgChart1"/>
    <dgm:cxn modelId="{EA1665B0-C9A8-414E-8555-452A3D069498}" type="presParOf" srcId="{DC394366-6B18-4459-ACC6-02B9244831D9}" destId="{38F3A7E5-0344-4047-8954-E79D2E11FC4D}" srcOrd="1" destOrd="0" presId="urn:microsoft.com/office/officeart/2005/8/layout/orgChart1"/>
    <dgm:cxn modelId="{A89BFB41-4E42-47E5-9134-8633CE9B23B2}" type="presParOf" srcId="{67C836D4-E315-48FC-A7F4-2F7B9ABA6776}" destId="{38F6AFEF-0D99-4184-B27E-E6EF39F6F37B}" srcOrd="1" destOrd="0" presId="urn:microsoft.com/office/officeart/2005/8/layout/orgChart1"/>
    <dgm:cxn modelId="{E3B0FA8E-78D2-4D96-85DE-EDB5481F4510}" type="presParOf" srcId="{38F6AFEF-0D99-4184-B27E-E6EF39F6F37B}" destId="{E77D7EC5-8D1E-4A2B-A495-CFC9EE7865E9}" srcOrd="0" destOrd="0" presId="urn:microsoft.com/office/officeart/2005/8/layout/orgChart1"/>
    <dgm:cxn modelId="{834414CB-BA0F-4ABD-AC41-59330C6C0DE0}" type="presParOf" srcId="{38F6AFEF-0D99-4184-B27E-E6EF39F6F37B}" destId="{C3372576-B10C-4E5D-9803-41A7B01B04D1}" srcOrd="1" destOrd="0" presId="urn:microsoft.com/office/officeart/2005/8/layout/orgChart1"/>
    <dgm:cxn modelId="{3A0DE4BE-F49E-4C8B-93EA-402BA6A78415}" type="presParOf" srcId="{C3372576-B10C-4E5D-9803-41A7B01B04D1}" destId="{BBAA9741-802C-4D38-BE38-40520EB43426}" srcOrd="0" destOrd="0" presId="urn:microsoft.com/office/officeart/2005/8/layout/orgChart1"/>
    <dgm:cxn modelId="{075ABE33-1475-4C46-B968-F8EF1AF6AEC3}" type="presParOf" srcId="{BBAA9741-802C-4D38-BE38-40520EB43426}" destId="{D771E9AA-026A-4D61-A0ED-D947BCCF83CB}" srcOrd="0" destOrd="0" presId="urn:microsoft.com/office/officeart/2005/8/layout/orgChart1"/>
    <dgm:cxn modelId="{7F451969-5B58-4CD3-85B4-9C13D5084A13}" type="presParOf" srcId="{BBAA9741-802C-4D38-BE38-40520EB43426}" destId="{0598371F-E724-4FFE-A4C2-BF7282FE3FAC}" srcOrd="1" destOrd="0" presId="urn:microsoft.com/office/officeart/2005/8/layout/orgChart1"/>
    <dgm:cxn modelId="{73828C2F-4C92-4501-BB6D-850A0BA5F1ED}" type="presParOf" srcId="{C3372576-B10C-4E5D-9803-41A7B01B04D1}" destId="{B9E82D45-A1DB-49F8-B8E0-46D6566E624D}" srcOrd="1" destOrd="0" presId="urn:microsoft.com/office/officeart/2005/8/layout/orgChart1"/>
    <dgm:cxn modelId="{BC38C9B6-3A72-4FBB-85CD-8D7DCEA310C6}" type="presParOf" srcId="{C3372576-B10C-4E5D-9803-41A7B01B04D1}" destId="{B4788D9B-1092-4B66-B4BD-A11684D3D169}" srcOrd="2" destOrd="0" presId="urn:microsoft.com/office/officeart/2005/8/layout/orgChart1"/>
    <dgm:cxn modelId="{776D8D00-486F-418C-AEF4-513A577F5E72}" type="presParOf" srcId="{38F6AFEF-0D99-4184-B27E-E6EF39F6F37B}" destId="{129FF046-6509-4817-91FC-5E75AEB44528}" srcOrd="2" destOrd="0" presId="urn:microsoft.com/office/officeart/2005/8/layout/orgChart1"/>
    <dgm:cxn modelId="{B08011EB-37CF-43A7-BE38-B5753EE1E8F7}" type="presParOf" srcId="{38F6AFEF-0D99-4184-B27E-E6EF39F6F37B}" destId="{FCB3BC6E-4E53-4501-8B4A-5DE107C5B433}" srcOrd="3" destOrd="0" presId="urn:microsoft.com/office/officeart/2005/8/layout/orgChart1"/>
    <dgm:cxn modelId="{E77384CA-E289-4C62-8ED3-DD72F90E8951}" type="presParOf" srcId="{FCB3BC6E-4E53-4501-8B4A-5DE107C5B433}" destId="{A59C5B6F-8A67-44FA-9F24-9479E9E00FEB}" srcOrd="0" destOrd="0" presId="urn:microsoft.com/office/officeart/2005/8/layout/orgChart1"/>
    <dgm:cxn modelId="{2952A14E-3D21-48B7-BC64-023DF8646AC5}" type="presParOf" srcId="{A59C5B6F-8A67-44FA-9F24-9479E9E00FEB}" destId="{2873F64E-C38E-44C3-9675-1D3B9133F096}" srcOrd="0" destOrd="0" presId="urn:microsoft.com/office/officeart/2005/8/layout/orgChart1"/>
    <dgm:cxn modelId="{6CCD9A52-4813-405A-A559-6AC3972E933C}" type="presParOf" srcId="{A59C5B6F-8A67-44FA-9F24-9479E9E00FEB}" destId="{ADD4642C-453D-4AE6-B151-7F59370C3702}" srcOrd="1" destOrd="0" presId="urn:microsoft.com/office/officeart/2005/8/layout/orgChart1"/>
    <dgm:cxn modelId="{010D6B2E-BFAB-4E32-BBA7-E6F39ADCC06D}" type="presParOf" srcId="{FCB3BC6E-4E53-4501-8B4A-5DE107C5B433}" destId="{470D815B-E1FE-4507-8700-95D3A2A7D02D}" srcOrd="1" destOrd="0" presId="urn:microsoft.com/office/officeart/2005/8/layout/orgChart1"/>
    <dgm:cxn modelId="{8AB5EC03-3C5B-457C-A57B-D45E83D115FC}" type="presParOf" srcId="{FCB3BC6E-4E53-4501-8B4A-5DE107C5B433}" destId="{45EF0C16-44DA-4809-B5E0-2C96D4879223}" srcOrd="2" destOrd="0" presId="urn:microsoft.com/office/officeart/2005/8/layout/orgChart1"/>
    <dgm:cxn modelId="{D05A5E0C-5A75-483D-85D3-971D8E9B12E9}" type="presParOf" srcId="{67C836D4-E315-48FC-A7F4-2F7B9ABA6776}" destId="{8D5B6F58-90C2-4774-9338-01D65B54764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6A3F36-277D-495D-AAA6-DBCEA2DA9D67}">
      <dsp:nvSpPr>
        <dsp:cNvPr id="0" name=""/>
        <dsp:cNvSpPr/>
      </dsp:nvSpPr>
      <dsp:spPr>
        <a:xfrm>
          <a:off x="6982088" y="1808716"/>
          <a:ext cx="123270" cy="540042"/>
        </a:xfrm>
        <a:custGeom>
          <a:avLst/>
          <a:gdLst/>
          <a:ahLst/>
          <a:cxnLst/>
          <a:rect l="0" t="0" r="0" b="0"/>
          <a:pathLst>
            <a:path>
              <a:moveTo>
                <a:pt x="0" y="0"/>
              </a:moveTo>
              <a:lnTo>
                <a:pt x="0" y="540042"/>
              </a:lnTo>
              <a:lnTo>
                <a:pt x="123270" y="5400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4DB117-C174-427D-A311-F3F0A47E1257}">
      <dsp:nvSpPr>
        <dsp:cNvPr id="0" name=""/>
        <dsp:cNvSpPr/>
      </dsp:nvSpPr>
      <dsp:spPr>
        <a:xfrm>
          <a:off x="6858817" y="1808716"/>
          <a:ext cx="123270" cy="540042"/>
        </a:xfrm>
        <a:custGeom>
          <a:avLst/>
          <a:gdLst/>
          <a:ahLst/>
          <a:cxnLst/>
          <a:rect l="0" t="0" r="0" b="0"/>
          <a:pathLst>
            <a:path>
              <a:moveTo>
                <a:pt x="123270" y="0"/>
              </a:moveTo>
              <a:lnTo>
                <a:pt x="123270" y="540042"/>
              </a:lnTo>
              <a:lnTo>
                <a:pt x="0" y="5400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C65D05-FA09-4916-8291-DBE981C130E6}">
      <dsp:nvSpPr>
        <dsp:cNvPr id="0" name=""/>
        <dsp:cNvSpPr/>
      </dsp:nvSpPr>
      <dsp:spPr>
        <a:xfrm>
          <a:off x="4140993" y="975172"/>
          <a:ext cx="2841094" cy="246541"/>
        </a:xfrm>
        <a:custGeom>
          <a:avLst/>
          <a:gdLst/>
          <a:ahLst/>
          <a:cxnLst/>
          <a:rect l="0" t="0" r="0" b="0"/>
          <a:pathLst>
            <a:path>
              <a:moveTo>
                <a:pt x="0" y="0"/>
              </a:moveTo>
              <a:lnTo>
                <a:pt x="0" y="123270"/>
              </a:lnTo>
              <a:lnTo>
                <a:pt x="2841094" y="123270"/>
              </a:lnTo>
              <a:lnTo>
                <a:pt x="2841094" y="24654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AC21E4-8B5F-46B4-A36C-65D9BEEB5B14}">
      <dsp:nvSpPr>
        <dsp:cNvPr id="0" name=""/>
        <dsp:cNvSpPr/>
      </dsp:nvSpPr>
      <dsp:spPr>
        <a:xfrm>
          <a:off x="4140993" y="1808716"/>
          <a:ext cx="123270" cy="540042"/>
        </a:xfrm>
        <a:custGeom>
          <a:avLst/>
          <a:gdLst/>
          <a:ahLst/>
          <a:cxnLst/>
          <a:rect l="0" t="0" r="0" b="0"/>
          <a:pathLst>
            <a:path>
              <a:moveTo>
                <a:pt x="0" y="0"/>
              </a:moveTo>
              <a:lnTo>
                <a:pt x="0" y="540042"/>
              </a:lnTo>
              <a:lnTo>
                <a:pt x="123270" y="5400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F3FEA3-EE9F-4CD3-AF4E-EAD4902662B2}">
      <dsp:nvSpPr>
        <dsp:cNvPr id="0" name=""/>
        <dsp:cNvSpPr/>
      </dsp:nvSpPr>
      <dsp:spPr>
        <a:xfrm>
          <a:off x="4017722" y="1808716"/>
          <a:ext cx="123270" cy="540042"/>
        </a:xfrm>
        <a:custGeom>
          <a:avLst/>
          <a:gdLst/>
          <a:ahLst/>
          <a:cxnLst/>
          <a:rect l="0" t="0" r="0" b="0"/>
          <a:pathLst>
            <a:path>
              <a:moveTo>
                <a:pt x="123270" y="0"/>
              </a:moveTo>
              <a:lnTo>
                <a:pt x="123270" y="540042"/>
              </a:lnTo>
              <a:lnTo>
                <a:pt x="0" y="5400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37C660-EA8E-4169-B996-4C209C769FDC}">
      <dsp:nvSpPr>
        <dsp:cNvPr id="0" name=""/>
        <dsp:cNvSpPr/>
      </dsp:nvSpPr>
      <dsp:spPr>
        <a:xfrm>
          <a:off x="4095273" y="975172"/>
          <a:ext cx="91440" cy="246541"/>
        </a:xfrm>
        <a:custGeom>
          <a:avLst/>
          <a:gdLst/>
          <a:ahLst/>
          <a:cxnLst/>
          <a:rect l="0" t="0" r="0" b="0"/>
          <a:pathLst>
            <a:path>
              <a:moveTo>
                <a:pt x="45720" y="0"/>
              </a:moveTo>
              <a:lnTo>
                <a:pt x="45720" y="24654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764147-1190-4535-8AC4-08E761E5B7AB}">
      <dsp:nvSpPr>
        <dsp:cNvPr id="0" name=""/>
        <dsp:cNvSpPr/>
      </dsp:nvSpPr>
      <dsp:spPr>
        <a:xfrm>
          <a:off x="1299898" y="1808716"/>
          <a:ext cx="123270" cy="1373587"/>
        </a:xfrm>
        <a:custGeom>
          <a:avLst/>
          <a:gdLst/>
          <a:ahLst/>
          <a:cxnLst/>
          <a:rect l="0" t="0" r="0" b="0"/>
          <a:pathLst>
            <a:path>
              <a:moveTo>
                <a:pt x="0" y="0"/>
              </a:moveTo>
              <a:lnTo>
                <a:pt x="0" y="1373587"/>
              </a:lnTo>
              <a:lnTo>
                <a:pt x="123270" y="137358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454DC4-BBB8-4889-9C13-297641FE7ECE}">
      <dsp:nvSpPr>
        <dsp:cNvPr id="0" name=""/>
        <dsp:cNvSpPr/>
      </dsp:nvSpPr>
      <dsp:spPr>
        <a:xfrm>
          <a:off x="1176628" y="1808716"/>
          <a:ext cx="123270" cy="1373587"/>
        </a:xfrm>
        <a:custGeom>
          <a:avLst/>
          <a:gdLst/>
          <a:ahLst/>
          <a:cxnLst/>
          <a:rect l="0" t="0" r="0" b="0"/>
          <a:pathLst>
            <a:path>
              <a:moveTo>
                <a:pt x="123270" y="0"/>
              </a:moveTo>
              <a:lnTo>
                <a:pt x="123270" y="1373587"/>
              </a:lnTo>
              <a:lnTo>
                <a:pt x="0" y="137358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855F41-630F-4EA5-9A78-BA45770DBF0C}">
      <dsp:nvSpPr>
        <dsp:cNvPr id="0" name=""/>
        <dsp:cNvSpPr/>
      </dsp:nvSpPr>
      <dsp:spPr>
        <a:xfrm>
          <a:off x="1299898" y="1808716"/>
          <a:ext cx="123270" cy="540042"/>
        </a:xfrm>
        <a:custGeom>
          <a:avLst/>
          <a:gdLst/>
          <a:ahLst/>
          <a:cxnLst/>
          <a:rect l="0" t="0" r="0" b="0"/>
          <a:pathLst>
            <a:path>
              <a:moveTo>
                <a:pt x="0" y="0"/>
              </a:moveTo>
              <a:lnTo>
                <a:pt x="0" y="540042"/>
              </a:lnTo>
              <a:lnTo>
                <a:pt x="123270" y="5400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A6442E-9413-4AA6-BAB6-D6292CDD9C99}">
      <dsp:nvSpPr>
        <dsp:cNvPr id="0" name=""/>
        <dsp:cNvSpPr/>
      </dsp:nvSpPr>
      <dsp:spPr>
        <a:xfrm>
          <a:off x="1176628" y="1808716"/>
          <a:ext cx="123270" cy="540042"/>
        </a:xfrm>
        <a:custGeom>
          <a:avLst/>
          <a:gdLst/>
          <a:ahLst/>
          <a:cxnLst/>
          <a:rect l="0" t="0" r="0" b="0"/>
          <a:pathLst>
            <a:path>
              <a:moveTo>
                <a:pt x="123270" y="0"/>
              </a:moveTo>
              <a:lnTo>
                <a:pt x="123270" y="540042"/>
              </a:lnTo>
              <a:lnTo>
                <a:pt x="0" y="5400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656CAE-D51B-457F-954E-310FEE08E03D}">
      <dsp:nvSpPr>
        <dsp:cNvPr id="0" name=""/>
        <dsp:cNvSpPr/>
      </dsp:nvSpPr>
      <dsp:spPr>
        <a:xfrm>
          <a:off x="1299898" y="975172"/>
          <a:ext cx="2841094" cy="246541"/>
        </a:xfrm>
        <a:custGeom>
          <a:avLst/>
          <a:gdLst/>
          <a:ahLst/>
          <a:cxnLst/>
          <a:rect l="0" t="0" r="0" b="0"/>
          <a:pathLst>
            <a:path>
              <a:moveTo>
                <a:pt x="2841094" y="0"/>
              </a:moveTo>
              <a:lnTo>
                <a:pt x="2841094" y="123270"/>
              </a:lnTo>
              <a:lnTo>
                <a:pt x="0" y="123270"/>
              </a:lnTo>
              <a:lnTo>
                <a:pt x="0" y="24654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3314D1-36BA-4120-A0CB-2D6BB1CC4F83}">
      <dsp:nvSpPr>
        <dsp:cNvPr id="0" name=""/>
        <dsp:cNvSpPr/>
      </dsp:nvSpPr>
      <dsp:spPr>
        <a:xfrm>
          <a:off x="3553990" y="388169"/>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sng"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SPÓŁKI PRAWA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sng"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HANDLOWEGO</a:t>
          </a:r>
        </a:p>
      </dsp:txBody>
      <dsp:txXfrm>
        <a:off x="3553990" y="388169"/>
        <a:ext cx="1174006" cy="587003"/>
      </dsp:txXfrm>
    </dsp:sp>
    <dsp:sp modelId="{13656AD5-A51C-4DA9-95E7-FD24CFFA6972}">
      <dsp:nvSpPr>
        <dsp:cNvPr id="0" name=""/>
        <dsp:cNvSpPr/>
      </dsp:nvSpPr>
      <dsp:spPr>
        <a:xfrm>
          <a:off x="712895" y="1221713"/>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sng"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SPÓŁKI OSOBOWE</a:t>
          </a:r>
        </a:p>
      </dsp:txBody>
      <dsp:txXfrm>
        <a:off x="712895" y="1221713"/>
        <a:ext cx="1174006" cy="587003"/>
      </dsp:txXfrm>
    </dsp:sp>
    <dsp:sp modelId="{B47A59EE-4B56-41A3-B65F-10289E8E2131}">
      <dsp:nvSpPr>
        <dsp:cNvPr id="0" name=""/>
        <dsp:cNvSpPr/>
      </dsp:nvSpPr>
      <dsp:spPr>
        <a:xfrm>
          <a:off x="2622" y="2055258"/>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 JAWNA</a:t>
          </a:r>
        </a:p>
      </dsp:txBody>
      <dsp:txXfrm>
        <a:off x="2622" y="2055258"/>
        <a:ext cx="1174006" cy="587003"/>
      </dsp:txXfrm>
    </dsp:sp>
    <dsp:sp modelId="{D3DBD227-AFD8-4214-8D62-78AC22B059CA}">
      <dsp:nvSpPr>
        <dsp:cNvPr id="0" name=""/>
        <dsp:cNvSpPr/>
      </dsp:nvSpPr>
      <dsp:spPr>
        <a:xfrm>
          <a:off x="1423169" y="2055258"/>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KOMANDYTOWA</a:t>
          </a:r>
        </a:p>
      </dsp:txBody>
      <dsp:txXfrm>
        <a:off x="1423169" y="2055258"/>
        <a:ext cx="1174006" cy="587003"/>
      </dsp:txXfrm>
    </dsp:sp>
    <dsp:sp modelId="{9B564112-5A71-4101-A2FA-8B10BD28546E}">
      <dsp:nvSpPr>
        <dsp:cNvPr id="0" name=""/>
        <dsp:cNvSpPr/>
      </dsp:nvSpPr>
      <dsp:spPr>
        <a:xfrm>
          <a:off x="2622" y="2888802"/>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PARTNERSKA</a:t>
          </a:r>
        </a:p>
      </dsp:txBody>
      <dsp:txXfrm>
        <a:off x="2622" y="2888802"/>
        <a:ext cx="1174006" cy="587003"/>
      </dsp:txXfrm>
    </dsp:sp>
    <dsp:sp modelId="{12743CA4-B817-4092-835A-45233CDD1658}">
      <dsp:nvSpPr>
        <dsp:cNvPr id="0" name=""/>
        <dsp:cNvSpPr/>
      </dsp:nvSpPr>
      <dsp:spPr>
        <a:xfrm>
          <a:off x="1423169" y="2888802"/>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KOMANDYTOWO</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-AKCYJNA</a:t>
          </a:r>
        </a:p>
      </dsp:txBody>
      <dsp:txXfrm>
        <a:off x="1423169" y="2888802"/>
        <a:ext cx="1174006" cy="587003"/>
      </dsp:txXfrm>
    </dsp:sp>
    <dsp:sp modelId="{0F914D04-05BD-4045-9EC0-B16B0EF839B0}">
      <dsp:nvSpPr>
        <dsp:cNvPr id="0" name=""/>
        <dsp:cNvSpPr/>
      </dsp:nvSpPr>
      <dsp:spPr>
        <a:xfrm>
          <a:off x="3553990" y="1221713"/>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sng"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SPÓŁKI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sng"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KAPITAŁOWE</a:t>
          </a:r>
        </a:p>
      </dsp:txBody>
      <dsp:txXfrm>
        <a:off x="3553990" y="1221713"/>
        <a:ext cx="1174006" cy="587003"/>
      </dsp:txXfrm>
    </dsp:sp>
    <dsp:sp modelId="{BC365F06-E10F-4B2C-A990-E084F6796A73}">
      <dsp:nvSpPr>
        <dsp:cNvPr id="0" name=""/>
        <dsp:cNvSpPr/>
      </dsp:nvSpPr>
      <dsp:spPr>
        <a:xfrm>
          <a:off x="2843716" y="2055258"/>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AKCYJNA</a:t>
          </a:r>
        </a:p>
      </dsp:txBody>
      <dsp:txXfrm>
        <a:off x="2843716" y="2055258"/>
        <a:ext cx="1174006" cy="587003"/>
      </dsp:txXfrm>
    </dsp:sp>
    <dsp:sp modelId="{7EC97B4B-9FD1-47CE-8DAD-93B25D7162C8}">
      <dsp:nvSpPr>
        <dsp:cNvPr id="0" name=""/>
        <dsp:cNvSpPr/>
      </dsp:nvSpPr>
      <dsp:spPr>
        <a:xfrm>
          <a:off x="4264264" y="2055258"/>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 Z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OGRANICZONĄ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ODPOWIEDZIALNOŚCIĄ</a:t>
          </a:r>
        </a:p>
      </dsp:txBody>
      <dsp:txXfrm>
        <a:off x="4264264" y="2055258"/>
        <a:ext cx="1174006" cy="587003"/>
      </dsp:txXfrm>
    </dsp:sp>
    <dsp:sp modelId="{7225683B-0559-421D-83A6-D33949DC4E37}">
      <dsp:nvSpPr>
        <dsp:cNvPr id="0" name=""/>
        <dsp:cNvSpPr/>
      </dsp:nvSpPr>
      <dsp:spPr>
        <a:xfrm>
          <a:off x="6395085" y="1221713"/>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sng"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SPÓŁKI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sng"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PANAEUROPEJSKIE</a:t>
          </a:r>
        </a:p>
      </dsp:txBody>
      <dsp:txXfrm>
        <a:off x="6395085" y="1221713"/>
        <a:ext cx="1174006" cy="587003"/>
      </dsp:txXfrm>
    </dsp:sp>
    <dsp:sp modelId="{85783A3D-45F7-4566-980E-2A168FCAA3C2}">
      <dsp:nvSpPr>
        <dsp:cNvPr id="0" name=""/>
        <dsp:cNvSpPr/>
      </dsp:nvSpPr>
      <dsp:spPr>
        <a:xfrm>
          <a:off x="5684811" y="2055258"/>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EUROPEJSKA</a:t>
          </a:r>
        </a:p>
      </dsp:txBody>
      <dsp:txXfrm>
        <a:off x="5684811" y="2055258"/>
        <a:ext cx="1174006" cy="587003"/>
      </dsp:txXfrm>
    </dsp:sp>
    <dsp:sp modelId="{DBE83C42-6B21-4202-BB08-FD3F694A10B8}">
      <dsp:nvSpPr>
        <dsp:cNvPr id="0" name=""/>
        <dsp:cNvSpPr/>
      </dsp:nvSpPr>
      <dsp:spPr>
        <a:xfrm>
          <a:off x="7105358" y="2055258"/>
          <a:ext cx="1174006" cy="5870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EUROPEJSKIE</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ZGRUPOWANIE</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INTERESÓW</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7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GOSPODARCZYCH</a:t>
          </a:r>
        </a:p>
      </dsp:txBody>
      <dsp:txXfrm>
        <a:off x="7105358" y="2055258"/>
        <a:ext cx="1174006" cy="5870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4F2263-8CD8-4685-8205-64F372DF1367}">
      <dsp:nvSpPr>
        <dsp:cNvPr id="0" name=""/>
        <dsp:cNvSpPr/>
      </dsp:nvSpPr>
      <dsp:spPr>
        <a:xfrm>
          <a:off x="2412206" y="987666"/>
          <a:ext cx="1889255" cy="218591"/>
        </a:xfrm>
        <a:custGeom>
          <a:avLst/>
          <a:gdLst/>
          <a:ahLst/>
          <a:cxnLst/>
          <a:rect l="0" t="0" r="0" b="0"/>
          <a:pathLst>
            <a:path>
              <a:moveTo>
                <a:pt x="0" y="0"/>
              </a:moveTo>
              <a:lnTo>
                <a:pt x="0" y="109295"/>
              </a:lnTo>
              <a:lnTo>
                <a:pt x="1889255" y="109295"/>
              </a:lnTo>
              <a:lnTo>
                <a:pt x="1889255" y="2185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F4853A-B890-48A8-B9EF-CD46ABE74ED5}">
      <dsp:nvSpPr>
        <dsp:cNvPr id="0" name=""/>
        <dsp:cNvSpPr/>
      </dsp:nvSpPr>
      <dsp:spPr>
        <a:xfrm>
          <a:off x="2412206" y="987666"/>
          <a:ext cx="629751" cy="218591"/>
        </a:xfrm>
        <a:custGeom>
          <a:avLst/>
          <a:gdLst/>
          <a:ahLst/>
          <a:cxnLst/>
          <a:rect l="0" t="0" r="0" b="0"/>
          <a:pathLst>
            <a:path>
              <a:moveTo>
                <a:pt x="0" y="0"/>
              </a:moveTo>
              <a:lnTo>
                <a:pt x="0" y="109295"/>
              </a:lnTo>
              <a:lnTo>
                <a:pt x="629751" y="109295"/>
              </a:lnTo>
              <a:lnTo>
                <a:pt x="629751" y="2185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CA9CC4-4A3E-41B8-B406-87C4D0F4360F}">
      <dsp:nvSpPr>
        <dsp:cNvPr id="0" name=""/>
        <dsp:cNvSpPr/>
      </dsp:nvSpPr>
      <dsp:spPr>
        <a:xfrm>
          <a:off x="1782454" y="987666"/>
          <a:ext cx="629751" cy="218591"/>
        </a:xfrm>
        <a:custGeom>
          <a:avLst/>
          <a:gdLst/>
          <a:ahLst/>
          <a:cxnLst/>
          <a:rect l="0" t="0" r="0" b="0"/>
          <a:pathLst>
            <a:path>
              <a:moveTo>
                <a:pt x="629751" y="0"/>
              </a:moveTo>
              <a:lnTo>
                <a:pt x="629751" y="109295"/>
              </a:lnTo>
              <a:lnTo>
                <a:pt x="0" y="109295"/>
              </a:lnTo>
              <a:lnTo>
                <a:pt x="0" y="2185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0FB366-49CB-489F-B8A8-9FBCE597856F}">
      <dsp:nvSpPr>
        <dsp:cNvPr id="0" name=""/>
        <dsp:cNvSpPr/>
      </dsp:nvSpPr>
      <dsp:spPr>
        <a:xfrm>
          <a:off x="522951" y="987666"/>
          <a:ext cx="1889255" cy="218591"/>
        </a:xfrm>
        <a:custGeom>
          <a:avLst/>
          <a:gdLst/>
          <a:ahLst/>
          <a:cxnLst/>
          <a:rect l="0" t="0" r="0" b="0"/>
          <a:pathLst>
            <a:path>
              <a:moveTo>
                <a:pt x="1889255" y="0"/>
              </a:moveTo>
              <a:lnTo>
                <a:pt x="1889255" y="109295"/>
              </a:lnTo>
              <a:lnTo>
                <a:pt x="0" y="109295"/>
              </a:lnTo>
              <a:lnTo>
                <a:pt x="0" y="2185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837588-B98C-46E6-8736-DA0AC4164D98}">
      <dsp:nvSpPr>
        <dsp:cNvPr id="0" name=""/>
        <dsp:cNvSpPr/>
      </dsp:nvSpPr>
      <dsp:spPr>
        <a:xfrm>
          <a:off x="1891750" y="467210"/>
          <a:ext cx="1040911" cy="5204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9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 </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9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OSOBOWA</a:t>
          </a:r>
        </a:p>
      </dsp:txBody>
      <dsp:txXfrm>
        <a:off x="1891750" y="467210"/>
        <a:ext cx="1040911" cy="520455"/>
      </dsp:txXfrm>
    </dsp:sp>
    <dsp:sp modelId="{4593F23B-9624-4F22-BEDB-BC29A797BFF7}">
      <dsp:nvSpPr>
        <dsp:cNvPr id="0" name=""/>
        <dsp:cNvSpPr/>
      </dsp:nvSpPr>
      <dsp:spPr>
        <a:xfrm>
          <a:off x="2495" y="1206258"/>
          <a:ext cx="1040911" cy="5204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9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 JAWNA</a:t>
          </a:r>
        </a:p>
      </dsp:txBody>
      <dsp:txXfrm>
        <a:off x="2495" y="1206258"/>
        <a:ext cx="1040911" cy="520455"/>
      </dsp:txXfrm>
    </dsp:sp>
    <dsp:sp modelId="{286EAF38-3CF9-48AB-9D67-671A2DE0567B}">
      <dsp:nvSpPr>
        <dsp:cNvPr id="0" name=""/>
        <dsp:cNvSpPr/>
      </dsp:nvSpPr>
      <dsp:spPr>
        <a:xfrm>
          <a:off x="1261998" y="1206258"/>
          <a:ext cx="1040911" cy="5204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9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9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 PARTNERSKA</a:t>
          </a:r>
        </a:p>
      </dsp:txBody>
      <dsp:txXfrm>
        <a:off x="1261998" y="1206258"/>
        <a:ext cx="1040911" cy="520455"/>
      </dsp:txXfrm>
    </dsp:sp>
    <dsp:sp modelId="{7BD55F63-14EA-466D-9B38-D8AF30F28EB6}">
      <dsp:nvSpPr>
        <dsp:cNvPr id="0" name=""/>
        <dsp:cNvSpPr/>
      </dsp:nvSpPr>
      <dsp:spPr>
        <a:xfrm>
          <a:off x="2521502" y="1206258"/>
          <a:ext cx="1040911" cy="5204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9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9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 KOMANDYTOWA</a:t>
          </a:r>
        </a:p>
      </dsp:txBody>
      <dsp:txXfrm>
        <a:off x="2521502" y="1206258"/>
        <a:ext cx="1040911" cy="520455"/>
      </dsp:txXfrm>
    </dsp:sp>
    <dsp:sp modelId="{4D993380-5E6E-4B41-AEA6-67A7AFCA60E7}">
      <dsp:nvSpPr>
        <dsp:cNvPr id="0" name=""/>
        <dsp:cNvSpPr/>
      </dsp:nvSpPr>
      <dsp:spPr>
        <a:xfrm>
          <a:off x="3781005" y="1206258"/>
          <a:ext cx="1040911" cy="5204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9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SPÓŁKA</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9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 KOMANDYTOWO</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900" b="1"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-AKCYJNA</a:t>
          </a:r>
        </a:p>
      </dsp:txBody>
      <dsp:txXfrm>
        <a:off x="3781005" y="1206258"/>
        <a:ext cx="1040911" cy="5204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FF046-6509-4817-91FC-5E75AEB44528}">
      <dsp:nvSpPr>
        <dsp:cNvPr id="0" name=""/>
        <dsp:cNvSpPr/>
      </dsp:nvSpPr>
      <dsp:spPr>
        <a:xfrm>
          <a:off x="3956050" y="1362635"/>
          <a:ext cx="1647806" cy="571966"/>
        </a:xfrm>
        <a:custGeom>
          <a:avLst/>
          <a:gdLst/>
          <a:ahLst/>
          <a:cxnLst/>
          <a:rect l="0" t="0" r="0" b="0"/>
          <a:pathLst>
            <a:path>
              <a:moveTo>
                <a:pt x="0" y="0"/>
              </a:moveTo>
              <a:lnTo>
                <a:pt x="0" y="285983"/>
              </a:lnTo>
              <a:lnTo>
                <a:pt x="1647806" y="285983"/>
              </a:lnTo>
              <a:lnTo>
                <a:pt x="1647806" y="57196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7D7EC5-8D1E-4A2B-A495-CFC9EE7865E9}">
      <dsp:nvSpPr>
        <dsp:cNvPr id="0" name=""/>
        <dsp:cNvSpPr/>
      </dsp:nvSpPr>
      <dsp:spPr>
        <a:xfrm>
          <a:off x="2308243" y="1362635"/>
          <a:ext cx="1647806" cy="571966"/>
        </a:xfrm>
        <a:custGeom>
          <a:avLst/>
          <a:gdLst/>
          <a:ahLst/>
          <a:cxnLst/>
          <a:rect l="0" t="0" r="0" b="0"/>
          <a:pathLst>
            <a:path>
              <a:moveTo>
                <a:pt x="1647806" y="0"/>
              </a:moveTo>
              <a:lnTo>
                <a:pt x="1647806" y="285983"/>
              </a:lnTo>
              <a:lnTo>
                <a:pt x="0" y="285983"/>
              </a:lnTo>
              <a:lnTo>
                <a:pt x="0" y="57196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3DDDDF-58DA-4D71-A9C4-A1DA18AAE0BE}">
      <dsp:nvSpPr>
        <dsp:cNvPr id="0" name=""/>
        <dsp:cNvSpPr/>
      </dsp:nvSpPr>
      <dsp:spPr>
        <a:xfrm>
          <a:off x="2594226" y="811"/>
          <a:ext cx="2723647" cy="136182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2500" b="0"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WALNE ZGROMADZENIE</a:t>
          </a:r>
        </a:p>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2500" b="0"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AKCJONARIUSZY</a:t>
          </a:r>
        </a:p>
      </dsp:txBody>
      <dsp:txXfrm>
        <a:off x="2594226" y="811"/>
        <a:ext cx="2723647" cy="1361823"/>
      </dsp:txXfrm>
    </dsp:sp>
    <dsp:sp modelId="{D771E9AA-026A-4D61-A0ED-D947BCCF83CB}">
      <dsp:nvSpPr>
        <dsp:cNvPr id="0" name=""/>
        <dsp:cNvSpPr/>
      </dsp:nvSpPr>
      <dsp:spPr>
        <a:xfrm>
          <a:off x="946419" y="1934601"/>
          <a:ext cx="2723647" cy="136182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2500" b="0"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ZARZĄD</a:t>
          </a:r>
        </a:p>
      </dsp:txBody>
      <dsp:txXfrm>
        <a:off x="946419" y="1934601"/>
        <a:ext cx="2723647" cy="1361823"/>
      </dsp:txXfrm>
    </dsp:sp>
    <dsp:sp modelId="{2873F64E-C38E-44C3-9675-1D3B9133F096}">
      <dsp:nvSpPr>
        <dsp:cNvPr id="0" name=""/>
        <dsp:cNvSpPr/>
      </dsp:nvSpPr>
      <dsp:spPr>
        <a:xfrm>
          <a:off x="4242033" y="1934601"/>
          <a:ext cx="2723647" cy="136182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marR="0" lvl="0" indent="0" algn="ctr"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pPr>
          <a:r>
            <a:rPr kumimoji="0" lang="pl-PL" altLang="en-US" sz="2500" b="0" i="0" u="none" strike="noStrike" kern="1200" cap="none" normalizeH="0" baseline="0">
              <a:ln>
                <a:noFill/>
              </a:ln>
              <a:solidFill>
                <a:schemeClr val="bg1"/>
              </a:solidFill>
              <a:effectLst/>
              <a:latin typeface="Times New Roman" panose="02020603050405020304" pitchFamily="18" charset="0"/>
              <a:ea typeface="Microsoft YaHei" panose="020B0503020204020204" pitchFamily="34" charset="-122"/>
            </a:rPr>
            <a:t>RADA NADZORCZA</a:t>
          </a:r>
        </a:p>
      </dsp:txBody>
      <dsp:txXfrm>
        <a:off x="4242033" y="1934601"/>
        <a:ext cx="2723647" cy="136182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1">
            <a:extLst>
              <a:ext uri="{FF2B5EF4-FFF2-40B4-BE49-F238E27FC236}">
                <a16:creationId xmlns:a16="http://schemas.microsoft.com/office/drawing/2014/main" id="{5C4135BB-FC6A-A4D5-4A30-9C53157CC529}"/>
              </a:ext>
            </a:extLst>
          </p:cNvPr>
          <p:cNvSpPr>
            <a:spLocks noGrp="1" noRot="1" noChangeAspect="1" noChangeArrowheads="1"/>
          </p:cNvSpPr>
          <p:nvPr>
            <p:ph type="sldImg"/>
          </p:nvPr>
        </p:nvSpPr>
        <p:spPr bwMode="auto">
          <a:xfrm>
            <a:off x="0" y="695325"/>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0" name="Rectangle 2">
            <a:extLst>
              <a:ext uri="{FF2B5EF4-FFF2-40B4-BE49-F238E27FC236}">
                <a16:creationId xmlns:a16="http://schemas.microsoft.com/office/drawing/2014/main" id="{EF646C6D-90F7-3F65-272F-EF0B9FBB5532}"/>
              </a:ext>
            </a:extLst>
          </p:cNvPr>
          <p:cNvSpPr>
            <a:spLocks noGrp="1" noChangeArrowheads="1"/>
          </p:cNvSpPr>
          <p:nvPr>
            <p:ph type="body"/>
          </p:nvPr>
        </p:nvSpPr>
        <p:spPr bwMode="auto">
          <a:xfrm>
            <a:off x="685800" y="4343400"/>
            <a:ext cx="5484813" cy="41132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endParaRPr lang="pl-PL" noProof="0"/>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1">
            <a:extLst>
              <a:ext uri="{FF2B5EF4-FFF2-40B4-BE49-F238E27FC236}">
                <a16:creationId xmlns:a16="http://schemas.microsoft.com/office/drawing/2014/main" id="{5AB5D2F1-8ED5-F33B-FA77-B7B1B0B6554F}"/>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9219" name="Rectangle 2">
            <a:extLst>
              <a:ext uri="{FF2B5EF4-FFF2-40B4-BE49-F238E27FC236}">
                <a16:creationId xmlns:a16="http://schemas.microsoft.com/office/drawing/2014/main" id="{49709DC6-CC61-9561-8051-5EDEF23BFFAD}"/>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1">
            <a:extLst>
              <a:ext uri="{FF2B5EF4-FFF2-40B4-BE49-F238E27FC236}">
                <a16:creationId xmlns:a16="http://schemas.microsoft.com/office/drawing/2014/main" id="{58FC0E5F-124B-F95D-52B4-99600BE9BE90}"/>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30723" name="Rectangle 2">
            <a:extLst>
              <a:ext uri="{FF2B5EF4-FFF2-40B4-BE49-F238E27FC236}">
                <a16:creationId xmlns:a16="http://schemas.microsoft.com/office/drawing/2014/main" id="{BC499A9D-397E-165E-8086-8FC60DFD8836}"/>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1">
            <a:extLst>
              <a:ext uri="{FF2B5EF4-FFF2-40B4-BE49-F238E27FC236}">
                <a16:creationId xmlns:a16="http://schemas.microsoft.com/office/drawing/2014/main" id="{D4248CA7-B720-1781-161D-68EB5B8569DF}"/>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32771" name="Rectangle 2">
            <a:extLst>
              <a:ext uri="{FF2B5EF4-FFF2-40B4-BE49-F238E27FC236}">
                <a16:creationId xmlns:a16="http://schemas.microsoft.com/office/drawing/2014/main" id="{A5BE7E88-366A-56C1-1F58-B1F57532912B}"/>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1">
            <a:extLst>
              <a:ext uri="{FF2B5EF4-FFF2-40B4-BE49-F238E27FC236}">
                <a16:creationId xmlns:a16="http://schemas.microsoft.com/office/drawing/2014/main" id="{660989DD-3092-388C-326B-BD8F3495E3AD}"/>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34819" name="Rectangle 2">
            <a:extLst>
              <a:ext uri="{FF2B5EF4-FFF2-40B4-BE49-F238E27FC236}">
                <a16:creationId xmlns:a16="http://schemas.microsoft.com/office/drawing/2014/main" id="{B4E8960A-DDCC-6269-F9C6-BAAFDB83AD3D}"/>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1">
            <a:extLst>
              <a:ext uri="{FF2B5EF4-FFF2-40B4-BE49-F238E27FC236}">
                <a16:creationId xmlns:a16="http://schemas.microsoft.com/office/drawing/2014/main" id="{0D0B3B6B-6746-E3F2-3692-9CDB692EEF88}"/>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36867" name="Rectangle 2">
            <a:extLst>
              <a:ext uri="{FF2B5EF4-FFF2-40B4-BE49-F238E27FC236}">
                <a16:creationId xmlns:a16="http://schemas.microsoft.com/office/drawing/2014/main" id="{B8872814-2070-7894-D9BD-345841F9B521}"/>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77675E45-9BB0-03AC-334F-4C8BA58C9107}"/>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F2992E40-C697-4CAA-9885-A98834ABFFDC}" type="slidenum">
              <a:rPr lang="pl-PL" altLang="en-US"/>
              <a:pPr eaLnBrk="1" hangingPunct="1">
                <a:buClr>
                  <a:srgbClr val="000000"/>
                </a:buClr>
                <a:buSzPct val="100000"/>
                <a:buFont typeface="Times New Roman" panose="02020603050405020304" pitchFamily="18" charset="0"/>
                <a:buNone/>
              </a:pPr>
              <a:t>17</a:t>
            </a:fld>
            <a:endParaRPr lang="pl-PL" altLang="en-US"/>
          </a:p>
        </p:txBody>
      </p:sp>
      <p:sp>
        <p:nvSpPr>
          <p:cNvPr id="38915" name="Rectangle 2">
            <a:extLst>
              <a:ext uri="{FF2B5EF4-FFF2-40B4-BE49-F238E27FC236}">
                <a16:creationId xmlns:a16="http://schemas.microsoft.com/office/drawing/2014/main" id="{B5022CBD-5FA6-3551-684F-A69D7C3A3414}"/>
              </a:ext>
            </a:extLst>
          </p:cNvPr>
          <p:cNvSpPr>
            <a:spLocks noGrp="1" noRot="1" noChangeAspect="1" noChangeArrowheads="1" noTextEdit="1"/>
          </p:cNvSpPr>
          <p:nvPr>
            <p:ph type="sldImg"/>
          </p:nvPr>
        </p:nvSpPr>
        <p:spPr/>
      </p:sp>
      <p:sp>
        <p:nvSpPr>
          <p:cNvPr id="38916" name="Rectangle 3">
            <a:extLst>
              <a:ext uri="{FF2B5EF4-FFF2-40B4-BE49-F238E27FC236}">
                <a16:creationId xmlns:a16="http://schemas.microsoft.com/office/drawing/2014/main" id="{3AB67C53-08DC-CC82-2EC7-36F694F1077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altLang="en-US">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1">
            <a:extLst>
              <a:ext uri="{FF2B5EF4-FFF2-40B4-BE49-F238E27FC236}">
                <a16:creationId xmlns:a16="http://schemas.microsoft.com/office/drawing/2014/main" id="{9AA7C0F6-CBB1-DF0F-DB78-9838CF5B19BF}"/>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41987" name="Rectangle 2">
            <a:extLst>
              <a:ext uri="{FF2B5EF4-FFF2-40B4-BE49-F238E27FC236}">
                <a16:creationId xmlns:a16="http://schemas.microsoft.com/office/drawing/2014/main" id="{E712529E-AD6F-FF81-4637-BBEDBDEC56EE}"/>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1">
            <a:extLst>
              <a:ext uri="{FF2B5EF4-FFF2-40B4-BE49-F238E27FC236}">
                <a16:creationId xmlns:a16="http://schemas.microsoft.com/office/drawing/2014/main" id="{23BCAA45-242C-FE20-D227-E66F33E7A31C}"/>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44035" name="Rectangle 2">
            <a:extLst>
              <a:ext uri="{FF2B5EF4-FFF2-40B4-BE49-F238E27FC236}">
                <a16:creationId xmlns:a16="http://schemas.microsoft.com/office/drawing/2014/main" id="{2D74D48A-1571-C5A2-C7F2-51FEF8ED87D1}"/>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1">
            <a:extLst>
              <a:ext uri="{FF2B5EF4-FFF2-40B4-BE49-F238E27FC236}">
                <a16:creationId xmlns:a16="http://schemas.microsoft.com/office/drawing/2014/main" id="{B6C04AF2-7FB8-98B6-3671-30B6467B525B}"/>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46083" name="Rectangle 2">
            <a:extLst>
              <a:ext uri="{FF2B5EF4-FFF2-40B4-BE49-F238E27FC236}">
                <a16:creationId xmlns:a16="http://schemas.microsoft.com/office/drawing/2014/main" id="{400FF5A8-4A7E-53DE-4B57-F70954165B8E}"/>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1">
            <a:extLst>
              <a:ext uri="{FF2B5EF4-FFF2-40B4-BE49-F238E27FC236}">
                <a16:creationId xmlns:a16="http://schemas.microsoft.com/office/drawing/2014/main" id="{CF02982C-5FB8-2615-8C24-EAB04003208E}"/>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48131" name="Rectangle 2">
            <a:extLst>
              <a:ext uri="{FF2B5EF4-FFF2-40B4-BE49-F238E27FC236}">
                <a16:creationId xmlns:a16="http://schemas.microsoft.com/office/drawing/2014/main" id="{0ED3A426-8D97-65DA-3AB9-35D003683815}"/>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E9FDF4FB-19FB-6374-B418-B0A10A9A0339}"/>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2F123E77-23EA-4DD1-818E-A9ABE07C936F}" type="slidenum">
              <a:rPr lang="pl-PL" altLang="en-US"/>
              <a:pPr eaLnBrk="1" hangingPunct="1">
                <a:buClr>
                  <a:srgbClr val="000000"/>
                </a:buClr>
                <a:buSzPct val="100000"/>
                <a:buFont typeface="Times New Roman" panose="02020603050405020304" pitchFamily="18" charset="0"/>
                <a:buNone/>
              </a:pPr>
              <a:t>23</a:t>
            </a:fld>
            <a:endParaRPr lang="pl-PL" altLang="en-US"/>
          </a:p>
        </p:txBody>
      </p:sp>
      <p:sp>
        <p:nvSpPr>
          <p:cNvPr id="50179" name="Rectangle 2">
            <a:extLst>
              <a:ext uri="{FF2B5EF4-FFF2-40B4-BE49-F238E27FC236}">
                <a16:creationId xmlns:a16="http://schemas.microsoft.com/office/drawing/2014/main" id="{1CDA61FD-F2C1-7128-C73E-8C71E27D4BBA}"/>
              </a:ext>
            </a:extLst>
          </p:cNvPr>
          <p:cNvSpPr>
            <a:spLocks noGrp="1" noRot="1" noChangeAspect="1" noChangeArrowheads="1" noTextEdit="1"/>
          </p:cNvSpPr>
          <p:nvPr>
            <p:ph type="sldImg"/>
          </p:nvPr>
        </p:nvSpPr>
        <p:spPr/>
      </p:sp>
      <p:sp>
        <p:nvSpPr>
          <p:cNvPr id="50180" name="Rectangle 3">
            <a:extLst>
              <a:ext uri="{FF2B5EF4-FFF2-40B4-BE49-F238E27FC236}">
                <a16:creationId xmlns:a16="http://schemas.microsoft.com/office/drawing/2014/main" id="{53CF3521-2424-CCDE-F466-776FFEC96C9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altLang="en-US">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1">
            <a:extLst>
              <a:ext uri="{FF2B5EF4-FFF2-40B4-BE49-F238E27FC236}">
                <a16:creationId xmlns:a16="http://schemas.microsoft.com/office/drawing/2014/main" id="{D4F44DB6-C3B7-5600-5C48-8B7448726C38}"/>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1267" name="Rectangle 2">
            <a:extLst>
              <a:ext uri="{FF2B5EF4-FFF2-40B4-BE49-F238E27FC236}">
                <a16:creationId xmlns:a16="http://schemas.microsoft.com/office/drawing/2014/main" id="{D37EB559-3BC8-0CA9-A347-5DB033D6D127}"/>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4389251E-D9E1-30D1-FA87-9336B0E6301A}"/>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BB562F5D-0B87-4A77-9293-F2F4FF263DAD}" type="slidenum">
              <a:rPr lang="pl-PL" altLang="en-US"/>
              <a:pPr eaLnBrk="1" hangingPunct="1">
                <a:buClr>
                  <a:srgbClr val="000000"/>
                </a:buClr>
                <a:buSzPct val="100000"/>
                <a:buFont typeface="Times New Roman" panose="02020603050405020304" pitchFamily="18" charset="0"/>
                <a:buNone/>
              </a:pPr>
              <a:t>24</a:t>
            </a:fld>
            <a:endParaRPr lang="pl-PL" altLang="en-US"/>
          </a:p>
        </p:txBody>
      </p:sp>
      <p:sp>
        <p:nvSpPr>
          <p:cNvPr id="52227" name="Rectangle 2">
            <a:extLst>
              <a:ext uri="{FF2B5EF4-FFF2-40B4-BE49-F238E27FC236}">
                <a16:creationId xmlns:a16="http://schemas.microsoft.com/office/drawing/2014/main" id="{0BBB9131-1CFC-D8EE-2A1D-3B087AF3E184}"/>
              </a:ext>
            </a:extLst>
          </p:cNvPr>
          <p:cNvSpPr>
            <a:spLocks noGrp="1" noRot="1" noChangeAspect="1" noChangeArrowheads="1" noTextEdit="1"/>
          </p:cNvSpPr>
          <p:nvPr>
            <p:ph type="sldImg"/>
          </p:nvPr>
        </p:nvSpPr>
        <p:spPr/>
      </p:sp>
      <p:sp>
        <p:nvSpPr>
          <p:cNvPr id="52228" name="Rectangle 3">
            <a:extLst>
              <a:ext uri="{FF2B5EF4-FFF2-40B4-BE49-F238E27FC236}">
                <a16:creationId xmlns:a16="http://schemas.microsoft.com/office/drawing/2014/main" id="{ADC07275-D9C5-62E0-FB5C-E49BA66C4E8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altLang="en-US">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317B7290-1297-38DA-E993-AE79E448E4FD}"/>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4585AF60-5D50-4CB9-B232-90BDFD5EF2E8}" type="slidenum">
              <a:rPr lang="pl-PL" altLang="en-US"/>
              <a:pPr eaLnBrk="1" hangingPunct="1">
                <a:buClr>
                  <a:srgbClr val="000000"/>
                </a:buClr>
                <a:buSzPct val="100000"/>
                <a:buFont typeface="Times New Roman" panose="02020603050405020304" pitchFamily="18" charset="0"/>
                <a:buNone/>
              </a:pPr>
              <a:t>25</a:t>
            </a:fld>
            <a:endParaRPr lang="pl-PL" altLang="en-US"/>
          </a:p>
        </p:txBody>
      </p:sp>
      <p:sp>
        <p:nvSpPr>
          <p:cNvPr id="54275" name="Rectangle 2">
            <a:extLst>
              <a:ext uri="{FF2B5EF4-FFF2-40B4-BE49-F238E27FC236}">
                <a16:creationId xmlns:a16="http://schemas.microsoft.com/office/drawing/2014/main" id="{FFFF9ADD-D6C5-C98F-473E-75AE2F2C3D12}"/>
              </a:ext>
            </a:extLst>
          </p:cNvPr>
          <p:cNvSpPr>
            <a:spLocks noGrp="1" noRot="1" noChangeAspect="1" noChangeArrowheads="1" noTextEdit="1"/>
          </p:cNvSpPr>
          <p:nvPr>
            <p:ph type="sldImg"/>
          </p:nvPr>
        </p:nvSpPr>
        <p:spPr/>
      </p:sp>
      <p:sp>
        <p:nvSpPr>
          <p:cNvPr id="54276" name="Rectangle 3">
            <a:extLst>
              <a:ext uri="{FF2B5EF4-FFF2-40B4-BE49-F238E27FC236}">
                <a16:creationId xmlns:a16="http://schemas.microsoft.com/office/drawing/2014/main" id="{5B5AEF96-94E0-0656-238E-693172594EA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altLang="en-US">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303BE26E-C8BC-75FB-A6C3-236FB7DE3E7D}"/>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DAEF2CCE-0CB6-4955-8C07-2EB5FD02F8CF}" type="slidenum">
              <a:rPr lang="pl-PL" altLang="en-US"/>
              <a:pPr eaLnBrk="1" hangingPunct="1">
                <a:buClr>
                  <a:srgbClr val="000000"/>
                </a:buClr>
                <a:buSzPct val="100000"/>
                <a:buFont typeface="Times New Roman" panose="02020603050405020304" pitchFamily="18" charset="0"/>
                <a:buNone/>
              </a:pPr>
              <a:t>26</a:t>
            </a:fld>
            <a:endParaRPr lang="pl-PL" altLang="en-US"/>
          </a:p>
        </p:txBody>
      </p:sp>
      <p:sp>
        <p:nvSpPr>
          <p:cNvPr id="56323" name="Rectangle 2">
            <a:extLst>
              <a:ext uri="{FF2B5EF4-FFF2-40B4-BE49-F238E27FC236}">
                <a16:creationId xmlns:a16="http://schemas.microsoft.com/office/drawing/2014/main" id="{63C8E34F-580B-EB11-2EB8-C833F5330F52}"/>
              </a:ext>
            </a:extLst>
          </p:cNvPr>
          <p:cNvSpPr>
            <a:spLocks noGrp="1" noRot="1" noChangeAspect="1" noChangeArrowheads="1" noTextEdit="1"/>
          </p:cNvSpPr>
          <p:nvPr>
            <p:ph type="sldImg"/>
          </p:nvPr>
        </p:nvSpPr>
        <p:spPr/>
      </p:sp>
      <p:sp>
        <p:nvSpPr>
          <p:cNvPr id="56324" name="Rectangle 3">
            <a:extLst>
              <a:ext uri="{FF2B5EF4-FFF2-40B4-BE49-F238E27FC236}">
                <a16:creationId xmlns:a16="http://schemas.microsoft.com/office/drawing/2014/main" id="{8D6555FC-D0FE-B79E-5A57-4BB7B6706EE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altLang="en-US">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7D676C29-94CB-07C4-9BF2-BAC5D4201B1F}"/>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085E10A5-E19C-413D-9599-19CB6CC2C28F}" type="slidenum">
              <a:rPr lang="pl-PL" altLang="en-US"/>
              <a:pPr eaLnBrk="1" hangingPunct="1">
                <a:buClr>
                  <a:srgbClr val="000000"/>
                </a:buClr>
                <a:buSzPct val="100000"/>
                <a:buFont typeface="Times New Roman" panose="02020603050405020304" pitchFamily="18" charset="0"/>
                <a:buNone/>
              </a:pPr>
              <a:t>27</a:t>
            </a:fld>
            <a:endParaRPr lang="pl-PL" altLang="en-US"/>
          </a:p>
        </p:txBody>
      </p:sp>
      <p:sp>
        <p:nvSpPr>
          <p:cNvPr id="58371" name="Rectangle 2">
            <a:extLst>
              <a:ext uri="{FF2B5EF4-FFF2-40B4-BE49-F238E27FC236}">
                <a16:creationId xmlns:a16="http://schemas.microsoft.com/office/drawing/2014/main" id="{71EA726E-0DF5-5676-FFB0-2C257D14B690}"/>
              </a:ext>
            </a:extLst>
          </p:cNvPr>
          <p:cNvSpPr>
            <a:spLocks noGrp="1" noRot="1" noChangeAspect="1" noChangeArrowheads="1" noTextEdit="1"/>
          </p:cNvSpPr>
          <p:nvPr>
            <p:ph type="sldImg"/>
          </p:nvPr>
        </p:nvSpPr>
        <p:spPr/>
      </p:sp>
      <p:sp>
        <p:nvSpPr>
          <p:cNvPr id="58372" name="Rectangle 3">
            <a:extLst>
              <a:ext uri="{FF2B5EF4-FFF2-40B4-BE49-F238E27FC236}">
                <a16:creationId xmlns:a16="http://schemas.microsoft.com/office/drawing/2014/main" id="{3F0BBA05-7D2E-695B-DCF0-2017D97CA3E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altLang="en-US">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00DE0C02-D1AA-A84C-68CA-D4B295C901EB}"/>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ACE056A2-4665-44E3-BF43-40B829C25F07}" type="slidenum">
              <a:rPr lang="pl-PL" altLang="en-US"/>
              <a:pPr eaLnBrk="1" hangingPunct="1">
                <a:buClr>
                  <a:srgbClr val="000000"/>
                </a:buClr>
                <a:buSzPct val="100000"/>
                <a:buFont typeface="Times New Roman" panose="02020603050405020304" pitchFamily="18" charset="0"/>
                <a:buNone/>
              </a:pPr>
              <a:t>28</a:t>
            </a:fld>
            <a:endParaRPr lang="pl-PL" altLang="en-US"/>
          </a:p>
        </p:txBody>
      </p:sp>
      <p:sp>
        <p:nvSpPr>
          <p:cNvPr id="60419" name="Rectangle 2">
            <a:extLst>
              <a:ext uri="{FF2B5EF4-FFF2-40B4-BE49-F238E27FC236}">
                <a16:creationId xmlns:a16="http://schemas.microsoft.com/office/drawing/2014/main" id="{FD6F23C9-33F5-B2A6-1F0D-9684DD7CEAF3}"/>
              </a:ext>
            </a:extLst>
          </p:cNvPr>
          <p:cNvSpPr>
            <a:spLocks noGrp="1" noRot="1" noChangeAspect="1" noChangeArrowheads="1" noTextEdit="1"/>
          </p:cNvSpPr>
          <p:nvPr>
            <p:ph type="sldImg"/>
          </p:nvPr>
        </p:nvSpPr>
        <p:spPr/>
      </p:sp>
      <p:sp>
        <p:nvSpPr>
          <p:cNvPr id="60420" name="Rectangle 3">
            <a:extLst>
              <a:ext uri="{FF2B5EF4-FFF2-40B4-BE49-F238E27FC236}">
                <a16:creationId xmlns:a16="http://schemas.microsoft.com/office/drawing/2014/main" id="{9DE718E2-DD38-1397-915B-F2F157E7976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altLang="en-US">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9851369A-6BD2-2321-CBF5-EE20E23C197E}"/>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0769A4A2-77A8-4E8A-A7C5-130B3A8A7E62}" type="slidenum">
              <a:rPr lang="pl-PL" altLang="en-US"/>
              <a:pPr eaLnBrk="1" hangingPunct="1">
                <a:buClr>
                  <a:srgbClr val="000000"/>
                </a:buClr>
                <a:buSzPct val="100000"/>
                <a:buFont typeface="Times New Roman" panose="02020603050405020304" pitchFamily="18" charset="0"/>
                <a:buNone/>
              </a:pPr>
              <a:t>29</a:t>
            </a:fld>
            <a:endParaRPr lang="pl-PL" altLang="en-US"/>
          </a:p>
        </p:txBody>
      </p:sp>
      <p:sp>
        <p:nvSpPr>
          <p:cNvPr id="62467" name="Rectangle 2">
            <a:extLst>
              <a:ext uri="{FF2B5EF4-FFF2-40B4-BE49-F238E27FC236}">
                <a16:creationId xmlns:a16="http://schemas.microsoft.com/office/drawing/2014/main" id="{4382876A-DFDC-86E3-25C6-3505AB9D0644}"/>
              </a:ext>
            </a:extLst>
          </p:cNvPr>
          <p:cNvSpPr>
            <a:spLocks noGrp="1" noRot="1" noChangeAspect="1" noChangeArrowheads="1" noTextEdit="1"/>
          </p:cNvSpPr>
          <p:nvPr>
            <p:ph type="sldImg"/>
          </p:nvPr>
        </p:nvSpPr>
        <p:spPr>
          <a:xfrm>
            <a:off x="1143000" y="685800"/>
            <a:ext cx="4573588" cy="3429000"/>
          </a:xfrm>
          <a:solidFill>
            <a:srgbClr val="FFFFFF"/>
          </a:solidFill>
          <a:ln>
            <a:solidFill>
              <a:srgbClr val="000000"/>
            </a:solidFill>
            <a:miter lim="800000"/>
            <a:headEnd/>
            <a:tailEnd/>
          </a:ln>
        </p:spPr>
      </p:sp>
      <p:sp>
        <p:nvSpPr>
          <p:cNvPr id="62468" name="Rectangle 3">
            <a:extLst>
              <a:ext uri="{FF2B5EF4-FFF2-40B4-BE49-F238E27FC236}">
                <a16:creationId xmlns:a16="http://schemas.microsoft.com/office/drawing/2014/main" id="{6428E9B9-CC55-91D9-CBA8-EC5EEE92BF7E}"/>
              </a:ext>
            </a:extLst>
          </p:cNvPr>
          <p:cNvSpPr>
            <a:spLocks noGrp="1" noChangeArrowheads="1"/>
          </p:cNvSpPr>
          <p:nvPr>
            <p:ph type="body" idx="1"/>
          </p:nvPr>
        </p:nvSpPr>
        <p:spPr>
          <a:xfrm>
            <a:off x="914400" y="4343400"/>
            <a:ext cx="5029200" cy="4114800"/>
          </a:xfrm>
          <a:solidFill>
            <a:srgbClr val="FFFFFF"/>
          </a:solidFill>
          <a:ln>
            <a:solidFill>
              <a:srgbClr val="000000"/>
            </a:solidFill>
            <a:miter lim="800000"/>
          </a:ln>
        </p:spPr>
        <p:txBody>
          <a:bodyPr/>
          <a:lstStyle/>
          <a:p>
            <a:endParaRPr lang="pl-PL" altLang="en-US">
              <a:latin typeface="Times New Roman"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FDF7D5F1-1705-E221-4802-3C64D714D1BF}"/>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3D00161E-9414-43E2-8602-064453D764E7}" type="slidenum">
              <a:rPr lang="pl-PL" altLang="en-US"/>
              <a:pPr eaLnBrk="1" hangingPunct="1">
                <a:buClr>
                  <a:srgbClr val="000000"/>
                </a:buClr>
                <a:buSzPct val="100000"/>
                <a:buFont typeface="Times New Roman" panose="02020603050405020304" pitchFamily="18" charset="0"/>
                <a:buNone/>
              </a:pPr>
              <a:t>30</a:t>
            </a:fld>
            <a:endParaRPr lang="pl-PL" altLang="en-US"/>
          </a:p>
        </p:txBody>
      </p:sp>
      <p:sp>
        <p:nvSpPr>
          <p:cNvPr id="64515" name="Rectangle 2">
            <a:extLst>
              <a:ext uri="{FF2B5EF4-FFF2-40B4-BE49-F238E27FC236}">
                <a16:creationId xmlns:a16="http://schemas.microsoft.com/office/drawing/2014/main" id="{27DE51C1-4627-D9CE-4FD0-61EEAC0D34E4}"/>
              </a:ext>
            </a:extLst>
          </p:cNvPr>
          <p:cNvSpPr>
            <a:spLocks noGrp="1" noRot="1" noChangeAspect="1" noChangeArrowheads="1" noTextEdit="1"/>
          </p:cNvSpPr>
          <p:nvPr>
            <p:ph type="sldImg"/>
          </p:nvPr>
        </p:nvSpPr>
        <p:spPr>
          <a:xfrm>
            <a:off x="1143000" y="685800"/>
            <a:ext cx="4573588" cy="3429000"/>
          </a:xfrm>
          <a:solidFill>
            <a:srgbClr val="FFFFFF"/>
          </a:solidFill>
          <a:ln>
            <a:solidFill>
              <a:srgbClr val="000000"/>
            </a:solidFill>
            <a:miter lim="800000"/>
            <a:headEnd/>
            <a:tailEnd/>
          </a:ln>
        </p:spPr>
      </p:sp>
      <p:sp>
        <p:nvSpPr>
          <p:cNvPr id="64516" name="Rectangle 3">
            <a:extLst>
              <a:ext uri="{FF2B5EF4-FFF2-40B4-BE49-F238E27FC236}">
                <a16:creationId xmlns:a16="http://schemas.microsoft.com/office/drawing/2014/main" id="{AD68D9B0-0F0C-6BBC-53FD-A5E6C33BB857}"/>
              </a:ext>
            </a:extLst>
          </p:cNvPr>
          <p:cNvSpPr>
            <a:spLocks noGrp="1" noChangeArrowheads="1"/>
          </p:cNvSpPr>
          <p:nvPr>
            <p:ph type="body" idx="1"/>
          </p:nvPr>
        </p:nvSpPr>
        <p:spPr>
          <a:xfrm>
            <a:off x="914400" y="4343400"/>
            <a:ext cx="5029200" cy="4114800"/>
          </a:xfrm>
          <a:solidFill>
            <a:srgbClr val="FFFFFF"/>
          </a:solidFill>
          <a:ln>
            <a:solidFill>
              <a:srgbClr val="000000"/>
            </a:solidFill>
            <a:miter lim="800000"/>
          </a:ln>
        </p:spPr>
        <p:txBody>
          <a:bodyPr/>
          <a:lstStyle/>
          <a:p>
            <a:endParaRPr lang="pl-PL" altLang="en-US">
              <a:latin typeface="Times New Roman"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0E5B8B0C-0328-AEAF-7A1A-C8178F1C19E6}"/>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86DD9A49-07BA-4B52-B5A9-F4E21DE54D22}" type="slidenum">
              <a:rPr lang="pl-PL" altLang="en-US"/>
              <a:pPr eaLnBrk="1" hangingPunct="1">
                <a:buClr>
                  <a:srgbClr val="000000"/>
                </a:buClr>
                <a:buSzPct val="100000"/>
                <a:buFont typeface="Times New Roman" panose="02020603050405020304" pitchFamily="18" charset="0"/>
                <a:buNone/>
              </a:pPr>
              <a:t>31</a:t>
            </a:fld>
            <a:endParaRPr lang="pl-PL" altLang="en-US"/>
          </a:p>
        </p:txBody>
      </p:sp>
      <p:sp>
        <p:nvSpPr>
          <p:cNvPr id="66563" name="Rectangle 2">
            <a:extLst>
              <a:ext uri="{FF2B5EF4-FFF2-40B4-BE49-F238E27FC236}">
                <a16:creationId xmlns:a16="http://schemas.microsoft.com/office/drawing/2014/main" id="{EB9B4A24-F518-1F4A-967A-86AD7D8D53F1}"/>
              </a:ext>
            </a:extLst>
          </p:cNvPr>
          <p:cNvSpPr>
            <a:spLocks noGrp="1" noRot="1" noChangeAspect="1" noChangeArrowheads="1" noTextEdit="1"/>
          </p:cNvSpPr>
          <p:nvPr>
            <p:ph type="sldImg"/>
          </p:nvPr>
        </p:nvSpPr>
        <p:spPr>
          <a:xfrm>
            <a:off x="1143000" y="685800"/>
            <a:ext cx="4573588" cy="3429000"/>
          </a:xfrm>
          <a:solidFill>
            <a:srgbClr val="FFFFFF"/>
          </a:solidFill>
          <a:ln>
            <a:solidFill>
              <a:srgbClr val="000000"/>
            </a:solidFill>
            <a:miter lim="800000"/>
            <a:headEnd/>
            <a:tailEnd/>
          </a:ln>
        </p:spPr>
      </p:sp>
      <p:sp>
        <p:nvSpPr>
          <p:cNvPr id="66564" name="Rectangle 3">
            <a:extLst>
              <a:ext uri="{FF2B5EF4-FFF2-40B4-BE49-F238E27FC236}">
                <a16:creationId xmlns:a16="http://schemas.microsoft.com/office/drawing/2014/main" id="{19FAEF42-93E1-5A79-F93F-02C589D892C7}"/>
              </a:ext>
            </a:extLst>
          </p:cNvPr>
          <p:cNvSpPr>
            <a:spLocks noGrp="1" noChangeArrowheads="1"/>
          </p:cNvSpPr>
          <p:nvPr>
            <p:ph type="body" idx="1"/>
          </p:nvPr>
        </p:nvSpPr>
        <p:spPr>
          <a:xfrm>
            <a:off x="914400" y="4343400"/>
            <a:ext cx="5029200" cy="4114800"/>
          </a:xfrm>
          <a:solidFill>
            <a:srgbClr val="FFFFFF"/>
          </a:solidFill>
          <a:ln>
            <a:solidFill>
              <a:srgbClr val="000000"/>
            </a:solidFill>
            <a:miter lim="800000"/>
          </a:ln>
        </p:spPr>
        <p:txBody>
          <a:bodyPr/>
          <a:lstStyle/>
          <a:p>
            <a:endParaRPr lang="pl-PL" altLang="en-US">
              <a:latin typeface="Times New Roman" panose="02020603050405020304"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513FE172-EF14-237F-A51C-67AC343602A5}"/>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FCDCA2BB-90C3-4C81-A156-6467DC87B261}" type="slidenum">
              <a:rPr lang="pl-PL" altLang="en-US"/>
              <a:pPr eaLnBrk="1" hangingPunct="1">
                <a:buClr>
                  <a:srgbClr val="000000"/>
                </a:buClr>
                <a:buSzPct val="100000"/>
                <a:buFont typeface="Times New Roman" panose="02020603050405020304" pitchFamily="18" charset="0"/>
                <a:buNone/>
              </a:pPr>
              <a:t>32</a:t>
            </a:fld>
            <a:endParaRPr lang="pl-PL" altLang="en-US"/>
          </a:p>
        </p:txBody>
      </p:sp>
      <p:sp>
        <p:nvSpPr>
          <p:cNvPr id="68611" name="Rectangle 2">
            <a:extLst>
              <a:ext uri="{FF2B5EF4-FFF2-40B4-BE49-F238E27FC236}">
                <a16:creationId xmlns:a16="http://schemas.microsoft.com/office/drawing/2014/main" id="{487DA5EA-5B63-71D5-F079-DA855835105B}"/>
              </a:ext>
            </a:extLst>
          </p:cNvPr>
          <p:cNvSpPr>
            <a:spLocks noGrp="1" noRot="1" noChangeAspect="1" noChangeArrowheads="1" noTextEdit="1"/>
          </p:cNvSpPr>
          <p:nvPr>
            <p:ph type="sldImg"/>
          </p:nvPr>
        </p:nvSpPr>
        <p:spPr>
          <a:xfrm>
            <a:off x="1143000" y="685800"/>
            <a:ext cx="4573588" cy="3429000"/>
          </a:xfrm>
          <a:solidFill>
            <a:srgbClr val="FFFFFF"/>
          </a:solidFill>
          <a:ln>
            <a:solidFill>
              <a:srgbClr val="000000"/>
            </a:solidFill>
            <a:miter lim="800000"/>
            <a:headEnd/>
            <a:tailEnd/>
          </a:ln>
        </p:spPr>
      </p:sp>
      <p:sp>
        <p:nvSpPr>
          <p:cNvPr id="68612" name="Rectangle 3">
            <a:extLst>
              <a:ext uri="{FF2B5EF4-FFF2-40B4-BE49-F238E27FC236}">
                <a16:creationId xmlns:a16="http://schemas.microsoft.com/office/drawing/2014/main" id="{F88465E4-C2C0-88A4-B2C8-3141CF283584}"/>
              </a:ext>
            </a:extLst>
          </p:cNvPr>
          <p:cNvSpPr>
            <a:spLocks noGrp="1" noChangeArrowheads="1"/>
          </p:cNvSpPr>
          <p:nvPr>
            <p:ph type="body" idx="1"/>
          </p:nvPr>
        </p:nvSpPr>
        <p:spPr>
          <a:xfrm>
            <a:off x="914400" y="4343400"/>
            <a:ext cx="5029200" cy="4114800"/>
          </a:xfrm>
          <a:solidFill>
            <a:srgbClr val="FFFFFF"/>
          </a:solidFill>
          <a:ln>
            <a:solidFill>
              <a:srgbClr val="000000"/>
            </a:solidFill>
            <a:miter lim="800000"/>
          </a:ln>
        </p:spPr>
        <p:txBody>
          <a:bodyPr/>
          <a:lstStyle/>
          <a:p>
            <a:endParaRPr lang="pl-PL" altLang="en-US">
              <a:latin typeface="Times New Roman" panose="02020603050405020304"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B3E739F3-1DED-D631-B4FD-2EDEA7457133}"/>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4AD34C95-591F-4EF0-8E39-44130DD3B66D}" type="slidenum">
              <a:rPr lang="pl-PL" altLang="en-US"/>
              <a:pPr eaLnBrk="1" hangingPunct="1">
                <a:buClr>
                  <a:srgbClr val="000000"/>
                </a:buClr>
                <a:buSzPct val="100000"/>
                <a:buFont typeface="Times New Roman" panose="02020603050405020304" pitchFamily="18" charset="0"/>
                <a:buNone/>
              </a:pPr>
              <a:t>33</a:t>
            </a:fld>
            <a:endParaRPr lang="pl-PL" altLang="en-US"/>
          </a:p>
        </p:txBody>
      </p:sp>
      <p:sp>
        <p:nvSpPr>
          <p:cNvPr id="70659" name="Rectangle 2">
            <a:extLst>
              <a:ext uri="{FF2B5EF4-FFF2-40B4-BE49-F238E27FC236}">
                <a16:creationId xmlns:a16="http://schemas.microsoft.com/office/drawing/2014/main" id="{F5AA1E6E-4475-C75B-7669-C64B11735E04}"/>
              </a:ext>
            </a:extLst>
          </p:cNvPr>
          <p:cNvSpPr>
            <a:spLocks noGrp="1" noRot="1" noChangeAspect="1" noChangeArrowheads="1" noTextEdit="1"/>
          </p:cNvSpPr>
          <p:nvPr>
            <p:ph type="sldImg"/>
          </p:nvPr>
        </p:nvSpPr>
        <p:spPr>
          <a:xfrm>
            <a:off x="1143000" y="685800"/>
            <a:ext cx="4573588" cy="3429000"/>
          </a:xfrm>
          <a:solidFill>
            <a:srgbClr val="FFFFFF"/>
          </a:solidFill>
          <a:ln>
            <a:solidFill>
              <a:srgbClr val="000000"/>
            </a:solidFill>
            <a:miter lim="800000"/>
            <a:headEnd/>
            <a:tailEnd/>
          </a:ln>
        </p:spPr>
      </p:sp>
      <p:sp>
        <p:nvSpPr>
          <p:cNvPr id="70660" name="Rectangle 3">
            <a:extLst>
              <a:ext uri="{FF2B5EF4-FFF2-40B4-BE49-F238E27FC236}">
                <a16:creationId xmlns:a16="http://schemas.microsoft.com/office/drawing/2014/main" id="{13BAA2EB-584A-29B9-BF54-DDBC4BD2521C}"/>
              </a:ext>
            </a:extLst>
          </p:cNvPr>
          <p:cNvSpPr>
            <a:spLocks noGrp="1" noChangeArrowheads="1"/>
          </p:cNvSpPr>
          <p:nvPr>
            <p:ph type="body" idx="1"/>
          </p:nvPr>
        </p:nvSpPr>
        <p:spPr>
          <a:xfrm>
            <a:off x="914400" y="4343400"/>
            <a:ext cx="5029200" cy="4114800"/>
          </a:xfrm>
          <a:solidFill>
            <a:srgbClr val="FFFFFF"/>
          </a:solidFill>
          <a:ln>
            <a:solidFill>
              <a:srgbClr val="000000"/>
            </a:solidFill>
            <a:miter lim="800000"/>
          </a:ln>
        </p:spPr>
        <p:txBody>
          <a:bodyPr/>
          <a:lstStyle/>
          <a:p>
            <a:endParaRPr lang="pl-PL"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1">
            <a:extLst>
              <a:ext uri="{FF2B5EF4-FFF2-40B4-BE49-F238E27FC236}">
                <a16:creationId xmlns:a16="http://schemas.microsoft.com/office/drawing/2014/main" id="{63951ADE-0A40-6EF9-CA0A-1B1B06216C10}"/>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3315" name="Rectangle 2">
            <a:extLst>
              <a:ext uri="{FF2B5EF4-FFF2-40B4-BE49-F238E27FC236}">
                <a16:creationId xmlns:a16="http://schemas.microsoft.com/office/drawing/2014/main" id="{9BBF38AA-4B25-3021-5D06-2E59C872694E}"/>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5FB2F7D4-BACA-DB46-C778-21F855C65CC2}"/>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A21852AF-50E3-43C4-8A9C-9E5E327B09EE}" type="slidenum">
              <a:rPr lang="pl-PL" altLang="en-US"/>
              <a:pPr eaLnBrk="1" hangingPunct="1">
                <a:buClr>
                  <a:srgbClr val="000000"/>
                </a:buClr>
                <a:buSzPct val="100000"/>
                <a:buFont typeface="Times New Roman" panose="02020603050405020304" pitchFamily="18" charset="0"/>
                <a:buNone/>
              </a:pPr>
              <a:t>34</a:t>
            </a:fld>
            <a:endParaRPr lang="pl-PL" altLang="en-US"/>
          </a:p>
        </p:txBody>
      </p:sp>
      <p:sp>
        <p:nvSpPr>
          <p:cNvPr id="72707" name="Rectangle 2">
            <a:extLst>
              <a:ext uri="{FF2B5EF4-FFF2-40B4-BE49-F238E27FC236}">
                <a16:creationId xmlns:a16="http://schemas.microsoft.com/office/drawing/2014/main" id="{FBCC904A-7DDE-25DD-D7AC-B75F99E198D6}"/>
              </a:ext>
            </a:extLst>
          </p:cNvPr>
          <p:cNvSpPr>
            <a:spLocks noGrp="1" noRot="1" noChangeAspect="1" noChangeArrowheads="1" noTextEdit="1"/>
          </p:cNvSpPr>
          <p:nvPr>
            <p:ph type="sldImg"/>
          </p:nvPr>
        </p:nvSpPr>
        <p:spPr>
          <a:xfrm>
            <a:off x="1143000" y="685800"/>
            <a:ext cx="4573588" cy="3429000"/>
          </a:xfrm>
          <a:solidFill>
            <a:srgbClr val="FFFFFF"/>
          </a:solidFill>
          <a:ln>
            <a:solidFill>
              <a:srgbClr val="000000"/>
            </a:solidFill>
            <a:miter lim="800000"/>
            <a:headEnd/>
            <a:tailEnd/>
          </a:ln>
        </p:spPr>
      </p:sp>
      <p:sp>
        <p:nvSpPr>
          <p:cNvPr id="72708" name="Rectangle 3">
            <a:extLst>
              <a:ext uri="{FF2B5EF4-FFF2-40B4-BE49-F238E27FC236}">
                <a16:creationId xmlns:a16="http://schemas.microsoft.com/office/drawing/2014/main" id="{A7A00D42-11EB-CBF3-8F34-B3EED01A58FB}"/>
              </a:ext>
            </a:extLst>
          </p:cNvPr>
          <p:cNvSpPr>
            <a:spLocks noGrp="1" noChangeArrowheads="1"/>
          </p:cNvSpPr>
          <p:nvPr>
            <p:ph type="body" idx="1"/>
          </p:nvPr>
        </p:nvSpPr>
        <p:spPr>
          <a:xfrm>
            <a:off x="914400" y="4343400"/>
            <a:ext cx="5029200" cy="4114800"/>
          </a:xfrm>
          <a:solidFill>
            <a:srgbClr val="FFFFFF"/>
          </a:solidFill>
          <a:ln>
            <a:solidFill>
              <a:srgbClr val="000000"/>
            </a:solidFill>
            <a:miter lim="800000"/>
          </a:ln>
        </p:spPr>
        <p:txBody>
          <a:bodyPr/>
          <a:lstStyle/>
          <a:p>
            <a:endParaRPr lang="pl-PL" altLang="en-US">
              <a:latin typeface="Times New Roman" panose="02020603050405020304"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CB680F00-C6F3-713C-EE2D-AF9E9EAD3687}"/>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7C00475D-7313-4B9C-926C-BD2F0432166F}" type="slidenum">
              <a:rPr lang="pl-PL" altLang="en-US"/>
              <a:pPr eaLnBrk="1" hangingPunct="1">
                <a:buClr>
                  <a:srgbClr val="000000"/>
                </a:buClr>
                <a:buSzPct val="100000"/>
                <a:buFont typeface="Times New Roman" panose="02020603050405020304" pitchFamily="18" charset="0"/>
                <a:buNone/>
              </a:pPr>
              <a:t>35</a:t>
            </a:fld>
            <a:endParaRPr lang="pl-PL" altLang="en-US"/>
          </a:p>
        </p:txBody>
      </p:sp>
      <p:sp>
        <p:nvSpPr>
          <p:cNvPr id="74755" name="Rectangle 2">
            <a:extLst>
              <a:ext uri="{FF2B5EF4-FFF2-40B4-BE49-F238E27FC236}">
                <a16:creationId xmlns:a16="http://schemas.microsoft.com/office/drawing/2014/main" id="{333E5ED2-36E7-80D0-3192-0043F373C96F}"/>
              </a:ext>
            </a:extLst>
          </p:cNvPr>
          <p:cNvSpPr>
            <a:spLocks noGrp="1" noRot="1" noChangeAspect="1" noChangeArrowheads="1" noTextEdit="1"/>
          </p:cNvSpPr>
          <p:nvPr>
            <p:ph type="sldImg"/>
          </p:nvPr>
        </p:nvSpPr>
        <p:spPr>
          <a:xfrm>
            <a:off x="1143000" y="685800"/>
            <a:ext cx="4573588" cy="3429000"/>
          </a:xfrm>
          <a:solidFill>
            <a:srgbClr val="FFFFFF"/>
          </a:solidFill>
          <a:ln>
            <a:solidFill>
              <a:srgbClr val="000000"/>
            </a:solidFill>
            <a:miter lim="800000"/>
            <a:headEnd/>
            <a:tailEnd/>
          </a:ln>
        </p:spPr>
      </p:sp>
      <p:sp>
        <p:nvSpPr>
          <p:cNvPr id="74756" name="Rectangle 3">
            <a:extLst>
              <a:ext uri="{FF2B5EF4-FFF2-40B4-BE49-F238E27FC236}">
                <a16:creationId xmlns:a16="http://schemas.microsoft.com/office/drawing/2014/main" id="{D4BB6632-3C30-4BCC-7505-FBCB19D2A4D3}"/>
              </a:ext>
            </a:extLst>
          </p:cNvPr>
          <p:cNvSpPr>
            <a:spLocks noGrp="1" noChangeArrowheads="1"/>
          </p:cNvSpPr>
          <p:nvPr>
            <p:ph type="body" idx="1"/>
          </p:nvPr>
        </p:nvSpPr>
        <p:spPr>
          <a:xfrm>
            <a:off x="914400" y="4343400"/>
            <a:ext cx="5029200" cy="4114800"/>
          </a:xfrm>
          <a:solidFill>
            <a:srgbClr val="FFFFFF"/>
          </a:solidFill>
          <a:ln>
            <a:solidFill>
              <a:srgbClr val="000000"/>
            </a:solidFill>
            <a:miter lim="800000"/>
          </a:ln>
        </p:spPr>
        <p:txBody>
          <a:bodyPr/>
          <a:lstStyle/>
          <a:p>
            <a:endParaRPr lang="pl-PL" altLang="en-US">
              <a:latin typeface="Times New Roman" panose="02020603050405020304"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62F49B07-2997-5ABB-5E16-D06FC4D624E8}"/>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F2DF40D6-27E8-4FFB-8B16-D07851DA2062}" type="slidenum">
              <a:rPr lang="pl-PL" altLang="en-US"/>
              <a:pPr eaLnBrk="1" hangingPunct="1">
                <a:buClr>
                  <a:srgbClr val="000000"/>
                </a:buClr>
                <a:buSzPct val="100000"/>
                <a:buFont typeface="Times New Roman" panose="02020603050405020304" pitchFamily="18" charset="0"/>
                <a:buNone/>
              </a:pPr>
              <a:t>36</a:t>
            </a:fld>
            <a:endParaRPr lang="pl-PL" altLang="en-US"/>
          </a:p>
        </p:txBody>
      </p:sp>
      <p:sp>
        <p:nvSpPr>
          <p:cNvPr id="76803" name="Rectangle 2">
            <a:extLst>
              <a:ext uri="{FF2B5EF4-FFF2-40B4-BE49-F238E27FC236}">
                <a16:creationId xmlns:a16="http://schemas.microsoft.com/office/drawing/2014/main" id="{C7CB3F6C-B943-986E-392E-1C307D7BD44D}"/>
              </a:ext>
            </a:extLst>
          </p:cNvPr>
          <p:cNvSpPr>
            <a:spLocks noGrp="1" noRot="1" noChangeAspect="1" noChangeArrowheads="1" noTextEdit="1"/>
          </p:cNvSpPr>
          <p:nvPr>
            <p:ph type="sldImg"/>
          </p:nvPr>
        </p:nvSpPr>
        <p:spPr>
          <a:xfrm>
            <a:off x="1143000" y="685800"/>
            <a:ext cx="4573588" cy="3429000"/>
          </a:xfrm>
          <a:solidFill>
            <a:srgbClr val="FFFFFF"/>
          </a:solidFill>
          <a:ln>
            <a:solidFill>
              <a:srgbClr val="000000"/>
            </a:solidFill>
            <a:miter lim="800000"/>
            <a:headEnd/>
            <a:tailEnd/>
          </a:ln>
        </p:spPr>
      </p:sp>
      <p:sp>
        <p:nvSpPr>
          <p:cNvPr id="76804" name="Rectangle 3">
            <a:extLst>
              <a:ext uri="{FF2B5EF4-FFF2-40B4-BE49-F238E27FC236}">
                <a16:creationId xmlns:a16="http://schemas.microsoft.com/office/drawing/2014/main" id="{55B0871C-7FBC-908C-C0D8-FC103F18F49A}"/>
              </a:ext>
            </a:extLst>
          </p:cNvPr>
          <p:cNvSpPr>
            <a:spLocks noGrp="1" noChangeArrowheads="1"/>
          </p:cNvSpPr>
          <p:nvPr>
            <p:ph type="body" idx="1"/>
          </p:nvPr>
        </p:nvSpPr>
        <p:spPr>
          <a:xfrm>
            <a:off x="914400" y="4343400"/>
            <a:ext cx="5029200" cy="4114800"/>
          </a:xfrm>
          <a:solidFill>
            <a:srgbClr val="FFFFFF"/>
          </a:solidFill>
          <a:ln>
            <a:solidFill>
              <a:srgbClr val="000000"/>
            </a:solidFill>
            <a:miter lim="800000"/>
          </a:ln>
        </p:spPr>
        <p:txBody>
          <a:bodyPr/>
          <a:lstStyle/>
          <a:p>
            <a:endParaRPr lang="pl-PL" altLang="en-US">
              <a:latin typeface="Times New Roman" panose="02020603050405020304"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97A669AC-2D89-6887-6CAC-813FD9C07F4C}"/>
              </a:ext>
            </a:extLst>
          </p:cNvPr>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000000"/>
              </a:buClr>
              <a:buSzPct val="100000"/>
              <a:buFont typeface="Times New Roman" panose="02020603050405020304" pitchFamily="18" charset="0"/>
              <a:buNone/>
            </a:pPr>
            <a:fld id="{8DB58D28-F20C-4AB6-8FE8-759C8FB62552}" type="slidenum">
              <a:rPr lang="pl-PL" altLang="en-US"/>
              <a:pPr eaLnBrk="1" hangingPunct="1">
                <a:buClr>
                  <a:srgbClr val="000000"/>
                </a:buClr>
                <a:buSzPct val="100000"/>
                <a:buFont typeface="Times New Roman" panose="02020603050405020304" pitchFamily="18" charset="0"/>
                <a:buNone/>
              </a:pPr>
              <a:t>37</a:t>
            </a:fld>
            <a:endParaRPr lang="pl-PL" altLang="en-US"/>
          </a:p>
        </p:txBody>
      </p:sp>
      <p:sp>
        <p:nvSpPr>
          <p:cNvPr id="78851" name="Rectangle 2">
            <a:extLst>
              <a:ext uri="{FF2B5EF4-FFF2-40B4-BE49-F238E27FC236}">
                <a16:creationId xmlns:a16="http://schemas.microsoft.com/office/drawing/2014/main" id="{6AEF1C50-6AFC-96D3-C9F4-1FB5EEB052DB}"/>
              </a:ext>
            </a:extLst>
          </p:cNvPr>
          <p:cNvSpPr>
            <a:spLocks noGrp="1" noRot="1" noChangeAspect="1" noChangeArrowheads="1" noTextEdit="1"/>
          </p:cNvSpPr>
          <p:nvPr>
            <p:ph type="sldImg"/>
          </p:nvPr>
        </p:nvSpPr>
        <p:spPr>
          <a:xfrm>
            <a:off x="1143000" y="685800"/>
            <a:ext cx="4573588" cy="3429000"/>
          </a:xfrm>
          <a:solidFill>
            <a:srgbClr val="FFFFFF"/>
          </a:solidFill>
          <a:ln>
            <a:solidFill>
              <a:srgbClr val="000000"/>
            </a:solidFill>
            <a:miter lim="800000"/>
            <a:headEnd/>
            <a:tailEnd/>
          </a:ln>
        </p:spPr>
      </p:sp>
      <p:sp>
        <p:nvSpPr>
          <p:cNvPr id="78852" name="Rectangle 3">
            <a:extLst>
              <a:ext uri="{FF2B5EF4-FFF2-40B4-BE49-F238E27FC236}">
                <a16:creationId xmlns:a16="http://schemas.microsoft.com/office/drawing/2014/main" id="{4F65E534-C22C-920F-9D46-68056FD1E4A0}"/>
              </a:ext>
            </a:extLst>
          </p:cNvPr>
          <p:cNvSpPr>
            <a:spLocks noGrp="1" noChangeArrowheads="1"/>
          </p:cNvSpPr>
          <p:nvPr>
            <p:ph type="body" idx="1"/>
          </p:nvPr>
        </p:nvSpPr>
        <p:spPr>
          <a:xfrm>
            <a:off x="914400" y="4343400"/>
            <a:ext cx="5029200" cy="4114800"/>
          </a:xfrm>
          <a:solidFill>
            <a:srgbClr val="FFFFFF"/>
          </a:solidFill>
          <a:ln>
            <a:solidFill>
              <a:srgbClr val="000000"/>
            </a:solidFill>
            <a:miter lim="800000"/>
          </a:ln>
        </p:spPr>
        <p:txBody>
          <a:bodyPr/>
          <a:lstStyle/>
          <a:p>
            <a:endParaRPr lang="pl-PL" altLang="en-US">
              <a:latin typeface="Times New Roman" panose="02020603050405020304"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1">
            <a:extLst>
              <a:ext uri="{FF2B5EF4-FFF2-40B4-BE49-F238E27FC236}">
                <a16:creationId xmlns:a16="http://schemas.microsoft.com/office/drawing/2014/main" id="{0E855F38-8189-4CF9-D64A-9580C6D6AD0C}"/>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80899" name="Rectangle 2">
            <a:extLst>
              <a:ext uri="{FF2B5EF4-FFF2-40B4-BE49-F238E27FC236}">
                <a16:creationId xmlns:a16="http://schemas.microsoft.com/office/drawing/2014/main" id="{2FAE3318-9979-49F1-2C8D-1282342F692E}"/>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1">
            <a:extLst>
              <a:ext uri="{FF2B5EF4-FFF2-40B4-BE49-F238E27FC236}">
                <a16:creationId xmlns:a16="http://schemas.microsoft.com/office/drawing/2014/main" id="{1D84DB34-BE4F-983A-A329-31F51BEFC84B}"/>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82947" name="Rectangle 2">
            <a:extLst>
              <a:ext uri="{FF2B5EF4-FFF2-40B4-BE49-F238E27FC236}">
                <a16:creationId xmlns:a16="http://schemas.microsoft.com/office/drawing/2014/main" id="{0C472655-37F7-A764-19B3-7384D281B0D2}"/>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Rectangle 1">
            <a:extLst>
              <a:ext uri="{FF2B5EF4-FFF2-40B4-BE49-F238E27FC236}">
                <a16:creationId xmlns:a16="http://schemas.microsoft.com/office/drawing/2014/main" id="{7D7F60D5-0D44-002D-93CA-6AEF0A2803BF}"/>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84995" name="Rectangle 2">
            <a:extLst>
              <a:ext uri="{FF2B5EF4-FFF2-40B4-BE49-F238E27FC236}">
                <a16:creationId xmlns:a16="http://schemas.microsoft.com/office/drawing/2014/main" id="{BCDABFB4-2BE4-F3B9-1ED7-8D22D8652CC1}"/>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Rectangle 1">
            <a:extLst>
              <a:ext uri="{FF2B5EF4-FFF2-40B4-BE49-F238E27FC236}">
                <a16:creationId xmlns:a16="http://schemas.microsoft.com/office/drawing/2014/main" id="{76A11EA0-FF8C-D877-E992-88A4A26989BB}"/>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87043" name="Rectangle 2">
            <a:extLst>
              <a:ext uri="{FF2B5EF4-FFF2-40B4-BE49-F238E27FC236}">
                <a16:creationId xmlns:a16="http://schemas.microsoft.com/office/drawing/2014/main" id="{F84E604C-C361-1DC9-6679-7168C6567355}"/>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1">
            <a:extLst>
              <a:ext uri="{FF2B5EF4-FFF2-40B4-BE49-F238E27FC236}">
                <a16:creationId xmlns:a16="http://schemas.microsoft.com/office/drawing/2014/main" id="{97A27952-4E4D-83E1-A0B7-BD7F1DECF133}"/>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89091" name="Rectangle 2">
            <a:extLst>
              <a:ext uri="{FF2B5EF4-FFF2-40B4-BE49-F238E27FC236}">
                <a16:creationId xmlns:a16="http://schemas.microsoft.com/office/drawing/2014/main" id="{56D9AB2F-7702-0FE8-D59B-C42FBA55E393}"/>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1">
            <a:extLst>
              <a:ext uri="{FF2B5EF4-FFF2-40B4-BE49-F238E27FC236}">
                <a16:creationId xmlns:a16="http://schemas.microsoft.com/office/drawing/2014/main" id="{54380B4E-2AE6-BA99-D8DE-9D896EFCB713}"/>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91139" name="Rectangle 2">
            <a:extLst>
              <a:ext uri="{FF2B5EF4-FFF2-40B4-BE49-F238E27FC236}">
                <a16:creationId xmlns:a16="http://schemas.microsoft.com/office/drawing/2014/main" id="{29A94C26-16C0-6323-9EF6-501F7C512009}"/>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1">
            <a:extLst>
              <a:ext uri="{FF2B5EF4-FFF2-40B4-BE49-F238E27FC236}">
                <a16:creationId xmlns:a16="http://schemas.microsoft.com/office/drawing/2014/main" id="{91D5609E-741F-10B9-0379-CFBDFF51F231}"/>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8435" name="Rectangle 2">
            <a:extLst>
              <a:ext uri="{FF2B5EF4-FFF2-40B4-BE49-F238E27FC236}">
                <a16:creationId xmlns:a16="http://schemas.microsoft.com/office/drawing/2014/main" id="{948A8912-E30F-A481-9307-51688263CD6B}"/>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Rectangle 1">
            <a:extLst>
              <a:ext uri="{FF2B5EF4-FFF2-40B4-BE49-F238E27FC236}">
                <a16:creationId xmlns:a16="http://schemas.microsoft.com/office/drawing/2014/main" id="{FCE648BC-0237-5131-1E88-F0E7DDDA16D1}"/>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93187" name="Rectangle 2">
            <a:extLst>
              <a:ext uri="{FF2B5EF4-FFF2-40B4-BE49-F238E27FC236}">
                <a16:creationId xmlns:a16="http://schemas.microsoft.com/office/drawing/2014/main" id="{E0630F32-3F06-F336-7B7F-D97B825F7D4B}"/>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234" name="Rectangle 1">
            <a:extLst>
              <a:ext uri="{FF2B5EF4-FFF2-40B4-BE49-F238E27FC236}">
                <a16:creationId xmlns:a16="http://schemas.microsoft.com/office/drawing/2014/main" id="{333BA0F2-1DB2-F3FA-3C4A-FDF4ED98BB5D}"/>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95235" name="Rectangle 2">
            <a:extLst>
              <a:ext uri="{FF2B5EF4-FFF2-40B4-BE49-F238E27FC236}">
                <a16:creationId xmlns:a16="http://schemas.microsoft.com/office/drawing/2014/main" id="{3E1266F4-9345-8A83-5854-EF8074A4FFA5}"/>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282" name="Rectangle 1">
            <a:extLst>
              <a:ext uri="{FF2B5EF4-FFF2-40B4-BE49-F238E27FC236}">
                <a16:creationId xmlns:a16="http://schemas.microsoft.com/office/drawing/2014/main" id="{284580F3-70A5-5892-47C5-3B104E0F6638}"/>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97283" name="Rectangle 2">
            <a:extLst>
              <a:ext uri="{FF2B5EF4-FFF2-40B4-BE49-F238E27FC236}">
                <a16:creationId xmlns:a16="http://schemas.microsoft.com/office/drawing/2014/main" id="{FB1CE1C9-F2A1-89F1-9CA6-493BC325F8E1}"/>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330" name="Rectangle 1">
            <a:extLst>
              <a:ext uri="{FF2B5EF4-FFF2-40B4-BE49-F238E27FC236}">
                <a16:creationId xmlns:a16="http://schemas.microsoft.com/office/drawing/2014/main" id="{94ACDBD3-ECEE-7041-D82A-504454318ECA}"/>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99331" name="Rectangle 2">
            <a:extLst>
              <a:ext uri="{FF2B5EF4-FFF2-40B4-BE49-F238E27FC236}">
                <a16:creationId xmlns:a16="http://schemas.microsoft.com/office/drawing/2014/main" id="{241C3846-508F-8B06-8436-AF50094F8E35}"/>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8" name="Rectangle 1">
            <a:extLst>
              <a:ext uri="{FF2B5EF4-FFF2-40B4-BE49-F238E27FC236}">
                <a16:creationId xmlns:a16="http://schemas.microsoft.com/office/drawing/2014/main" id="{AFE49D68-AD9B-DD88-331D-08A2CE97256D}"/>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01379" name="Rectangle 2">
            <a:extLst>
              <a:ext uri="{FF2B5EF4-FFF2-40B4-BE49-F238E27FC236}">
                <a16:creationId xmlns:a16="http://schemas.microsoft.com/office/drawing/2014/main" id="{7F91470B-3FD6-AE2D-C217-F75C317F31C6}"/>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426" name="Rectangle 1">
            <a:extLst>
              <a:ext uri="{FF2B5EF4-FFF2-40B4-BE49-F238E27FC236}">
                <a16:creationId xmlns:a16="http://schemas.microsoft.com/office/drawing/2014/main" id="{320EF32D-117E-F80A-4569-54ED721C3407}"/>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03427" name="Rectangle 2">
            <a:extLst>
              <a:ext uri="{FF2B5EF4-FFF2-40B4-BE49-F238E27FC236}">
                <a16:creationId xmlns:a16="http://schemas.microsoft.com/office/drawing/2014/main" id="{66041F3A-57CC-DD46-E1A7-B465F48548E4}"/>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1">
            <a:extLst>
              <a:ext uri="{FF2B5EF4-FFF2-40B4-BE49-F238E27FC236}">
                <a16:creationId xmlns:a16="http://schemas.microsoft.com/office/drawing/2014/main" id="{16F000D0-319C-B091-6AD2-C835F533854E}"/>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08547" name="Rectangle 2">
            <a:extLst>
              <a:ext uri="{FF2B5EF4-FFF2-40B4-BE49-F238E27FC236}">
                <a16:creationId xmlns:a16="http://schemas.microsoft.com/office/drawing/2014/main" id="{AC31A60B-87FB-E362-6BFC-C24E89DB8DE3}"/>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6" name="Rectangle 1">
            <a:extLst>
              <a:ext uri="{FF2B5EF4-FFF2-40B4-BE49-F238E27FC236}">
                <a16:creationId xmlns:a16="http://schemas.microsoft.com/office/drawing/2014/main" id="{94451748-BDA4-DC58-4512-8E6625707E82}"/>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13667" name="Rectangle 2">
            <a:extLst>
              <a:ext uri="{FF2B5EF4-FFF2-40B4-BE49-F238E27FC236}">
                <a16:creationId xmlns:a16="http://schemas.microsoft.com/office/drawing/2014/main" id="{3D281A51-65FA-655E-E25A-3DB1F0DFC2BD}"/>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7762" name="Rectangle 1">
            <a:extLst>
              <a:ext uri="{FF2B5EF4-FFF2-40B4-BE49-F238E27FC236}">
                <a16:creationId xmlns:a16="http://schemas.microsoft.com/office/drawing/2014/main" id="{4D5D47D2-3569-737C-DEC0-F2F9D0A0FDD8}"/>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17763" name="Rectangle 2">
            <a:extLst>
              <a:ext uri="{FF2B5EF4-FFF2-40B4-BE49-F238E27FC236}">
                <a16:creationId xmlns:a16="http://schemas.microsoft.com/office/drawing/2014/main" id="{D1B452E9-9A82-4EF8-B710-49292853F271}"/>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5954" name="Rectangle 1">
            <a:extLst>
              <a:ext uri="{FF2B5EF4-FFF2-40B4-BE49-F238E27FC236}">
                <a16:creationId xmlns:a16="http://schemas.microsoft.com/office/drawing/2014/main" id="{3E9896CF-0592-63D5-301B-64B0C26CA6BE}"/>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25955" name="Rectangle 2">
            <a:extLst>
              <a:ext uri="{FF2B5EF4-FFF2-40B4-BE49-F238E27FC236}">
                <a16:creationId xmlns:a16="http://schemas.microsoft.com/office/drawing/2014/main" id="{0899C5D0-CF95-299B-7CAA-C0CD1F3BF7D5}"/>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
            <a:extLst>
              <a:ext uri="{FF2B5EF4-FFF2-40B4-BE49-F238E27FC236}">
                <a16:creationId xmlns:a16="http://schemas.microsoft.com/office/drawing/2014/main" id="{36218BB8-6120-75F6-29C1-C26B895F4DB7}"/>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20483" name="Rectangle 2">
            <a:extLst>
              <a:ext uri="{FF2B5EF4-FFF2-40B4-BE49-F238E27FC236}">
                <a16:creationId xmlns:a16="http://schemas.microsoft.com/office/drawing/2014/main" id="{42D1F3AC-2575-FF85-1AEB-2FCEFEB257F2}"/>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5170" name="Rectangle 1">
            <a:extLst>
              <a:ext uri="{FF2B5EF4-FFF2-40B4-BE49-F238E27FC236}">
                <a16:creationId xmlns:a16="http://schemas.microsoft.com/office/drawing/2014/main" id="{0C8FA0A3-1BC4-74B1-7059-665FFF543E52}"/>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35171" name="Rectangle 2">
            <a:extLst>
              <a:ext uri="{FF2B5EF4-FFF2-40B4-BE49-F238E27FC236}">
                <a16:creationId xmlns:a16="http://schemas.microsoft.com/office/drawing/2014/main" id="{9CB0F89C-CEB2-BB8A-55EE-243FB50BFACB}"/>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7218" name="Rectangle 1">
            <a:extLst>
              <a:ext uri="{FF2B5EF4-FFF2-40B4-BE49-F238E27FC236}">
                <a16:creationId xmlns:a16="http://schemas.microsoft.com/office/drawing/2014/main" id="{4C1519A0-E65E-4DA9-182B-0F26CA2DA85D}"/>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37219" name="Rectangle 2">
            <a:extLst>
              <a:ext uri="{FF2B5EF4-FFF2-40B4-BE49-F238E27FC236}">
                <a16:creationId xmlns:a16="http://schemas.microsoft.com/office/drawing/2014/main" id="{49ED8455-EE5A-3FA1-4BBA-4D2D2BB169C5}"/>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9266" name="Rectangle 1">
            <a:extLst>
              <a:ext uri="{FF2B5EF4-FFF2-40B4-BE49-F238E27FC236}">
                <a16:creationId xmlns:a16="http://schemas.microsoft.com/office/drawing/2014/main" id="{F481B0E9-0A49-C6F4-5B01-6B744C8BDC92}"/>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39267" name="Rectangle 2">
            <a:extLst>
              <a:ext uri="{FF2B5EF4-FFF2-40B4-BE49-F238E27FC236}">
                <a16:creationId xmlns:a16="http://schemas.microsoft.com/office/drawing/2014/main" id="{A0776E3C-E62F-3C3A-18BB-244BC61F6E2A}"/>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1314" name="Rectangle 1">
            <a:extLst>
              <a:ext uri="{FF2B5EF4-FFF2-40B4-BE49-F238E27FC236}">
                <a16:creationId xmlns:a16="http://schemas.microsoft.com/office/drawing/2014/main" id="{AE4BFE75-88AF-933F-5EFC-2359255A437F}"/>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41315" name="Rectangle 2">
            <a:extLst>
              <a:ext uri="{FF2B5EF4-FFF2-40B4-BE49-F238E27FC236}">
                <a16:creationId xmlns:a16="http://schemas.microsoft.com/office/drawing/2014/main" id="{3BFB2910-4AEC-CB74-BE35-54D4D93E1E22}"/>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62" name="Rectangle 1">
            <a:extLst>
              <a:ext uri="{FF2B5EF4-FFF2-40B4-BE49-F238E27FC236}">
                <a16:creationId xmlns:a16="http://schemas.microsoft.com/office/drawing/2014/main" id="{4D908391-89BA-E9EC-5F9D-19D991510CD1}"/>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43363" name="Rectangle 2">
            <a:extLst>
              <a:ext uri="{FF2B5EF4-FFF2-40B4-BE49-F238E27FC236}">
                <a16:creationId xmlns:a16="http://schemas.microsoft.com/office/drawing/2014/main" id="{6D0D0576-0151-CB8A-51DF-97760FDCC1B1}"/>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5410" name="Rectangle 1">
            <a:extLst>
              <a:ext uri="{FF2B5EF4-FFF2-40B4-BE49-F238E27FC236}">
                <a16:creationId xmlns:a16="http://schemas.microsoft.com/office/drawing/2014/main" id="{D1112F58-5C80-D080-E4B5-BE532A94288A}"/>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45411" name="Rectangle 2">
            <a:extLst>
              <a:ext uri="{FF2B5EF4-FFF2-40B4-BE49-F238E27FC236}">
                <a16:creationId xmlns:a16="http://schemas.microsoft.com/office/drawing/2014/main" id="{490079CC-2D6F-2C89-9346-AFBCC9BB67CC}"/>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7458" name="Rectangle 1">
            <a:extLst>
              <a:ext uri="{FF2B5EF4-FFF2-40B4-BE49-F238E27FC236}">
                <a16:creationId xmlns:a16="http://schemas.microsoft.com/office/drawing/2014/main" id="{EFF26868-D044-7D61-858B-3522D8C4EEB4}"/>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47459" name="Rectangle 2">
            <a:extLst>
              <a:ext uri="{FF2B5EF4-FFF2-40B4-BE49-F238E27FC236}">
                <a16:creationId xmlns:a16="http://schemas.microsoft.com/office/drawing/2014/main" id="{8701514E-AD43-0891-3139-06635AF33BD1}"/>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9506" name="Rectangle 1">
            <a:extLst>
              <a:ext uri="{FF2B5EF4-FFF2-40B4-BE49-F238E27FC236}">
                <a16:creationId xmlns:a16="http://schemas.microsoft.com/office/drawing/2014/main" id="{FE901A26-A604-A081-B876-7669FFC4D2A4}"/>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49507" name="Rectangle 2">
            <a:extLst>
              <a:ext uri="{FF2B5EF4-FFF2-40B4-BE49-F238E27FC236}">
                <a16:creationId xmlns:a16="http://schemas.microsoft.com/office/drawing/2014/main" id="{02A46D96-15B2-F096-CD09-A8786A6C2D01}"/>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1554" name="Rectangle 1">
            <a:extLst>
              <a:ext uri="{FF2B5EF4-FFF2-40B4-BE49-F238E27FC236}">
                <a16:creationId xmlns:a16="http://schemas.microsoft.com/office/drawing/2014/main" id="{F078310E-9BD9-444B-C548-8E559A91B97B}"/>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51555" name="Rectangle 2">
            <a:extLst>
              <a:ext uri="{FF2B5EF4-FFF2-40B4-BE49-F238E27FC236}">
                <a16:creationId xmlns:a16="http://schemas.microsoft.com/office/drawing/2014/main" id="{5A902182-33F6-5DA9-5547-2024B6AC368F}"/>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02" name="Rectangle 1">
            <a:extLst>
              <a:ext uri="{FF2B5EF4-FFF2-40B4-BE49-F238E27FC236}">
                <a16:creationId xmlns:a16="http://schemas.microsoft.com/office/drawing/2014/main" id="{EA52F1D4-6662-1561-E268-FD8D64388A4B}"/>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53603" name="Rectangle 2">
            <a:extLst>
              <a:ext uri="{FF2B5EF4-FFF2-40B4-BE49-F238E27FC236}">
                <a16:creationId xmlns:a16="http://schemas.microsoft.com/office/drawing/2014/main" id="{09DA5285-9E63-551B-81BD-7092501FC858}"/>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1">
            <a:extLst>
              <a:ext uri="{FF2B5EF4-FFF2-40B4-BE49-F238E27FC236}">
                <a16:creationId xmlns:a16="http://schemas.microsoft.com/office/drawing/2014/main" id="{30C8531B-BCC6-F87F-255E-70C84B82E72F}"/>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22531" name="Rectangle 2">
            <a:extLst>
              <a:ext uri="{FF2B5EF4-FFF2-40B4-BE49-F238E27FC236}">
                <a16:creationId xmlns:a16="http://schemas.microsoft.com/office/drawing/2014/main" id="{5BE9BABA-BF23-F865-06C6-9C496AA868BB}"/>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5650" name="Rectangle 1">
            <a:extLst>
              <a:ext uri="{FF2B5EF4-FFF2-40B4-BE49-F238E27FC236}">
                <a16:creationId xmlns:a16="http://schemas.microsoft.com/office/drawing/2014/main" id="{ABC9E3E8-25E0-8A24-D15D-619FD12D9E46}"/>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55651" name="Rectangle 2">
            <a:extLst>
              <a:ext uri="{FF2B5EF4-FFF2-40B4-BE49-F238E27FC236}">
                <a16:creationId xmlns:a16="http://schemas.microsoft.com/office/drawing/2014/main" id="{AC39E6C8-94EB-F29D-77AA-159C64FDEDC1}"/>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7698" name="Rectangle 1">
            <a:extLst>
              <a:ext uri="{FF2B5EF4-FFF2-40B4-BE49-F238E27FC236}">
                <a16:creationId xmlns:a16="http://schemas.microsoft.com/office/drawing/2014/main" id="{7DCDD456-0930-FCE1-1863-32A1F91CD6B8}"/>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57699" name="Rectangle 2">
            <a:extLst>
              <a:ext uri="{FF2B5EF4-FFF2-40B4-BE49-F238E27FC236}">
                <a16:creationId xmlns:a16="http://schemas.microsoft.com/office/drawing/2014/main" id="{4F7CF614-B918-E03E-A04D-4023C0B7BA6E}"/>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9746" name="Rectangle 1">
            <a:extLst>
              <a:ext uri="{FF2B5EF4-FFF2-40B4-BE49-F238E27FC236}">
                <a16:creationId xmlns:a16="http://schemas.microsoft.com/office/drawing/2014/main" id="{AA1DD122-2C50-20C8-16A3-A1BEE38F69B0}"/>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59747" name="Rectangle 2">
            <a:extLst>
              <a:ext uri="{FF2B5EF4-FFF2-40B4-BE49-F238E27FC236}">
                <a16:creationId xmlns:a16="http://schemas.microsoft.com/office/drawing/2014/main" id="{6B99CE09-9165-BCEE-0E20-5E2E792402E7}"/>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
            <a:extLst>
              <a:ext uri="{FF2B5EF4-FFF2-40B4-BE49-F238E27FC236}">
                <a16:creationId xmlns:a16="http://schemas.microsoft.com/office/drawing/2014/main" id="{DB792679-EAA5-15FA-2B06-8DD760E05344}"/>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24579" name="Rectangle 2">
            <a:extLst>
              <a:ext uri="{FF2B5EF4-FFF2-40B4-BE49-F238E27FC236}">
                <a16:creationId xmlns:a16="http://schemas.microsoft.com/office/drawing/2014/main" id="{06A50A5A-0DA0-4CF5-599A-9D587D30E251}"/>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1">
            <a:extLst>
              <a:ext uri="{FF2B5EF4-FFF2-40B4-BE49-F238E27FC236}">
                <a16:creationId xmlns:a16="http://schemas.microsoft.com/office/drawing/2014/main" id="{652AC506-E4FB-D5EB-12CE-BEFF39B628F2}"/>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26627" name="Rectangle 2">
            <a:extLst>
              <a:ext uri="{FF2B5EF4-FFF2-40B4-BE49-F238E27FC236}">
                <a16:creationId xmlns:a16="http://schemas.microsoft.com/office/drawing/2014/main" id="{F68CA62B-8BD2-0147-F82C-B58DDF73DAC8}"/>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
            <a:extLst>
              <a:ext uri="{FF2B5EF4-FFF2-40B4-BE49-F238E27FC236}">
                <a16:creationId xmlns:a16="http://schemas.microsoft.com/office/drawing/2014/main" id="{9B236A58-1DE0-E089-EEC7-7E819C6D0CB0}"/>
              </a:ext>
            </a:extLst>
          </p:cNvPr>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28675" name="Rectangle 2">
            <a:extLst>
              <a:ext uri="{FF2B5EF4-FFF2-40B4-BE49-F238E27FC236}">
                <a16:creationId xmlns:a16="http://schemas.microsoft.com/office/drawing/2014/main" id="{E1324F77-7C43-09C4-0694-7A0D91565885}"/>
              </a:ext>
            </a:extLst>
          </p:cNvPr>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a:t>Kliknij, aby edytować styl wzorca podtytułu</a:t>
            </a:r>
          </a:p>
        </p:txBody>
      </p:sp>
      <p:sp>
        <p:nvSpPr>
          <p:cNvPr id="4" name="Rectangle 5">
            <a:extLst>
              <a:ext uri="{FF2B5EF4-FFF2-40B4-BE49-F238E27FC236}">
                <a16:creationId xmlns:a16="http://schemas.microsoft.com/office/drawing/2014/main" id="{F6A10A96-90BA-DEA9-B035-B0817E2B87FF}"/>
              </a:ext>
            </a:extLst>
          </p:cNvPr>
          <p:cNvSpPr>
            <a:spLocks noGrp="1" noChangeArrowheads="1"/>
          </p:cNvSpPr>
          <p:nvPr>
            <p:ph type="sldNum" idx="10"/>
          </p:nvPr>
        </p:nvSpPr>
        <p:spPr>
          <a:ln/>
        </p:spPr>
        <p:txBody>
          <a:bodyPr/>
          <a:lstStyle>
            <a:lvl1pPr>
              <a:defRPr/>
            </a:lvl1pPr>
          </a:lstStyle>
          <a:p>
            <a:pPr>
              <a:defRPr/>
            </a:pPr>
            <a:fld id="{ECB94947-FB24-4805-B28F-AC296901676A}" type="slidenum">
              <a:rPr lang="pl-PL" altLang="en-US"/>
              <a:pPr>
                <a:defRPr/>
              </a:pPr>
              <a:t>‹#›</a:t>
            </a:fld>
            <a:endParaRPr lang="pl-PL" altLang="en-US"/>
          </a:p>
        </p:txBody>
      </p:sp>
    </p:spTree>
    <p:extLst>
      <p:ext uri="{BB962C8B-B14F-4D97-AF65-F5344CB8AC3E}">
        <p14:creationId xmlns:p14="http://schemas.microsoft.com/office/powerpoint/2010/main" val="2288656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5">
            <a:extLst>
              <a:ext uri="{FF2B5EF4-FFF2-40B4-BE49-F238E27FC236}">
                <a16:creationId xmlns:a16="http://schemas.microsoft.com/office/drawing/2014/main" id="{DEFCCB52-0B3E-D562-4D9C-1FB7C4C93D39}"/>
              </a:ext>
            </a:extLst>
          </p:cNvPr>
          <p:cNvSpPr>
            <a:spLocks noGrp="1" noChangeArrowheads="1"/>
          </p:cNvSpPr>
          <p:nvPr>
            <p:ph type="sldNum" idx="10"/>
          </p:nvPr>
        </p:nvSpPr>
        <p:spPr>
          <a:ln/>
        </p:spPr>
        <p:txBody>
          <a:bodyPr/>
          <a:lstStyle>
            <a:lvl1pPr>
              <a:defRPr/>
            </a:lvl1pPr>
          </a:lstStyle>
          <a:p>
            <a:pPr>
              <a:defRPr/>
            </a:pPr>
            <a:fld id="{04767F61-143D-4E8D-9178-0C0FD552F0AC}" type="slidenum">
              <a:rPr lang="pl-PL" altLang="en-US"/>
              <a:pPr>
                <a:defRPr/>
              </a:pPr>
              <a:t>‹#›</a:t>
            </a:fld>
            <a:endParaRPr lang="pl-PL" altLang="en-US"/>
          </a:p>
        </p:txBody>
      </p:sp>
    </p:spTree>
    <p:extLst>
      <p:ext uri="{BB962C8B-B14F-4D97-AF65-F5344CB8AC3E}">
        <p14:creationId xmlns:p14="http://schemas.microsoft.com/office/powerpoint/2010/main" val="623680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15100" y="609600"/>
            <a:ext cx="1941513" cy="5484813"/>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685800" y="609600"/>
            <a:ext cx="5676900" cy="5484813"/>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5">
            <a:extLst>
              <a:ext uri="{FF2B5EF4-FFF2-40B4-BE49-F238E27FC236}">
                <a16:creationId xmlns:a16="http://schemas.microsoft.com/office/drawing/2014/main" id="{0B64C83A-DC5B-474F-CA63-BE9FF2AE3190}"/>
              </a:ext>
            </a:extLst>
          </p:cNvPr>
          <p:cNvSpPr>
            <a:spLocks noGrp="1" noChangeArrowheads="1"/>
          </p:cNvSpPr>
          <p:nvPr>
            <p:ph type="sldNum" idx="10"/>
          </p:nvPr>
        </p:nvSpPr>
        <p:spPr>
          <a:ln/>
        </p:spPr>
        <p:txBody>
          <a:bodyPr/>
          <a:lstStyle>
            <a:lvl1pPr>
              <a:defRPr/>
            </a:lvl1pPr>
          </a:lstStyle>
          <a:p>
            <a:pPr>
              <a:defRPr/>
            </a:pPr>
            <a:fld id="{48DF995E-A3EA-4F49-9B1F-039E847A302C}" type="slidenum">
              <a:rPr lang="pl-PL" altLang="en-US"/>
              <a:pPr>
                <a:defRPr/>
              </a:pPr>
              <a:t>‹#›</a:t>
            </a:fld>
            <a:endParaRPr lang="pl-PL" altLang="en-US"/>
          </a:p>
        </p:txBody>
      </p:sp>
    </p:spTree>
    <p:extLst>
      <p:ext uri="{BB962C8B-B14F-4D97-AF65-F5344CB8AC3E}">
        <p14:creationId xmlns:p14="http://schemas.microsoft.com/office/powerpoint/2010/main" val="1233222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ytuł, tekst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p>
            <a:r>
              <a:rPr lang="pl-PL"/>
              <a:t>Kliknij, aby edytować styl</a:t>
            </a:r>
          </a:p>
        </p:txBody>
      </p:sp>
      <p:sp>
        <p:nvSpPr>
          <p:cNvPr id="3" name="Symbol zastępczy tekstu 2"/>
          <p:cNvSpPr>
            <a:spLocks noGrp="1"/>
          </p:cNvSpPr>
          <p:nvPr>
            <p:ph type="body" sz="half" idx="1"/>
          </p:nvPr>
        </p:nvSpPr>
        <p:spPr>
          <a:xfrm>
            <a:off x="457200" y="1600200"/>
            <a:ext cx="4038600" cy="452596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a:extLst>
              <a:ext uri="{FF2B5EF4-FFF2-40B4-BE49-F238E27FC236}">
                <a16:creationId xmlns:a16="http://schemas.microsoft.com/office/drawing/2014/main" id="{25AEBBA1-C83D-621D-0DE7-3FC678552D87}"/>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buClr>
                <a:srgbClr val="000000"/>
              </a:buClr>
              <a:buSzPct val="100000"/>
              <a:buFont typeface="Times New Roman" pitchFamily="16" charset="0"/>
              <a:buNone/>
              <a:defRPr>
                <a:latin typeface="Times New Roman" pitchFamily="16" charset="0"/>
                <a:ea typeface="Microsoft YaHei" charset="-122"/>
              </a:defRPr>
            </a:lvl1pPr>
          </a:lstStyle>
          <a:p>
            <a:pPr>
              <a:defRPr/>
            </a:pPr>
            <a:endParaRPr lang="pl-PL"/>
          </a:p>
        </p:txBody>
      </p:sp>
      <p:sp>
        <p:nvSpPr>
          <p:cNvPr id="6" name="Rectangle 5">
            <a:extLst>
              <a:ext uri="{FF2B5EF4-FFF2-40B4-BE49-F238E27FC236}">
                <a16:creationId xmlns:a16="http://schemas.microsoft.com/office/drawing/2014/main" id="{67D6E81C-1B00-921C-AFB3-A6B23B289F74}"/>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buClr>
                <a:srgbClr val="000000"/>
              </a:buClr>
              <a:buSzPct val="100000"/>
              <a:buFont typeface="Times New Roman" pitchFamily="16" charset="0"/>
              <a:buNone/>
              <a:defRPr>
                <a:latin typeface="Times New Roman" pitchFamily="16" charset="0"/>
                <a:ea typeface="Microsoft YaHei" charset="-122"/>
              </a:defRPr>
            </a:lvl1pPr>
          </a:lstStyle>
          <a:p>
            <a:pPr>
              <a:defRPr/>
            </a:pPr>
            <a:endParaRPr lang="pl-PL"/>
          </a:p>
        </p:txBody>
      </p:sp>
      <p:sp>
        <p:nvSpPr>
          <p:cNvPr id="7" name="Rectangle 6">
            <a:extLst>
              <a:ext uri="{FF2B5EF4-FFF2-40B4-BE49-F238E27FC236}">
                <a16:creationId xmlns:a16="http://schemas.microsoft.com/office/drawing/2014/main" id="{89759124-29C7-67E6-EEBE-585A661D7AD7}"/>
              </a:ext>
            </a:extLst>
          </p:cNvPr>
          <p:cNvSpPr>
            <a:spLocks noGrp="1" noChangeArrowheads="1"/>
          </p:cNvSpPr>
          <p:nvPr>
            <p:ph type="sldNum" sz="quarter" idx="12"/>
          </p:nvPr>
        </p:nvSpPr>
        <p:spPr/>
        <p:txBody>
          <a:bodyPr/>
          <a:lstStyle>
            <a:lvl1pPr>
              <a:defRPr/>
            </a:lvl1pPr>
          </a:lstStyle>
          <a:p>
            <a:pPr>
              <a:defRPr/>
            </a:pPr>
            <a:fld id="{FA59553F-13EA-4DE6-8372-67DC7AA9407C}" type="slidenum">
              <a:rPr lang="pl-PL" altLang="en-US"/>
              <a:pPr>
                <a:defRPr/>
              </a:pPr>
              <a:t>‹#›</a:t>
            </a:fld>
            <a:endParaRPr lang="pl-PL" altLang="en-US"/>
          </a:p>
        </p:txBody>
      </p:sp>
    </p:spTree>
    <p:extLst>
      <p:ext uri="{BB962C8B-B14F-4D97-AF65-F5344CB8AC3E}">
        <p14:creationId xmlns:p14="http://schemas.microsoft.com/office/powerpoint/2010/main" val="2697658522"/>
      </p:ext>
    </p:extLst>
  </p:cSld>
  <p:clrMapOvr>
    <a:masterClrMapping/>
  </p:clrMapOvr>
  <p:transition spd="slow" advClick="0" advTm="5000">
    <p:newsfla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ytuł i diagram lub schemat organizacyjny">
    <p:spTree>
      <p:nvGrpSpPr>
        <p:cNvPr id="1" name=""/>
        <p:cNvGrpSpPr/>
        <p:nvPr/>
      </p:nvGrpSpPr>
      <p:grpSpPr>
        <a:xfrm>
          <a:off x="0" y="0"/>
          <a:ext cx="0" cy="0"/>
          <a:chOff x="0" y="0"/>
          <a:chExt cx="0" cy="0"/>
        </a:xfrm>
      </p:grpSpPr>
      <p:sp>
        <p:nvSpPr>
          <p:cNvPr id="2" name="Tytuł 1"/>
          <p:cNvSpPr>
            <a:spLocks noGrp="1"/>
          </p:cNvSpPr>
          <p:nvPr>
            <p:ph type="title"/>
          </p:nvPr>
        </p:nvSpPr>
        <p:spPr>
          <a:xfrm>
            <a:off x="457200" y="457200"/>
            <a:ext cx="8229600" cy="1371600"/>
          </a:xfrm>
        </p:spPr>
        <p:txBody>
          <a:bodyPr/>
          <a:lstStyle/>
          <a:p>
            <a:r>
              <a:rPr lang="pl-PL"/>
              <a:t>Kliknij, aby edytować styl</a:t>
            </a:r>
          </a:p>
        </p:txBody>
      </p:sp>
      <p:sp>
        <p:nvSpPr>
          <p:cNvPr id="3" name="Symbol zastępczy obiektu SmartArt 2"/>
          <p:cNvSpPr>
            <a:spLocks noGrp="1"/>
          </p:cNvSpPr>
          <p:nvPr>
            <p:ph type="dgm" idx="1"/>
          </p:nvPr>
        </p:nvSpPr>
        <p:spPr>
          <a:xfrm>
            <a:off x="457200" y="1981200"/>
            <a:ext cx="8229600" cy="3886200"/>
          </a:xfrm>
        </p:spPr>
        <p:txBody>
          <a:bodyPr/>
          <a:lstStyle/>
          <a:p>
            <a:pPr lvl="0"/>
            <a:endParaRPr lang="pl-PL" noProof="0"/>
          </a:p>
        </p:txBody>
      </p:sp>
      <p:sp>
        <p:nvSpPr>
          <p:cNvPr id="4" name="Symbol zastępczy stopki 3">
            <a:extLst>
              <a:ext uri="{FF2B5EF4-FFF2-40B4-BE49-F238E27FC236}">
                <a16:creationId xmlns:a16="http://schemas.microsoft.com/office/drawing/2014/main" id="{5848A15A-1898-9AB4-D904-86369541CB39}"/>
              </a:ext>
            </a:extLst>
          </p:cNvPr>
          <p:cNvSpPr>
            <a:spLocks noGrp="1"/>
          </p:cNvSpPr>
          <p:nvPr>
            <p:ph type="ftr" sz="quarter" idx="10"/>
          </p:nvPr>
        </p:nvSpPr>
        <p:spPr>
          <a:xfrm>
            <a:off x="3124200" y="6248400"/>
            <a:ext cx="2895600" cy="457200"/>
          </a:xfrm>
          <a:prstGeom prst="rect">
            <a:avLst/>
          </a:prstGeom>
        </p:spPr>
        <p:txBody>
          <a:bodyPr/>
          <a:lstStyle>
            <a:lvl1pPr eaLnBrk="1" hangingPunct="1">
              <a:buClr>
                <a:srgbClr val="000000"/>
              </a:buClr>
              <a:buSzPct val="100000"/>
              <a:buFont typeface="Times New Roman" pitchFamily="16" charset="0"/>
              <a:buNone/>
              <a:defRPr>
                <a:latin typeface="Times New Roman" pitchFamily="16" charset="0"/>
                <a:ea typeface="Microsoft YaHei" charset="-122"/>
              </a:defRPr>
            </a:lvl1pPr>
          </a:lstStyle>
          <a:p>
            <a:pPr>
              <a:defRPr/>
            </a:pPr>
            <a:endParaRPr lang="pl-PL"/>
          </a:p>
        </p:txBody>
      </p:sp>
      <p:sp>
        <p:nvSpPr>
          <p:cNvPr id="5" name="Symbol zastępczy numeru slajdu 4">
            <a:extLst>
              <a:ext uri="{FF2B5EF4-FFF2-40B4-BE49-F238E27FC236}">
                <a16:creationId xmlns:a16="http://schemas.microsoft.com/office/drawing/2014/main" id="{0C296CCE-00AA-A508-849F-3FC3B28456C2}"/>
              </a:ext>
            </a:extLst>
          </p:cNvPr>
          <p:cNvSpPr>
            <a:spLocks noGrp="1"/>
          </p:cNvSpPr>
          <p:nvPr>
            <p:ph type="sldNum" sz="quarter" idx="11"/>
          </p:nvPr>
        </p:nvSpPr>
        <p:spPr>
          <a:xfrm>
            <a:off x="6553200" y="6248400"/>
            <a:ext cx="2133600" cy="457200"/>
          </a:xfrm>
        </p:spPr>
        <p:txBody>
          <a:bodyPr/>
          <a:lstStyle>
            <a:lvl1pPr>
              <a:defRPr/>
            </a:lvl1pPr>
          </a:lstStyle>
          <a:p>
            <a:pPr>
              <a:defRPr/>
            </a:pPr>
            <a:fld id="{47688536-3B4B-4E8F-A471-E80C905EFF80}" type="slidenum">
              <a:rPr lang="pl-PL" altLang="en-US"/>
              <a:pPr>
                <a:defRPr/>
              </a:pPr>
              <a:t>‹#›</a:t>
            </a:fld>
            <a:endParaRPr lang="pl-PL" altLang="en-US"/>
          </a:p>
        </p:txBody>
      </p:sp>
      <p:sp>
        <p:nvSpPr>
          <p:cNvPr id="6" name="Symbol zastępczy daty 5">
            <a:extLst>
              <a:ext uri="{FF2B5EF4-FFF2-40B4-BE49-F238E27FC236}">
                <a16:creationId xmlns:a16="http://schemas.microsoft.com/office/drawing/2014/main" id="{EF3CE055-9CAE-D64F-1175-7DA4863C58CD}"/>
              </a:ext>
            </a:extLst>
          </p:cNvPr>
          <p:cNvSpPr>
            <a:spLocks noGrp="1"/>
          </p:cNvSpPr>
          <p:nvPr>
            <p:ph type="dt" sz="half" idx="12"/>
          </p:nvPr>
        </p:nvSpPr>
        <p:spPr>
          <a:xfrm>
            <a:off x="457200" y="6245225"/>
            <a:ext cx="2133600" cy="476250"/>
          </a:xfrm>
          <a:prstGeom prst="rect">
            <a:avLst/>
          </a:prstGeom>
        </p:spPr>
        <p:txBody>
          <a:bodyPr/>
          <a:lstStyle>
            <a:lvl1pPr eaLnBrk="1" hangingPunct="1">
              <a:buClr>
                <a:srgbClr val="000000"/>
              </a:buClr>
              <a:buSzPct val="100000"/>
              <a:buFont typeface="Times New Roman" pitchFamily="16" charset="0"/>
              <a:buNone/>
              <a:defRPr>
                <a:latin typeface="Times New Roman" pitchFamily="16" charset="0"/>
                <a:ea typeface="Microsoft YaHei" charset="-122"/>
              </a:defRPr>
            </a:lvl1pPr>
          </a:lstStyle>
          <a:p>
            <a:pPr>
              <a:defRPr/>
            </a:pPr>
            <a:endParaRPr lang="pl-PL"/>
          </a:p>
        </p:txBody>
      </p:sp>
    </p:spTree>
    <p:extLst>
      <p:ext uri="{BB962C8B-B14F-4D97-AF65-F5344CB8AC3E}">
        <p14:creationId xmlns:p14="http://schemas.microsoft.com/office/powerpoint/2010/main" val="1760605066"/>
      </p:ext>
    </p:extLst>
  </p:cSld>
  <p:clrMapOvr>
    <a:masterClrMapping/>
  </p:clrMapOvr>
  <p:transition>
    <p:push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5">
            <a:extLst>
              <a:ext uri="{FF2B5EF4-FFF2-40B4-BE49-F238E27FC236}">
                <a16:creationId xmlns:a16="http://schemas.microsoft.com/office/drawing/2014/main" id="{0914F820-E253-E421-24DF-6412EE41BE21}"/>
              </a:ext>
            </a:extLst>
          </p:cNvPr>
          <p:cNvSpPr>
            <a:spLocks noGrp="1" noChangeArrowheads="1"/>
          </p:cNvSpPr>
          <p:nvPr>
            <p:ph type="sldNum" idx="10"/>
          </p:nvPr>
        </p:nvSpPr>
        <p:spPr>
          <a:ln/>
        </p:spPr>
        <p:txBody>
          <a:bodyPr/>
          <a:lstStyle>
            <a:lvl1pPr>
              <a:defRPr/>
            </a:lvl1pPr>
          </a:lstStyle>
          <a:p>
            <a:pPr>
              <a:defRPr/>
            </a:pPr>
            <a:fld id="{530FB856-0551-4F16-99CC-B6D5712CE1D1}" type="slidenum">
              <a:rPr lang="pl-PL" altLang="en-US"/>
              <a:pPr>
                <a:defRPr/>
              </a:pPr>
              <a:t>‹#›</a:t>
            </a:fld>
            <a:endParaRPr lang="pl-PL" altLang="en-US"/>
          </a:p>
        </p:txBody>
      </p:sp>
    </p:spTree>
    <p:extLst>
      <p:ext uri="{BB962C8B-B14F-4D97-AF65-F5344CB8AC3E}">
        <p14:creationId xmlns:p14="http://schemas.microsoft.com/office/powerpoint/2010/main" val="4072805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a:t>Kliknij, aby edytować style wzorca tekstu</a:t>
            </a:r>
          </a:p>
        </p:txBody>
      </p:sp>
      <p:sp>
        <p:nvSpPr>
          <p:cNvPr id="4" name="Rectangle 5">
            <a:extLst>
              <a:ext uri="{FF2B5EF4-FFF2-40B4-BE49-F238E27FC236}">
                <a16:creationId xmlns:a16="http://schemas.microsoft.com/office/drawing/2014/main" id="{DA388D5D-93C3-6A97-15DE-69E463740EA6}"/>
              </a:ext>
            </a:extLst>
          </p:cNvPr>
          <p:cNvSpPr>
            <a:spLocks noGrp="1" noChangeArrowheads="1"/>
          </p:cNvSpPr>
          <p:nvPr>
            <p:ph type="sldNum" idx="10"/>
          </p:nvPr>
        </p:nvSpPr>
        <p:spPr>
          <a:ln/>
        </p:spPr>
        <p:txBody>
          <a:bodyPr/>
          <a:lstStyle>
            <a:lvl1pPr>
              <a:defRPr/>
            </a:lvl1pPr>
          </a:lstStyle>
          <a:p>
            <a:pPr>
              <a:defRPr/>
            </a:pPr>
            <a:fld id="{058A977E-7F57-4FFD-9E13-809090EA15A4}" type="slidenum">
              <a:rPr lang="pl-PL" altLang="en-US"/>
              <a:pPr>
                <a:defRPr/>
              </a:pPr>
              <a:t>‹#›</a:t>
            </a:fld>
            <a:endParaRPr lang="pl-PL" altLang="en-US"/>
          </a:p>
        </p:txBody>
      </p:sp>
    </p:spTree>
    <p:extLst>
      <p:ext uri="{BB962C8B-B14F-4D97-AF65-F5344CB8AC3E}">
        <p14:creationId xmlns:p14="http://schemas.microsoft.com/office/powerpoint/2010/main" val="121123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5">
            <a:extLst>
              <a:ext uri="{FF2B5EF4-FFF2-40B4-BE49-F238E27FC236}">
                <a16:creationId xmlns:a16="http://schemas.microsoft.com/office/drawing/2014/main" id="{B2613292-A0A1-3FD3-7618-F3A4390C9408}"/>
              </a:ext>
            </a:extLst>
          </p:cNvPr>
          <p:cNvSpPr>
            <a:spLocks noGrp="1" noChangeArrowheads="1"/>
          </p:cNvSpPr>
          <p:nvPr>
            <p:ph type="sldNum" idx="10"/>
          </p:nvPr>
        </p:nvSpPr>
        <p:spPr>
          <a:ln/>
        </p:spPr>
        <p:txBody>
          <a:bodyPr/>
          <a:lstStyle>
            <a:lvl1pPr>
              <a:defRPr/>
            </a:lvl1pPr>
          </a:lstStyle>
          <a:p>
            <a:pPr>
              <a:defRPr/>
            </a:pPr>
            <a:fld id="{BC39D555-DCFB-448F-959E-33CD994EC53F}" type="slidenum">
              <a:rPr lang="pl-PL" altLang="en-US"/>
              <a:pPr>
                <a:defRPr/>
              </a:pPr>
              <a:t>‹#›</a:t>
            </a:fld>
            <a:endParaRPr lang="pl-PL" altLang="en-US"/>
          </a:p>
        </p:txBody>
      </p:sp>
    </p:spTree>
    <p:extLst>
      <p:ext uri="{BB962C8B-B14F-4D97-AF65-F5344CB8AC3E}">
        <p14:creationId xmlns:p14="http://schemas.microsoft.com/office/powerpoint/2010/main" val="2092351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5">
            <a:extLst>
              <a:ext uri="{FF2B5EF4-FFF2-40B4-BE49-F238E27FC236}">
                <a16:creationId xmlns:a16="http://schemas.microsoft.com/office/drawing/2014/main" id="{82213EBA-34C1-0A5D-F925-998E9496EACE}"/>
              </a:ext>
            </a:extLst>
          </p:cNvPr>
          <p:cNvSpPr>
            <a:spLocks noGrp="1" noChangeArrowheads="1"/>
          </p:cNvSpPr>
          <p:nvPr>
            <p:ph type="sldNum" idx="10"/>
          </p:nvPr>
        </p:nvSpPr>
        <p:spPr>
          <a:ln/>
        </p:spPr>
        <p:txBody>
          <a:bodyPr/>
          <a:lstStyle>
            <a:lvl1pPr>
              <a:defRPr/>
            </a:lvl1pPr>
          </a:lstStyle>
          <a:p>
            <a:pPr>
              <a:defRPr/>
            </a:pPr>
            <a:fld id="{621C3715-2DD1-4DF3-926D-BE5806355ED2}" type="slidenum">
              <a:rPr lang="pl-PL" altLang="en-US"/>
              <a:pPr>
                <a:defRPr/>
              </a:pPr>
              <a:t>‹#›</a:t>
            </a:fld>
            <a:endParaRPr lang="pl-PL" altLang="en-US"/>
          </a:p>
        </p:txBody>
      </p:sp>
    </p:spTree>
    <p:extLst>
      <p:ext uri="{BB962C8B-B14F-4D97-AF65-F5344CB8AC3E}">
        <p14:creationId xmlns:p14="http://schemas.microsoft.com/office/powerpoint/2010/main" val="2980146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5">
            <a:extLst>
              <a:ext uri="{FF2B5EF4-FFF2-40B4-BE49-F238E27FC236}">
                <a16:creationId xmlns:a16="http://schemas.microsoft.com/office/drawing/2014/main" id="{4315E8A3-D86C-9914-3135-B795A7A7912C}"/>
              </a:ext>
            </a:extLst>
          </p:cNvPr>
          <p:cNvSpPr>
            <a:spLocks noGrp="1" noChangeArrowheads="1"/>
          </p:cNvSpPr>
          <p:nvPr>
            <p:ph type="sldNum" idx="10"/>
          </p:nvPr>
        </p:nvSpPr>
        <p:spPr>
          <a:ln/>
        </p:spPr>
        <p:txBody>
          <a:bodyPr/>
          <a:lstStyle>
            <a:lvl1pPr>
              <a:defRPr/>
            </a:lvl1pPr>
          </a:lstStyle>
          <a:p>
            <a:pPr>
              <a:defRPr/>
            </a:pPr>
            <a:fld id="{788845C4-2D44-4195-9857-9FA8FDA7DB5F}" type="slidenum">
              <a:rPr lang="pl-PL" altLang="en-US"/>
              <a:pPr>
                <a:defRPr/>
              </a:pPr>
              <a:t>‹#›</a:t>
            </a:fld>
            <a:endParaRPr lang="pl-PL" altLang="en-US"/>
          </a:p>
        </p:txBody>
      </p:sp>
    </p:spTree>
    <p:extLst>
      <p:ext uri="{BB962C8B-B14F-4D97-AF65-F5344CB8AC3E}">
        <p14:creationId xmlns:p14="http://schemas.microsoft.com/office/powerpoint/2010/main" val="3467384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E6B5D058-C289-61EF-9E83-104C297FEFB0}"/>
              </a:ext>
            </a:extLst>
          </p:cNvPr>
          <p:cNvSpPr>
            <a:spLocks noGrp="1" noChangeArrowheads="1"/>
          </p:cNvSpPr>
          <p:nvPr>
            <p:ph type="sldNum" idx="10"/>
          </p:nvPr>
        </p:nvSpPr>
        <p:spPr>
          <a:ln/>
        </p:spPr>
        <p:txBody>
          <a:bodyPr/>
          <a:lstStyle>
            <a:lvl1pPr>
              <a:defRPr/>
            </a:lvl1pPr>
          </a:lstStyle>
          <a:p>
            <a:pPr>
              <a:defRPr/>
            </a:pPr>
            <a:fld id="{0FD8827C-2656-46F1-9CFF-355352DC0D1E}" type="slidenum">
              <a:rPr lang="pl-PL" altLang="en-US"/>
              <a:pPr>
                <a:defRPr/>
              </a:pPr>
              <a:t>‹#›</a:t>
            </a:fld>
            <a:endParaRPr lang="pl-PL" altLang="en-US"/>
          </a:p>
        </p:txBody>
      </p:sp>
    </p:spTree>
    <p:extLst>
      <p:ext uri="{BB962C8B-B14F-4D97-AF65-F5344CB8AC3E}">
        <p14:creationId xmlns:p14="http://schemas.microsoft.com/office/powerpoint/2010/main" val="1260608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Rectangle 5">
            <a:extLst>
              <a:ext uri="{FF2B5EF4-FFF2-40B4-BE49-F238E27FC236}">
                <a16:creationId xmlns:a16="http://schemas.microsoft.com/office/drawing/2014/main" id="{D538D0E6-67FC-1362-C817-C6F8FDF74676}"/>
              </a:ext>
            </a:extLst>
          </p:cNvPr>
          <p:cNvSpPr>
            <a:spLocks noGrp="1" noChangeArrowheads="1"/>
          </p:cNvSpPr>
          <p:nvPr>
            <p:ph type="sldNum" idx="10"/>
          </p:nvPr>
        </p:nvSpPr>
        <p:spPr>
          <a:ln/>
        </p:spPr>
        <p:txBody>
          <a:bodyPr/>
          <a:lstStyle>
            <a:lvl1pPr>
              <a:defRPr/>
            </a:lvl1pPr>
          </a:lstStyle>
          <a:p>
            <a:pPr>
              <a:defRPr/>
            </a:pPr>
            <a:fld id="{59381EEF-BAC9-4276-9B4D-E076E7C2F794}" type="slidenum">
              <a:rPr lang="pl-PL" altLang="en-US"/>
              <a:pPr>
                <a:defRPr/>
              </a:pPr>
              <a:t>‹#›</a:t>
            </a:fld>
            <a:endParaRPr lang="pl-PL" altLang="en-US"/>
          </a:p>
        </p:txBody>
      </p:sp>
    </p:spTree>
    <p:extLst>
      <p:ext uri="{BB962C8B-B14F-4D97-AF65-F5344CB8AC3E}">
        <p14:creationId xmlns:p14="http://schemas.microsoft.com/office/powerpoint/2010/main" val="1326709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Rectangle 5">
            <a:extLst>
              <a:ext uri="{FF2B5EF4-FFF2-40B4-BE49-F238E27FC236}">
                <a16:creationId xmlns:a16="http://schemas.microsoft.com/office/drawing/2014/main" id="{A8BEDE2A-49D1-D077-CD76-10CA3F89CA7D}"/>
              </a:ext>
            </a:extLst>
          </p:cNvPr>
          <p:cNvSpPr>
            <a:spLocks noGrp="1" noChangeArrowheads="1"/>
          </p:cNvSpPr>
          <p:nvPr>
            <p:ph type="sldNum" idx="10"/>
          </p:nvPr>
        </p:nvSpPr>
        <p:spPr>
          <a:ln/>
        </p:spPr>
        <p:txBody>
          <a:bodyPr/>
          <a:lstStyle>
            <a:lvl1pPr>
              <a:defRPr/>
            </a:lvl1pPr>
          </a:lstStyle>
          <a:p>
            <a:pPr>
              <a:defRPr/>
            </a:pPr>
            <a:fld id="{445502CE-549A-4950-88AF-F63D90566379}" type="slidenum">
              <a:rPr lang="pl-PL" altLang="en-US"/>
              <a:pPr>
                <a:defRPr/>
              </a:pPr>
              <a:t>‹#›</a:t>
            </a:fld>
            <a:endParaRPr lang="pl-PL" altLang="en-US"/>
          </a:p>
        </p:txBody>
      </p:sp>
    </p:spTree>
    <p:extLst>
      <p:ext uri="{BB962C8B-B14F-4D97-AF65-F5344CB8AC3E}">
        <p14:creationId xmlns:p14="http://schemas.microsoft.com/office/powerpoint/2010/main" val="2327558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4098" name="Rectangle 1">
            <a:extLst>
              <a:ext uri="{FF2B5EF4-FFF2-40B4-BE49-F238E27FC236}">
                <a16:creationId xmlns:a16="http://schemas.microsoft.com/office/drawing/2014/main" id="{6B1707E4-451F-6C99-B21B-F98E1280B76C}"/>
              </a:ext>
            </a:extLst>
          </p:cNvPr>
          <p:cNvSpPr>
            <a:spLocks noGrp="1" noChangeArrowheads="1"/>
          </p:cNvSpPr>
          <p:nvPr>
            <p:ph type="title"/>
          </p:nvPr>
        </p:nvSpPr>
        <p:spPr bwMode="auto">
          <a:xfrm>
            <a:off x="685800" y="609600"/>
            <a:ext cx="7770813" cy="114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4099" name="Rectangle 2">
            <a:extLst>
              <a:ext uri="{FF2B5EF4-FFF2-40B4-BE49-F238E27FC236}">
                <a16:creationId xmlns:a16="http://schemas.microsoft.com/office/drawing/2014/main" id="{59257544-9DB0-FD50-79C6-FA805E8D843F}"/>
              </a:ext>
            </a:extLst>
          </p:cNvPr>
          <p:cNvSpPr>
            <a:spLocks noGrp="1" noChangeArrowheads="1"/>
          </p:cNvSpPr>
          <p:nvPr>
            <p:ph type="body" idx="1"/>
          </p:nvPr>
        </p:nvSpPr>
        <p:spPr bwMode="auto">
          <a:xfrm>
            <a:off x="685800" y="1981200"/>
            <a:ext cx="7770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
        <p:nvSpPr>
          <p:cNvPr id="4100" name="Text Box 3">
            <a:extLst>
              <a:ext uri="{FF2B5EF4-FFF2-40B4-BE49-F238E27FC236}">
                <a16:creationId xmlns:a16="http://schemas.microsoft.com/office/drawing/2014/main" id="{28641462-9FBF-ED72-8E93-B8DA3DF04335}"/>
              </a:ext>
            </a:extLst>
          </p:cNvPr>
          <p:cNvSpPr txBox="1">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pl-PL" altLang="en-US"/>
          </a:p>
        </p:txBody>
      </p:sp>
      <p:sp>
        <p:nvSpPr>
          <p:cNvPr id="4101" name="Text Box 4">
            <a:extLst>
              <a:ext uri="{FF2B5EF4-FFF2-40B4-BE49-F238E27FC236}">
                <a16:creationId xmlns:a16="http://schemas.microsoft.com/office/drawing/2014/main" id="{0D6F2D9A-93FB-9BE0-40DE-1A1CCA29C17E}"/>
              </a:ext>
            </a:extLst>
          </p:cNvPr>
          <p:cNvSpPr txBox="1">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pl-PL" altLang="en-US"/>
          </a:p>
        </p:txBody>
      </p:sp>
      <p:sp>
        <p:nvSpPr>
          <p:cNvPr id="1029" name="Rectangle 5">
            <a:extLst>
              <a:ext uri="{FF2B5EF4-FFF2-40B4-BE49-F238E27FC236}">
                <a16:creationId xmlns:a16="http://schemas.microsoft.com/office/drawing/2014/main" id="{C17DE074-C274-193C-937A-5F4DD08B2776}"/>
              </a:ext>
            </a:extLst>
          </p:cNvPr>
          <p:cNvSpPr>
            <a:spLocks noGrp="1" noChangeArrowheads="1"/>
          </p:cNvSpPr>
          <p:nvPr>
            <p:ph type="sldNum"/>
          </p:nvPr>
        </p:nvSpPr>
        <p:spPr bwMode="auto">
          <a:xfrm>
            <a:off x="6553200" y="6248400"/>
            <a:ext cx="1903413" cy="455613"/>
          </a:xfrm>
          <a:prstGeom prst="rect">
            <a:avLst/>
          </a:prstGeom>
          <a:noFill/>
          <a:ln w="9525" cap="flat">
            <a:noFill/>
            <a:round/>
            <a:headEnd/>
            <a:tailEnd/>
          </a:ln>
          <a:effectLst/>
        </p:spPr>
        <p:txBody>
          <a:bodyPr vert="horz" wrap="square" lIns="90000" tIns="46800" rIns="90000" bIns="46800" numCol="1" anchor="t" anchorCtr="0" compatLnSpc="1">
            <a:prstTxWarp prst="textNoShape">
              <a:avLst/>
            </a:prstTxWarp>
          </a:bodyPr>
          <a:lstStyle>
            <a:lvl1pPr algn="r" eaLnBrk="1" hangingPunct="1">
              <a:buClrTx/>
              <a:buSzPct val="100000"/>
              <a:buFontTx/>
              <a:buNone/>
              <a:defRPr sz="1400">
                <a:solidFill>
                  <a:srgbClr val="000000"/>
                </a:solidFill>
                <a:cs typeface="Segoe UI" panose="020B0502040204020203" pitchFamily="34" charset="0"/>
              </a:defRPr>
            </a:lvl1pPr>
          </a:lstStyle>
          <a:p>
            <a:pPr>
              <a:defRPr/>
            </a:pPr>
            <a:fld id="{ABEB43CD-7B54-4A0E-AE85-397D57CCD195}" type="slidenum">
              <a:rPr lang="pl-PL" altLang="en-US"/>
              <a:pPr>
                <a:defRPr/>
              </a:pPr>
              <a:t>‹#›</a:t>
            </a:fld>
            <a:endParaRPr lang="pl-PL" altLang="en-US"/>
          </a:p>
        </p:txBody>
      </p:sp>
    </p:spTree>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Lst>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808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808000"/>
          </a:solidFill>
          <a:latin typeface="Lucida Sans Unicode" pitchFamily="32" charset="0"/>
          <a:ea typeface="Microsoft YaHei" charset="-122"/>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808000"/>
          </a:solidFill>
          <a:latin typeface="Lucida Sans Unicode" pitchFamily="32" charset="0"/>
          <a:ea typeface="Microsoft YaHei" charset="-122"/>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808000"/>
          </a:solidFill>
          <a:latin typeface="Lucida Sans Unicode" pitchFamily="32" charset="0"/>
          <a:ea typeface="Microsoft YaHei" charset="-122"/>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808000"/>
          </a:solidFill>
          <a:latin typeface="Lucida Sans Unicode" pitchFamily="32" charset="0"/>
          <a:ea typeface="Microsoft YaHei" charset="-122"/>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808000"/>
          </a:solidFill>
          <a:latin typeface="Lucida Sans Unicode" pitchFamily="32" charset="0"/>
          <a:ea typeface="Microsoft YaHei" charset="-122"/>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808000"/>
          </a:solidFill>
          <a:latin typeface="Lucida Sans Unicode" pitchFamily="32" charset="0"/>
          <a:ea typeface="Microsoft YaHei" charset="-122"/>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808000"/>
          </a:solidFill>
          <a:latin typeface="Lucida Sans Unicode" pitchFamily="32" charset="0"/>
          <a:ea typeface="Microsoft YaHei" charset="-122"/>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808000"/>
          </a:solidFill>
          <a:latin typeface="Lucida Sans Unicode" pitchFamily="32" charset="0"/>
          <a:ea typeface="Microsoft YaHei" charset="-122"/>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3" Type="http://schemas.openxmlformats.org/officeDocument/2006/relationships/hyperlink" Target="https://pl.wikipedia.org/wiki/Kodeks_cywilny_(ustawa_z_1964)" TargetMode="External"/><Relationship Id="rId2" Type="http://schemas.openxmlformats.org/officeDocument/2006/relationships/hyperlink" Target="https://pl.wikipedia.org/wiki/System_prawny_Polski" TargetMode="Externa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3" Type="http://schemas.openxmlformats.org/officeDocument/2006/relationships/hyperlink" Target="https://en.wikipedia.org/wiki/Intellectual_property" TargetMode="External"/><Relationship Id="rId2" Type="http://schemas.openxmlformats.org/officeDocument/2006/relationships/hyperlink" Target="https://en.wikipedia.org/wiki/Marketing" TargetMode="External"/><Relationship Id="rId1" Type="http://schemas.openxmlformats.org/officeDocument/2006/relationships/slideLayout" Target="../slideLayouts/slideLayout7.xml"/><Relationship Id="rId5" Type="http://schemas.openxmlformats.org/officeDocument/2006/relationships/hyperlink" Target="https://en.wikipedia.org/wiki/Chain_store" TargetMode="External"/><Relationship Id="rId4" Type="http://schemas.openxmlformats.org/officeDocument/2006/relationships/hyperlink" Target="https://en.wikipedia.org/wiki/Business_model" TargetMode="External"/></Relationships>
</file>

<file path=ppt/slides/_rels/slide112.xml.rels><?xml version="1.0" encoding="UTF-8" standalone="yes"?>
<Relationships xmlns="http://schemas.openxmlformats.org/package/2006/relationships"><Relationship Id="rId8" Type="http://schemas.openxmlformats.org/officeDocument/2006/relationships/hyperlink" Target="https://en.wikipedia.org/wiki/Innovation" TargetMode="External"/><Relationship Id="rId13" Type="http://schemas.openxmlformats.org/officeDocument/2006/relationships/hyperlink" Target="https://en.wikipedia.org/wiki/Biotechnology" TargetMode="External"/><Relationship Id="rId3" Type="http://schemas.openxmlformats.org/officeDocument/2006/relationships/hyperlink" Target="https://en.wikipedia.org/wiki/Start-up_company" TargetMode="External"/><Relationship Id="rId7" Type="http://schemas.openxmlformats.org/officeDocument/2006/relationships/hyperlink" Target="https://en.wikipedia.org/wiki/Startup_company" TargetMode="External"/><Relationship Id="rId12" Type="http://schemas.openxmlformats.org/officeDocument/2006/relationships/hyperlink" Target="https://en.wikipedia.org/wiki/Clean_technology" TargetMode="External"/><Relationship Id="rId2" Type="http://schemas.openxmlformats.org/officeDocument/2006/relationships/hyperlink" Target="https://en.wikipedia.org/wiki/Private_equity" TargetMode="External"/><Relationship Id="rId1" Type="http://schemas.openxmlformats.org/officeDocument/2006/relationships/slideLayout" Target="../slideLayouts/slideLayout7.xml"/><Relationship Id="rId6" Type="http://schemas.openxmlformats.org/officeDocument/2006/relationships/hyperlink" Target="https://en.wikipedia.org/wiki/Financing" TargetMode="External"/><Relationship Id="rId11" Type="http://schemas.openxmlformats.org/officeDocument/2006/relationships/hyperlink" Target="https://en.wikipedia.org/wiki/Information_technology" TargetMode="External"/><Relationship Id="rId5" Type="http://schemas.openxmlformats.org/officeDocument/2006/relationships/hyperlink" Target="https://en.wikipedia.org/wiki/Equity_(finance)" TargetMode="External"/><Relationship Id="rId10" Type="http://schemas.openxmlformats.org/officeDocument/2006/relationships/hyperlink" Target="https://en.wikipedia.org/wiki/High_technology" TargetMode="External"/><Relationship Id="rId4" Type="http://schemas.openxmlformats.org/officeDocument/2006/relationships/hyperlink" Target="https://en.wikipedia.org/wiki/Funds" TargetMode="External"/><Relationship Id="rId9" Type="http://schemas.openxmlformats.org/officeDocument/2006/relationships/hyperlink" Target="https://en.wikipedia.org/wiki/Business_model"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a:extLst>
              <a:ext uri="{FF2B5EF4-FFF2-40B4-BE49-F238E27FC236}">
                <a16:creationId xmlns:a16="http://schemas.microsoft.com/office/drawing/2014/main" id="{F626FE48-53E9-073A-3902-066753DECBC6}"/>
              </a:ext>
            </a:extLst>
          </p:cNvPr>
          <p:cNvSpPr txBox="1">
            <a:spLocks noChangeArrowheads="1"/>
          </p:cNvSpPr>
          <p:nvPr/>
        </p:nvSpPr>
        <p:spPr bwMode="auto">
          <a:xfrm>
            <a:off x="685800" y="609600"/>
            <a:ext cx="77724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br>
              <a:rPr lang="pl-PL" altLang="en-US" sz="4400" b="1">
                <a:solidFill>
                  <a:srgbClr val="808000"/>
                </a:solidFill>
              </a:rPr>
            </a:br>
            <a:br>
              <a:rPr lang="pl-PL" altLang="en-US" sz="4400" b="1">
                <a:solidFill>
                  <a:srgbClr val="808000"/>
                </a:solidFill>
              </a:rPr>
            </a:br>
            <a:r>
              <a:rPr lang="pl-PL" altLang="en-US" sz="5400" b="1">
                <a:solidFill>
                  <a:srgbClr val="808000"/>
                </a:solidFill>
              </a:rPr>
              <a:t>Przedsiębiorstwo</a:t>
            </a:r>
            <a:br>
              <a:rPr lang="pl-PL" altLang="en-US" sz="5400" b="1">
                <a:solidFill>
                  <a:srgbClr val="808000"/>
                </a:solidFill>
              </a:rPr>
            </a:br>
            <a:r>
              <a:rPr lang="pl-PL" altLang="en-US" sz="5400" b="1">
                <a:solidFill>
                  <a:srgbClr val="808000"/>
                </a:solidFill>
              </a:rPr>
              <a:t>- rodzaje, funkcje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1">
            <a:extLst>
              <a:ext uri="{FF2B5EF4-FFF2-40B4-BE49-F238E27FC236}">
                <a16:creationId xmlns:a16="http://schemas.microsoft.com/office/drawing/2014/main" id="{D8377CAC-994C-9E63-15E3-E21324F33F9B}"/>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definicje</a:t>
            </a:r>
          </a:p>
        </p:txBody>
      </p:sp>
      <p:sp>
        <p:nvSpPr>
          <p:cNvPr id="9218" name="Text Box 2">
            <a:extLst>
              <a:ext uri="{FF2B5EF4-FFF2-40B4-BE49-F238E27FC236}">
                <a16:creationId xmlns:a16="http://schemas.microsoft.com/office/drawing/2014/main" id="{F951F1B2-3D0F-A329-62C4-03FCAD42A103}"/>
              </a:ext>
            </a:extLst>
          </p:cNvPr>
          <p:cNvSpPr txBox="1">
            <a:spLocks noChangeArrowheads="1"/>
          </p:cNvSpPr>
          <p:nvPr/>
        </p:nvSpPr>
        <p:spPr bwMode="auto">
          <a:xfrm>
            <a:off x="609600" y="1676400"/>
            <a:ext cx="7696200" cy="3949700"/>
          </a:xfrm>
          <a:prstGeom prst="rect">
            <a:avLst/>
          </a:prstGeom>
          <a:noFill/>
          <a:ln w="9525" cap="flat">
            <a:noFill/>
            <a:round/>
            <a:headEnd/>
            <a:tailEnd/>
          </a:ln>
          <a:effectLst/>
        </p:spPr>
        <p:txBody>
          <a:bodyPr lIns="90000" tIns="46800" rIns="90000" bIns="46800">
            <a:spAutoFit/>
          </a:bodyPr>
          <a:lstStyle/>
          <a:p>
            <a:pPr eaLnBrk="1" hangingPunct="1">
              <a:spcBef>
                <a:spcPts val="225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b="1">
                <a:solidFill>
                  <a:srgbClr val="000000"/>
                </a:solidFill>
                <a:effectLst>
                  <a:outerShdw blurRad="38100" dist="38100" dir="2700000" algn="tl">
                    <a:srgbClr val="FFFFFF"/>
                  </a:outerShdw>
                </a:effectLst>
                <a:latin typeface="Times New Roman" pitchFamily="16" charset="0"/>
                <a:ea typeface="Microsoft YaHei" charset="-122"/>
              </a:rPr>
              <a:t>Przedsiębiorstwo</a:t>
            </a:r>
            <a:r>
              <a:rPr lang="pl-PL" sz="3600" b="1">
                <a:solidFill>
                  <a:srgbClr val="000000"/>
                </a:solidFill>
                <a:latin typeface="Times New Roman" pitchFamily="16" charset="0"/>
                <a:ea typeface="Microsoft YaHei" charset="-122"/>
              </a:rPr>
              <a:t> – jednostka techniczna, społeczna i gospodarcza, mająca za zadanie zaspokoić potrzeby innych przy samodzielności decyzji i własnym ryzyku</a:t>
            </a:r>
          </a:p>
          <a:p>
            <a:pPr algn="r" eaLnBrk="1" hangingPunct="1">
              <a:spcBef>
                <a:spcPts val="15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pl-PL">
              <a:solidFill>
                <a:srgbClr val="000000"/>
              </a:solidFill>
              <a:latin typeface="Times New Roman" pitchFamily="16" charset="0"/>
              <a:ea typeface="Microsoft YaHei" charset="-122"/>
            </a:endParaRPr>
          </a:p>
          <a:p>
            <a:pPr algn="r" eaLnBrk="1" hangingPunct="1">
              <a:spcBef>
                <a:spcPts val="15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a:solidFill>
                  <a:srgbClr val="000000"/>
                </a:solidFill>
                <a:latin typeface="Times New Roman" pitchFamily="16" charset="0"/>
                <a:ea typeface="Microsoft YaHei" charset="-122"/>
              </a:rPr>
              <a:t>M. Schweitzer 1988</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ext Box 1">
            <a:extLst>
              <a:ext uri="{FF2B5EF4-FFF2-40B4-BE49-F238E27FC236}">
                <a16:creationId xmlns:a16="http://schemas.microsoft.com/office/drawing/2014/main" id="{898AF5B5-C167-19B4-8680-8FBD69C79A0F}"/>
              </a:ext>
            </a:extLst>
          </p:cNvPr>
          <p:cNvSpPr txBox="1">
            <a:spLocks noChangeArrowheads="1"/>
          </p:cNvSpPr>
          <p:nvPr/>
        </p:nvSpPr>
        <p:spPr bwMode="auto">
          <a:xfrm>
            <a:off x="685800" y="609600"/>
            <a:ext cx="7772400" cy="1143000"/>
          </a:xfrm>
          <a:prstGeom prst="rect">
            <a:avLst/>
          </a:prstGeom>
          <a:noFill/>
          <a:ln w="9525" cap="flat">
            <a:noFill/>
            <a:round/>
            <a:headEnd/>
            <a:tailEnd/>
          </a:ln>
          <a:effectLst/>
        </p:spPr>
        <p:txBody>
          <a:bodyPr anchor="ctr"/>
          <a:lstStyle/>
          <a:p>
            <a: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 podział przedsiębiorstw </a:t>
            </a:r>
            <a:br>
              <a:rPr lang="pl-PL" sz="3600" dirty="0">
                <a:solidFill>
                  <a:srgbClr val="006600"/>
                </a:solidFill>
                <a:latin typeface="Lucida Sans Unicode" pitchFamily="32" charset="0"/>
                <a:ea typeface="Microsoft YaHei" charset="-122"/>
              </a:rPr>
            </a:br>
            <a:r>
              <a:rPr lang="pl-PL" sz="3600" dirty="0">
                <a:solidFill>
                  <a:srgbClr val="006600"/>
                </a:solidFill>
                <a:latin typeface="Lucida Sans Unicode" pitchFamily="32" charset="0"/>
                <a:ea typeface="Microsoft YaHei" charset="-122"/>
              </a:rPr>
              <a:t>ze względu </a:t>
            </a:r>
            <a:r>
              <a:rPr lang="pl-PL" sz="3600" b="1" dirty="0">
                <a:solidFill>
                  <a:srgbClr val="006600"/>
                </a:solidFill>
                <a:effectLst>
                  <a:outerShdw blurRad="38100" dist="38100" dir="2700000" algn="tl">
                    <a:srgbClr val="000000"/>
                  </a:outerShdw>
                </a:effectLst>
                <a:latin typeface="Lucida Sans Unicode" pitchFamily="32" charset="0"/>
                <a:ea typeface="Microsoft YaHei" charset="-122"/>
              </a:rPr>
              <a:t>na wielkość</a:t>
            </a:r>
          </a:p>
        </p:txBody>
      </p:sp>
      <p:sp>
        <p:nvSpPr>
          <p:cNvPr id="140291" name="Line 2">
            <a:extLst>
              <a:ext uri="{FF2B5EF4-FFF2-40B4-BE49-F238E27FC236}">
                <a16:creationId xmlns:a16="http://schemas.microsoft.com/office/drawing/2014/main" id="{28E818AE-2617-C393-79F0-E99EB76F0239}"/>
              </a:ext>
            </a:extLst>
          </p:cNvPr>
          <p:cNvSpPr>
            <a:spLocks noChangeShapeType="1"/>
          </p:cNvSpPr>
          <p:nvPr/>
        </p:nvSpPr>
        <p:spPr bwMode="auto">
          <a:xfrm>
            <a:off x="4343400" y="1828800"/>
            <a:ext cx="1588" cy="7620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40292" name="Line 3">
            <a:extLst>
              <a:ext uri="{FF2B5EF4-FFF2-40B4-BE49-F238E27FC236}">
                <a16:creationId xmlns:a16="http://schemas.microsoft.com/office/drawing/2014/main" id="{18619786-30D6-BDE2-BFAA-72AA6354D53B}"/>
              </a:ext>
            </a:extLst>
          </p:cNvPr>
          <p:cNvSpPr>
            <a:spLocks noChangeShapeType="1"/>
          </p:cNvSpPr>
          <p:nvPr/>
        </p:nvSpPr>
        <p:spPr bwMode="auto">
          <a:xfrm>
            <a:off x="533400" y="2590800"/>
            <a:ext cx="7772400" cy="1588"/>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40293" name="Text Box 4">
            <a:extLst>
              <a:ext uri="{FF2B5EF4-FFF2-40B4-BE49-F238E27FC236}">
                <a16:creationId xmlns:a16="http://schemas.microsoft.com/office/drawing/2014/main" id="{65DF8FDF-8EE1-195C-F69D-CF21BD163FC9}"/>
              </a:ext>
            </a:extLst>
          </p:cNvPr>
          <p:cNvSpPr txBox="1">
            <a:spLocks noChangeArrowheads="1"/>
          </p:cNvSpPr>
          <p:nvPr/>
        </p:nvSpPr>
        <p:spPr bwMode="auto">
          <a:xfrm>
            <a:off x="533400" y="2895600"/>
            <a:ext cx="1143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000"/>
              </a:spcBef>
              <a:buClrTx/>
              <a:buFontTx/>
              <a:buNone/>
            </a:pPr>
            <a:r>
              <a:rPr lang="pl-PL" altLang="en-US" b="1">
                <a:solidFill>
                  <a:srgbClr val="666633"/>
                </a:solidFill>
                <a:latin typeface="Times New Roman" panose="02020603050405020304" pitchFamily="18" charset="0"/>
              </a:rPr>
              <a:t>małe</a:t>
            </a:r>
          </a:p>
        </p:txBody>
      </p:sp>
      <p:sp>
        <p:nvSpPr>
          <p:cNvPr id="140294" name="Text Box 5">
            <a:extLst>
              <a:ext uri="{FF2B5EF4-FFF2-40B4-BE49-F238E27FC236}">
                <a16:creationId xmlns:a16="http://schemas.microsoft.com/office/drawing/2014/main" id="{0386304E-DD4A-A917-4A7F-F5B899888F06}"/>
              </a:ext>
            </a:extLst>
          </p:cNvPr>
          <p:cNvSpPr txBox="1">
            <a:spLocks noChangeArrowheads="1"/>
          </p:cNvSpPr>
          <p:nvPr/>
        </p:nvSpPr>
        <p:spPr bwMode="auto">
          <a:xfrm>
            <a:off x="3429000" y="2819400"/>
            <a:ext cx="2209800"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500"/>
              </a:spcBef>
              <a:buClrTx/>
              <a:buFontTx/>
              <a:buNone/>
            </a:pPr>
            <a:r>
              <a:rPr lang="pl-PL" altLang="en-US" sz="4000" b="1">
                <a:solidFill>
                  <a:srgbClr val="800000"/>
                </a:solidFill>
                <a:latin typeface="Times New Roman" panose="02020603050405020304" pitchFamily="18" charset="0"/>
              </a:rPr>
              <a:t>średnie</a:t>
            </a:r>
          </a:p>
        </p:txBody>
      </p:sp>
      <p:sp>
        <p:nvSpPr>
          <p:cNvPr id="140295" name="Text Box 6">
            <a:extLst>
              <a:ext uri="{FF2B5EF4-FFF2-40B4-BE49-F238E27FC236}">
                <a16:creationId xmlns:a16="http://schemas.microsoft.com/office/drawing/2014/main" id="{896B4FF8-1E1B-84F3-AD7F-7F34483DEACE}"/>
              </a:ext>
            </a:extLst>
          </p:cNvPr>
          <p:cNvSpPr txBox="1">
            <a:spLocks noChangeArrowheads="1"/>
          </p:cNvSpPr>
          <p:nvPr/>
        </p:nvSpPr>
        <p:spPr bwMode="auto">
          <a:xfrm>
            <a:off x="6400800" y="2667000"/>
            <a:ext cx="23622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ts val="3750"/>
              </a:spcBef>
              <a:buClrTx/>
              <a:buFontTx/>
              <a:buNone/>
            </a:pPr>
            <a:r>
              <a:rPr lang="pl-PL" altLang="en-US" sz="6000" b="1">
                <a:latin typeface="Times New Roman" panose="02020603050405020304" pitchFamily="18" charset="0"/>
              </a:rPr>
              <a:t>duże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ext Box 1">
            <a:extLst>
              <a:ext uri="{FF2B5EF4-FFF2-40B4-BE49-F238E27FC236}">
                <a16:creationId xmlns:a16="http://schemas.microsoft.com/office/drawing/2014/main" id="{684CB49B-B191-AF27-82AD-61B54D663780}"/>
              </a:ext>
            </a:extLst>
          </p:cNvPr>
          <p:cNvSpPr txBox="1">
            <a:spLocks noChangeArrowheads="1"/>
          </p:cNvSpPr>
          <p:nvPr/>
        </p:nvSpPr>
        <p:spPr bwMode="auto">
          <a:xfrm>
            <a:off x="1066800" y="2286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ct val="0"/>
              </a:spcBef>
              <a:buClrTx/>
              <a:buFontTx/>
              <a:buNone/>
            </a:pPr>
            <a:r>
              <a:rPr lang="pl-PL" altLang="en-US" sz="3600">
                <a:solidFill>
                  <a:srgbClr val="006600"/>
                </a:solidFill>
              </a:rPr>
              <a:t> przedsiębiorstwo małe</a:t>
            </a:r>
          </a:p>
        </p:txBody>
      </p:sp>
      <p:sp>
        <p:nvSpPr>
          <p:cNvPr id="54274" name="Text Box 2">
            <a:extLst>
              <a:ext uri="{FF2B5EF4-FFF2-40B4-BE49-F238E27FC236}">
                <a16:creationId xmlns:a16="http://schemas.microsoft.com/office/drawing/2014/main" id="{CE5255C4-3026-4AB7-9AF4-9FB292C5E628}"/>
              </a:ext>
            </a:extLst>
          </p:cNvPr>
          <p:cNvSpPr txBox="1">
            <a:spLocks noChangeArrowheads="1"/>
          </p:cNvSpPr>
          <p:nvPr/>
        </p:nvSpPr>
        <p:spPr bwMode="auto">
          <a:xfrm>
            <a:off x="228600" y="1143000"/>
            <a:ext cx="8534400" cy="2909888"/>
          </a:xfrm>
          <a:prstGeom prst="rect">
            <a:avLst/>
          </a:prstGeom>
          <a:noFill/>
          <a:ln w="9525" cap="flat">
            <a:noFill/>
            <a:round/>
            <a:headEnd/>
            <a:tailEnd/>
          </a:ln>
          <a:effectLst/>
        </p:spPr>
        <p:txBody>
          <a:bodyPr lIns="90000" tIns="46800" rIns="90000" bIns="46800">
            <a:spAutoFit/>
          </a:bodyPr>
          <a:lstStyle/>
          <a:p>
            <a:pPr eaLnBrk="1" hangingPunct="1">
              <a:spcBef>
                <a:spcPts val="1750"/>
              </a:spcBef>
              <a:buClr>
                <a:srgbClr val="666633"/>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2800" b="1" dirty="0">
                <a:solidFill>
                  <a:srgbClr val="666633"/>
                </a:solidFill>
                <a:latin typeface="Times New Roman" pitchFamily="16" charset="0"/>
                <a:ea typeface="Microsoft YaHei" charset="-122"/>
              </a:rPr>
              <a:t>zatrudnienie średnioroczne mniejsze niż 50 pracowników</a:t>
            </a:r>
          </a:p>
          <a:p>
            <a:pPr eaLnBrk="1" hangingPunct="1">
              <a:spcBef>
                <a:spcPts val="1750"/>
              </a:spcBef>
              <a:buClr>
                <a:srgbClr val="666633"/>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2800" b="1" dirty="0">
                <a:solidFill>
                  <a:srgbClr val="666633"/>
                </a:solidFill>
                <a:latin typeface="Times New Roman" pitchFamily="16" charset="0"/>
                <a:ea typeface="Microsoft YaHei" charset="-122"/>
              </a:rPr>
              <a:t>suma aktywów bilansu przedsiębiorstwa sporządzonego na koniec roku obrotowego nie przekroczyła równowartości w złotych</a:t>
            </a:r>
            <a:r>
              <a:rPr lang="pl-PL" sz="2800" b="1" u="sng" dirty="0">
                <a:solidFill>
                  <a:srgbClr val="666633"/>
                </a:solidFill>
                <a:latin typeface="Times New Roman" pitchFamily="16" charset="0"/>
                <a:ea typeface="Microsoft YaHei" charset="-122"/>
              </a:rPr>
              <a:t> </a:t>
            </a:r>
            <a:r>
              <a:rPr lang="pl-PL" sz="2800" b="1" u="sng" dirty="0">
                <a:solidFill>
                  <a:srgbClr val="666633"/>
                </a:solidFill>
                <a:effectLst>
                  <a:outerShdw blurRad="38100" dist="38100" dir="2700000" algn="tl">
                    <a:srgbClr val="000000"/>
                  </a:outerShdw>
                </a:effectLst>
                <a:latin typeface="Times New Roman" pitchFamily="16" charset="0"/>
                <a:ea typeface="Microsoft YaHei" charset="-122"/>
              </a:rPr>
              <a:t>10 </a:t>
            </a:r>
            <a:r>
              <a:rPr lang="pl-PL" sz="2800" b="1" u="sng" dirty="0">
                <a:solidFill>
                  <a:srgbClr val="666633"/>
                </a:solidFill>
                <a:latin typeface="Times New Roman" pitchFamily="16" charset="0"/>
                <a:ea typeface="Microsoft YaHei" charset="-122"/>
              </a:rPr>
              <a:t>milionów euro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1">
            <a:extLst>
              <a:ext uri="{FF2B5EF4-FFF2-40B4-BE49-F238E27FC236}">
                <a16:creationId xmlns:a16="http://schemas.microsoft.com/office/drawing/2014/main" id="{0C0F1E74-BDB0-75B1-BB17-34D8846B61DF}"/>
              </a:ext>
            </a:extLst>
          </p:cNvPr>
          <p:cNvSpPr txBox="1">
            <a:spLocks noChangeArrowheads="1"/>
          </p:cNvSpPr>
          <p:nvPr/>
        </p:nvSpPr>
        <p:spPr bwMode="auto">
          <a:xfrm>
            <a:off x="1066800" y="3048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ct val="0"/>
              </a:spcBef>
              <a:buClrTx/>
              <a:buFontTx/>
              <a:buNone/>
            </a:pPr>
            <a:r>
              <a:rPr lang="pl-PL" altLang="en-US" sz="3600">
                <a:solidFill>
                  <a:srgbClr val="006600"/>
                </a:solidFill>
              </a:rPr>
              <a:t>przedsiębiorstwo średnie</a:t>
            </a:r>
          </a:p>
        </p:txBody>
      </p:sp>
      <p:sp>
        <p:nvSpPr>
          <p:cNvPr id="55298" name="Text Box 2">
            <a:extLst>
              <a:ext uri="{FF2B5EF4-FFF2-40B4-BE49-F238E27FC236}">
                <a16:creationId xmlns:a16="http://schemas.microsoft.com/office/drawing/2014/main" id="{5E0E2452-D4C3-964F-F8CF-AFA0E943BC9A}"/>
              </a:ext>
            </a:extLst>
          </p:cNvPr>
          <p:cNvSpPr txBox="1">
            <a:spLocks noChangeArrowheads="1"/>
          </p:cNvSpPr>
          <p:nvPr/>
        </p:nvSpPr>
        <p:spPr bwMode="auto">
          <a:xfrm>
            <a:off x="304800" y="1066800"/>
            <a:ext cx="8534400" cy="5526088"/>
          </a:xfrm>
          <a:prstGeom prst="rect">
            <a:avLst/>
          </a:prstGeom>
          <a:noFill/>
          <a:ln w="9525" cap="flat">
            <a:noFill/>
            <a:round/>
            <a:headEnd/>
            <a:tailEnd/>
          </a:ln>
          <a:effectLst/>
        </p:spPr>
        <p:txBody>
          <a:bodyPr lIns="90000" tIns="46800" rIns="90000" bIns="46800">
            <a:spAutoFit/>
          </a:bodyPr>
          <a:lstStyle/>
          <a:p>
            <a:pPr eaLnBrk="1" hangingPunct="1">
              <a:spcBef>
                <a:spcPts val="1750"/>
              </a:spcBef>
              <a:buClr>
                <a:srgbClr val="8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2800" b="1" dirty="0">
                <a:solidFill>
                  <a:srgbClr val="800000"/>
                </a:solidFill>
                <a:latin typeface="Times New Roman" pitchFamily="16" charset="0"/>
                <a:ea typeface="Microsoft YaHei" charset="-122"/>
              </a:rPr>
              <a:t>zatrudnienie średnioroczne mniejsze niż 250 pracowników</a:t>
            </a:r>
          </a:p>
          <a:p>
            <a:pPr eaLnBrk="1" hangingPunct="1">
              <a:spcBef>
                <a:spcPts val="1750"/>
              </a:spcBef>
              <a:buClr>
                <a:srgbClr val="8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2800" b="1" dirty="0">
                <a:solidFill>
                  <a:srgbClr val="800000"/>
                </a:solidFill>
                <a:latin typeface="Times New Roman" pitchFamily="16" charset="0"/>
                <a:ea typeface="Microsoft YaHei" charset="-122"/>
              </a:rPr>
              <a:t>osiągnięcie przychodów netto ze sprzedaży dóbr i usług oraz z operacji finansowych nie przekraczających równowartości w </a:t>
            </a:r>
            <a:r>
              <a:rPr lang="pl-PL" sz="2800" b="1">
                <a:solidFill>
                  <a:srgbClr val="800000"/>
                </a:solidFill>
                <a:latin typeface="Times New Roman" pitchFamily="16" charset="0"/>
                <a:ea typeface="Microsoft YaHei" charset="-122"/>
              </a:rPr>
              <a:t>złotych </a:t>
            </a:r>
            <a:r>
              <a:rPr lang="pl-PL" sz="2800" b="1" u="sng">
                <a:solidFill>
                  <a:srgbClr val="800000"/>
                </a:solidFill>
                <a:effectLst>
                  <a:outerShdw blurRad="38100" dist="38100" dir="2700000" algn="tl">
                    <a:srgbClr val="000000"/>
                  </a:outerShdw>
                </a:effectLst>
                <a:latin typeface="Times New Roman" pitchFamily="16" charset="0"/>
                <a:ea typeface="Microsoft YaHei" charset="-122"/>
              </a:rPr>
              <a:t>43</a:t>
            </a:r>
            <a:r>
              <a:rPr lang="pl-PL" sz="2800" b="1" u="sng">
                <a:solidFill>
                  <a:srgbClr val="800000"/>
                </a:solidFill>
                <a:latin typeface="Times New Roman" pitchFamily="16" charset="0"/>
                <a:ea typeface="Microsoft YaHei" charset="-122"/>
              </a:rPr>
              <a:t> </a:t>
            </a:r>
            <a:r>
              <a:rPr lang="pl-PL" sz="2800" b="1" u="sng" dirty="0">
                <a:solidFill>
                  <a:srgbClr val="800000"/>
                </a:solidFill>
                <a:latin typeface="Times New Roman" pitchFamily="16" charset="0"/>
                <a:ea typeface="Microsoft YaHei" charset="-122"/>
              </a:rPr>
              <a:t>milionów euro</a:t>
            </a:r>
          </a:p>
          <a:p>
            <a:pPr eaLnBrk="1" hangingPunct="1">
              <a:spcBef>
                <a:spcPts val="175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2800" b="1" dirty="0">
                <a:solidFill>
                  <a:srgbClr val="800000"/>
                </a:solidFill>
                <a:latin typeface="Times New Roman" pitchFamily="16" charset="0"/>
                <a:ea typeface="Microsoft YaHei" charset="-122"/>
              </a:rPr>
              <a:t>lub</a:t>
            </a:r>
          </a:p>
          <a:p>
            <a:pPr eaLnBrk="1" hangingPunct="1">
              <a:spcBef>
                <a:spcPts val="1750"/>
              </a:spcBef>
              <a:buClr>
                <a:srgbClr val="8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2800" b="1" dirty="0">
                <a:solidFill>
                  <a:srgbClr val="800000"/>
                </a:solidFill>
                <a:latin typeface="Times New Roman" pitchFamily="16" charset="0"/>
                <a:ea typeface="Microsoft YaHei" charset="-122"/>
              </a:rPr>
              <a:t>suma aktywów bilansu przedsiębiorstwa sporządzonego na koniec roku obrotowego nie przekroczyła równowartości w złotych</a:t>
            </a:r>
            <a:r>
              <a:rPr lang="pl-PL" sz="2800" b="1" u="sng" dirty="0">
                <a:solidFill>
                  <a:srgbClr val="800000"/>
                </a:solidFill>
                <a:latin typeface="Times New Roman" pitchFamily="16" charset="0"/>
                <a:ea typeface="Microsoft YaHei" charset="-122"/>
              </a:rPr>
              <a:t> </a:t>
            </a:r>
            <a:r>
              <a:rPr lang="pl-PL" sz="2800" b="1" u="sng" dirty="0">
                <a:solidFill>
                  <a:srgbClr val="800000"/>
                </a:solidFill>
                <a:effectLst>
                  <a:outerShdw blurRad="38100" dist="38100" dir="2700000" algn="tl">
                    <a:srgbClr val="000000"/>
                  </a:outerShdw>
                </a:effectLst>
                <a:latin typeface="Times New Roman" pitchFamily="16" charset="0"/>
                <a:ea typeface="Microsoft YaHei" charset="-122"/>
              </a:rPr>
              <a:t>50 </a:t>
            </a:r>
            <a:r>
              <a:rPr lang="pl-PL" sz="2800" b="1" u="sng" dirty="0">
                <a:solidFill>
                  <a:srgbClr val="800000"/>
                </a:solidFill>
                <a:latin typeface="Times New Roman" pitchFamily="16" charset="0"/>
                <a:ea typeface="Microsoft YaHei" charset="-122"/>
              </a:rPr>
              <a:t>milionów euro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ext Box 1">
            <a:extLst>
              <a:ext uri="{FF2B5EF4-FFF2-40B4-BE49-F238E27FC236}">
                <a16:creationId xmlns:a16="http://schemas.microsoft.com/office/drawing/2014/main" id="{66199910-31C8-2D59-0CED-5C6F218A9C98}"/>
              </a:ext>
            </a:extLst>
          </p:cNvPr>
          <p:cNvSpPr txBox="1">
            <a:spLocks noChangeArrowheads="1"/>
          </p:cNvSpPr>
          <p:nvPr/>
        </p:nvSpPr>
        <p:spPr bwMode="auto">
          <a:xfrm>
            <a:off x="0" y="228600"/>
            <a:ext cx="9144000" cy="1143000"/>
          </a:xfrm>
          <a:prstGeom prst="rect">
            <a:avLst/>
          </a:prstGeom>
          <a:noFill/>
          <a:ln w="9525" cap="flat">
            <a:noFill/>
            <a:round/>
            <a:headEnd/>
            <a:tailEnd/>
          </a:ln>
          <a:effectLst/>
        </p:spPr>
        <p:txBody>
          <a:bodyPr anchor="ctr"/>
          <a:lstStyle/>
          <a:p>
            <a: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 podział przedsiębiorstw </a:t>
            </a:r>
            <a:br>
              <a:rPr lang="pl-PL" sz="3600" dirty="0">
                <a:solidFill>
                  <a:srgbClr val="006600"/>
                </a:solidFill>
                <a:latin typeface="Lucida Sans Unicode" pitchFamily="32" charset="0"/>
                <a:ea typeface="Microsoft YaHei" charset="-122"/>
              </a:rPr>
            </a:br>
            <a:r>
              <a:rPr lang="pl-PL" sz="3600" dirty="0">
                <a:solidFill>
                  <a:srgbClr val="006600"/>
                </a:solidFill>
                <a:latin typeface="Lucida Sans Unicode" pitchFamily="32" charset="0"/>
                <a:ea typeface="Microsoft YaHei" charset="-122"/>
              </a:rPr>
              <a:t>ze względu na</a:t>
            </a:r>
            <a:r>
              <a:rPr lang="pl-PL" sz="3600" b="1" dirty="0">
                <a:solidFill>
                  <a:srgbClr val="006600"/>
                </a:solidFill>
                <a:effectLst>
                  <a:outerShdw blurRad="38100" dist="38100" dir="2700000" algn="tl">
                    <a:srgbClr val="000000"/>
                  </a:outerShdw>
                </a:effectLst>
                <a:latin typeface="Lucida Sans Unicode" pitchFamily="32" charset="0"/>
                <a:ea typeface="Microsoft YaHei" charset="-122"/>
              </a:rPr>
              <a:t> rozczłonkowanie terytorialne</a:t>
            </a:r>
          </a:p>
        </p:txBody>
      </p:sp>
      <p:sp>
        <p:nvSpPr>
          <p:cNvPr id="146435" name="Line 2">
            <a:extLst>
              <a:ext uri="{FF2B5EF4-FFF2-40B4-BE49-F238E27FC236}">
                <a16:creationId xmlns:a16="http://schemas.microsoft.com/office/drawing/2014/main" id="{6E3385C1-DF25-02E5-47C0-B7ED7FB7F227}"/>
              </a:ext>
            </a:extLst>
          </p:cNvPr>
          <p:cNvSpPr>
            <a:spLocks noChangeShapeType="1"/>
          </p:cNvSpPr>
          <p:nvPr/>
        </p:nvSpPr>
        <p:spPr bwMode="auto">
          <a:xfrm>
            <a:off x="1066800" y="2362200"/>
            <a:ext cx="6629400" cy="1588"/>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46436" name="Line 3">
            <a:extLst>
              <a:ext uri="{FF2B5EF4-FFF2-40B4-BE49-F238E27FC236}">
                <a16:creationId xmlns:a16="http://schemas.microsoft.com/office/drawing/2014/main" id="{61E60922-47C0-E59D-2C3A-4F8A1ABDF565}"/>
              </a:ext>
            </a:extLst>
          </p:cNvPr>
          <p:cNvSpPr>
            <a:spLocks noChangeShapeType="1"/>
          </p:cNvSpPr>
          <p:nvPr/>
        </p:nvSpPr>
        <p:spPr bwMode="auto">
          <a:xfrm>
            <a:off x="4114800" y="1447800"/>
            <a:ext cx="1588" cy="8382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46437" name="Text Box 4">
            <a:extLst>
              <a:ext uri="{FF2B5EF4-FFF2-40B4-BE49-F238E27FC236}">
                <a16:creationId xmlns:a16="http://schemas.microsoft.com/office/drawing/2014/main" id="{51830889-6A44-C1C8-0C29-6784C656B5ED}"/>
              </a:ext>
            </a:extLst>
          </p:cNvPr>
          <p:cNvSpPr txBox="1">
            <a:spLocks noChangeArrowheads="1"/>
          </p:cNvSpPr>
          <p:nvPr/>
        </p:nvSpPr>
        <p:spPr bwMode="auto">
          <a:xfrm>
            <a:off x="0" y="2667000"/>
            <a:ext cx="32004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000"/>
              </a:spcBef>
              <a:buClrTx/>
              <a:buFontTx/>
              <a:buNone/>
            </a:pPr>
            <a:r>
              <a:rPr lang="pl-PL" altLang="en-US" b="1">
                <a:solidFill>
                  <a:srgbClr val="339933"/>
                </a:solidFill>
                <a:latin typeface="Times New Roman" panose="02020603050405020304" pitchFamily="18" charset="0"/>
              </a:rPr>
              <a:t>jednozakładowe</a:t>
            </a:r>
          </a:p>
        </p:txBody>
      </p:sp>
      <p:sp>
        <p:nvSpPr>
          <p:cNvPr id="146438" name="Text Box 5">
            <a:extLst>
              <a:ext uri="{FF2B5EF4-FFF2-40B4-BE49-F238E27FC236}">
                <a16:creationId xmlns:a16="http://schemas.microsoft.com/office/drawing/2014/main" id="{0548A407-E16A-F9D4-98E4-5FDA7859E4F8}"/>
              </a:ext>
            </a:extLst>
          </p:cNvPr>
          <p:cNvSpPr txBox="1">
            <a:spLocks noChangeArrowheads="1"/>
          </p:cNvSpPr>
          <p:nvPr/>
        </p:nvSpPr>
        <p:spPr bwMode="auto">
          <a:xfrm>
            <a:off x="6096000" y="2590800"/>
            <a:ext cx="3048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ts val="2000"/>
              </a:spcBef>
              <a:buClrTx/>
              <a:buFontTx/>
              <a:buNone/>
            </a:pPr>
            <a:r>
              <a:rPr lang="pl-PL" altLang="en-US" b="1">
                <a:solidFill>
                  <a:srgbClr val="006600"/>
                </a:solidFill>
                <a:latin typeface="Times New Roman" panose="02020603050405020304" pitchFamily="18" charset="0"/>
              </a:rPr>
              <a:t>wielozakładowe</a:t>
            </a:r>
          </a:p>
        </p:txBody>
      </p:sp>
      <p:sp>
        <p:nvSpPr>
          <p:cNvPr id="146439" name="Text Box 6">
            <a:extLst>
              <a:ext uri="{FF2B5EF4-FFF2-40B4-BE49-F238E27FC236}">
                <a16:creationId xmlns:a16="http://schemas.microsoft.com/office/drawing/2014/main" id="{8D92FDDF-D067-FE2C-D8D0-5CA6EEBC7C34}"/>
              </a:ext>
            </a:extLst>
          </p:cNvPr>
          <p:cNvSpPr txBox="1">
            <a:spLocks noChangeArrowheads="1"/>
          </p:cNvSpPr>
          <p:nvPr/>
        </p:nvSpPr>
        <p:spPr bwMode="auto">
          <a:xfrm>
            <a:off x="3352800" y="3581400"/>
            <a:ext cx="19812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000"/>
              </a:spcBef>
              <a:buClrTx/>
              <a:buFontTx/>
              <a:buNone/>
            </a:pPr>
            <a:r>
              <a:rPr lang="pl-PL" altLang="en-US" b="1">
                <a:latin typeface="Times New Roman" panose="02020603050405020304" pitchFamily="18" charset="0"/>
              </a:rPr>
              <a:t>sieciowe</a:t>
            </a:r>
          </a:p>
        </p:txBody>
      </p:sp>
      <p:sp>
        <p:nvSpPr>
          <p:cNvPr id="146440" name="Line 7">
            <a:extLst>
              <a:ext uri="{FF2B5EF4-FFF2-40B4-BE49-F238E27FC236}">
                <a16:creationId xmlns:a16="http://schemas.microsoft.com/office/drawing/2014/main" id="{E027A0BA-709B-8164-0CC7-8D2C643EF7BC}"/>
              </a:ext>
            </a:extLst>
          </p:cNvPr>
          <p:cNvSpPr>
            <a:spLocks noChangeShapeType="1"/>
          </p:cNvSpPr>
          <p:nvPr/>
        </p:nvSpPr>
        <p:spPr bwMode="auto">
          <a:xfrm>
            <a:off x="1066800" y="2362200"/>
            <a:ext cx="1588" cy="3048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46441" name="Line 8">
            <a:extLst>
              <a:ext uri="{FF2B5EF4-FFF2-40B4-BE49-F238E27FC236}">
                <a16:creationId xmlns:a16="http://schemas.microsoft.com/office/drawing/2014/main" id="{0CA27AA5-B7B8-769F-D62E-F96AE21C9F5F}"/>
              </a:ext>
            </a:extLst>
          </p:cNvPr>
          <p:cNvSpPr>
            <a:spLocks noChangeShapeType="1"/>
          </p:cNvSpPr>
          <p:nvPr/>
        </p:nvSpPr>
        <p:spPr bwMode="auto">
          <a:xfrm>
            <a:off x="7696200" y="2362200"/>
            <a:ext cx="1588" cy="3048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46442" name="Line 9">
            <a:extLst>
              <a:ext uri="{FF2B5EF4-FFF2-40B4-BE49-F238E27FC236}">
                <a16:creationId xmlns:a16="http://schemas.microsoft.com/office/drawing/2014/main" id="{7737B3D6-605C-3FFD-4D24-6EE665F287BB}"/>
              </a:ext>
            </a:extLst>
          </p:cNvPr>
          <p:cNvSpPr>
            <a:spLocks noChangeShapeType="1"/>
          </p:cNvSpPr>
          <p:nvPr/>
        </p:nvSpPr>
        <p:spPr bwMode="auto">
          <a:xfrm>
            <a:off x="4114800" y="2362200"/>
            <a:ext cx="1588" cy="12192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ext Box 1">
            <a:extLst>
              <a:ext uri="{FF2B5EF4-FFF2-40B4-BE49-F238E27FC236}">
                <a16:creationId xmlns:a16="http://schemas.microsoft.com/office/drawing/2014/main" id="{223E326D-5926-9459-049D-F531B7610DBA}"/>
              </a:ext>
            </a:extLst>
          </p:cNvPr>
          <p:cNvSpPr txBox="1">
            <a:spLocks noChangeArrowheads="1"/>
          </p:cNvSpPr>
          <p:nvPr/>
        </p:nvSpPr>
        <p:spPr bwMode="auto">
          <a:xfrm>
            <a:off x="0" y="304800"/>
            <a:ext cx="9144000" cy="1143000"/>
          </a:xfrm>
          <a:prstGeom prst="rect">
            <a:avLst/>
          </a:prstGeom>
          <a:noFill/>
          <a:ln w="9525" cap="flat">
            <a:noFill/>
            <a:round/>
            <a:headEnd/>
            <a:tailEnd/>
          </a:ln>
          <a:effectLst/>
        </p:spPr>
        <p:txBody>
          <a:bodyPr anchor="ctr"/>
          <a:lstStyle/>
          <a:p>
            <a: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 podział przedsiębiorstw </a:t>
            </a:r>
            <a:br>
              <a:rPr lang="pl-PL" sz="3600" dirty="0">
                <a:solidFill>
                  <a:srgbClr val="006600"/>
                </a:solidFill>
                <a:latin typeface="Lucida Sans Unicode" pitchFamily="32" charset="0"/>
                <a:ea typeface="Microsoft YaHei" charset="-122"/>
              </a:rPr>
            </a:br>
            <a:r>
              <a:rPr lang="pl-PL" sz="3600" dirty="0">
                <a:solidFill>
                  <a:srgbClr val="006600"/>
                </a:solidFill>
                <a:latin typeface="Lucida Sans Unicode" pitchFamily="32" charset="0"/>
                <a:ea typeface="Microsoft YaHei" charset="-122"/>
              </a:rPr>
              <a:t>ze względu na</a:t>
            </a:r>
            <a:r>
              <a:rPr lang="pl-PL" sz="3600" b="1" dirty="0">
                <a:solidFill>
                  <a:srgbClr val="006600"/>
                </a:solidFill>
                <a:effectLst>
                  <a:outerShdw blurRad="38100" dist="38100" dir="2700000" algn="tl">
                    <a:srgbClr val="000000"/>
                  </a:outerShdw>
                </a:effectLst>
                <a:latin typeface="Lucida Sans Unicode" pitchFamily="32" charset="0"/>
                <a:ea typeface="Microsoft YaHei" charset="-122"/>
              </a:rPr>
              <a:t> rozczłonkowanie terytorialne</a:t>
            </a:r>
          </a:p>
        </p:txBody>
      </p:sp>
      <p:sp>
        <p:nvSpPr>
          <p:cNvPr id="148483" name="Text Box 2">
            <a:extLst>
              <a:ext uri="{FF2B5EF4-FFF2-40B4-BE49-F238E27FC236}">
                <a16:creationId xmlns:a16="http://schemas.microsoft.com/office/drawing/2014/main" id="{80C40061-BB4D-E876-1CB1-B0DC89EB895D}"/>
              </a:ext>
            </a:extLst>
          </p:cNvPr>
          <p:cNvSpPr txBox="1">
            <a:spLocks noChangeArrowheads="1"/>
          </p:cNvSpPr>
          <p:nvPr/>
        </p:nvSpPr>
        <p:spPr bwMode="auto">
          <a:xfrm>
            <a:off x="381000" y="1752600"/>
            <a:ext cx="8153400" cy="244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ClrTx/>
              <a:buFontTx/>
              <a:buNone/>
            </a:pPr>
            <a:r>
              <a:rPr lang="pl-PL" altLang="en-US" sz="2800" b="1">
                <a:solidFill>
                  <a:srgbClr val="339933"/>
                </a:solidFill>
                <a:latin typeface="Times New Roman" panose="02020603050405020304" pitchFamily="18" charset="0"/>
              </a:rPr>
              <a:t>Przedsiębiorstwo jednozakładowe – zwykle o jednolitej zwartości terytorialnej, składającego się np. z jednego zakładu produkcyjnego</a:t>
            </a:r>
          </a:p>
          <a:p>
            <a:pPr eaLnBrk="1" hangingPunct="1">
              <a:spcBef>
                <a:spcPts val="1750"/>
              </a:spcBef>
              <a:buClrTx/>
              <a:buFontTx/>
              <a:buNone/>
            </a:pPr>
            <a:r>
              <a:rPr lang="pl-PL" altLang="en-US" sz="2800" b="1">
                <a:solidFill>
                  <a:srgbClr val="006600"/>
                </a:solidFill>
                <a:latin typeface="Times New Roman" panose="02020603050405020304" pitchFamily="18" charset="0"/>
              </a:rPr>
              <a:t>Przedsiębiorstwo wielozakładowe – składa się z dwóch lub więcej zakładów w różnych miejscach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ext Box 1">
            <a:extLst>
              <a:ext uri="{FF2B5EF4-FFF2-40B4-BE49-F238E27FC236}">
                <a16:creationId xmlns:a16="http://schemas.microsoft.com/office/drawing/2014/main" id="{EA80D466-4BAF-3D5D-AF79-A598024CEBC4}"/>
              </a:ext>
            </a:extLst>
          </p:cNvPr>
          <p:cNvSpPr txBox="1">
            <a:spLocks noChangeArrowheads="1"/>
          </p:cNvSpPr>
          <p:nvPr/>
        </p:nvSpPr>
        <p:spPr bwMode="auto">
          <a:xfrm>
            <a:off x="381000" y="304800"/>
            <a:ext cx="8458200" cy="1143000"/>
          </a:xfrm>
          <a:prstGeom prst="rect">
            <a:avLst/>
          </a:prstGeom>
          <a:noFill/>
          <a:ln w="9525" cap="flat">
            <a:noFill/>
            <a:round/>
            <a:headEnd/>
            <a:tailEnd/>
          </a:ln>
          <a:effectLst/>
        </p:spPr>
        <p:txBody>
          <a:bodyPr anchor="ctr"/>
          <a:lstStyle/>
          <a:p>
            <a: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 podział przedsiębiorstw </a:t>
            </a:r>
            <a:br>
              <a:rPr lang="pl-PL" sz="3600" dirty="0">
                <a:solidFill>
                  <a:srgbClr val="006600"/>
                </a:solidFill>
                <a:latin typeface="Lucida Sans Unicode" pitchFamily="32" charset="0"/>
                <a:ea typeface="Microsoft YaHei" charset="-122"/>
              </a:rPr>
            </a:br>
            <a:r>
              <a:rPr lang="pl-PL" sz="3600" dirty="0">
                <a:solidFill>
                  <a:srgbClr val="006600"/>
                </a:solidFill>
                <a:latin typeface="Lucida Sans Unicode" pitchFamily="32" charset="0"/>
                <a:ea typeface="Microsoft YaHei" charset="-122"/>
              </a:rPr>
              <a:t>ze względu na</a:t>
            </a:r>
            <a:r>
              <a:rPr lang="pl-PL" sz="3600" b="1" dirty="0">
                <a:solidFill>
                  <a:srgbClr val="006600"/>
                </a:solidFill>
                <a:effectLst>
                  <a:outerShdw blurRad="38100" dist="38100" dir="2700000" algn="tl">
                    <a:srgbClr val="000000"/>
                  </a:outerShdw>
                </a:effectLst>
                <a:latin typeface="Lucida Sans Unicode" pitchFamily="32" charset="0"/>
                <a:ea typeface="Microsoft YaHei" charset="-122"/>
              </a:rPr>
              <a:t> zakres internacjonalizacji</a:t>
            </a:r>
          </a:p>
        </p:txBody>
      </p:sp>
      <p:sp>
        <p:nvSpPr>
          <p:cNvPr id="150531" name="Line 2">
            <a:extLst>
              <a:ext uri="{FF2B5EF4-FFF2-40B4-BE49-F238E27FC236}">
                <a16:creationId xmlns:a16="http://schemas.microsoft.com/office/drawing/2014/main" id="{18368B1A-943A-175F-DE61-361823205AA1}"/>
              </a:ext>
            </a:extLst>
          </p:cNvPr>
          <p:cNvSpPr>
            <a:spLocks noChangeShapeType="1"/>
          </p:cNvSpPr>
          <p:nvPr/>
        </p:nvSpPr>
        <p:spPr bwMode="auto">
          <a:xfrm>
            <a:off x="685800" y="2057400"/>
            <a:ext cx="7010400" cy="1588"/>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50532" name="Line 3">
            <a:extLst>
              <a:ext uri="{FF2B5EF4-FFF2-40B4-BE49-F238E27FC236}">
                <a16:creationId xmlns:a16="http://schemas.microsoft.com/office/drawing/2014/main" id="{3A9225D0-5878-A4D1-E10C-BD455703EDF3}"/>
              </a:ext>
            </a:extLst>
          </p:cNvPr>
          <p:cNvSpPr>
            <a:spLocks noChangeShapeType="1"/>
          </p:cNvSpPr>
          <p:nvPr/>
        </p:nvSpPr>
        <p:spPr bwMode="auto">
          <a:xfrm>
            <a:off x="4267200" y="1524000"/>
            <a:ext cx="1588" cy="5334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50533" name="Text Box 4">
            <a:extLst>
              <a:ext uri="{FF2B5EF4-FFF2-40B4-BE49-F238E27FC236}">
                <a16:creationId xmlns:a16="http://schemas.microsoft.com/office/drawing/2014/main" id="{49B310DC-AA8B-0759-D32C-9D1E2E92D861}"/>
              </a:ext>
            </a:extLst>
          </p:cNvPr>
          <p:cNvSpPr txBox="1">
            <a:spLocks noChangeArrowheads="1"/>
          </p:cNvSpPr>
          <p:nvPr/>
        </p:nvSpPr>
        <p:spPr bwMode="auto">
          <a:xfrm>
            <a:off x="228600" y="2514600"/>
            <a:ext cx="8229600" cy="206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000"/>
              </a:spcBef>
              <a:buClrTx/>
              <a:buFontTx/>
              <a:buNone/>
            </a:pPr>
            <a:r>
              <a:rPr lang="pl-PL" altLang="en-US" b="1">
                <a:latin typeface="Times New Roman" panose="02020603050405020304" pitchFamily="18" charset="0"/>
              </a:rPr>
              <a:t>Krajowe 			Międzynarodowe</a:t>
            </a:r>
          </a:p>
          <a:p>
            <a:pPr eaLnBrk="1" hangingPunct="1">
              <a:spcBef>
                <a:spcPts val="2000"/>
              </a:spcBef>
              <a:buClrTx/>
              <a:buFontTx/>
              <a:buNone/>
            </a:pPr>
            <a:endParaRPr lang="pl-PL" altLang="en-US" b="1">
              <a:latin typeface="Times New Roman" panose="02020603050405020304" pitchFamily="18" charset="0"/>
            </a:endParaRPr>
          </a:p>
          <a:p>
            <a:pPr eaLnBrk="1" hangingPunct="1">
              <a:spcBef>
                <a:spcPts val="2000"/>
              </a:spcBef>
              <a:buClrTx/>
              <a:buFontTx/>
              <a:buNone/>
            </a:pPr>
            <a:r>
              <a:rPr lang="pl-PL" altLang="en-US" b="1">
                <a:latin typeface="Times New Roman" panose="02020603050405020304" pitchFamily="18" charset="0"/>
              </a:rPr>
              <a:t>	Wielonarodowe				Globalne</a:t>
            </a:r>
          </a:p>
        </p:txBody>
      </p:sp>
      <p:sp>
        <p:nvSpPr>
          <p:cNvPr id="150534" name="Line 5">
            <a:extLst>
              <a:ext uri="{FF2B5EF4-FFF2-40B4-BE49-F238E27FC236}">
                <a16:creationId xmlns:a16="http://schemas.microsoft.com/office/drawing/2014/main" id="{0FFB9642-A65C-0CD2-9B26-8DE542FEB15C}"/>
              </a:ext>
            </a:extLst>
          </p:cNvPr>
          <p:cNvSpPr>
            <a:spLocks noChangeShapeType="1"/>
          </p:cNvSpPr>
          <p:nvPr/>
        </p:nvSpPr>
        <p:spPr bwMode="auto">
          <a:xfrm>
            <a:off x="685800" y="2057400"/>
            <a:ext cx="1588" cy="5334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50535" name="Line 6">
            <a:extLst>
              <a:ext uri="{FF2B5EF4-FFF2-40B4-BE49-F238E27FC236}">
                <a16:creationId xmlns:a16="http://schemas.microsoft.com/office/drawing/2014/main" id="{2EA33DD6-577F-D164-9A98-87AFE2539D84}"/>
              </a:ext>
            </a:extLst>
          </p:cNvPr>
          <p:cNvSpPr>
            <a:spLocks noChangeShapeType="1"/>
          </p:cNvSpPr>
          <p:nvPr/>
        </p:nvSpPr>
        <p:spPr bwMode="auto">
          <a:xfrm>
            <a:off x="5486400" y="2057400"/>
            <a:ext cx="1588" cy="4572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50536" name="Line 7">
            <a:extLst>
              <a:ext uri="{FF2B5EF4-FFF2-40B4-BE49-F238E27FC236}">
                <a16:creationId xmlns:a16="http://schemas.microsoft.com/office/drawing/2014/main" id="{C1D148D8-7CDC-B65E-55CE-6F75F5B738FA}"/>
              </a:ext>
            </a:extLst>
          </p:cNvPr>
          <p:cNvSpPr>
            <a:spLocks noChangeShapeType="1"/>
          </p:cNvSpPr>
          <p:nvPr/>
        </p:nvSpPr>
        <p:spPr bwMode="auto">
          <a:xfrm>
            <a:off x="7696200" y="2057400"/>
            <a:ext cx="1588" cy="19050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50537" name="Line 8">
            <a:extLst>
              <a:ext uri="{FF2B5EF4-FFF2-40B4-BE49-F238E27FC236}">
                <a16:creationId xmlns:a16="http://schemas.microsoft.com/office/drawing/2014/main" id="{1A8B17BF-5BD4-B915-F3FF-3A6E4567F08D}"/>
              </a:ext>
            </a:extLst>
          </p:cNvPr>
          <p:cNvSpPr>
            <a:spLocks noChangeShapeType="1"/>
          </p:cNvSpPr>
          <p:nvPr/>
        </p:nvSpPr>
        <p:spPr bwMode="auto">
          <a:xfrm>
            <a:off x="2667000" y="2057400"/>
            <a:ext cx="1588" cy="19050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ext Box 1">
            <a:extLst>
              <a:ext uri="{FF2B5EF4-FFF2-40B4-BE49-F238E27FC236}">
                <a16:creationId xmlns:a16="http://schemas.microsoft.com/office/drawing/2014/main" id="{352F1DA7-3982-46BA-BA07-F34F706B8F47}"/>
              </a:ext>
            </a:extLst>
          </p:cNvPr>
          <p:cNvSpPr txBox="1">
            <a:spLocks noChangeArrowheads="1"/>
          </p:cNvSpPr>
          <p:nvPr/>
        </p:nvSpPr>
        <p:spPr bwMode="auto">
          <a:xfrm>
            <a:off x="9144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ct val="0"/>
              </a:spcBef>
              <a:buClrTx/>
              <a:buFontTx/>
              <a:buNone/>
            </a:pPr>
            <a:r>
              <a:rPr lang="pl-PL" altLang="en-US" sz="4000" b="1">
                <a:solidFill>
                  <a:srgbClr val="006600"/>
                </a:solidFill>
              </a:rPr>
              <a:t> Cele przedsiębiorstw</a:t>
            </a:r>
          </a:p>
        </p:txBody>
      </p:sp>
      <p:sp>
        <p:nvSpPr>
          <p:cNvPr id="152579" name="Text Box 2">
            <a:extLst>
              <a:ext uri="{FF2B5EF4-FFF2-40B4-BE49-F238E27FC236}">
                <a16:creationId xmlns:a16="http://schemas.microsoft.com/office/drawing/2014/main" id="{D0AF3112-48FD-8C2A-6844-2E71E8027BB3}"/>
              </a:ext>
            </a:extLst>
          </p:cNvPr>
          <p:cNvSpPr txBox="1">
            <a:spLocks noChangeArrowheads="1"/>
          </p:cNvSpPr>
          <p:nvPr/>
        </p:nvSpPr>
        <p:spPr bwMode="auto">
          <a:xfrm>
            <a:off x="381000" y="1676400"/>
            <a:ext cx="8153400" cy="473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000"/>
              </a:spcBef>
              <a:buClrTx/>
              <a:buFontTx/>
              <a:buNone/>
            </a:pPr>
            <a:r>
              <a:rPr lang="pl-PL" altLang="en-US" b="1">
                <a:latin typeface="Times New Roman" panose="02020603050405020304" pitchFamily="18" charset="0"/>
              </a:rPr>
              <a:t>Sposoby wyjaśnienia motywów działalności przedsiębiorstwa:</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osiągnięcie maksymalnego zysku</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Opanowanie rynku</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Maksymalizacja wartości rynkowej aktywów firmy</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Przetrwanie dzięki zapewnieniu sobie zadowalających wyników</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Zaspokajanie potrzeb klientów</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ext Box 1">
            <a:extLst>
              <a:ext uri="{FF2B5EF4-FFF2-40B4-BE49-F238E27FC236}">
                <a16:creationId xmlns:a16="http://schemas.microsoft.com/office/drawing/2014/main" id="{A86F3CF6-99DB-F5D1-7664-59AEB0CAA38F}"/>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ctr" eaLnBrk="1" hangingPunct="1">
              <a:spcBef>
                <a:spcPct val="0"/>
              </a:spcBef>
              <a:buClrTx/>
              <a:buFontTx/>
              <a:buNone/>
            </a:pPr>
            <a:r>
              <a:rPr lang="pl-PL" altLang="en-US" sz="3600">
                <a:solidFill>
                  <a:srgbClr val="006600"/>
                </a:solidFill>
              </a:rPr>
              <a:t>Majątek przedsiębiorstwa-</a:t>
            </a:r>
            <a:br>
              <a:rPr lang="pl-PL" altLang="en-US" sz="3600">
                <a:solidFill>
                  <a:srgbClr val="006600"/>
                </a:solidFill>
              </a:rPr>
            </a:br>
            <a:r>
              <a:rPr lang="pl-PL" altLang="en-US" sz="3600">
                <a:solidFill>
                  <a:srgbClr val="006600"/>
                </a:solidFill>
              </a:rPr>
              <a:t>-aktywa trwałe</a:t>
            </a:r>
          </a:p>
        </p:txBody>
      </p:sp>
      <p:sp>
        <p:nvSpPr>
          <p:cNvPr id="154627" name="Text Box 2">
            <a:extLst>
              <a:ext uri="{FF2B5EF4-FFF2-40B4-BE49-F238E27FC236}">
                <a16:creationId xmlns:a16="http://schemas.microsoft.com/office/drawing/2014/main" id="{56B175BA-4C1C-5875-4E55-29EAF7E4DB34}"/>
              </a:ext>
            </a:extLst>
          </p:cNvPr>
          <p:cNvSpPr txBox="1">
            <a:spLocks noChangeArrowheads="1"/>
          </p:cNvSpPr>
          <p:nvPr/>
        </p:nvSpPr>
        <p:spPr bwMode="auto">
          <a:xfrm>
            <a:off x="609600" y="2057400"/>
            <a:ext cx="8077200" cy="360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457200" indent="-457200">
              <a:spcBef>
                <a:spcPts val="8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Font typeface="Times New Roman" panose="02020603050405020304" pitchFamily="18" charset="0"/>
              <a:buAutoNum type="arabicPeriod"/>
            </a:pPr>
            <a:r>
              <a:rPr lang="pl-PL" altLang="en-US" sz="2800" b="1">
                <a:latin typeface="Times New Roman" panose="02020603050405020304" pitchFamily="18" charset="0"/>
              </a:rPr>
              <a:t>Wartości niematerialne i prawne</a:t>
            </a:r>
          </a:p>
          <a:p>
            <a:pPr eaLnBrk="1" hangingPunct="1">
              <a:spcBef>
                <a:spcPts val="1750"/>
              </a:spcBef>
              <a:buFont typeface="Times New Roman" panose="02020603050405020304" pitchFamily="18" charset="0"/>
              <a:buAutoNum type="arabicPeriod"/>
            </a:pPr>
            <a:r>
              <a:rPr lang="pl-PL" altLang="en-US" sz="2800" b="1">
                <a:latin typeface="Times New Roman" panose="02020603050405020304" pitchFamily="18" charset="0"/>
              </a:rPr>
              <a:t>Rzeczowe aktywa trwałe (</a:t>
            </a:r>
            <a:r>
              <a:rPr lang="pl-PL" altLang="en-US" sz="2800" b="1">
                <a:solidFill>
                  <a:schemeClr val="bg1"/>
                </a:solidFill>
                <a:latin typeface="Times New Roman" panose="02020603050405020304" pitchFamily="18" charset="0"/>
              </a:rPr>
              <a:t> </a:t>
            </a:r>
            <a:r>
              <a:rPr lang="pl-PL" altLang="en-US" sz="2800" b="1">
                <a:solidFill>
                  <a:schemeClr val="tx1"/>
                </a:solidFill>
                <a:latin typeface="Times New Roman" panose="02020603050405020304" pitchFamily="18" charset="0"/>
              </a:rPr>
              <a:t>maszyny, urządzenia produkcyjne, budynki, środki transportu)</a:t>
            </a:r>
          </a:p>
          <a:p>
            <a:pPr eaLnBrk="1" hangingPunct="1">
              <a:spcBef>
                <a:spcPts val="1750"/>
              </a:spcBef>
              <a:buFont typeface="Times New Roman" panose="02020603050405020304" pitchFamily="18" charset="0"/>
              <a:buAutoNum type="arabicPeriod"/>
            </a:pPr>
            <a:r>
              <a:rPr lang="pl-PL" altLang="en-US" sz="2800" b="1">
                <a:latin typeface="Times New Roman" panose="02020603050405020304" pitchFamily="18" charset="0"/>
              </a:rPr>
              <a:t>Należności długoterminowe</a:t>
            </a:r>
          </a:p>
          <a:p>
            <a:pPr eaLnBrk="1" hangingPunct="1">
              <a:spcBef>
                <a:spcPts val="1750"/>
              </a:spcBef>
              <a:buFont typeface="Times New Roman" panose="02020603050405020304" pitchFamily="18" charset="0"/>
              <a:buAutoNum type="arabicPeriod"/>
            </a:pPr>
            <a:r>
              <a:rPr lang="pl-PL" altLang="en-US" sz="2800" b="1">
                <a:latin typeface="Times New Roman" panose="02020603050405020304" pitchFamily="18" charset="0"/>
              </a:rPr>
              <a:t>Inwestycje długoterminowe</a:t>
            </a:r>
          </a:p>
          <a:p>
            <a:pPr eaLnBrk="1" hangingPunct="1">
              <a:spcBef>
                <a:spcPts val="1750"/>
              </a:spcBef>
              <a:buFont typeface="Times New Roman" panose="02020603050405020304" pitchFamily="18" charset="0"/>
              <a:buAutoNum type="arabicPeriod"/>
            </a:pPr>
            <a:r>
              <a:rPr lang="pl-PL" altLang="en-US" sz="2800" b="1">
                <a:latin typeface="Times New Roman" panose="02020603050405020304" pitchFamily="18" charset="0"/>
              </a:rPr>
              <a:t>Długoterminowe rozliczenia międzyokresowe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Text Box 1">
            <a:extLst>
              <a:ext uri="{FF2B5EF4-FFF2-40B4-BE49-F238E27FC236}">
                <a16:creationId xmlns:a16="http://schemas.microsoft.com/office/drawing/2014/main" id="{8E7F2846-3B8E-B3BF-E057-4533C29EB5EE}"/>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ctr" eaLnBrk="1" hangingPunct="1">
              <a:spcBef>
                <a:spcPct val="0"/>
              </a:spcBef>
              <a:buClrTx/>
              <a:buFontTx/>
              <a:buNone/>
            </a:pPr>
            <a:r>
              <a:rPr lang="pl-PL" altLang="en-US" sz="3600">
                <a:solidFill>
                  <a:srgbClr val="006600"/>
                </a:solidFill>
              </a:rPr>
              <a:t>aktywa obrotowe</a:t>
            </a:r>
          </a:p>
        </p:txBody>
      </p:sp>
      <p:sp>
        <p:nvSpPr>
          <p:cNvPr id="156675" name="Text Box 2">
            <a:extLst>
              <a:ext uri="{FF2B5EF4-FFF2-40B4-BE49-F238E27FC236}">
                <a16:creationId xmlns:a16="http://schemas.microsoft.com/office/drawing/2014/main" id="{76B89759-C008-0AB4-934A-E0221D541B5F}"/>
              </a:ext>
            </a:extLst>
          </p:cNvPr>
          <p:cNvSpPr txBox="1">
            <a:spLocks noChangeArrowheads="1"/>
          </p:cNvSpPr>
          <p:nvPr/>
        </p:nvSpPr>
        <p:spPr bwMode="auto">
          <a:xfrm>
            <a:off x="609600" y="2362200"/>
            <a:ext cx="7772400"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457200" indent="-457200">
              <a:spcBef>
                <a:spcPts val="8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pPr>
            <a:r>
              <a:rPr lang="pl-PL" altLang="en-US" sz="2800" b="1">
                <a:solidFill>
                  <a:schemeClr val="tx1"/>
                </a:solidFill>
                <a:latin typeface="Times New Roman" panose="02020603050405020304" pitchFamily="18" charset="0"/>
              </a:rPr>
              <a:t>Materiały,  zapasy, paliwo i energia, produkcja w toku, wyroby gotowe, przedmioty nietrwałe, środki pieniężne (gotówka w kasie i na koncie w banku, czeki obce) oraz środki pieniężne w rozrachunkach (należności pieniężne u kontrahentów przedsiębiorstwa), inwestycje krótkoterminowe</a:t>
            </a:r>
          </a:p>
          <a:p>
            <a:pPr eaLnBrk="1" hangingPunct="1">
              <a:spcBef>
                <a:spcPts val="1750"/>
              </a:spcBef>
            </a:pPr>
            <a:endParaRPr lang="pl-PL" altLang="en-US" sz="2800" b="1">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1">
            <a:extLst>
              <a:ext uri="{FF2B5EF4-FFF2-40B4-BE49-F238E27FC236}">
                <a16:creationId xmlns:a16="http://schemas.microsoft.com/office/drawing/2014/main" id="{2B5B6CA7-3AE4-49E2-A151-DCB02267A820}"/>
              </a:ext>
            </a:extLst>
          </p:cNvPr>
          <p:cNvSpPr txBox="1">
            <a:spLocks noChangeArrowheads="1"/>
          </p:cNvSpPr>
          <p:nvPr/>
        </p:nvSpPr>
        <p:spPr bwMode="auto">
          <a:xfrm>
            <a:off x="1066800" y="228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ctr" eaLnBrk="1" hangingPunct="1">
              <a:spcBef>
                <a:spcPct val="0"/>
              </a:spcBef>
              <a:buClrTx/>
              <a:buFontTx/>
              <a:buNone/>
            </a:pPr>
            <a:r>
              <a:rPr lang="pl-PL" altLang="en-US" sz="3600">
                <a:solidFill>
                  <a:srgbClr val="006600"/>
                </a:solidFill>
              </a:rPr>
              <a:t> kapitały obce</a:t>
            </a:r>
          </a:p>
        </p:txBody>
      </p:sp>
      <p:sp>
        <p:nvSpPr>
          <p:cNvPr id="158723" name="Text Box 2">
            <a:extLst>
              <a:ext uri="{FF2B5EF4-FFF2-40B4-BE49-F238E27FC236}">
                <a16:creationId xmlns:a16="http://schemas.microsoft.com/office/drawing/2014/main" id="{5D73B97B-7978-C191-4E7F-8B6D660ED75D}"/>
              </a:ext>
            </a:extLst>
          </p:cNvPr>
          <p:cNvSpPr txBox="1">
            <a:spLocks noChangeArrowheads="1"/>
          </p:cNvSpPr>
          <p:nvPr/>
        </p:nvSpPr>
        <p:spPr bwMode="auto">
          <a:xfrm>
            <a:off x="287338" y="792163"/>
            <a:ext cx="8229600" cy="426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kredy bankowy</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pozabankowe kredyty (kredyt dostawcy, kredyt odbiorcy)</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obligacje</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leasing</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franchising</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venture capital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1">
            <a:extLst>
              <a:ext uri="{FF2B5EF4-FFF2-40B4-BE49-F238E27FC236}">
                <a16:creationId xmlns:a16="http://schemas.microsoft.com/office/drawing/2014/main" id="{7D4FE343-85ED-F922-E4B8-2D39713E1171}"/>
              </a:ext>
            </a:extLst>
          </p:cNvPr>
          <p:cNvSpPr txBox="1">
            <a:spLocks noChangeArrowheads="1"/>
          </p:cNvSpPr>
          <p:nvPr/>
        </p:nvSpPr>
        <p:spPr bwMode="auto">
          <a:xfrm>
            <a:off x="914400" y="381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definicje</a:t>
            </a:r>
          </a:p>
        </p:txBody>
      </p:sp>
      <p:sp>
        <p:nvSpPr>
          <p:cNvPr id="10242" name="Text Box 2">
            <a:extLst>
              <a:ext uri="{FF2B5EF4-FFF2-40B4-BE49-F238E27FC236}">
                <a16:creationId xmlns:a16="http://schemas.microsoft.com/office/drawing/2014/main" id="{BFFB81B8-6796-03F1-02E5-156B23BECD64}"/>
              </a:ext>
            </a:extLst>
          </p:cNvPr>
          <p:cNvSpPr txBox="1">
            <a:spLocks noChangeArrowheads="1"/>
          </p:cNvSpPr>
          <p:nvPr/>
        </p:nvSpPr>
        <p:spPr bwMode="auto">
          <a:xfrm>
            <a:off x="304800" y="1676400"/>
            <a:ext cx="8534400" cy="4284663"/>
          </a:xfrm>
          <a:prstGeom prst="rect">
            <a:avLst/>
          </a:prstGeom>
          <a:noFill/>
          <a:ln w="9525" cap="flat">
            <a:noFill/>
            <a:round/>
            <a:headEnd/>
            <a:tailEnd/>
          </a:ln>
          <a:effectLst/>
        </p:spPr>
        <p:txBody>
          <a:bodyPr lIns="90000" tIns="46800" rIns="90000" bIns="46800">
            <a:spAutoFit/>
          </a:bodyPr>
          <a:lstStyle/>
          <a:p>
            <a:pPr eaLnBrk="1" hangingPunct="1">
              <a:spcBef>
                <a:spcPts val="175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2800" b="1">
                <a:solidFill>
                  <a:srgbClr val="000000"/>
                </a:solidFill>
                <a:effectLst>
                  <a:outerShdw blurRad="38100" dist="38100" dir="2700000" algn="tl">
                    <a:srgbClr val="FFFFFF"/>
                  </a:outerShdw>
                </a:effectLst>
                <a:latin typeface="Times New Roman" pitchFamily="16" charset="0"/>
                <a:ea typeface="Microsoft YaHei" charset="-122"/>
              </a:rPr>
              <a:t>Przedsiębiorstwo</a:t>
            </a:r>
            <a:r>
              <a:rPr lang="pl-PL" sz="2800" b="1">
                <a:solidFill>
                  <a:srgbClr val="000000"/>
                </a:solidFill>
                <a:latin typeface="Times New Roman" pitchFamily="16" charset="0"/>
                <a:ea typeface="Microsoft YaHei" charset="-122"/>
              </a:rPr>
              <a:t> – jednostka (podmiot) prowadzący, motywowaną chęcią uzyskania korzyści majątkowych, działalność gospodarczą, mającą na celu zaspokajanie potrzeb innych podmiotów życia społecznego przez wytwarzanie produktów i/lub świadczenie usług, przy czym działalność ta prowadzona jest samodzielnie na ryzyko właściciela (i)</a:t>
            </a:r>
          </a:p>
          <a:p>
            <a:pPr algn="r" eaLnBrk="1" hangingPunct="1">
              <a:spcBef>
                <a:spcPts val="175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pl-PL" sz="2800" b="1">
              <a:solidFill>
                <a:srgbClr val="000000"/>
              </a:solidFill>
              <a:latin typeface="Times New Roman" pitchFamily="16" charset="0"/>
              <a:ea typeface="Microsoft YaHei" charset="-122"/>
            </a:endParaRPr>
          </a:p>
          <a:p>
            <a:pPr algn="r" eaLnBrk="1" hangingPunct="1">
              <a:spcBef>
                <a:spcPts val="15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a:solidFill>
                  <a:srgbClr val="000000"/>
                </a:solidFill>
                <a:latin typeface="Times New Roman" pitchFamily="16" charset="0"/>
                <a:ea typeface="Microsoft YaHei" charset="-122"/>
              </a:rPr>
              <a:t>S. Sudoł 2002</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6013C416-5614-F7B4-7C69-7948C769A629}"/>
              </a:ext>
            </a:extLst>
          </p:cNvPr>
          <p:cNvSpPr txBox="1"/>
          <p:nvPr/>
        </p:nvSpPr>
        <p:spPr>
          <a:xfrm>
            <a:off x="251520" y="548680"/>
            <a:ext cx="8640960" cy="5262979"/>
          </a:xfrm>
          <a:prstGeom prst="rect">
            <a:avLst/>
          </a:prstGeom>
          <a:noFill/>
        </p:spPr>
        <p:txBody>
          <a:bodyPr>
            <a:spAutoFit/>
          </a:bodyPr>
          <a:lstStyle/>
          <a:p>
            <a:pPr>
              <a:defRPr/>
            </a:pPr>
            <a:r>
              <a:rPr lang="pl-PL" dirty="0">
                <a:solidFill>
                  <a:srgbClr val="202122"/>
                </a:solidFill>
                <a:highlight>
                  <a:srgbClr val="FFFFFF"/>
                </a:highlight>
                <a:latin typeface="Arial" panose="020B0604020202020204" pitchFamily="34" charset="0"/>
              </a:rPr>
              <a:t>W</a:t>
            </a:r>
            <a:r>
              <a:rPr lang="pl-PL" dirty="0">
                <a:solidFill>
                  <a:schemeClr val="tx1"/>
                </a:solidFill>
                <a:highlight>
                  <a:srgbClr val="FFFFFF"/>
                </a:highlight>
                <a:latin typeface="Arial" panose="020B0604020202020204" pitchFamily="34" charset="0"/>
              </a:rPr>
              <a:t> </a:t>
            </a:r>
            <a:r>
              <a:rPr lang="pl-PL" dirty="0">
                <a:solidFill>
                  <a:schemeClr val="tx1"/>
                </a:solidFill>
                <a:highlight>
                  <a:srgbClr val="FFFFFF"/>
                </a:highlight>
                <a:latin typeface="Arial" panose="020B0604020202020204" pitchFamily="34" charset="0"/>
                <a:hlinkClick r:id="rId2" tooltip="System prawny Polski"/>
              </a:rPr>
              <a:t>polskim systemie prawa</a:t>
            </a:r>
            <a:r>
              <a:rPr lang="pl-PL" dirty="0">
                <a:solidFill>
                  <a:schemeClr val="tx1"/>
                </a:solidFill>
                <a:highlight>
                  <a:srgbClr val="FFFFFF"/>
                </a:highlight>
                <a:latin typeface="Arial" panose="020B0604020202020204" pitchFamily="34" charset="0"/>
              </a:rPr>
              <a:t> umowa leasingu jest regulowana przez </a:t>
            </a:r>
            <a:r>
              <a:rPr lang="pl-PL" dirty="0">
                <a:solidFill>
                  <a:schemeClr val="tx1"/>
                </a:solidFill>
                <a:highlight>
                  <a:srgbClr val="FFFFFF"/>
                </a:highlight>
                <a:latin typeface="Arial" panose="020B0604020202020204" pitchFamily="34" charset="0"/>
                <a:hlinkClick r:id="rId3" tooltip="Kodeks cywilny (ustawa z 1964)"/>
              </a:rPr>
              <a:t>Kodeks cywilny (ustawa z 1964)</a:t>
            </a:r>
            <a:r>
              <a:rPr lang="pl-PL" dirty="0">
                <a:solidFill>
                  <a:schemeClr val="tx1"/>
                </a:solidFill>
                <a:highlight>
                  <a:srgbClr val="FFFFFF"/>
                </a:highlight>
                <a:latin typeface="Arial" panose="020B0604020202020204" pitchFamily="34" charset="0"/>
              </a:rPr>
              <a:t> w art. 709</a:t>
            </a:r>
            <a:r>
              <a:rPr lang="pl-PL" baseline="30000" dirty="0">
                <a:solidFill>
                  <a:schemeClr val="tx1"/>
                </a:solidFill>
                <a:highlight>
                  <a:srgbClr val="FFFFFF"/>
                </a:highlight>
                <a:latin typeface="Arial" panose="020B0604020202020204" pitchFamily="34" charset="0"/>
              </a:rPr>
              <a:t>1</a:t>
            </a:r>
            <a:r>
              <a:rPr lang="pl-PL" dirty="0">
                <a:solidFill>
                  <a:schemeClr val="tx1"/>
                </a:solidFill>
                <a:highlight>
                  <a:srgbClr val="FFFFFF"/>
                </a:highlight>
                <a:latin typeface="Arial" panose="020B0604020202020204" pitchFamily="34" charset="0"/>
              </a:rPr>
              <a:t>–709. Początkowy artykuł tej regulacji stanowi</a:t>
            </a:r>
            <a:r>
              <a:rPr lang="pl-PL" dirty="0">
                <a:solidFill>
                  <a:srgbClr val="202122"/>
                </a:solidFill>
                <a:highlight>
                  <a:srgbClr val="FFFFFF"/>
                </a:highlight>
                <a:latin typeface="Arial" panose="020B0604020202020204" pitchFamily="34" charset="0"/>
              </a:rPr>
              <a:t>:</a:t>
            </a:r>
          </a:p>
          <a:p>
            <a:pPr>
              <a:defRPr/>
            </a:pPr>
            <a:r>
              <a:rPr lang="pl-PL" i="1" dirty="0">
                <a:solidFill>
                  <a:srgbClr val="202122"/>
                </a:solidFill>
                <a:highlight>
                  <a:srgbClr val="FFFFFF"/>
                </a:highlight>
                <a:latin typeface="Arial" panose="020B0604020202020204" pitchFamily="34" charset="0"/>
              </a:rPr>
              <a:t>„Przez umowę leasingu finansujący zobowiązuje się, w zakresie działalności swego przedsiębiorstwa, nabyć rzecz od oznaczonego zbywającego na warunkach określonych w tej umowie, i oddać tę rzecz korzystającemu do używania, albo używania i pobierania pożytków przez czas oznaczony, a korzystający zobowiązuje się zapłacić finansującemu, w uzgodnionych ratach, wynagrodzenie pieniężne, równe co najmniej cenie, lub wynagrodzeniu z tytułu nabycia rzeczy przez finansującego.”</a:t>
            </a:r>
            <a:endParaRPr lang="pl-PL" dirty="0">
              <a:solidFill>
                <a:srgbClr val="202122"/>
              </a:solidFill>
              <a:highlight>
                <a:srgbClr val="FFFFFF"/>
              </a:highlight>
              <a:latin typeface="Arial" panose="020B0604020202020204" pitchFamily="34" charset="0"/>
            </a:endParaRPr>
          </a:p>
          <a:p>
            <a:pPr>
              <a:defRPr/>
            </a:pPr>
            <a:r>
              <a:rPr lang="pl-PL" dirty="0">
                <a:solidFill>
                  <a:srgbClr val="202122"/>
                </a:solidFill>
                <a:highlight>
                  <a:srgbClr val="FFFFFF"/>
                </a:highlight>
                <a:latin typeface="Arial" panose="020B0604020202020204" pitchFamily="34" charset="0"/>
              </a:rPr>
              <a:t>Zgodnie z art. 709 umowa leasingu powinna być zawarta na piśmie pod rygorem nieważności.</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5D9D18F8-2162-9772-EE80-C6936627B34B}"/>
              </a:ext>
            </a:extLst>
          </p:cNvPr>
          <p:cNvSpPr txBox="1"/>
          <p:nvPr/>
        </p:nvSpPr>
        <p:spPr>
          <a:xfrm>
            <a:off x="377220" y="404664"/>
            <a:ext cx="8784976" cy="5324535"/>
          </a:xfrm>
          <a:prstGeom prst="rect">
            <a:avLst/>
          </a:prstGeom>
          <a:noFill/>
        </p:spPr>
        <p:txBody>
          <a:bodyPr>
            <a:spAutoFit/>
          </a:bodyPr>
          <a:lstStyle/>
          <a:p>
            <a:pPr>
              <a:defRPr/>
            </a:pPr>
            <a:r>
              <a:rPr lang="pl-PL" sz="2000" b="1" dirty="0">
                <a:solidFill>
                  <a:srgbClr val="202122"/>
                </a:solidFill>
                <a:highlight>
                  <a:srgbClr val="FFFFFF"/>
                </a:highlight>
                <a:latin typeface="Arial" panose="020B0604020202020204" pitchFamily="34" charset="0"/>
              </a:rPr>
              <a:t>Franczyza</a:t>
            </a:r>
            <a:r>
              <a:rPr lang="pl-PL" sz="2000" dirty="0">
                <a:solidFill>
                  <a:srgbClr val="202122"/>
                </a:solidFill>
                <a:highlight>
                  <a:srgbClr val="FFFFFF"/>
                </a:highlight>
                <a:latin typeface="Arial" panose="020B0604020202020204" pitchFamily="34" charset="0"/>
              </a:rPr>
              <a:t> opiera się na koncepcji </a:t>
            </a:r>
            <a:r>
              <a:rPr lang="pl-PL" sz="2000" dirty="0">
                <a:solidFill>
                  <a:schemeClr val="tx1"/>
                </a:solidFill>
                <a:highlight>
                  <a:srgbClr val="FFFFFF"/>
                </a:highlight>
                <a:latin typeface="Arial" panose="020B0604020202020204" pitchFamily="34" charset="0"/>
                <a:hlinkClick r:id="rId2" tooltip="Marketing"/>
              </a:rPr>
              <a:t>marketingowej</a:t>
            </a:r>
            <a:r>
              <a:rPr lang="pl-PL" sz="2000" dirty="0">
                <a:solidFill>
                  <a:srgbClr val="202122"/>
                </a:solidFill>
                <a:highlight>
                  <a:srgbClr val="FFFFFF"/>
                </a:highlight>
                <a:latin typeface="Arial" panose="020B0604020202020204" pitchFamily="34" charset="0"/>
              </a:rPr>
              <a:t> , którą organizacja może przyjąć jako strategię ekspansji biznesowej. W przypadku wdrożenia franczyzodawca udziela licencji na część lub całość swojego know-how, procedur, </a:t>
            </a:r>
            <a:r>
              <a:rPr lang="pl-PL" sz="2000" dirty="0">
                <a:solidFill>
                  <a:schemeClr val="tx1"/>
                </a:solidFill>
                <a:highlight>
                  <a:srgbClr val="FFFFFF"/>
                </a:highlight>
                <a:latin typeface="Arial" panose="020B0604020202020204" pitchFamily="34" charset="0"/>
                <a:hlinkClick r:id="rId3" tooltip="Własność intelektualna"/>
              </a:rPr>
              <a:t>własności intelektualnej</a:t>
            </a:r>
            <a:r>
              <a:rPr lang="pl-PL" sz="2000" dirty="0">
                <a:solidFill>
                  <a:schemeClr val="tx1"/>
                </a:solidFill>
                <a:highlight>
                  <a:srgbClr val="FFFFFF"/>
                </a:highlight>
                <a:latin typeface="Arial" panose="020B0604020202020204" pitchFamily="34" charset="0"/>
              </a:rPr>
              <a:t> </a:t>
            </a:r>
            <a:r>
              <a:rPr lang="pl-PL" sz="2000" dirty="0">
                <a:solidFill>
                  <a:srgbClr val="202122"/>
                </a:solidFill>
                <a:highlight>
                  <a:srgbClr val="FFFFFF"/>
                </a:highlight>
                <a:latin typeface="Arial" panose="020B0604020202020204" pitchFamily="34" charset="0"/>
              </a:rPr>
              <a:t>, korzystania ze swojego </a:t>
            </a:r>
            <a:r>
              <a:rPr lang="pl-PL" sz="2000" dirty="0">
                <a:solidFill>
                  <a:schemeClr val="tx1"/>
                </a:solidFill>
                <a:highlight>
                  <a:srgbClr val="FFFFFF"/>
                </a:highlight>
                <a:latin typeface="Arial" panose="020B0604020202020204" pitchFamily="34" charset="0"/>
                <a:hlinkClick r:id="rId4" tooltip="Model biznesowy"/>
              </a:rPr>
              <a:t>modelu biznesowego</a:t>
            </a:r>
            <a:r>
              <a:rPr lang="pl-PL" sz="2000" dirty="0">
                <a:solidFill>
                  <a:schemeClr val="tx1"/>
                </a:solidFill>
                <a:highlight>
                  <a:srgbClr val="FFFFFF"/>
                </a:highlight>
                <a:latin typeface="Arial" panose="020B0604020202020204" pitchFamily="34" charset="0"/>
              </a:rPr>
              <a:t> </a:t>
            </a:r>
            <a:r>
              <a:rPr lang="pl-PL" sz="2000" dirty="0">
                <a:solidFill>
                  <a:srgbClr val="202122"/>
                </a:solidFill>
                <a:highlight>
                  <a:srgbClr val="FFFFFF"/>
                </a:highlight>
                <a:latin typeface="Arial" panose="020B0604020202020204" pitchFamily="34" charset="0"/>
              </a:rPr>
              <a:t>, marki i praw do sprzedaży swoich markowych produktów i usług franczyzobiorcy. W zamian franczyzobiorca płaci określone opłaty i zgadza się przestrzegać określonych zobowiązań, zazwyczaj określonych w umowie franczyzowej.</a:t>
            </a:r>
          </a:p>
          <a:p>
            <a:pPr>
              <a:defRPr/>
            </a:pPr>
            <a:r>
              <a:rPr lang="pl-PL" sz="2000" dirty="0">
                <a:solidFill>
                  <a:srgbClr val="202122"/>
                </a:solidFill>
                <a:highlight>
                  <a:srgbClr val="FFFFFF"/>
                </a:highlight>
                <a:latin typeface="Arial" panose="020B0604020202020204" pitchFamily="34" charset="0"/>
              </a:rPr>
              <a:t>Słowo </a:t>
            </a:r>
            <a:r>
              <a:rPr lang="pl-PL" sz="2000" i="1" dirty="0">
                <a:solidFill>
                  <a:srgbClr val="202122"/>
                </a:solidFill>
                <a:highlight>
                  <a:srgbClr val="FFFFFF"/>
                </a:highlight>
                <a:latin typeface="Arial" panose="020B0604020202020204" pitchFamily="34" charset="0"/>
              </a:rPr>
              <a:t>franczyza</a:t>
            </a:r>
            <a:r>
              <a:rPr lang="pl-PL" sz="2000" dirty="0">
                <a:solidFill>
                  <a:srgbClr val="202122"/>
                </a:solidFill>
                <a:highlight>
                  <a:srgbClr val="FFFFFF"/>
                </a:highlight>
                <a:latin typeface="Arial" panose="020B0604020202020204" pitchFamily="34" charset="0"/>
              </a:rPr>
              <a:t> pochodzi z języka </a:t>
            </a:r>
            <a:r>
              <a:rPr lang="pl-PL" sz="2000" dirty="0" err="1">
                <a:solidFill>
                  <a:srgbClr val="202122"/>
                </a:solidFill>
                <a:highlight>
                  <a:srgbClr val="FFFFFF"/>
                </a:highlight>
                <a:latin typeface="Arial" panose="020B0604020202020204" pitchFamily="34" charset="0"/>
              </a:rPr>
              <a:t>anglo</a:t>
            </a:r>
            <a:r>
              <a:rPr lang="pl-PL" sz="2000" dirty="0">
                <a:solidFill>
                  <a:srgbClr val="202122"/>
                </a:solidFill>
                <a:highlight>
                  <a:srgbClr val="FFFFFF"/>
                </a:highlight>
                <a:latin typeface="Arial" panose="020B0604020202020204" pitchFamily="34" charset="0"/>
              </a:rPr>
              <a:t>-francuskiego — od </a:t>
            </a:r>
            <a:r>
              <a:rPr lang="pl-PL" sz="2000" i="1" dirty="0">
                <a:solidFill>
                  <a:srgbClr val="202122"/>
                </a:solidFill>
                <a:highlight>
                  <a:srgbClr val="FFFFFF"/>
                </a:highlight>
                <a:latin typeface="Arial" panose="020B0604020202020204" pitchFamily="34" charset="0"/>
              </a:rPr>
              <a:t>słowa franc</a:t>
            </a:r>
            <a:r>
              <a:rPr lang="pl-PL" sz="2000" dirty="0">
                <a:solidFill>
                  <a:srgbClr val="202122"/>
                </a:solidFill>
                <a:highlight>
                  <a:srgbClr val="FFFFFF"/>
                </a:highlight>
                <a:latin typeface="Arial" panose="020B0604020202020204" pitchFamily="34" charset="0"/>
              </a:rPr>
              <a:t> , oznaczającego „wolny” — i jest używane zarówno jako rzeczownik, jak i czasownik (przechodni). Dla franczyzodawcy korzystanie z systemu franczyzowego jest alternatywną strategią rozwoju biznesu, w porównaniu do ekspansji za pośrednictwem punktów sprzedaży będących własnością korporacji lub „ </a:t>
            </a:r>
            <a:r>
              <a:rPr lang="pl-PL" sz="2000" dirty="0">
                <a:solidFill>
                  <a:schemeClr val="tx1"/>
                </a:solidFill>
                <a:highlight>
                  <a:srgbClr val="FFFFFF"/>
                </a:highlight>
                <a:latin typeface="Arial" panose="020B0604020202020204" pitchFamily="34" charset="0"/>
                <a:hlinkClick r:id="rId5" tooltip="Sieci sklepów"/>
              </a:rPr>
              <a:t>sklepów sieciowych</a:t>
            </a:r>
            <a:r>
              <a:rPr lang="pl-PL" sz="2000" dirty="0">
                <a:solidFill>
                  <a:schemeClr val="tx1"/>
                </a:solidFill>
                <a:highlight>
                  <a:srgbClr val="FFFFFF"/>
                </a:highlight>
                <a:latin typeface="Arial" panose="020B0604020202020204" pitchFamily="34" charset="0"/>
              </a:rPr>
              <a:t> </a:t>
            </a:r>
            <a:r>
              <a:rPr lang="pl-PL" sz="2000" dirty="0">
                <a:solidFill>
                  <a:srgbClr val="202122"/>
                </a:solidFill>
                <a:highlight>
                  <a:srgbClr val="FFFFFF"/>
                </a:highlight>
                <a:latin typeface="Arial" panose="020B0604020202020204" pitchFamily="34" charset="0"/>
              </a:rPr>
              <a:t>”. Przyjęcie strategii rozwoju biznesu systemu franczyzowego w zakresie sprzedaży i dystrybucji towarów i usług minimalizuje ryzyko inwestycyjne kapitału i odpowiedzialności franczyzodawcy.</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0F813CE6-9079-245B-0148-8FBA1BE4123C}"/>
              </a:ext>
            </a:extLst>
          </p:cNvPr>
          <p:cNvSpPr txBox="1"/>
          <p:nvPr/>
        </p:nvSpPr>
        <p:spPr>
          <a:xfrm>
            <a:off x="539552" y="620688"/>
            <a:ext cx="8280920" cy="5016758"/>
          </a:xfrm>
          <a:prstGeom prst="rect">
            <a:avLst/>
          </a:prstGeom>
          <a:noFill/>
        </p:spPr>
        <p:txBody>
          <a:bodyPr>
            <a:spAutoFit/>
          </a:bodyPr>
          <a:lstStyle/>
          <a:p>
            <a:pPr>
              <a:defRPr/>
            </a:pPr>
            <a:r>
              <a:rPr lang="pl-PL" sz="2000" b="1" dirty="0">
                <a:solidFill>
                  <a:srgbClr val="202122"/>
                </a:solidFill>
                <a:highlight>
                  <a:srgbClr val="FFFFFF"/>
                </a:highlight>
                <a:latin typeface="Arial" panose="020B0604020202020204" pitchFamily="34" charset="0"/>
              </a:rPr>
              <a:t>Kapitał podwyższonego ryzyka</a:t>
            </a:r>
            <a:r>
              <a:rPr lang="pl-PL" sz="2000" dirty="0">
                <a:solidFill>
                  <a:srgbClr val="202122"/>
                </a:solidFill>
                <a:highlight>
                  <a:srgbClr val="FFFFFF"/>
                </a:highlight>
                <a:latin typeface="Arial" panose="020B0604020202020204" pitchFamily="34" charset="0"/>
              </a:rPr>
              <a:t> ( </a:t>
            </a:r>
            <a:r>
              <a:rPr lang="pl-PL" sz="2000" b="1" dirty="0">
                <a:solidFill>
                  <a:srgbClr val="202122"/>
                </a:solidFill>
                <a:highlight>
                  <a:srgbClr val="FFFFFF"/>
                </a:highlight>
                <a:latin typeface="Arial" panose="020B0604020202020204" pitchFamily="34" charset="0"/>
              </a:rPr>
              <a:t>VC</a:t>
            </a:r>
            <a:r>
              <a:rPr lang="pl-PL" sz="2000" dirty="0">
                <a:solidFill>
                  <a:srgbClr val="202122"/>
                </a:solidFill>
                <a:highlight>
                  <a:srgbClr val="FFFFFF"/>
                </a:highlight>
                <a:latin typeface="Arial" panose="020B0604020202020204" pitchFamily="34" charset="0"/>
              </a:rPr>
              <a:t> ) to forma finansowania </a:t>
            </a:r>
            <a:r>
              <a:rPr lang="pl-PL" sz="2000" dirty="0">
                <a:solidFill>
                  <a:schemeClr val="tx1"/>
                </a:solidFill>
                <a:highlight>
                  <a:srgbClr val="FFFFFF"/>
                </a:highlight>
                <a:latin typeface="Arial" panose="020B0604020202020204" pitchFamily="34" charset="0"/>
                <a:hlinkClick r:id="rId2" tooltip="Kapitał prywatny"/>
              </a:rPr>
              <a:t>kapitału prywatnego</a:t>
            </a:r>
            <a:r>
              <a:rPr lang="pl-PL" sz="2000" dirty="0">
                <a:solidFill>
                  <a:srgbClr val="CCCCFF"/>
                </a:solidFill>
                <a:highlight>
                  <a:srgbClr val="FFFFFF"/>
                </a:highlight>
                <a:latin typeface="Arial" panose="020B0604020202020204" pitchFamily="34" charset="0"/>
                <a:hlinkClick r:id="rId2" tooltip="Kapitał prywatny"/>
              </a:rPr>
              <a:t> </a:t>
            </a:r>
            <a:r>
              <a:rPr lang="pl-PL" sz="2000" dirty="0">
                <a:solidFill>
                  <a:srgbClr val="202122"/>
                </a:solidFill>
                <a:highlight>
                  <a:srgbClr val="FFFFFF"/>
                </a:highlight>
                <a:latin typeface="Arial" panose="020B0604020202020204" pitchFamily="34" charset="0"/>
                <a:hlinkClick r:id="rId3" tooltip="Firma start-upowa"/>
              </a:rPr>
              <a:t>,</a:t>
            </a:r>
            <a:r>
              <a:rPr lang="pl-PL" sz="2000" dirty="0">
                <a:solidFill>
                  <a:srgbClr val="202122"/>
                </a:solidFill>
                <a:highlight>
                  <a:srgbClr val="FFFFFF"/>
                </a:highlight>
                <a:latin typeface="Arial" panose="020B0604020202020204" pitchFamily="34" charset="0"/>
              </a:rPr>
              <a:t> dostarczana przez firmy lub</a:t>
            </a:r>
            <a:r>
              <a:rPr lang="pl-PL" sz="2000" dirty="0">
                <a:solidFill>
                  <a:schemeClr val="tx1"/>
                </a:solidFill>
                <a:highlight>
                  <a:srgbClr val="FFFFFF"/>
                </a:highlight>
                <a:latin typeface="Arial" panose="020B0604020202020204" pitchFamily="34" charset="0"/>
              </a:rPr>
              <a:t> </a:t>
            </a:r>
            <a:r>
              <a:rPr lang="pl-PL" sz="2000" dirty="0">
                <a:solidFill>
                  <a:schemeClr val="tx1"/>
                </a:solidFill>
                <a:highlight>
                  <a:srgbClr val="FFFFFF"/>
                </a:highlight>
                <a:latin typeface="Arial" panose="020B0604020202020204" pitchFamily="34" charset="0"/>
                <a:hlinkClick r:id="rId4" tooltip="Fundusze"/>
              </a:rPr>
              <a:t>fundusze</a:t>
            </a:r>
            <a:r>
              <a:rPr lang="pl-PL" sz="2000" dirty="0">
                <a:solidFill>
                  <a:schemeClr val="tx1"/>
                </a:solidFill>
                <a:highlight>
                  <a:srgbClr val="FFFFFF"/>
                </a:highlight>
                <a:latin typeface="Arial" panose="020B0604020202020204" pitchFamily="34" charset="0"/>
              </a:rPr>
              <a:t> </a:t>
            </a:r>
            <a:r>
              <a:rPr lang="pl-PL" sz="2000" dirty="0">
                <a:solidFill>
                  <a:srgbClr val="202122"/>
                </a:solidFill>
                <a:highlight>
                  <a:srgbClr val="FFFFFF"/>
                </a:highlight>
                <a:latin typeface="Arial" panose="020B0604020202020204" pitchFamily="34" charset="0"/>
              </a:rPr>
              <a:t>startupom , firmom na wczesnym etapie rozwoju i rozwijającym się, które uznano za mające duży potencjał wzrostu lub które wykazały duży wzrost pod względem liczby pracowników, rocznych przychodów, skali działalności itp. Firmy lub fundusze kapitału podwyższonego ryzyka inwestują w te firmy na wczesnym etapie rozwoju w zamian za </a:t>
            </a:r>
            <a:r>
              <a:rPr lang="pl-PL" sz="2000" dirty="0">
                <a:solidFill>
                  <a:schemeClr val="tx1"/>
                </a:solidFill>
                <a:highlight>
                  <a:srgbClr val="FFFFFF"/>
                </a:highlight>
                <a:latin typeface="Arial" panose="020B0604020202020204" pitchFamily="34" charset="0"/>
                <a:hlinkClick r:id="rId5" tooltip="Kapitał własny (finanse)"/>
              </a:rPr>
              <a:t>kapitał własny</a:t>
            </a:r>
            <a:r>
              <a:rPr lang="pl-PL" sz="2000" dirty="0">
                <a:solidFill>
                  <a:schemeClr val="tx1"/>
                </a:solidFill>
                <a:highlight>
                  <a:srgbClr val="FFFFFF"/>
                </a:highlight>
                <a:latin typeface="Arial" panose="020B0604020202020204" pitchFamily="34" charset="0"/>
              </a:rPr>
              <a:t> lub </a:t>
            </a:r>
            <a:r>
              <a:rPr lang="pl-PL" sz="2000" dirty="0">
                <a:solidFill>
                  <a:srgbClr val="202122"/>
                </a:solidFill>
                <a:highlight>
                  <a:srgbClr val="FFFFFF"/>
                </a:highlight>
                <a:latin typeface="Arial" panose="020B0604020202020204" pitchFamily="34" charset="0"/>
              </a:rPr>
              <a:t>udziały własnościowe. Inwestorzy kapitału podwyższonego ryzyka podejmują ryzyko </a:t>
            </a:r>
            <a:r>
              <a:rPr lang="pl-PL" sz="2000" dirty="0">
                <a:solidFill>
                  <a:schemeClr val="tx1"/>
                </a:solidFill>
                <a:highlight>
                  <a:srgbClr val="FFFFFF"/>
                </a:highlight>
                <a:latin typeface="Arial" panose="020B0604020202020204" pitchFamily="34" charset="0"/>
                <a:hlinkClick r:id="rId6" tooltip="Finansowanie"/>
              </a:rPr>
              <a:t>finansowania</a:t>
            </a:r>
            <a:r>
              <a:rPr lang="pl-PL" sz="2000" dirty="0">
                <a:solidFill>
                  <a:schemeClr val="tx1"/>
                </a:solidFill>
                <a:highlight>
                  <a:srgbClr val="FFFFFF"/>
                </a:highlight>
                <a:latin typeface="Arial" panose="020B0604020202020204" pitchFamily="34" charset="0"/>
              </a:rPr>
              <a:t> s</a:t>
            </a:r>
            <a:r>
              <a:rPr lang="pl-PL" sz="2000" dirty="0">
                <a:solidFill>
                  <a:srgbClr val="202122"/>
                </a:solidFill>
                <a:highlight>
                  <a:srgbClr val="FFFFFF"/>
                </a:highlight>
                <a:latin typeface="Arial" panose="020B0604020202020204" pitchFamily="34" charset="0"/>
              </a:rPr>
              <a:t>tartupów w nadziei, że niektóre ze wspieranych przez nich firm odniosą sukces. Ponieważ </a:t>
            </a:r>
            <a:r>
              <a:rPr lang="pl-PL" sz="2000" dirty="0">
                <a:solidFill>
                  <a:schemeClr val="tx1"/>
                </a:solidFill>
                <a:highlight>
                  <a:srgbClr val="FFFFFF"/>
                </a:highlight>
                <a:latin typeface="Arial" panose="020B0604020202020204" pitchFamily="34" charset="0"/>
                <a:hlinkClick r:id="rId7" tooltip="Firma startupowa"/>
              </a:rPr>
              <a:t>startupy</a:t>
            </a:r>
            <a:r>
              <a:rPr lang="pl-PL" sz="2000" dirty="0">
                <a:solidFill>
                  <a:srgbClr val="202122"/>
                </a:solidFill>
                <a:highlight>
                  <a:srgbClr val="FFFFFF"/>
                </a:highlight>
                <a:latin typeface="Arial" panose="020B0604020202020204" pitchFamily="34" charset="0"/>
              </a:rPr>
              <a:t> borykają się z dużą niepewnością, inwestycje VC mają wysoki wskaźnik niepowodzeń. Startupy są zwykle oparte na</a:t>
            </a:r>
            <a:r>
              <a:rPr lang="pl-PL" sz="2000" dirty="0">
                <a:solidFill>
                  <a:schemeClr val="tx1"/>
                </a:solidFill>
                <a:highlight>
                  <a:srgbClr val="FFFFFF"/>
                </a:highlight>
                <a:latin typeface="Arial" panose="020B0604020202020204" pitchFamily="34" charset="0"/>
              </a:rPr>
              <a:t> </a:t>
            </a:r>
            <a:r>
              <a:rPr lang="pl-PL" sz="2000" dirty="0">
                <a:solidFill>
                  <a:schemeClr val="tx1"/>
                </a:solidFill>
                <a:highlight>
                  <a:srgbClr val="FFFFFF"/>
                </a:highlight>
                <a:latin typeface="Arial" panose="020B0604020202020204" pitchFamily="34" charset="0"/>
                <a:hlinkClick r:id="rId8" tooltip="Innowacja"/>
              </a:rPr>
              <a:t>innowacyjnej technologii</a:t>
            </a:r>
            <a:r>
              <a:rPr lang="pl-PL" sz="2000" dirty="0">
                <a:solidFill>
                  <a:schemeClr val="tx1"/>
                </a:solidFill>
                <a:highlight>
                  <a:srgbClr val="FFFFFF"/>
                </a:highlight>
                <a:latin typeface="Arial" panose="020B0604020202020204" pitchFamily="34" charset="0"/>
              </a:rPr>
              <a:t> lub </a:t>
            </a:r>
            <a:r>
              <a:rPr lang="pl-PL" sz="2000" dirty="0">
                <a:solidFill>
                  <a:schemeClr val="tx1"/>
                </a:solidFill>
                <a:highlight>
                  <a:srgbClr val="FFFFFF"/>
                </a:highlight>
                <a:latin typeface="Arial" panose="020B0604020202020204" pitchFamily="34" charset="0"/>
                <a:hlinkClick r:id="rId9" tooltip="Model biznesowy"/>
              </a:rPr>
              <a:t>modelu biznesowym</a:t>
            </a:r>
            <a:r>
              <a:rPr lang="pl-PL" sz="2000" dirty="0">
                <a:solidFill>
                  <a:schemeClr val="tx1"/>
                </a:solidFill>
                <a:highlight>
                  <a:srgbClr val="FFFFFF"/>
                </a:highlight>
                <a:latin typeface="Arial" panose="020B0604020202020204" pitchFamily="34" charset="0"/>
              </a:rPr>
              <a:t> i często pochodzą z branż </a:t>
            </a:r>
            <a:r>
              <a:rPr lang="pl-PL" sz="2000" dirty="0">
                <a:solidFill>
                  <a:schemeClr val="tx1"/>
                </a:solidFill>
                <a:highlight>
                  <a:srgbClr val="FFFFFF"/>
                </a:highlight>
                <a:latin typeface="Arial" panose="020B0604020202020204" pitchFamily="34" charset="0"/>
                <a:hlinkClick r:id="rId10" tooltip="Zaawansowana technologia"/>
              </a:rPr>
              <a:t>zaawansowanych technologii</a:t>
            </a:r>
            <a:r>
              <a:rPr lang="pl-PL" sz="2000" dirty="0">
                <a:solidFill>
                  <a:schemeClr val="tx1"/>
                </a:solidFill>
                <a:highlight>
                  <a:srgbClr val="FFFFFF"/>
                </a:highlight>
                <a:latin typeface="Arial" panose="020B0604020202020204" pitchFamily="34" charset="0"/>
              </a:rPr>
              <a:t> , takich jak </a:t>
            </a:r>
            <a:r>
              <a:rPr lang="pl-PL" sz="2000" dirty="0">
                <a:solidFill>
                  <a:schemeClr val="tx1"/>
                </a:solidFill>
                <a:highlight>
                  <a:srgbClr val="FFFFFF"/>
                </a:highlight>
                <a:latin typeface="Arial" panose="020B0604020202020204" pitchFamily="34" charset="0"/>
                <a:hlinkClick r:id="rId11" tooltip="Technologia informacyjna"/>
              </a:rPr>
              <a:t>technologia informatyczna</a:t>
            </a:r>
            <a:r>
              <a:rPr lang="pl-PL" sz="2000" dirty="0">
                <a:solidFill>
                  <a:schemeClr val="tx1"/>
                </a:solidFill>
                <a:highlight>
                  <a:srgbClr val="FFFFFF"/>
                </a:highlight>
                <a:latin typeface="Arial" panose="020B0604020202020204" pitchFamily="34" charset="0"/>
              </a:rPr>
              <a:t> (IT), </a:t>
            </a:r>
            <a:r>
              <a:rPr lang="pl-PL" sz="2000" dirty="0">
                <a:solidFill>
                  <a:schemeClr val="tx1"/>
                </a:solidFill>
                <a:highlight>
                  <a:srgbClr val="FFFFFF"/>
                </a:highlight>
                <a:latin typeface="Arial" panose="020B0604020202020204" pitchFamily="34" charset="0"/>
                <a:hlinkClick r:id="rId12" tooltip="Czysta technologia"/>
              </a:rPr>
              <a:t>technologia czysta</a:t>
            </a:r>
            <a:r>
              <a:rPr lang="pl-PL" sz="2000" dirty="0">
                <a:solidFill>
                  <a:schemeClr val="tx1"/>
                </a:solidFill>
                <a:highlight>
                  <a:srgbClr val="FFFFFF"/>
                </a:highlight>
                <a:latin typeface="Arial" panose="020B0604020202020204" pitchFamily="34" charset="0"/>
              </a:rPr>
              <a:t> lub </a:t>
            </a:r>
            <a:r>
              <a:rPr lang="pl-PL" sz="2000" dirty="0">
                <a:solidFill>
                  <a:schemeClr val="tx1"/>
                </a:solidFill>
                <a:highlight>
                  <a:srgbClr val="FFFFFF"/>
                </a:highlight>
                <a:latin typeface="Arial" panose="020B0604020202020204" pitchFamily="34" charset="0"/>
                <a:hlinkClick r:id="rId13" tooltip="Biotechnologia"/>
              </a:rPr>
              <a:t>biotechnologia</a:t>
            </a:r>
            <a:r>
              <a:rPr lang="pl-PL" sz="2000" dirty="0">
                <a:solidFill>
                  <a:schemeClr val="tx1"/>
                </a:solidFill>
                <a:highlight>
                  <a:srgbClr val="FFFFFF"/>
                </a:highlight>
                <a:latin typeface="Arial" panose="020B0604020202020204" pitchFamily="34" charset="0"/>
              </a:rPr>
              <a:t> .</a:t>
            </a:r>
            <a:endParaRPr lang="en-US" sz="2000"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id="{3915F4E8-D2DB-D05B-5F32-D2BE583C5957}"/>
              </a:ext>
            </a:extLst>
          </p:cNvPr>
          <p:cNvSpPr txBox="1">
            <a:spLocks noChangeArrowheads="1"/>
          </p:cNvSpPr>
          <p:nvPr/>
        </p:nvSpPr>
        <p:spPr bwMode="auto">
          <a:xfrm>
            <a:off x="762000" y="381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definicje</a:t>
            </a:r>
          </a:p>
        </p:txBody>
      </p:sp>
      <p:sp>
        <p:nvSpPr>
          <p:cNvPr id="11266" name="Text Box 2">
            <a:extLst>
              <a:ext uri="{FF2B5EF4-FFF2-40B4-BE49-F238E27FC236}">
                <a16:creationId xmlns:a16="http://schemas.microsoft.com/office/drawing/2014/main" id="{7EBBD973-7164-EB50-95E4-5EF5B7E76BD1}"/>
              </a:ext>
            </a:extLst>
          </p:cNvPr>
          <p:cNvSpPr txBox="1">
            <a:spLocks noChangeArrowheads="1"/>
          </p:cNvSpPr>
          <p:nvPr/>
        </p:nvSpPr>
        <p:spPr bwMode="auto">
          <a:xfrm>
            <a:off x="304800" y="1600200"/>
            <a:ext cx="8534400" cy="4729163"/>
          </a:xfrm>
          <a:prstGeom prst="rect">
            <a:avLst/>
          </a:prstGeom>
          <a:noFill/>
          <a:ln w="9525" cap="flat">
            <a:noFill/>
            <a:round/>
            <a:headEnd/>
            <a:tailEnd/>
          </a:ln>
          <a:effectLst/>
        </p:spPr>
        <p:txBody>
          <a:bodyPr lIns="90000" tIns="46800" rIns="90000" bIns="46800">
            <a:spAutoFit/>
          </a:bodyPr>
          <a:lstStyle/>
          <a:p>
            <a:pPr eaLnBrk="1" hangingPunct="1">
              <a:spcBef>
                <a:spcPts val="175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2800" b="1">
                <a:solidFill>
                  <a:srgbClr val="000000"/>
                </a:solidFill>
                <a:effectLst>
                  <a:outerShdw blurRad="38100" dist="38100" dir="2700000" algn="tl">
                    <a:srgbClr val="FFFFFF"/>
                  </a:outerShdw>
                </a:effectLst>
                <a:latin typeface="Times New Roman" pitchFamily="16" charset="0"/>
                <a:ea typeface="Microsoft YaHei" charset="-122"/>
              </a:rPr>
              <a:t>Przedsiębiorstwo</a:t>
            </a:r>
            <a:r>
              <a:rPr lang="pl-PL" sz="2800" b="1">
                <a:solidFill>
                  <a:srgbClr val="000000"/>
                </a:solidFill>
                <a:latin typeface="Times New Roman" pitchFamily="16" charset="0"/>
                <a:ea typeface="Microsoft YaHei" charset="-122"/>
              </a:rPr>
              <a:t> </a:t>
            </a:r>
          </a:p>
          <a:p>
            <a:pPr eaLnBrk="1" hangingPunct="1">
              <a:spcBef>
                <a:spcPts val="1750"/>
              </a:spcBef>
              <a:buClr>
                <a:srgbClr val="0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2800" b="1">
                <a:solidFill>
                  <a:srgbClr val="000000"/>
                </a:solidFill>
                <a:latin typeface="Times New Roman" pitchFamily="16" charset="0"/>
                <a:ea typeface="Microsoft YaHei" charset="-122"/>
              </a:rPr>
              <a:t>układ wzajemnie złożony, podobny do organizmu żywego, który kieruje się kryterium najdłuższego zachowania organizmu przy życiu,</a:t>
            </a:r>
          </a:p>
          <a:p>
            <a:pPr eaLnBrk="1" hangingPunct="1">
              <a:spcBef>
                <a:spcPts val="1750"/>
              </a:spcBef>
              <a:buClr>
                <a:srgbClr val="0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2800" b="1">
                <a:solidFill>
                  <a:srgbClr val="000000"/>
                </a:solidFill>
                <a:latin typeface="Times New Roman" pitchFamily="16" charset="0"/>
                <a:ea typeface="Microsoft YaHei" charset="-122"/>
              </a:rPr>
              <a:t>system względnie odosobniony w otoczeniu, natomiast w samym systemie wyróżnia się szereg podsystemów oddziałują na siebie</a:t>
            </a:r>
          </a:p>
          <a:p>
            <a:pPr eaLnBrk="1" hangingPunct="1">
              <a:spcBef>
                <a:spcPts val="1750"/>
              </a:spcBef>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pl-PL" sz="2800" b="1">
              <a:solidFill>
                <a:srgbClr val="000000"/>
              </a:solidFill>
              <a:latin typeface="Times New Roman" pitchFamily="16" charset="0"/>
              <a:ea typeface="Microsoft YaHei" charset="-122"/>
            </a:endParaRPr>
          </a:p>
          <a:p>
            <a:pPr algn="r" eaLnBrk="1" hangingPunct="1">
              <a:spcBef>
                <a:spcPts val="15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a:solidFill>
                  <a:srgbClr val="000000"/>
                </a:solidFill>
                <a:latin typeface="Times New Roman" pitchFamily="16" charset="0"/>
                <a:ea typeface="Microsoft YaHei" charset="-122"/>
              </a:rPr>
              <a:t>Ujęcie cybernetyczne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1">
            <a:extLst>
              <a:ext uri="{FF2B5EF4-FFF2-40B4-BE49-F238E27FC236}">
                <a16:creationId xmlns:a16="http://schemas.microsoft.com/office/drawing/2014/main" id="{27A25A42-D024-989B-7ED4-BE1A71B5EA9F}"/>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definicje</a:t>
            </a:r>
          </a:p>
        </p:txBody>
      </p:sp>
      <p:sp>
        <p:nvSpPr>
          <p:cNvPr id="12290" name="Text Box 2">
            <a:extLst>
              <a:ext uri="{FF2B5EF4-FFF2-40B4-BE49-F238E27FC236}">
                <a16:creationId xmlns:a16="http://schemas.microsoft.com/office/drawing/2014/main" id="{3E015BC3-E632-1368-61ED-E2700F3A4306}"/>
              </a:ext>
            </a:extLst>
          </p:cNvPr>
          <p:cNvSpPr txBox="1">
            <a:spLocks noChangeArrowheads="1"/>
          </p:cNvSpPr>
          <p:nvPr/>
        </p:nvSpPr>
        <p:spPr bwMode="auto">
          <a:xfrm>
            <a:off x="609600" y="1828800"/>
            <a:ext cx="8001000" cy="4316413"/>
          </a:xfrm>
          <a:prstGeom prst="rect">
            <a:avLst/>
          </a:prstGeom>
          <a:noFill/>
          <a:ln w="9525" cap="flat">
            <a:noFill/>
            <a:round/>
            <a:headEnd/>
            <a:tailEnd/>
          </a:ln>
          <a:effectLst/>
        </p:spPr>
        <p:txBody>
          <a:bodyPr lIns="90000" tIns="46800" rIns="90000" bIns="46800">
            <a:spAutoFit/>
          </a:bodyPr>
          <a:lstStyle/>
          <a:p>
            <a:pPr eaLnBrk="1" hangingPunct="1">
              <a:spcBef>
                <a:spcPts val="20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effectLst>
                  <a:outerShdw blurRad="38100" dist="38100" dir="2700000" algn="tl">
                    <a:srgbClr val="FFFFFF"/>
                  </a:outerShdw>
                </a:effectLst>
                <a:latin typeface="Times New Roman" pitchFamily="16" charset="0"/>
                <a:ea typeface="Microsoft YaHei" charset="-122"/>
              </a:rPr>
              <a:t>Przedsiębiorstwo</a:t>
            </a:r>
            <a:r>
              <a:rPr lang="pl-PL" sz="3200" b="1">
                <a:solidFill>
                  <a:srgbClr val="000000"/>
                </a:solidFill>
                <a:latin typeface="Times New Roman" pitchFamily="16" charset="0"/>
                <a:ea typeface="Microsoft YaHei" charset="-122"/>
              </a:rPr>
              <a:t> - kategoria społeczna, w której istotne znaczenie mają grupy społeczne, stosunki pomiędzy zatrudnionymi, zachowania ludzi, motywacje, stopień integracji i identyfikowania się z przedsiębiorstwem</a:t>
            </a:r>
          </a:p>
          <a:p>
            <a:pPr eaLnBrk="1" hangingPunct="1">
              <a:spcBef>
                <a:spcPts val="20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pl-PL" sz="3200" b="1">
              <a:solidFill>
                <a:srgbClr val="000000"/>
              </a:solidFill>
              <a:latin typeface="Times New Roman" pitchFamily="16" charset="0"/>
              <a:ea typeface="Microsoft YaHei" charset="-122"/>
            </a:endParaRPr>
          </a:p>
          <a:p>
            <a:pPr algn="r" eaLnBrk="1" hangingPunct="1">
              <a:spcBef>
                <a:spcPts val="15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a:solidFill>
                  <a:srgbClr val="000000"/>
                </a:solidFill>
                <a:latin typeface="Times New Roman" pitchFamily="16" charset="0"/>
                <a:ea typeface="Microsoft YaHei" charset="-122"/>
              </a:rPr>
              <a:t>ujęcie socjologiczne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1">
            <a:extLst>
              <a:ext uri="{FF2B5EF4-FFF2-40B4-BE49-F238E27FC236}">
                <a16:creationId xmlns:a16="http://schemas.microsoft.com/office/drawing/2014/main" id="{16907474-4D73-4CA4-772E-226931FA186D}"/>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definicje</a:t>
            </a:r>
          </a:p>
        </p:txBody>
      </p:sp>
      <p:sp>
        <p:nvSpPr>
          <p:cNvPr id="13314" name="Text Box 2">
            <a:extLst>
              <a:ext uri="{FF2B5EF4-FFF2-40B4-BE49-F238E27FC236}">
                <a16:creationId xmlns:a16="http://schemas.microsoft.com/office/drawing/2014/main" id="{B9D227A2-AFAA-26A2-6124-295BEAAEB496}"/>
              </a:ext>
            </a:extLst>
          </p:cNvPr>
          <p:cNvSpPr txBox="1">
            <a:spLocks noChangeArrowheads="1"/>
          </p:cNvSpPr>
          <p:nvPr/>
        </p:nvSpPr>
        <p:spPr bwMode="auto">
          <a:xfrm>
            <a:off x="457200" y="2667000"/>
            <a:ext cx="8077200" cy="3408363"/>
          </a:xfrm>
          <a:prstGeom prst="rect">
            <a:avLst/>
          </a:prstGeom>
          <a:noFill/>
          <a:ln w="9525" cap="flat">
            <a:noFill/>
            <a:round/>
            <a:headEnd/>
            <a:tailEnd/>
          </a:ln>
          <a:effectLst/>
        </p:spPr>
        <p:txBody>
          <a:bodyPr lIns="90000" tIns="46800" rIns="90000" bIns="46800">
            <a:spAutoFit/>
          </a:bodyPr>
          <a:lstStyle/>
          <a:p>
            <a:pPr eaLnBrk="1" hangingPunct="1">
              <a:spcBef>
                <a:spcPts val="225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b="1">
                <a:solidFill>
                  <a:srgbClr val="000000"/>
                </a:solidFill>
                <a:effectLst>
                  <a:outerShdw blurRad="38100" dist="38100" dir="2700000" algn="tl">
                    <a:srgbClr val="FFFFFF"/>
                  </a:outerShdw>
                </a:effectLst>
                <a:latin typeface="Times New Roman" pitchFamily="16" charset="0"/>
                <a:ea typeface="Microsoft YaHei" charset="-122"/>
              </a:rPr>
              <a:t>Przedsiębiorstwo</a:t>
            </a:r>
            <a:r>
              <a:rPr lang="pl-PL" sz="3600" b="1">
                <a:solidFill>
                  <a:srgbClr val="000000"/>
                </a:solidFill>
                <a:latin typeface="Times New Roman" pitchFamily="16" charset="0"/>
                <a:ea typeface="Microsoft YaHei" charset="-122"/>
              </a:rPr>
              <a:t> – takie współdziałanie części, które przyczynia się do powodzenia całości.</a:t>
            </a:r>
          </a:p>
          <a:p>
            <a:pPr algn="r" eaLnBrk="1" hangingPunct="1">
              <a:spcBef>
                <a:spcPts val="15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pl-PL">
              <a:solidFill>
                <a:srgbClr val="000000"/>
              </a:solidFill>
              <a:latin typeface="Times New Roman" pitchFamily="16" charset="0"/>
              <a:ea typeface="Microsoft YaHei" charset="-122"/>
            </a:endParaRPr>
          </a:p>
          <a:p>
            <a:pPr algn="r" eaLnBrk="1" hangingPunct="1">
              <a:spcBef>
                <a:spcPts val="15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a:solidFill>
                  <a:srgbClr val="000000"/>
                </a:solidFill>
                <a:latin typeface="Times New Roman" pitchFamily="16" charset="0"/>
                <a:ea typeface="Microsoft YaHei" charset="-122"/>
              </a:rPr>
              <a:t>ujęcie z organizacji i zarządzania</a:t>
            </a:r>
          </a:p>
          <a:p>
            <a:pPr algn="r" eaLnBrk="1" hangingPunct="1">
              <a:spcBef>
                <a:spcPts val="15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a:solidFill>
                  <a:srgbClr val="000000"/>
                </a:solidFill>
                <a:latin typeface="Times New Roman" pitchFamily="16" charset="0"/>
                <a:ea typeface="Microsoft YaHei" charset="-122"/>
              </a:rPr>
              <a:t>Kotarbiński</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1">
            <a:extLst>
              <a:ext uri="{FF2B5EF4-FFF2-40B4-BE49-F238E27FC236}">
                <a16:creationId xmlns:a16="http://schemas.microsoft.com/office/drawing/2014/main" id="{ED27D77D-5368-E009-619D-84A9191D7AA0}"/>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definicje</a:t>
            </a:r>
          </a:p>
        </p:txBody>
      </p:sp>
      <p:sp>
        <p:nvSpPr>
          <p:cNvPr id="14338" name="Text Box 2">
            <a:extLst>
              <a:ext uri="{FF2B5EF4-FFF2-40B4-BE49-F238E27FC236}">
                <a16:creationId xmlns:a16="http://schemas.microsoft.com/office/drawing/2014/main" id="{06CBE5AB-3987-9C5E-C785-2097DF097646}"/>
              </a:ext>
            </a:extLst>
          </p:cNvPr>
          <p:cNvSpPr txBox="1">
            <a:spLocks noChangeArrowheads="1"/>
          </p:cNvSpPr>
          <p:nvPr/>
        </p:nvSpPr>
        <p:spPr bwMode="auto">
          <a:xfrm>
            <a:off x="533400" y="2057400"/>
            <a:ext cx="8001000" cy="3897313"/>
          </a:xfrm>
          <a:prstGeom prst="rect">
            <a:avLst/>
          </a:prstGeom>
          <a:noFill/>
          <a:ln w="9525" cap="flat">
            <a:noFill/>
            <a:round/>
            <a:headEnd/>
            <a:tailEnd/>
          </a:ln>
          <a:effectLst/>
        </p:spPr>
        <p:txBody>
          <a:bodyPr lIns="90000" tIns="46800" rIns="90000" bIns="46800">
            <a:spAutoFit/>
          </a:bodyPr>
          <a:lstStyle/>
          <a:p>
            <a:pPr eaLnBrk="1" hangingPunct="1">
              <a:spcBef>
                <a:spcPts val="20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effectLst>
                  <a:outerShdw blurRad="38100" dist="38100" dir="2700000" algn="tl">
                    <a:srgbClr val="FFFFFF"/>
                  </a:outerShdw>
                </a:effectLst>
                <a:latin typeface="Times New Roman" pitchFamily="16" charset="0"/>
                <a:ea typeface="Microsoft YaHei" charset="-122"/>
              </a:rPr>
              <a:t>Przedsiębiorstwo</a:t>
            </a:r>
            <a:r>
              <a:rPr lang="pl-PL" sz="3200" b="1">
                <a:solidFill>
                  <a:srgbClr val="000000"/>
                </a:solidFill>
                <a:latin typeface="Times New Roman" pitchFamily="16" charset="0"/>
                <a:ea typeface="Microsoft YaHei" charset="-122"/>
              </a:rPr>
              <a:t> (organizacja) – celowa grupa społeczna, która funkcjonuje według pewnych reguł i zasad, współpracująca ze sobą – by osiągnąć określony cel.</a:t>
            </a:r>
          </a:p>
          <a:p>
            <a:pPr eaLnBrk="1" hangingPunct="1">
              <a:spcBef>
                <a:spcPts val="20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pl-PL" sz="3200" b="1">
              <a:solidFill>
                <a:srgbClr val="000000"/>
              </a:solidFill>
              <a:latin typeface="Times New Roman" pitchFamily="16" charset="0"/>
              <a:ea typeface="Microsoft YaHei" charset="-122"/>
            </a:endParaRPr>
          </a:p>
          <a:p>
            <a:pPr algn="r" eaLnBrk="1" hangingPunct="1">
              <a:spcBef>
                <a:spcPts val="15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a:solidFill>
                  <a:srgbClr val="000000"/>
                </a:solidFill>
                <a:latin typeface="Times New Roman" pitchFamily="16" charset="0"/>
                <a:ea typeface="Microsoft YaHei" charset="-122"/>
              </a:rPr>
              <a:t>ujęcie z organizacji i zarządzania </a:t>
            </a:r>
          </a:p>
          <a:p>
            <a:pPr algn="r" eaLnBrk="1" hangingPunct="1">
              <a:spcBef>
                <a:spcPts val="15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a:solidFill>
                  <a:srgbClr val="000000"/>
                </a:solidFill>
                <a:latin typeface="Times New Roman" pitchFamily="16" charset="0"/>
                <a:ea typeface="Microsoft YaHei" charset="-122"/>
              </a:rPr>
              <a:t>A. Nalepa: Struktura organizacyjna, 2001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1">
            <a:extLst>
              <a:ext uri="{FF2B5EF4-FFF2-40B4-BE49-F238E27FC236}">
                <a16:creationId xmlns:a16="http://schemas.microsoft.com/office/drawing/2014/main" id="{AC6BFC86-07C0-5AC1-20A0-32154114FD8B}"/>
              </a:ext>
            </a:extLst>
          </p:cNvPr>
          <p:cNvSpPr txBox="1">
            <a:spLocks noChangeArrowheads="1"/>
          </p:cNvSpPr>
          <p:nvPr/>
        </p:nvSpPr>
        <p:spPr bwMode="auto">
          <a:xfrm>
            <a:off x="1066800" y="228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ctr" eaLnBrk="1" hangingPunct="1">
              <a:spcBef>
                <a:spcPct val="0"/>
              </a:spcBef>
              <a:buClrTx/>
              <a:buFontTx/>
              <a:buNone/>
            </a:pPr>
            <a:r>
              <a:rPr lang="pl-PL" altLang="en-US" sz="3600">
                <a:solidFill>
                  <a:srgbClr val="006600"/>
                </a:solidFill>
              </a:rPr>
              <a:t> Istota przedsiębiorstwa</a:t>
            </a:r>
            <a:br>
              <a:rPr lang="pl-PL" altLang="en-US" sz="3600">
                <a:solidFill>
                  <a:srgbClr val="006600"/>
                </a:solidFill>
              </a:rPr>
            </a:br>
            <a:r>
              <a:rPr lang="pl-PL" altLang="en-US" sz="3600">
                <a:solidFill>
                  <a:srgbClr val="006600"/>
                </a:solidFill>
              </a:rPr>
              <a:t>- podsumowanie</a:t>
            </a:r>
          </a:p>
        </p:txBody>
      </p:sp>
      <p:sp>
        <p:nvSpPr>
          <p:cNvPr id="35843" name="Text Box 2">
            <a:extLst>
              <a:ext uri="{FF2B5EF4-FFF2-40B4-BE49-F238E27FC236}">
                <a16:creationId xmlns:a16="http://schemas.microsoft.com/office/drawing/2014/main" id="{74CB2792-BE74-5F65-1E73-61BCACFDDF11}"/>
              </a:ext>
            </a:extLst>
          </p:cNvPr>
          <p:cNvSpPr txBox="1">
            <a:spLocks noChangeArrowheads="1"/>
          </p:cNvSpPr>
          <p:nvPr/>
        </p:nvSpPr>
        <p:spPr bwMode="auto">
          <a:xfrm>
            <a:off x="0" y="1371600"/>
            <a:ext cx="9144000" cy="523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457200" indent="-455613">
              <a:spcBef>
                <a:spcPts val="8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ClrTx/>
              <a:buFontTx/>
              <a:buNone/>
            </a:pPr>
            <a:r>
              <a:rPr lang="pl-PL" altLang="en-US" sz="2800" b="1">
                <a:latin typeface="Times New Roman" panose="02020603050405020304" pitchFamily="18" charset="0"/>
              </a:rPr>
              <a:t>Przedsiębiorstwo (organizacja) możemy rozpatrywać na dwa sposoby, jako </a:t>
            </a:r>
            <a:r>
              <a:rPr lang="pl-PL" altLang="en-US" sz="2800" b="1" u="sng">
                <a:latin typeface="Times New Roman" panose="02020603050405020304" pitchFamily="18" charset="0"/>
              </a:rPr>
              <a:t>czynność</a:t>
            </a:r>
            <a:r>
              <a:rPr lang="pl-PL" altLang="en-US" sz="2800" b="1">
                <a:latin typeface="Times New Roman" panose="02020603050405020304" pitchFamily="18" charset="0"/>
              </a:rPr>
              <a:t> i jako </a:t>
            </a:r>
            <a:r>
              <a:rPr lang="pl-PL" altLang="en-US" sz="2800" b="1" u="sng">
                <a:latin typeface="Times New Roman" panose="02020603050405020304" pitchFamily="18" charset="0"/>
              </a:rPr>
              <a:t>podmiot</a:t>
            </a:r>
          </a:p>
          <a:p>
            <a:pPr eaLnBrk="1" hangingPunct="1">
              <a:spcBef>
                <a:spcPts val="1750"/>
              </a:spcBef>
              <a:buFont typeface="Times New Roman" panose="02020603050405020304" pitchFamily="18" charset="0"/>
              <a:buAutoNum type="arabicPeriod"/>
            </a:pPr>
            <a:r>
              <a:rPr lang="pl-PL" altLang="en-US" sz="2800" b="1">
                <a:latin typeface="Times New Roman" panose="02020603050405020304" pitchFamily="18" charset="0"/>
              </a:rPr>
              <a:t>Przedsiębiorstwo jako czynność to organizacja jakiegoś procesu, zadania, to uporządkowanie kolejności sekwencji, czynności potrzebnych do realizacji założonego celu.</a:t>
            </a:r>
          </a:p>
          <a:p>
            <a:pPr eaLnBrk="1" hangingPunct="1">
              <a:spcBef>
                <a:spcPts val="1750"/>
              </a:spcBef>
              <a:buFont typeface="Times New Roman" panose="02020603050405020304" pitchFamily="18" charset="0"/>
              <a:buAutoNum type="arabicPeriod"/>
            </a:pPr>
            <a:r>
              <a:rPr lang="pl-PL" altLang="en-US" sz="2800" b="1">
                <a:latin typeface="Times New Roman" panose="02020603050405020304" pitchFamily="18" charset="0"/>
              </a:rPr>
              <a:t>Przedsiębiorstwo jako podmiot jest rozumiana jako uporządkowana, sztucznie stworzona całość społeczna, która poprzez koordynację działalności członków i zasobów rzeczowych przeprowadza planowe transakcje z otoczeniem, realizując cele twórcy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15">
            <a:extLst>
              <a:ext uri="{FF2B5EF4-FFF2-40B4-BE49-F238E27FC236}">
                <a16:creationId xmlns:a16="http://schemas.microsoft.com/office/drawing/2014/main" id="{4046CCCF-2CF4-700A-8D22-40ECA2D659ED}"/>
              </a:ext>
            </a:extLst>
          </p:cNvPr>
          <p:cNvSpPr>
            <a:spLocks noGrp="1" noChangeArrowheads="1"/>
          </p:cNvSpPr>
          <p:nvPr>
            <p:ph type="title"/>
          </p:nvPr>
        </p:nvSpPr>
        <p:spPr/>
        <p:txBody>
          <a:bodyPr/>
          <a:lstStyle/>
          <a:p>
            <a:r>
              <a:rPr lang="pl-PL" altLang="en-US"/>
              <a:t>Definicje przedsiębiorstwa</a:t>
            </a:r>
          </a:p>
        </p:txBody>
      </p:sp>
      <p:sp>
        <p:nvSpPr>
          <p:cNvPr id="37891" name="Rectangle 16">
            <a:extLst>
              <a:ext uri="{FF2B5EF4-FFF2-40B4-BE49-F238E27FC236}">
                <a16:creationId xmlns:a16="http://schemas.microsoft.com/office/drawing/2014/main" id="{D3D8DACE-6AC5-7B1C-3569-4ABAB8308516}"/>
              </a:ext>
            </a:extLst>
          </p:cNvPr>
          <p:cNvSpPr>
            <a:spLocks noGrp="1" noChangeArrowheads="1"/>
          </p:cNvSpPr>
          <p:nvPr>
            <p:ph type="body" idx="1"/>
          </p:nvPr>
        </p:nvSpPr>
        <p:spPr>
          <a:xfrm>
            <a:off x="304800" y="1981200"/>
            <a:ext cx="8534400" cy="4572000"/>
          </a:xfrm>
        </p:spPr>
        <p:txBody>
          <a:bodyPr/>
          <a:lstStyle/>
          <a:p>
            <a:pPr marL="533400" indent="-533400" algn="ctr">
              <a:lnSpc>
                <a:spcPct val="90000"/>
              </a:lnSpc>
              <a:buFont typeface="Wingdings" panose="05000000000000000000" pitchFamily="2" charset="2"/>
              <a:buNone/>
            </a:pPr>
            <a:r>
              <a:rPr lang="pl-PL" altLang="en-US">
                <a:latin typeface="Times New Roman" panose="02020603050405020304" pitchFamily="18" charset="0"/>
              </a:rPr>
              <a:t>P</a:t>
            </a:r>
            <a:r>
              <a:rPr lang="pl-PL" altLang="en-US">
                <a:latin typeface="Times New Roman" panose="02020603050405020304" pitchFamily="18" charset="0"/>
                <a:cs typeface="Times New Roman" panose="02020603050405020304" pitchFamily="18" charset="0"/>
              </a:rPr>
              <a:t>rzyczyny braku jednolitej definicji:</a:t>
            </a:r>
            <a:endParaRPr lang="pl-PL" altLang="en-US">
              <a:latin typeface="Times New Roman" panose="02020603050405020304" pitchFamily="18" charset="0"/>
            </a:endParaRPr>
          </a:p>
          <a:p>
            <a:pPr marL="533400" indent="-533400" algn="ctr">
              <a:lnSpc>
                <a:spcPct val="90000"/>
              </a:lnSpc>
            </a:pPr>
            <a:r>
              <a:rPr lang="pl-PL" altLang="en-US">
                <a:latin typeface="Times New Roman" panose="02020603050405020304" pitchFamily="18" charset="0"/>
                <a:cs typeface="Times New Roman" panose="02020603050405020304" pitchFamily="18" charset="0"/>
              </a:rPr>
              <a:t> Odmienne podej</a:t>
            </a:r>
            <a:r>
              <a:rPr lang="pl-PL" altLang="en-US">
                <a:latin typeface="Times New Roman" panose="02020603050405020304" pitchFamily="18" charset="0"/>
              </a:rPr>
              <a:t>ś</a:t>
            </a:r>
            <a:r>
              <a:rPr lang="pl-PL" altLang="en-US">
                <a:latin typeface="Times New Roman" panose="02020603050405020304" pitchFamily="18" charset="0"/>
                <a:cs typeface="Times New Roman" panose="02020603050405020304" pitchFamily="18" charset="0"/>
              </a:rPr>
              <a:t>cie ze strony ró</a:t>
            </a:r>
            <a:r>
              <a:rPr lang="pl-PL" altLang="en-US">
                <a:latin typeface="Times New Roman" panose="02020603050405020304" pitchFamily="18" charset="0"/>
              </a:rPr>
              <a:t>ż</a:t>
            </a:r>
            <a:r>
              <a:rPr lang="pl-PL" altLang="en-US">
                <a:latin typeface="Times New Roman" panose="02020603050405020304" pitchFamily="18" charset="0"/>
                <a:cs typeface="Times New Roman" panose="02020603050405020304" pitchFamily="18" charset="0"/>
              </a:rPr>
              <a:t>nych dyscyplin naukowych</a:t>
            </a:r>
            <a:endParaRPr lang="pl-PL" altLang="en-US">
              <a:latin typeface="Times New Roman" panose="02020603050405020304" pitchFamily="18" charset="0"/>
            </a:endParaRPr>
          </a:p>
          <a:p>
            <a:pPr marL="533400" indent="-533400" algn="ctr">
              <a:lnSpc>
                <a:spcPct val="90000"/>
              </a:lnSpc>
            </a:pPr>
            <a:r>
              <a:rPr lang="pl-PL" altLang="en-US">
                <a:latin typeface="Times New Roman" panose="02020603050405020304" pitchFamily="18" charset="0"/>
                <a:cs typeface="Times New Roman" panose="02020603050405020304" pitchFamily="18" charset="0"/>
              </a:rPr>
              <a:t> Inne usytuowanie w gospodarce narodowej oraz inny zakres samodzielno</a:t>
            </a:r>
            <a:r>
              <a:rPr lang="pl-PL" altLang="en-US">
                <a:latin typeface="Times New Roman" panose="02020603050405020304" pitchFamily="18" charset="0"/>
              </a:rPr>
              <a:t>ś</a:t>
            </a:r>
            <a:r>
              <a:rPr lang="pl-PL" altLang="en-US">
                <a:latin typeface="Times New Roman" panose="02020603050405020304" pitchFamily="18" charset="0"/>
                <a:cs typeface="Times New Roman" panose="02020603050405020304" pitchFamily="18" charset="0"/>
              </a:rPr>
              <a:t>ci decyzyjnej w zale</a:t>
            </a:r>
            <a:r>
              <a:rPr lang="pl-PL" altLang="en-US">
                <a:latin typeface="Times New Roman" panose="02020603050405020304" pitchFamily="18" charset="0"/>
              </a:rPr>
              <a:t>ż</a:t>
            </a:r>
            <a:r>
              <a:rPr lang="pl-PL" altLang="en-US">
                <a:latin typeface="Times New Roman" panose="02020603050405020304" pitchFamily="18" charset="0"/>
                <a:cs typeface="Times New Roman" panose="02020603050405020304" pitchFamily="18" charset="0"/>
              </a:rPr>
              <a:t>no</a:t>
            </a:r>
            <a:r>
              <a:rPr lang="pl-PL" altLang="en-US">
                <a:latin typeface="Times New Roman" panose="02020603050405020304" pitchFamily="18" charset="0"/>
              </a:rPr>
              <a:t>ś</a:t>
            </a:r>
            <a:r>
              <a:rPr lang="pl-PL" altLang="en-US">
                <a:latin typeface="Times New Roman" panose="02020603050405020304" pitchFamily="18" charset="0"/>
                <a:cs typeface="Times New Roman" panose="02020603050405020304" pitchFamily="18" charset="0"/>
              </a:rPr>
              <a:t>ci od ustroju gospodarczego</a:t>
            </a:r>
            <a:endParaRPr lang="pl-PL" altLang="en-US">
              <a:latin typeface="Times New Roman" panose="02020603050405020304" pitchFamily="18" charset="0"/>
            </a:endParaRPr>
          </a:p>
          <a:p>
            <a:pPr marL="533400" indent="-533400" algn="ctr">
              <a:lnSpc>
                <a:spcPct val="90000"/>
              </a:lnSpc>
            </a:pP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Bardzo du</a:t>
            </a:r>
            <a:r>
              <a:rPr lang="pl-PL" altLang="en-US">
                <a:latin typeface="Times New Roman" panose="02020603050405020304" pitchFamily="18" charset="0"/>
              </a:rPr>
              <a:t>ż</a:t>
            </a:r>
            <a:r>
              <a:rPr lang="pl-PL" altLang="en-US">
                <a:latin typeface="Times New Roman" panose="02020603050405020304" pitchFamily="18" charset="0"/>
                <a:cs typeface="Times New Roman" panose="02020603050405020304" pitchFamily="18" charset="0"/>
              </a:rPr>
              <a:t>e zró</a:t>
            </a:r>
            <a:r>
              <a:rPr lang="pl-PL" altLang="en-US">
                <a:latin typeface="Times New Roman" panose="02020603050405020304" pitchFamily="18" charset="0"/>
              </a:rPr>
              <a:t>ż</a:t>
            </a:r>
            <a:r>
              <a:rPr lang="pl-PL" altLang="en-US">
                <a:latin typeface="Times New Roman" panose="02020603050405020304" pitchFamily="18" charset="0"/>
                <a:cs typeface="Times New Roman" panose="02020603050405020304" pitchFamily="18" charset="0"/>
              </a:rPr>
              <a:t>nicowanie przedsi</a:t>
            </a:r>
            <a:r>
              <a:rPr lang="pl-PL" altLang="en-US">
                <a:latin typeface="Times New Roman" panose="02020603050405020304" pitchFamily="18" charset="0"/>
              </a:rPr>
              <a:t>ę</a:t>
            </a:r>
            <a:r>
              <a:rPr lang="pl-PL" altLang="en-US">
                <a:latin typeface="Times New Roman" panose="02020603050405020304" pitchFamily="18" charset="0"/>
                <a:cs typeface="Times New Roman" panose="02020603050405020304" pitchFamily="18" charset="0"/>
              </a:rPr>
              <a:t>biorstw</a:t>
            </a:r>
            <a:endParaRPr lang="pl-PL" altLang="en-US">
              <a:latin typeface="Times New Roman" panose="02020603050405020304" pitchFamily="18" charset="0"/>
            </a:endParaRPr>
          </a:p>
          <a:p>
            <a:pPr marL="533400" indent="-533400" algn="ctr">
              <a:lnSpc>
                <a:spcPct val="90000"/>
              </a:lnSpc>
            </a:pP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Zanikanie jednych form przedsi</a:t>
            </a:r>
            <a:r>
              <a:rPr lang="pl-PL" altLang="en-US">
                <a:latin typeface="Times New Roman" panose="02020603050405020304" pitchFamily="18" charset="0"/>
              </a:rPr>
              <a:t>ę</a:t>
            </a:r>
            <a:r>
              <a:rPr lang="pl-PL" altLang="en-US">
                <a:latin typeface="Times New Roman" panose="02020603050405020304" pitchFamily="18" charset="0"/>
                <a:cs typeface="Times New Roman" panose="02020603050405020304" pitchFamily="18" charset="0"/>
              </a:rPr>
              <a:t>biorstw,  powstawanie innych</a:t>
            </a:r>
            <a:endParaRPr lang="pl-PL" altLang="en-US">
              <a:latin typeface="Times New Roman" panose="02020603050405020304" pitchFamily="18" charset="0"/>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ytuł 1">
            <a:extLst>
              <a:ext uri="{FF2B5EF4-FFF2-40B4-BE49-F238E27FC236}">
                <a16:creationId xmlns:a16="http://schemas.microsoft.com/office/drawing/2014/main" id="{D6CFE675-023F-F917-D438-19D27C22A1C9}"/>
              </a:ext>
            </a:extLst>
          </p:cNvPr>
          <p:cNvSpPr>
            <a:spLocks noGrp="1" noChangeArrowheads="1"/>
          </p:cNvSpPr>
          <p:nvPr>
            <p:ph type="title"/>
          </p:nvPr>
        </p:nvSpPr>
        <p:spPr/>
        <p:txBody>
          <a:bodyPr/>
          <a:lstStyle/>
          <a:p>
            <a:endParaRPr lang="en-US" altLang="en-US"/>
          </a:p>
        </p:txBody>
      </p:sp>
      <p:pic>
        <p:nvPicPr>
          <p:cNvPr id="39939" name="Symbol zastępczy zawartości 4">
            <a:extLst>
              <a:ext uri="{FF2B5EF4-FFF2-40B4-BE49-F238E27FC236}">
                <a16:creationId xmlns:a16="http://schemas.microsoft.com/office/drawing/2014/main" id="{9E494A34-C3AE-E1A3-8531-BB9DF89A781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5800" y="765175"/>
            <a:ext cx="7805738" cy="4968875"/>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1">
            <a:extLst>
              <a:ext uri="{FF2B5EF4-FFF2-40B4-BE49-F238E27FC236}">
                <a16:creationId xmlns:a16="http://schemas.microsoft.com/office/drawing/2014/main" id="{9FBF747B-CA46-3551-06A0-0527C1FE3603}"/>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Uwarunkowania przedsiębiorstwa</a:t>
            </a:r>
          </a:p>
        </p:txBody>
      </p:sp>
      <p:sp>
        <p:nvSpPr>
          <p:cNvPr id="40963" name="Text Box 2">
            <a:extLst>
              <a:ext uri="{FF2B5EF4-FFF2-40B4-BE49-F238E27FC236}">
                <a16:creationId xmlns:a16="http://schemas.microsoft.com/office/drawing/2014/main" id="{3DC17C4D-F4F5-D6DB-6549-24AF08C14D0F}"/>
              </a:ext>
            </a:extLst>
          </p:cNvPr>
          <p:cNvSpPr txBox="1">
            <a:spLocks noChangeArrowheads="1"/>
          </p:cNvSpPr>
          <p:nvPr/>
        </p:nvSpPr>
        <p:spPr bwMode="auto">
          <a:xfrm>
            <a:off x="304800" y="2286000"/>
            <a:ext cx="8153400" cy="340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250"/>
              </a:spcBef>
              <a:buFont typeface="Wingdings" panose="05000000000000000000" pitchFamily="2" charset="2"/>
              <a:buChar char=""/>
            </a:pPr>
            <a:r>
              <a:rPr lang="pl-PL" altLang="en-US" sz="3600" b="1">
                <a:latin typeface="Times New Roman" panose="02020603050405020304" pitchFamily="18" charset="0"/>
              </a:rPr>
              <a:t>Usytuowanie makroekonomiczne (ogólne – otoczenia dalszego)</a:t>
            </a:r>
          </a:p>
          <a:p>
            <a:pPr eaLnBrk="1" hangingPunct="1">
              <a:spcBef>
                <a:spcPts val="2250"/>
              </a:spcBef>
              <a:buFont typeface="Wingdings" panose="05000000000000000000" pitchFamily="2" charset="2"/>
              <a:buChar char=""/>
            </a:pPr>
            <a:r>
              <a:rPr lang="pl-PL" altLang="en-US" sz="3600" b="1">
                <a:latin typeface="Times New Roman" panose="02020603050405020304" pitchFamily="18" charset="0"/>
              </a:rPr>
              <a:t>Uwarunkowania konkurencyjne (otoczenia bliższego)</a:t>
            </a:r>
          </a:p>
          <a:p>
            <a:pPr eaLnBrk="1" hangingPunct="1">
              <a:spcBef>
                <a:spcPts val="2250"/>
              </a:spcBef>
              <a:buFont typeface="Wingdings" panose="05000000000000000000" pitchFamily="2" charset="2"/>
              <a:buChar char=""/>
            </a:pPr>
            <a:r>
              <a:rPr lang="pl-PL" altLang="en-US" sz="3600" b="1">
                <a:latin typeface="Times New Roman" panose="02020603050405020304" pitchFamily="18" charset="0"/>
              </a:rPr>
              <a:t>Uwarunkowania wewnętrzne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a:extLst>
              <a:ext uri="{FF2B5EF4-FFF2-40B4-BE49-F238E27FC236}">
                <a16:creationId xmlns:a16="http://schemas.microsoft.com/office/drawing/2014/main" id="{3E46FE7D-4DA6-6710-EBA6-46FAE78DB1E6}"/>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definicje</a:t>
            </a:r>
          </a:p>
        </p:txBody>
      </p:sp>
      <p:sp>
        <p:nvSpPr>
          <p:cNvPr id="4098" name="Text Box 2">
            <a:extLst>
              <a:ext uri="{FF2B5EF4-FFF2-40B4-BE49-F238E27FC236}">
                <a16:creationId xmlns:a16="http://schemas.microsoft.com/office/drawing/2014/main" id="{1063EA90-CC3F-F853-3ACB-35BD990895D9}"/>
              </a:ext>
            </a:extLst>
          </p:cNvPr>
          <p:cNvSpPr txBox="1">
            <a:spLocks noChangeArrowheads="1"/>
          </p:cNvSpPr>
          <p:nvPr/>
        </p:nvSpPr>
        <p:spPr bwMode="auto">
          <a:xfrm>
            <a:off x="533400" y="2319338"/>
            <a:ext cx="7848600" cy="2043112"/>
          </a:xfrm>
          <a:prstGeom prst="rect">
            <a:avLst/>
          </a:prstGeom>
          <a:noFill/>
          <a:ln w="9525" cap="flat">
            <a:noFill/>
            <a:round/>
            <a:headEnd/>
            <a:tailEnd/>
          </a:ln>
          <a:effectLst/>
        </p:spPr>
        <p:txBody>
          <a:bodyPr lIns="90000" tIns="46800" rIns="90000" bIns="46800">
            <a:spAutoFit/>
          </a:bodyPr>
          <a:lstStyle/>
          <a:p>
            <a:pPr eaLnBrk="1" hangingPunct="1">
              <a:spcBef>
                <a:spcPts val="20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effectLst>
                  <a:outerShdw blurRad="38100" dist="38100" dir="2700000" algn="tl">
                    <a:srgbClr val="FFFFFF"/>
                  </a:outerShdw>
                </a:effectLst>
                <a:latin typeface="Times New Roman" pitchFamily="16" charset="0"/>
                <a:ea typeface="Microsoft YaHei" charset="-122"/>
              </a:rPr>
              <a:t>Przedsiębiorstwo</a:t>
            </a:r>
            <a:r>
              <a:rPr lang="pl-PL" sz="3200" b="1">
                <a:solidFill>
                  <a:srgbClr val="000000"/>
                </a:solidFill>
                <a:latin typeface="Times New Roman" pitchFamily="16" charset="0"/>
                <a:ea typeface="Microsoft YaHei" charset="-122"/>
              </a:rPr>
              <a:t> – samodzielna, samorządna i samofinansująca się jednostka gospodarcza posiadająca osobowość prawną.</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1">
            <a:extLst>
              <a:ext uri="{FF2B5EF4-FFF2-40B4-BE49-F238E27FC236}">
                <a16:creationId xmlns:a16="http://schemas.microsoft.com/office/drawing/2014/main" id="{FAFF8F5B-AD67-E3B9-7996-EFF4DEF20F28}"/>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Usytuowanie makroekonomiczne</a:t>
            </a:r>
          </a:p>
        </p:txBody>
      </p:sp>
      <p:sp>
        <p:nvSpPr>
          <p:cNvPr id="43011" name="Text Box 2">
            <a:extLst>
              <a:ext uri="{FF2B5EF4-FFF2-40B4-BE49-F238E27FC236}">
                <a16:creationId xmlns:a16="http://schemas.microsoft.com/office/drawing/2014/main" id="{D7015AA2-86AF-6F1F-9525-4689EC9B2A5C}"/>
              </a:ext>
            </a:extLst>
          </p:cNvPr>
          <p:cNvSpPr txBox="1">
            <a:spLocks noChangeArrowheads="1"/>
          </p:cNvSpPr>
          <p:nvPr/>
        </p:nvSpPr>
        <p:spPr bwMode="auto">
          <a:xfrm>
            <a:off x="533400" y="1981200"/>
            <a:ext cx="8153400" cy="441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ustrój prawno - polityczny</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system gospodarczy</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wymiar ekonomiczny</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czynniki społeczno-kulturowe</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wymiar techniczno - technologiczny</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czynniki globalne, wymiar międzynarodowy</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położenie geograficzne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1">
            <a:extLst>
              <a:ext uri="{FF2B5EF4-FFF2-40B4-BE49-F238E27FC236}">
                <a16:creationId xmlns:a16="http://schemas.microsoft.com/office/drawing/2014/main" id="{0AF0E83D-B699-F120-BD00-F8A9F6A8AE0D}"/>
              </a:ext>
            </a:extLst>
          </p:cNvPr>
          <p:cNvSpPr txBox="1">
            <a:spLocks noChangeArrowheads="1"/>
          </p:cNvSpPr>
          <p:nvPr/>
        </p:nvSpPr>
        <p:spPr bwMode="auto">
          <a:xfrm>
            <a:off x="762000" y="457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Uwarunkowania konkurencyjne</a:t>
            </a:r>
          </a:p>
        </p:txBody>
      </p:sp>
      <p:sp>
        <p:nvSpPr>
          <p:cNvPr id="45059" name="Text Box 2">
            <a:extLst>
              <a:ext uri="{FF2B5EF4-FFF2-40B4-BE49-F238E27FC236}">
                <a16:creationId xmlns:a16="http://schemas.microsoft.com/office/drawing/2014/main" id="{AC3D6A03-F2D2-6E47-CA8A-01957A7B8D81}"/>
              </a:ext>
            </a:extLst>
          </p:cNvPr>
          <p:cNvSpPr txBox="1">
            <a:spLocks noChangeArrowheads="1"/>
          </p:cNvSpPr>
          <p:nvPr/>
        </p:nvSpPr>
        <p:spPr bwMode="auto">
          <a:xfrm>
            <a:off x="685800" y="1905000"/>
            <a:ext cx="77724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konkurencja w branży </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klienci (nabywcy)</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dostawcy </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sojusznicy strategiczni</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regulatorzy (agencje regulacyjne, grupy interesu np. związki zawodowe, liga wyborcza kobiet)</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właściciele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1">
            <a:extLst>
              <a:ext uri="{FF2B5EF4-FFF2-40B4-BE49-F238E27FC236}">
                <a16:creationId xmlns:a16="http://schemas.microsoft.com/office/drawing/2014/main" id="{0104E82B-108B-CEBF-8A4E-2DD77DFB5EC2}"/>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Uwarunkowania wewnętrzne</a:t>
            </a:r>
          </a:p>
        </p:txBody>
      </p:sp>
      <p:sp>
        <p:nvSpPr>
          <p:cNvPr id="47107" name="Text Box 2">
            <a:extLst>
              <a:ext uri="{FF2B5EF4-FFF2-40B4-BE49-F238E27FC236}">
                <a16:creationId xmlns:a16="http://schemas.microsoft.com/office/drawing/2014/main" id="{3E834AF7-5A32-3D62-32C9-F448769D84C6}"/>
              </a:ext>
            </a:extLst>
          </p:cNvPr>
          <p:cNvSpPr txBox="1">
            <a:spLocks noChangeArrowheads="1"/>
          </p:cNvSpPr>
          <p:nvPr/>
        </p:nvSpPr>
        <p:spPr bwMode="auto">
          <a:xfrm>
            <a:off x="685800" y="2590800"/>
            <a:ext cx="7848600" cy="231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250"/>
              </a:spcBef>
              <a:buFont typeface="Wingdings" panose="05000000000000000000" pitchFamily="2" charset="2"/>
              <a:buChar char=""/>
            </a:pPr>
            <a:r>
              <a:rPr lang="pl-PL" altLang="en-US" sz="3600" b="1">
                <a:latin typeface="Times New Roman" panose="02020603050405020304" pitchFamily="18" charset="0"/>
              </a:rPr>
              <a:t>zasoby rzeczowe</a:t>
            </a:r>
          </a:p>
          <a:p>
            <a:pPr eaLnBrk="1" hangingPunct="1">
              <a:spcBef>
                <a:spcPts val="2250"/>
              </a:spcBef>
              <a:buFont typeface="Wingdings" panose="05000000000000000000" pitchFamily="2" charset="2"/>
              <a:buChar char=""/>
            </a:pPr>
            <a:r>
              <a:rPr lang="pl-PL" altLang="en-US" sz="3600" b="1">
                <a:latin typeface="Times New Roman" panose="02020603050405020304" pitchFamily="18" charset="0"/>
              </a:rPr>
              <a:t>zasoby finansowe</a:t>
            </a:r>
          </a:p>
          <a:p>
            <a:pPr eaLnBrk="1" hangingPunct="1">
              <a:spcBef>
                <a:spcPts val="2250"/>
              </a:spcBef>
              <a:buFont typeface="Wingdings" panose="05000000000000000000" pitchFamily="2" charset="2"/>
              <a:buChar char=""/>
            </a:pPr>
            <a:r>
              <a:rPr lang="pl-PL" altLang="en-US" sz="3600" b="1">
                <a:latin typeface="Times New Roman" panose="02020603050405020304" pitchFamily="18" charset="0"/>
              </a:rPr>
              <a:t>zasoby ludzkie (pracownicy, zarząd)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6">
            <a:extLst>
              <a:ext uri="{FF2B5EF4-FFF2-40B4-BE49-F238E27FC236}">
                <a16:creationId xmlns:a16="http://schemas.microsoft.com/office/drawing/2014/main" id="{0E8F941D-BC52-22EB-D7AC-53161FE40F1F}"/>
              </a:ext>
            </a:extLst>
          </p:cNvPr>
          <p:cNvSpPr>
            <a:spLocks noGrp="1" noChangeArrowheads="1"/>
          </p:cNvSpPr>
          <p:nvPr>
            <p:ph type="title"/>
          </p:nvPr>
        </p:nvSpPr>
        <p:spPr/>
        <p:txBody>
          <a:bodyPr/>
          <a:lstStyle/>
          <a:p>
            <a:r>
              <a:rPr lang="pl-PL" altLang="en-US" sz="3600"/>
              <a:t>A</a:t>
            </a:r>
            <a:r>
              <a:rPr lang="pl-PL" altLang="en-US" sz="3600">
                <a:cs typeface="Times New Roman" panose="02020603050405020304" pitchFamily="18" charset="0"/>
              </a:rPr>
              <a:t>trybuty </a:t>
            </a:r>
            <a:r>
              <a:rPr lang="pl-PL" altLang="en-US" sz="3600"/>
              <a:t>- </a:t>
            </a:r>
            <a:r>
              <a:rPr lang="pl-PL" altLang="en-US" sz="3600">
                <a:cs typeface="Times New Roman" panose="02020603050405020304" pitchFamily="18" charset="0"/>
              </a:rPr>
              <a:t>cechy przedsiębiorstwa</a:t>
            </a:r>
            <a:endParaRPr lang="pl-PL" altLang="en-US">
              <a:cs typeface="Times New Roman" panose="02020603050405020304" pitchFamily="18" charset="0"/>
            </a:endParaRPr>
          </a:p>
        </p:txBody>
      </p:sp>
      <p:sp>
        <p:nvSpPr>
          <p:cNvPr id="49155" name="Rectangle 7">
            <a:extLst>
              <a:ext uri="{FF2B5EF4-FFF2-40B4-BE49-F238E27FC236}">
                <a16:creationId xmlns:a16="http://schemas.microsoft.com/office/drawing/2014/main" id="{46706610-035A-2CA2-8274-AE53635F0555}"/>
              </a:ext>
            </a:extLst>
          </p:cNvPr>
          <p:cNvSpPr>
            <a:spLocks noGrp="1" noChangeArrowheads="1"/>
          </p:cNvSpPr>
          <p:nvPr>
            <p:ph type="body" idx="1"/>
          </p:nvPr>
        </p:nvSpPr>
        <p:spPr/>
        <p:txBody>
          <a:bodyPr/>
          <a:lstStyle/>
          <a:p>
            <a:pPr marL="990600" lvl="1" indent="-533400">
              <a:buSzPct val="185000"/>
              <a:buFontTx/>
              <a:buChar char="•"/>
            </a:pPr>
            <a:endParaRPr lang="pl-PL" altLang="en-US">
              <a:latin typeface="Times New Roman" panose="02020603050405020304" pitchFamily="18" charset="0"/>
            </a:endParaRPr>
          </a:p>
          <a:p>
            <a:pPr marL="990600" lvl="1" indent="-533400">
              <a:buSzPct val="185000"/>
              <a:buFontTx/>
              <a:buChar char="•"/>
            </a:pPr>
            <a:r>
              <a:rPr lang="pl-PL" altLang="en-US">
                <a:latin typeface="Times New Roman" panose="02020603050405020304" pitchFamily="18" charset="0"/>
              </a:rPr>
              <a:t>W</a:t>
            </a:r>
            <a:r>
              <a:rPr lang="pl-PL" altLang="en-US">
                <a:latin typeface="Times New Roman" panose="02020603050405020304" pitchFamily="18" charset="0"/>
                <a:cs typeface="Times New Roman" panose="02020603050405020304" pitchFamily="18" charset="0"/>
              </a:rPr>
              <a:t>YODRĘBNIENIE EKONOMICZNE</a:t>
            </a:r>
            <a:r>
              <a:rPr lang="pl-PL" altLang="en-US">
                <a:latin typeface="Times New Roman" panose="02020603050405020304" pitchFamily="18" charset="0"/>
              </a:rPr>
              <a:t> – </a:t>
            </a:r>
            <a:r>
              <a:rPr lang="pl-PL" altLang="en-US">
                <a:latin typeface="Times New Roman" panose="02020603050405020304" pitchFamily="18" charset="0"/>
                <a:cs typeface="Times New Roman" panose="02020603050405020304" pitchFamily="18" charset="0"/>
              </a:rPr>
              <a:t>ALIENACJA</a:t>
            </a:r>
            <a:endParaRPr lang="pl-PL" altLang="en-US">
              <a:latin typeface="Times New Roman" panose="02020603050405020304" pitchFamily="18" charset="0"/>
            </a:endParaRPr>
          </a:p>
          <a:p>
            <a:pPr marL="990600" lvl="1" indent="-533400">
              <a:buSzPct val="185000"/>
              <a:buFontTx/>
              <a:buChar char="•"/>
            </a:pPr>
            <a:endParaRPr lang="pl-PL" altLang="en-US">
              <a:latin typeface="Times New Roman" panose="02020603050405020304" pitchFamily="18" charset="0"/>
            </a:endParaRPr>
          </a:p>
          <a:p>
            <a:pPr marL="990600" lvl="1" indent="-533400">
              <a:buSzPct val="185000"/>
              <a:buFontTx/>
              <a:buChar char="•"/>
            </a:pPr>
            <a:r>
              <a:rPr lang="pl-PL" altLang="en-US">
                <a:latin typeface="Times New Roman" panose="02020603050405020304" pitchFamily="18" charset="0"/>
                <a:cs typeface="Times New Roman" panose="02020603050405020304" pitchFamily="18" charset="0"/>
              </a:rPr>
              <a:t>WYODRĘBNIENIE PRAWNE</a:t>
            </a:r>
            <a:endParaRPr lang="pl-PL" altLang="en-US">
              <a:latin typeface="Times New Roman" panose="02020603050405020304" pitchFamily="18" charset="0"/>
            </a:endParaRPr>
          </a:p>
          <a:p>
            <a:pPr marL="990600" lvl="1" indent="-533400">
              <a:buSzPct val="185000"/>
              <a:buFontTx/>
              <a:buChar char="•"/>
            </a:pPr>
            <a:endParaRPr lang="pl-PL" altLang="en-US">
              <a:latin typeface="Times New Roman" panose="02020603050405020304" pitchFamily="18" charset="0"/>
            </a:endParaRPr>
          </a:p>
          <a:p>
            <a:pPr marL="990600" lvl="1" indent="-533400">
              <a:buSzPct val="185000"/>
              <a:buFontTx/>
              <a:buChar char="•"/>
            </a:pPr>
            <a:r>
              <a:rPr lang="pl-PL" altLang="en-US">
                <a:latin typeface="Times New Roman" panose="02020603050405020304" pitchFamily="18" charset="0"/>
                <a:cs typeface="Times New Roman" panose="02020603050405020304" pitchFamily="18" charset="0"/>
              </a:rPr>
              <a:t>WYODRĘBNIENIE TECHNICZNO-ORGANIZACYJNE</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6">
            <a:extLst>
              <a:ext uri="{FF2B5EF4-FFF2-40B4-BE49-F238E27FC236}">
                <a16:creationId xmlns:a16="http://schemas.microsoft.com/office/drawing/2014/main" id="{0B8B5D71-2E9E-D889-EF24-B326F66E9C10}"/>
              </a:ext>
            </a:extLst>
          </p:cNvPr>
          <p:cNvSpPr>
            <a:spLocks noGrp="1" noChangeArrowheads="1"/>
          </p:cNvSpPr>
          <p:nvPr>
            <p:ph type="title"/>
          </p:nvPr>
        </p:nvSpPr>
        <p:spPr/>
        <p:txBody>
          <a:bodyPr/>
          <a:lstStyle/>
          <a:p>
            <a:r>
              <a:rPr lang="pl-PL" altLang="en-US"/>
              <a:t>Wyodrębnienie ekonomiczne</a:t>
            </a:r>
          </a:p>
        </p:txBody>
      </p:sp>
      <p:sp>
        <p:nvSpPr>
          <p:cNvPr id="51203" name="Rectangle 7">
            <a:extLst>
              <a:ext uri="{FF2B5EF4-FFF2-40B4-BE49-F238E27FC236}">
                <a16:creationId xmlns:a16="http://schemas.microsoft.com/office/drawing/2014/main" id="{0F3FCD63-EF3B-EC8F-8552-8FC3C5BB1AD9}"/>
              </a:ext>
            </a:extLst>
          </p:cNvPr>
          <p:cNvSpPr>
            <a:spLocks noGrp="1" noChangeArrowheads="1"/>
          </p:cNvSpPr>
          <p:nvPr>
            <p:ph type="body" idx="1"/>
          </p:nvPr>
        </p:nvSpPr>
        <p:spPr>
          <a:xfrm>
            <a:off x="609600" y="1981200"/>
            <a:ext cx="8305800" cy="4572000"/>
          </a:xfrm>
        </p:spPr>
        <p:txBody>
          <a:bodyPr/>
          <a:lstStyle/>
          <a:p>
            <a:pPr algn="ctr">
              <a:lnSpc>
                <a:spcPct val="90000"/>
              </a:lnSpc>
              <a:buFont typeface="Wingdings" panose="05000000000000000000" pitchFamily="2" charset="2"/>
              <a:buNone/>
            </a:pPr>
            <a:r>
              <a:rPr lang="pl-PL" altLang="en-US">
                <a:latin typeface="Times New Roman" panose="02020603050405020304" pitchFamily="18" charset="0"/>
              </a:rPr>
              <a:t>a</a:t>
            </a:r>
            <a:r>
              <a:rPr lang="pl-PL" altLang="en-US">
                <a:latin typeface="Times New Roman" panose="02020603050405020304" pitchFamily="18" charset="0"/>
                <a:cs typeface="Times New Roman" panose="02020603050405020304" pitchFamily="18" charset="0"/>
              </a:rPr>
              <a:t>lienacja</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samofinansowanie</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samodzielność</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oznacza że: </a:t>
            </a:r>
          </a:p>
          <a:p>
            <a:pPr>
              <a:lnSpc>
                <a:spcPct val="90000"/>
              </a:lnSpc>
            </a:pPr>
            <a:r>
              <a:rPr lang="pl-PL" altLang="en-US">
                <a:latin typeface="Times New Roman" panose="02020603050405020304" pitchFamily="18" charset="0"/>
                <a:cs typeface="Times New Roman" panose="02020603050405020304" pitchFamily="18" charset="0"/>
              </a:rPr>
              <a:t>przedsiębiorstwo ma odrębność majątkową,</a:t>
            </a:r>
          </a:p>
          <a:p>
            <a:pPr>
              <a:lnSpc>
                <a:spcPct val="90000"/>
              </a:lnSpc>
            </a:pPr>
            <a:r>
              <a:rPr lang="pl-PL" altLang="en-US">
                <a:latin typeface="Times New Roman" panose="02020603050405020304" pitchFamily="18" charset="0"/>
                <a:cs typeface="Times New Roman" panose="02020603050405020304" pitchFamily="18" charset="0"/>
              </a:rPr>
              <a:t>reprodukuje zużywane zasoby poprzez sprzedaż wyrobów lub usług i osiąganie odpowiedniej rentowności,</a:t>
            </a:r>
          </a:p>
          <a:p>
            <a:pPr>
              <a:lnSpc>
                <a:spcPct val="90000"/>
              </a:lnSpc>
            </a:pPr>
            <a:r>
              <a:rPr lang="pl-PL" altLang="en-US">
                <a:latin typeface="Times New Roman" panose="02020603050405020304" pitchFamily="18" charset="0"/>
                <a:cs typeface="Times New Roman" panose="02020603050405020304" pitchFamily="18" charset="0"/>
              </a:rPr>
              <a:t>dochody pracowników zależą od wyników produkcyjnych i ekonomicznych firmy – wspólny interes,</a:t>
            </a:r>
          </a:p>
          <a:p>
            <a:pPr>
              <a:lnSpc>
                <a:spcPct val="90000"/>
              </a:lnSpc>
            </a:pPr>
            <a:endParaRPr lang="pl-PL" altLang="en-US">
              <a:latin typeface="Times New Roman" panose="02020603050405020304" pitchFamily="18" charset="0"/>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6">
            <a:extLst>
              <a:ext uri="{FF2B5EF4-FFF2-40B4-BE49-F238E27FC236}">
                <a16:creationId xmlns:a16="http://schemas.microsoft.com/office/drawing/2014/main" id="{3068D6C0-F170-531C-17DF-07078EE548F3}"/>
              </a:ext>
            </a:extLst>
          </p:cNvPr>
          <p:cNvSpPr>
            <a:spLocks noGrp="1" noChangeArrowheads="1"/>
          </p:cNvSpPr>
          <p:nvPr>
            <p:ph type="title"/>
          </p:nvPr>
        </p:nvSpPr>
        <p:spPr/>
        <p:txBody>
          <a:bodyPr/>
          <a:lstStyle/>
          <a:p>
            <a:r>
              <a:rPr lang="pl-PL" altLang="en-US"/>
              <a:t>Wyodrębnienie ekonomiczne</a:t>
            </a:r>
          </a:p>
        </p:txBody>
      </p:sp>
      <p:sp>
        <p:nvSpPr>
          <p:cNvPr id="53251" name="Rectangle 8">
            <a:extLst>
              <a:ext uri="{FF2B5EF4-FFF2-40B4-BE49-F238E27FC236}">
                <a16:creationId xmlns:a16="http://schemas.microsoft.com/office/drawing/2014/main" id="{FD43C381-3974-660D-51D3-5CC22A5473F2}"/>
              </a:ext>
            </a:extLst>
          </p:cNvPr>
          <p:cNvSpPr>
            <a:spLocks noChangeArrowheads="1"/>
          </p:cNvSpPr>
          <p:nvPr/>
        </p:nvSpPr>
        <p:spPr bwMode="auto">
          <a:xfrm>
            <a:off x="457200" y="2057400"/>
            <a:ext cx="8458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ts val="800"/>
              </a:spcBef>
              <a:buClr>
                <a:srgbClr val="000000"/>
              </a:buClr>
              <a:buSzPct val="100000"/>
              <a:buFont typeface="Times New Roman" panose="02020603050405020304" pitchFamily="18" charset="0"/>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lnSpc>
                <a:spcPct val="90000"/>
              </a:lnSpc>
              <a:spcBef>
                <a:spcPct val="20000"/>
              </a:spcBef>
              <a:buClr>
                <a:schemeClr val="accent2"/>
              </a:buClr>
              <a:buSzPct val="80000"/>
              <a:buFont typeface="Wingdings" panose="05000000000000000000" pitchFamily="2" charset="2"/>
              <a:buChar char="l"/>
            </a:pPr>
            <a:r>
              <a:rPr lang="pl-PL" altLang="en-US" sz="2800">
                <a:solidFill>
                  <a:schemeClr val="tx1"/>
                </a:solidFill>
                <a:latin typeface="Times New Roman" panose="02020603050405020304" pitchFamily="18" charset="0"/>
                <a:cs typeface="Times New Roman" panose="02020603050405020304" pitchFamily="18" charset="0"/>
              </a:rPr>
              <a:t>działalność gospodarcza związana jest z ryzykiem nie uzyskania oczekiwanych dochodów lub poniesienia nieoczekiwanych strat</a:t>
            </a:r>
          </a:p>
          <a:p>
            <a:pPr eaLnBrk="1" hangingPunct="1">
              <a:lnSpc>
                <a:spcPct val="90000"/>
              </a:lnSpc>
              <a:spcBef>
                <a:spcPct val="20000"/>
              </a:spcBef>
              <a:buClr>
                <a:schemeClr val="accent2"/>
              </a:buClr>
              <a:buSzPct val="80000"/>
              <a:buFont typeface="Wingdings" panose="05000000000000000000" pitchFamily="2" charset="2"/>
              <a:buChar char="l"/>
            </a:pPr>
            <a:r>
              <a:rPr lang="pl-PL" altLang="en-US" sz="2800">
                <a:solidFill>
                  <a:schemeClr val="tx1"/>
                </a:solidFill>
                <a:latin typeface="Times New Roman" panose="02020603050405020304" pitchFamily="18" charset="0"/>
                <a:cs typeface="Times New Roman" panose="02020603050405020304" pitchFamily="18" charset="0"/>
              </a:rPr>
              <a:t>rozwój firmy poprzez powiększanie majątku trwałego zależy od możliwości wygospodarowania środków na inwestycje</a:t>
            </a:r>
          </a:p>
          <a:p>
            <a:pPr eaLnBrk="1" hangingPunct="1">
              <a:lnSpc>
                <a:spcPct val="90000"/>
              </a:lnSpc>
              <a:spcBef>
                <a:spcPct val="20000"/>
              </a:spcBef>
              <a:buClr>
                <a:schemeClr val="accent2"/>
              </a:buClr>
              <a:buSzPct val="80000"/>
              <a:buFont typeface="Wingdings" panose="05000000000000000000" pitchFamily="2" charset="2"/>
              <a:buChar char="l"/>
            </a:pPr>
            <a:r>
              <a:rPr lang="pl-PL" altLang="en-US" sz="2800">
                <a:solidFill>
                  <a:schemeClr val="tx1"/>
                </a:solidFill>
                <a:latin typeface="Times New Roman" panose="02020603050405020304" pitchFamily="18" charset="0"/>
                <a:cs typeface="Times New Roman" panose="02020603050405020304" pitchFamily="18" charset="0"/>
              </a:rPr>
              <a:t>samodzielność </a:t>
            </a:r>
            <a:r>
              <a:rPr lang="pl-PL" altLang="en-US" sz="2800">
                <a:solidFill>
                  <a:schemeClr val="tx1"/>
                </a:solidFill>
                <a:latin typeface="Times New Roman" panose="02020603050405020304" pitchFamily="18" charset="0"/>
              </a:rPr>
              <a:t>- </a:t>
            </a:r>
            <a:r>
              <a:rPr lang="pl-PL" altLang="en-US" sz="2800">
                <a:solidFill>
                  <a:schemeClr val="tx1"/>
                </a:solidFill>
                <a:latin typeface="Times New Roman" panose="02020603050405020304" pitchFamily="18" charset="0"/>
                <a:cs typeface="Times New Roman" panose="02020603050405020304" pitchFamily="18" charset="0"/>
              </a:rPr>
              <a:t>samodecydowanie przedsiębiorstwa przejawia się autonomią wewnętrzną i zewnętrzną, która zwykle jest ograniczona w przedsiębiorstwach państwowych lub działających w ramach koncernu</a:t>
            </a:r>
            <a:endParaRPr lang="pl-PL" altLang="en-US" sz="2800">
              <a:solidFill>
                <a:schemeClr val="tx1"/>
              </a:solidFill>
              <a:latin typeface="Times New Roman" panose="02020603050405020304" pitchFamily="18" charset="0"/>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8">
            <a:extLst>
              <a:ext uri="{FF2B5EF4-FFF2-40B4-BE49-F238E27FC236}">
                <a16:creationId xmlns:a16="http://schemas.microsoft.com/office/drawing/2014/main" id="{CE9FDEF5-D396-5658-FF82-45812ABAD715}"/>
              </a:ext>
            </a:extLst>
          </p:cNvPr>
          <p:cNvSpPr>
            <a:spLocks noGrp="1" noChangeArrowheads="1"/>
          </p:cNvSpPr>
          <p:nvPr>
            <p:ph type="title"/>
          </p:nvPr>
        </p:nvSpPr>
        <p:spPr/>
        <p:txBody>
          <a:bodyPr/>
          <a:lstStyle/>
          <a:p>
            <a:r>
              <a:rPr lang="pl-PL" altLang="en-US"/>
              <a:t>Wyodrębnienie prawne</a:t>
            </a:r>
          </a:p>
        </p:txBody>
      </p:sp>
      <p:sp>
        <p:nvSpPr>
          <p:cNvPr id="55299" name="Rectangle 9">
            <a:extLst>
              <a:ext uri="{FF2B5EF4-FFF2-40B4-BE49-F238E27FC236}">
                <a16:creationId xmlns:a16="http://schemas.microsoft.com/office/drawing/2014/main" id="{D4FB60F1-AA28-120F-832F-F22E8F443F8D}"/>
              </a:ext>
            </a:extLst>
          </p:cNvPr>
          <p:cNvSpPr>
            <a:spLocks noGrp="1" noChangeArrowheads="1"/>
          </p:cNvSpPr>
          <p:nvPr>
            <p:ph type="body" idx="1"/>
          </p:nvPr>
        </p:nvSpPr>
        <p:spPr/>
        <p:txBody>
          <a:bodyPr/>
          <a:lstStyle/>
          <a:p>
            <a:pPr algn="ctr">
              <a:lnSpc>
                <a:spcPct val="90000"/>
              </a:lnSpc>
              <a:buFont typeface="Wingdings" panose="05000000000000000000" pitchFamily="2" charset="2"/>
              <a:buNone/>
            </a:pPr>
            <a:r>
              <a:rPr lang="pl-PL" altLang="en-US" sz="2800">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Oznacza zdolność firmy do podejmowania</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działań prawnych, t</a:t>
            </a:r>
            <a:r>
              <a:rPr lang="pl-PL" altLang="en-US">
                <a:latin typeface="Times New Roman" panose="02020603050405020304" pitchFamily="18" charset="0"/>
              </a:rPr>
              <a:t>akich jak</a:t>
            </a:r>
            <a:r>
              <a:rPr lang="pl-PL" altLang="en-US">
                <a:latin typeface="Times New Roman" panose="02020603050405020304" pitchFamily="18" charset="0"/>
                <a:cs typeface="Times New Roman" panose="02020603050405020304" pitchFamily="18" charset="0"/>
              </a:rPr>
              <a:t> zawieranie umów, zaciąganie kredytów bankowych, </a:t>
            </a:r>
            <a:r>
              <a:rPr lang="pl-PL" altLang="en-US">
                <a:latin typeface="Times New Roman" panose="02020603050405020304" pitchFamily="18" charset="0"/>
              </a:rPr>
              <a:t> i np. </a:t>
            </a:r>
            <a:r>
              <a:rPr lang="pl-PL" altLang="en-US">
                <a:latin typeface="Times New Roman" panose="02020603050405020304" pitchFamily="18" charset="0"/>
                <a:cs typeface="Times New Roman" panose="02020603050405020304" pitchFamily="18" charset="0"/>
              </a:rPr>
              <a:t>Występowanie jako odrębny podmiot w obrocie towarowym</a:t>
            </a:r>
          </a:p>
          <a:p>
            <a:pPr algn="ctr">
              <a:lnSpc>
                <a:spcPct val="90000"/>
              </a:lnSpc>
              <a:buFont typeface="Wingdings" panose="05000000000000000000" pitchFamily="2" charset="2"/>
              <a:buNone/>
            </a:pPr>
            <a:endParaRPr lang="pl-PL" altLang="en-US">
              <a:latin typeface="Times New Roman" panose="02020603050405020304" pitchFamily="18" charset="0"/>
            </a:endParaRPr>
          </a:p>
          <a:p>
            <a:pPr algn="ctr">
              <a:lnSpc>
                <a:spcPct val="90000"/>
              </a:lnSpc>
              <a:buFont typeface="Wingdings" panose="05000000000000000000" pitchFamily="2" charset="2"/>
              <a:buNone/>
            </a:pPr>
            <a:r>
              <a:rPr lang="pl-PL" altLang="en-US">
                <a:latin typeface="Times New Roman" panose="02020603050405020304" pitchFamily="18" charset="0"/>
                <a:cs typeface="Times New Roman" panose="02020603050405020304" pitchFamily="18" charset="0"/>
              </a:rPr>
              <a:t>Osobowość prawną uzyskuje się przez wpis do krajowego rejestru  sądowego</a:t>
            </a:r>
            <a:endParaRPr lang="pl-PL" altLang="en-US">
              <a:latin typeface="Times New Roman" panose="02020603050405020304" pitchFamily="18" charset="0"/>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12">
            <a:extLst>
              <a:ext uri="{FF2B5EF4-FFF2-40B4-BE49-F238E27FC236}">
                <a16:creationId xmlns:a16="http://schemas.microsoft.com/office/drawing/2014/main" id="{08B82804-4E89-95FF-2D36-9861A9FE6D55}"/>
              </a:ext>
            </a:extLst>
          </p:cNvPr>
          <p:cNvSpPr>
            <a:spLocks noGrp="1" noChangeArrowheads="1"/>
          </p:cNvSpPr>
          <p:nvPr>
            <p:ph type="title"/>
          </p:nvPr>
        </p:nvSpPr>
        <p:spPr/>
        <p:txBody>
          <a:bodyPr/>
          <a:lstStyle/>
          <a:p>
            <a:r>
              <a:rPr lang="pl-PL" altLang="en-US"/>
              <a:t>Rola rejestrów - KRS</a:t>
            </a:r>
          </a:p>
        </p:txBody>
      </p:sp>
      <p:sp>
        <p:nvSpPr>
          <p:cNvPr id="57347" name="Rectangle 13">
            <a:extLst>
              <a:ext uri="{FF2B5EF4-FFF2-40B4-BE49-F238E27FC236}">
                <a16:creationId xmlns:a16="http://schemas.microsoft.com/office/drawing/2014/main" id="{26A311E0-94AB-9D21-63BD-820AAD89F12E}"/>
              </a:ext>
            </a:extLst>
          </p:cNvPr>
          <p:cNvSpPr>
            <a:spLocks noGrp="1" noChangeArrowheads="1"/>
          </p:cNvSpPr>
          <p:nvPr>
            <p:ph type="body" idx="1"/>
          </p:nvPr>
        </p:nvSpPr>
        <p:spPr/>
        <p:txBody>
          <a:bodyPr/>
          <a:lstStyle/>
          <a:p>
            <a:pPr algn="ctr">
              <a:lnSpc>
                <a:spcPct val="150000"/>
              </a:lnSpc>
              <a:buFont typeface="Wingdings" panose="05000000000000000000" pitchFamily="2" charset="2"/>
              <a:buNone/>
            </a:pPr>
            <a:r>
              <a:rPr lang="pl-PL" altLang="en-US" sz="2800">
                <a:latin typeface="Times New Roman" panose="02020603050405020304" pitchFamily="18" charset="0"/>
                <a:cs typeface="Times New Roman" panose="02020603050405020304" pitchFamily="18" charset="0"/>
              </a:rPr>
              <a:t>ZAPEWNIENIE</a:t>
            </a:r>
            <a:r>
              <a:rPr lang="pl-PL" altLang="en-US" sz="2800">
                <a:latin typeface="Times New Roman" panose="02020603050405020304" pitchFamily="18" charset="0"/>
              </a:rPr>
              <a:t> </a:t>
            </a:r>
            <a:r>
              <a:rPr lang="pl-PL" altLang="en-US" sz="2800">
                <a:latin typeface="Times New Roman" panose="02020603050405020304" pitchFamily="18" charset="0"/>
                <a:cs typeface="Times New Roman" panose="02020603050405020304" pitchFamily="18" charset="0"/>
              </a:rPr>
              <a:t>DOSTĘPU DO JAWNEJ, </a:t>
            </a:r>
            <a:endParaRPr lang="pl-PL" altLang="en-US" sz="2800">
              <a:latin typeface="Times New Roman" panose="02020603050405020304" pitchFamily="18" charset="0"/>
            </a:endParaRPr>
          </a:p>
          <a:p>
            <a:pPr algn="ctr">
              <a:lnSpc>
                <a:spcPct val="150000"/>
              </a:lnSpc>
              <a:buFont typeface="Wingdings" panose="05000000000000000000" pitchFamily="2" charset="2"/>
              <a:buNone/>
            </a:pPr>
            <a:r>
              <a:rPr lang="pl-PL" altLang="en-US" sz="2800">
                <a:latin typeface="Times New Roman" panose="02020603050405020304" pitchFamily="18" charset="0"/>
                <a:cs typeface="Times New Roman" panose="02020603050405020304" pitchFamily="18" charset="0"/>
              </a:rPr>
              <a:t>WIARYGODNEJ INFORMACJI</a:t>
            </a:r>
            <a:endParaRPr lang="pl-PL" altLang="en-US" sz="2800">
              <a:latin typeface="Times New Roman" panose="02020603050405020304" pitchFamily="18" charset="0"/>
            </a:endParaRPr>
          </a:p>
          <a:p>
            <a:pPr algn="ctr">
              <a:lnSpc>
                <a:spcPct val="150000"/>
              </a:lnSpc>
              <a:buFont typeface="Wingdings" panose="05000000000000000000" pitchFamily="2" charset="2"/>
              <a:buNone/>
            </a:pPr>
            <a:r>
              <a:rPr lang="pl-PL" altLang="en-US" sz="2800">
                <a:latin typeface="Times New Roman" panose="02020603050405020304" pitchFamily="18" charset="0"/>
                <a:cs typeface="Times New Roman" panose="02020603050405020304" pitchFamily="18" charset="0"/>
              </a:rPr>
              <a:t>O PODMIOTACH GOSPODARCZYCH, CO WINNO SŁUŻYĆ ZWIĘKSZENIU BEZPIECZEŃSTWA OBROTU GOSPODARCZEGO</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6">
            <a:extLst>
              <a:ext uri="{FF2B5EF4-FFF2-40B4-BE49-F238E27FC236}">
                <a16:creationId xmlns:a16="http://schemas.microsoft.com/office/drawing/2014/main" id="{E5FFDD75-7964-B840-B66F-DDE7FDFADE10}"/>
              </a:ext>
            </a:extLst>
          </p:cNvPr>
          <p:cNvSpPr>
            <a:spLocks noGrp="1" noChangeArrowheads="1"/>
          </p:cNvSpPr>
          <p:nvPr>
            <p:ph type="title"/>
          </p:nvPr>
        </p:nvSpPr>
        <p:spPr/>
        <p:txBody>
          <a:bodyPr/>
          <a:lstStyle/>
          <a:p>
            <a:r>
              <a:rPr lang="pl-PL" altLang="en-US" sz="3600"/>
              <a:t>Wyodrębnienie techniczno - organizacyjne</a:t>
            </a:r>
          </a:p>
        </p:txBody>
      </p:sp>
      <p:sp>
        <p:nvSpPr>
          <p:cNvPr id="59395" name="Rectangle 7">
            <a:extLst>
              <a:ext uri="{FF2B5EF4-FFF2-40B4-BE49-F238E27FC236}">
                <a16:creationId xmlns:a16="http://schemas.microsoft.com/office/drawing/2014/main" id="{DD8BEF02-76C7-1775-CB67-B4706D213B5B}"/>
              </a:ext>
            </a:extLst>
          </p:cNvPr>
          <p:cNvSpPr>
            <a:spLocks noGrp="1" noChangeArrowheads="1"/>
          </p:cNvSpPr>
          <p:nvPr>
            <p:ph type="body" idx="1"/>
          </p:nvPr>
        </p:nvSpPr>
        <p:spPr>
          <a:xfrm>
            <a:off x="685800" y="1981200"/>
            <a:ext cx="8229600" cy="4114800"/>
          </a:xfrm>
        </p:spPr>
        <p:txBody>
          <a:bodyPr/>
          <a:lstStyle/>
          <a:p>
            <a:pPr marL="990600" lvl="1" indent="-533400">
              <a:lnSpc>
                <a:spcPct val="90000"/>
              </a:lnSpc>
              <a:buClr>
                <a:schemeClr val="accent2"/>
              </a:buClr>
              <a:buSzPct val="200000"/>
              <a:buFontTx/>
              <a:buNone/>
            </a:pPr>
            <a:r>
              <a:rPr lang="pl-PL" altLang="en-US" sz="2000">
                <a:latin typeface="Times New Roman" panose="02020603050405020304" pitchFamily="18" charset="0"/>
              </a:rPr>
              <a:t>	</a:t>
            </a:r>
            <a:r>
              <a:rPr lang="pl-PL" altLang="en-US" sz="3200">
                <a:latin typeface="Times New Roman" panose="02020603050405020304" pitchFamily="18" charset="0"/>
              </a:rPr>
              <a:t>O</a:t>
            </a:r>
            <a:r>
              <a:rPr lang="pl-PL" altLang="en-US" sz="3200">
                <a:latin typeface="Times New Roman" panose="02020603050405020304" pitchFamily="18" charset="0"/>
                <a:cs typeface="Times New Roman" panose="02020603050405020304" pitchFamily="18" charset="0"/>
              </a:rPr>
              <a:t>znacza, że dana firma posiada sobie tylko właściwą strukturę organizacyjną, pozwalającą jej w zorganizowany sposób wykonywać określone zadania</a:t>
            </a:r>
            <a:endParaRPr lang="pl-PL" altLang="en-US" sz="3200">
              <a:latin typeface="Times New Roman" panose="02020603050405020304" pitchFamily="18" charset="0"/>
            </a:endParaRPr>
          </a:p>
          <a:p>
            <a:pPr marL="990600" lvl="1" indent="-533400">
              <a:lnSpc>
                <a:spcPct val="90000"/>
              </a:lnSpc>
              <a:buClr>
                <a:schemeClr val="accent2"/>
              </a:buClr>
              <a:buSzPct val="200000"/>
              <a:buFontTx/>
              <a:buNone/>
            </a:pPr>
            <a:endParaRPr lang="pl-PL" altLang="en-US" sz="3200">
              <a:latin typeface="Times New Roman" panose="02020603050405020304" pitchFamily="18" charset="0"/>
            </a:endParaRPr>
          </a:p>
          <a:p>
            <a:pPr marL="990600" lvl="1" indent="-533400">
              <a:lnSpc>
                <a:spcPct val="90000"/>
              </a:lnSpc>
              <a:buClr>
                <a:schemeClr val="accent2"/>
              </a:buClr>
              <a:buSzPct val="200000"/>
              <a:buFontTx/>
              <a:buNone/>
            </a:pPr>
            <a:r>
              <a:rPr lang="pl-PL" altLang="en-US" sz="3200">
                <a:latin typeface="Times New Roman" panose="02020603050405020304" pitchFamily="18" charset="0"/>
              </a:rPr>
              <a:t>	</a:t>
            </a:r>
            <a:r>
              <a:rPr lang="pl-PL" altLang="en-US" sz="3200">
                <a:latin typeface="Times New Roman" panose="02020603050405020304" pitchFamily="18" charset="0"/>
                <a:cs typeface="Times New Roman" panose="02020603050405020304" pitchFamily="18" charset="0"/>
              </a:rPr>
              <a:t>Wyodrębnienie techniczne i</a:t>
            </a:r>
            <a:r>
              <a:rPr lang="pl-PL" altLang="en-US" sz="3200">
                <a:latin typeface="Times New Roman" panose="02020603050405020304" pitchFamily="18" charset="0"/>
              </a:rPr>
              <a:t> </a:t>
            </a:r>
            <a:r>
              <a:rPr lang="pl-PL" altLang="en-US" sz="3200">
                <a:latin typeface="Times New Roman" panose="02020603050405020304" pitchFamily="18" charset="0"/>
                <a:cs typeface="Times New Roman" panose="02020603050405020304" pitchFamily="18" charset="0"/>
              </a:rPr>
              <a:t>organizacyjne tworzy podstawy formułowania wyodrębnienia ekonomicznego</a:t>
            </a:r>
            <a:endParaRPr lang="pl-PL" altLang="en-US" sz="320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2ADCDCB9-3295-D052-56CE-9E2F0125D150}"/>
              </a:ext>
            </a:extLst>
          </p:cNvPr>
          <p:cNvSpPr>
            <a:spLocks noGrp="1" noChangeArrowheads="1"/>
          </p:cNvSpPr>
          <p:nvPr>
            <p:ph type="title"/>
          </p:nvPr>
        </p:nvSpPr>
        <p:spPr/>
        <p:txBody>
          <a:bodyPr/>
          <a:lstStyle/>
          <a:p>
            <a:r>
              <a:rPr lang="pl-PL" altLang="en-US"/>
              <a:t>Zasady działalności firm</a:t>
            </a:r>
          </a:p>
        </p:txBody>
      </p:sp>
      <p:sp>
        <p:nvSpPr>
          <p:cNvPr id="61443" name="Rectangle 3">
            <a:extLst>
              <a:ext uri="{FF2B5EF4-FFF2-40B4-BE49-F238E27FC236}">
                <a16:creationId xmlns:a16="http://schemas.microsoft.com/office/drawing/2014/main" id="{292D39B4-38D9-6F5B-7A28-DC2AA8F96610}"/>
              </a:ext>
            </a:extLst>
          </p:cNvPr>
          <p:cNvSpPr>
            <a:spLocks noGrp="1" noChangeArrowheads="1"/>
          </p:cNvSpPr>
          <p:nvPr>
            <p:ph type="body" idx="1"/>
          </p:nvPr>
        </p:nvSpPr>
        <p:spPr>
          <a:xfrm>
            <a:off x="609600" y="1981200"/>
            <a:ext cx="8305800" cy="4572000"/>
          </a:xfrm>
        </p:spPr>
        <p:txBody>
          <a:bodyPr/>
          <a:lstStyle/>
          <a:p>
            <a:pPr algn="ctr">
              <a:buFont typeface="Wingdings" panose="05000000000000000000" pitchFamily="2" charset="2"/>
              <a:buNone/>
            </a:pPr>
            <a:endParaRPr lang="pl-PL" altLang="en-US">
              <a:latin typeface="Times New Roman" panose="02020603050405020304" pitchFamily="18" charset="0"/>
              <a:cs typeface="Times New Roman" panose="02020603050405020304" pitchFamily="18" charset="0"/>
            </a:endParaRPr>
          </a:p>
          <a:p>
            <a:pPr>
              <a:lnSpc>
                <a:spcPct val="160000"/>
              </a:lnSpc>
            </a:pPr>
            <a:r>
              <a:rPr lang="pl-PL" altLang="en-US">
                <a:latin typeface="Times New Roman" panose="02020603050405020304" pitchFamily="18" charset="0"/>
              </a:rPr>
              <a:t>ZASADA GOSPODARNOŚCI</a:t>
            </a:r>
          </a:p>
          <a:p>
            <a:pPr>
              <a:lnSpc>
                <a:spcPct val="160000"/>
              </a:lnSpc>
            </a:pPr>
            <a:r>
              <a:rPr lang="pl-PL" altLang="en-US">
                <a:latin typeface="Times New Roman" panose="02020603050405020304" pitchFamily="18" charset="0"/>
              </a:rPr>
              <a:t>ZASADA PRZEDSIĘBIORCZOŚCI</a:t>
            </a:r>
          </a:p>
          <a:p>
            <a:pPr>
              <a:lnSpc>
                <a:spcPct val="160000"/>
              </a:lnSpc>
            </a:pPr>
            <a:r>
              <a:rPr lang="pl-PL" altLang="en-US">
                <a:latin typeface="Times New Roman" panose="02020603050405020304" pitchFamily="18" charset="0"/>
              </a:rPr>
              <a:t>ZASADA RENTOWNOŚCI</a:t>
            </a:r>
          </a:p>
          <a:p>
            <a:pPr>
              <a:lnSpc>
                <a:spcPct val="160000"/>
              </a:lnSpc>
            </a:pPr>
            <a:r>
              <a:rPr lang="pl-PL" altLang="en-US">
                <a:latin typeface="Times New Roman" panose="02020603050405020304" pitchFamily="18" charset="0"/>
              </a:rPr>
              <a:t>ZASADA RACHUNKU EKONOMICZNEGO</a:t>
            </a:r>
            <a:endParaRPr lang="pl-PL" altLang="en-US" i="1">
              <a:latin typeface="Times New Roman" panose="02020603050405020304" pitchFamily="18"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a:extLst>
              <a:ext uri="{FF2B5EF4-FFF2-40B4-BE49-F238E27FC236}">
                <a16:creationId xmlns:a16="http://schemas.microsoft.com/office/drawing/2014/main" id="{4F4C2A7C-C629-21A8-17C9-3BA766288835}"/>
              </a:ext>
            </a:extLst>
          </p:cNvPr>
          <p:cNvSpPr txBox="1">
            <a:spLocks noChangeArrowheads="1"/>
          </p:cNvSpPr>
          <p:nvPr/>
        </p:nvSpPr>
        <p:spPr bwMode="auto">
          <a:xfrm>
            <a:off x="685800" y="6096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i="1">
                <a:solidFill>
                  <a:srgbClr val="006600"/>
                </a:solidFill>
              </a:rPr>
              <a:t> SSS</a:t>
            </a:r>
          </a:p>
        </p:txBody>
      </p:sp>
      <p:sp>
        <p:nvSpPr>
          <p:cNvPr id="5122" name="Text Box 2">
            <a:extLst>
              <a:ext uri="{FF2B5EF4-FFF2-40B4-BE49-F238E27FC236}">
                <a16:creationId xmlns:a16="http://schemas.microsoft.com/office/drawing/2014/main" id="{EEAAC508-9491-060D-FEC7-868D38C78A4A}"/>
              </a:ext>
            </a:extLst>
          </p:cNvPr>
          <p:cNvSpPr txBox="1">
            <a:spLocks noChangeArrowheads="1"/>
          </p:cNvSpPr>
          <p:nvPr/>
        </p:nvSpPr>
        <p:spPr bwMode="auto">
          <a:xfrm>
            <a:off x="381000" y="1219200"/>
            <a:ext cx="8229600" cy="5172075"/>
          </a:xfrm>
          <a:prstGeom prst="rect">
            <a:avLst/>
          </a:prstGeom>
          <a:noFill/>
          <a:ln w="9525" cap="flat">
            <a:noFill/>
            <a:round/>
            <a:headEnd/>
            <a:tailEnd/>
          </a:ln>
          <a:effectLst/>
        </p:spPr>
        <p:txBody>
          <a:bodyPr lIns="90000" tIns="46800" rIns="90000" bIns="46800">
            <a:spAutoFit/>
          </a:bodyPr>
          <a:lstStyle/>
          <a:p>
            <a:pPr eaLnBrk="1" hangingPunct="1">
              <a:spcBef>
                <a:spcPts val="20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b="1">
                <a:solidFill>
                  <a:srgbClr val="000000"/>
                </a:solidFill>
                <a:effectLst>
                  <a:outerShdw blurRad="38100" dist="38100" dir="2700000" algn="tl">
                    <a:srgbClr val="FFFFFF"/>
                  </a:outerShdw>
                </a:effectLst>
                <a:latin typeface="Times New Roman" pitchFamily="16" charset="0"/>
                <a:ea typeface="Microsoft YaHei" charset="-122"/>
              </a:rPr>
              <a:t>Zasada samodzielności</a:t>
            </a:r>
            <a:r>
              <a:rPr lang="pl-PL" sz="3200" b="1">
                <a:solidFill>
                  <a:srgbClr val="000000"/>
                </a:solidFill>
                <a:latin typeface="Times New Roman" pitchFamily="16" charset="0"/>
                <a:ea typeface="Microsoft YaHei" charset="-122"/>
              </a:rPr>
              <a:t> – samodzielnie podejmowanie decyzji dotyczących działalności oraz organizacji tej działalności</a:t>
            </a:r>
          </a:p>
          <a:p>
            <a:pPr eaLnBrk="1" hangingPunct="1">
              <a:spcBef>
                <a:spcPts val="20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b="1">
                <a:solidFill>
                  <a:srgbClr val="000000"/>
                </a:solidFill>
                <a:effectLst>
                  <a:outerShdw blurRad="38100" dist="38100" dir="2700000" algn="tl">
                    <a:srgbClr val="FFFFFF"/>
                  </a:outerShdw>
                </a:effectLst>
                <a:latin typeface="Times New Roman" pitchFamily="16" charset="0"/>
                <a:ea typeface="Microsoft YaHei" charset="-122"/>
              </a:rPr>
              <a:t>Zasada samorządności</a:t>
            </a:r>
            <a:r>
              <a:rPr lang="pl-PL" sz="3200" b="1">
                <a:solidFill>
                  <a:srgbClr val="000000"/>
                </a:solidFill>
                <a:latin typeface="Times New Roman" pitchFamily="16" charset="0"/>
                <a:ea typeface="Microsoft YaHei" charset="-122"/>
              </a:rPr>
              <a:t> – udział załogi (rady pracowniczej) w zarządzaniu przedsiębiorstwem</a:t>
            </a:r>
          </a:p>
          <a:p>
            <a:pPr eaLnBrk="1" hangingPunct="1">
              <a:spcBef>
                <a:spcPts val="20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b="1">
                <a:solidFill>
                  <a:srgbClr val="000000"/>
                </a:solidFill>
                <a:effectLst>
                  <a:outerShdw blurRad="38100" dist="38100" dir="2700000" algn="tl">
                    <a:srgbClr val="FFFFFF"/>
                  </a:outerShdw>
                </a:effectLst>
                <a:latin typeface="Times New Roman" pitchFamily="16" charset="0"/>
                <a:ea typeface="Microsoft YaHei" charset="-122"/>
              </a:rPr>
              <a:t>Zasada samofinansowania</a:t>
            </a:r>
            <a:r>
              <a:rPr lang="pl-PL" sz="3200" b="1">
                <a:solidFill>
                  <a:srgbClr val="000000"/>
                </a:solidFill>
                <a:latin typeface="Times New Roman" pitchFamily="16" charset="0"/>
                <a:ea typeface="Microsoft YaHei" charset="-122"/>
              </a:rPr>
              <a:t> – przychody ze sprzedaży muszą pokrywać wszystkie poniesione przez przedsiębiorstwo koszty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553FB89B-40AF-769C-BA5D-C36F2CA16BA1}"/>
              </a:ext>
            </a:extLst>
          </p:cNvPr>
          <p:cNvSpPr>
            <a:spLocks noGrp="1" noChangeArrowheads="1"/>
          </p:cNvSpPr>
          <p:nvPr>
            <p:ph type="title"/>
          </p:nvPr>
        </p:nvSpPr>
        <p:spPr/>
        <p:txBody>
          <a:bodyPr/>
          <a:lstStyle/>
          <a:p>
            <a:r>
              <a:rPr lang="pl-PL" altLang="en-US"/>
              <a:t>Zasada gospodarności</a:t>
            </a:r>
          </a:p>
        </p:txBody>
      </p:sp>
      <p:sp>
        <p:nvSpPr>
          <p:cNvPr id="63491" name="Rectangle 3">
            <a:extLst>
              <a:ext uri="{FF2B5EF4-FFF2-40B4-BE49-F238E27FC236}">
                <a16:creationId xmlns:a16="http://schemas.microsoft.com/office/drawing/2014/main" id="{772A8F0B-77DF-31AD-2C6C-5B33D7EBD996}"/>
              </a:ext>
            </a:extLst>
          </p:cNvPr>
          <p:cNvSpPr>
            <a:spLocks noGrp="1" noChangeArrowheads="1"/>
          </p:cNvSpPr>
          <p:nvPr>
            <p:ph type="body" idx="1"/>
          </p:nvPr>
        </p:nvSpPr>
        <p:spPr>
          <a:xfrm>
            <a:off x="609600" y="1981200"/>
            <a:ext cx="8305800" cy="4572000"/>
          </a:xfrm>
        </p:spPr>
        <p:txBody>
          <a:bodyPr/>
          <a:lstStyle/>
          <a:p>
            <a:pPr algn="ctr">
              <a:buFont typeface="Wingdings" panose="05000000000000000000" pitchFamily="2" charset="2"/>
              <a:buNone/>
            </a:pPr>
            <a:r>
              <a:rPr lang="pl-PL" altLang="en-US">
                <a:latin typeface="Times New Roman" panose="02020603050405020304" pitchFamily="18" charset="0"/>
                <a:cs typeface="Times New Roman" panose="02020603050405020304" pitchFamily="18" charset="0"/>
              </a:rPr>
              <a:t>Ogólna zasada racjonalnego postępowania mówiąca o tym, że maksymalny stopień realizacji celu osiąga się poprzez </a:t>
            </a:r>
          </a:p>
          <a:p>
            <a:pPr algn="ctr">
              <a:buFont typeface="Wingdings" panose="05000000000000000000" pitchFamily="2" charset="2"/>
              <a:buNone/>
            </a:pPr>
            <a:endParaRPr lang="pl-PL" altLang="en-US">
              <a:latin typeface="Times New Roman" panose="02020603050405020304" pitchFamily="18" charset="0"/>
            </a:endParaRPr>
          </a:p>
          <a:p>
            <a:pPr algn="ctr">
              <a:buFont typeface="Wingdings" panose="05000000000000000000" pitchFamily="2" charset="2"/>
              <a:buNone/>
            </a:pPr>
            <a:r>
              <a:rPr lang="pl-PL" altLang="en-US">
                <a:latin typeface="Times New Roman" panose="02020603050405020304" pitchFamily="18" charset="0"/>
              </a:rPr>
              <a:t>u</a:t>
            </a:r>
            <a:r>
              <a:rPr lang="pl-PL" altLang="en-US">
                <a:latin typeface="Times New Roman" panose="02020603050405020304" pitchFamily="18" charset="0"/>
                <a:cs typeface="Times New Roman" panose="02020603050405020304" pitchFamily="18" charset="0"/>
              </a:rPr>
              <a:t>zyskanie większego efektu przy danym nakładzie środków lub</a:t>
            </a:r>
          </a:p>
          <a:p>
            <a:pPr algn="ctr">
              <a:buFont typeface="Wingdings" panose="05000000000000000000" pitchFamily="2" charset="2"/>
              <a:buNone/>
            </a:pPr>
            <a:r>
              <a:rPr lang="pl-PL" altLang="en-US">
                <a:latin typeface="Times New Roman" panose="02020603050405020304" pitchFamily="18" charset="0"/>
              </a:rPr>
              <a:t>u</a:t>
            </a:r>
            <a:r>
              <a:rPr lang="pl-PL" altLang="en-US">
                <a:latin typeface="Times New Roman" panose="02020603050405020304" pitchFamily="18" charset="0"/>
                <a:cs typeface="Times New Roman" panose="02020603050405020304" pitchFamily="18" charset="0"/>
              </a:rPr>
              <a:t>zyskanie oczekiwanego efektu przy użyciu minimalnego nakładu środków</a:t>
            </a:r>
            <a:endParaRPr lang="pl-PL" altLang="en-US">
              <a:latin typeface="Times New Roman" panose="02020603050405020304" pitchFamily="18" charset="0"/>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41D54DED-4C08-2C8C-26C4-C8755C42284D}"/>
              </a:ext>
            </a:extLst>
          </p:cNvPr>
          <p:cNvSpPr>
            <a:spLocks noGrp="1" noChangeArrowheads="1"/>
          </p:cNvSpPr>
          <p:nvPr>
            <p:ph type="title"/>
          </p:nvPr>
        </p:nvSpPr>
        <p:spPr/>
        <p:txBody>
          <a:bodyPr/>
          <a:lstStyle/>
          <a:p>
            <a:r>
              <a:rPr lang="pl-PL" altLang="en-US"/>
              <a:t>Zasada gospodarności</a:t>
            </a:r>
          </a:p>
        </p:txBody>
      </p:sp>
      <p:sp>
        <p:nvSpPr>
          <p:cNvPr id="65539" name="Rectangle 3">
            <a:extLst>
              <a:ext uri="{FF2B5EF4-FFF2-40B4-BE49-F238E27FC236}">
                <a16:creationId xmlns:a16="http://schemas.microsoft.com/office/drawing/2014/main" id="{6F7B1E3B-5851-359B-4065-55A5EAD80D60}"/>
              </a:ext>
            </a:extLst>
          </p:cNvPr>
          <p:cNvSpPr>
            <a:spLocks noGrp="1" noChangeArrowheads="1"/>
          </p:cNvSpPr>
          <p:nvPr>
            <p:ph type="body" idx="1"/>
          </p:nvPr>
        </p:nvSpPr>
        <p:spPr>
          <a:xfrm>
            <a:off x="609600" y="1981200"/>
            <a:ext cx="8305800" cy="4572000"/>
          </a:xfrm>
        </p:spPr>
        <p:txBody>
          <a:bodyPr/>
          <a:lstStyle/>
          <a:p>
            <a:pPr algn="ctr">
              <a:lnSpc>
                <a:spcPct val="90000"/>
              </a:lnSpc>
              <a:buFont typeface="Wingdings" panose="05000000000000000000" pitchFamily="2" charset="2"/>
              <a:buNone/>
            </a:pPr>
            <a:r>
              <a:rPr lang="pl-PL" altLang="en-US">
                <a:latin typeface="Times New Roman" panose="02020603050405020304" pitchFamily="18" charset="0"/>
              </a:rPr>
              <a:t>Może przyjmować </a:t>
            </a:r>
            <a:r>
              <a:rPr lang="pl-PL" altLang="en-US">
                <a:latin typeface="Times New Roman" panose="02020603050405020304" pitchFamily="18" charset="0"/>
                <a:cs typeface="Times New Roman" panose="02020603050405020304" pitchFamily="18" charset="0"/>
              </a:rPr>
              <a:t>2 </a:t>
            </a:r>
            <a:r>
              <a:rPr lang="pl-PL" altLang="en-US">
                <a:latin typeface="Times New Roman" panose="02020603050405020304" pitchFamily="18" charset="0"/>
              </a:rPr>
              <a:t>postaci </a:t>
            </a:r>
            <a:endParaRPr lang="pl-PL" altLang="en-US">
              <a:latin typeface="Times New Roman" panose="02020603050405020304" pitchFamily="18" charset="0"/>
              <a:cs typeface="Times New Roman" panose="02020603050405020304" pitchFamily="18" charset="0"/>
            </a:endParaRPr>
          </a:p>
          <a:p>
            <a:pPr algn="ctr">
              <a:lnSpc>
                <a:spcPct val="90000"/>
              </a:lnSpc>
              <a:buFont typeface="Wingdings" panose="05000000000000000000" pitchFamily="2" charset="2"/>
              <a:buNone/>
            </a:pPr>
            <a:r>
              <a:rPr lang="pl-PL" altLang="en-US">
                <a:latin typeface="Times New Roman" panose="02020603050405020304" pitchFamily="18" charset="0"/>
                <a:cs typeface="Times New Roman" panose="02020603050405020304" pitchFamily="18" charset="0"/>
              </a:rPr>
              <a:t>1)    zasada największej wydajności</a:t>
            </a:r>
          </a:p>
          <a:p>
            <a:pPr algn="ctr">
              <a:lnSpc>
                <a:spcPct val="90000"/>
              </a:lnSpc>
              <a:buFont typeface="Wingdings" panose="05000000000000000000" pitchFamily="2" charset="2"/>
              <a:buNone/>
            </a:pPr>
            <a:r>
              <a:rPr lang="pl-PL" altLang="en-US">
                <a:latin typeface="Times New Roman" panose="02020603050405020304" pitchFamily="18" charset="0"/>
                <a:cs typeface="Times New Roman" panose="02020603050405020304" pitchFamily="18" charset="0"/>
              </a:rPr>
              <a:t>2)    zasada oszczędności środków</a:t>
            </a:r>
          </a:p>
          <a:p>
            <a:pPr algn="ctr">
              <a:lnSpc>
                <a:spcPct val="90000"/>
              </a:lnSpc>
              <a:buFont typeface="Wingdings" panose="05000000000000000000" pitchFamily="2" charset="2"/>
              <a:buNone/>
            </a:pPr>
            <a:r>
              <a:rPr lang="pl-PL" altLang="en-US">
                <a:latin typeface="Times New Roman" panose="02020603050405020304" pitchFamily="18" charset="0"/>
                <a:cs typeface="Times New Roman" panose="02020603050405020304" pitchFamily="18" charset="0"/>
              </a:rPr>
              <a:t>Sposób użycia środków zgodny z zasadą racjonalnego gospodarowania nazywa się </a:t>
            </a:r>
          </a:p>
          <a:p>
            <a:pPr algn="ctr">
              <a:lnSpc>
                <a:spcPct val="90000"/>
              </a:lnSpc>
              <a:buFont typeface="Wingdings" panose="05000000000000000000" pitchFamily="2" charset="2"/>
              <a:buNone/>
            </a:pPr>
            <a:r>
              <a:rPr lang="pl-PL" altLang="en-US" i="1">
                <a:latin typeface="Times New Roman" panose="02020603050405020304" pitchFamily="18" charset="0"/>
                <a:cs typeface="Times New Roman" panose="02020603050405020304" pitchFamily="18" charset="0"/>
              </a:rPr>
              <a:t>optymalnym użyciem środków</a:t>
            </a:r>
            <a:r>
              <a:rPr lang="pl-PL" altLang="en-US">
                <a:latin typeface="Times New Roman" panose="02020603050405020304" pitchFamily="18" charset="0"/>
                <a:cs typeface="Times New Roman" panose="02020603050405020304" pitchFamily="18" charset="0"/>
              </a:rPr>
              <a:t> </a:t>
            </a:r>
          </a:p>
          <a:p>
            <a:pPr algn="ctr">
              <a:lnSpc>
                <a:spcPct val="90000"/>
              </a:lnSpc>
              <a:buFont typeface="Wingdings" panose="05000000000000000000" pitchFamily="2" charset="2"/>
              <a:buNone/>
            </a:pPr>
            <a:r>
              <a:rPr lang="pl-PL" altLang="en-US">
                <a:latin typeface="Times New Roman" panose="02020603050405020304" pitchFamily="18" charset="0"/>
              </a:rPr>
              <a:t>w</a:t>
            </a:r>
            <a:r>
              <a:rPr lang="pl-PL" altLang="en-US">
                <a:latin typeface="Times New Roman" panose="02020603050405020304" pitchFamily="18" charset="0"/>
                <a:cs typeface="Times New Roman" panose="02020603050405020304" pitchFamily="18" charset="0"/>
              </a:rPr>
              <a:t> przeciwieństwie do ich marnotrawstwa</a:t>
            </a:r>
          </a:p>
          <a:p>
            <a:pPr algn="ctr">
              <a:lnSpc>
                <a:spcPct val="90000"/>
              </a:lnSpc>
              <a:buFont typeface="Wingdings" panose="05000000000000000000" pitchFamily="2" charset="2"/>
              <a:buNone/>
            </a:pPr>
            <a:r>
              <a:rPr lang="pl-PL" altLang="en-US">
                <a:latin typeface="Times New Roman" panose="02020603050405020304" pitchFamily="18" charset="0"/>
              </a:rPr>
              <a:t>k</a:t>
            </a:r>
            <a:r>
              <a:rPr lang="pl-PL" altLang="en-US">
                <a:latin typeface="Times New Roman" panose="02020603050405020304" pitchFamily="18" charset="0"/>
                <a:cs typeface="Times New Roman" panose="02020603050405020304" pitchFamily="18" charset="0"/>
              </a:rPr>
              <a:t>tóre jest przejawem nieracjonalności działania</a:t>
            </a:r>
            <a:endParaRPr lang="pl-PL" altLang="en-US">
              <a:latin typeface="Times New Roman" panose="02020603050405020304" pitchFamily="18" charset="0"/>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9C89813-C3FC-783B-703D-59A8C83B53A8}"/>
              </a:ext>
            </a:extLst>
          </p:cNvPr>
          <p:cNvSpPr>
            <a:spLocks noGrp="1" noChangeArrowheads="1"/>
          </p:cNvSpPr>
          <p:nvPr>
            <p:ph type="title"/>
          </p:nvPr>
        </p:nvSpPr>
        <p:spPr/>
        <p:txBody>
          <a:bodyPr/>
          <a:lstStyle/>
          <a:p>
            <a:r>
              <a:rPr lang="pl-PL" altLang="en-US"/>
              <a:t>Zasada przedsiębiorczości</a:t>
            </a:r>
          </a:p>
        </p:txBody>
      </p:sp>
      <p:sp>
        <p:nvSpPr>
          <p:cNvPr id="67587" name="Rectangle 3">
            <a:extLst>
              <a:ext uri="{FF2B5EF4-FFF2-40B4-BE49-F238E27FC236}">
                <a16:creationId xmlns:a16="http://schemas.microsoft.com/office/drawing/2014/main" id="{82B4E8CB-E763-6C9A-7304-4770584E0392}"/>
              </a:ext>
            </a:extLst>
          </p:cNvPr>
          <p:cNvSpPr>
            <a:spLocks noGrp="1" noChangeArrowheads="1"/>
          </p:cNvSpPr>
          <p:nvPr>
            <p:ph type="body" idx="1"/>
          </p:nvPr>
        </p:nvSpPr>
        <p:spPr>
          <a:xfrm>
            <a:off x="609600" y="1981200"/>
            <a:ext cx="8305800" cy="4572000"/>
          </a:xfrm>
        </p:spPr>
        <p:txBody>
          <a:bodyPr/>
          <a:lstStyle/>
          <a:p>
            <a:pPr algn="ctr">
              <a:buFont typeface="Wingdings" panose="05000000000000000000" pitchFamily="2" charset="2"/>
              <a:buNone/>
            </a:pPr>
            <a:r>
              <a:rPr lang="pl-PL" altLang="en-US" sz="3600">
                <a:latin typeface="Times New Roman" panose="02020603050405020304" pitchFamily="18" charset="0"/>
                <a:cs typeface="Times New Roman" panose="02020603050405020304" pitchFamily="18" charset="0"/>
              </a:rPr>
              <a:t>Sensu largo:</a:t>
            </a:r>
            <a:endParaRPr lang="pl-PL" altLang="en-US" sz="3600">
              <a:latin typeface="Times New Roman" panose="02020603050405020304" pitchFamily="18" charset="0"/>
            </a:endParaRPr>
          </a:p>
          <a:p>
            <a:pPr algn="ctr">
              <a:buFont typeface="Wingdings" panose="05000000000000000000" pitchFamily="2" charset="2"/>
              <a:buNone/>
            </a:pPr>
            <a:r>
              <a:rPr lang="pl-PL" altLang="en-US" sz="3600">
                <a:latin typeface="Times New Roman" panose="02020603050405020304" pitchFamily="18" charset="0"/>
                <a:cs typeface="Times New Roman" panose="02020603050405020304" pitchFamily="18" charset="0"/>
              </a:rPr>
              <a:t>gotowość do podejmowania oraz twórczego rozwiązywania problemów</a:t>
            </a:r>
            <a:endParaRPr lang="pl-PL" altLang="en-US" sz="3600">
              <a:latin typeface="Times New Roman" panose="02020603050405020304" pitchFamily="18" charset="0"/>
            </a:endParaRPr>
          </a:p>
          <a:p>
            <a:pPr algn="ctr">
              <a:buFont typeface="Wingdings" panose="05000000000000000000" pitchFamily="2" charset="2"/>
              <a:buNone/>
            </a:pPr>
            <a:r>
              <a:rPr lang="pl-PL" altLang="en-US" sz="3600">
                <a:latin typeface="Times New Roman" panose="02020603050405020304" pitchFamily="18" charset="0"/>
                <a:cs typeface="Times New Roman" panose="02020603050405020304" pitchFamily="18" charset="0"/>
              </a:rPr>
              <a:t>Sensu stricte:</a:t>
            </a:r>
            <a:endParaRPr lang="pl-PL" altLang="en-US" sz="3600">
              <a:latin typeface="Times New Roman" panose="02020603050405020304" pitchFamily="18" charset="0"/>
            </a:endParaRPr>
          </a:p>
          <a:p>
            <a:pPr algn="ctr">
              <a:buFont typeface="Wingdings" panose="05000000000000000000" pitchFamily="2" charset="2"/>
              <a:buNone/>
            </a:pPr>
            <a:r>
              <a:rPr lang="pl-PL" altLang="en-US" sz="3600">
                <a:latin typeface="Times New Roman" panose="02020603050405020304" pitchFamily="18" charset="0"/>
                <a:cs typeface="Times New Roman" panose="02020603050405020304" pitchFamily="18" charset="0"/>
              </a:rPr>
              <a:t>zespół cech warunkujących bycie dobrym przedsiębiorcą</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3B7799F8-6669-74A4-D91F-BFD9F913601C}"/>
              </a:ext>
            </a:extLst>
          </p:cNvPr>
          <p:cNvSpPr>
            <a:spLocks noGrp="1" noChangeArrowheads="1"/>
          </p:cNvSpPr>
          <p:nvPr>
            <p:ph type="title"/>
          </p:nvPr>
        </p:nvSpPr>
        <p:spPr/>
        <p:txBody>
          <a:bodyPr/>
          <a:lstStyle/>
          <a:p>
            <a:r>
              <a:rPr lang="pl-PL" altLang="en-US"/>
              <a:t>Zasada przedsiębiorczości</a:t>
            </a:r>
          </a:p>
        </p:txBody>
      </p:sp>
      <p:sp>
        <p:nvSpPr>
          <p:cNvPr id="69635" name="Rectangle 3">
            <a:extLst>
              <a:ext uri="{FF2B5EF4-FFF2-40B4-BE49-F238E27FC236}">
                <a16:creationId xmlns:a16="http://schemas.microsoft.com/office/drawing/2014/main" id="{9185F4FC-EA6D-CEFC-D71C-2908381F7D43}"/>
              </a:ext>
            </a:extLst>
          </p:cNvPr>
          <p:cNvSpPr>
            <a:spLocks noGrp="1" noChangeArrowheads="1"/>
          </p:cNvSpPr>
          <p:nvPr>
            <p:ph type="body" idx="1"/>
          </p:nvPr>
        </p:nvSpPr>
        <p:spPr>
          <a:xfrm>
            <a:off x="304800" y="1981200"/>
            <a:ext cx="8610600" cy="4572000"/>
          </a:xfrm>
        </p:spPr>
        <p:txBody>
          <a:bodyPr/>
          <a:lstStyle/>
          <a:p>
            <a:pPr>
              <a:lnSpc>
                <a:spcPct val="90000"/>
              </a:lnSpc>
            </a:pPr>
            <a:r>
              <a:rPr lang="pl-PL" altLang="en-US" sz="2800">
                <a:latin typeface="Times New Roman" panose="02020603050405020304" pitchFamily="18" charset="0"/>
              </a:rPr>
              <a:t>e</a:t>
            </a:r>
            <a:r>
              <a:rPr lang="pl-PL" altLang="en-US" sz="2800">
                <a:latin typeface="Times New Roman" panose="02020603050405020304" pitchFamily="18" charset="0"/>
                <a:cs typeface="Times New Roman" panose="02020603050405020304" pitchFamily="18" charset="0"/>
              </a:rPr>
              <a:t>kspansywność, rozwój, poprawa sytuacji </a:t>
            </a:r>
            <a:endParaRPr lang="pl-PL" altLang="en-US" sz="2800">
              <a:latin typeface="Times New Roman" panose="02020603050405020304" pitchFamily="18" charset="0"/>
            </a:endParaRPr>
          </a:p>
          <a:p>
            <a:pPr>
              <a:lnSpc>
                <a:spcPct val="90000"/>
              </a:lnSpc>
            </a:pPr>
            <a:r>
              <a:rPr lang="pl-PL" altLang="en-US" sz="2800">
                <a:latin typeface="Times New Roman" panose="02020603050405020304" pitchFamily="18" charset="0"/>
                <a:cs typeface="Times New Roman" panose="02020603050405020304" pitchFamily="18" charset="0"/>
              </a:rPr>
              <a:t>wyszukiwanie i wykorzystywanie pojawiających się okazji aby sprostać zwiększającej się konkurencji</a:t>
            </a:r>
          </a:p>
          <a:p>
            <a:pPr>
              <a:lnSpc>
                <a:spcPct val="90000"/>
              </a:lnSpc>
            </a:pPr>
            <a:r>
              <a:rPr lang="pl-PL" altLang="en-US" sz="2800">
                <a:latin typeface="Times New Roman" panose="02020603050405020304" pitchFamily="18" charset="0"/>
                <a:cs typeface="Times New Roman" panose="02020603050405020304" pitchFamily="18" charset="0"/>
              </a:rPr>
              <a:t>zrywanie z tradycyjnymi sposobami produkowania i dystrybucji dóbr i usług</a:t>
            </a:r>
            <a:endParaRPr lang="pl-PL" altLang="en-US" sz="2800">
              <a:latin typeface="Times New Roman" panose="02020603050405020304" pitchFamily="18" charset="0"/>
            </a:endParaRPr>
          </a:p>
          <a:p>
            <a:pPr>
              <a:lnSpc>
                <a:spcPct val="90000"/>
              </a:lnSpc>
            </a:pPr>
            <a:r>
              <a:rPr lang="pl-PL" altLang="en-US" sz="2800">
                <a:latin typeface="Times New Roman" panose="02020603050405020304" pitchFamily="18" charset="0"/>
              </a:rPr>
              <a:t>to </a:t>
            </a:r>
            <a:r>
              <a:rPr lang="pl-PL" altLang="en-US" sz="2800">
                <a:latin typeface="Times New Roman" panose="02020603050405020304" pitchFamily="18" charset="0"/>
                <a:cs typeface="Times New Roman" panose="02020603050405020304" pitchFamily="18" charset="0"/>
              </a:rPr>
              <a:t>coś więcej niż przestrzeganie zasady ekonomiczności,</a:t>
            </a:r>
            <a:endParaRPr lang="pl-PL" altLang="en-US" sz="2800">
              <a:latin typeface="Times New Roman" panose="02020603050405020304" pitchFamily="18" charset="0"/>
            </a:endParaRPr>
          </a:p>
          <a:p>
            <a:pPr>
              <a:lnSpc>
                <a:spcPct val="90000"/>
              </a:lnSpc>
            </a:pPr>
            <a:r>
              <a:rPr lang="pl-PL" altLang="en-US" sz="2800">
                <a:latin typeface="Times New Roman" panose="02020603050405020304" pitchFamily="18" charset="0"/>
                <a:cs typeface="Times New Roman" panose="02020603050405020304" pitchFamily="18" charset="0"/>
              </a:rPr>
              <a:t>imperatyw maksymalnie twórczego podejścia do zasobów kadrowych i materialnych firmy</a:t>
            </a:r>
            <a:r>
              <a:rPr lang="pl-PL" altLang="en-US" sz="2800">
                <a:latin typeface="Times New Roman" panose="02020603050405020304" pitchFamily="18" charset="0"/>
              </a:rPr>
              <a:t> w</a:t>
            </a:r>
            <a:r>
              <a:rPr lang="pl-PL" altLang="en-US" sz="2800">
                <a:latin typeface="Times New Roman" panose="02020603050405020304" pitchFamily="18" charset="0"/>
                <a:cs typeface="Times New Roman" panose="02020603050405020304" pitchFamily="18" charset="0"/>
              </a:rPr>
              <a:t> celu wykorzystania pojawiających się nowych możliwości i elastycznego przystosowania się do zmieniających się warunków</a:t>
            </a:r>
            <a:endParaRPr lang="pl-PL" altLang="en-US" sz="2800">
              <a:latin typeface="Times New Roman" panose="02020603050405020304" pitchFamily="18" charset="0"/>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BEEAFA32-EBE0-BD48-229B-A909CBED7BD1}"/>
              </a:ext>
            </a:extLst>
          </p:cNvPr>
          <p:cNvSpPr>
            <a:spLocks noGrp="1" noChangeArrowheads="1"/>
          </p:cNvSpPr>
          <p:nvPr>
            <p:ph type="title"/>
          </p:nvPr>
        </p:nvSpPr>
        <p:spPr/>
        <p:txBody>
          <a:bodyPr/>
          <a:lstStyle/>
          <a:p>
            <a:r>
              <a:rPr lang="pl-PL" altLang="en-US"/>
              <a:t>Zasada rentowności</a:t>
            </a:r>
          </a:p>
        </p:txBody>
      </p:sp>
      <p:sp>
        <p:nvSpPr>
          <p:cNvPr id="71683" name="Rectangle 3">
            <a:extLst>
              <a:ext uri="{FF2B5EF4-FFF2-40B4-BE49-F238E27FC236}">
                <a16:creationId xmlns:a16="http://schemas.microsoft.com/office/drawing/2014/main" id="{575F4284-B7FC-E1A0-623A-11EF0B184645}"/>
              </a:ext>
            </a:extLst>
          </p:cNvPr>
          <p:cNvSpPr>
            <a:spLocks noGrp="1" noChangeArrowheads="1"/>
          </p:cNvSpPr>
          <p:nvPr>
            <p:ph type="body" idx="1"/>
          </p:nvPr>
        </p:nvSpPr>
        <p:spPr>
          <a:xfrm>
            <a:off x="609600" y="1981200"/>
            <a:ext cx="8305800" cy="4572000"/>
          </a:xfrm>
        </p:spPr>
        <p:txBody>
          <a:bodyPr/>
          <a:lstStyle/>
          <a:p>
            <a:pPr algn="ctr">
              <a:lnSpc>
                <a:spcPct val="90000"/>
              </a:lnSpc>
              <a:buFont typeface="Wingdings" panose="05000000000000000000" pitchFamily="2" charset="2"/>
              <a:buNone/>
            </a:pPr>
            <a:r>
              <a:rPr lang="pl-PL" altLang="en-US">
                <a:latin typeface="Times New Roman" panose="02020603050405020304" pitchFamily="18" charset="0"/>
              </a:rPr>
              <a:t>S</a:t>
            </a:r>
            <a:r>
              <a:rPr lang="pl-PL" altLang="en-US">
                <a:latin typeface="Times New Roman" panose="02020603050405020304" pitchFamily="18" charset="0"/>
                <a:cs typeface="Times New Roman" panose="02020603050405020304" pitchFamily="18" charset="0"/>
              </a:rPr>
              <a:t>amowystarczalność</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oznacza osiąganie zysku ze sprzedaży dóbr i/lub usług</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w pewnym okresie </a:t>
            </a:r>
            <a:endParaRPr lang="pl-PL" altLang="en-US">
              <a:latin typeface="Times New Roman" panose="02020603050405020304" pitchFamily="18" charset="0"/>
            </a:endParaRPr>
          </a:p>
          <a:p>
            <a:pPr algn="ctr">
              <a:lnSpc>
                <a:spcPct val="90000"/>
              </a:lnSpc>
              <a:buFont typeface="Wingdings" panose="05000000000000000000" pitchFamily="2" charset="2"/>
              <a:buNone/>
            </a:pPr>
            <a:r>
              <a:rPr lang="pl-PL" altLang="en-US">
                <a:latin typeface="Times New Roman" panose="02020603050405020304" pitchFamily="18" charset="0"/>
              </a:rPr>
              <a:t>P</a:t>
            </a:r>
            <a:r>
              <a:rPr lang="pl-PL" altLang="en-US">
                <a:latin typeface="Times New Roman" panose="02020603050405020304" pitchFamily="18" charset="0"/>
                <a:cs typeface="Times New Roman" panose="02020603050405020304" pitchFamily="18" charset="0"/>
              </a:rPr>
              <a:t>ozwala na pokrywanie z nadwyżką kosztów zbywanej produkcji dochodami z jej sprzedaży</a:t>
            </a:r>
            <a:endParaRPr lang="pl-PL" altLang="en-US">
              <a:latin typeface="Times New Roman" panose="02020603050405020304" pitchFamily="18" charset="0"/>
            </a:endParaRPr>
          </a:p>
          <a:p>
            <a:pPr algn="ctr">
              <a:lnSpc>
                <a:spcPct val="90000"/>
              </a:lnSpc>
              <a:buFont typeface="Wingdings" panose="05000000000000000000" pitchFamily="2" charset="2"/>
              <a:buNone/>
            </a:pPr>
            <a:r>
              <a:rPr lang="pl-PL" altLang="en-US">
                <a:latin typeface="Times New Roman" panose="02020603050405020304" pitchFamily="18" charset="0"/>
              </a:rPr>
              <a:t>P</a:t>
            </a:r>
            <a:r>
              <a:rPr lang="pl-PL" altLang="en-US">
                <a:latin typeface="Times New Roman" panose="02020603050405020304" pitchFamily="18" charset="0"/>
                <a:cs typeface="Times New Roman" panose="02020603050405020304" pitchFamily="18" charset="0"/>
              </a:rPr>
              <a:t>rzestrzeganie tej zasady wiąże się</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 z</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koniecznością prowadzenia ewidencji księgowej oraz kalkulacji kosztów</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za usługi i/lub wyroby</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989C0461-B3D1-D11A-4338-A3B588BE6548}"/>
              </a:ext>
            </a:extLst>
          </p:cNvPr>
          <p:cNvSpPr>
            <a:spLocks noGrp="1" noChangeArrowheads="1"/>
          </p:cNvSpPr>
          <p:nvPr>
            <p:ph type="title"/>
          </p:nvPr>
        </p:nvSpPr>
        <p:spPr/>
        <p:txBody>
          <a:bodyPr/>
          <a:lstStyle/>
          <a:p>
            <a:r>
              <a:rPr lang="pl-PL" altLang="en-US"/>
              <a:t>Zasada rentowności</a:t>
            </a:r>
          </a:p>
        </p:txBody>
      </p:sp>
      <p:sp>
        <p:nvSpPr>
          <p:cNvPr id="73731" name="Rectangle 3">
            <a:extLst>
              <a:ext uri="{FF2B5EF4-FFF2-40B4-BE49-F238E27FC236}">
                <a16:creationId xmlns:a16="http://schemas.microsoft.com/office/drawing/2014/main" id="{8F604E91-D86B-3748-AD1E-30FC63E7CF55}"/>
              </a:ext>
            </a:extLst>
          </p:cNvPr>
          <p:cNvSpPr>
            <a:spLocks noGrp="1" noChangeArrowheads="1"/>
          </p:cNvSpPr>
          <p:nvPr>
            <p:ph type="body" idx="1"/>
          </p:nvPr>
        </p:nvSpPr>
        <p:spPr>
          <a:xfrm>
            <a:off x="609600" y="1981200"/>
            <a:ext cx="8305800" cy="4572000"/>
          </a:xfrm>
        </p:spPr>
        <p:txBody>
          <a:bodyPr/>
          <a:lstStyle/>
          <a:p>
            <a:pPr>
              <a:buFont typeface="Wingdings" panose="05000000000000000000" pitchFamily="2" charset="2"/>
              <a:buNone/>
            </a:pPr>
            <a:r>
              <a:rPr lang="pl-PL" altLang="en-US">
                <a:latin typeface="Times New Roman" panose="02020603050405020304" pitchFamily="18" charset="0"/>
                <a:cs typeface="Times New Roman" panose="02020603050405020304" pitchFamily="18" charset="0"/>
              </a:rPr>
              <a:t>Stosowanie zasady rentowności pozwala dokonać kwantyfikacji celu</a:t>
            </a:r>
          </a:p>
          <a:p>
            <a:pPr>
              <a:buFont typeface="Wingdings" panose="05000000000000000000" pitchFamily="2" charset="2"/>
              <a:buNone/>
            </a:pPr>
            <a:endParaRPr lang="pl-PL" altLang="en-US">
              <a:latin typeface="Times New Roman" panose="02020603050405020304" pitchFamily="18" charset="0"/>
            </a:endParaRPr>
          </a:p>
          <a:p>
            <a:pPr>
              <a:buFont typeface="Wingdings" panose="05000000000000000000" pitchFamily="2" charset="2"/>
              <a:buNone/>
            </a:pPr>
            <a:r>
              <a:rPr lang="pl-PL" altLang="en-US">
                <a:latin typeface="Times New Roman" panose="02020603050405020304" pitchFamily="18" charset="0"/>
                <a:cs typeface="Times New Roman" panose="02020603050405020304" pitchFamily="18" charset="0"/>
              </a:rPr>
              <a:t>A to umożliwia </a:t>
            </a:r>
            <a:r>
              <a:rPr lang="pl-PL" altLang="en-US">
                <a:latin typeface="Times New Roman" panose="02020603050405020304" pitchFamily="18" charset="0"/>
              </a:rPr>
              <a:t>   o</a:t>
            </a:r>
            <a:r>
              <a:rPr lang="pl-PL" altLang="en-US">
                <a:latin typeface="Times New Roman" panose="02020603050405020304" pitchFamily="18" charset="0"/>
                <a:cs typeface="Times New Roman" panose="02020603050405020304" pitchFamily="18" charset="0"/>
              </a:rPr>
              <a:t>kreślenie stopnia realizacji</a:t>
            </a:r>
            <a:r>
              <a:rPr lang="pl-PL" altLang="en-US">
                <a:latin typeface="Times New Roman" panose="02020603050405020304" pitchFamily="18" charset="0"/>
              </a:rPr>
              <a:t>                     z</a:t>
            </a:r>
            <a:r>
              <a:rPr lang="pl-PL" altLang="en-US">
                <a:latin typeface="Times New Roman" panose="02020603050405020304" pitchFamily="18" charset="0"/>
                <a:cs typeface="Times New Roman" panose="02020603050405020304" pitchFamily="18" charset="0"/>
              </a:rPr>
              <a:t>asady gospodarności</a:t>
            </a:r>
            <a:r>
              <a:rPr lang="pl-PL" altLang="en-US">
                <a:latin typeface="Times New Roman" panose="02020603050405020304" pitchFamily="18" charset="0"/>
              </a:rPr>
              <a:t>     w</a:t>
            </a:r>
            <a:r>
              <a:rPr lang="pl-PL" altLang="en-US">
                <a:latin typeface="Times New Roman" panose="02020603050405020304" pitchFamily="18" charset="0"/>
                <a:cs typeface="Times New Roman" panose="02020603050405020304" pitchFamily="18" charset="0"/>
              </a:rPr>
              <a:t> przedsiębiorstwie</a:t>
            </a:r>
            <a:endParaRPr lang="pl-PL" altLang="en-US">
              <a:latin typeface="Times New Roman" panose="02020603050405020304" pitchFamily="18" charset="0"/>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97BE23D4-585C-616C-9021-E730CB1D3211}"/>
              </a:ext>
            </a:extLst>
          </p:cNvPr>
          <p:cNvSpPr>
            <a:spLocks noGrp="1" noChangeArrowheads="1"/>
          </p:cNvSpPr>
          <p:nvPr>
            <p:ph type="title"/>
          </p:nvPr>
        </p:nvSpPr>
        <p:spPr/>
        <p:txBody>
          <a:bodyPr/>
          <a:lstStyle/>
          <a:p>
            <a:r>
              <a:rPr lang="pl-PL" altLang="en-US"/>
              <a:t>Zasada rachunku ekonomicznego</a:t>
            </a:r>
          </a:p>
        </p:txBody>
      </p:sp>
      <p:sp>
        <p:nvSpPr>
          <p:cNvPr id="75779" name="Rectangle 3">
            <a:extLst>
              <a:ext uri="{FF2B5EF4-FFF2-40B4-BE49-F238E27FC236}">
                <a16:creationId xmlns:a16="http://schemas.microsoft.com/office/drawing/2014/main" id="{4CFE4161-CCD6-FF90-2339-5ACF8FBFEF3D}"/>
              </a:ext>
            </a:extLst>
          </p:cNvPr>
          <p:cNvSpPr>
            <a:spLocks noGrp="1" noChangeArrowheads="1"/>
          </p:cNvSpPr>
          <p:nvPr>
            <p:ph type="body" idx="1"/>
          </p:nvPr>
        </p:nvSpPr>
        <p:spPr>
          <a:xfrm>
            <a:off x="228600" y="1981200"/>
            <a:ext cx="8915400" cy="4572000"/>
          </a:xfrm>
        </p:spPr>
        <p:txBody>
          <a:bodyPr/>
          <a:lstStyle/>
          <a:p>
            <a:pPr algn="ctr">
              <a:lnSpc>
                <a:spcPct val="90000"/>
              </a:lnSpc>
              <a:buFont typeface="Wingdings" panose="05000000000000000000" pitchFamily="2" charset="2"/>
              <a:buNone/>
            </a:pPr>
            <a:r>
              <a:rPr lang="pl-PL" altLang="en-US">
                <a:latin typeface="Times New Roman" panose="02020603050405020304" pitchFamily="18" charset="0"/>
                <a:cs typeface="Times New Roman" panose="02020603050405020304" pitchFamily="18" charset="0"/>
              </a:rPr>
              <a:t>Rachunek </a:t>
            </a:r>
            <a:r>
              <a:rPr lang="pl-PL" altLang="en-US">
                <a:latin typeface="Times New Roman" panose="02020603050405020304" pitchFamily="18" charset="0"/>
              </a:rPr>
              <a:t>e</a:t>
            </a:r>
            <a:r>
              <a:rPr lang="pl-PL" altLang="en-US">
                <a:latin typeface="Times New Roman" panose="02020603050405020304" pitchFamily="18" charset="0"/>
                <a:cs typeface="Times New Roman" panose="02020603050405020304" pitchFamily="18" charset="0"/>
              </a:rPr>
              <a:t>konomiczny jest narzędziem </a:t>
            </a:r>
            <a:r>
              <a:rPr lang="pl-PL" altLang="en-US">
                <a:latin typeface="Times New Roman" panose="02020603050405020304" pitchFamily="18" charset="0"/>
              </a:rPr>
              <a:t>r</a:t>
            </a:r>
            <a:r>
              <a:rPr lang="pl-PL" altLang="en-US">
                <a:latin typeface="Times New Roman" panose="02020603050405020304" pitchFamily="18" charset="0"/>
                <a:cs typeface="Times New Roman" panose="02020603050405020304" pitchFamily="18" charset="0"/>
              </a:rPr>
              <a:t>ealizacji zasady gospodarności</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pozwala lepiej wykorzystywać zasadę rentowności</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oraz ma silny związek z zasadą przedsiębiorczości</a:t>
            </a:r>
            <a:endParaRPr lang="pl-PL" altLang="en-US">
              <a:latin typeface="Times New Roman" panose="02020603050405020304" pitchFamily="18" charset="0"/>
            </a:endParaRPr>
          </a:p>
          <a:p>
            <a:pPr algn="ctr">
              <a:lnSpc>
                <a:spcPct val="90000"/>
              </a:lnSpc>
              <a:buFont typeface="Wingdings" panose="05000000000000000000" pitchFamily="2" charset="2"/>
              <a:buNone/>
            </a:pPr>
            <a:endParaRPr lang="pl-PL" altLang="en-US">
              <a:latin typeface="Times New Roman" panose="02020603050405020304" pitchFamily="18" charset="0"/>
            </a:endParaRPr>
          </a:p>
          <a:p>
            <a:pPr algn="ctr">
              <a:lnSpc>
                <a:spcPct val="90000"/>
              </a:lnSpc>
              <a:buFont typeface="Wingdings" panose="05000000000000000000" pitchFamily="2" charset="2"/>
              <a:buNone/>
            </a:pPr>
            <a:r>
              <a:rPr lang="pl-PL" altLang="en-US">
                <a:latin typeface="Times New Roman" panose="02020603050405020304" pitchFamily="18" charset="0"/>
              </a:rPr>
              <a:t>O</a:t>
            </a:r>
            <a:r>
              <a:rPr lang="pl-PL" altLang="en-US">
                <a:latin typeface="Times New Roman" panose="02020603050405020304" pitchFamily="18" charset="0"/>
                <a:cs typeface="Times New Roman" panose="02020603050405020304" pitchFamily="18" charset="0"/>
              </a:rPr>
              <a:t>znacza on sposób mierzenia nakładów i efektów działalności gospodarczej</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sprzyjający podejmowaniu </a:t>
            </a:r>
            <a:r>
              <a:rPr lang="pl-PL" altLang="en-US" u="sng">
                <a:latin typeface="Times New Roman" panose="02020603050405020304" pitchFamily="18" charset="0"/>
                <a:cs typeface="Times New Roman" panose="02020603050405020304" pitchFamily="18" charset="0"/>
              </a:rPr>
              <a:t>optymalnych decyzji</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dla maksymalizacji efektów użytkowych</a:t>
            </a:r>
          </a:p>
          <a:p>
            <a:pPr>
              <a:lnSpc>
                <a:spcPct val="90000"/>
              </a:lnSpc>
              <a:buFont typeface="Wingdings" panose="05000000000000000000" pitchFamily="2" charset="2"/>
              <a:buNone/>
            </a:pPr>
            <a:r>
              <a:rPr lang="pl-PL" altLang="en-US" sz="2800">
                <a:latin typeface="Times New Roman" panose="02020603050405020304" pitchFamily="18" charset="0"/>
                <a:cs typeface="Times New Roman" panose="02020603050405020304" pitchFamily="18" charset="0"/>
              </a:rPr>
              <a:t> </a:t>
            </a:r>
            <a:endParaRPr lang="pl-PL" altLang="en-US" sz="2800">
              <a:latin typeface="Times New Roman" panose="02020603050405020304" pitchFamily="18" charset="0"/>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6CF2ABF6-2729-7914-238F-CB852787B5EC}"/>
              </a:ext>
            </a:extLst>
          </p:cNvPr>
          <p:cNvSpPr>
            <a:spLocks noGrp="1" noChangeArrowheads="1"/>
          </p:cNvSpPr>
          <p:nvPr>
            <p:ph type="title"/>
          </p:nvPr>
        </p:nvSpPr>
        <p:spPr/>
        <p:txBody>
          <a:bodyPr/>
          <a:lstStyle/>
          <a:p>
            <a:r>
              <a:rPr lang="pl-PL" altLang="en-US"/>
              <a:t>Zasada rachunku ekonomicznego</a:t>
            </a:r>
          </a:p>
        </p:txBody>
      </p:sp>
      <p:sp>
        <p:nvSpPr>
          <p:cNvPr id="77827" name="Rectangle 3">
            <a:extLst>
              <a:ext uri="{FF2B5EF4-FFF2-40B4-BE49-F238E27FC236}">
                <a16:creationId xmlns:a16="http://schemas.microsoft.com/office/drawing/2014/main" id="{28185C89-2843-DC47-CB20-4A6D492BF818}"/>
              </a:ext>
            </a:extLst>
          </p:cNvPr>
          <p:cNvSpPr>
            <a:spLocks noGrp="1" noChangeArrowheads="1"/>
          </p:cNvSpPr>
          <p:nvPr>
            <p:ph type="body" idx="1"/>
          </p:nvPr>
        </p:nvSpPr>
        <p:spPr>
          <a:xfrm>
            <a:off x="609600" y="1981200"/>
            <a:ext cx="8305800" cy="4572000"/>
          </a:xfrm>
        </p:spPr>
        <p:txBody>
          <a:bodyPr/>
          <a:lstStyle/>
          <a:p>
            <a:pPr algn="ctr">
              <a:buFont typeface="Wingdings" panose="05000000000000000000" pitchFamily="2" charset="2"/>
              <a:buNone/>
            </a:pPr>
            <a:r>
              <a:rPr lang="pl-PL" altLang="en-US">
                <a:latin typeface="Times New Roman" panose="02020603050405020304" pitchFamily="18" charset="0"/>
              </a:rPr>
              <a:t>Z</a:t>
            </a:r>
            <a:r>
              <a:rPr lang="pl-PL" altLang="en-US">
                <a:latin typeface="Times New Roman" panose="02020603050405020304" pitchFamily="18" charset="0"/>
                <a:cs typeface="Times New Roman" panose="02020603050405020304" pitchFamily="18" charset="0"/>
              </a:rPr>
              <a:t>musza do myślenia kategoriami alternatywy</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oraz stosowania narzędzi matematycznych</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i wymiernych elementów rachunku</a:t>
            </a:r>
          </a:p>
          <a:p>
            <a:pPr algn="ctr">
              <a:buFont typeface="Wingdings" panose="05000000000000000000" pitchFamily="2" charset="2"/>
              <a:buNone/>
            </a:pPr>
            <a:r>
              <a:rPr lang="pl-PL" altLang="en-US">
                <a:latin typeface="Times New Roman" panose="02020603050405020304" pitchFamily="18" charset="0"/>
              </a:rPr>
              <a:t>T</a:t>
            </a:r>
            <a:r>
              <a:rPr lang="pl-PL" altLang="en-US">
                <a:latin typeface="Times New Roman" panose="02020603050405020304" pitchFamily="18" charset="0"/>
                <a:cs typeface="Times New Roman" panose="02020603050405020304" pitchFamily="18" charset="0"/>
              </a:rPr>
              <a:t>am gdzie nie ma konieczności  lub możliwości wyboru</a:t>
            </a:r>
            <a:endParaRPr lang="pl-PL" altLang="en-US">
              <a:latin typeface="Times New Roman" panose="02020603050405020304" pitchFamily="18" charset="0"/>
            </a:endParaRPr>
          </a:p>
          <a:p>
            <a:pPr algn="ctr">
              <a:buFont typeface="Wingdings" panose="05000000000000000000" pitchFamily="2" charset="2"/>
              <a:buNone/>
            </a:pPr>
            <a:r>
              <a:rPr lang="pl-PL" altLang="en-US">
                <a:latin typeface="Times New Roman" panose="02020603050405020304" pitchFamily="18" charset="0"/>
                <a:cs typeface="Times New Roman" panose="02020603050405020304" pitchFamily="18" charset="0"/>
              </a:rPr>
              <a:t>nie WYSTĘPUJE problem optymalizacji</a:t>
            </a:r>
            <a:r>
              <a:rPr lang="pl-PL" altLang="en-US">
                <a:latin typeface="Times New Roman" panose="02020603050405020304" pitchFamily="18" charset="0"/>
              </a:rPr>
              <a:t>             </a:t>
            </a:r>
            <a:r>
              <a:rPr lang="pl-PL" altLang="en-US">
                <a:latin typeface="Times New Roman" panose="02020603050405020304" pitchFamily="18" charset="0"/>
                <a:cs typeface="Times New Roman" panose="02020603050405020304" pitchFamily="18" charset="0"/>
              </a:rPr>
              <a:t>a więc nie ma także rachunku ekonomicznego</a:t>
            </a:r>
            <a:endParaRPr lang="pl-PL" altLang="en-US">
              <a:latin typeface="Times New Roman" panose="02020603050405020304" pitchFamily="18" charset="0"/>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 Box 1">
            <a:extLst>
              <a:ext uri="{FF2B5EF4-FFF2-40B4-BE49-F238E27FC236}">
                <a16:creationId xmlns:a16="http://schemas.microsoft.com/office/drawing/2014/main" id="{656C49E0-00AB-9975-21EB-D4E0C9E15E89}"/>
              </a:ext>
            </a:extLst>
          </p:cNvPr>
          <p:cNvSpPr txBox="1">
            <a:spLocks noChangeArrowheads="1"/>
          </p:cNvSpPr>
          <p:nvPr/>
        </p:nvSpPr>
        <p:spPr bwMode="auto">
          <a:xfrm>
            <a:off x="9906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4000" b="1">
                <a:solidFill>
                  <a:srgbClr val="006600"/>
                </a:solidFill>
              </a:rPr>
              <a:t> Klasyfikacja przedsiębiorstw </a:t>
            </a:r>
          </a:p>
        </p:txBody>
      </p:sp>
      <p:sp>
        <p:nvSpPr>
          <p:cNvPr id="21506" name="Text Box 2">
            <a:extLst>
              <a:ext uri="{FF2B5EF4-FFF2-40B4-BE49-F238E27FC236}">
                <a16:creationId xmlns:a16="http://schemas.microsoft.com/office/drawing/2014/main" id="{EE60552B-F4C2-4364-6DB5-3BBC3E62BD49}"/>
              </a:ext>
            </a:extLst>
          </p:cNvPr>
          <p:cNvSpPr txBox="1">
            <a:spLocks noChangeArrowheads="1"/>
          </p:cNvSpPr>
          <p:nvPr/>
        </p:nvSpPr>
        <p:spPr bwMode="auto">
          <a:xfrm>
            <a:off x="457200" y="1447800"/>
            <a:ext cx="8229600" cy="5089525"/>
          </a:xfrm>
          <a:prstGeom prst="rect">
            <a:avLst/>
          </a:prstGeom>
          <a:noFill/>
          <a:ln w="9525" cap="flat">
            <a:noFill/>
            <a:round/>
            <a:headEnd/>
            <a:tailEnd/>
          </a:ln>
          <a:effectLst/>
        </p:spPr>
        <p:txBody>
          <a:bodyPr lIns="90000" tIns="46800" rIns="90000" bIns="46800">
            <a:spAutoFit/>
          </a:bodyPr>
          <a:lstStyle/>
          <a:p>
            <a:pPr eaLnBrk="1" hangingPunct="1">
              <a:spcBef>
                <a:spcPts val="225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b="1">
                <a:solidFill>
                  <a:srgbClr val="000000"/>
                </a:solidFill>
                <a:effectLst>
                  <a:outerShdw blurRad="38100" dist="38100" dir="2700000" algn="tl">
                    <a:srgbClr val="FFFFFF"/>
                  </a:outerShdw>
                </a:effectLst>
                <a:latin typeface="Times New Roman" pitchFamily="16" charset="0"/>
                <a:ea typeface="Microsoft YaHei" charset="-122"/>
              </a:rPr>
              <a:t>Kryteria podziału:</a:t>
            </a:r>
          </a:p>
          <a:p>
            <a:pPr eaLnBrk="1" hangingPunct="1">
              <a:spcBef>
                <a:spcPts val="2000"/>
              </a:spcBef>
              <a:buClr>
                <a:srgbClr val="0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latin typeface="Times New Roman" pitchFamily="16" charset="0"/>
                <a:ea typeface="Microsoft YaHei" charset="-122"/>
              </a:rPr>
              <a:t>własność</a:t>
            </a:r>
          </a:p>
          <a:p>
            <a:pPr eaLnBrk="1" hangingPunct="1">
              <a:spcBef>
                <a:spcPts val="2000"/>
              </a:spcBef>
              <a:buClr>
                <a:srgbClr val="0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latin typeface="Times New Roman" pitchFamily="16" charset="0"/>
                <a:ea typeface="Microsoft YaHei" charset="-122"/>
              </a:rPr>
              <a:t>rodzaj działalności gospodarczej</a:t>
            </a:r>
          </a:p>
          <a:p>
            <a:pPr eaLnBrk="1" hangingPunct="1">
              <a:spcBef>
                <a:spcPts val="2000"/>
              </a:spcBef>
              <a:buClr>
                <a:srgbClr val="0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latin typeface="Times New Roman" pitchFamily="16" charset="0"/>
                <a:ea typeface="Microsoft YaHei" charset="-122"/>
              </a:rPr>
              <a:t>wielkość</a:t>
            </a:r>
          </a:p>
          <a:p>
            <a:pPr eaLnBrk="1" hangingPunct="1">
              <a:spcBef>
                <a:spcPts val="2000"/>
              </a:spcBef>
              <a:buClr>
                <a:srgbClr val="0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latin typeface="Times New Roman" pitchFamily="16" charset="0"/>
                <a:ea typeface="Microsoft YaHei" charset="-122"/>
              </a:rPr>
              <a:t>struktura organizacyjna</a:t>
            </a:r>
          </a:p>
          <a:p>
            <a:pPr eaLnBrk="1" hangingPunct="1">
              <a:spcBef>
                <a:spcPts val="2000"/>
              </a:spcBef>
              <a:buClr>
                <a:srgbClr val="0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latin typeface="Times New Roman" pitchFamily="16" charset="0"/>
                <a:ea typeface="Microsoft YaHei" charset="-122"/>
              </a:rPr>
              <a:t>forma prawna</a:t>
            </a:r>
          </a:p>
          <a:p>
            <a:pPr eaLnBrk="1" hangingPunct="1">
              <a:spcBef>
                <a:spcPts val="2000"/>
              </a:spcBef>
              <a:buClr>
                <a:srgbClr val="0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latin typeface="Times New Roman" pitchFamily="16" charset="0"/>
                <a:ea typeface="Microsoft YaHei" charset="-122"/>
              </a:rPr>
              <a:t>typ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1">
            <a:extLst>
              <a:ext uri="{FF2B5EF4-FFF2-40B4-BE49-F238E27FC236}">
                <a16:creationId xmlns:a16="http://schemas.microsoft.com/office/drawing/2014/main" id="{B4A2D81E-7E6C-C14A-285F-ECFB6FC0C05D}"/>
              </a:ext>
            </a:extLst>
          </p:cNvPr>
          <p:cNvSpPr txBox="1">
            <a:spLocks noChangeArrowheads="1"/>
          </p:cNvSpPr>
          <p:nvPr/>
        </p:nvSpPr>
        <p:spPr bwMode="auto">
          <a:xfrm>
            <a:off x="685800" y="609600"/>
            <a:ext cx="7772400" cy="1143000"/>
          </a:xfrm>
          <a:prstGeom prst="rect">
            <a:avLst/>
          </a:prstGeom>
          <a:noFill/>
          <a:ln w="9525" cap="flat">
            <a:noFill/>
            <a:round/>
            <a:headEnd/>
            <a:tailEnd/>
          </a:ln>
          <a:effectLst/>
        </p:spPr>
        <p:txBody>
          <a:bodyPr anchor="ctr"/>
          <a:lstStyle/>
          <a:p>
            <a: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 Podział przedsiębiorstw </a:t>
            </a:r>
            <a:br>
              <a:rPr lang="pl-PL" sz="3600" dirty="0">
                <a:solidFill>
                  <a:srgbClr val="006600"/>
                </a:solidFill>
                <a:latin typeface="Lucida Sans Unicode" pitchFamily="32" charset="0"/>
                <a:ea typeface="Microsoft YaHei" charset="-122"/>
              </a:rPr>
            </a:br>
            <a:r>
              <a:rPr lang="pl-PL" sz="3600" dirty="0">
                <a:solidFill>
                  <a:srgbClr val="006600"/>
                </a:solidFill>
                <a:latin typeface="Lucida Sans Unicode" pitchFamily="32" charset="0"/>
                <a:ea typeface="Microsoft YaHei" charset="-122"/>
              </a:rPr>
              <a:t>ze względu na </a:t>
            </a:r>
            <a:r>
              <a:rPr lang="pl-PL" sz="3600" b="1" dirty="0">
                <a:solidFill>
                  <a:srgbClr val="006600"/>
                </a:solidFill>
                <a:effectLst>
                  <a:outerShdw blurRad="38100" dist="38100" dir="2700000" algn="tl">
                    <a:srgbClr val="000000"/>
                  </a:outerShdw>
                </a:effectLst>
                <a:latin typeface="Lucida Sans Unicode" pitchFamily="32" charset="0"/>
                <a:ea typeface="Microsoft YaHei" charset="-122"/>
              </a:rPr>
              <a:t>formę własności</a:t>
            </a:r>
          </a:p>
        </p:txBody>
      </p:sp>
      <p:sp>
        <p:nvSpPr>
          <p:cNvPr id="81923" name="Text Box 2">
            <a:extLst>
              <a:ext uri="{FF2B5EF4-FFF2-40B4-BE49-F238E27FC236}">
                <a16:creationId xmlns:a16="http://schemas.microsoft.com/office/drawing/2014/main" id="{1B644772-A6FB-EBFD-306B-2661636F8B50}"/>
              </a:ext>
            </a:extLst>
          </p:cNvPr>
          <p:cNvSpPr txBox="1">
            <a:spLocks noChangeArrowheads="1"/>
          </p:cNvSpPr>
          <p:nvPr/>
        </p:nvSpPr>
        <p:spPr bwMode="auto">
          <a:xfrm>
            <a:off x="457200" y="2057400"/>
            <a:ext cx="8077200" cy="256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500"/>
              </a:spcBef>
              <a:buClrTx/>
              <a:buFontTx/>
              <a:buNone/>
            </a:pPr>
            <a:r>
              <a:rPr lang="pl-PL" altLang="en-US" sz="4000" b="1">
                <a:latin typeface="Times New Roman" panose="02020603050405020304" pitchFamily="18" charset="0"/>
              </a:rPr>
              <a:t>określa, do kogo należy majątek przedsiębiorstwa.</a:t>
            </a:r>
            <a:endParaRPr lang="pl-PL" altLang="en-US" b="1">
              <a:latin typeface="Times New Roman" panose="02020603050405020304" pitchFamily="18" charset="0"/>
            </a:endParaRPr>
          </a:p>
          <a:p>
            <a:pPr eaLnBrk="1" hangingPunct="1">
              <a:spcBef>
                <a:spcPts val="2000"/>
              </a:spcBef>
              <a:buClrTx/>
              <a:buFontTx/>
              <a:buNone/>
            </a:pPr>
            <a:r>
              <a:rPr lang="pl-PL" altLang="en-US" b="1">
                <a:latin typeface="Times New Roman" panose="02020603050405020304" pitchFamily="18" charset="0"/>
              </a:rPr>
              <a:t>przedsiębiorstwo państwowe, spółdzielcze, komunalne, mieszane, prywatne.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Obraz 2">
            <a:extLst>
              <a:ext uri="{FF2B5EF4-FFF2-40B4-BE49-F238E27FC236}">
                <a16:creationId xmlns:a16="http://schemas.microsoft.com/office/drawing/2014/main" id="{20A07C4C-2E04-BDF7-F226-5EFEE045E2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396875"/>
            <a:ext cx="7921625" cy="606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1">
            <a:extLst>
              <a:ext uri="{FF2B5EF4-FFF2-40B4-BE49-F238E27FC236}">
                <a16:creationId xmlns:a16="http://schemas.microsoft.com/office/drawing/2014/main" id="{ECCCC4C8-1798-0A03-7154-D454A37E4EFF}"/>
              </a:ext>
            </a:extLst>
          </p:cNvPr>
          <p:cNvSpPr txBox="1">
            <a:spLocks noChangeArrowheads="1"/>
          </p:cNvSpPr>
          <p:nvPr/>
        </p:nvSpPr>
        <p:spPr bwMode="auto">
          <a:xfrm>
            <a:off x="685800" y="609600"/>
            <a:ext cx="7772400" cy="1143000"/>
          </a:xfrm>
          <a:prstGeom prst="rect">
            <a:avLst/>
          </a:prstGeom>
          <a:noFill/>
          <a:ln w="9525" cap="flat">
            <a:noFill/>
            <a:round/>
            <a:headEnd/>
            <a:tailEnd/>
          </a:ln>
          <a:effectLst/>
        </p:spPr>
        <p:txBody>
          <a:bodyPr anchor="ctr"/>
          <a:lstStyle/>
          <a:p>
            <a: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Podział przedsiębiorstw </a:t>
            </a:r>
            <a:br>
              <a:rPr lang="pl-PL" sz="3600" dirty="0">
                <a:solidFill>
                  <a:srgbClr val="006600"/>
                </a:solidFill>
                <a:latin typeface="Lucida Sans Unicode" pitchFamily="32" charset="0"/>
                <a:ea typeface="Microsoft YaHei" charset="-122"/>
              </a:rPr>
            </a:br>
            <a:r>
              <a:rPr lang="pl-PL" sz="3600" dirty="0">
                <a:solidFill>
                  <a:srgbClr val="006600"/>
                </a:solidFill>
                <a:latin typeface="Lucida Sans Unicode" pitchFamily="32" charset="0"/>
                <a:ea typeface="Microsoft YaHei" charset="-122"/>
              </a:rPr>
              <a:t>ze względu na </a:t>
            </a:r>
            <a:r>
              <a:rPr lang="pl-PL" sz="3600" dirty="0">
                <a:solidFill>
                  <a:srgbClr val="006600"/>
                </a:solidFill>
                <a:effectLst>
                  <a:outerShdw blurRad="38100" dist="38100" dir="2700000" algn="tl">
                    <a:srgbClr val="000000"/>
                  </a:outerShdw>
                </a:effectLst>
                <a:latin typeface="Lucida Sans Unicode" pitchFamily="32" charset="0"/>
                <a:ea typeface="Microsoft YaHei" charset="-122"/>
              </a:rPr>
              <a:t>formę własności</a:t>
            </a:r>
          </a:p>
        </p:txBody>
      </p:sp>
      <p:sp>
        <p:nvSpPr>
          <p:cNvPr id="83971" name="Line 2">
            <a:extLst>
              <a:ext uri="{FF2B5EF4-FFF2-40B4-BE49-F238E27FC236}">
                <a16:creationId xmlns:a16="http://schemas.microsoft.com/office/drawing/2014/main" id="{1823F5DA-0D2E-D160-1CF0-85DC9044BAF1}"/>
              </a:ext>
            </a:extLst>
          </p:cNvPr>
          <p:cNvSpPr>
            <a:spLocks noChangeShapeType="1"/>
          </p:cNvSpPr>
          <p:nvPr/>
        </p:nvSpPr>
        <p:spPr bwMode="auto">
          <a:xfrm>
            <a:off x="4267200" y="1905000"/>
            <a:ext cx="1588" cy="9144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83972" name="Line 3">
            <a:extLst>
              <a:ext uri="{FF2B5EF4-FFF2-40B4-BE49-F238E27FC236}">
                <a16:creationId xmlns:a16="http://schemas.microsoft.com/office/drawing/2014/main" id="{65A43A3F-3129-BF04-4E91-A069F825FD45}"/>
              </a:ext>
            </a:extLst>
          </p:cNvPr>
          <p:cNvSpPr>
            <a:spLocks noChangeShapeType="1"/>
          </p:cNvSpPr>
          <p:nvPr/>
        </p:nvSpPr>
        <p:spPr bwMode="auto">
          <a:xfrm>
            <a:off x="1143000" y="2895600"/>
            <a:ext cx="7010400" cy="1588"/>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83973" name="Text Box 4">
            <a:extLst>
              <a:ext uri="{FF2B5EF4-FFF2-40B4-BE49-F238E27FC236}">
                <a16:creationId xmlns:a16="http://schemas.microsoft.com/office/drawing/2014/main" id="{FBE102E8-10BD-590B-2090-5D4781A7683D}"/>
              </a:ext>
            </a:extLst>
          </p:cNvPr>
          <p:cNvSpPr txBox="1">
            <a:spLocks noChangeArrowheads="1"/>
          </p:cNvSpPr>
          <p:nvPr/>
        </p:nvSpPr>
        <p:spPr bwMode="auto">
          <a:xfrm>
            <a:off x="304800" y="3352800"/>
            <a:ext cx="213360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500"/>
              </a:spcBef>
              <a:buClrTx/>
              <a:buFontTx/>
              <a:buNone/>
            </a:pPr>
            <a:r>
              <a:rPr lang="pl-PL" altLang="en-US" sz="3600" b="1">
                <a:solidFill>
                  <a:srgbClr val="0066FF"/>
                </a:solidFill>
                <a:latin typeface="Times New Roman" panose="02020603050405020304" pitchFamily="18" charset="0"/>
              </a:rPr>
              <a:t>Prywatne</a:t>
            </a:r>
            <a:r>
              <a:rPr lang="pl-PL" altLang="en-US" sz="2400" b="1">
                <a:latin typeface="Times New Roman" panose="02020603050405020304" pitchFamily="18" charset="0"/>
              </a:rPr>
              <a:t> </a:t>
            </a:r>
          </a:p>
        </p:txBody>
      </p:sp>
      <p:sp>
        <p:nvSpPr>
          <p:cNvPr id="83974" name="Text Box 5">
            <a:extLst>
              <a:ext uri="{FF2B5EF4-FFF2-40B4-BE49-F238E27FC236}">
                <a16:creationId xmlns:a16="http://schemas.microsoft.com/office/drawing/2014/main" id="{75FE4CC5-7BFC-6624-79C5-02AAA9B8E99A}"/>
              </a:ext>
            </a:extLst>
          </p:cNvPr>
          <p:cNvSpPr txBox="1">
            <a:spLocks noChangeArrowheads="1"/>
          </p:cNvSpPr>
          <p:nvPr/>
        </p:nvSpPr>
        <p:spPr bwMode="auto">
          <a:xfrm>
            <a:off x="5486400" y="3200400"/>
            <a:ext cx="3352800" cy="340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ctr" eaLnBrk="1" hangingPunct="1">
              <a:spcBef>
                <a:spcPts val="2250"/>
              </a:spcBef>
              <a:buClrTx/>
              <a:buFontTx/>
              <a:buNone/>
            </a:pPr>
            <a:r>
              <a:rPr lang="pl-PL" altLang="en-US" sz="3600" b="1">
                <a:solidFill>
                  <a:srgbClr val="990099"/>
                </a:solidFill>
                <a:latin typeface="Times New Roman" panose="02020603050405020304" pitchFamily="18" charset="0"/>
              </a:rPr>
              <a:t>Publiczne państwa</a:t>
            </a:r>
          </a:p>
          <a:p>
            <a:pPr algn="ctr" eaLnBrk="1" hangingPunct="1">
              <a:spcBef>
                <a:spcPts val="2250"/>
              </a:spcBef>
              <a:buClrTx/>
              <a:buFontTx/>
              <a:buNone/>
            </a:pPr>
            <a:r>
              <a:rPr lang="pl-PL" altLang="en-US" sz="3600" b="1">
                <a:solidFill>
                  <a:srgbClr val="990099"/>
                </a:solidFill>
                <a:latin typeface="Times New Roman" panose="02020603050405020304" pitchFamily="18" charset="0"/>
              </a:rPr>
              <a:t>oraz </a:t>
            </a:r>
          </a:p>
          <a:p>
            <a:pPr algn="ctr" eaLnBrk="1" hangingPunct="1">
              <a:spcBef>
                <a:spcPts val="2250"/>
              </a:spcBef>
              <a:buClrTx/>
              <a:buFontTx/>
              <a:buNone/>
            </a:pPr>
            <a:r>
              <a:rPr lang="pl-PL" altLang="en-US" sz="3600" b="1">
                <a:solidFill>
                  <a:srgbClr val="990099"/>
                </a:solidFill>
                <a:latin typeface="Times New Roman" panose="02020603050405020304" pitchFamily="18" charset="0"/>
              </a:rPr>
              <a:t>Samorządu terytorialnego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a:extLst>
              <a:ext uri="{FF2B5EF4-FFF2-40B4-BE49-F238E27FC236}">
                <a16:creationId xmlns:a16="http://schemas.microsoft.com/office/drawing/2014/main" id="{00E5905E-2695-9A92-364F-BDB5E832FEE5}"/>
              </a:ext>
            </a:extLst>
          </p:cNvPr>
          <p:cNvSpPr txBox="1">
            <a:spLocks noChangeArrowheads="1"/>
          </p:cNvSpPr>
          <p:nvPr/>
        </p:nvSpPr>
        <p:spPr bwMode="auto">
          <a:xfrm>
            <a:off x="685800" y="381000"/>
            <a:ext cx="7772400" cy="1143000"/>
          </a:xfrm>
          <a:prstGeom prst="rect">
            <a:avLst/>
          </a:prstGeom>
          <a:noFill/>
          <a:ln w="9525" cap="flat">
            <a:noFill/>
            <a:round/>
            <a:headEnd/>
            <a:tailEnd/>
          </a:ln>
          <a:effectLst/>
        </p:spPr>
        <p:txBody>
          <a:bodyPr anchor="ctr"/>
          <a:lstStyle/>
          <a:p>
            <a:pPr algn="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Forma własności </a:t>
            </a:r>
            <a:r>
              <a:rPr lang="pl-PL" sz="3600" dirty="0">
                <a:solidFill>
                  <a:srgbClr val="006600"/>
                </a:solidFill>
                <a:effectLst>
                  <a:outerShdw blurRad="38100" dist="38100" dir="2700000" algn="tl">
                    <a:srgbClr val="000000"/>
                  </a:outerShdw>
                </a:effectLst>
                <a:latin typeface="Lucida Sans Unicode" pitchFamily="32" charset="0"/>
                <a:ea typeface="Microsoft YaHei" charset="-122"/>
              </a:rPr>
              <a:t>prywatna</a:t>
            </a:r>
          </a:p>
        </p:txBody>
      </p:sp>
      <p:sp>
        <p:nvSpPr>
          <p:cNvPr id="86019" name="Text Box 2">
            <a:extLst>
              <a:ext uri="{FF2B5EF4-FFF2-40B4-BE49-F238E27FC236}">
                <a16:creationId xmlns:a16="http://schemas.microsoft.com/office/drawing/2014/main" id="{654D6D89-5589-5BBE-B2F9-D5383EB9753A}"/>
              </a:ext>
            </a:extLst>
          </p:cNvPr>
          <p:cNvSpPr txBox="1">
            <a:spLocks noChangeArrowheads="1"/>
          </p:cNvSpPr>
          <p:nvPr/>
        </p:nvSpPr>
        <p:spPr bwMode="auto">
          <a:xfrm>
            <a:off x="381000" y="1600200"/>
            <a:ext cx="8229600" cy="483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Clr>
                <a:srgbClr val="0066FF"/>
              </a:buClr>
              <a:buFont typeface="Wingdings" panose="05000000000000000000" pitchFamily="2" charset="2"/>
              <a:buChar char=""/>
            </a:pPr>
            <a:r>
              <a:rPr lang="pl-PL" altLang="en-US" sz="2800" b="1">
                <a:solidFill>
                  <a:srgbClr val="0066FF"/>
                </a:solidFill>
                <a:latin typeface="Times New Roman" panose="02020603050405020304" pitchFamily="18" charset="0"/>
              </a:rPr>
              <a:t>Przedsiębiorstwa jednoosobowe</a:t>
            </a:r>
          </a:p>
          <a:p>
            <a:pPr eaLnBrk="1" hangingPunct="1">
              <a:spcBef>
                <a:spcPts val="1750"/>
              </a:spcBef>
              <a:buClr>
                <a:srgbClr val="0066FF"/>
              </a:buClr>
              <a:buFont typeface="Wingdings" panose="05000000000000000000" pitchFamily="2" charset="2"/>
              <a:buChar char=""/>
            </a:pPr>
            <a:r>
              <a:rPr lang="pl-PL" altLang="en-US" sz="2800" b="1">
                <a:solidFill>
                  <a:srgbClr val="0066FF"/>
                </a:solidFill>
                <a:latin typeface="Times New Roman" panose="02020603050405020304" pitchFamily="18" charset="0"/>
              </a:rPr>
              <a:t>Spółki prawa handlowego</a:t>
            </a:r>
          </a:p>
          <a:p>
            <a:pPr eaLnBrk="1" hangingPunct="1">
              <a:spcBef>
                <a:spcPts val="1750"/>
              </a:spcBef>
              <a:buClr>
                <a:srgbClr val="0066FF"/>
              </a:buClr>
              <a:buFont typeface="Wingdings" panose="05000000000000000000" pitchFamily="2" charset="2"/>
              <a:buChar char=""/>
            </a:pPr>
            <a:r>
              <a:rPr lang="pl-PL" altLang="en-US" sz="2800" b="1">
                <a:solidFill>
                  <a:srgbClr val="0066FF"/>
                </a:solidFill>
                <a:latin typeface="Times New Roman" panose="02020603050405020304" pitchFamily="18" charset="0"/>
              </a:rPr>
              <a:t>Spółdzielnie</a:t>
            </a:r>
          </a:p>
          <a:p>
            <a:pPr eaLnBrk="1" hangingPunct="1">
              <a:spcBef>
                <a:spcPts val="1750"/>
              </a:spcBef>
              <a:buClr>
                <a:srgbClr val="0066FF"/>
              </a:buClr>
              <a:buFont typeface="Wingdings" panose="05000000000000000000" pitchFamily="2" charset="2"/>
              <a:buChar char=""/>
            </a:pPr>
            <a:r>
              <a:rPr lang="pl-PL" altLang="en-US" sz="2800" b="1">
                <a:solidFill>
                  <a:srgbClr val="0066FF"/>
                </a:solidFill>
                <a:latin typeface="Times New Roman" panose="02020603050405020304" pitchFamily="18" charset="0"/>
              </a:rPr>
              <a:t>Towarzystwa wzajemnych ubezpieczeń</a:t>
            </a:r>
          </a:p>
          <a:p>
            <a:pPr eaLnBrk="1" hangingPunct="1">
              <a:spcBef>
                <a:spcPts val="1750"/>
              </a:spcBef>
              <a:buClr>
                <a:srgbClr val="0066FF"/>
              </a:buClr>
              <a:buFont typeface="Wingdings" panose="05000000000000000000" pitchFamily="2" charset="2"/>
              <a:buChar char=""/>
            </a:pPr>
            <a:r>
              <a:rPr lang="pl-PL" altLang="en-US" sz="2800" b="1">
                <a:solidFill>
                  <a:srgbClr val="0066FF"/>
                </a:solidFill>
                <a:latin typeface="Times New Roman" panose="02020603050405020304" pitchFamily="18" charset="0"/>
              </a:rPr>
              <a:t>Fundacje</a:t>
            </a:r>
          </a:p>
          <a:p>
            <a:pPr eaLnBrk="1" hangingPunct="1">
              <a:spcBef>
                <a:spcPts val="1750"/>
              </a:spcBef>
              <a:buClr>
                <a:srgbClr val="0066FF"/>
              </a:buClr>
              <a:buFont typeface="Wingdings" panose="05000000000000000000" pitchFamily="2" charset="2"/>
              <a:buChar char=""/>
            </a:pPr>
            <a:r>
              <a:rPr lang="pl-PL" altLang="en-US" sz="2800" b="1">
                <a:solidFill>
                  <a:srgbClr val="0066FF"/>
                </a:solidFill>
                <a:latin typeface="Times New Roman" panose="02020603050405020304" pitchFamily="18" charset="0"/>
              </a:rPr>
              <a:t>Przedsiębiorstwa mieszane (spółki z przewagą kapitału prywatnego)</a:t>
            </a:r>
          </a:p>
          <a:p>
            <a:pPr eaLnBrk="1" hangingPunct="1">
              <a:spcBef>
                <a:spcPts val="1750"/>
              </a:spcBef>
              <a:buClr>
                <a:srgbClr val="0066FF"/>
              </a:buClr>
              <a:buFont typeface="Wingdings" panose="05000000000000000000" pitchFamily="2" charset="2"/>
              <a:buChar char=""/>
            </a:pPr>
            <a:r>
              <a:rPr lang="pl-PL" altLang="en-US" sz="2800" b="1">
                <a:solidFill>
                  <a:srgbClr val="0066FF"/>
                </a:solidFill>
                <a:latin typeface="Times New Roman" panose="02020603050405020304" pitchFamily="18" charset="0"/>
              </a:rPr>
              <a:t>Przedsiębiorstwa zagraniczne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a:extLst>
              <a:ext uri="{FF2B5EF4-FFF2-40B4-BE49-F238E27FC236}">
                <a16:creationId xmlns:a16="http://schemas.microsoft.com/office/drawing/2014/main" id="{AF16AFBF-3DA4-48B0-1597-225051865F4A}"/>
              </a:ext>
            </a:extLst>
          </p:cNvPr>
          <p:cNvSpPr txBox="1">
            <a:spLocks noChangeArrowheads="1"/>
          </p:cNvSpPr>
          <p:nvPr/>
        </p:nvSpPr>
        <p:spPr bwMode="auto">
          <a:xfrm>
            <a:off x="685800" y="609600"/>
            <a:ext cx="7772400" cy="1143000"/>
          </a:xfrm>
          <a:prstGeom prst="rect">
            <a:avLst/>
          </a:prstGeom>
          <a:noFill/>
          <a:ln w="9525" cap="flat">
            <a:noFill/>
            <a:round/>
            <a:headEnd/>
            <a:tailEnd/>
          </a:ln>
          <a:effectLst/>
        </p:spPr>
        <p:txBody>
          <a:bodyPr anchor="ctr"/>
          <a:lstStyle/>
          <a:p>
            <a:pPr algn="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Forma własności </a:t>
            </a:r>
            <a:r>
              <a:rPr lang="pl-PL" sz="3600" dirty="0">
                <a:solidFill>
                  <a:srgbClr val="006600"/>
                </a:solidFill>
                <a:effectLst>
                  <a:outerShdw blurRad="38100" dist="38100" dir="2700000" algn="tl">
                    <a:srgbClr val="000000"/>
                  </a:outerShdw>
                </a:effectLst>
                <a:latin typeface="Lucida Sans Unicode" pitchFamily="32" charset="0"/>
                <a:ea typeface="Microsoft YaHei" charset="-122"/>
              </a:rPr>
              <a:t>państwowa </a:t>
            </a:r>
            <a:r>
              <a:rPr lang="pl-PL" sz="3600" dirty="0">
                <a:solidFill>
                  <a:srgbClr val="006600"/>
                </a:solidFill>
                <a:latin typeface="Lucida Sans Unicode" pitchFamily="32" charset="0"/>
                <a:ea typeface="Microsoft YaHei" charset="-122"/>
              </a:rPr>
              <a:t>i </a:t>
            </a:r>
            <a:r>
              <a:rPr lang="pl-PL" sz="3600" dirty="0">
                <a:solidFill>
                  <a:srgbClr val="006600"/>
                </a:solidFill>
                <a:effectLst>
                  <a:outerShdw blurRad="38100" dist="38100" dir="2700000" algn="tl">
                    <a:srgbClr val="000000"/>
                  </a:outerShdw>
                </a:effectLst>
                <a:latin typeface="Lucida Sans Unicode" pitchFamily="32" charset="0"/>
                <a:ea typeface="Microsoft YaHei" charset="-122"/>
              </a:rPr>
              <a:t>samorządowa</a:t>
            </a:r>
          </a:p>
        </p:txBody>
      </p:sp>
      <p:sp>
        <p:nvSpPr>
          <p:cNvPr id="88067" name="Text Box 2">
            <a:extLst>
              <a:ext uri="{FF2B5EF4-FFF2-40B4-BE49-F238E27FC236}">
                <a16:creationId xmlns:a16="http://schemas.microsoft.com/office/drawing/2014/main" id="{04F97A8A-B194-3381-F43B-A6BFF2EE8DC6}"/>
              </a:ext>
            </a:extLst>
          </p:cNvPr>
          <p:cNvSpPr txBox="1">
            <a:spLocks noChangeArrowheads="1"/>
          </p:cNvSpPr>
          <p:nvPr/>
        </p:nvSpPr>
        <p:spPr bwMode="auto">
          <a:xfrm>
            <a:off x="609600" y="1752600"/>
            <a:ext cx="74676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Clr>
                <a:srgbClr val="990099"/>
              </a:buClr>
              <a:buFont typeface="Wingdings" panose="05000000000000000000" pitchFamily="2" charset="2"/>
              <a:buChar char=""/>
            </a:pPr>
            <a:r>
              <a:rPr lang="pl-PL" altLang="en-US" sz="2800" b="1">
                <a:solidFill>
                  <a:srgbClr val="990099"/>
                </a:solidFill>
                <a:latin typeface="Times New Roman" panose="02020603050405020304" pitchFamily="18" charset="0"/>
              </a:rPr>
              <a:t>Przedsiębiorstwa publiczne</a:t>
            </a:r>
          </a:p>
          <a:p>
            <a:pPr eaLnBrk="1" hangingPunct="1">
              <a:spcBef>
                <a:spcPts val="1750"/>
              </a:spcBef>
              <a:buClr>
                <a:srgbClr val="990099"/>
              </a:buClr>
              <a:buFont typeface="Wingdings" panose="05000000000000000000" pitchFamily="2" charset="2"/>
              <a:buChar char=""/>
            </a:pPr>
            <a:r>
              <a:rPr lang="pl-PL" altLang="en-US" sz="2800" b="1">
                <a:solidFill>
                  <a:srgbClr val="990099"/>
                </a:solidFill>
                <a:latin typeface="Times New Roman" panose="02020603050405020304" pitchFamily="18" charset="0"/>
              </a:rPr>
              <a:t>Przedsiębiorstwa państwowe</a:t>
            </a:r>
          </a:p>
          <a:p>
            <a:pPr eaLnBrk="1" hangingPunct="1">
              <a:spcBef>
                <a:spcPts val="1750"/>
              </a:spcBef>
              <a:buClr>
                <a:srgbClr val="990099"/>
              </a:buClr>
              <a:buFont typeface="Wingdings" panose="05000000000000000000" pitchFamily="2" charset="2"/>
              <a:buChar char=""/>
            </a:pPr>
            <a:r>
              <a:rPr lang="pl-PL" altLang="en-US" sz="2800" b="1">
                <a:solidFill>
                  <a:srgbClr val="990099"/>
                </a:solidFill>
                <a:latin typeface="Times New Roman" panose="02020603050405020304" pitchFamily="18" charset="0"/>
              </a:rPr>
              <a:t>Spółki państwowe osób prawnych</a:t>
            </a:r>
          </a:p>
          <a:p>
            <a:pPr eaLnBrk="1" hangingPunct="1">
              <a:spcBef>
                <a:spcPts val="1750"/>
              </a:spcBef>
              <a:buClr>
                <a:srgbClr val="990099"/>
              </a:buClr>
              <a:buFont typeface="Wingdings" panose="05000000000000000000" pitchFamily="2" charset="2"/>
              <a:buChar char=""/>
            </a:pPr>
            <a:r>
              <a:rPr lang="pl-PL" altLang="en-US" sz="2800" b="1">
                <a:solidFill>
                  <a:srgbClr val="990099"/>
                </a:solidFill>
                <a:latin typeface="Times New Roman" panose="02020603050405020304" pitchFamily="18" charset="0"/>
              </a:rPr>
              <a:t>Przedsiębiorstwa stanowiące własność komunalną</a:t>
            </a:r>
          </a:p>
          <a:p>
            <a:pPr eaLnBrk="1" hangingPunct="1">
              <a:spcBef>
                <a:spcPts val="1750"/>
              </a:spcBef>
              <a:buClr>
                <a:srgbClr val="990099"/>
              </a:buClr>
              <a:buFont typeface="Times New Roman" panose="02020603050405020304" pitchFamily="18" charset="0"/>
              <a:buChar char="-"/>
            </a:pPr>
            <a:r>
              <a:rPr lang="pl-PL" altLang="en-US" sz="2800" b="1">
                <a:solidFill>
                  <a:srgbClr val="990099"/>
                </a:solidFill>
                <a:latin typeface="Times New Roman" panose="02020603050405020304" pitchFamily="18" charset="0"/>
              </a:rPr>
              <a:t>Przedsiębiorstwa komunalne</a:t>
            </a:r>
          </a:p>
          <a:p>
            <a:pPr eaLnBrk="1" hangingPunct="1">
              <a:spcBef>
                <a:spcPts val="1750"/>
              </a:spcBef>
              <a:buClr>
                <a:srgbClr val="990099"/>
              </a:buClr>
              <a:buFont typeface="Times New Roman" panose="02020603050405020304" pitchFamily="18" charset="0"/>
              <a:buChar char="-"/>
            </a:pPr>
            <a:r>
              <a:rPr lang="pl-PL" altLang="en-US" sz="2800" b="1">
                <a:solidFill>
                  <a:srgbClr val="990099"/>
                </a:solidFill>
                <a:latin typeface="Times New Roman" panose="02020603050405020304" pitchFamily="18" charset="0"/>
              </a:rPr>
              <a:t>Spółki komunalne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1">
            <a:extLst>
              <a:ext uri="{FF2B5EF4-FFF2-40B4-BE49-F238E27FC236}">
                <a16:creationId xmlns:a16="http://schemas.microsoft.com/office/drawing/2014/main" id="{CF3FAE68-09C0-7732-D31B-9B77FF9C74B8}"/>
              </a:ext>
            </a:extLst>
          </p:cNvPr>
          <p:cNvSpPr txBox="1">
            <a:spLocks noChangeArrowheads="1"/>
          </p:cNvSpPr>
          <p:nvPr/>
        </p:nvSpPr>
        <p:spPr bwMode="auto">
          <a:xfrm>
            <a:off x="685800" y="609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przedsiębiorstwo państwowe</a:t>
            </a:r>
          </a:p>
        </p:txBody>
      </p:sp>
      <p:sp>
        <p:nvSpPr>
          <p:cNvPr id="90115" name="Text Box 2">
            <a:extLst>
              <a:ext uri="{FF2B5EF4-FFF2-40B4-BE49-F238E27FC236}">
                <a16:creationId xmlns:a16="http://schemas.microsoft.com/office/drawing/2014/main" id="{71EBC121-E944-A753-B7B1-45537D13E89B}"/>
              </a:ext>
            </a:extLst>
          </p:cNvPr>
          <p:cNvSpPr txBox="1">
            <a:spLocks noChangeArrowheads="1"/>
          </p:cNvSpPr>
          <p:nvPr/>
        </p:nvSpPr>
        <p:spPr bwMode="auto">
          <a:xfrm>
            <a:off x="381000" y="2057400"/>
            <a:ext cx="8077200"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000"/>
              </a:spcBef>
              <a:buClrTx/>
              <a:buFontTx/>
              <a:buNone/>
            </a:pPr>
            <a:r>
              <a:rPr lang="pl-PL" altLang="en-US" b="1">
                <a:latin typeface="Times New Roman" panose="02020603050405020304" pitchFamily="18" charset="0"/>
              </a:rPr>
              <a:t>Organa założycielskie:</a:t>
            </a:r>
          </a:p>
          <a:p>
            <a:pPr eaLnBrk="1" hangingPunct="1">
              <a:spcBef>
                <a:spcPts val="2000"/>
              </a:spcBef>
              <a:buFont typeface="Times New Roman" panose="02020603050405020304" pitchFamily="18" charset="0"/>
              <a:buChar char="-"/>
            </a:pPr>
            <a:r>
              <a:rPr lang="pl-PL" altLang="en-US" b="1">
                <a:latin typeface="Times New Roman" panose="02020603050405020304" pitchFamily="18" charset="0"/>
              </a:rPr>
              <a:t>naczelne lub centralne organy administracji państwowej</a:t>
            </a:r>
          </a:p>
          <a:p>
            <a:pPr eaLnBrk="1" hangingPunct="1">
              <a:spcBef>
                <a:spcPts val="2000"/>
              </a:spcBef>
              <a:buFont typeface="Times New Roman" panose="02020603050405020304" pitchFamily="18" charset="0"/>
              <a:buChar char="-"/>
            </a:pPr>
            <a:r>
              <a:rPr lang="pl-PL" altLang="en-US" b="1">
                <a:latin typeface="Times New Roman" panose="02020603050405020304" pitchFamily="18" charset="0"/>
              </a:rPr>
              <a:t>terenowe organa administracji państwowej</a:t>
            </a:r>
          </a:p>
          <a:p>
            <a:pPr eaLnBrk="1" hangingPunct="1">
              <a:spcBef>
                <a:spcPts val="2000"/>
              </a:spcBef>
              <a:buClrTx/>
              <a:buFontTx/>
              <a:buNone/>
            </a:pPr>
            <a:endParaRPr lang="pl-PL" altLang="en-US" b="1">
              <a:latin typeface="Times New Roman" panose="02020603050405020304" pitchFamily="18" charset="0"/>
            </a:endParaRPr>
          </a:p>
          <a:p>
            <a:pPr eaLnBrk="1" hangingPunct="1">
              <a:spcBef>
                <a:spcPts val="2000"/>
              </a:spcBef>
              <a:buClrTx/>
              <a:buFontTx/>
              <a:buNone/>
            </a:pPr>
            <a:r>
              <a:rPr lang="pl-PL" altLang="en-US" b="1">
                <a:latin typeface="Times New Roman" panose="02020603050405020304" pitchFamily="18" charset="0"/>
              </a:rPr>
              <a:t>Działalność prowadzą w oparciu o zasady SSS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1">
            <a:extLst>
              <a:ext uri="{FF2B5EF4-FFF2-40B4-BE49-F238E27FC236}">
                <a16:creationId xmlns:a16="http://schemas.microsoft.com/office/drawing/2014/main" id="{93E5E452-3E4F-AD5E-581A-087CB318CD28}"/>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przedsiębiorstwo państwowe</a:t>
            </a:r>
          </a:p>
        </p:txBody>
      </p:sp>
      <p:sp>
        <p:nvSpPr>
          <p:cNvPr id="92163" name="Text Box 2">
            <a:extLst>
              <a:ext uri="{FF2B5EF4-FFF2-40B4-BE49-F238E27FC236}">
                <a16:creationId xmlns:a16="http://schemas.microsoft.com/office/drawing/2014/main" id="{4AA28302-99D5-17E5-86EE-608C6F6775BC}"/>
              </a:ext>
            </a:extLst>
          </p:cNvPr>
          <p:cNvSpPr txBox="1">
            <a:spLocks noChangeArrowheads="1"/>
          </p:cNvSpPr>
          <p:nvPr/>
        </p:nvSpPr>
        <p:spPr bwMode="auto">
          <a:xfrm>
            <a:off x="381000" y="1905000"/>
            <a:ext cx="8305800" cy="303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000"/>
              </a:spcBef>
              <a:buClrTx/>
              <a:buFontTx/>
              <a:buNone/>
            </a:pPr>
            <a:r>
              <a:rPr lang="pl-PL" altLang="en-US" b="1">
                <a:latin typeface="Times New Roman" panose="02020603050405020304" pitchFamily="18" charset="0"/>
              </a:rPr>
              <a:t>Ze względu na charakter działalności gospodarczej mogą to być przedsiębiorstwa działające na:</a:t>
            </a:r>
          </a:p>
          <a:p>
            <a:pPr eaLnBrk="1" hangingPunct="1">
              <a:spcBef>
                <a:spcPts val="2000"/>
              </a:spcBef>
              <a:buFont typeface="Times New Roman" panose="02020603050405020304" pitchFamily="18" charset="0"/>
              <a:buChar char="-"/>
            </a:pPr>
            <a:r>
              <a:rPr lang="pl-PL" altLang="en-US" b="1">
                <a:latin typeface="Times New Roman" panose="02020603050405020304" pitchFamily="18" charset="0"/>
              </a:rPr>
              <a:t>zasadach ogólnych</a:t>
            </a:r>
          </a:p>
          <a:p>
            <a:pPr eaLnBrk="1" hangingPunct="1">
              <a:spcBef>
                <a:spcPts val="2000"/>
              </a:spcBef>
              <a:buFont typeface="Times New Roman" panose="02020603050405020304" pitchFamily="18" charset="0"/>
              <a:buChar char="-"/>
            </a:pPr>
            <a:r>
              <a:rPr lang="pl-PL" altLang="en-US" b="1">
                <a:latin typeface="Times New Roman" panose="02020603050405020304" pitchFamily="18" charset="0"/>
              </a:rPr>
              <a:t>zasadach użyteczności publicznej</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1">
            <a:extLst>
              <a:ext uri="{FF2B5EF4-FFF2-40B4-BE49-F238E27FC236}">
                <a16:creationId xmlns:a16="http://schemas.microsoft.com/office/drawing/2014/main" id="{8BA961F4-84BE-78A4-5C40-BF26E46F6BF7}"/>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ct val="0"/>
              </a:spcBef>
              <a:buClrTx/>
              <a:buFontTx/>
              <a:buNone/>
            </a:pPr>
            <a:r>
              <a:rPr lang="pl-PL" altLang="en-US" sz="3600">
                <a:solidFill>
                  <a:srgbClr val="006600"/>
                </a:solidFill>
              </a:rPr>
              <a:t> przedsiębiorstwa samorządu terytorialnego</a:t>
            </a:r>
          </a:p>
        </p:txBody>
      </p:sp>
      <p:sp>
        <p:nvSpPr>
          <p:cNvPr id="94211" name="Text Box 2">
            <a:extLst>
              <a:ext uri="{FF2B5EF4-FFF2-40B4-BE49-F238E27FC236}">
                <a16:creationId xmlns:a16="http://schemas.microsoft.com/office/drawing/2014/main" id="{21D25B12-FCDE-6ECB-BCC7-0AAE0D0355C8}"/>
              </a:ext>
            </a:extLst>
          </p:cNvPr>
          <p:cNvSpPr txBox="1">
            <a:spLocks noChangeArrowheads="1"/>
          </p:cNvSpPr>
          <p:nvPr/>
        </p:nvSpPr>
        <p:spPr bwMode="auto">
          <a:xfrm>
            <a:off x="228600" y="2362200"/>
            <a:ext cx="8610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000"/>
              </a:spcBef>
              <a:buFont typeface="Wingdings" panose="05000000000000000000" pitchFamily="2" charset="2"/>
              <a:buChar char=""/>
            </a:pPr>
            <a:r>
              <a:rPr lang="pl-PL" altLang="en-US" b="1">
                <a:latin typeface="Times New Roman" panose="02020603050405020304" pitchFamily="18" charset="0"/>
              </a:rPr>
              <a:t>przedsiębiorstwa użyteczności publicznej,</a:t>
            </a:r>
          </a:p>
          <a:p>
            <a:pPr eaLnBrk="1" hangingPunct="1">
              <a:spcBef>
                <a:spcPts val="2000"/>
              </a:spcBef>
              <a:buFont typeface="Wingdings" panose="05000000000000000000" pitchFamily="2" charset="2"/>
              <a:buChar char=""/>
            </a:pPr>
            <a:r>
              <a:rPr lang="pl-PL" altLang="en-US" b="1">
                <a:latin typeface="Times New Roman" panose="02020603050405020304" pitchFamily="18" charset="0"/>
              </a:rPr>
              <a:t>w szczególności są to przedsiębiorstwa komunalne (zaopatrzenie w wodę, utrzymanie czystości) czyli</a:t>
            </a:r>
          </a:p>
          <a:p>
            <a:pPr eaLnBrk="1" hangingPunct="1">
              <a:spcBef>
                <a:spcPts val="2000"/>
              </a:spcBef>
              <a:buFont typeface="Wingdings" panose="05000000000000000000" pitchFamily="2" charset="2"/>
              <a:buChar char=""/>
            </a:pPr>
            <a:r>
              <a:rPr lang="pl-PL" altLang="en-US" b="1">
                <a:latin typeface="Times New Roman" panose="02020603050405020304" pitchFamily="18" charset="0"/>
              </a:rPr>
              <a:t>zaspokajające bieżące potrzeby ludności,</a:t>
            </a:r>
          </a:p>
          <a:p>
            <a:pPr eaLnBrk="1" hangingPunct="1">
              <a:spcBef>
                <a:spcPts val="2000"/>
              </a:spcBef>
              <a:buFont typeface="Wingdings" panose="05000000000000000000" pitchFamily="2" charset="2"/>
              <a:buChar char=""/>
            </a:pPr>
            <a:r>
              <a:rPr lang="pl-PL" altLang="en-US" b="1">
                <a:latin typeface="Times New Roman" panose="02020603050405020304" pitchFamily="18" charset="0"/>
              </a:rPr>
              <a:t>zysk nie jest ich celem, co nie zwalnia ich do jego uzyskania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 Box 1">
            <a:extLst>
              <a:ext uri="{FF2B5EF4-FFF2-40B4-BE49-F238E27FC236}">
                <a16:creationId xmlns:a16="http://schemas.microsoft.com/office/drawing/2014/main" id="{C5AC190F-E4CD-FED1-D2CB-0CE49CBC210F}"/>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ct val="0"/>
              </a:spcBef>
              <a:buClrTx/>
              <a:buFontTx/>
              <a:buNone/>
            </a:pPr>
            <a:r>
              <a:rPr lang="pl-PL" altLang="en-US" sz="3600">
                <a:solidFill>
                  <a:srgbClr val="006600"/>
                </a:solidFill>
              </a:rPr>
              <a:t> spółdzielnia</a:t>
            </a:r>
          </a:p>
        </p:txBody>
      </p:sp>
      <p:sp>
        <p:nvSpPr>
          <p:cNvPr id="96259" name="Text Box 2">
            <a:extLst>
              <a:ext uri="{FF2B5EF4-FFF2-40B4-BE49-F238E27FC236}">
                <a16:creationId xmlns:a16="http://schemas.microsoft.com/office/drawing/2014/main" id="{D3C4853E-9425-996A-949E-CDAB80805E8C}"/>
              </a:ext>
            </a:extLst>
          </p:cNvPr>
          <p:cNvSpPr txBox="1">
            <a:spLocks noChangeArrowheads="1"/>
          </p:cNvSpPr>
          <p:nvPr/>
        </p:nvSpPr>
        <p:spPr bwMode="auto">
          <a:xfrm>
            <a:off x="304800" y="1676400"/>
            <a:ext cx="8382000" cy="374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ClrTx/>
              <a:buFontTx/>
              <a:buNone/>
            </a:pPr>
            <a:r>
              <a:rPr lang="pl-PL" altLang="en-US" sz="2800" b="1">
                <a:latin typeface="Times New Roman" panose="02020603050405020304" pitchFamily="18" charset="0"/>
              </a:rPr>
              <a:t>Regulacje wg:</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Prawa Spółdzielczego (ustawa z 16 września 1982r.) z późniejszymi zmianami (dz. U. Nr.54 z 1995r.)</a:t>
            </a:r>
          </a:p>
          <a:p>
            <a:pPr eaLnBrk="1" hangingPunct="1">
              <a:spcBef>
                <a:spcPts val="1750"/>
              </a:spcBef>
              <a:buFont typeface="Times New Roman" panose="02020603050405020304" pitchFamily="18" charset="0"/>
              <a:buChar char="-"/>
            </a:pPr>
            <a:r>
              <a:rPr lang="pl-PL" altLang="en-US" sz="2800" b="1">
                <a:latin typeface="Times New Roman" panose="02020603050405020304" pitchFamily="18" charset="0"/>
              </a:rPr>
              <a:t>Statutu uchwalonego przez założycieli (Spółdzielnie mogą założyć 10 osób fizycznych lub 3 osoby prawne.)</a:t>
            </a:r>
          </a:p>
          <a:p>
            <a:pPr eaLnBrk="1" hangingPunct="1">
              <a:spcBef>
                <a:spcPts val="1750"/>
              </a:spcBef>
              <a:buClrTx/>
              <a:buFontTx/>
              <a:buNone/>
            </a:pPr>
            <a:r>
              <a:rPr lang="pl-PL" altLang="en-US" sz="2800" b="1">
                <a:latin typeface="Times New Roman" panose="02020603050405020304" pitchFamily="18" charset="0"/>
              </a:rPr>
              <a:t>Organy spółdzielni to: walne zgromadzenie, rada nadzorcza, zarząd.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1">
            <a:extLst>
              <a:ext uri="{FF2B5EF4-FFF2-40B4-BE49-F238E27FC236}">
                <a16:creationId xmlns:a16="http://schemas.microsoft.com/office/drawing/2014/main" id="{E2A9CB62-F230-C20C-1E79-A722DFBA2B4E}"/>
              </a:ext>
            </a:extLst>
          </p:cNvPr>
          <p:cNvSpPr txBox="1">
            <a:spLocks noChangeArrowheads="1"/>
          </p:cNvSpPr>
          <p:nvPr/>
        </p:nvSpPr>
        <p:spPr bwMode="auto">
          <a:xfrm>
            <a:off x="685800" y="609600"/>
            <a:ext cx="7772400" cy="1143000"/>
          </a:xfrm>
          <a:prstGeom prst="rect">
            <a:avLst/>
          </a:prstGeom>
          <a:noFill/>
          <a:ln w="9525" cap="flat">
            <a:noFill/>
            <a:round/>
            <a:headEnd/>
            <a:tailEnd/>
          </a:ln>
          <a:effectLst/>
        </p:spPr>
        <p:txBody>
          <a:bodyPr anchor="ctr"/>
          <a:lstStyle/>
          <a:p>
            <a: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podział przedsiębiorstw ze względu na </a:t>
            </a:r>
            <a:r>
              <a:rPr lang="pl-PL" sz="3600" b="1" dirty="0">
                <a:solidFill>
                  <a:srgbClr val="006600"/>
                </a:solidFill>
                <a:effectLst>
                  <a:outerShdw blurRad="38100" dist="38100" dir="2700000" algn="tl">
                    <a:srgbClr val="000000"/>
                  </a:outerShdw>
                </a:effectLst>
                <a:latin typeface="Lucida Sans Unicode" pitchFamily="32" charset="0"/>
                <a:ea typeface="Microsoft YaHei" charset="-122"/>
              </a:rPr>
              <a:t>formę prawną</a:t>
            </a:r>
          </a:p>
        </p:txBody>
      </p:sp>
      <p:sp>
        <p:nvSpPr>
          <p:cNvPr id="98307" name="Text Box 2">
            <a:extLst>
              <a:ext uri="{FF2B5EF4-FFF2-40B4-BE49-F238E27FC236}">
                <a16:creationId xmlns:a16="http://schemas.microsoft.com/office/drawing/2014/main" id="{CA868E4A-A389-DAA4-E90F-DD184376AE00}"/>
              </a:ext>
            </a:extLst>
          </p:cNvPr>
          <p:cNvSpPr txBox="1">
            <a:spLocks noChangeArrowheads="1"/>
          </p:cNvSpPr>
          <p:nvPr/>
        </p:nvSpPr>
        <p:spPr bwMode="auto">
          <a:xfrm>
            <a:off x="152400" y="2057400"/>
            <a:ext cx="86868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000"/>
              </a:spcBef>
              <a:buFont typeface="Times New Roman" panose="02020603050405020304" pitchFamily="18" charset="0"/>
              <a:buChar char="-"/>
            </a:pPr>
            <a:r>
              <a:rPr lang="pl-PL" altLang="en-US" b="1">
                <a:latin typeface="Times New Roman" panose="02020603050405020304" pitchFamily="18" charset="0"/>
              </a:rPr>
              <a:t>forma prawna przedsiębiorstwa jest ustanawiana przy jego założeniu, może być jednak zmieniona w toku działalności</a:t>
            </a:r>
          </a:p>
          <a:p>
            <a:pPr eaLnBrk="1" hangingPunct="1">
              <a:spcBef>
                <a:spcPts val="2000"/>
              </a:spcBef>
              <a:buFont typeface="Times New Roman" panose="02020603050405020304" pitchFamily="18" charset="0"/>
              <a:buChar char="-"/>
            </a:pPr>
            <a:r>
              <a:rPr lang="pl-PL" altLang="en-US" b="1">
                <a:latin typeface="Times New Roman" panose="02020603050405020304" pitchFamily="18" charset="0"/>
              </a:rPr>
              <a:t>w odniesieniu do niektórych rodzajów działalności przepisy prawa narzucają formę prawną, np. dla banków, zakładów ubezpieczeń, wymagana formą w nazwie jest spółka akcyjna SA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1">
            <a:extLst>
              <a:ext uri="{FF2B5EF4-FFF2-40B4-BE49-F238E27FC236}">
                <a16:creationId xmlns:a16="http://schemas.microsoft.com/office/drawing/2014/main" id="{FE403A19-90B6-5A15-FF25-4C176747FF73}"/>
              </a:ext>
            </a:extLst>
          </p:cNvPr>
          <p:cNvSpPr txBox="1">
            <a:spLocks noChangeArrowheads="1"/>
          </p:cNvSpPr>
          <p:nvPr/>
        </p:nvSpPr>
        <p:spPr bwMode="auto">
          <a:xfrm>
            <a:off x="685800" y="609600"/>
            <a:ext cx="7772400" cy="1143000"/>
          </a:xfrm>
          <a:prstGeom prst="rect">
            <a:avLst/>
          </a:prstGeom>
          <a:noFill/>
          <a:ln w="9525" cap="flat">
            <a:noFill/>
            <a:round/>
            <a:headEnd/>
            <a:tailEnd/>
          </a:ln>
          <a:effectLst/>
        </p:spPr>
        <p:txBody>
          <a:bodyPr anchor="ctr"/>
          <a:lstStyle/>
          <a:p>
            <a: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podział przedsiębiorstw ze względu na </a:t>
            </a:r>
            <a:r>
              <a:rPr lang="pl-PL" sz="3600" dirty="0">
                <a:solidFill>
                  <a:srgbClr val="006600"/>
                </a:solidFill>
                <a:effectLst>
                  <a:outerShdw blurRad="38100" dist="38100" dir="2700000" algn="tl">
                    <a:srgbClr val="000000"/>
                  </a:outerShdw>
                </a:effectLst>
                <a:latin typeface="Lucida Sans Unicode" pitchFamily="32" charset="0"/>
                <a:ea typeface="Microsoft YaHei" charset="-122"/>
              </a:rPr>
              <a:t>formę prawną</a:t>
            </a:r>
          </a:p>
        </p:txBody>
      </p:sp>
      <p:sp>
        <p:nvSpPr>
          <p:cNvPr id="34818" name="Text Box 2">
            <a:extLst>
              <a:ext uri="{FF2B5EF4-FFF2-40B4-BE49-F238E27FC236}">
                <a16:creationId xmlns:a16="http://schemas.microsoft.com/office/drawing/2014/main" id="{FF71AD7E-CD18-FE67-3703-D69FBBC00AE5}"/>
              </a:ext>
            </a:extLst>
          </p:cNvPr>
          <p:cNvSpPr txBox="1">
            <a:spLocks noChangeArrowheads="1"/>
          </p:cNvSpPr>
          <p:nvPr/>
        </p:nvSpPr>
        <p:spPr bwMode="auto">
          <a:xfrm>
            <a:off x="304800" y="2362200"/>
            <a:ext cx="8382000" cy="2784475"/>
          </a:xfrm>
          <a:prstGeom prst="rect">
            <a:avLst/>
          </a:prstGeom>
          <a:noFill/>
          <a:ln w="9525" cap="flat">
            <a:noFill/>
            <a:round/>
            <a:headEnd/>
            <a:tailEnd/>
          </a:ln>
          <a:effectLst/>
        </p:spPr>
        <p:txBody>
          <a:bodyPr lIns="90000" tIns="46800" rIns="90000" bIns="46800">
            <a:spAutoFit/>
          </a:bodyPr>
          <a:lstStyle/>
          <a:p>
            <a:pPr eaLnBrk="1" hangingPunct="1">
              <a:spcBef>
                <a:spcPts val="2000"/>
              </a:spcBef>
              <a:buClr>
                <a:srgbClr val="0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latin typeface="Times New Roman" pitchFamily="16" charset="0"/>
                <a:ea typeface="Microsoft YaHei" charset="-122"/>
              </a:rPr>
              <a:t>przedsiębiorstwa regulowane przepisami </a:t>
            </a:r>
            <a:r>
              <a:rPr lang="pl-PL" sz="3200" b="1">
                <a:solidFill>
                  <a:srgbClr val="000000"/>
                </a:solidFill>
                <a:effectLst>
                  <a:outerShdw blurRad="38100" dist="38100" dir="2700000" algn="tl">
                    <a:srgbClr val="FFFFFF"/>
                  </a:outerShdw>
                </a:effectLst>
                <a:latin typeface="Times New Roman" pitchFamily="16" charset="0"/>
                <a:ea typeface="Microsoft YaHei" charset="-122"/>
              </a:rPr>
              <a:t>prawa cywilnego </a:t>
            </a:r>
            <a:r>
              <a:rPr lang="pl-PL" sz="3200">
                <a:solidFill>
                  <a:srgbClr val="000000"/>
                </a:solidFill>
                <a:effectLst>
                  <a:outerShdw blurRad="38100" dist="38100" dir="2700000" algn="tl">
                    <a:srgbClr val="FFFFFF"/>
                  </a:outerShdw>
                </a:effectLst>
                <a:latin typeface="Times New Roman" pitchFamily="16" charset="0"/>
                <a:ea typeface="Microsoft YaHei" charset="-122"/>
              </a:rPr>
              <a:t>(</a:t>
            </a:r>
            <a:r>
              <a:rPr lang="pl-PL" sz="3200">
                <a:solidFill>
                  <a:srgbClr val="000000"/>
                </a:solidFill>
                <a:latin typeface="Times New Roman" pitchFamily="16" charset="0"/>
                <a:ea typeface="Microsoft YaHei" charset="-122"/>
              </a:rPr>
              <a:t>przedsiębiorstwa jednoosobowe i spółki cywilne)</a:t>
            </a:r>
          </a:p>
          <a:p>
            <a:pPr eaLnBrk="1" hangingPunct="1">
              <a:spcBef>
                <a:spcPts val="2000"/>
              </a:spcBef>
              <a:buClr>
                <a:srgbClr val="000000"/>
              </a:buClr>
              <a:buSzPct val="10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latin typeface="Times New Roman" pitchFamily="16" charset="0"/>
                <a:ea typeface="Microsoft YaHei" charset="-122"/>
              </a:rPr>
              <a:t>przedsiębiorstwa regulowane przepisami </a:t>
            </a:r>
            <a:r>
              <a:rPr lang="pl-PL" sz="3200" b="1">
                <a:solidFill>
                  <a:srgbClr val="000000"/>
                </a:solidFill>
                <a:effectLst>
                  <a:outerShdw blurRad="38100" dist="38100" dir="2700000" algn="tl">
                    <a:srgbClr val="FFFFFF"/>
                  </a:outerShdw>
                </a:effectLst>
                <a:latin typeface="Times New Roman" pitchFamily="16" charset="0"/>
                <a:ea typeface="Microsoft YaHei" charset="-122"/>
              </a:rPr>
              <a:t>prawa handlowego </a:t>
            </a:r>
            <a:r>
              <a:rPr lang="pl-PL" sz="3200">
                <a:solidFill>
                  <a:srgbClr val="000000"/>
                </a:solidFill>
                <a:latin typeface="Times New Roman" pitchFamily="16" charset="0"/>
                <a:ea typeface="Microsoft YaHei" charset="-122"/>
              </a:rPr>
              <a:t>(spółki handlowe)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ext Box 1">
            <a:extLst>
              <a:ext uri="{FF2B5EF4-FFF2-40B4-BE49-F238E27FC236}">
                <a16:creationId xmlns:a16="http://schemas.microsoft.com/office/drawing/2014/main" id="{BB259A0C-5C53-ADC7-979F-9B2ED8DDE0D4}"/>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przedsiębiorstwa jednoosobowe</a:t>
            </a:r>
          </a:p>
        </p:txBody>
      </p:sp>
      <p:sp>
        <p:nvSpPr>
          <p:cNvPr id="35842" name="Text Box 2">
            <a:extLst>
              <a:ext uri="{FF2B5EF4-FFF2-40B4-BE49-F238E27FC236}">
                <a16:creationId xmlns:a16="http://schemas.microsoft.com/office/drawing/2014/main" id="{D5770300-11BF-D8C9-3CCB-86CD2AEA729B}"/>
              </a:ext>
            </a:extLst>
          </p:cNvPr>
          <p:cNvSpPr txBox="1">
            <a:spLocks noChangeArrowheads="1"/>
          </p:cNvSpPr>
          <p:nvPr/>
        </p:nvSpPr>
        <p:spPr bwMode="auto">
          <a:xfrm>
            <a:off x="304800" y="1905000"/>
            <a:ext cx="8610600" cy="4541838"/>
          </a:xfrm>
          <a:prstGeom prst="rect">
            <a:avLst/>
          </a:prstGeom>
          <a:noFill/>
          <a:ln w="9525" cap="flat">
            <a:noFill/>
            <a:round/>
            <a:headEnd/>
            <a:tailEnd/>
          </a:ln>
          <a:effectLst/>
        </p:spPr>
        <p:txBody>
          <a:bodyPr lIns="90000" tIns="46800" rIns="90000" bIns="46800">
            <a:spAutoFit/>
          </a:bodyPr>
          <a:lstStyle/>
          <a:p>
            <a:pPr eaLnBrk="1" hangingPunct="1">
              <a:spcBef>
                <a:spcPts val="20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b="1">
                <a:solidFill>
                  <a:srgbClr val="000000"/>
                </a:solidFill>
                <a:effectLst>
                  <a:outerShdw blurRad="38100" dist="38100" dir="2700000" algn="tl">
                    <a:srgbClr val="FFFFFF"/>
                  </a:outerShdw>
                </a:effectLst>
                <a:latin typeface="Times New Roman" pitchFamily="16" charset="0"/>
                <a:ea typeface="Microsoft YaHei" charset="-122"/>
              </a:rPr>
              <a:t>Przedsiębiorstwo jednoosobowe</a:t>
            </a:r>
            <a:r>
              <a:rPr lang="pl-PL" sz="3200" b="1">
                <a:solidFill>
                  <a:srgbClr val="000000"/>
                </a:solidFill>
                <a:latin typeface="Times New Roman" pitchFamily="16" charset="0"/>
                <a:ea typeface="Microsoft YaHei" charset="-122"/>
              </a:rPr>
              <a:t> należy (niezależnie od liczby pracowników) do jednego właściciela, będącego osobą fizyczną. Prowadzone jest i reprezentowane przez właściciela, który jest przedsiębiorcą. Odpowiada on w sposób wyłączny i bez ograniczeń za wszelkie zobowiązania swojego przedsiębiorstwa tj. majątkiem firmy i majątkiem osobistym.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Obraz 2">
            <a:extLst>
              <a:ext uri="{FF2B5EF4-FFF2-40B4-BE49-F238E27FC236}">
                <a16:creationId xmlns:a16="http://schemas.microsoft.com/office/drawing/2014/main" id="{4DADE638-4B82-86FC-35DD-DFCE3F7357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230188"/>
            <a:ext cx="7777162" cy="628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22E7EA46-CC21-99FE-FDE1-5C390372BED4}"/>
              </a:ext>
            </a:extLst>
          </p:cNvPr>
          <p:cNvSpPr>
            <a:spLocks noGrp="1" noChangeArrowheads="1"/>
          </p:cNvSpPr>
          <p:nvPr>
            <p:ph type="title"/>
          </p:nvPr>
        </p:nvSpPr>
        <p:spPr/>
        <p:txBody>
          <a:bodyPr/>
          <a:lstStyle/>
          <a:p>
            <a:r>
              <a:rPr lang="pl-PL" altLang="en-US"/>
              <a:t>Spółka prawa cywilnego</a:t>
            </a:r>
          </a:p>
        </p:txBody>
      </p:sp>
      <p:sp>
        <p:nvSpPr>
          <p:cNvPr id="104451" name="Rectangle 3">
            <a:extLst>
              <a:ext uri="{FF2B5EF4-FFF2-40B4-BE49-F238E27FC236}">
                <a16:creationId xmlns:a16="http://schemas.microsoft.com/office/drawing/2014/main" id="{5AEBE857-8ECB-1E42-0D7D-EB017E80FD9B}"/>
              </a:ext>
            </a:extLst>
          </p:cNvPr>
          <p:cNvSpPr>
            <a:spLocks noGrp="1" noChangeArrowheads="1"/>
          </p:cNvSpPr>
          <p:nvPr>
            <p:ph type="body" idx="1"/>
          </p:nvPr>
        </p:nvSpPr>
        <p:spPr>
          <a:xfrm>
            <a:off x="468313" y="1700213"/>
            <a:ext cx="8229600" cy="4687887"/>
          </a:xfrm>
        </p:spPr>
        <p:txBody>
          <a:bodyPr/>
          <a:lstStyle/>
          <a:p>
            <a:pPr marL="609600" indent="-609600">
              <a:lnSpc>
                <a:spcPct val="80000"/>
              </a:lnSpc>
              <a:buFont typeface="Wingdings" panose="05000000000000000000" pitchFamily="2" charset="2"/>
              <a:buNone/>
            </a:pPr>
            <a:r>
              <a:rPr lang="pl-PL" altLang="en-US" sz="2800" b="1"/>
              <a:t>Spółka cywilna</a:t>
            </a:r>
            <a:r>
              <a:rPr lang="pl-PL" altLang="en-US" sz="2000" b="1"/>
              <a:t> - </a:t>
            </a:r>
            <a:r>
              <a:rPr lang="pl-PL" altLang="en-US" sz="2000"/>
              <a:t>Uregulowania prawne znajdują się w przepisach Kodeksu Cywilnego.</a:t>
            </a:r>
          </a:p>
          <a:p>
            <a:pPr marL="609600" indent="-609600">
              <a:lnSpc>
                <a:spcPct val="80000"/>
              </a:lnSpc>
            </a:pPr>
            <a:r>
              <a:rPr lang="pl-PL" altLang="en-US" sz="2000"/>
              <a:t>Spółka nie posiada osobowości prawnej.</a:t>
            </a:r>
          </a:p>
          <a:p>
            <a:pPr marL="609600" indent="-609600">
              <a:lnSpc>
                <a:spcPct val="80000"/>
              </a:lnSpc>
            </a:pPr>
            <a:r>
              <a:rPr lang="pl-PL" altLang="en-US" sz="2000"/>
              <a:t>Spółkę zawiązują co najmniej dwie osoby podpisując umowę spółki i rejestrując w Ewidencji Działalności Gospodarczej właściwego wójta, burmistrza, prezydenta miasta.</a:t>
            </a:r>
          </a:p>
          <a:p>
            <a:pPr marL="609600" indent="-609600">
              <a:lnSpc>
                <a:spcPct val="80000"/>
              </a:lnSpc>
            </a:pPr>
            <a:r>
              <a:rPr lang="pl-PL" altLang="en-US" sz="2000"/>
              <a:t>Wkłady wspólników mogą być różne w wartości.</a:t>
            </a:r>
          </a:p>
          <a:p>
            <a:pPr marL="609600" indent="-609600">
              <a:lnSpc>
                <a:spcPct val="80000"/>
              </a:lnSpc>
            </a:pPr>
            <a:r>
              <a:rPr lang="pl-PL" altLang="en-US" sz="2000"/>
              <a:t>Za zobowiązania zaciągnięte w związku z działalnością spółki wspólnicy odpowiadają solidarnie zarówno majątkiem spółki, jak i majątkiem indywidualnym.</a:t>
            </a:r>
          </a:p>
          <a:p>
            <a:pPr marL="609600" indent="-609600">
              <a:lnSpc>
                <a:spcPct val="80000"/>
              </a:lnSpc>
            </a:pPr>
            <a:r>
              <a:rPr lang="pl-PL" altLang="en-US" sz="2000"/>
              <a:t>Rozwiązanie spółki:</a:t>
            </a:r>
          </a:p>
          <a:p>
            <a:pPr marL="990600" lvl="1" indent="-533400">
              <a:lnSpc>
                <a:spcPct val="80000"/>
              </a:lnSpc>
              <a:buFont typeface="Wingdings" panose="05000000000000000000" pitchFamily="2" charset="2"/>
              <a:buNone/>
            </a:pPr>
            <a:r>
              <a:rPr lang="pl-PL" altLang="en-US" sz="2000"/>
              <a:t>-</a:t>
            </a:r>
            <a:r>
              <a:rPr lang="pl-PL" altLang="en-US" sz="1800"/>
              <a:t> </a:t>
            </a:r>
            <a:r>
              <a:rPr lang="pl-PL" altLang="en-US" sz="2000"/>
              <a:t>wystąpienie wspólnika (wypowiedzenie udziału) na trzy miesiące przed końcem roku obrachunkowego.</a:t>
            </a:r>
          </a:p>
          <a:p>
            <a:pPr marL="990600" lvl="1" indent="-533400">
              <a:lnSpc>
                <a:spcPct val="80000"/>
              </a:lnSpc>
              <a:buFont typeface="Wingdings" panose="05000000000000000000" pitchFamily="2" charset="2"/>
              <a:buNone/>
            </a:pPr>
            <a:r>
              <a:rPr lang="pl-PL" altLang="en-US" sz="2000"/>
              <a:t>- przez sąd,</a:t>
            </a:r>
          </a:p>
          <a:p>
            <a:pPr marL="990600" lvl="1" indent="-533400">
              <a:lnSpc>
                <a:spcPct val="80000"/>
              </a:lnSpc>
              <a:buFont typeface="Wingdings" panose="05000000000000000000" pitchFamily="2" charset="2"/>
              <a:buNone/>
            </a:pPr>
            <a:r>
              <a:rPr lang="pl-PL" altLang="en-US" sz="2000"/>
              <a:t>- odejście jednego wspólnika ze spółki dwuosobowej,</a:t>
            </a:r>
          </a:p>
          <a:p>
            <a:pPr marL="990600" lvl="1" indent="-533400">
              <a:lnSpc>
                <a:spcPct val="80000"/>
              </a:lnSpc>
              <a:buFont typeface="Wingdings" panose="05000000000000000000" pitchFamily="2" charset="2"/>
              <a:buNone/>
            </a:pPr>
            <a:r>
              <a:rPr lang="pl-PL" altLang="en-US" sz="2000"/>
              <a:t>- upływ czasu na jaki spółka została zawiązana</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E54817E8-FC4F-5ED0-45E6-4CC331D21B8F}"/>
              </a:ext>
            </a:extLst>
          </p:cNvPr>
          <p:cNvSpPr>
            <a:spLocks noGrp="1" noChangeArrowheads="1"/>
          </p:cNvSpPr>
          <p:nvPr>
            <p:ph type="body" idx="1"/>
          </p:nvPr>
        </p:nvSpPr>
        <p:spPr>
          <a:xfrm>
            <a:off x="457200" y="765175"/>
            <a:ext cx="8229600" cy="5360988"/>
          </a:xfrm>
        </p:spPr>
        <p:txBody>
          <a:bodyPr/>
          <a:lstStyle/>
          <a:p>
            <a:pPr eaLnBrk="1" hangingPunct="1"/>
            <a:r>
              <a:rPr lang="pl-PL" altLang="en-US" sz="2800" b="1" dirty="0"/>
              <a:t>Aby założyć spółkę cywilną należy spisać umowę spółki, zgodnie z wymogami kodeksu cywilnego. Wskazać przy tym trzeba, iż forma pisemna umowy spółki jest formą zastrzeżoną jedynie dla celów dowodowych .Oznacza to, że jej niezachowanie nie powoduje nieważności umowy, a jedynie trudności dowodowe. W konsekwencji możemy powołać spółkę cywilną nawet na podstawie umowy ustnej, jednakże, dla własnego bezpieczeństwa powinniśmy zachować przynajmniej formę pisemną.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9FB263B-3B96-36CD-A078-E63E3ED16858}"/>
              </a:ext>
            </a:extLst>
          </p:cNvPr>
          <p:cNvSpPr>
            <a:spLocks noGrp="1" noChangeArrowheads="1"/>
          </p:cNvSpPr>
          <p:nvPr>
            <p:ph type="title"/>
          </p:nvPr>
        </p:nvSpPr>
        <p:spPr/>
        <p:txBody>
          <a:bodyPr/>
          <a:lstStyle/>
          <a:p>
            <a:pPr eaLnBrk="1" hangingPunct="1"/>
            <a:endParaRPr lang="en-US" altLang="en-US"/>
          </a:p>
        </p:txBody>
      </p:sp>
      <p:sp>
        <p:nvSpPr>
          <p:cNvPr id="9219" name="Rectangle 3">
            <a:extLst>
              <a:ext uri="{FF2B5EF4-FFF2-40B4-BE49-F238E27FC236}">
                <a16:creationId xmlns:a16="http://schemas.microsoft.com/office/drawing/2014/main" id="{28035238-A36C-C2A6-D8B9-F3270E4FA49C}"/>
              </a:ext>
            </a:extLst>
          </p:cNvPr>
          <p:cNvSpPr>
            <a:spLocks noGrp="1" noChangeArrowheads="1"/>
          </p:cNvSpPr>
          <p:nvPr>
            <p:ph type="body" idx="1"/>
          </p:nvPr>
        </p:nvSpPr>
        <p:spPr>
          <a:xfrm>
            <a:off x="179512" y="260350"/>
            <a:ext cx="8856984" cy="6913563"/>
          </a:xfrm>
        </p:spPr>
        <p:txBody>
          <a:bodyPr/>
          <a:lstStyle/>
          <a:p>
            <a:pPr eaLnBrk="1" hangingPunct="1">
              <a:lnSpc>
                <a:spcPct val="80000"/>
              </a:lnSpc>
            </a:pPr>
            <a:r>
              <a:rPr lang="pl-PL" altLang="en-US" sz="2000" dirty="0"/>
              <a:t>W pisemnej umowie spółki cywilnej należy określić:</a:t>
            </a:r>
            <a:br>
              <a:rPr lang="pl-PL" altLang="en-US" sz="2000" dirty="0"/>
            </a:br>
            <a:r>
              <a:rPr lang="pl-PL" altLang="en-US" sz="2000" dirty="0"/>
              <a:t>- strony umowy, czyli wskazać podmioty, które umowę spółki zawierają;</a:t>
            </a:r>
            <a:br>
              <a:rPr lang="pl-PL" altLang="en-US" sz="2000" dirty="0"/>
            </a:br>
            <a:r>
              <a:rPr lang="pl-PL" altLang="en-US" sz="2000" dirty="0"/>
              <a:t>- reprezentację, kto będzie spółkę reprezentował wobec osób trzecich; może to być jeden lub kilku wspólników czy osoba trzecia.</a:t>
            </a:r>
            <a:br>
              <a:rPr lang="pl-PL" altLang="en-US" sz="2000" dirty="0"/>
            </a:br>
            <a:r>
              <a:rPr lang="pl-PL" altLang="en-US" sz="2000" dirty="0"/>
              <a:t>-"cel gospodarczy", czyli przedmiot działalności spółki, oraz miejsce czy obszar, na którym tę działalność będziemy prowadzić;</a:t>
            </a:r>
            <a:br>
              <a:rPr lang="pl-PL" altLang="en-US" sz="2000" dirty="0"/>
            </a:br>
            <a:r>
              <a:rPr lang="pl-PL" altLang="en-US" sz="2000" dirty="0"/>
              <a:t>- wkłady wspólników - kto je wnosi, w jakiej wysokości; jeśli są to wkłady niepieniężne, tzw. aporty (np. budynki, określone prawa, własny pomysł, praca, świadczenie usług itp.) to także należy je wskazać;</a:t>
            </a:r>
            <a:br>
              <a:rPr lang="pl-PL" altLang="en-US" sz="2000" dirty="0"/>
            </a:br>
            <a:r>
              <a:rPr lang="pl-PL" altLang="en-US" sz="2000" dirty="0"/>
              <a:t>- czym będą zajmować się poszczególni wspólnicy;</a:t>
            </a:r>
            <a:br>
              <a:rPr lang="pl-PL" altLang="en-US" sz="2000" dirty="0"/>
            </a:br>
            <a:r>
              <a:rPr lang="pl-PL" altLang="en-US" sz="2000" dirty="0"/>
              <a:t>- uczestnictwo wspólników w zyskach i stratach; jeśli strony nie wskażą na jakich zasadach będzie się odbywało to uczestnictwo, to będzie miał zastosowanie art. 867 par. 1 </a:t>
            </a:r>
            <a:r>
              <a:rPr lang="pl-PL" altLang="en-US" sz="2000" dirty="0" err="1"/>
              <a:t>kc</a:t>
            </a:r>
            <a:r>
              <a:rPr lang="pl-PL" altLang="en-US" sz="2000" dirty="0"/>
              <a:t>, zgodnie z którym wspólnicy mają równy udział zarówno w zyskach jak i stratach i to bez względu na rodzaj i wartość wniesionego wkładu. Należy pamiętać, że nie można wyłączyć wspólnika od udziału w zyskach;</a:t>
            </a:r>
            <a:br>
              <a:rPr lang="pl-PL" altLang="en-US" sz="2000" dirty="0"/>
            </a:br>
            <a:r>
              <a:rPr lang="pl-PL" altLang="en-US" sz="2000" dirty="0"/>
              <a:t>- czas trwania umowy spółki; może być na czas oznaczony lub bezterminowo, jako formę określenia czasu trwania spółki można wskazać okres do np. osiągnięcia zysku w wysokości 1 mln zł lub wybudowania basenu;</a:t>
            </a:r>
            <a:br>
              <a:rPr lang="pl-PL" altLang="en-US" sz="2000" dirty="0"/>
            </a:br>
            <a:r>
              <a:rPr lang="pl-PL" altLang="en-US" sz="2000" dirty="0"/>
              <a:t>- sposób rozwiązania umowy, tzn. określenie trybu w jaki sposób dotychczasowi wspólnicy rozwiążą swoje interesy.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3F96B43-A442-0ED7-3DE5-6EEE0FC05200}"/>
              </a:ext>
            </a:extLst>
          </p:cNvPr>
          <p:cNvSpPr>
            <a:spLocks noGrp="1" noChangeArrowheads="1"/>
          </p:cNvSpPr>
          <p:nvPr>
            <p:ph type="title"/>
          </p:nvPr>
        </p:nvSpPr>
        <p:spPr/>
        <p:txBody>
          <a:bodyPr/>
          <a:lstStyle/>
          <a:p>
            <a:pPr eaLnBrk="1" hangingPunct="1"/>
            <a:endParaRPr lang="en-US" altLang="en-US"/>
          </a:p>
        </p:txBody>
      </p:sp>
      <p:sp>
        <p:nvSpPr>
          <p:cNvPr id="10243" name="Rectangle 3">
            <a:extLst>
              <a:ext uri="{FF2B5EF4-FFF2-40B4-BE49-F238E27FC236}">
                <a16:creationId xmlns:a16="http://schemas.microsoft.com/office/drawing/2014/main" id="{A9E2335C-82AD-846C-D3F5-B733EA73CEB4}"/>
              </a:ext>
            </a:extLst>
          </p:cNvPr>
          <p:cNvSpPr>
            <a:spLocks noGrp="1" noChangeArrowheads="1"/>
          </p:cNvSpPr>
          <p:nvPr>
            <p:ph type="body" idx="1"/>
          </p:nvPr>
        </p:nvSpPr>
        <p:spPr>
          <a:xfrm>
            <a:off x="107504" y="476250"/>
            <a:ext cx="9001000" cy="6121400"/>
          </a:xfrm>
        </p:spPr>
        <p:txBody>
          <a:bodyPr/>
          <a:lstStyle/>
          <a:p>
            <a:pPr eaLnBrk="1" hangingPunct="1">
              <a:lnSpc>
                <a:spcPct val="90000"/>
              </a:lnSpc>
            </a:pPr>
            <a:br>
              <a:rPr lang="pl-PL" altLang="en-US" sz="2400" dirty="0"/>
            </a:br>
            <a:r>
              <a:rPr lang="pl-PL" altLang="en-US" sz="2400" dirty="0"/>
              <a:t>Następnym krokiem powinno być złożenie wniosku o wpis do Krajowego Rejestru Urzędowego Podmiotów Gospodarki Narodowej i uzyskanie niepowtarzalnego numeru identyfikacyjnego REGON. Numer ten pozostaje nie zmieniony w czasie istnienia naszej spółki, chyba, że doszłoby do zmiany szczególnej formy prawnej.</a:t>
            </a:r>
            <a:br>
              <a:rPr lang="pl-PL" altLang="en-US" sz="2400" dirty="0"/>
            </a:br>
            <a:br>
              <a:rPr lang="pl-PL" altLang="en-US" sz="2400" dirty="0"/>
            </a:br>
            <a:r>
              <a:rPr lang="pl-PL" altLang="en-US" sz="2400" dirty="0"/>
              <a:t>W celu otrzymania numeru REGON należy udać się do Urzędu Statystycznego (lub jego oddziału). Właściwym będzie urząd w tym województwie, na terenie którego ma siedzibę nasza spółka. Do wniosku należy dołączyć wypis z rejestru. Termin składania wniosku wynosi 14 dni od jego otrzymania. Po zarejestrowaniu Urząd Statystyczny wyda nam zaświadczenie o przyznanym nam numerze REGON bądź bezpośrednio bądź przez pocztę w terminie 14 dni od dnia, w którym wnieśliśmy wniosek.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CF271636-CE12-6C13-9FF4-412EB929B2C1}"/>
              </a:ext>
            </a:extLst>
          </p:cNvPr>
          <p:cNvSpPr>
            <a:spLocks noGrp="1" noChangeArrowheads="1"/>
          </p:cNvSpPr>
          <p:nvPr>
            <p:ph type="body" idx="1"/>
          </p:nvPr>
        </p:nvSpPr>
        <p:spPr>
          <a:xfrm>
            <a:off x="457200" y="333375"/>
            <a:ext cx="8229600" cy="5792788"/>
          </a:xfrm>
        </p:spPr>
        <p:txBody>
          <a:bodyPr/>
          <a:lstStyle/>
          <a:p>
            <a:pPr eaLnBrk="1" hangingPunct="1">
              <a:lnSpc>
                <a:spcPct val="90000"/>
              </a:lnSpc>
            </a:pPr>
            <a:br>
              <a:rPr lang="pl-PL" altLang="en-US" sz="2800" dirty="0"/>
            </a:br>
            <a:r>
              <a:rPr lang="pl-PL" altLang="en-US" sz="2800" dirty="0"/>
              <a:t>Podobnego zgłoszenia ewidencyjnego musimy dokonać w Urzędzie Skarbowym, aby otrzymać numer identyfikacji podatkowej tj. NIP. Jest to o tyle istotne, że w toku naszej działalności będziemy musieli podawać NIP na wszelkich dokumentach związanych z wykonywaniem zobowiązań podatkowych, a więc na wszystkich fakturach i ofertach. Działa według przepisów Kodeksu cywilnego . Spółkę tą rejestruje się w urzędzie gminy, może rozpocząć swoją działalność po otrzymaniu:</a:t>
            </a:r>
            <a:br>
              <a:rPr lang="pl-PL" altLang="en-US" sz="2800" dirty="0"/>
            </a:br>
            <a:r>
              <a:rPr lang="pl-PL" altLang="en-US" sz="2800" dirty="0"/>
              <a:t>• numery regon</a:t>
            </a:r>
            <a:br>
              <a:rPr lang="pl-PL" altLang="en-US" sz="2800" dirty="0"/>
            </a:br>
            <a:r>
              <a:rPr lang="pl-PL" altLang="en-US" sz="2800" dirty="0"/>
              <a:t>• i otworzeniu w banku konta.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5AE9EB3C-B55F-A95F-56C6-3ABCABEBF537}"/>
              </a:ext>
            </a:extLst>
          </p:cNvPr>
          <p:cNvSpPr>
            <a:spLocks noGrp="1" noChangeArrowheads="1"/>
          </p:cNvSpPr>
          <p:nvPr>
            <p:ph type="title"/>
          </p:nvPr>
        </p:nvSpPr>
        <p:spPr/>
        <p:txBody>
          <a:bodyPr/>
          <a:lstStyle/>
          <a:p>
            <a:r>
              <a:rPr lang="pl-PL" altLang="en-US" sz="5400"/>
              <a:t>Spółka cywilna</a:t>
            </a:r>
          </a:p>
        </p:txBody>
      </p:sp>
      <p:sp>
        <p:nvSpPr>
          <p:cNvPr id="105475" name="Rectangle 3">
            <a:extLst>
              <a:ext uri="{FF2B5EF4-FFF2-40B4-BE49-F238E27FC236}">
                <a16:creationId xmlns:a16="http://schemas.microsoft.com/office/drawing/2014/main" id="{40696945-CFF1-8BD6-B18B-2411E680CAC5}"/>
              </a:ext>
            </a:extLst>
          </p:cNvPr>
          <p:cNvSpPr>
            <a:spLocks noGrp="1" noChangeArrowheads="1"/>
          </p:cNvSpPr>
          <p:nvPr>
            <p:ph type="body" idx="1"/>
          </p:nvPr>
        </p:nvSpPr>
        <p:spPr/>
        <p:txBody>
          <a:bodyPr/>
          <a:lstStyle/>
          <a:p>
            <a:pPr>
              <a:lnSpc>
                <a:spcPct val="80000"/>
              </a:lnSpc>
              <a:buFont typeface="Wingdings" panose="05000000000000000000" pitchFamily="2" charset="2"/>
              <a:buNone/>
            </a:pPr>
            <a:r>
              <a:rPr lang="pl-PL" altLang="en-US" sz="2000" b="1"/>
              <a:t> Zalety spółki cywilnej</a:t>
            </a:r>
          </a:p>
          <a:p>
            <a:pPr>
              <a:lnSpc>
                <a:spcPct val="80000"/>
              </a:lnSpc>
            </a:pPr>
            <a:r>
              <a:rPr lang="pl-PL" altLang="en-US" sz="2000"/>
              <a:t>duża swoboda kształtowania postanowień umowy spółki (wkłady wspólników mogą być różne wartościowo)</a:t>
            </a:r>
          </a:p>
          <a:p>
            <a:pPr>
              <a:lnSpc>
                <a:spcPct val="80000"/>
              </a:lnSpc>
            </a:pPr>
            <a:r>
              <a:rPr lang="pl-PL" altLang="en-US" sz="2000"/>
              <a:t>łatwe zawiązanie spółki, ponieważ umowa może być podpisana bez notariusza</a:t>
            </a:r>
          </a:p>
          <a:p>
            <a:pPr>
              <a:lnSpc>
                <a:spcPct val="80000"/>
              </a:lnSpc>
            </a:pPr>
            <a:r>
              <a:rPr lang="pl-PL" altLang="en-US" sz="2000"/>
              <a:t>równy udział wspólników w zyskach i stratach;  nie można wyłączyć wspólnika od udziału w zyskach</a:t>
            </a:r>
          </a:p>
          <a:p>
            <a:pPr>
              <a:lnSpc>
                <a:spcPct val="80000"/>
              </a:lnSpc>
              <a:buFont typeface="Wingdings" panose="05000000000000000000" pitchFamily="2" charset="2"/>
              <a:buNone/>
            </a:pPr>
            <a:r>
              <a:rPr lang="pl-PL" altLang="en-US" sz="2000" b="1"/>
              <a:t>Wady spółki cywilnej:</a:t>
            </a:r>
          </a:p>
          <a:p>
            <a:pPr>
              <a:lnSpc>
                <a:spcPct val="80000"/>
              </a:lnSpc>
            </a:pPr>
            <a:r>
              <a:rPr lang="pl-PL" altLang="en-US" sz="2000"/>
              <a:t>odpowiedzialność całym majątkiem osobistym za zobowiązania firmy</a:t>
            </a:r>
          </a:p>
          <a:p>
            <a:pPr>
              <a:lnSpc>
                <a:spcPct val="80000"/>
              </a:lnSpc>
            </a:pPr>
            <a:r>
              <a:rPr lang="pl-PL" altLang="en-US" sz="2000"/>
              <a:t>konieczność rejestrowania się każdego wspólnika osobno i ujawniania w nazwie firmy nazwisk wszystkich wspólników</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FC66D0D-F563-D1FB-568E-EA75C6F7AB66}"/>
              </a:ext>
            </a:extLst>
          </p:cNvPr>
          <p:cNvSpPr>
            <a:spLocks noGrp="1" noChangeArrowheads="1"/>
          </p:cNvSpPr>
          <p:nvPr>
            <p:ph type="title"/>
          </p:nvPr>
        </p:nvSpPr>
        <p:spPr/>
        <p:txBody>
          <a:bodyPr/>
          <a:lstStyle/>
          <a:p>
            <a:pPr eaLnBrk="1" hangingPunct="1"/>
            <a:endParaRPr lang="en-US" altLang="en-US" dirty="0"/>
          </a:p>
        </p:txBody>
      </p:sp>
      <p:sp>
        <p:nvSpPr>
          <p:cNvPr id="15363" name="Rectangle 3">
            <a:extLst>
              <a:ext uri="{FF2B5EF4-FFF2-40B4-BE49-F238E27FC236}">
                <a16:creationId xmlns:a16="http://schemas.microsoft.com/office/drawing/2014/main" id="{C7E37D56-F117-A419-B5C8-698EEC1E0934}"/>
              </a:ext>
            </a:extLst>
          </p:cNvPr>
          <p:cNvSpPr>
            <a:spLocks noGrp="1" noChangeArrowheads="1"/>
          </p:cNvSpPr>
          <p:nvPr>
            <p:ph type="body" idx="1"/>
          </p:nvPr>
        </p:nvSpPr>
        <p:spPr>
          <a:xfrm>
            <a:off x="457200" y="260350"/>
            <a:ext cx="8229600" cy="5865813"/>
          </a:xfrm>
        </p:spPr>
        <p:txBody>
          <a:bodyPr/>
          <a:lstStyle/>
          <a:p>
            <a:pPr eaLnBrk="1" hangingPunct="1">
              <a:lnSpc>
                <a:spcPct val="90000"/>
              </a:lnSpc>
            </a:pPr>
            <a:br>
              <a:rPr lang="pl-PL" altLang="en-US" dirty="0"/>
            </a:br>
            <a:r>
              <a:rPr lang="pl-PL" altLang="en-US" b="1" dirty="0"/>
              <a:t>Spółka cywilna nie powołuje żadnych organów , każdy wspólnik ma prawo i obowiązek bezpośredniego kierowania sprawami spółki oraz kontrolowania jej działalności . Za pracę wspólnika nie jest pobierane wynagrodzenie </a:t>
            </a:r>
            <a:br>
              <a:rPr lang="pl-PL" altLang="en-US" b="1" dirty="0"/>
            </a:br>
            <a:br>
              <a:rPr lang="pl-PL" altLang="en-US" b="1" dirty="0"/>
            </a:br>
            <a:r>
              <a:rPr lang="pl-PL" altLang="en-US" b="1" dirty="0"/>
              <a:t>Spółka cywilna jest formą korzystną dla prowadzenia prostej i ograniczonej działalności , np. małej hurtowni , zakładu rzemieślniczego.</a:t>
            </a:r>
            <a:r>
              <a:rPr lang="pl-PL" altLang="en-US" dirty="0"/>
              <a:t> </a:t>
            </a:r>
            <a:br>
              <a:rPr lang="pl-PL" altLang="en-US" dirty="0"/>
            </a:br>
            <a:endParaRPr lang="pl-PL" alt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1D27F525-22F4-5AA8-8298-B534237BE605}"/>
              </a:ext>
            </a:extLst>
          </p:cNvPr>
          <p:cNvSpPr>
            <a:spLocks noGrp="1" noChangeArrowheads="1"/>
          </p:cNvSpPr>
          <p:nvPr>
            <p:ph type="title"/>
          </p:nvPr>
        </p:nvSpPr>
        <p:spPr/>
        <p:txBody>
          <a:bodyPr/>
          <a:lstStyle/>
          <a:p>
            <a:r>
              <a:rPr lang="pl-PL" altLang="en-US" sz="4000"/>
              <a:t>Kodeks spółek handlowych - wprowadzenie</a:t>
            </a:r>
          </a:p>
        </p:txBody>
      </p:sp>
      <p:sp>
        <p:nvSpPr>
          <p:cNvPr id="106499" name="Rectangle 3">
            <a:extLst>
              <a:ext uri="{FF2B5EF4-FFF2-40B4-BE49-F238E27FC236}">
                <a16:creationId xmlns:a16="http://schemas.microsoft.com/office/drawing/2014/main" id="{2839BF79-D055-2F86-D270-115A2498317F}"/>
              </a:ext>
            </a:extLst>
          </p:cNvPr>
          <p:cNvSpPr>
            <a:spLocks noGrp="1" noChangeArrowheads="1"/>
          </p:cNvSpPr>
          <p:nvPr>
            <p:ph type="body" idx="1"/>
          </p:nvPr>
        </p:nvSpPr>
        <p:spPr/>
        <p:txBody>
          <a:bodyPr/>
          <a:lstStyle/>
          <a:p>
            <a:pPr>
              <a:lnSpc>
                <a:spcPct val="90000"/>
              </a:lnSpc>
              <a:buFont typeface="Wingdings" panose="05000000000000000000" pitchFamily="2" charset="2"/>
              <a:buNone/>
            </a:pPr>
            <a:r>
              <a:rPr lang="pl-PL" altLang="en-US" sz="2400"/>
              <a:t> </a:t>
            </a:r>
          </a:p>
          <a:p>
            <a:pPr>
              <a:lnSpc>
                <a:spcPct val="90000"/>
              </a:lnSpc>
              <a:buFont typeface="Wingdings" panose="05000000000000000000" pitchFamily="2" charset="2"/>
              <a:buNone/>
            </a:pPr>
            <a:r>
              <a:rPr lang="pl-PL" altLang="en-US" sz="2400"/>
              <a:t>	Ustawa z dnia 15 września 2000 r. Kodeks spółek handlowych (w skrócie KSH) reguluje tworzenie, organizację, funkcjonowanie, rozwiązywanie, łączenie, podział i przekształcanie spółek handlowych. Podpisując umowę spółki handlowej, wspólnicy lub akcjonariusze zobowiązują się dążyć do osiągnięcia wspólnego celu przez wniesienie wkładów finansowych oraz jeśli umowa lub status spółki tak stanowi, przez współdziałanie w inny określony sposób. </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1" name="Rectangle 2">
            <a:extLst>
              <a:ext uri="{FF2B5EF4-FFF2-40B4-BE49-F238E27FC236}">
                <a16:creationId xmlns:a16="http://schemas.microsoft.com/office/drawing/2014/main" id="{BD56AC5C-33CA-914D-9D50-8AE352AF5515}"/>
              </a:ext>
            </a:extLst>
          </p:cNvPr>
          <p:cNvSpPr>
            <a:spLocks noGrp="1" noChangeArrowheads="1"/>
          </p:cNvSpPr>
          <p:nvPr>
            <p:ph type="title"/>
          </p:nvPr>
        </p:nvSpPr>
        <p:spPr/>
        <p:txBody>
          <a:bodyPr/>
          <a:lstStyle/>
          <a:p>
            <a:pPr eaLnBrk="1" hangingPunct="1"/>
            <a:r>
              <a:rPr lang="pl-PL" altLang="en-US" sz="3200" b="1" u="sng">
                <a:latin typeface="Verdana" panose="020B0604030504040204" pitchFamily="34" charset="0"/>
              </a:rPr>
              <a:t>Spółki prawa handlowego</a:t>
            </a:r>
          </a:p>
        </p:txBody>
      </p:sp>
      <p:sp>
        <p:nvSpPr>
          <p:cNvPr id="1052" name="Rectangle 3">
            <a:extLst>
              <a:ext uri="{FF2B5EF4-FFF2-40B4-BE49-F238E27FC236}">
                <a16:creationId xmlns:a16="http://schemas.microsoft.com/office/drawing/2014/main" id="{9C4501A1-847E-1340-FDD7-503F98A2E57E}"/>
              </a:ext>
            </a:extLst>
          </p:cNvPr>
          <p:cNvSpPr>
            <a:spLocks noGrp="1" noChangeArrowheads="1"/>
          </p:cNvSpPr>
          <p:nvPr>
            <p:ph type="body" sz="half" idx="1"/>
          </p:nvPr>
        </p:nvSpPr>
        <p:spPr>
          <a:xfrm>
            <a:off x="457200" y="1412875"/>
            <a:ext cx="8218488" cy="4713288"/>
          </a:xfrm>
        </p:spPr>
        <p:txBody>
          <a:bodyPr/>
          <a:lstStyle/>
          <a:p>
            <a:pPr marL="0" indent="0" algn="ctr" eaLnBrk="1" hangingPunct="1">
              <a:buFontTx/>
              <a:buNone/>
            </a:pPr>
            <a:r>
              <a:rPr lang="pl-PL" altLang="en-US" sz="1800" b="1"/>
              <a:t>Spółka prawa handlowego</a:t>
            </a:r>
            <a:r>
              <a:rPr lang="pl-PL" altLang="en-US" sz="1800"/>
              <a:t> to prawna forma współdziałania w celu zarobkowym co najmniej dwóch podmiotów w rozumieniu prawa cywilnego powstająca na skutek zawarcia właściwej umowy uregulowanej przepisami prawa handlowego (w Polsce ustawy Kodeks spółek handlowych).</a:t>
            </a:r>
          </a:p>
        </p:txBody>
      </p:sp>
      <p:graphicFrame>
        <p:nvGraphicFramePr>
          <p:cNvPr id="2" name="Diagram 1">
            <a:extLst>
              <a:ext uri="{FF2B5EF4-FFF2-40B4-BE49-F238E27FC236}">
                <a16:creationId xmlns:a16="http://schemas.microsoft.com/office/drawing/2014/main" id="{6A049E22-7F7E-9412-31A1-10E3607C1A4C}"/>
              </a:ext>
            </a:extLst>
          </p:cNvPr>
          <p:cNvGraphicFramePr/>
          <p:nvPr/>
        </p:nvGraphicFramePr>
        <p:xfrm>
          <a:off x="395288" y="2781300"/>
          <a:ext cx="8281987" cy="3863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advClick="0" advTm="5000">
    <p:newsflash/>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 Box 1">
            <a:extLst>
              <a:ext uri="{FF2B5EF4-FFF2-40B4-BE49-F238E27FC236}">
                <a16:creationId xmlns:a16="http://schemas.microsoft.com/office/drawing/2014/main" id="{F07C43D3-8B59-DF1F-7781-B9902A557A9F}"/>
              </a:ext>
            </a:extLst>
          </p:cNvPr>
          <p:cNvSpPr txBox="1">
            <a:spLocks noChangeArrowheads="1"/>
          </p:cNvSpPr>
          <p:nvPr/>
        </p:nvSpPr>
        <p:spPr bwMode="auto">
          <a:xfrm>
            <a:off x="685800" y="609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ct val="0"/>
              </a:spcBef>
              <a:buClrTx/>
              <a:buFontTx/>
              <a:buNone/>
            </a:pPr>
            <a:r>
              <a:rPr lang="pl-PL" altLang="en-US" sz="3600">
                <a:solidFill>
                  <a:srgbClr val="006600"/>
                </a:solidFill>
              </a:rPr>
              <a:t> spółki handlowe</a:t>
            </a:r>
          </a:p>
        </p:txBody>
      </p:sp>
      <p:sp>
        <p:nvSpPr>
          <p:cNvPr id="107523" name="Text Box 2">
            <a:extLst>
              <a:ext uri="{FF2B5EF4-FFF2-40B4-BE49-F238E27FC236}">
                <a16:creationId xmlns:a16="http://schemas.microsoft.com/office/drawing/2014/main" id="{EF415EE1-3A8B-B026-3CBB-52976DC583F3}"/>
              </a:ext>
            </a:extLst>
          </p:cNvPr>
          <p:cNvSpPr txBox="1">
            <a:spLocks noChangeArrowheads="1"/>
          </p:cNvSpPr>
          <p:nvPr/>
        </p:nvSpPr>
        <p:spPr bwMode="auto">
          <a:xfrm>
            <a:off x="304800" y="1676400"/>
            <a:ext cx="8534400" cy="502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działalność spółek opiera się o ustawę z dnia 15 września 2000r (Dz. U. nr 94, poz. 1037)</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obecnie kodeks handlowy dopuszcza przekształcanie się spółek we wszelkie możliwe konfiguracje</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obecnie dopuszcza się łączenie się spółek osobowych ze spółkami kapitałowymi, oraz osobowych między sobą pod warunkiem, iż nastąpi zawiązanie nowej spółki osobowej</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Spółki powstają z chwilą wpisania do Krajowego Rejestru Sądowego </a:t>
            </a:r>
            <a:r>
              <a:rPr lang="pl-PL" altLang="en-US" sz="2800">
                <a:latin typeface="Times New Roman" panose="02020603050405020304" pitchFamily="18" charset="0"/>
              </a:rPr>
              <a:t>(wyłączając spółkę jawną)</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Obraz 2">
            <a:extLst>
              <a:ext uri="{FF2B5EF4-FFF2-40B4-BE49-F238E27FC236}">
                <a16:creationId xmlns:a16="http://schemas.microsoft.com/office/drawing/2014/main" id="{EA89B169-228F-A0F9-6D11-E4D4621222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406400"/>
            <a:ext cx="7705725" cy="588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Prostokąt 1">
            <a:extLst>
              <a:ext uri="{FF2B5EF4-FFF2-40B4-BE49-F238E27FC236}">
                <a16:creationId xmlns:a16="http://schemas.microsoft.com/office/drawing/2014/main" id="{DE689480-D420-36E0-480C-DB3120BAB6E9}"/>
              </a:ext>
            </a:extLst>
          </p:cNvPr>
          <p:cNvSpPr>
            <a:spLocks noChangeArrowheads="1"/>
          </p:cNvSpPr>
          <p:nvPr/>
        </p:nvSpPr>
        <p:spPr bwMode="auto">
          <a:xfrm>
            <a:off x="539750" y="836613"/>
            <a:ext cx="8135938"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pl-PL" altLang="en-US" sz="2800">
                <a:solidFill>
                  <a:schemeClr val="tx1"/>
                </a:solidFill>
              </a:rPr>
              <a:t>Spółki osobowe są ułomnymi osobami prawnymi, biorącymi mimo to udział w obrocie prawnym, ze względu na przyznanie im przepisem szczególnym zdolności prawnej, czyli niektórych atrybutów osoby prawnej. W przypadku spółki osobowej tym przepisem jest powołany art. 8 Kodeksu spółek handlowych. Wynika z niego, że spółka osobowa może:</a:t>
            </a:r>
          </a:p>
          <a:p>
            <a:pPr eaLnBrk="1" hangingPunct="1">
              <a:buClr>
                <a:srgbClr val="000000"/>
              </a:buClr>
              <a:buSzPct val="100000"/>
              <a:buFont typeface="Times New Roman" panose="02020603050405020304" pitchFamily="18" charset="0"/>
              <a:buNone/>
            </a:pPr>
            <a:r>
              <a:rPr lang="pl-PL" altLang="en-US" sz="2800">
                <a:solidFill>
                  <a:schemeClr val="tx1"/>
                </a:solidFill>
              </a:rPr>
              <a:t>-nabywać we własnym imieniu własność nieruchomości i inne prawa, także prawa rzeczowe</a:t>
            </a:r>
          </a:p>
          <a:p>
            <a:pPr eaLnBrk="1" hangingPunct="1">
              <a:buClr>
                <a:srgbClr val="000000"/>
              </a:buClr>
              <a:buSzPct val="100000"/>
              <a:buFont typeface="Times New Roman" panose="02020603050405020304" pitchFamily="18" charset="0"/>
              <a:buNone/>
            </a:pPr>
            <a:r>
              <a:rPr lang="pl-PL" altLang="en-US" sz="2800">
                <a:solidFill>
                  <a:schemeClr val="tx1"/>
                </a:solidFill>
              </a:rPr>
              <a:t>-zaciągać zobowiązania, pozywać i być pozywaną (tzw. zdolność</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1" name="Rectangle 2">
            <a:extLst>
              <a:ext uri="{FF2B5EF4-FFF2-40B4-BE49-F238E27FC236}">
                <a16:creationId xmlns:a16="http://schemas.microsoft.com/office/drawing/2014/main" id="{9ED0FFC4-4F77-A554-3B16-346B64445FDB}"/>
              </a:ext>
            </a:extLst>
          </p:cNvPr>
          <p:cNvSpPr>
            <a:spLocks noGrp="1" noChangeArrowheads="1"/>
          </p:cNvSpPr>
          <p:nvPr>
            <p:ph type="title"/>
          </p:nvPr>
        </p:nvSpPr>
        <p:spPr/>
        <p:txBody>
          <a:bodyPr/>
          <a:lstStyle/>
          <a:p>
            <a:pPr eaLnBrk="1" hangingPunct="1"/>
            <a:r>
              <a:rPr lang="pl-PL" altLang="en-US" sz="3200" b="1" u="sng">
                <a:latin typeface="Verdana" panose="020B0604030504040204" pitchFamily="34" charset="0"/>
              </a:rPr>
              <a:t>SPÓŁKI OSOBOWE</a:t>
            </a:r>
          </a:p>
        </p:txBody>
      </p:sp>
      <p:sp>
        <p:nvSpPr>
          <p:cNvPr id="2062" name="Rectangle 3">
            <a:extLst>
              <a:ext uri="{FF2B5EF4-FFF2-40B4-BE49-F238E27FC236}">
                <a16:creationId xmlns:a16="http://schemas.microsoft.com/office/drawing/2014/main" id="{F0717AE3-C38D-62B9-88E0-89AD5A6C335B}"/>
              </a:ext>
            </a:extLst>
          </p:cNvPr>
          <p:cNvSpPr>
            <a:spLocks noGrp="1" noChangeArrowheads="1"/>
          </p:cNvSpPr>
          <p:nvPr>
            <p:ph type="body" sz="half" idx="1"/>
          </p:nvPr>
        </p:nvSpPr>
        <p:spPr>
          <a:xfrm>
            <a:off x="395288" y="1412875"/>
            <a:ext cx="4038600" cy="4525963"/>
          </a:xfrm>
        </p:spPr>
        <p:txBody>
          <a:bodyPr/>
          <a:lstStyle/>
          <a:p>
            <a:pPr marL="0" indent="0" algn="ctr" eaLnBrk="1" hangingPunct="1">
              <a:buFontTx/>
              <a:buNone/>
            </a:pPr>
            <a:r>
              <a:rPr lang="pl-PL" altLang="en-US" sz="2000" b="1"/>
              <a:t>Spółki osobowe</a:t>
            </a:r>
            <a:r>
              <a:rPr lang="pl-PL" altLang="en-US" sz="2000"/>
              <a:t> opierają swą działalność na osobistej pracy wspólników w przedsiębiorstwie spółki.</a:t>
            </a:r>
          </a:p>
        </p:txBody>
      </p:sp>
      <p:sp>
        <p:nvSpPr>
          <p:cNvPr id="2063" name="Text Box 4">
            <a:extLst>
              <a:ext uri="{FF2B5EF4-FFF2-40B4-BE49-F238E27FC236}">
                <a16:creationId xmlns:a16="http://schemas.microsoft.com/office/drawing/2014/main" id="{045787D3-BB2B-5970-D4D3-FE89F0A45F09}"/>
              </a:ext>
            </a:extLst>
          </p:cNvPr>
          <p:cNvSpPr txBox="1">
            <a:spLocks noChangeArrowheads="1"/>
          </p:cNvSpPr>
          <p:nvPr/>
        </p:nvSpPr>
        <p:spPr bwMode="auto">
          <a:xfrm>
            <a:off x="395288" y="2997200"/>
            <a:ext cx="4681537" cy="339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spcBef>
                <a:spcPct val="50000"/>
              </a:spcBef>
              <a:buClr>
                <a:srgbClr val="000000"/>
              </a:buClr>
              <a:buSzPct val="100000"/>
              <a:buFont typeface="Times New Roman" panose="02020603050405020304" pitchFamily="18" charset="0"/>
              <a:buNone/>
            </a:pPr>
            <a:r>
              <a:rPr lang="pl-PL" altLang="en-US" sz="1600" b="1" u="sng">
                <a:solidFill>
                  <a:schemeClr val="tx1"/>
                </a:solidFill>
              </a:rPr>
              <a:t>Spółki osobowe posiadają następujące cechy:</a:t>
            </a:r>
          </a:p>
          <a:p>
            <a:pPr eaLnBrk="1" hangingPunct="1">
              <a:spcBef>
                <a:spcPct val="50000"/>
              </a:spcBef>
              <a:buClr>
                <a:srgbClr val="000000"/>
              </a:buClr>
              <a:buSzPct val="100000"/>
              <a:buFontTx/>
              <a:buChar char="•"/>
            </a:pPr>
            <a:r>
              <a:rPr lang="pl-PL" altLang="en-US" sz="1600">
                <a:solidFill>
                  <a:schemeClr val="tx1"/>
                </a:solidFill>
              </a:rPr>
              <a:t> brak osobowości prawnej</a:t>
            </a:r>
          </a:p>
          <a:p>
            <a:pPr eaLnBrk="1" hangingPunct="1">
              <a:spcBef>
                <a:spcPct val="50000"/>
              </a:spcBef>
              <a:buClr>
                <a:srgbClr val="000000"/>
              </a:buClr>
              <a:buSzPct val="100000"/>
              <a:buFontTx/>
              <a:buChar char="•"/>
            </a:pPr>
            <a:r>
              <a:rPr lang="pl-PL" altLang="en-US" sz="1600">
                <a:solidFill>
                  <a:schemeClr val="tx1"/>
                </a:solidFill>
              </a:rPr>
              <a:t> wspólnicy reprezentują spółkę</a:t>
            </a:r>
          </a:p>
          <a:p>
            <a:pPr eaLnBrk="1" hangingPunct="1">
              <a:spcBef>
                <a:spcPct val="50000"/>
              </a:spcBef>
              <a:buClr>
                <a:srgbClr val="000000"/>
              </a:buClr>
              <a:buSzPct val="100000"/>
              <a:buFontTx/>
              <a:buChar char="•"/>
            </a:pPr>
            <a:r>
              <a:rPr lang="pl-PL" altLang="en-US" sz="1600">
                <a:solidFill>
                  <a:schemeClr val="tx1"/>
                </a:solidFill>
              </a:rPr>
              <a:t> istnieje stała więź między wspólnikami</a:t>
            </a:r>
          </a:p>
          <a:p>
            <a:pPr eaLnBrk="1" hangingPunct="1">
              <a:spcBef>
                <a:spcPct val="50000"/>
              </a:spcBef>
              <a:buClr>
                <a:srgbClr val="000000"/>
              </a:buClr>
              <a:buSzPct val="100000"/>
              <a:buFontTx/>
              <a:buChar char="•"/>
            </a:pPr>
            <a:r>
              <a:rPr lang="pl-PL" altLang="en-US" sz="1600">
                <a:solidFill>
                  <a:schemeClr val="tx1"/>
                </a:solidFill>
              </a:rPr>
              <a:t>  wspólnicy muszą być ujawnieni</a:t>
            </a:r>
          </a:p>
          <a:p>
            <a:pPr eaLnBrk="1" hangingPunct="1">
              <a:spcBef>
                <a:spcPct val="50000"/>
              </a:spcBef>
              <a:buClr>
                <a:srgbClr val="000000"/>
              </a:buClr>
              <a:buSzPct val="100000"/>
              <a:buFontTx/>
              <a:buChar char="•"/>
            </a:pPr>
            <a:r>
              <a:rPr lang="pl-PL" altLang="en-US" sz="1600">
                <a:solidFill>
                  <a:schemeClr val="tx1"/>
                </a:solidFill>
              </a:rPr>
              <a:t>  wspólnicy wnoszą wkłady</a:t>
            </a:r>
          </a:p>
          <a:p>
            <a:pPr eaLnBrk="1" hangingPunct="1">
              <a:spcBef>
                <a:spcPct val="50000"/>
              </a:spcBef>
              <a:buClr>
                <a:srgbClr val="000000"/>
              </a:buClr>
              <a:buSzPct val="100000"/>
              <a:buFontTx/>
              <a:buChar char="•"/>
            </a:pPr>
            <a:r>
              <a:rPr lang="pl-PL" altLang="en-US" sz="1600">
                <a:solidFill>
                  <a:schemeClr val="tx1"/>
                </a:solidFill>
              </a:rPr>
              <a:t>  nieograniczona i solidarna odpowiedzialność osobistym majątkiem wspólników za zobowiązania spółki</a:t>
            </a:r>
          </a:p>
          <a:p>
            <a:pPr eaLnBrk="1" hangingPunct="1">
              <a:spcBef>
                <a:spcPct val="50000"/>
              </a:spcBef>
              <a:buClr>
                <a:srgbClr val="000000"/>
              </a:buClr>
              <a:buSzPct val="100000"/>
              <a:buFontTx/>
              <a:buChar char="•"/>
            </a:pPr>
            <a:r>
              <a:rPr lang="pl-PL" altLang="en-US" sz="1600">
                <a:solidFill>
                  <a:schemeClr val="tx1"/>
                </a:solidFill>
              </a:rPr>
              <a:t> uproszczona księgowość</a:t>
            </a:r>
          </a:p>
        </p:txBody>
      </p:sp>
      <p:graphicFrame>
        <p:nvGraphicFramePr>
          <p:cNvPr id="2" name="Diagram 1">
            <a:extLst>
              <a:ext uri="{FF2B5EF4-FFF2-40B4-BE49-F238E27FC236}">
                <a16:creationId xmlns:a16="http://schemas.microsoft.com/office/drawing/2014/main" id="{9D764409-2020-1BAC-3D54-50622E0E1D60}"/>
              </a:ext>
            </a:extLst>
          </p:cNvPr>
          <p:cNvGraphicFramePr/>
          <p:nvPr/>
        </p:nvGraphicFramePr>
        <p:xfrm>
          <a:off x="4140200" y="2133600"/>
          <a:ext cx="4824413" cy="2193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advClick="0" advTm="5000">
    <p:newsflash/>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35EFF54-FB05-7F9E-74D3-2FE771672764}"/>
              </a:ext>
            </a:extLst>
          </p:cNvPr>
          <p:cNvSpPr>
            <a:spLocks noGrp="1"/>
          </p:cNvSpPr>
          <p:nvPr>
            <p:ph type="title"/>
          </p:nvPr>
        </p:nvSpPr>
        <p:spPr/>
        <p:txBody>
          <a:bodyPr/>
          <a:lstStyle/>
          <a:p>
            <a:endParaRPr lang="en-US"/>
          </a:p>
        </p:txBody>
      </p:sp>
      <p:sp>
        <p:nvSpPr>
          <p:cNvPr id="3" name="Symbol zastępczy zawartości 2">
            <a:extLst>
              <a:ext uri="{FF2B5EF4-FFF2-40B4-BE49-F238E27FC236}">
                <a16:creationId xmlns:a16="http://schemas.microsoft.com/office/drawing/2014/main" id="{F52F0E7D-992F-8880-A0CD-187F6CDEC3C2}"/>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31233942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FCE5BF7A-0256-6B53-70AB-C2D888A22F7E}"/>
              </a:ext>
            </a:extLst>
          </p:cNvPr>
          <p:cNvSpPr>
            <a:spLocks noGrp="1" noChangeArrowheads="1"/>
          </p:cNvSpPr>
          <p:nvPr>
            <p:ph type="title"/>
          </p:nvPr>
        </p:nvSpPr>
        <p:spPr/>
        <p:txBody>
          <a:bodyPr/>
          <a:lstStyle/>
          <a:p>
            <a:pPr eaLnBrk="1" hangingPunct="1"/>
            <a:endParaRPr lang="en-US" altLang="en-US"/>
          </a:p>
        </p:txBody>
      </p:sp>
      <p:sp>
        <p:nvSpPr>
          <p:cNvPr id="16387" name="Rectangle 3">
            <a:extLst>
              <a:ext uri="{FF2B5EF4-FFF2-40B4-BE49-F238E27FC236}">
                <a16:creationId xmlns:a16="http://schemas.microsoft.com/office/drawing/2014/main" id="{D7DD0A48-F68B-539C-51CD-A90F2588EE07}"/>
              </a:ext>
            </a:extLst>
          </p:cNvPr>
          <p:cNvSpPr>
            <a:spLocks noGrp="1" noChangeArrowheads="1"/>
          </p:cNvSpPr>
          <p:nvPr>
            <p:ph type="body" idx="1"/>
          </p:nvPr>
        </p:nvSpPr>
        <p:spPr>
          <a:xfrm>
            <a:off x="457200" y="260350"/>
            <a:ext cx="8229600" cy="5865813"/>
          </a:xfrm>
        </p:spPr>
        <p:txBody>
          <a:bodyPr/>
          <a:lstStyle/>
          <a:p>
            <a:pPr eaLnBrk="1" hangingPunct="1">
              <a:lnSpc>
                <a:spcPct val="90000"/>
              </a:lnSpc>
            </a:pPr>
            <a:br>
              <a:rPr lang="pl-PL" altLang="en-US" sz="4000" b="1"/>
            </a:br>
            <a:r>
              <a:rPr lang="pl-PL" altLang="en-US" sz="4000" b="1"/>
              <a:t>Spółki jawne.</a:t>
            </a:r>
            <a:br>
              <a:rPr lang="pl-PL" altLang="en-US" sz="2400"/>
            </a:br>
            <a:br>
              <a:rPr lang="pl-PL" altLang="en-US" sz="2400"/>
            </a:br>
            <a:r>
              <a:rPr lang="pl-PL" altLang="en-US" sz="2400"/>
              <a:t>Spółka jawna jest spółką osobową , która prowadzi przedsiębiorstwo pod własną firmą , a nie jest inną spółką handlową . Umowa spółki powinna być zawarta na piśmie pod rygorem nieważności .Są spółkami handlowymi , co oznacza że stosuje się do nich przepisy Kodeksu handlowego o firmie, prokuraturze i rejestrze handlowym . </a:t>
            </a:r>
            <a:br>
              <a:rPr lang="pl-PL" altLang="en-US" sz="2400"/>
            </a:br>
            <a:br>
              <a:rPr lang="pl-PL" altLang="en-US" sz="2400"/>
            </a:br>
            <a:r>
              <a:rPr lang="pl-PL" altLang="en-US" sz="2400"/>
              <a:t>Spółka jawna nie ma osobowości prawnej , choć jest zarejestrowana w sądzie gospodarczym. Przepisy prawa handlowego wymagają , aby w nazwie firmy było umieszczone nazwisko chociaż jednego wspólnika ,oraz było zaznaczone , że spółka jest firmą .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8697FF17-4E6E-48A8-C674-116C51A70FDA}"/>
              </a:ext>
            </a:extLst>
          </p:cNvPr>
          <p:cNvSpPr>
            <a:spLocks noGrp="1" noChangeArrowheads="1"/>
          </p:cNvSpPr>
          <p:nvPr>
            <p:ph type="title"/>
          </p:nvPr>
        </p:nvSpPr>
        <p:spPr/>
        <p:txBody>
          <a:bodyPr/>
          <a:lstStyle/>
          <a:p>
            <a:r>
              <a:rPr lang="pl-PL" altLang="en-US" sz="4800"/>
              <a:t>Spółka jawna</a:t>
            </a:r>
          </a:p>
        </p:txBody>
      </p:sp>
      <p:sp>
        <p:nvSpPr>
          <p:cNvPr id="111619" name="Rectangle 3">
            <a:extLst>
              <a:ext uri="{FF2B5EF4-FFF2-40B4-BE49-F238E27FC236}">
                <a16:creationId xmlns:a16="http://schemas.microsoft.com/office/drawing/2014/main" id="{82BD2FFB-1B65-1D96-532F-C4A8DE0D05B2}"/>
              </a:ext>
            </a:extLst>
          </p:cNvPr>
          <p:cNvSpPr>
            <a:spLocks noGrp="1" noChangeArrowheads="1"/>
          </p:cNvSpPr>
          <p:nvPr>
            <p:ph type="body" idx="1"/>
          </p:nvPr>
        </p:nvSpPr>
        <p:spPr/>
        <p:txBody>
          <a:bodyPr/>
          <a:lstStyle/>
          <a:p>
            <a:pPr>
              <a:lnSpc>
                <a:spcPct val="90000"/>
              </a:lnSpc>
              <a:buFont typeface="Wingdings" panose="05000000000000000000" pitchFamily="2" charset="2"/>
              <a:buNone/>
            </a:pPr>
            <a:r>
              <a:rPr lang="pl-PL" altLang="en-US" sz="2400" b="1"/>
              <a:t>Zalety</a:t>
            </a:r>
            <a:r>
              <a:rPr lang="pl-PL" altLang="en-US" sz="2400"/>
              <a:t>:</a:t>
            </a:r>
          </a:p>
          <a:p>
            <a:pPr>
              <a:lnSpc>
                <a:spcPct val="90000"/>
              </a:lnSpc>
            </a:pPr>
            <a:r>
              <a:rPr lang="pl-PL" altLang="en-US" sz="2400"/>
              <a:t>Każdy ze wspólników ma prawo do reprezentowania spółki, jednak w umowie można pozbawić wspólnika tego prawa.</a:t>
            </a:r>
          </a:p>
          <a:p>
            <a:pPr>
              <a:lnSpc>
                <a:spcPct val="90000"/>
              </a:lnSpc>
            </a:pPr>
            <a:r>
              <a:rPr lang="pl-PL" altLang="en-US" sz="2400"/>
              <a:t>Duża dowolność w formułowaniu treści umowy spółki.</a:t>
            </a:r>
          </a:p>
          <a:p>
            <a:pPr>
              <a:lnSpc>
                <a:spcPct val="90000"/>
              </a:lnSpc>
            </a:pPr>
            <a:r>
              <a:rPr lang="pl-PL" altLang="en-US" sz="2400"/>
              <a:t>Nie ma wymagań co do minimalnej wysokości kapitału.</a:t>
            </a:r>
            <a:endParaRPr lang="pl-PL" altLang="en-US" sz="2400" b="1"/>
          </a:p>
          <a:p>
            <a:pPr>
              <a:lnSpc>
                <a:spcPct val="90000"/>
              </a:lnSpc>
              <a:buFont typeface="Wingdings" panose="05000000000000000000" pitchFamily="2" charset="2"/>
              <a:buNone/>
            </a:pPr>
            <a:r>
              <a:rPr lang="pl-PL" altLang="en-US" sz="2400" b="1"/>
              <a:t>Wady:</a:t>
            </a:r>
            <a:endParaRPr lang="pl-PL" altLang="en-US" sz="2400"/>
          </a:p>
          <a:p>
            <a:pPr>
              <a:lnSpc>
                <a:spcPct val="90000"/>
              </a:lnSpc>
            </a:pPr>
            <a:r>
              <a:rPr lang="pl-PL" altLang="en-US" sz="2400"/>
              <a:t>Wspólnicy odpowiadają za zobowiązania spółki solidarnie całym swoim majątkiem .</a:t>
            </a:r>
          </a:p>
          <a:p>
            <a:pPr>
              <a:lnSpc>
                <a:spcPct val="90000"/>
              </a:lnSpc>
            </a:pPr>
            <a:r>
              <a:rPr lang="pl-PL" altLang="en-US" sz="2400"/>
              <a:t>Spółka nie posiada osobowości prawnej </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ext Box 1">
            <a:extLst>
              <a:ext uri="{FF2B5EF4-FFF2-40B4-BE49-F238E27FC236}">
                <a16:creationId xmlns:a16="http://schemas.microsoft.com/office/drawing/2014/main" id="{91D4EFAD-B1F0-13FA-7657-E5FFB214CACD}"/>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ct val="0"/>
              </a:spcBef>
              <a:buClrTx/>
              <a:buFontTx/>
              <a:buNone/>
            </a:pPr>
            <a:r>
              <a:rPr lang="pl-PL" altLang="en-US" sz="3600">
                <a:solidFill>
                  <a:srgbClr val="006600"/>
                </a:solidFill>
              </a:rPr>
              <a:t>spółka jawna</a:t>
            </a:r>
          </a:p>
        </p:txBody>
      </p:sp>
      <p:sp>
        <p:nvSpPr>
          <p:cNvPr id="112643" name="Text Box 2">
            <a:extLst>
              <a:ext uri="{FF2B5EF4-FFF2-40B4-BE49-F238E27FC236}">
                <a16:creationId xmlns:a16="http://schemas.microsoft.com/office/drawing/2014/main" id="{3750494B-D1A5-2048-3345-E48ED8679225}"/>
              </a:ext>
            </a:extLst>
          </p:cNvPr>
          <p:cNvSpPr txBox="1">
            <a:spLocks noChangeArrowheads="1"/>
          </p:cNvSpPr>
          <p:nvPr/>
        </p:nvSpPr>
        <p:spPr bwMode="auto">
          <a:xfrm>
            <a:off x="533400" y="1828800"/>
            <a:ext cx="83058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ClrTx/>
              <a:buFontTx/>
              <a:buNone/>
            </a:pPr>
            <a:r>
              <a:rPr lang="pl-PL" altLang="en-US" sz="2800" b="1">
                <a:latin typeface="Times New Roman" panose="02020603050405020304" pitchFamily="18" charset="0"/>
              </a:rPr>
              <a:t>Umowa spółki powinna zawierać:</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Firmę (nazwę) i siedzibę spółki</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Określenie wkładów wnoszonych przez każdego wspólnika i ich wartość</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Przedmiot działalności spółki</a:t>
            </a:r>
          </a:p>
          <a:p>
            <a:pPr eaLnBrk="1" hangingPunct="1">
              <a:spcBef>
                <a:spcPts val="1750"/>
              </a:spcBef>
              <a:buFont typeface="Wingdings" panose="05000000000000000000" pitchFamily="2" charset="2"/>
              <a:buChar char=""/>
            </a:pPr>
            <a:r>
              <a:rPr lang="pl-PL" altLang="en-US" sz="2800" b="1">
                <a:latin typeface="Times New Roman" panose="02020603050405020304" pitchFamily="18" charset="0"/>
              </a:rPr>
              <a:t>Czas trwania spółki (jeśli jest oznaczony)</a:t>
            </a:r>
          </a:p>
          <a:p>
            <a:pPr eaLnBrk="1" hangingPunct="1">
              <a:spcBef>
                <a:spcPts val="1750"/>
              </a:spcBef>
            </a:pPr>
            <a:endParaRPr lang="pl-PL" altLang="en-US" sz="2800" b="1">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98F135CE-547F-B561-FA7A-615212C0F37E}"/>
              </a:ext>
            </a:extLst>
          </p:cNvPr>
          <p:cNvSpPr>
            <a:spLocks noGrp="1" noChangeArrowheads="1"/>
          </p:cNvSpPr>
          <p:nvPr>
            <p:ph type="title"/>
          </p:nvPr>
        </p:nvSpPr>
        <p:spPr/>
        <p:txBody>
          <a:bodyPr/>
          <a:lstStyle/>
          <a:p>
            <a:pPr eaLnBrk="1" hangingPunct="1"/>
            <a:endParaRPr lang="en-US" altLang="en-US"/>
          </a:p>
        </p:txBody>
      </p:sp>
      <p:sp>
        <p:nvSpPr>
          <p:cNvPr id="18435" name="Rectangle 3">
            <a:extLst>
              <a:ext uri="{FF2B5EF4-FFF2-40B4-BE49-F238E27FC236}">
                <a16:creationId xmlns:a16="http://schemas.microsoft.com/office/drawing/2014/main" id="{DC05F1C7-14EF-0AE1-4C18-0D38402B3239}"/>
              </a:ext>
            </a:extLst>
          </p:cNvPr>
          <p:cNvSpPr>
            <a:spLocks noGrp="1" noChangeArrowheads="1"/>
          </p:cNvSpPr>
          <p:nvPr>
            <p:ph type="body" idx="1"/>
          </p:nvPr>
        </p:nvSpPr>
        <p:spPr>
          <a:xfrm>
            <a:off x="457200" y="333375"/>
            <a:ext cx="8229600" cy="5792788"/>
          </a:xfrm>
        </p:spPr>
        <p:txBody>
          <a:bodyPr/>
          <a:lstStyle/>
          <a:p>
            <a:pPr eaLnBrk="1" hangingPunct="1"/>
            <a:r>
              <a:rPr lang="pl-PL" altLang="en-US" b="1"/>
              <a:t>Umowa spółki może przewidywać , że wspólnik jest pozbawiony prawa reprezentowania spółki lub jest upoważniony do reprezentowania spółki z innym wspólnikiem lub prokurentem . Pozbawienie wspólnika prawa reprezentowania spółki może nastąpić wyłącznie z ważnych powodów na mocy prawomocnego orzeczenia sądu .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EA91D22F-7DFB-8D00-6F57-35ED16F8ACBF}"/>
              </a:ext>
            </a:extLst>
          </p:cNvPr>
          <p:cNvSpPr>
            <a:spLocks noGrp="1" noChangeArrowheads="1"/>
          </p:cNvSpPr>
          <p:nvPr>
            <p:ph type="title"/>
          </p:nvPr>
        </p:nvSpPr>
        <p:spPr/>
        <p:txBody>
          <a:bodyPr/>
          <a:lstStyle/>
          <a:p>
            <a:pPr eaLnBrk="1" hangingPunct="1"/>
            <a:endParaRPr lang="en-US" altLang="en-US"/>
          </a:p>
        </p:txBody>
      </p:sp>
      <p:sp>
        <p:nvSpPr>
          <p:cNvPr id="19459" name="Rectangle 3">
            <a:extLst>
              <a:ext uri="{FF2B5EF4-FFF2-40B4-BE49-F238E27FC236}">
                <a16:creationId xmlns:a16="http://schemas.microsoft.com/office/drawing/2014/main" id="{821A7881-AE4D-00A4-CF0D-007412ED192C}"/>
              </a:ext>
            </a:extLst>
          </p:cNvPr>
          <p:cNvSpPr>
            <a:spLocks noGrp="1" noChangeArrowheads="1"/>
          </p:cNvSpPr>
          <p:nvPr>
            <p:ph type="body" idx="1"/>
          </p:nvPr>
        </p:nvSpPr>
        <p:spPr>
          <a:xfrm>
            <a:off x="457200" y="333375"/>
            <a:ext cx="8229600" cy="5792788"/>
          </a:xfrm>
        </p:spPr>
        <p:txBody>
          <a:bodyPr/>
          <a:lstStyle/>
          <a:p>
            <a:pPr eaLnBrk="1" hangingPunct="1"/>
            <a:br>
              <a:rPr lang="pl-PL" altLang="en-US"/>
            </a:br>
            <a:r>
              <a:rPr lang="pl-PL" altLang="en-US"/>
              <a:t>Każde zmiany należy zgłosić do sądu rejestrowego . Majątek spółki stanowi wszelkie mienie wniesione jako wkład lub nabyte przez spółkę w czasie jej istnienia . W czasie trwania spółki wspólnik nie może żądać od dłużnika zapłaty przypadającej na niego udziału w wierzytelności spółki , a dłużnik nie może przedstawić spółce do, potrącenia wierzytelności , jaka mu służy jednemu ze wspólników .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9FC48368-4471-C19F-7CEA-427C07865320}"/>
              </a:ext>
            </a:extLst>
          </p:cNvPr>
          <p:cNvSpPr>
            <a:spLocks noGrp="1" noChangeArrowheads="1"/>
          </p:cNvSpPr>
          <p:nvPr>
            <p:ph type="title"/>
          </p:nvPr>
        </p:nvSpPr>
        <p:spPr/>
        <p:txBody>
          <a:bodyPr/>
          <a:lstStyle/>
          <a:p>
            <a:pPr eaLnBrk="1" hangingPunct="1"/>
            <a:endParaRPr lang="en-US" altLang="en-US"/>
          </a:p>
        </p:txBody>
      </p:sp>
      <p:sp>
        <p:nvSpPr>
          <p:cNvPr id="21507" name="Rectangle 3">
            <a:extLst>
              <a:ext uri="{FF2B5EF4-FFF2-40B4-BE49-F238E27FC236}">
                <a16:creationId xmlns:a16="http://schemas.microsoft.com/office/drawing/2014/main" id="{8008F34F-E330-4B01-D6DE-5808AAFEC473}"/>
              </a:ext>
            </a:extLst>
          </p:cNvPr>
          <p:cNvSpPr>
            <a:spLocks noGrp="1" noChangeArrowheads="1"/>
          </p:cNvSpPr>
          <p:nvPr>
            <p:ph type="body" idx="1"/>
          </p:nvPr>
        </p:nvSpPr>
        <p:spPr>
          <a:xfrm>
            <a:off x="457200" y="260350"/>
            <a:ext cx="8229600" cy="5865813"/>
          </a:xfrm>
        </p:spPr>
        <p:txBody>
          <a:bodyPr/>
          <a:lstStyle/>
          <a:p>
            <a:pPr eaLnBrk="1" hangingPunct="1">
              <a:lnSpc>
                <a:spcPct val="90000"/>
              </a:lnSpc>
            </a:pPr>
            <a:br>
              <a:rPr lang="pl-PL" altLang="en-US" sz="2400" dirty="0"/>
            </a:br>
            <a:r>
              <a:rPr lang="pl-PL" altLang="en-US" sz="2400" b="1" dirty="0"/>
              <a:t>Prawa i obowiązki wspólnika prowadzącego sprawy ocenia się w stosunku między nim , a spółką według przepisów o zleceniu. Za prowadzenie spółki wspólnik nie otrzymuje wynagrodzenia. Prawo prowadzenia spółki może być odebrane wspólnikowi z ważnych powodów i na mocy prawomocnego wyroku sądu . Udział kapitałowy wspólnika odpowiada wartości rzeczywiście wniesionego wkładu , nie jest on zobowiązany do podniesienia wniesionego wkładu .Każdy wspólnik ma prawo do równomiernego zysku i uczestniczy w stratach w tym samym stosunku bez względu na rodzaj i wartość wkładu . Jednakże umowa spółki może zwolnić wspólnika od udziału w stratach.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2CDA9636-DA8E-BCFB-E3E9-6761C2C38F2C}"/>
              </a:ext>
            </a:extLst>
          </p:cNvPr>
          <p:cNvSpPr>
            <a:spLocks noGrp="1" noChangeArrowheads="1"/>
          </p:cNvSpPr>
          <p:nvPr>
            <p:ph type="title"/>
          </p:nvPr>
        </p:nvSpPr>
        <p:spPr/>
        <p:txBody>
          <a:bodyPr/>
          <a:lstStyle/>
          <a:p>
            <a:pPr eaLnBrk="1" hangingPunct="1"/>
            <a:endParaRPr lang="en-US" altLang="en-US"/>
          </a:p>
        </p:txBody>
      </p:sp>
      <p:sp>
        <p:nvSpPr>
          <p:cNvPr id="22531" name="Rectangle 3">
            <a:extLst>
              <a:ext uri="{FF2B5EF4-FFF2-40B4-BE49-F238E27FC236}">
                <a16:creationId xmlns:a16="http://schemas.microsoft.com/office/drawing/2014/main" id="{4CAFE4FE-99E4-586A-5D97-15C1AD1B0F80}"/>
              </a:ext>
            </a:extLst>
          </p:cNvPr>
          <p:cNvSpPr>
            <a:spLocks noGrp="1" noChangeArrowheads="1"/>
          </p:cNvSpPr>
          <p:nvPr>
            <p:ph type="body" idx="1"/>
          </p:nvPr>
        </p:nvSpPr>
        <p:spPr>
          <a:xfrm>
            <a:off x="468313" y="549275"/>
            <a:ext cx="8229600" cy="4884738"/>
          </a:xfrm>
        </p:spPr>
        <p:txBody>
          <a:bodyPr/>
          <a:lstStyle/>
          <a:p>
            <a:pPr eaLnBrk="1" hangingPunct="1"/>
            <a:br>
              <a:rPr lang="pl-PL" altLang="en-US" sz="2800"/>
            </a:br>
            <a:r>
              <a:rPr lang="pl-PL" altLang="en-US" sz="2800"/>
              <a:t>Zmniejszenie wkładu kapitałowego wymaga zgody wszystkich wspólników. Odpowiedzialność wspólników obowiązuje także w momencie upadłości spółki ,a upadłość jest ogłoszona wówczas ,gdy spółka przestaje spłacać długi. Spółka jawna podobnie jak spółka cywilna , nie ma organów zarządzających , do prowadzenia spraw i do reprezentacji spółki upoważniony jest każdy wspólnik .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
            <a:extLst>
              <a:ext uri="{FF2B5EF4-FFF2-40B4-BE49-F238E27FC236}">
                <a16:creationId xmlns:a16="http://schemas.microsoft.com/office/drawing/2014/main" id="{F80CD205-84C3-8318-E009-52A02C1D7554}"/>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definicje</a:t>
            </a:r>
          </a:p>
        </p:txBody>
      </p:sp>
      <p:sp>
        <p:nvSpPr>
          <p:cNvPr id="6146" name="Text Box 2">
            <a:extLst>
              <a:ext uri="{FF2B5EF4-FFF2-40B4-BE49-F238E27FC236}">
                <a16:creationId xmlns:a16="http://schemas.microsoft.com/office/drawing/2014/main" id="{1C5E35B8-0535-35A7-E9FE-73EE6CE181EB}"/>
              </a:ext>
            </a:extLst>
          </p:cNvPr>
          <p:cNvSpPr txBox="1">
            <a:spLocks noChangeArrowheads="1"/>
          </p:cNvSpPr>
          <p:nvPr/>
        </p:nvSpPr>
        <p:spPr bwMode="auto">
          <a:xfrm>
            <a:off x="304800" y="1676400"/>
            <a:ext cx="8458200" cy="4156075"/>
          </a:xfrm>
          <a:prstGeom prst="rect">
            <a:avLst/>
          </a:prstGeom>
          <a:noFill/>
          <a:ln w="9525" cap="flat">
            <a:noFill/>
            <a:round/>
            <a:headEnd/>
            <a:tailEnd/>
          </a:ln>
          <a:effectLst/>
        </p:spPr>
        <p:txBody>
          <a:bodyPr lIns="90000" tIns="46800" rIns="90000" bIns="46800">
            <a:spAutoFit/>
          </a:bodyPr>
          <a:lstStyle/>
          <a:p>
            <a:pPr eaLnBrk="1" hangingPunct="1">
              <a:spcBef>
                <a:spcPts val="175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2800" b="1">
                <a:solidFill>
                  <a:srgbClr val="000000"/>
                </a:solidFill>
                <a:effectLst>
                  <a:outerShdw blurRad="38100" dist="38100" dir="2700000" algn="tl">
                    <a:srgbClr val="FFFFFF"/>
                  </a:outerShdw>
                </a:effectLst>
                <a:latin typeface="Times New Roman" pitchFamily="16" charset="0"/>
                <a:ea typeface="Microsoft YaHei" charset="-122"/>
              </a:rPr>
              <a:t>Przedsiębiorstwo </a:t>
            </a:r>
            <a:r>
              <a:rPr lang="pl-PL" sz="2800" b="1">
                <a:solidFill>
                  <a:srgbClr val="000000"/>
                </a:solidFill>
                <a:latin typeface="Times New Roman" pitchFamily="16" charset="0"/>
                <a:ea typeface="Microsoft YaHei" charset="-122"/>
              </a:rPr>
              <a:t>(przedsiębiorca) – należy rozumieć osobę fizyczną, osobę prawną, a także nie posiadającą osobowości prawnej spółkę prawa handlowego, która zawodowo, we własnym imieniu i na własne ryzyko podejmuje i wykonuje działalność gospodarczą. Status przedsiębiorcy mogą również posiadać wspólnicy spółki cywilnej w zakresie wykonanej przez nich działalności gospodarczej.</a:t>
            </a:r>
          </a:p>
          <a:p>
            <a:pPr eaLnBrk="1" hangingPunct="1">
              <a:spcBef>
                <a:spcPts val="175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pl-PL" sz="2800" b="1">
              <a:solidFill>
                <a:srgbClr val="000000"/>
              </a:solidFill>
              <a:latin typeface="Times New Roman" pitchFamily="16" charset="0"/>
              <a:ea typeface="Microsoft YaHei" charset="-122"/>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84107452-5A0B-8B7B-9991-14353894534E}"/>
              </a:ext>
            </a:extLst>
          </p:cNvPr>
          <p:cNvSpPr>
            <a:spLocks noGrp="1" noChangeArrowheads="1"/>
          </p:cNvSpPr>
          <p:nvPr>
            <p:ph type="title"/>
          </p:nvPr>
        </p:nvSpPr>
        <p:spPr/>
        <p:txBody>
          <a:bodyPr/>
          <a:lstStyle/>
          <a:p>
            <a:pPr eaLnBrk="1" hangingPunct="1"/>
            <a:endParaRPr lang="en-US" altLang="en-US"/>
          </a:p>
        </p:txBody>
      </p:sp>
      <p:sp>
        <p:nvSpPr>
          <p:cNvPr id="23555" name="Rectangle 3">
            <a:extLst>
              <a:ext uri="{FF2B5EF4-FFF2-40B4-BE49-F238E27FC236}">
                <a16:creationId xmlns:a16="http://schemas.microsoft.com/office/drawing/2014/main" id="{387251D2-E694-DE22-C60A-E08516072E25}"/>
              </a:ext>
            </a:extLst>
          </p:cNvPr>
          <p:cNvSpPr>
            <a:spLocks noGrp="1" noChangeArrowheads="1"/>
          </p:cNvSpPr>
          <p:nvPr>
            <p:ph type="body" idx="1"/>
          </p:nvPr>
        </p:nvSpPr>
        <p:spPr>
          <a:xfrm>
            <a:off x="468313" y="404813"/>
            <a:ext cx="8229600" cy="6126162"/>
          </a:xfrm>
        </p:spPr>
        <p:txBody>
          <a:bodyPr/>
          <a:lstStyle/>
          <a:p>
            <a:pPr eaLnBrk="1" hangingPunct="1">
              <a:lnSpc>
                <a:spcPct val="90000"/>
              </a:lnSpc>
            </a:pPr>
            <a:r>
              <a:rPr lang="pl-PL" altLang="en-US"/>
              <a:t>Odpowiedzialność w spółce jawnej określona jest wielkością majątku osobistego poszczególnych wspólników. Rozwiązanie spółki powodują :</a:t>
            </a:r>
            <a:br>
              <a:rPr lang="pl-PL" altLang="en-US"/>
            </a:br>
            <a:r>
              <a:rPr lang="pl-PL" altLang="en-US"/>
              <a:t>1. przyczyny przewidziane w umowie</a:t>
            </a:r>
            <a:br>
              <a:rPr lang="pl-PL" altLang="en-US"/>
            </a:br>
            <a:r>
              <a:rPr lang="pl-PL" altLang="en-US"/>
              <a:t>2. jednomyślna uchwała wszystkich wspólników</a:t>
            </a:r>
            <a:br>
              <a:rPr lang="pl-PL" altLang="en-US"/>
            </a:br>
            <a:r>
              <a:rPr lang="pl-PL" altLang="en-US"/>
              <a:t>3. ogłoszenie upadłości spółki</a:t>
            </a:r>
            <a:br>
              <a:rPr lang="pl-PL" altLang="en-US"/>
            </a:br>
            <a:r>
              <a:rPr lang="pl-PL" altLang="en-US"/>
              <a:t>4. śmierć wspólnika lub ogłoszenie jego upadłości</a:t>
            </a:r>
            <a:br>
              <a:rPr lang="pl-PL" altLang="en-US"/>
            </a:br>
            <a:r>
              <a:rPr lang="pl-PL" altLang="en-US"/>
              <a:t>5. wypowiedzenie umowy spółki przez wspólnika lub wierzyciela wspólnika </a:t>
            </a:r>
            <a:br>
              <a:rPr lang="pl-PL" altLang="en-US"/>
            </a:br>
            <a:r>
              <a:rPr lang="pl-PL" altLang="en-US"/>
              <a:t>6. prawomocne orzeczenie sądu .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9296B171-BA51-C7B9-DD0E-4B7A20D69AB7}"/>
              </a:ext>
            </a:extLst>
          </p:cNvPr>
          <p:cNvSpPr>
            <a:spLocks noGrp="1" noChangeArrowheads="1"/>
          </p:cNvSpPr>
          <p:nvPr>
            <p:ph type="title"/>
          </p:nvPr>
        </p:nvSpPr>
        <p:spPr/>
        <p:txBody>
          <a:bodyPr/>
          <a:lstStyle/>
          <a:p>
            <a:pPr eaLnBrk="1" hangingPunct="1"/>
            <a:endParaRPr lang="en-US" altLang="en-US"/>
          </a:p>
        </p:txBody>
      </p:sp>
      <p:sp>
        <p:nvSpPr>
          <p:cNvPr id="24579" name="Rectangle 3">
            <a:extLst>
              <a:ext uri="{FF2B5EF4-FFF2-40B4-BE49-F238E27FC236}">
                <a16:creationId xmlns:a16="http://schemas.microsoft.com/office/drawing/2014/main" id="{65C1ECED-CD95-22E8-6A36-1CB7E47EF1C7}"/>
              </a:ext>
            </a:extLst>
          </p:cNvPr>
          <p:cNvSpPr>
            <a:spLocks noGrp="1" noChangeArrowheads="1"/>
          </p:cNvSpPr>
          <p:nvPr>
            <p:ph type="body" idx="1"/>
          </p:nvPr>
        </p:nvSpPr>
        <p:spPr>
          <a:xfrm>
            <a:off x="457200" y="333375"/>
            <a:ext cx="8229600" cy="5792788"/>
          </a:xfrm>
        </p:spPr>
        <p:txBody>
          <a:bodyPr/>
          <a:lstStyle/>
          <a:p>
            <a:pPr eaLnBrk="1" hangingPunct="1">
              <a:lnSpc>
                <a:spcPct val="80000"/>
              </a:lnSpc>
            </a:pPr>
            <a:br>
              <a:rPr lang="pl-PL" altLang="en-US" sz="2400"/>
            </a:br>
            <a:r>
              <a:rPr lang="pl-PL" altLang="en-US" sz="2400"/>
              <a:t>W wyżej wymienionych przypadkach należy przeprowadzić likwidację spółki chyba , że wspólnicy postanowili w inny sposób zakończyć działalność spółki. W takiej spółce likwidatorami są wszyscy wspólnicy , chyba że powołają tylko niektórych spośród siebie , jak również osoby spoza swojego grona . Na miejsce wspólnika upadłego wchodzi syndyk .</a:t>
            </a:r>
            <a:br>
              <a:rPr lang="pl-PL" altLang="en-US" sz="2400"/>
            </a:br>
            <a:br>
              <a:rPr lang="pl-PL" altLang="en-US" sz="2400"/>
            </a:br>
            <a:r>
              <a:rPr lang="pl-PL" altLang="en-US" sz="2400"/>
              <a:t>Likwidatorzy powinni zakończyć bieżące interesy spółki , ściągnąć wierzytelności wypełnić zobowiązania i upłynnić majątek spółki . Księgi i dokumenty rozwiązanej spółki należy oddać na przechowanie wspólnikowi lub osobie trzeciej na czas nie krótszy niż pięć lat </a:t>
            </a:r>
            <a:br>
              <a:rPr lang="pl-PL" altLang="en-US" sz="2400"/>
            </a:br>
            <a:r>
              <a:rPr lang="pl-PL" altLang="en-US" sz="2400"/>
              <a:t>Jeżeli w spółce składającej się z dwóch wspólników , jeden zażąda rozwiązania spółki sąd może przyznać prawo do przejęcia majątku spółki z obowiązkiem rozliczenia się z występującym wspólnikiem.</a:t>
            </a:r>
            <a:br>
              <a:rPr lang="pl-PL" altLang="en-US" sz="2400"/>
            </a:br>
            <a:endParaRPr lang="pl-PL" altLang="en-US" sz="240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1C040355-0683-E935-309D-44B467847A11}"/>
              </a:ext>
            </a:extLst>
          </p:cNvPr>
          <p:cNvSpPr>
            <a:spLocks noGrp="1" noChangeArrowheads="1"/>
          </p:cNvSpPr>
          <p:nvPr>
            <p:ph type="title"/>
          </p:nvPr>
        </p:nvSpPr>
        <p:spPr/>
        <p:txBody>
          <a:bodyPr/>
          <a:lstStyle/>
          <a:p>
            <a:r>
              <a:rPr lang="pl-PL" altLang="en-US" sz="4000"/>
              <a:t>Spółki prawa handlowego - osobowe</a:t>
            </a:r>
          </a:p>
        </p:txBody>
      </p:sp>
      <p:sp>
        <p:nvSpPr>
          <p:cNvPr id="114691" name="Rectangle 3">
            <a:extLst>
              <a:ext uri="{FF2B5EF4-FFF2-40B4-BE49-F238E27FC236}">
                <a16:creationId xmlns:a16="http://schemas.microsoft.com/office/drawing/2014/main" id="{A1E65299-2C71-38FA-00F0-C51B128349E8}"/>
              </a:ext>
            </a:extLst>
          </p:cNvPr>
          <p:cNvSpPr>
            <a:spLocks noGrp="1" noChangeArrowheads="1"/>
          </p:cNvSpPr>
          <p:nvPr>
            <p:ph type="body" idx="1"/>
          </p:nvPr>
        </p:nvSpPr>
        <p:spPr/>
        <p:txBody>
          <a:bodyPr/>
          <a:lstStyle/>
          <a:p>
            <a:pPr>
              <a:lnSpc>
                <a:spcPct val="80000"/>
              </a:lnSpc>
              <a:buFont typeface="Wingdings" panose="05000000000000000000" pitchFamily="2" charset="2"/>
              <a:buNone/>
            </a:pPr>
            <a:r>
              <a:rPr lang="pl-PL" altLang="en-US" sz="2400" b="1"/>
              <a:t>Spółka komandytowa</a:t>
            </a:r>
            <a:r>
              <a:rPr lang="pl-PL" altLang="en-US" sz="2400"/>
              <a:t> - to spółka osobowa mająca na celu prowadzenie przedsiębiorstwa pod własną firmą,</a:t>
            </a:r>
          </a:p>
          <a:p>
            <a:pPr>
              <a:lnSpc>
                <a:spcPct val="80000"/>
              </a:lnSpc>
            </a:pPr>
            <a:r>
              <a:rPr lang="pl-PL" altLang="en-US" sz="2400"/>
              <a:t>wobec wierzycieli za zobowiązania spółki co najmniej jeden wspólnik odpowiada bez ograniczenia (komplementariusz), a odpowiedzialność co najmniej jednego wspólnika (komandytariusza) jest ograniczona.</a:t>
            </a:r>
          </a:p>
          <a:p>
            <a:pPr>
              <a:lnSpc>
                <a:spcPct val="80000"/>
              </a:lnSpc>
            </a:pPr>
            <a:r>
              <a:rPr lang="pl-PL" altLang="en-US" sz="2400"/>
              <a:t>Umowa spółki komandytowej musi być zawarta w formie aktu notarialnego.</a:t>
            </a:r>
          </a:p>
          <a:p>
            <a:pPr>
              <a:lnSpc>
                <a:spcPct val="80000"/>
              </a:lnSpc>
            </a:pPr>
            <a:r>
              <a:rPr lang="pl-PL" altLang="en-US" sz="2400"/>
              <a:t>Jest to znakomita forma współpracy przewidziana dla osób z których jedna ma pomysł na działalność, a druga posiada wolny kapitał na jej sfinansowanie.</a:t>
            </a: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19B7FC78-7F0A-D9D4-BA3D-DD476959600D}"/>
              </a:ext>
            </a:extLst>
          </p:cNvPr>
          <p:cNvSpPr>
            <a:spLocks noGrp="1" noChangeArrowheads="1"/>
          </p:cNvSpPr>
          <p:nvPr>
            <p:ph type="title"/>
          </p:nvPr>
        </p:nvSpPr>
        <p:spPr/>
        <p:txBody>
          <a:bodyPr/>
          <a:lstStyle/>
          <a:p>
            <a:pPr eaLnBrk="1" hangingPunct="1"/>
            <a:endParaRPr lang="en-US" altLang="en-US"/>
          </a:p>
        </p:txBody>
      </p:sp>
      <p:sp>
        <p:nvSpPr>
          <p:cNvPr id="30723" name="Rectangle 3">
            <a:extLst>
              <a:ext uri="{FF2B5EF4-FFF2-40B4-BE49-F238E27FC236}">
                <a16:creationId xmlns:a16="http://schemas.microsoft.com/office/drawing/2014/main" id="{6E2947EC-FF26-4CC5-935A-E953598CBDCC}"/>
              </a:ext>
            </a:extLst>
          </p:cNvPr>
          <p:cNvSpPr>
            <a:spLocks noGrp="1" noChangeArrowheads="1"/>
          </p:cNvSpPr>
          <p:nvPr>
            <p:ph type="body" idx="1"/>
          </p:nvPr>
        </p:nvSpPr>
        <p:spPr>
          <a:xfrm>
            <a:off x="457200" y="260350"/>
            <a:ext cx="8229600" cy="5865813"/>
          </a:xfrm>
        </p:spPr>
        <p:txBody>
          <a:bodyPr/>
          <a:lstStyle/>
          <a:p>
            <a:pPr eaLnBrk="1" hangingPunct="1">
              <a:lnSpc>
                <a:spcPct val="80000"/>
              </a:lnSpc>
            </a:pPr>
            <a:r>
              <a:rPr lang="pl-PL" altLang="en-US" sz="2800" b="1"/>
              <a:t>Gdy komandytariusz nie wpłacił całego wkładu, wówczas za powstałą różnicę odpowiada całym swym majątkiem. Każda spółka komandytowa powinna mieć jednego komplementariusz i komandytariusza .</a:t>
            </a:r>
            <a:br>
              <a:rPr lang="pl-PL" altLang="en-US" sz="2800" b="1"/>
            </a:br>
            <a:br>
              <a:rPr lang="pl-PL" altLang="en-US" sz="2800" b="1"/>
            </a:br>
            <a:r>
              <a:rPr lang="pl-PL" altLang="en-US" sz="2800" b="1"/>
              <a:t>W nazwie firmy musi być nazwisko jednego komplementariusza i musi być zaznaczone , że jest to spółka komandytowa a, w jej nazwie nie można umieszczać nazwiska komandytariusza. Jeżeli komplementariuszem jest osoba prawna , firma spółki komandytowej powinna zawierać pełne brzmienie firmy tej osoby prawnej z dodatkowym oznaczeniem „ spółka komandytowa „ .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8EDD480F-8ACD-9373-2B48-840CD14ABF47}"/>
              </a:ext>
            </a:extLst>
          </p:cNvPr>
          <p:cNvSpPr>
            <a:spLocks noGrp="1" noChangeArrowheads="1"/>
          </p:cNvSpPr>
          <p:nvPr>
            <p:ph type="title"/>
          </p:nvPr>
        </p:nvSpPr>
        <p:spPr/>
        <p:txBody>
          <a:bodyPr/>
          <a:lstStyle/>
          <a:p>
            <a:pPr eaLnBrk="1" hangingPunct="1"/>
            <a:endParaRPr lang="en-US" altLang="en-US"/>
          </a:p>
        </p:txBody>
      </p:sp>
      <p:sp>
        <p:nvSpPr>
          <p:cNvPr id="33795" name="Rectangle 3">
            <a:extLst>
              <a:ext uri="{FF2B5EF4-FFF2-40B4-BE49-F238E27FC236}">
                <a16:creationId xmlns:a16="http://schemas.microsoft.com/office/drawing/2014/main" id="{03452336-37D0-6FF2-7580-4E056DA06E01}"/>
              </a:ext>
            </a:extLst>
          </p:cNvPr>
          <p:cNvSpPr>
            <a:spLocks noGrp="1" noChangeArrowheads="1"/>
          </p:cNvSpPr>
          <p:nvPr>
            <p:ph type="body" idx="1"/>
          </p:nvPr>
        </p:nvSpPr>
        <p:spPr>
          <a:xfrm>
            <a:off x="457200" y="476250"/>
            <a:ext cx="8229600" cy="5649913"/>
          </a:xfrm>
        </p:spPr>
        <p:txBody>
          <a:bodyPr/>
          <a:lstStyle/>
          <a:p>
            <a:pPr eaLnBrk="1" hangingPunct="1">
              <a:lnSpc>
                <a:spcPct val="90000"/>
              </a:lnSpc>
            </a:pPr>
            <a:br>
              <a:rPr lang="pl-PL" altLang="en-US" b="1"/>
            </a:br>
            <a:r>
              <a:rPr lang="pl-PL" altLang="en-US" b="1"/>
              <a:t>Zgłoszenie spółki do sadu rejestrowego powinno zawierać :</a:t>
            </a:r>
            <a:br>
              <a:rPr lang="pl-PL" altLang="en-US" b="1"/>
            </a:br>
            <a:br>
              <a:rPr lang="pl-PL" altLang="en-US" sz="2400"/>
            </a:br>
            <a:r>
              <a:rPr lang="pl-PL" altLang="en-US" sz="2400"/>
              <a:t>a. firmę , siedzibę i adres spółki</a:t>
            </a:r>
            <a:br>
              <a:rPr lang="pl-PL" altLang="en-US" sz="2400"/>
            </a:br>
            <a:r>
              <a:rPr lang="pl-PL" altLang="en-US" sz="2400"/>
              <a:t>b. przedmiot działalności spółki</a:t>
            </a:r>
            <a:br>
              <a:rPr lang="pl-PL" altLang="en-US" sz="2400"/>
            </a:br>
            <a:r>
              <a:rPr lang="pl-PL" altLang="en-US" sz="2400"/>
              <a:t>c. nazwiska i imiona komplementariuszy , nazwiska i imiona komandytariuszy , a także okoliczności dotyczące ograniczenia zdolności wspólnika do czynności prawnych , jeżeli takie istnieją</a:t>
            </a:r>
            <a:br>
              <a:rPr lang="pl-PL" altLang="en-US" sz="2400"/>
            </a:br>
            <a:r>
              <a:rPr lang="pl-PL" altLang="en-US" sz="2400"/>
              <a:t>d. nazwiska i imiona osób uprawnionych do reprezentowania spółki i sposób reprezentacji w przypadku gdy komplementariusze powierzyli tylko niektórym spośród siebie prowadzenie spraw spółki </a:t>
            </a:r>
            <a:br>
              <a:rPr lang="pl-PL" altLang="en-US" sz="2400"/>
            </a:br>
            <a:r>
              <a:rPr lang="pl-PL" altLang="en-US" sz="2400"/>
              <a:t>e. sumę komandytową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8FF2AAE4-16E6-9D0C-DEFB-41CD1A1D6420}"/>
              </a:ext>
            </a:extLst>
          </p:cNvPr>
          <p:cNvSpPr>
            <a:spLocks noGrp="1" noChangeArrowheads="1"/>
          </p:cNvSpPr>
          <p:nvPr>
            <p:ph type="title"/>
          </p:nvPr>
        </p:nvSpPr>
        <p:spPr/>
        <p:txBody>
          <a:bodyPr/>
          <a:lstStyle/>
          <a:p>
            <a:r>
              <a:rPr lang="pl-PL" altLang="en-US"/>
              <a:t>Spółka komandytowa</a:t>
            </a:r>
          </a:p>
        </p:txBody>
      </p:sp>
      <p:sp>
        <p:nvSpPr>
          <p:cNvPr id="115715" name="Rectangle 3">
            <a:extLst>
              <a:ext uri="{FF2B5EF4-FFF2-40B4-BE49-F238E27FC236}">
                <a16:creationId xmlns:a16="http://schemas.microsoft.com/office/drawing/2014/main" id="{559C6FE0-C4B8-F9D6-90D2-C17FD807D7ED}"/>
              </a:ext>
            </a:extLst>
          </p:cNvPr>
          <p:cNvSpPr>
            <a:spLocks noGrp="1" noChangeArrowheads="1"/>
          </p:cNvSpPr>
          <p:nvPr>
            <p:ph type="body" idx="1"/>
          </p:nvPr>
        </p:nvSpPr>
        <p:spPr/>
        <p:txBody>
          <a:bodyPr/>
          <a:lstStyle/>
          <a:p>
            <a:pPr>
              <a:lnSpc>
                <a:spcPct val="80000"/>
              </a:lnSpc>
              <a:buFont typeface="Wingdings" panose="05000000000000000000" pitchFamily="2" charset="2"/>
              <a:buNone/>
            </a:pPr>
            <a:r>
              <a:rPr lang="pl-PL" altLang="en-US" sz="2000" b="1"/>
              <a:t>Zalety:</a:t>
            </a:r>
          </a:p>
          <a:p>
            <a:pPr>
              <a:lnSpc>
                <a:spcPct val="80000"/>
              </a:lnSpc>
            </a:pPr>
            <a:r>
              <a:rPr lang="pl-PL" altLang="en-US" sz="2000"/>
              <a:t>Komandytariusze ponoszą odpowiedzialność za zobowiązania spółki tylko do wysokości sumy komandytowej.</a:t>
            </a:r>
          </a:p>
          <a:p>
            <a:pPr>
              <a:lnSpc>
                <a:spcPct val="80000"/>
              </a:lnSpc>
            </a:pPr>
            <a:r>
              <a:rPr lang="pl-PL" altLang="en-US" sz="2000"/>
              <a:t>Komandytariusze mogą działać w imieniu spółki wyłącznie jako jej pełnomocnicy.</a:t>
            </a:r>
          </a:p>
          <a:p>
            <a:pPr>
              <a:lnSpc>
                <a:spcPct val="80000"/>
              </a:lnSpc>
            </a:pPr>
            <a:r>
              <a:rPr lang="pl-PL" altLang="en-US" sz="2000"/>
              <a:t>Nie ma wymagań co do minimalnej wysokości sumy komandytowej.</a:t>
            </a:r>
          </a:p>
          <a:p>
            <a:pPr>
              <a:lnSpc>
                <a:spcPct val="80000"/>
              </a:lnSpc>
              <a:buFont typeface="Wingdings" panose="05000000000000000000" pitchFamily="2" charset="2"/>
              <a:buNone/>
            </a:pPr>
            <a:r>
              <a:rPr lang="pl-PL" altLang="en-US" sz="2000" b="1"/>
              <a:t>Wady:</a:t>
            </a:r>
          </a:p>
          <a:p>
            <a:pPr>
              <a:lnSpc>
                <a:spcPct val="80000"/>
              </a:lnSpc>
            </a:pPr>
            <a:r>
              <a:rPr lang="pl-PL" altLang="en-US" sz="2000"/>
              <a:t>Umowa spółki musi być sporządzona w formie aktu notarialnego.</a:t>
            </a:r>
          </a:p>
          <a:p>
            <a:pPr>
              <a:lnSpc>
                <a:spcPct val="80000"/>
              </a:lnSpc>
            </a:pPr>
            <a:r>
              <a:rPr lang="pl-PL" altLang="en-US" sz="2000"/>
              <a:t>Konieczne jest prowadzenie pełnej księgowości, przez co generowane są wysokie koszty.</a:t>
            </a:r>
          </a:p>
          <a:p>
            <a:pPr>
              <a:lnSpc>
                <a:spcPct val="80000"/>
              </a:lnSpc>
            </a:pPr>
            <a:r>
              <a:rPr lang="pl-PL" altLang="en-US" sz="2000"/>
              <a:t>Spółka nie posiada osobowości prawnej.</a:t>
            </a:r>
          </a:p>
          <a:p>
            <a:pPr>
              <a:lnSpc>
                <a:spcPct val="80000"/>
              </a:lnSpc>
            </a:pPr>
            <a:endParaRPr lang="pl-PL" altLang="en-US" sz="2000"/>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ext Box 1">
            <a:extLst>
              <a:ext uri="{FF2B5EF4-FFF2-40B4-BE49-F238E27FC236}">
                <a16:creationId xmlns:a16="http://schemas.microsoft.com/office/drawing/2014/main" id="{E871D1DD-3234-E18E-BCD3-9C16772AE7A4}"/>
              </a:ext>
            </a:extLst>
          </p:cNvPr>
          <p:cNvSpPr txBox="1">
            <a:spLocks noChangeArrowheads="1"/>
          </p:cNvSpPr>
          <p:nvPr/>
        </p:nvSpPr>
        <p:spPr bwMode="auto">
          <a:xfrm>
            <a:off x="914400" y="3810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ct val="0"/>
              </a:spcBef>
              <a:buClrTx/>
              <a:buFontTx/>
              <a:buNone/>
            </a:pPr>
            <a:r>
              <a:rPr lang="pl-PL" altLang="en-US" sz="3600">
                <a:solidFill>
                  <a:srgbClr val="006600"/>
                </a:solidFill>
              </a:rPr>
              <a:t> spółka komandytowa</a:t>
            </a:r>
          </a:p>
        </p:txBody>
      </p:sp>
      <p:sp>
        <p:nvSpPr>
          <p:cNvPr id="116739" name="Text Box 2">
            <a:extLst>
              <a:ext uri="{FF2B5EF4-FFF2-40B4-BE49-F238E27FC236}">
                <a16:creationId xmlns:a16="http://schemas.microsoft.com/office/drawing/2014/main" id="{62F633B6-85E7-2778-5312-A586710C5EF0}"/>
              </a:ext>
            </a:extLst>
          </p:cNvPr>
          <p:cNvSpPr txBox="1">
            <a:spLocks noChangeArrowheads="1"/>
          </p:cNvSpPr>
          <p:nvPr/>
        </p:nvSpPr>
        <p:spPr bwMode="auto">
          <a:xfrm>
            <a:off x="228600" y="1219200"/>
            <a:ext cx="8763000" cy="555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Font typeface="Wingdings" panose="05000000000000000000" pitchFamily="2" charset="2"/>
              <a:buChar char=""/>
            </a:pPr>
            <a:r>
              <a:rPr lang="pl-PL" altLang="en-US" sz="2800">
                <a:latin typeface="Times New Roman" panose="02020603050405020304" pitchFamily="18" charset="0"/>
              </a:rPr>
              <a:t>Umowa powinna być zawarta w formie aktu notarialnego. Umowa powinna zawierać:</a:t>
            </a:r>
          </a:p>
          <a:p>
            <a:pPr eaLnBrk="1" hangingPunct="1">
              <a:spcBef>
                <a:spcPts val="1750"/>
              </a:spcBef>
              <a:buFont typeface="Wingdings" panose="05000000000000000000" pitchFamily="2" charset="2"/>
              <a:buChar char=""/>
            </a:pPr>
            <a:r>
              <a:rPr lang="pl-PL" altLang="en-US" sz="2800">
                <a:latin typeface="Times New Roman" panose="02020603050405020304" pitchFamily="18" charset="0"/>
              </a:rPr>
              <a:t>firmę i siedzibę firmy</a:t>
            </a:r>
          </a:p>
          <a:p>
            <a:pPr eaLnBrk="1" hangingPunct="1">
              <a:spcBef>
                <a:spcPts val="1750"/>
              </a:spcBef>
              <a:buFont typeface="Wingdings" panose="05000000000000000000" pitchFamily="2" charset="2"/>
              <a:buChar char=""/>
            </a:pPr>
            <a:r>
              <a:rPr lang="pl-PL" altLang="en-US" sz="2800">
                <a:latin typeface="Times New Roman" panose="02020603050405020304" pitchFamily="18" charset="0"/>
              </a:rPr>
              <a:t>Przedmiot działalności spółki</a:t>
            </a:r>
          </a:p>
          <a:p>
            <a:pPr eaLnBrk="1" hangingPunct="1">
              <a:spcBef>
                <a:spcPts val="1750"/>
              </a:spcBef>
              <a:buFont typeface="Wingdings" panose="05000000000000000000" pitchFamily="2" charset="2"/>
              <a:buChar char=""/>
            </a:pPr>
            <a:r>
              <a:rPr lang="pl-PL" altLang="en-US" sz="2800">
                <a:latin typeface="Times New Roman" panose="02020603050405020304" pitchFamily="18" charset="0"/>
              </a:rPr>
              <a:t>Czas trwania spółki (jeśli jest oznaczony)</a:t>
            </a:r>
          </a:p>
          <a:p>
            <a:pPr eaLnBrk="1" hangingPunct="1">
              <a:spcBef>
                <a:spcPts val="1750"/>
              </a:spcBef>
              <a:buFont typeface="Wingdings" panose="05000000000000000000" pitchFamily="2" charset="2"/>
              <a:buChar char=""/>
            </a:pPr>
            <a:r>
              <a:rPr lang="pl-PL" altLang="en-US" sz="2800">
                <a:latin typeface="Times New Roman" panose="02020603050405020304" pitchFamily="18" charset="0"/>
              </a:rPr>
              <a:t>Oznaczenie wkładów wnoszonych przez każdego wspólnika i ich wartość</a:t>
            </a:r>
          </a:p>
          <a:p>
            <a:pPr eaLnBrk="1" hangingPunct="1">
              <a:spcBef>
                <a:spcPts val="1750"/>
              </a:spcBef>
              <a:buFont typeface="Wingdings" panose="05000000000000000000" pitchFamily="2" charset="2"/>
              <a:buChar char=""/>
            </a:pPr>
            <a:r>
              <a:rPr lang="pl-PL" altLang="en-US" sz="2800">
                <a:latin typeface="Times New Roman" panose="02020603050405020304" pitchFamily="18" charset="0"/>
              </a:rPr>
              <a:t>Oznaczoną sumę komandytową – oznaczony zakres odpowiedzialności każdego komandytariusza wobec wierzycieli</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F5CA03BD-0ECC-9280-447A-C22DB0FBA9CE}"/>
              </a:ext>
            </a:extLst>
          </p:cNvPr>
          <p:cNvSpPr>
            <a:spLocks noGrp="1" noChangeArrowheads="1"/>
          </p:cNvSpPr>
          <p:nvPr>
            <p:ph type="title"/>
          </p:nvPr>
        </p:nvSpPr>
        <p:spPr/>
        <p:txBody>
          <a:bodyPr/>
          <a:lstStyle/>
          <a:p>
            <a:r>
              <a:rPr lang="pl-PL" altLang="en-US" sz="4000"/>
              <a:t>Spółki prawa handlowego - osobowe</a:t>
            </a:r>
          </a:p>
        </p:txBody>
      </p:sp>
      <p:sp>
        <p:nvSpPr>
          <p:cNvPr id="118787" name="Rectangle 3">
            <a:extLst>
              <a:ext uri="{FF2B5EF4-FFF2-40B4-BE49-F238E27FC236}">
                <a16:creationId xmlns:a16="http://schemas.microsoft.com/office/drawing/2014/main" id="{794E0EA2-526E-FA7D-1B4C-1B84F9BCBD00}"/>
              </a:ext>
            </a:extLst>
          </p:cNvPr>
          <p:cNvSpPr>
            <a:spLocks noGrp="1" noChangeArrowheads="1"/>
          </p:cNvSpPr>
          <p:nvPr>
            <p:ph type="body" idx="1"/>
          </p:nvPr>
        </p:nvSpPr>
        <p:spPr/>
        <p:txBody>
          <a:bodyPr/>
          <a:lstStyle/>
          <a:p>
            <a:pPr>
              <a:lnSpc>
                <a:spcPct val="80000"/>
              </a:lnSpc>
            </a:pPr>
            <a:r>
              <a:rPr lang="pl-PL" altLang="en-US" sz="2000" b="1"/>
              <a:t>Spółka komandytowo-akcyjna</a:t>
            </a:r>
            <a:r>
              <a:rPr lang="pl-PL" altLang="en-US" sz="2000"/>
              <a:t> - mająca na celu prowadzenie przedsiębiorstwa pod własną firmą,</a:t>
            </a:r>
          </a:p>
          <a:p>
            <a:pPr>
              <a:lnSpc>
                <a:spcPct val="80000"/>
              </a:lnSpc>
            </a:pPr>
            <a:r>
              <a:rPr lang="pl-PL" altLang="en-US" sz="2000"/>
              <a:t>Kapitał zakładowy spółki komandytowo-akcyjnej musi wynosić co najmniej 50.000 złotych.</a:t>
            </a:r>
          </a:p>
          <a:p>
            <a:pPr>
              <a:lnSpc>
                <a:spcPct val="80000"/>
              </a:lnSpc>
            </a:pPr>
            <a:r>
              <a:rPr lang="pl-PL" altLang="en-US" sz="2000"/>
              <a:t>wobec wierzycieli za zobowiązania spółki co najmniej jeden wspólnik odpowiada bez ograniczenia (komplementariusz), a co najmniej jeden wspólnik jest akcjonariuszem.</a:t>
            </a:r>
          </a:p>
          <a:p>
            <a:pPr>
              <a:lnSpc>
                <a:spcPct val="80000"/>
              </a:lnSpc>
            </a:pPr>
            <a:r>
              <a:rPr lang="pl-PL" altLang="en-US" sz="2000"/>
              <a:t>Statut spółki komandytowo-akcyjnej musi być sporządzony w formie aktu notarialnego.</a:t>
            </a:r>
          </a:p>
          <a:p>
            <a:pPr>
              <a:lnSpc>
                <a:spcPct val="80000"/>
              </a:lnSpc>
            </a:pPr>
            <a:r>
              <a:rPr lang="pl-PL" altLang="en-US" sz="2000"/>
              <a:t>Do spółki stosuje się przepisy dotyczące sp. komandytowej oraz sp. Akcyjnej.</a:t>
            </a:r>
          </a:p>
          <a:p>
            <a:pPr>
              <a:lnSpc>
                <a:spcPct val="80000"/>
              </a:lnSpc>
            </a:pPr>
            <a:r>
              <a:rPr lang="pl-PL" altLang="en-US" sz="2000"/>
              <a:t>Główną różnicą między spółką komandytową a komandytowo-akcyjną jest fakt nabywania kapitału przez emitowanie akcji.</a:t>
            </a: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AD620EE9-E7A6-9F71-1CF2-4F57B3FFC97D}"/>
              </a:ext>
            </a:extLst>
          </p:cNvPr>
          <p:cNvSpPr>
            <a:spLocks noGrp="1" noChangeArrowheads="1"/>
          </p:cNvSpPr>
          <p:nvPr>
            <p:ph type="title"/>
          </p:nvPr>
        </p:nvSpPr>
        <p:spPr/>
        <p:txBody>
          <a:bodyPr/>
          <a:lstStyle/>
          <a:p>
            <a:r>
              <a:rPr lang="pl-PL" altLang="en-US"/>
              <a:t>Spółka komandytowo-akcyjna</a:t>
            </a:r>
          </a:p>
        </p:txBody>
      </p:sp>
      <p:sp>
        <p:nvSpPr>
          <p:cNvPr id="119811" name="Rectangle 3">
            <a:extLst>
              <a:ext uri="{FF2B5EF4-FFF2-40B4-BE49-F238E27FC236}">
                <a16:creationId xmlns:a16="http://schemas.microsoft.com/office/drawing/2014/main" id="{A7FE7E5F-67E7-8302-E0B1-0423F44BB8F7}"/>
              </a:ext>
            </a:extLst>
          </p:cNvPr>
          <p:cNvSpPr>
            <a:spLocks noGrp="1" noChangeArrowheads="1"/>
          </p:cNvSpPr>
          <p:nvPr>
            <p:ph type="body" idx="1"/>
          </p:nvPr>
        </p:nvSpPr>
        <p:spPr/>
        <p:txBody>
          <a:bodyPr/>
          <a:lstStyle/>
          <a:p>
            <a:pPr>
              <a:lnSpc>
                <a:spcPct val="80000"/>
              </a:lnSpc>
              <a:buFont typeface="Wingdings" panose="05000000000000000000" pitchFamily="2" charset="2"/>
              <a:buNone/>
            </a:pPr>
            <a:r>
              <a:rPr lang="pl-PL" altLang="en-US" sz="2000" b="1"/>
              <a:t>Zalety:</a:t>
            </a:r>
            <a:endParaRPr lang="pl-PL" altLang="en-US" sz="2000"/>
          </a:p>
          <a:p>
            <a:pPr>
              <a:lnSpc>
                <a:spcPct val="80000"/>
              </a:lnSpc>
            </a:pPr>
            <a:r>
              <a:rPr lang="pl-PL" altLang="en-US" sz="2000"/>
              <a:t>Akcjonariusz jest wyłączony z odpowiedzialności za zobowiązania spółki.</a:t>
            </a:r>
          </a:p>
          <a:p>
            <a:pPr>
              <a:lnSpc>
                <a:spcPct val="80000"/>
              </a:lnSpc>
            </a:pPr>
            <a:r>
              <a:rPr lang="pl-PL" altLang="en-US" sz="2000"/>
              <a:t>Możliwość dokapitalizowania spółki poprzez emisję akcji.</a:t>
            </a:r>
          </a:p>
          <a:p>
            <a:pPr>
              <a:lnSpc>
                <a:spcPct val="80000"/>
              </a:lnSpc>
            </a:pPr>
            <a:r>
              <a:rPr lang="pl-PL" altLang="en-US" sz="2000"/>
              <a:t>Komplementariusze mają decydujący wpływ na funkcjonowanie spółki bez konieczności pokrycia ze środków własnych kapitału zakładowego.</a:t>
            </a:r>
            <a:endParaRPr lang="pl-PL" altLang="en-US" sz="2000" b="1"/>
          </a:p>
          <a:p>
            <a:pPr>
              <a:lnSpc>
                <a:spcPct val="80000"/>
              </a:lnSpc>
              <a:buFont typeface="Wingdings" panose="05000000000000000000" pitchFamily="2" charset="2"/>
              <a:buNone/>
            </a:pPr>
            <a:r>
              <a:rPr lang="pl-PL" altLang="en-US" sz="2000" b="1"/>
              <a:t>Wady:</a:t>
            </a:r>
            <a:endParaRPr lang="pl-PL" altLang="en-US" sz="2000"/>
          </a:p>
          <a:p>
            <a:pPr>
              <a:lnSpc>
                <a:spcPct val="80000"/>
              </a:lnSpc>
            </a:pPr>
            <a:r>
              <a:rPr lang="pl-PL" altLang="en-US" sz="2000"/>
              <a:t>Wymagany wysoki minimalny kapitał zakładowy.</a:t>
            </a:r>
          </a:p>
          <a:p>
            <a:pPr>
              <a:lnSpc>
                <a:spcPct val="80000"/>
              </a:lnSpc>
            </a:pPr>
            <a:r>
              <a:rPr lang="pl-PL" altLang="en-US" sz="2000"/>
              <a:t>Konieczne jest prowadzenie pełnej księgowości, przez co generowane są wysokie koszty.</a:t>
            </a:r>
          </a:p>
          <a:p>
            <a:pPr>
              <a:lnSpc>
                <a:spcPct val="80000"/>
              </a:lnSpc>
            </a:pPr>
            <a:r>
              <a:rPr lang="pl-PL" altLang="en-US" sz="2000"/>
              <a:t>Statut spółki musi być sporządzony w postaci aktu notarialnego.</a:t>
            </a:r>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9C07BB9A-97AC-FB1C-F6E7-84C0AA15470E}"/>
              </a:ext>
            </a:extLst>
          </p:cNvPr>
          <p:cNvSpPr>
            <a:spLocks noGrp="1" noChangeArrowheads="1"/>
          </p:cNvSpPr>
          <p:nvPr>
            <p:ph type="title"/>
          </p:nvPr>
        </p:nvSpPr>
        <p:spPr/>
        <p:txBody>
          <a:bodyPr/>
          <a:lstStyle/>
          <a:p>
            <a:pPr eaLnBrk="1" hangingPunct="1"/>
            <a:endParaRPr lang="en-US" altLang="en-US"/>
          </a:p>
        </p:txBody>
      </p:sp>
      <p:sp>
        <p:nvSpPr>
          <p:cNvPr id="40963" name="Rectangle 3">
            <a:extLst>
              <a:ext uri="{FF2B5EF4-FFF2-40B4-BE49-F238E27FC236}">
                <a16:creationId xmlns:a16="http://schemas.microsoft.com/office/drawing/2014/main" id="{2C8FB123-CD6C-0E72-91C0-643B56637A44}"/>
              </a:ext>
            </a:extLst>
          </p:cNvPr>
          <p:cNvSpPr>
            <a:spLocks noGrp="1" noChangeArrowheads="1"/>
          </p:cNvSpPr>
          <p:nvPr>
            <p:ph type="body" idx="1"/>
          </p:nvPr>
        </p:nvSpPr>
        <p:spPr>
          <a:xfrm>
            <a:off x="457200" y="333375"/>
            <a:ext cx="8229600" cy="5792788"/>
          </a:xfrm>
        </p:spPr>
        <p:txBody>
          <a:bodyPr/>
          <a:lstStyle/>
          <a:p>
            <a:pPr eaLnBrk="1" hangingPunct="1">
              <a:lnSpc>
                <a:spcPct val="80000"/>
              </a:lnSpc>
            </a:pPr>
            <a:r>
              <a:rPr lang="pl-PL" altLang="en-US" sz="2400"/>
              <a:t>Zgłoszenie spółki komandytowo-akcyjnej do sądu rejestrowego powinno zawierać :</a:t>
            </a:r>
            <a:br>
              <a:rPr lang="pl-PL" altLang="en-US" sz="2400"/>
            </a:br>
            <a:r>
              <a:rPr lang="pl-PL" altLang="en-US" sz="2400"/>
              <a:t>1. firmę , siedzibę i adres spółki</a:t>
            </a:r>
            <a:br>
              <a:rPr lang="pl-PL" altLang="en-US" sz="2400"/>
            </a:br>
            <a:r>
              <a:rPr lang="pl-PL" altLang="en-US" sz="2400"/>
              <a:t>2. przedmiot jej działalności</a:t>
            </a:r>
            <a:br>
              <a:rPr lang="pl-PL" altLang="en-US" sz="2400"/>
            </a:br>
            <a:r>
              <a:rPr lang="pl-PL" altLang="en-US" sz="2400"/>
              <a:t>3. wysokość kapitału zakładowego, liczbę i wartość nominalną akcji</a:t>
            </a:r>
            <a:br>
              <a:rPr lang="pl-PL" altLang="en-US" sz="2400"/>
            </a:br>
            <a:r>
              <a:rPr lang="pl-PL" altLang="en-US" sz="2400"/>
              <a:t>4. liczbę akcji uprzywilejowanych i rodzaj uprzywilejowania , jeżeli statut je przewiduje</a:t>
            </a:r>
            <a:br>
              <a:rPr lang="pl-PL" altLang="en-US" sz="2400"/>
            </a:br>
            <a:r>
              <a:rPr lang="pl-PL" altLang="en-US" sz="2400"/>
              <a:t>5. wzmiankę , jaka część kapitału kapitału zakładowego została wpłacona przed zarejestrowaniem </a:t>
            </a:r>
            <a:br>
              <a:rPr lang="pl-PL" altLang="en-US" sz="2400"/>
            </a:br>
            <a:r>
              <a:rPr lang="pl-PL" altLang="en-US" sz="2400"/>
              <a:t>6. nazwiska i imiona albo firmy komplementariuszy oraz okoliczności dotyczące ograniczenia ich zdolności do czynności prawnych </a:t>
            </a:r>
            <a:br>
              <a:rPr lang="pl-PL" altLang="en-US" sz="2400"/>
            </a:br>
            <a:r>
              <a:rPr lang="pl-PL" altLang="en-US" sz="2400"/>
              <a:t>7. nazwiska i imiona osób upoważnionych do reprezentowania spółki i sposób reprezentacji</a:t>
            </a:r>
            <a:br>
              <a:rPr lang="pl-PL" altLang="en-US" sz="2400"/>
            </a:br>
            <a:r>
              <a:rPr lang="pl-PL" altLang="en-US" sz="2400"/>
              <a:t>8. jeżeli przy założeniu spółki akcjonariusze wnoszą wkłady niepieniężne , zaznaczenie tej okoliczności</a:t>
            </a:r>
            <a:br>
              <a:rPr lang="pl-PL" altLang="en-US" sz="2400"/>
            </a:br>
            <a:r>
              <a:rPr lang="pl-PL" altLang="en-US" sz="2400"/>
              <a:t>9. czas trwania spółki jeżeli jest oznaczony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
            <a:extLst>
              <a:ext uri="{FF2B5EF4-FFF2-40B4-BE49-F238E27FC236}">
                <a16:creationId xmlns:a16="http://schemas.microsoft.com/office/drawing/2014/main" id="{DD402A58-737D-5659-BE04-8D3A4A57E480}"/>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definicje</a:t>
            </a:r>
          </a:p>
        </p:txBody>
      </p:sp>
      <p:sp>
        <p:nvSpPr>
          <p:cNvPr id="7170" name="Text Box 2">
            <a:extLst>
              <a:ext uri="{FF2B5EF4-FFF2-40B4-BE49-F238E27FC236}">
                <a16:creationId xmlns:a16="http://schemas.microsoft.com/office/drawing/2014/main" id="{24A6BF1A-1B12-EBB7-E12A-8CAA4944DAC9}"/>
              </a:ext>
            </a:extLst>
          </p:cNvPr>
          <p:cNvSpPr txBox="1">
            <a:spLocks noChangeArrowheads="1"/>
          </p:cNvSpPr>
          <p:nvPr/>
        </p:nvSpPr>
        <p:spPr bwMode="auto">
          <a:xfrm>
            <a:off x="381000" y="1447800"/>
            <a:ext cx="8077200" cy="4013200"/>
          </a:xfrm>
          <a:prstGeom prst="rect">
            <a:avLst/>
          </a:prstGeom>
          <a:noFill/>
          <a:ln w="9525" cap="flat">
            <a:noFill/>
            <a:round/>
            <a:headEnd/>
            <a:tailEnd/>
          </a:ln>
          <a:effectLst/>
        </p:spPr>
        <p:txBody>
          <a:bodyPr lIns="90000" tIns="46800" rIns="90000" bIns="46800">
            <a:spAutoFit/>
          </a:bodyPr>
          <a:lstStyle/>
          <a:p>
            <a:pPr eaLnBrk="1" hangingPunct="1">
              <a:spcBef>
                <a:spcPts val="20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effectLst>
                  <a:outerShdw blurRad="38100" dist="38100" dir="2700000" algn="tl">
                    <a:srgbClr val="FFFFFF"/>
                  </a:outerShdw>
                </a:effectLst>
                <a:latin typeface="Times New Roman" pitchFamily="16" charset="0"/>
                <a:ea typeface="Microsoft YaHei" charset="-122"/>
              </a:rPr>
              <a:t>Przedsiębiorstwo</a:t>
            </a:r>
            <a:r>
              <a:rPr lang="pl-PL" sz="3200" b="1">
                <a:solidFill>
                  <a:srgbClr val="000000"/>
                </a:solidFill>
                <a:latin typeface="Times New Roman" pitchFamily="16" charset="0"/>
                <a:ea typeface="Microsoft YaHei" charset="-122"/>
              </a:rPr>
              <a:t> </a:t>
            </a:r>
          </a:p>
          <a:p>
            <a:pPr eaLnBrk="1" hangingPunct="1">
              <a:spcBef>
                <a:spcPts val="2000"/>
              </a:spcBef>
              <a:buClr>
                <a:srgbClr val="000000"/>
              </a:buClr>
              <a:buSzPct val="100000"/>
              <a:buFont typeface="Times New Roman" pitchFamily="16"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latin typeface="Times New Roman" pitchFamily="16" charset="0"/>
                <a:ea typeface="Microsoft YaHei" charset="-122"/>
              </a:rPr>
              <a:t>podmiot prawa posiadający zdolności do działań prawnych,</a:t>
            </a:r>
          </a:p>
          <a:p>
            <a:pPr eaLnBrk="1" hangingPunct="1">
              <a:spcBef>
                <a:spcPts val="2000"/>
              </a:spcBef>
              <a:buClr>
                <a:srgbClr val="000000"/>
              </a:buClr>
              <a:buSzPct val="100000"/>
              <a:buFont typeface="Times New Roman" pitchFamily="16"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latin typeface="Times New Roman" pitchFamily="16" charset="0"/>
                <a:ea typeface="Microsoft YaHei" charset="-122"/>
              </a:rPr>
              <a:t>problematyka regulacji stosunków miedzy przedsiębiorstwem a innymi osobami prawnymi i fizycznymi, a także wewnątrz przedsiębiorstwa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8049792A-8E67-423B-703D-E47E85A872C5}"/>
              </a:ext>
            </a:extLst>
          </p:cNvPr>
          <p:cNvSpPr>
            <a:spLocks noGrp="1" noChangeArrowheads="1"/>
          </p:cNvSpPr>
          <p:nvPr>
            <p:ph type="title"/>
          </p:nvPr>
        </p:nvSpPr>
        <p:spPr/>
        <p:txBody>
          <a:bodyPr/>
          <a:lstStyle/>
          <a:p>
            <a:pPr eaLnBrk="1" hangingPunct="1"/>
            <a:endParaRPr lang="en-US" altLang="en-US"/>
          </a:p>
        </p:txBody>
      </p:sp>
      <p:sp>
        <p:nvSpPr>
          <p:cNvPr id="43011" name="Rectangle 3">
            <a:extLst>
              <a:ext uri="{FF2B5EF4-FFF2-40B4-BE49-F238E27FC236}">
                <a16:creationId xmlns:a16="http://schemas.microsoft.com/office/drawing/2014/main" id="{6CC80ABD-8E2E-4905-DA8B-09A65468AD87}"/>
              </a:ext>
            </a:extLst>
          </p:cNvPr>
          <p:cNvSpPr>
            <a:spLocks noGrp="1" noChangeArrowheads="1"/>
          </p:cNvSpPr>
          <p:nvPr>
            <p:ph type="body" idx="1"/>
          </p:nvPr>
        </p:nvSpPr>
        <p:spPr>
          <a:xfrm>
            <a:off x="457200" y="260350"/>
            <a:ext cx="8229600" cy="5865813"/>
          </a:xfrm>
        </p:spPr>
        <p:txBody>
          <a:bodyPr/>
          <a:lstStyle/>
          <a:p>
            <a:pPr eaLnBrk="1" hangingPunct="1"/>
            <a:br>
              <a:rPr lang="pl-PL" altLang="en-US" b="1"/>
            </a:br>
            <a:r>
              <a:rPr lang="pl-PL" altLang="en-US" b="1"/>
              <a:t>W spółce komandytowo – akcyjnej można ustanowić radę nadzorczą , a jest to obowiązkowe jeżeli liczba akcjonariuszy przekroczy 20 osób . Członków owej rady powołuje i odwołuje walne zgromadzenie. Komplementariusz albo jego pracownik nie może być członkiem rady nadzorczej</a:t>
            </a:r>
            <a:r>
              <a:rPr lang="pl-PL" altLang="en-US"/>
              <a:t>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37115A73-EC5B-9F1A-4087-C96C205E6FDF}"/>
              </a:ext>
            </a:extLst>
          </p:cNvPr>
          <p:cNvSpPr>
            <a:spLocks noGrp="1" noChangeArrowheads="1"/>
          </p:cNvSpPr>
          <p:nvPr>
            <p:ph type="title"/>
          </p:nvPr>
        </p:nvSpPr>
        <p:spPr/>
        <p:txBody>
          <a:bodyPr/>
          <a:lstStyle/>
          <a:p>
            <a:pPr eaLnBrk="1" hangingPunct="1"/>
            <a:endParaRPr lang="en-US" altLang="en-US"/>
          </a:p>
        </p:txBody>
      </p:sp>
      <p:sp>
        <p:nvSpPr>
          <p:cNvPr id="44035" name="Rectangle 3">
            <a:extLst>
              <a:ext uri="{FF2B5EF4-FFF2-40B4-BE49-F238E27FC236}">
                <a16:creationId xmlns:a16="http://schemas.microsoft.com/office/drawing/2014/main" id="{3C350F91-A495-A5A5-C39E-17CC3331B27A}"/>
              </a:ext>
            </a:extLst>
          </p:cNvPr>
          <p:cNvSpPr>
            <a:spLocks noGrp="1" noChangeArrowheads="1"/>
          </p:cNvSpPr>
          <p:nvPr>
            <p:ph type="body" idx="1"/>
          </p:nvPr>
        </p:nvSpPr>
        <p:spPr>
          <a:xfrm>
            <a:off x="457200" y="620713"/>
            <a:ext cx="8229600" cy="5505450"/>
          </a:xfrm>
        </p:spPr>
        <p:txBody>
          <a:bodyPr/>
          <a:lstStyle/>
          <a:p>
            <a:pPr eaLnBrk="1" hangingPunct="1">
              <a:lnSpc>
                <a:spcPct val="90000"/>
              </a:lnSpc>
            </a:pPr>
            <a:br>
              <a:rPr lang="pl-PL" altLang="en-US" sz="2800" b="1"/>
            </a:br>
            <a:r>
              <a:rPr lang="pl-PL" altLang="en-US" sz="2800" b="1"/>
              <a:t>Rada nadzorcza sprawuje stały nadzór nad działalnością spółki we wszystkich dziedzinach jej działalności. Rada nadzorcza może delegować swoich członków do tymczasowego wykonywania czynności komplementariuszy w przypadku , gdy żaden z komplementariuszy uprawnionych do sprawowania i prowadzenia spraw spółki nie może wykonywać swoich czynności .Rada nadzorcza może wytoczyć w imieniu spółki powództwo o odszkodowanie komplementariuszom nie pozbawionym prawa do prowadzenia spraw spółki .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75A7CCA1-173E-0D10-3E7C-15BA2B48D61A}"/>
              </a:ext>
            </a:extLst>
          </p:cNvPr>
          <p:cNvSpPr>
            <a:spLocks noGrp="1" noChangeArrowheads="1"/>
          </p:cNvSpPr>
          <p:nvPr>
            <p:ph type="title"/>
          </p:nvPr>
        </p:nvSpPr>
        <p:spPr/>
        <p:txBody>
          <a:bodyPr/>
          <a:lstStyle/>
          <a:p>
            <a:pPr eaLnBrk="1" hangingPunct="1"/>
            <a:endParaRPr lang="en-US" altLang="en-US"/>
          </a:p>
        </p:txBody>
      </p:sp>
      <p:sp>
        <p:nvSpPr>
          <p:cNvPr id="45059" name="Rectangle 3">
            <a:extLst>
              <a:ext uri="{FF2B5EF4-FFF2-40B4-BE49-F238E27FC236}">
                <a16:creationId xmlns:a16="http://schemas.microsoft.com/office/drawing/2014/main" id="{32091E2F-1501-C390-4AB8-1E4DA997FE5B}"/>
              </a:ext>
            </a:extLst>
          </p:cNvPr>
          <p:cNvSpPr>
            <a:spLocks noGrp="1" noChangeArrowheads="1"/>
          </p:cNvSpPr>
          <p:nvPr>
            <p:ph type="body" idx="1"/>
          </p:nvPr>
        </p:nvSpPr>
        <p:spPr>
          <a:xfrm>
            <a:off x="457200" y="260350"/>
            <a:ext cx="8229600" cy="5865813"/>
          </a:xfrm>
        </p:spPr>
        <p:txBody>
          <a:bodyPr/>
          <a:lstStyle/>
          <a:p>
            <a:pPr eaLnBrk="1" hangingPunct="1"/>
            <a:r>
              <a:rPr lang="pl-PL" altLang="en-US" b="1"/>
              <a:t>Walne zgromadzenie może być zwyczajne lub nadzwyczajne. Prawo uczestniczenia w walnym zgromadzeniu ma akcjonariusz i komplementariusz także w przypadku , gdy nie jest akcjonariuszem spółki komandytowo-akcyjnej . Każda akcja objęta lub nabyta daje komplementariuszowi prawo do jednego głosu . </a:t>
            </a:r>
            <a:br>
              <a:rPr lang="pl-PL" altLang="en-US" b="1"/>
            </a:br>
            <a:endParaRPr lang="pl-PL" altLang="en-US" b="1"/>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0FA23670-3615-44FE-F52A-DBFE60B7A508}"/>
              </a:ext>
            </a:extLst>
          </p:cNvPr>
          <p:cNvSpPr>
            <a:spLocks noGrp="1" noChangeArrowheads="1"/>
          </p:cNvSpPr>
          <p:nvPr>
            <p:ph type="title"/>
          </p:nvPr>
        </p:nvSpPr>
        <p:spPr/>
        <p:txBody>
          <a:bodyPr/>
          <a:lstStyle/>
          <a:p>
            <a:r>
              <a:rPr lang="pl-PL" altLang="en-US" sz="4000"/>
              <a:t>Spółki prawa handlowego - osobowe</a:t>
            </a:r>
          </a:p>
        </p:txBody>
      </p:sp>
      <p:sp>
        <p:nvSpPr>
          <p:cNvPr id="120835" name="Rectangle 3">
            <a:extLst>
              <a:ext uri="{FF2B5EF4-FFF2-40B4-BE49-F238E27FC236}">
                <a16:creationId xmlns:a16="http://schemas.microsoft.com/office/drawing/2014/main" id="{45965050-0E37-F615-B284-5FF623162751}"/>
              </a:ext>
            </a:extLst>
          </p:cNvPr>
          <p:cNvSpPr>
            <a:spLocks noGrp="1" noChangeArrowheads="1"/>
          </p:cNvSpPr>
          <p:nvPr>
            <p:ph type="body" idx="1"/>
          </p:nvPr>
        </p:nvSpPr>
        <p:spPr>
          <a:xfrm>
            <a:off x="395288" y="1844675"/>
            <a:ext cx="8229600" cy="4749800"/>
          </a:xfrm>
        </p:spPr>
        <p:txBody>
          <a:bodyPr/>
          <a:lstStyle/>
          <a:p>
            <a:pPr marL="609600" indent="-609600">
              <a:lnSpc>
                <a:spcPct val="80000"/>
              </a:lnSpc>
              <a:buFont typeface="Wingdings" panose="05000000000000000000" pitchFamily="2" charset="2"/>
              <a:buNone/>
            </a:pPr>
            <a:r>
              <a:rPr lang="pl-PL" altLang="en-US" sz="1800" b="1"/>
              <a:t>Spółka partnerska</a:t>
            </a:r>
            <a:r>
              <a:rPr lang="pl-PL" altLang="en-US" sz="1800"/>
              <a:t> - Podstawą prawną działalności jest Kodeks Spółek Handlowych (art. 86-101)</a:t>
            </a:r>
          </a:p>
          <a:p>
            <a:pPr marL="609600" indent="-609600">
              <a:lnSpc>
                <a:spcPct val="80000"/>
              </a:lnSpc>
            </a:pPr>
            <a:r>
              <a:rPr lang="pl-PL" altLang="en-US" sz="1800"/>
              <a:t>Status spółki nie posiada osobowości prawnej, jest to spółka osobowa.</a:t>
            </a:r>
          </a:p>
          <a:p>
            <a:pPr marL="609600" indent="-609600">
              <a:lnSpc>
                <a:spcPct val="80000"/>
              </a:lnSpc>
            </a:pPr>
            <a:r>
              <a:rPr lang="pl-PL" altLang="en-US" sz="1800"/>
              <a:t>Powstanie spółki: może być założona wyłącznie przez osoby fizyczne, które są uprawnione do wykonywania wolnego zawodu.</a:t>
            </a:r>
          </a:p>
          <a:p>
            <a:pPr marL="609600" indent="-609600">
              <a:lnSpc>
                <a:spcPct val="80000"/>
              </a:lnSpc>
            </a:pPr>
            <a:r>
              <a:rPr lang="pl-PL" altLang="en-US" sz="1800"/>
              <a:t>Spółka nie jest spółką kapitałową.</a:t>
            </a:r>
          </a:p>
          <a:p>
            <a:pPr marL="609600" indent="-609600">
              <a:lnSpc>
                <a:spcPct val="80000"/>
              </a:lnSpc>
            </a:pPr>
            <a:r>
              <a:rPr lang="pl-PL" altLang="en-US" sz="1800"/>
              <a:t>Partner nie ponosi odpowiedzialności za zobowiązania spółki powstałe w związku z wykonywaniem przez pozostałych partnerów wolnego zawodu, jak również za zobowiązania spółki będące następstwem działań i zaniechań osób zatrudnionych przez spółkę na podstawie umowy o pracę lub innego stosunku prawnego, które podlegały kierownictwu innego partnera przy świadczeniu usług związanych z przedmiotem działalności spółki.</a:t>
            </a:r>
          </a:p>
          <a:p>
            <a:pPr marL="609600" indent="-609600">
              <a:lnSpc>
                <a:spcPct val="80000"/>
              </a:lnSpc>
            </a:pPr>
            <a:r>
              <a:rPr lang="pl-PL" altLang="en-US" sz="1800"/>
              <a:t>Rozwiązanie spółki partnerskiej:</a:t>
            </a:r>
          </a:p>
          <a:p>
            <a:pPr marL="990600" lvl="1" indent="-533400">
              <a:lnSpc>
                <a:spcPct val="80000"/>
              </a:lnSpc>
            </a:pPr>
            <a:r>
              <a:rPr lang="pl-PL" altLang="en-US" sz="1800"/>
              <a:t>przyczyny przewidziane w umowie</a:t>
            </a:r>
          </a:p>
          <a:p>
            <a:pPr marL="990600" lvl="1" indent="-533400">
              <a:lnSpc>
                <a:spcPct val="80000"/>
              </a:lnSpc>
            </a:pPr>
            <a:r>
              <a:rPr lang="pl-PL" altLang="en-US" sz="1800"/>
              <a:t>uchwała wspólników o rozwiązaniu spółki,</a:t>
            </a:r>
          </a:p>
          <a:p>
            <a:pPr marL="990600" lvl="1" indent="-533400">
              <a:lnSpc>
                <a:spcPct val="80000"/>
              </a:lnSpc>
            </a:pPr>
            <a:r>
              <a:rPr lang="pl-PL" altLang="en-US" sz="1800"/>
              <a:t>ogłoszenie upadłości</a:t>
            </a:r>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1C8A19EA-C4E6-0EE7-8A69-9C546E5EAAD6}"/>
              </a:ext>
            </a:extLst>
          </p:cNvPr>
          <p:cNvSpPr>
            <a:spLocks noGrp="1" noChangeArrowheads="1"/>
          </p:cNvSpPr>
          <p:nvPr>
            <p:ph type="title"/>
          </p:nvPr>
        </p:nvSpPr>
        <p:spPr/>
        <p:txBody>
          <a:bodyPr/>
          <a:lstStyle/>
          <a:p>
            <a:pPr eaLnBrk="1" hangingPunct="1"/>
            <a:endParaRPr lang="en-US" altLang="en-US"/>
          </a:p>
        </p:txBody>
      </p:sp>
      <p:sp>
        <p:nvSpPr>
          <p:cNvPr id="25603" name="Rectangle 3">
            <a:extLst>
              <a:ext uri="{FF2B5EF4-FFF2-40B4-BE49-F238E27FC236}">
                <a16:creationId xmlns:a16="http://schemas.microsoft.com/office/drawing/2014/main" id="{3E166825-7005-0741-3943-A7DE85ECB303}"/>
              </a:ext>
            </a:extLst>
          </p:cNvPr>
          <p:cNvSpPr>
            <a:spLocks noGrp="1" noChangeArrowheads="1"/>
          </p:cNvSpPr>
          <p:nvPr>
            <p:ph type="body" idx="1"/>
          </p:nvPr>
        </p:nvSpPr>
        <p:spPr>
          <a:xfrm>
            <a:off x="457200" y="260350"/>
            <a:ext cx="8229600" cy="6337300"/>
          </a:xfrm>
        </p:spPr>
        <p:txBody>
          <a:bodyPr/>
          <a:lstStyle/>
          <a:p>
            <a:pPr eaLnBrk="1" hangingPunct="1">
              <a:lnSpc>
                <a:spcPct val="80000"/>
              </a:lnSpc>
            </a:pPr>
            <a:br>
              <a:rPr lang="pl-PL" altLang="en-US" sz="2000"/>
            </a:br>
            <a:r>
              <a:rPr lang="pl-PL" altLang="en-US" sz="2000"/>
              <a:t>Spółki partnerskie</a:t>
            </a:r>
            <a:br>
              <a:rPr lang="pl-PL" altLang="en-US" sz="2000"/>
            </a:br>
            <a:br>
              <a:rPr lang="pl-PL" altLang="en-US" sz="2000"/>
            </a:br>
            <a:r>
              <a:rPr lang="pl-PL" altLang="en-US" sz="2000"/>
              <a:t>Spółki partnerskie są spółkami osobowymi, utworzone przez partnerów ( wspólników) w celu wykonywania wolnego zawodu w spółce prowadzącej przedsiębiorstwo pod własną firmą . Partnerami w spółce mogą być wyłącznie osoby fizyczne uprawnione do wykonywania wolnych zawodów . Partnerami w spółce mogą być osoby uprawnione do wykonywania wolnych zawodów takich jak :</a:t>
            </a:r>
            <a:br>
              <a:rPr lang="pl-PL" altLang="en-US" sz="2000"/>
            </a:br>
            <a:br>
              <a:rPr lang="pl-PL" altLang="en-US" sz="2000"/>
            </a:br>
            <a:r>
              <a:rPr lang="pl-PL" altLang="en-US" sz="2000"/>
              <a:t>- adwokat</a:t>
            </a:r>
            <a:br>
              <a:rPr lang="pl-PL" altLang="en-US" sz="2000"/>
            </a:br>
            <a:r>
              <a:rPr lang="pl-PL" altLang="en-US" sz="2000"/>
              <a:t>- aptekarz</a:t>
            </a:r>
            <a:br>
              <a:rPr lang="pl-PL" altLang="en-US" sz="2000"/>
            </a:br>
            <a:r>
              <a:rPr lang="pl-PL" altLang="en-US" sz="2000"/>
              <a:t>- architekt </a:t>
            </a:r>
            <a:br>
              <a:rPr lang="pl-PL" altLang="en-US" sz="2000"/>
            </a:br>
            <a:r>
              <a:rPr lang="pl-PL" altLang="en-US" sz="2000"/>
              <a:t>- inżynier budownictwa</a:t>
            </a:r>
            <a:br>
              <a:rPr lang="pl-PL" altLang="en-US" sz="2000"/>
            </a:br>
            <a:r>
              <a:rPr lang="pl-PL" altLang="en-US" sz="2000"/>
              <a:t>- biegły rewident</a:t>
            </a:r>
            <a:br>
              <a:rPr lang="pl-PL" altLang="en-US" sz="2000"/>
            </a:br>
            <a:r>
              <a:rPr lang="pl-PL" altLang="en-US" sz="2000"/>
              <a:t>- broker ubezpieczeniowy </a:t>
            </a:r>
            <a:br>
              <a:rPr lang="pl-PL" altLang="en-US" sz="2000"/>
            </a:br>
            <a:r>
              <a:rPr lang="pl-PL" altLang="en-US" sz="2000"/>
              <a:t>- doradca podatkowy</a:t>
            </a:r>
            <a:br>
              <a:rPr lang="pl-PL" altLang="en-US" sz="2000"/>
            </a:br>
            <a:br>
              <a:rPr lang="pl-PL" altLang="en-US" sz="2000"/>
            </a:br>
            <a:br>
              <a:rPr lang="pl-PL" altLang="en-US" sz="2000"/>
            </a:br>
            <a:r>
              <a:rPr lang="pl-PL" altLang="en-US" sz="2000"/>
              <a:t>- księgowy</a:t>
            </a:r>
            <a:br>
              <a:rPr lang="pl-PL" altLang="en-US" sz="2000"/>
            </a:br>
            <a:r>
              <a:rPr lang="pl-PL" altLang="en-US" sz="2000"/>
              <a:t>- lekarz, lekarz stomatolog</a:t>
            </a:r>
            <a:br>
              <a:rPr lang="pl-PL" altLang="en-US" sz="2000"/>
            </a:br>
            <a:r>
              <a:rPr lang="pl-PL" altLang="en-US" sz="2000"/>
              <a:t>- lekarz weterynarii</a:t>
            </a:r>
            <a:br>
              <a:rPr lang="pl-PL" altLang="en-US" sz="2000"/>
            </a:br>
            <a:r>
              <a:rPr lang="pl-PL" altLang="en-US" sz="2000"/>
              <a:t>- notariusz</a:t>
            </a:r>
            <a:br>
              <a:rPr lang="pl-PL" altLang="en-US" sz="2000"/>
            </a:br>
            <a:r>
              <a:rPr lang="pl-PL" altLang="en-US" sz="2000"/>
              <a:t>- pielęgniarka</a:t>
            </a:r>
            <a:br>
              <a:rPr lang="pl-PL" altLang="en-US" sz="2000"/>
            </a:br>
            <a:r>
              <a:rPr lang="pl-PL" altLang="en-US" sz="2000"/>
              <a:t>- położna, radca prawny itp. </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2D3CAF77-FC81-1793-8167-87776B515E7C}"/>
              </a:ext>
            </a:extLst>
          </p:cNvPr>
          <p:cNvSpPr>
            <a:spLocks noGrp="1" noChangeArrowheads="1"/>
          </p:cNvSpPr>
          <p:nvPr>
            <p:ph type="title"/>
          </p:nvPr>
        </p:nvSpPr>
        <p:spPr/>
        <p:txBody>
          <a:bodyPr/>
          <a:lstStyle/>
          <a:p>
            <a:r>
              <a:rPr lang="pl-PL" altLang="en-US"/>
              <a:t>Spółka partnerska</a:t>
            </a:r>
          </a:p>
        </p:txBody>
      </p:sp>
      <p:sp>
        <p:nvSpPr>
          <p:cNvPr id="121859" name="Rectangle 3">
            <a:extLst>
              <a:ext uri="{FF2B5EF4-FFF2-40B4-BE49-F238E27FC236}">
                <a16:creationId xmlns:a16="http://schemas.microsoft.com/office/drawing/2014/main" id="{0CAF858F-E928-F1CA-F873-310D677DF657}"/>
              </a:ext>
            </a:extLst>
          </p:cNvPr>
          <p:cNvSpPr>
            <a:spLocks noGrp="1" noChangeArrowheads="1"/>
          </p:cNvSpPr>
          <p:nvPr>
            <p:ph type="body" idx="1"/>
          </p:nvPr>
        </p:nvSpPr>
        <p:spPr/>
        <p:txBody>
          <a:bodyPr/>
          <a:lstStyle/>
          <a:p>
            <a:pPr marL="1371600" lvl="2" indent="-457200">
              <a:lnSpc>
                <a:spcPct val="80000"/>
              </a:lnSpc>
              <a:buFont typeface="Wingdings" panose="05000000000000000000" pitchFamily="2" charset="2"/>
              <a:buNone/>
            </a:pPr>
            <a:r>
              <a:rPr lang="pl-PL" altLang="en-US" b="1"/>
              <a:t>Zalety:</a:t>
            </a:r>
          </a:p>
          <a:p>
            <a:pPr marL="990600" lvl="1" indent="-533400">
              <a:lnSpc>
                <a:spcPct val="80000"/>
              </a:lnSpc>
            </a:pPr>
            <a:r>
              <a:rPr lang="pl-PL" altLang="en-US" sz="2400"/>
              <a:t>możliwość ograniczenia odpowiedzialności każdego wspólnika jedynie do jego własnych działań,</a:t>
            </a:r>
          </a:p>
          <a:p>
            <a:pPr marL="990600" lvl="1" indent="-533400">
              <a:lnSpc>
                <a:spcPct val="80000"/>
              </a:lnSpc>
            </a:pPr>
            <a:r>
              <a:rPr lang="pl-PL" altLang="en-US" sz="2400"/>
              <a:t>możliwość złączenia pomysłów i kapitału wielu osób,</a:t>
            </a:r>
          </a:p>
          <a:p>
            <a:pPr marL="990600" lvl="1" indent="-533400">
              <a:lnSpc>
                <a:spcPct val="80000"/>
              </a:lnSpc>
              <a:buFont typeface="Wingdings" panose="05000000000000000000" pitchFamily="2" charset="2"/>
              <a:buNone/>
            </a:pPr>
            <a:r>
              <a:rPr lang="pl-PL" altLang="en-US" sz="2400"/>
              <a:t>	</a:t>
            </a:r>
            <a:r>
              <a:rPr lang="pl-PL" altLang="en-US" sz="2400" b="1"/>
              <a:t>Wady:</a:t>
            </a:r>
          </a:p>
          <a:p>
            <a:pPr marL="990600" lvl="1" indent="-533400">
              <a:lnSpc>
                <a:spcPct val="80000"/>
              </a:lnSpc>
            </a:pPr>
            <a:r>
              <a:rPr lang="pl-PL" altLang="en-US" sz="2400"/>
              <a:t>koszty aktu notarialnego, wpisu do rejestru handlowego i jego ogłoszenia</a:t>
            </a:r>
          </a:p>
          <a:p>
            <a:pPr marL="990600" lvl="1" indent="-533400">
              <a:lnSpc>
                <a:spcPct val="80000"/>
              </a:lnSpc>
            </a:pPr>
            <a:r>
              <a:rPr lang="pl-PL" altLang="en-US" sz="2400"/>
              <a:t>możliwość działalności spółki wyłącznie w zakresie wykonywania wolnego zawodu partnerów,</a:t>
            </a:r>
          </a:p>
          <a:p>
            <a:pPr marL="990600" lvl="1" indent="-533400">
              <a:lnSpc>
                <a:spcPct val="80000"/>
              </a:lnSpc>
            </a:pPr>
            <a:r>
              <a:rPr lang="pl-PL" altLang="en-US" sz="2400"/>
              <a:t>spółkę mogą założyć tylko osoby fizyczne</a:t>
            </a:r>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6261797C-4F61-E4A5-5478-C4E53308B5F1}"/>
              </a:ext>
            </a:extLst>
          </p:cNvPr>
          <p:cNvSpPr>
            <a:spLocks noGrp="1" noChangeArrowheads="1"/>
          </p:cNvSpPr>
          <p:nvPr>
            <p:ph type="title"/>
          </p:nvPr>
        </p:nvSpPr>
        <p:spPr>
          <a:xfrm>
            <a:off x="457200" y="274638"/>
            <a:ext cx="8229600" cy="706437"/>
          </a:xfrm>
        </p:spPr>
        <p:txBody>
          <a:bodyPr/>
          <a:lstStyle/>
          <a:p>
            <a:pPr eaLnBrk="1" hangingPunct="1"/>
            <a:r>
              <a:rPr lang="pl-PL" altLang="en-US" sz="3200" b="1" u="sng">
                <a:latin typeface="Verdana" panose="020B0604030504040204" pitchFamily="34" charset="0"/>
              </a:rPr>
              <a:t>Spółki kapitałowe</a:t>
            </a:r>
          </a:p>
        </p:txBody>
      </p:sp>
      <p:sp>
        <p:nvSpPr>
          <p:cNvPr id="122883" name="Rectangle 3">
            <a:extLst>
              <a:ext uri="{FF2B5EF4-FFF2-40B4-BE49-F238E27FC236}">
                <a16:creationId xmlns:a16="http://schemas.microsoft.com/office/drawing/2014/main" id="{1CCB9F70-F4AD-93BE-5264-C8B9F29F4ABE}"/>
              </a:ext>
            </a:extLst>
          </p:cNvPr>
          <p:cNvSpPr>
            <a:spLocks noGrp="1" noChangeArrowheads="1"/>
          </p:cNvSpPr>
          <p:nvPr>
            <p:ph type="body" idx="1"/>
          </p:nvPr>
        </p:nvSpPr>
        <p:spPr>
          <a:xfrm>
            <a:off x="468313" y="1125538"/>
            <a:ext cx="8229600" cy="4525962"/>
          </a:xfrm>
        </p:spPr>
        <p:txBody>
          <a:bodyPr/>
          <a:lstStyle/>
          <a:p>
            <a:pPr algn="ctr" eaLnBrk="1" hangingPunct="1">
              <a:buFontTx/>
              <a:buNone/>
            </a:pPr>
            <a:r>
              <a:rPr lang="pl-PL" altLang="en-US" sz="2000" b="1"/>
              <a:t>Spółka kapitałowa</a:t>
            </a:r>
            <a:r>
              <a:rPr lang="pl-PL" altLang="en-US" sz="2000"/>
              <a:t> - podmiot prawa handlowego zdefiniowany w ustawie Kodeksu spółek handlowych. Grupuje spółki z ograniczoną odpowiedzialnością i akcyjne, a więc posiadające kapitał zakładowy jako najważniejszy element będący podstawą ich utworzenia oraz zwalniające z pewnymi wyjątkami udziałowców/akcjonariuszy z odpowiedzialności osobistej za zobowiązania tych spółek.</a:t>
            </a:r>
          </a:p>
        </p:txBody>
      </p:sp>
      <p:sp>
        <p:nvSpPr>
          <p:cNvPr id="122884" name="Text Box 4">
            <a:extLst>
              <a:ext uri="{FF2B5EF4-FFF2-40B4-BE49-F238E27FC236}">
                <a16:creationId xmlns:a16="http://schemas.microsoft.com/office/drawing/2014/main" id="{A70BBA07-4A30-4AFD-C6C8-90E2B188C4BE}"/>
              </a:ext>
            </a:extLst>
          </p:cNvPr>
          <p:cNvSpPr txBox="1">
            <a:spLocks noChangeArrowheads="1"/>
          </p:cNvSpPr>
          <p:nvPr/>
        </p:nvSpPr>
        <p:spPr bwMode="auto">
          <a:xfrm>
            <a:off x="395288" y="3141663"/>
            <a:ext cx="6337300" cy="314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spcBef>
                <a:spcPct val="50000"/>
              </a:spcBef>
              <a:buClr>
                <a:srgbClr val="000000"/>
              </a:buClr>
              <a:buSzPct val="100000"/>
              <a:buFont typeface="Times New Roman" panose="02020603050405020304" pitchFamily="18" charset="0"/>
              <a:buNone/>
            </a:pPr>
            <a:r>
              <a:rPr lang="pl-PL" altLang="en-US" sz="1600" u="sng">
                <a:solidFill>
                  <a:schemeClr val="accent2"/>
                </a:solidFill>
              </a:rPr>
              <a:t>Stanowi wyższą formę organizacji gospodarczej w stosunku do spółki osobowej. Związane jest to z cechami określonymi ustawowo:</a:t>
            </a:r>
          </a:p>
          <a:p>
            <a:pPr eaLnBrk="1" hangingPunct="1">
              <a:spcBef>
                <a:spcPct val="50000"/>
              </a:spcBef>
              <a:buClr>
                <a:srgbClr val="000000"/>
              </a:buClr>
              <a:buSzPct val="100000"/>
              <a:buFontTx/>
              <a:buChar char="•"/>
            </a:pPr>
            <a:r>
              <a:rPr lang="pl-PL" altLang="en-US" sz="1600"/>
              <a:t> </a:t>
            </a:r>
            <a:r>
              <a:rPr lang="pl-PL" altLang="en-US" sz="1600">
                <a:solidFill>
                  <a:schemeClr val="tx1"/>
                </a:solidFill>
              </a:rPr>
              <a:t>posiadanie kapitału zakładowego</a:t>
            </a:r>
          </a:p>
          <a:p>
            <a:pPr eaLnBrk="1" hangingPunct="1">
              <a:spcBef>
                <a:spcPct val="50000"/>
              </a:spcBef>
              <a:buClr>
                <a:srgbClr val="000000"/>
              </a:buClr>
              <a:buSzPct val="100000"/>
              <a:buFontTx/>
              <a:buChar char="•"/>
            </a:pPr>
            <a:r>
              <a:rPr lang="pl-PL" altLang="en-US" sz="1600">
                <a:solidFill>
                  <a:schemeClr val="tx1"/>
                </a:solidFill>
              </a:rPr>
              <a:t> posiadanie osobowości prawnej</a:t>
            </a:r>
          </a:p>
          <a:p>
            <a:pPr eaLnBrk="1" hangingPunct="1">
              <a:spcBef>
                <a:spcPct val="50000"/>
              </a:spcBef>
              <a:buClr>
                <a:srgbClr val="000000"/>
              </a:buClr>
              <a:buSzPct val="100000"/>
              <a:buFontTx/>
              <a:buChar char="•"/>
            </a:pPr>
            <a:r>
              <a:rPr lang="pl-PL" altLang="en-US" sz="1600">
                <a:solidFill>
                  <a:schemeClr val="tx1"/>
                </a:solidFill>
              </a:rPr>
              <a:t> posiadanie zgromadzonego majątku odrębnego od majątków osobistych wspólników</a:t>
            </a:r>
          </a:p>
          <a:p>
            <a:pPr eaLnBrk="1" hangingPunct="1">
              <a:spcBef>
                <a:spcPct val="50000"/>
              </a:spcBef>
              <a:buClr>
                <a:srgbClr val="000000"/>
              </a:buClr>
              <a:buSzPct val="100000"/>
              <a:buFontTx/>
              <a:buChar char="•"/>
            </a:pPr>
            <a:r>
              <a:rPr lang="pl-PL" altLang="en-US" sz="1600">
                <a:solidFill>
                  <a:schemeClr val="tx1"/>
                </a:solidFill>
              </a:rPr>
              <a:t> ponoszenie przez spółkę odpowiedzialności za zobowiązania całym swym majątkiem</a:t>
            </a:r>
          </a:p>
          <a:p>
            <a:pPr eaLnBrk="1" hangingPunct="1">
              <a:spcBef>
                <a:spcPct val="50000"/>
              </a:spcBef>
              <a:buClr>
                <a:srgbClr val="000000"/>
              </a:buClr>
              <a:buSzPct val="100000"/>
              <a:buFontTx/>
              <a:buChar char="•"/>
            </a:pPr>
            <a:r>
              <a:rPr lang="pl-PL" altLang="en-US" sz="1600">
                <a:solidFill>
                  <a:schemeClr val="tx1"/>
                </a:solidFill>
              </a:rPr>
              <a:t> umowne ustalenie dla wspólników lub akcjonariuszy ich praw i obowiązków wobec spółki</a:t>
            </a:r>
          </a:p>
        </p:txBody>
      </p:sp>
    </p:spTree>
  </p:cSld>
  <p:clrMapOvr>
    <a:masterClrMapping/>
  </p:clrMapOvr>
  <p:transition advClick="0" advTm="5000"/>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ytuł 1">
            <a:extLst>
              <a:ext uri="{FF2B5EF4-FFF2-40B4-BE49-F238E27FC236}">
                <a16:creationId xmlns:a16="http://schemas.microsoft.com/office/drawing/2014/main" id="{2396C849-9D1C-8081-5CAD-E90170A2BEF3}"/>
              </a:ext>
            </a:extLst>
          </p:cNvPr>
          <p:cNvSpPr>
            <a:spLocks noGrp="1" noChangeArrowheads="1"/>
          </p:cNvSpPr>
          <p:nvPr>
            <p:ph type="title"/>
          </p:nvPr>
        </p:nvSpPr>
        <p:spPr/>
        <p:txBody>
          <a:bodyPr/>
          <a:lstStyle/>
          <a:p>
            <a:r>
              <a:rPr lang="pl-PL" altLang="en-US"/>
              <a:t>Kapitał zakładowy </a:t>
            </a:r>
          </a:p>
        </p:txBody>
      </p:sp>
      <p:sp>
        <p:nvSpPr>
          <p:cNvPr id="123907" name="Symbol zastępczy zawartości 4">
            <a:extLst>
              <a:ext uri="{FF2B5EF4-FFF2-40B4-BE49-F238E27FC236}">
                <a16:creationId xmlns:a16="http://schemas.microsoft.com/office/drawing/2014/main" id="{89F00736-8811-36F4-8E8D-1EAA2DDCCF9A}"/>
              </a:ext>
            </a:extLst>
          </p:cNvPr>
          <p:cNvSpPr>
            <a:spLocks noGrp="1" noChangeArrowheads="1"/>
          </p:cNvSpPr>
          <p:nvPr>
            <p:ph sz="quarter" idx="2"/>
          </p:nvPr>
        </p:nvSpPr>
        <p:spPr>
          <a:xfrm>
            <a:off x="395288" y="2205038"/>
            <a:ext cx="4187825" cy="3941762"/>
          </a:xfrm>
        </p:spPr>
        <p:txBody>
          <a:bodyPr/>
          <a:lstStyle/>
          <a:p>
            <a:pPr marL="0" indent="0"/>
            <a:r>
              <a:rPr lang="pl-PL" altLang="en-US" u="sng">
                <a:solidFill>
                  <a:srgbClr val="0070C0"/>
                </a:solidFill>
              </a:rPr>
              <a:t>Spółka z o.o.</a:t>
            </a:r>
            <a:endParaRPr lang="pl-PL" altLang="en-US">
              <a:solidFill>
                <a:srgbClr val="0070C0"/>
              </a:solidFill>
            </a:endParaRPr>
          </a:p>
          <a:p>
            <a:pPr marL="0" indent="0"/>
            <a:endParaRPr lang="pl-PL" altLang="en-US">
              <a:solidFill>
                <a:srgbClr val="0070C0"/>
              </a:solidFill>
            </a:endParaRPr>
          </a:p>
          <a:p>
            <a:pPr marL="0" indent="0"/>
            <a:r>
              <a:rPr lang="pl-PL" altLang="en-US" sz="1600">
                <a:solidFill>
                  <a:srgbClr val="0070C0"/>
                </a:solidFill>
              </a:rPr>
              <a:t>Kapitał zakładowy w spółce z o.o. powinien wynosić co najmniej 5000 zł.</a:t>
            </a:r>
          </a:p>
          <a:p>
            <a:pPr marL="0" indent="0"/>
            <a:endParaRPr lang="pl-PL" altLang="en-US" sz="1600">
              <a:solidFill>
                <a:srgbClr val="0070C0"/>
              </a:solidFill>
            </a:endParaRPr>
          </a:p>
          <a:p>
            <a:pPr marL="0" indent="0"/>
            <a:r>
              <a:rPr lang="pl-PL" altLang="en-US" sz="1600">
                <a:solidFill>
                  <a:srgbClr val="0070C0"/>
                </a:solidFill>
              </a:rPr>
              <a:t>Wartość nominalna udziału nie może być niższa niż 50 zł. (art. 154 KSH).</a:t>
            </a:r>
          </a:p>
          <a:p>
            <a:pPr marL="0" indent="0"/>
            <a:endParaRPr lang="pl-PL" altLang="en-US" sz="1600"/>
          </a:p>
          <a:p>
            <a:pPr marL="0" indent="0"/>
            <a:r>
              <a:rPr lang="pl-PL" altLang="en-US" sz="1600">
                <a:solidFill>
                  <a:srgbClr val="0070C0"/>
                </a:solidFill>
              </a:rPr>
              <a:t>Kapitał zakładowy sp. z o.o. dzieli się na UDZIAŁY O RÓWNEJ ALBO NIERÓWNEJ WARTOŚCI NOMINALNEJ.</a:t>
            </a:r>
          </a:p>
          <a:p>
            <a:pPr marL="0" indent="0"/>
            <a:endParaRPr lang="pl-PL" altLang="en-US" sz="1600"/>
          </a:p>
        </p:txBody>
      </p:sp>
      <p:sp>
        <p:nvSpPr>
          <p:cNvPr id="123908" name="Symbol zastępczy zawartości 5">
            <a:extLst>
              <a:ext uri="{FF2B5EF4-FFF2-40B4-BE49-F238E27FC236}">
                <a16:creationId xmlns:a16="http://schemas.microsoft.com/office/drawing/2014/main" id="{FA8FDACB-8420-AD2D-C528-9E381ACE6D55}"/>
              </a:ext>
            </a:extLst>
          </p:cNvPr>
          <p:cNvSpPr>
            <a:spLocks noGrp="1" noChangeArrowheads="1"/>
          </p:cNvSpPr>
          <p:nvPr>
            <p:ph sz="quarter" idx="4"/>
          </p:nvPr>
        </p:nvSpPr>
        <p:spPr/>
        <p:txBody>
          <a:bodyPr/>
          <a:lstStyle/>
          <a:p>
            <a:pPr marL="0" indent="0"/>
            <a:r>
              <a:rPr lang="pl-PL" altLang="en-US" u="sng">
                <a:solidFill>
                  <a:srgbClr val="FF0000"/>
                </a:solidFill>
              </a:rPr>
              <a:t>Spółka akcyjna</a:t>
            </a:r>
          </a:p>
          <a:p>
            <a:pPr marL="0" indent="0"/>
            <a:endParaRPr lang="pl-PL" altLang="en-US" u="sng">
              <a:solidFill>
                <a:srgbClr val="FF0000"/>
              </a:solidFill>
            </a:endParaRPr>
          </a:p>
          <a:p>
            <a:pPr marL="0" indent="0"/>
            <a:r>
              <a:rPr lang="pl-PL" altLang="en-US" sz="1600">
                <a:solidFill>
                  <a:srgbClr val="FF0000"/>
                </a:solidFill>
              </a:rPr>
              <a:t>Kapitał</a:t>
            </a:r>
            <a:r>
              <a:rPr lang="pl-PL" altLang="en-US" sz="1600" u="sng">
                <a:solidFill>
                  <a:srgbClr val="FF0000"/>
                </a:solidFill>
              </a:rPr>
              <a:t> </a:t>
            </a:r>
            <a:r>
              <a:rPr lang="pl-PL" altLang="en-US" sz="1600">
                <a:solidFill>
                  <a:srgbClr val="FF0000"/>
                </a:solidFill>
              </a:rPr>
              <a:t>zakładowy spółki powinien wynosić co najmniej 100 000 zł.</a:t>
            </a:r>
          </a:p>
          <a:p>
            <a:pPr marL="0" indent="0"/>
            <a:endParaRPr lang="pl-PL" altLang="en-US" sz="1600" u="sng">
              <a:solidFill>
                <a:srgbClr val="FF0000"/>
              </a:solidFill>
            </a:endParaRPr>
          </a:p>
          <a:p>
            <a:pPr marL="0" indent="0"/>
            <a:r>
              <a:rPr lang="pl-PL" altLang="en-US" sz="1600">
                <a:solidFill>
                  <a:srgbClr val="FF0000"/>
                </a:solidFill>
              </a:rPr>
              <a:t>Wartość nominalna akcji nie może być niższa niż 1 zł</a:t>
            </a:r>
          </a:p>
          <a:p>
            <a:pPr marL="0" indent="0"/>
            <a:endParaRPr lang="pl-PL" altLang="en-US" sz="1600">
              <a:solidFill>
                <a:srgbClr val="FF0000"/>
              </a:solidFill>
            </a:endParaRPr>
          </a:p>
          <a:p>
            <a:pPr marL="0" indent="0"/>
            <a:endParaRPr lang="pl-PL" altLang="en-US" sz="1600">
              <a:solidFill>
                <a:srgbClr val="FF0000"/>
              </a:solidFill>
            </a:endParaRPr>
          </a:p>
          <a:p>
            <a:pPr marL="0" indent="0"/>
            <a:r>
              <a:rPr lang="pl-PL" altLang="en-US" sz="1600">
                <a:solidFill>
                  <a:srgbClr val="FF0000"/>
                </a:solidFill>
              </a:rPr>
              <a:t>Kapitał zakładowy sp. akcyjnej dzieli się na AKCJE O RÓWNEJ wartości nominalnej</a:t>
            </a:r>
          </a:p>
          <a:p>
            <a:pPr marL="0" indent="0"/>
            <a:endParaRPr lang="pl-PL" altLang="en-US" sz="1600">
              <a:solidFill>
                <a:srgbClr val="FF0000"/>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ext Box 1">
            <a:extLst>
              <a:ext uri="{FF2B5EF4-FFF2-40B4-BE49-F238E27FC236}">
                <a16:creationId xmlns:a16="http://schemas.microsoft.com/office/drawing/2014/main" id="{AB16141B-5615-AFCC-9F9A-87E2C6BF2274}"/>
              </a:ext>
            </a:extLst>
          </p:cNvPr>
          <p:cNvSpPr txBox="1">
            <a:spLocks noChangeArrowheads="1"/>
          </p:cNvSpPr>
          <p:nvPr/>
        </p:nvSpPr>
        <p:spPr bwMode="auto">
          <a:xfrm>
            <a:off x="685800" y="609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ct val="0"/>
              </a:spcBef>
              <a:buClrTx/>
              <a:buFontTx/>
              <a:buNone/>
            </a:pPr>
            <a:r>
              <a:rPr lang="pl-PL" altLang="en-US" sz="3600">
                <a:solidFill>
                  <a:srgbClr val="006600"/>
                </a:solidFill>
              </a:rPr>
              <a:t> spółki kapitałowe</a:t>
            </a:r>
          </a:p>
        </p:txBody>
      </p:sp>
      <p:sp>
        <p:nvSpPr>
          <p:cNvPr id="124931" name="Text Box 2">
            <a:extLst>
              <a:ext uri="{FF2B5EF4-FFF2-40B4-BE49-F238E27FC236}">
                <a16:creationId xmlns:a16="http://schemas.microsoft.com/office/drawing/2014/main" id="{3247962F-1467-9D87-410C-2ABA30026928}"/>
              </a:ext>
            </a:extLst>
          </p:cNvPr>
          <p:cNvSpPr txBox="1">
            <a:spLocks noChangeArrowheads="1"/>
          </p:cNvSpPr>
          <p:nvPr/>
        </p:nvSpPr>
        <p:spPr bwMode="auto">
          <a:xfrm>
            <a:off x="533400" y="2057400"/>
            <a:ext cx="7848600" cy="426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750"/>
              </a:spcBef>
              <a:buFont typeface="Wingdings" panose="05000000000000000000" pitchFamily="2" charset="2"/>
              <a:buChar char=""/>
            </a:pPr>
            <a:r>
              <a:rPr lang="pl-PL" altLang="en-US" sz="2800">
                <a:latin typeface="Times New Roman" panose="02020603050405020304" pitchFamily="18" charset="0"/>
              </a:rPr>
              <a:t>posiadają osobowość prawną</a:t>
            </a:r>
          </a:p>
          <a:p>
            <a:pPr eaLnBrk="1" hangingPunct="1">
              <a:spcBef>
                <a:spcPts val="1750"/>
              </a:spcBef>
              <a:buFont typeface="Wingdings" panose="05000000000000000000" pitchFamily="2" charset="2"/>
              <a:buChar char=""/>
            </a:pPr>
            <a:r>
              <a:rPr lang="pl-PL" altLang="en-US" sz="2800">
                <a:latin typeface="Times New Roman" panose="02020603050405020304" pitchFamily="18" charset="0"/>
              </a:rPr>
              <a:t>przedmiotem wkładu </a:t>
            </a:r>
            <a:r>
              <a:rPr lang="pl-PL" altLang="en-US" sz="2800" u="sng">
                <a:latin typeface="Times New Roman" panose="02020603050405020304" pitchFamily="18" charset="0"/>
              </a:rPr>
              <a:t>nie może</a:t>
            </a:r>
            <a:r>
              <a:rPr lang="pl-PL" altLang="en-US" sz="2800">
                <a:latin typeface="Times New Roman" panose="02020603050405020304" pitchFamily="18" charset="0"/>
              </a:rPr>
              <a:t> być prawo niezbywalne, świadczenie pracy lub usług</a:t>
            </a:r>
          </a:p>
          <a:p>
            <a:pPr eaLnBrk="1" hangingPunct="1">
              <a:spcBef>
                <a:spcPts val="1750"/>
              </a:spcBef>
              <a:buFont typeface="Wingdings" panose="05000000000000000000" pitchFamily="2" charset="2"/>
              <a:buNone/>
            </a:pPr>
            <a:r>
              <a:rPr lang="pl-PL" altLang="en-US" sz="2800">
                <a:latin typeface="Times New Roman" panose="02020603050405020304" pitchFamily="18" charset="0"/>
              </a:rPr>
              <a:t>Są to:</a:t>
            </a:r>
          </a:p>
          <a:p>
            <a:pPr eaLnBrk="1" hangingPunct="1">
              <a:spcBef>
                <a:spcPts val="1750"/>
              </a:spcBef>
              <a:buFont typeface="Wingdings" panose="05000000000000000000" pitchFamily="2" charset="2"/>
              <a:buChar char=""/>
            </a:pPr>
            <a:r>
              <a:rPr lang="pl-PL" altLang="en-US" sz="2800">
                <a:latin typeface="Times New Roman" panose="02020603050405020304" pitchFamily="18" charset="0"/>
              </a:rPr>
              <a:t>Spółki z ograniczoną odpowiedzialnością,</a:t>
            </a:r>
          </a:p>
          <a:p>
            <a:pPr eaLnBrk="1" hangingPunct="1">
              <a:spcBef>
                <a:spcPts val="1750"/>
              </a:spcBef>
              <a:buFont typeface="Wingdings" panose="05000000000000000000" pitchFamily="2" charset="2"/>
              <a:buChar char=""/>
            </a:pPr>
            <a:r>
              <a:rPr lang="pl-PL" altLang="en-US" sz="2800">
                <a:latin typeface="Times New Roman" panose="02020603050405020304" pitchFamily="18" charset="0"/>
              </a:rPr>
              <a:t>Spółki akcyjne</a:t>
            </a:r>
          </a:p>
          <a:p>
            <a:pPr eaLnBrk="1" hangingPunct="1">
              <a:spcBef>
                <a:spcPts val="1750"/>
              </a:spcBef>
              <a:buClrTx/>
              <a:buFontTx/>
              <a:buNone/>
            </a:pPr>
            <a:endParaRPr lang="pl-PL" altLang="en-US" sz="2800" b="1">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a:extLst>
              <a:ext uri="{FF2B5EF4-FFF2-40B4-BE49-F238E27FC236}">
                <a16:creationId xmlns:a16="http://schemas.microsoft.com/office/drawing/2014/main" id="{DB378185-D428-0F08-D820-F20D07EC4E24}"/>
              </a:ext>
            </a:extLst>
          </p:cNvPr>
          <p:cNvSpPr>
            <a:spLocks noGrp="1" noChangeArrowheads="1"/>
          </p:cNvSpPr>
          <p:nvPr>
            <p:ph type="title"/>
          </p:nvPr>
        </p:nvSpPr>
        <p:spPr/>
        <p:txBody>
          <a:bodyPr/>
          <a:lstStyle/>
          <a:p>
            <a:r>
              <a:rPr lang="pl-PL" altLang="en-US" sz="4000"/>
              <a:t>Spółki prawa handlowego - kapitałowe</a:t>
            </a:r>
          </a:p>
        </p:txBody>
      </p:sp>
      <p:sp>
        <p:nvSpPr>
          <p:cNvPr id="126979" name="Rectangle 3">
            <a:extLst>
              <a:ext uri="{FF2B5EF4-FFF2-40B4-BE49-F238E27FC236}">
                <a16:creationId xmlns:a16="http://schemas.microsoft.com/office/drawing/2014/main" id="{BB5E2602-49DE-A854-ACB8-9E70FE932E0F}"/>
              </a:ext>
            </a:extLst>
          </p:cNvPr>
          <p:cNvSpPr>
            <a:spLocks noGrp="1" noChangeArrowheads="1"/>
          </p:cNvSpPr>
          <p:nvPr>
            <p:ph type="body" idx="1"/>
          </p:nvPr>
        </p:nvSpPr>
        <p:spPr>
          <a:xfrm>
            <a:off x="457200" y="1773238"/>
            <a:ext cx="8229600" cy="4679950"/>
          </a:xfrm>
        </p:spPr>
        <p:txBody>
          <a:bodyPr/>
          <a:lstStyle/>
          <a:p>
            <a:pPr marL="609600" indent="-609600">
              <a:lnSpc>
                <a:spcPct val="90000"/>
              </a:lnSpc>
              <a:buFont typeface="Wingdings" panose="05000000000000000000" pitchFamily="2" charset="2"/>
              <a:buNone/>
            </a:pPr>
            <a:r>
              <a:rPr lang="pl-PL" altLang="en-US" b="1"/>
              <a:t>Spółka z o.o.</a:t>
            </a:r>
            <a:r>
              <a:rPr lang="pl-PL" altLang="en-US" sz="2000"/>
              <a:t> – Podstawą prawną działalności jest Kodeks Spółek Handlowych (art.151-300).</a:t>
            </a:r>
          </a:p>
          <a:p>
            <a:pPr marL="609600" indent="-609600">
              <a:lnSpc>
                <a:spcPct val="90000"/>
              </a:lnSpc>
            </a:pPr>
            <a:r>
              <a:rPr lang="pl-PL" altLang="en-US" sz="2000"/>
              <a:t>Spółka posiada osobowość prawną, którą nabywa z chwilą wpisu do rejestru handlowego.</a:t>
            </a:r>
          </a:p>
          <a:p>
            <a:pPr marL="609600" indent="-609600">
              <a:lnSpc>
                <a:spcPct val="90000"/>
              </a:lnSpc>
            </a:pPr>
            <a:r>
              <a:rPr lang="pl-PL" altLang="en-US" sz="2000"/>
              <a:t>Powstanie spółki wymaga formy aktu notarialnego.</a:t>
            </a:r>
          </a:p>
          <a:p>
            <a:pPr marL="609600" indent="-609600">
              <a:lnSpc>
                <a:spcPct val="90000"/>
              </a:lnSpc>
            </a:pPr>
            <a:r>
              <a:rPr lang="pl-PL" altLang="en-US" sz="2000"/>
              <a:t>Spółka jest spółką kapitałową.</a:t>
            </a:r>
          </a:p>
          <a:p>
            <a:pPr marL="609600" indent="-609600">
              <a:lnSpc>
                <a:spcPct val="90000"/>
              </a:lnSpc>
            </a:pPr>
            <a:r>
              <a:rPr lang="pl-PL" altLang="en-US" sz="2000"/>
              <a:t>Za zobowiązania spółki wspólnicy odpowiadają tylko do wysokości wkładów.</a:t>
            </a:r>
          </a:p>
          <a:p>
            <a:pPr marL="609600" indent="-609600">
              <a:lnSpc>
                <a:spcPct val="90000"/>
              </a:lnSpc>
            </a:pPr>
            <a:r>
              <a:rPr lang="pl-PL" altLang="en-US" sz="2000"/>
              <a:t>Organami spółki są: Zgromadzenie Wspólników, Zarząd i Rada Nadzorcza.</a:t>
            </a:r>
          </a:p>
          <a:p>
            <a:pPr marL="609600" indent="-609600">
              <a:lnSpc>
                <a:spcPct val="90000"/>
              </a:lnSpc>
            </a:pPr>
            <a:r>
              <a:rPr lang="pl-PL" altLang="en-US" sz="2000"/>
              <a:t>Rozwiązanie spółki:</a:t>
            </a:r>
          </a:p>
          <a:p>
            <a:pPr marL="990600" lvl="1" indent="-533400">
              <a:lnSpc>
                <a:spcPct val="90000"/>
              </a:lnSpc>
            </a:pPr>
            <a:r>
              <a:rPr lang="pl-PL" altLang="en-US" sz="2000"/>
              <a:t>z przyczyn zawartych w umowie,</a:t>
            </a:r>
          </a:p>
          <a:p>
            <a:pPr marL="990600" lvl="1" indent="-533400">
              <a:lnSpc>
                <a:spcPct val="90000"/>
              </a:lnSpc>
            </a:pPr>
            <a:r>
              <a:rPr lang="pl-PL" altLang="en-US" sz="2000"/>
              <a:t>uchwałą wspólników,</a:t>
            </a:r>
          </a:p>
          <a:p>
            <a:pPr marL="990600" lvl="1" indent="-533400">
              <a:lnSpc>
                <a:spcPct val="90000"/>
              </a:lnSpc>
            </a:pPr>
            <a:r>
              <a:rPr lang="pl-PL" altLang="en-US" sz="2000"/>
              <a:t>ogłoszenie upadłości spółki</a:t>
            </a:r>
          </a:p>
          <a:p>
            <a:pPr marL="609600" indent="-609600">
              <a:lnSpc>
                <a:spcPct val="90000"/>
              </a:lnSpc>
            </a:pPr>
            <a:endParaRPr lang="pl-PL" altLang="en-US" sz="200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1">
            <a:extLst>
              <a:ext uri="{FF2B5EF4-FFF2-40B4-BE49-F238E27FC236}">
                <a16:creationId xmlns:a16="http://schemas.microsoft.com/office/drawing/2014/main" id="{D6ADC94A-FBBF-3105-C90B-EAB0BAC0279E}"/>
              </a:ext>
            </a:extLst>
          </p:cNvPr>
          <p:cNvSpPr txBox="1">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r" eaLnBrk="1" hangingPunct="1">
              <a:spcBef>
                <a:spcPct val="0"/>
              </a:spcBef>
              <a:buClrTx/>
              <a:buFontTx/>
              <a:buNone/>
            </a:pPr>
            <a:r>
              <a:rPr lang="pl-PL" altLang="en-US" sz="3600">
                <a:solidFill>
                  <a:srgbClr val="006600"/>
                </a:solidFill>
              </a:rPr>
              <a:t> definicje</a:t>
            </a:r>
          </a:p>
        </p:txBody>
      </p:sp>
      <p:sp>
        <p:nvSpPr>
          <p:cNvPr id="8194" name="Text Box 2">
            <a:extLst>
              <a:ext uri="{FF2B5EF4-FFF2-40B4-BE49-F238E27FC236}">
                <a16:creationId xmlns:a16="http://schemas.microsoft.com/office/drawing/2014/main" id="{C31D6DBF-2606-AC23-5549-6BEF132BBA55}"/>
              </a:ext>
            </a:extLst>
          </p:cNvPr>
          <p:cNvSpPr txBox="1">
            <a:spLocks noChangeArrowheads="1"/>
          </p:cNvSpPr>
          <p:nvPr/>
        </p:nvSpPr>
        <p:spPr bwMode="auto">
          <a:xfrm>
            <a:off x="381000" y="1828800"/>
            <a:ext cx="8077200" cy="4164013"/>
          </a:xfrm>
          <a:prstGeom prst="rect">
            <a:avLst/>
          </a:prstGeom>
          <a:noFill/>
          <a:ln w="9525" cap="flat">
            <a:noFill/>
            <a:round/>
            <a:headEnd/>
            <a:tailEnd/>
          </a:ln>
          <a:effectLst/>
        </p:spPr>
        <p:txBody>
          <a:bodyPr lIns="90000" tIns="46800" rIns="90000" bIns="46800">
            <a:spAutoFit/>
          </a:bodyPr>
          <a:lstStyle/>
          <a:p>
            <a:pPr eaLnBrk="1" hangingPunct="1">
              <a:spcBef>
                <a:spcPts val="8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200" b="1">
                <a:solidFill>
                  <a:srgbClr val="000000"/>
                </a:solidFill>
                <a:effectLst>
                  <a:outerShdw blurRad="38100" dist="38100" dir="2700000" algn="tl">
                    <a:srgbClr val="FFFFFF"/>
                  </a:outerShdw>
                </a:effectLst>
                <a:latin typeface="Times New Roman" pitchFamily="16" charset="0"/>
                <a:ea typeface="Microsoft YaHei" charset="-122"/>
              </a:rPr>
              <a:t>Przedsiębiorstwo</a:t>
            </a:r>
            <a:r>
              <a:rPr lang="pl-PL" sz="3200" b="1">
                <a:solidFill>
                  <a:srgbClr val="000000"/>
                </a:solidFill>
                <a:latin typeface="Times New Roman" pitchFamily="16" charset="0"/>
                <a:ea typeface="Microsoft YaHei" charset="-122"/>
              </a:rPr>
              <a:t> – jednostka gospodarcza z przedsiębiorcą na czele, prowadzącym interes na swoje ryzyko celem osiągnięcia możliwie największego zysku, przy czym gospodarstwo domowe przedsiębiorcy jest oddzielone od majątku przedsiębiorstwa </a:t>
            </a:r>
          </a:p>
          <a:p>
            <a:pPr eaLnBrk="1" hangingPunct="1">
              <a:spcBef>
                <a:spcPts val="8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pl-PL" sz="3200" b="1">
              <a:solidFill>
                <a:srgbClr val="000000"/>
              </a:solidFill>
              <a:latin typeface="Times New Roman" pitchFamily="16" charset="0"/>
              <a:ea typeface="Microsoft YaHei" charset="-122"/>
            </a:endParaRPr>
          </a:p>
          <a:p>
            <a:pPr algn="r" eaLnBrk="1" hangingPunct="1">
              <a:spcBef>
                <a:spcPts val="1500"/>
              </a:spcBef>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a:solidFill>
                  <a:srgbClr val="000000"/>
                </a:solidFill>
                <a:latin typeface="Times New Roman" pitchFamily="16" charset="0"/>
                <a:ea typeface="Microsoft YaHei" charset="-122"/>
              </a:rPr>
              <a:t>J. Lisak 1939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9D2A0CD5-34D4-18DE-904E-DC81BC4EE72B}"/>
              </a:ext>
            </a:extLst>
          </p:cNvPr>
          <p:cNvSpPr>
            <a:spLocks noGrp="1" noChangeArrowheads="1"/>
          </p:cNvSpPr>
          <p:nvPr>
            <p:ph type="title"/>
          </p:nvPr>
        </p:nvSpPr>
        <p:spPr>
          <a:xfrm>
            <a:off x="457200" y="457200"/>
            <a:ext cx="8147050" cy="1100138"/>
          </a:xfrm>
        </p:spPr>
        <p:txBody>
          <a:bodyPr/>
          <a:lstStyle/>
          <a:p>
            <a:r>
              <a:rPr lang="pl-PL" altLang="en-US"/>
              <a:t>Spółka </a:t>
            </a:r>
            <a:r>
              <a:rPr lang="pl-PL" altLang="en-US" sz="4000"/>
              <a:t>z ograniczoną odpowiedzialnością:</a:t>
            </a:r>
            <a:endParaRPr lang="pl-PL" altLang="en-US"/>
          </a:p>
        </p:txBody>
      </p:sp>
      <p:sp>
        <p:nvSpPr>
          <p:cNvPr id="128003" name="Rectangle 3">
            <a:extLst>
              <a:ext uri="{FF2B5EF4-FFF2-40B4-BE49-F238E27FC236}">
                <a16:creationId xmlns:a16="http://schemas.microsoft.com/office/drawing/2014/main" id="{D342AE6C-3C48-61CB-D614-6ACEE4A61D26}"/>
              </a:ext>
            </a:extLst>
          </p:cNvPr>
          <p:cNvSpPr>
            <a:spLocks noGrp="1" noChangeArrowheads="1"/>
          </p:cNvSpPr>
          <p:nvPr>
            <p:ph type="body" idx="1"/>
          </p:nvPr>
        </p:nvSpPr>
        <p:spPr/>
        <p:txBody>
          <a:bodyPr/>
          <a:lstStyle/>
          <a:p>
            <a:pPr marL="609600" indent="-609600">
              <a:lnSpc>
                <a:spcPct val="80000"/>
              </a:lnSpc>
              <a:buFont typeface="Wingdings" panose="05000000000000000000" pitchFamily="2" charset="2"/>
              <a:buNone/>
            </a:pPr>
            <a:r>
              <a:rPr lang="pl-PL" altLang="en-US" sz="2400" b="1"/>
              <a:t>Zalety:</a:t>
            </a:r>
          </a:p>
          <a:p>
            <a:pPr marL="990600" lvl="1" indent="-533400">
              <a:lnSpc>
                <a:spcPct val="80000"/>
              </a:lnSpc>
            </a:pPr>
            <a:r>
              <a:rPr lang="pl-PL" altLang="en-US" sz="2000"/>
              <a:t>ograniczona odpowiedzialność</a:t>
            </a:r>
          </a:p>
          <a:p>
            <a:pPr marL="990600" lvl="1" indent="-533400">
              <a:lnSpc>
                <a:spcPct val="80000"/>
              </a:lnSpc>
            </a:pPr>
            <a:r>
              <a:rPr lang="pl-PL" altLang="en-US" sz="2000"/>
              <a:t>forma spółki umożliwia pozyskiwanie nowego kapitału i nowych wspólników</a:t>
            </a:r>
          </a:p>
          <a:p>
            <a:pPr marL="990600" lvl="1" indent="-533400">
              <a:lnSpc>
                <a:spcPct val="80000"/>
              </a:lnSpc>
            </a:pPr>
            <a:r>
              <a:rPr lang="pl-PL" altLang="en-US" sz="2000"/>
              <a:t>posiadanie przez spółkę osobowości prawnej</a:t>
            </a:r>
          </a:p>
          <a:p>
            <a:pPr marL="609600" indent="-609600">
              <a:lnSpc>
                <a:spcPct val="80000"/>
              </a:lnSpc>
              <a:buFont typeface="Wingdings" panose="05000000000000000000" pitchFamily="2" charset="2"/>
              <a:buNone/>
            </a:pPr>
            <a:r>
              <a:rPr lang="pl-PL" altLang="en-US" sz="2400" b="1"/>
              <a:t>Wady :</a:t>
            </a:r>
          </a:p>
          <a:p>
            <a:pPr marL="990600" lvl="1" indent="-533400">
              <a:lnSpc>
                <a:spcPct val="80000"/>
              </a:lnSpc>
            </a:pPr>
            <a:r>
              <a:rPr lang="pl-PL" altLang="en-US" sz="2000"/>
              <a:t>wysokie koszty związane z jej utworzeniem i funkcjonowaniem,</a:t>
            </a:r>
          </a:p>
          <a:p>
            <a:pPr marL="990600" lvl="1" indent="-533400">
              <a:lnSpc>
                <a:spcPct val="80000"/>
              </a:lnSpc>
            </a:pPr>
            <a:r>
              <a:rPr lang="pl-PL" altLang="en-US" sz="2000"/>
              <a:t>prowadzenia skomplikowanej księgowości</a:t>
            </a:r>
          </a:p>
          <a:p>
            <a:pPr marL="990600" lvl="1" indent="-533400">
              <a:lnSpc>
                <a:spcPct val="80000"/>
              </a:lnSpc>
            </a:pPr>
            <a:r>
              <a:rPr lang="pl-PL" altLang="en-US" sz="2000"/>
              <a:t>wysoki kapitał zakładowy i określona minimalna wartość udziału</a:t>
            </a:r>
            <a:br>
              <a:rPr lang="pl-PL" altLang="en-US" sz="2000"/>
            </a:br>
            <a:br>
              <a:rPr lang="pl-PL" altLang="en-US" sz="2000"/>
            </a:br>
            <a:endParaRPr lang="pl-PL" altLang="en-US" sz="2000"/>
          </a:p>
        </p:txBody>
      </p: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C2E1E5C5-DBA7-7ACF-229F-9C29F36F2DA6}"/>
              </a:ext>
            </a:extLst>
          </p:cNvPr>
          <p:cNvSpPr>
            <a:spLocks noGrp="1" noChangeArrowheads="1"/>
          </p:cNvSpPr>
          <p:nvPr>
            <p:ph type="title"/>
          </p:nvPr>
        </p:nvSpPr>
        <p:spPr/>
        <p:txBody>
          <a:bodyPr/>
          <a:lstStyle/>
          <a:p>
            <a:r>
              <a:rPr lang="pl-PL" altLang="en-US" sz="4000"/>
              <a:t>Spółki prawa handlowego - kapitałowe</a:t>
            </a:r>
          </a:p>
        </p:txBody>
      </p:sp>
      <p:sp>
        <p:nvSpPr>
          <p:cNvPr id="129027" name="Rectangle 3">
            <a:extLst>
              <a:ext uri="{FF2B5EF4-FFF2-40B4-BE49-F238E27FC236}">
                <a16:creationId xmlns:a16="http://schemas.microsoft.com/office/drawing/2014/main" id="{BE705345-44B7-6BA6-232C-BC2B7FAAF4F4}"/>
              </a:ext>
            </a:extLst>
          </p:cNvPr>
          <p:cNvSpPr>
            <a:spLocks noGrp="1" noChangeArrowheads="1"/>
          </p:cNvSpPr>
          <p:nvPr>
            <p:ph type="body" idx="1"/>
          </p:nvPr>
        </p:nvSpPr>
        <p:spPr/>
        <p:txBody>
          <a:bodyPr/>
          <a:lstStyle/>
          <a:p>
            <a:pPr>
              <a:lnSpc>
                <a:spcPct val="80000"/>
              </a:lnSpc>
              <a:buFont typeface="Wingdings" panose="05000000000000000000" pitchFamily="2" charset="2"/>
              <a:buNone/>
            </a:pPr>
            <a:r>
              <a:rPr lang="pl-PL" altLang="en-US" sz="2000" b="1"/>
              <a:t>Spółka Akcyjna</a:t>
            </a:r>
            <a:r>
              <a:rPr lang="pl-PL" altLang="en-US" sz="2000"/>
              <a:t> - to kapitałowa spółka prawa handlowego, której kapitał jest podzielony na akcje będące papierami wartościowymi.</a:t>
            </a:r>
          </a:p>
          <a:p>
            <a:pPr>
              <a:lnSpc>
                <a:spcPct val="80000"/>
              </a:lnSpc>
            </a:pPr>
            <a:r>
              <a:rPr lang="pl-PL" altLang="en-US" sz="2000"/>
              <a:t>Spółka posiada osobowość prawną. Wyłączona jest osobista odpowiedzialność akcjonariuszy za zobowiązania spółki.</a:t>
            </a:r>
          </a:p>
          <a:p>
            <a:pPr>
              <a:lnSpc>
                <a:spcPct val="80000"/>
              </a:lnSpc>
            </a:pPr>
            <a:r>
              <a:rPr lang="pl-PL" altLang="en-US" sz="2000"/>
              <a:t>Spółkę charakteryzuje fakt nabywania kapitału przez emitowanie i sprzedaż akcji, czyli kumulację kapitałów wielu osób lub firm.</a:t>
            </a:r>
          </a:p>
          <a:p>
            <a:pPr>
              <a:lnSpc>
                <a:spcPct val="80000"/>
              </a:lnSpc>
            </a:pPr>
            <a:r>
              <a:rPr lang="pl-PL" altLang="en-US" sz="2000"/>
              <a:t> Spółka nabywa osobowość prawną z chwilą zarejestrowania w Krajowym Rejestrze Sądowym, wpis ten ma więc charakter konstytutywny.</a:t>
            </a:r>
          </a:p>
          <a:p>
            <a:pPr>
              <a:lnSpc>
                <a:spcPct val="80000"/>
              </a:lnSpc>
            </a:pPr>
            <a:r>
              <a:rPr lang="pl-PL" altLang="en-US" sz="2000"/>
              <a:t>Kapitał zakładowy spółki musi wynosić co najmniej 100.000 złotych. Wartość nominalna akcji nie może być niższa niż 1 złoty.</a:t>
            </a:r>
          </a:p>
        </p:txBody>
      </p:sp>
    </p:spTree>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a:extLst>
              <a:ext uri="{FF2B5EF4-FFF2-40B4-BE49-F238E27FC236}">
                <a16:creationId xmlns:a16="http://schemas.microsoft.com/office/drawing/2014/main" id="{D09FF60C-0DB9-808B-10D3-A06130F93A22}"/>
              </a:ext>
            </a:extLst>
          </p:cNvPr>
          <p:cNvSpPr>
            <a:spLocks noGrp="1" noChangeArrowheads="1"/>
          </p:cNvSpPr>
          <p:nvPr>
            <p:ph type="title"/>
          </p:nvPr>
        </p:nvSpPr>
        <p:spPr/>
        <p:txBody>
          <a:bodyPr/>
          <a:lstStyle/>
          <a:p>
            <a:r>
              <a:rPr lang="pl-PL" altLang="en-US" sz="4800"/>
              <a:t>Spółka Akcyjna</a:t>
            </a:r>
          </a:p>
        </p:txBody>
      </p:sp>
      <p:sp>
        <p:nvSpPr>
          <p:cNvPr id="130051" name="Rectangle 3">
            <a:extLst>
              <a:ext uri="{FF2B5EF4-FFF2-40B4-BE49-F238E27FC236}">
                <a16:creationId xmlns:a16="http://schemas.microsoft.com/office/drawing/2014/main" id="{C2D39656-EC4C-7318-4808-6152DB47F1EE}"/>
              </a:ext>
            </a:extLst>
          </p:cNvPr>
          <p:cNvSpPr>
            <a:spLocks noGrp="1" noChangeArrowheads="1"/>
          </p:cNvSpPr>
          <p:nvPr>
            <p:ph type="body" idx="1"/>
          </p:nvPr>
        </p:nvSpPr>
        <p:spPr/>
        <p:txBody>
          <a:bodyPr/>
          <a:lstStyle/>
          <a:p>
            <a:pPr>
              <a:lnSpc>
                <a:spcPct val="80000"/>
              </a:lnSpc>
              <a:buFont typeface="Wingdings" panose="05000000000000000000" pitchFamily="2" charset="2"/>
              <a:buNone/>
            </a:pPr>
            <a:r>
              <a:rPr lang="pl-PL" altLang="en-US" sz="2000" b="1"/>
              <a:t>Zalety:</a:t>
            </a:r>
            <a:endParaRPr lang="pl-PL" altLang="en-US" sz="2000"/>
          </a:p>
          <a:p>
            <a:pPr>
              <a:lnSpc>
                <a:spcPct val="80000"/>
              </a:lnSpc>
            </a:pPr>
            <a:r>
              <a:rPr lang="pl-PL" altLang="en-US" sz="2000"/>
              <a:t>Możliwość dokapitalizowania spółki na rynku kapitałowym poprzez emisję akcji lub obligacji.</a:t>
            </a:r>
          </a:p>
          <a:p>
            <a:pPr>
              <a:lnSpc>
                <a:spcPct val="80000"/>
              </a:lnSpc>
            </a:pPr>
            <a:r>
              <a:rPr lang="pl-PL" altLang="en-US" sz="2000"/>
              <a:t>Wyłączenie odpowiedzialności akcjonariusza za zobowiązania spółki.</a:t>
            </a:r>
          </a:p>
          <a:p>
            <a:pPr>
              <a:lnSpc>
                <a:spcPct val="80000"/>
              </a:lnSpc>
            </a:pPr>
            <a:r>
              <a:rPr lang="pl-PL" altLang="en-US" sz="2000"/>
              <a:t>Łatwość kumulacji kapitału.</a:t>
            </a:r>
            <a:endParaRPr lang="pl-PL" altLang="en-US" sz="2000" b="1"/>
          </a:p>
          <a:p>
            <a:pPr>
              <a:lnSpc>
                <a:spcPct val="80000"/>
              </a:lnSpc>
              <a:buFont typeface="Wingdings" panose="05000000000000000000" pitchFamily="2" charset="2"/>
              <a:buNone/>
            </a:pPr>
            <a:r>
              <a:rPr lang="pl-PL" altLang="en-US" sz="2000" b="1"/>
              <a:t>Wady:</a:t>
            </a:r>
            <a:endParaRPr lang="pl-PL" altLang="en-US" sz="2000"/>
          </a:p>
          <a:p>
            <a:pPr>
              <a:lnSpc>
                <a:spcPct val="80000"/>
              </a:lnSpc>
            </a:pPr>
            <a:r>
              <a:rPr lang="pl-PL" altLang="en-US" sz="2000"/>
              <a:t>Wymagany wysoki minimalny kapitał zakładowy.</a:t>
            </a:r>
          </a:p>
          <a:p>
            <a:pPr>
              <a:lnSpc>
                <a:spcPct val="80000"/>
              </a:lnSpc>
            </a:pPr>
            <a:r>
              <a:rPr lang="pl-PL" altLang="en-US" sz="2000"/>
              <a:t>Procedura rejestracyjna jest skomplikowana, czasochłonna i kosztowna.</a:t>
            </a:r>
          </a:p>
          <a:p>
            <a:pPr>
              <a:lnSpc>
                <a:spcPct val="80000"/>
              </a:lnSpc>
            </a:pPr>
            <a:r>
              <a:rPr lang="pl-PL" altLang="en-US" sz="2000"/>
              <a:t>Mniejsi udziałowcy nie mają praktycznie wpływu na zarządzanie spółką.</a:t>
            </a:r>
          </a:p>
        </p:txBody>
      </p:sp>
    </p:spTree>
  </p:cSld>
  <p:clrMapOvr>
    <a:masterClrMapping/>
  </p:clrMapOv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Rectangle 2">
            <a:extLst>
              <a:ext uri="{FF2B5EF4-FFF2-40B4-BE49-F238E27FC236}">
                <a16:creationId xmlns:a16="http://schemas.microsoft.com/office/drawing/2014/main" id="{A11736E7-1B6F-D147-1DD3-1D7A5755B09D}"/>
              </a:ext>
            </a:extLst>
          </p:cNvPr>
          <p:cNvSpPr>
            <a:spLocks noGrp="1" noChangeArrowheads="1"/>
          </p:cNvSpPr>
          <p:nvPr>
            <p:ph type="title"/>
          </p:nvPr>
        </p:nvSpPr>
        <p:spPr/>
        <p:txBody>
          <a:bodyPr/>
          <a:lstStyle/>
          <a:p>
            <a:r>
              <a:rPr lang="pl-PL" altLang="en-US" sz="3600"/>
              <a:t>SCHEMAT ZARZĄDZANIA</a:t>
            </a:r>
            <a:br>
              <a:rPr lang="pl-PL" altLang="en-US" sz="3600"/>
            </a:br>
            <a:r>
              <a:rPr lang="pl-PL" altLang="en-US" sz="3600"/>
              <a:t>SPÓŁKĄ AKCYJNĄ</a:t>
            </a:r>
          </a:p>
        </p:txBody>
      </p:sp>
      <p:graphicFrame>
        <p:nvGraphicFramePr>
          <p:cNvPr id="2" name="Diagram 1">
            <a:extLst>
              <a:ext uri="{FF2B5EF4-FFF2-40B4-BE49-F238E27FC236}">
                <a16:creationId xmlns:a16="http://schemas.microsoft.com/office/drawing/2014/main" id="{A73FFB50-E506-DA41-4A0D-8686E419C759}"/>
              </a:ext>
            </a:extLst>
          </p:cNvPr>
          <p:cNvGraphicFramePr/>
          <p:nvPr/>
        </p:nvGraphicFramePr>
        <p:xfrm>
          <a:off x="581025" y="2303463"/>
          <a:ext cx="7912100" cy="3297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082" name="Text Box 28">
            <a:extLst>
              <a:ext uri="{FF2B5EF4-FFF2-40B4-BE49-F238E27FC236}">
                <a16:creationId xmlns:a16="http://schemas.microsoft.com/office/drawing/2014/main" id="{51E9CF9D-47CB-D176-E874-3444DD0CD264}"/>
              </a:ext>
            </a:extLst>
          </p:cNvPr>
          <p:cNvSpPr txBox="1">
            <a:spLocks noChangeArrowheads="1"/>
          </p:cNvSpPr>
          <p:nvPr/>
        </p:nvSpPr>
        <p:spPr bwMode="auto">
          <a:xfrm>
            <a:off x="3348038" y="4292600"/>
            <a:ext cx="20161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spcBef>
                <a:spcPct val="50000"/>
              </a:spcBef>
              <a:buClr>
                <a:srgbClr val="000000"/>
              </a:buClr>
              <a:buSzPct val="100000"/>
              <a:buFont typeface="Times New Roman" panose="02020603050405020304" pitchFamily="18" charset="0"/>
              <a:buNone/>
            </a:pPr>
            <a:endParaRPr lang="pl-PL" altLang="en-US"/>
          </a:p>
        </p:txBody>
      </p:sp>
      <p:sp>
        <p:nvSpPr>
          <p:cNvPr id="3083" name="Line 29">
            <a:extLst>
              <a:ext uri="{FF2B5EF4-FFF2-40B4-BE49-F238E27FC236}">
                <a16:creationId xmlns:a16="http://schemas.microsoft.com/office/drawing/2014/main" id="{BC571EE5-22A7-32E1-FEE1-67703EE0062B}"/>
              </a:ext>
            </a:extLst>
          </p:cNvPr>
          <p:cNvSpPr>
            <a:spLocks noChangeShapeType="1"/>
          </p:cNvSpPr>
          <p:nvPr/>
        </p:nvSpPr>
        <p:spPr bwMode="auto">
          <a:xfrm flipH="1">
            <a:off x="3635375" y="4365625"/>
            <a:ext cx="143986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84" name="Text Box 30">
            <a:extLst>
              <a:ext uri="{FF2B5EF4-FFF2-40B4-BE49-F238E27FC236}">
                <a16:creationId xmlns:a16="http://schemas.microsoft.com/office/drawing/2014/main" id="{ACA27C3F-78B2-1F51-1243-3AF01F296E3A}"/>
              </a:ext>
            </a:extLst>
          </p:cNvPr>
          <p:cNvSpPr txBox="1">
            <a:spLocks noChangeArrowheads="1"/>
          </p:cNvSpPr>
          <p:nvPr/>
        </p:nvSpPr>
        <p:spPr bwMode="auto">
          <a:xfrm>
            <a:off x="3924300" y="4076700"/>
            <a:ext cx="1225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spcBef>
                <a:spcPct val="50000"/>
              </a:spcBef>
              <a:buClr>
                <a:srgbClr val="000000"/>
              </a:buClr>
              <a:buSzPct val="100000"/>
              <a:buFont typeface="Times New Roman" panose="02020603050405020304" pitchFamily="18" charset="0"/>
              <a:buNone/>
            </a:pPr>
            <a:r>
              <a:rPr lang="pl-PL" altLang="en-US"/>
              <a:t>nadzór</a:t>
            </a:r>
          </a:p>
        </p:txBody>
      </p:sp>
    </p:spTree>
  </p:cSld>
  <p:clrMapOvr>
    <a:masterClrMapping/>
  </p:clrMapOvr>
  <p:transition>
    <p:push dir="d"/>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a:extLst>
              <a:ext uri="{FF2B5EF4-FFF2-40B4-BE49-F238E27FC236}">
                <a16:creationId xmlns:a16="http://schemas.microsoft.com/office/drawing/2014/main" id="{E8FA7B7C-F188-D60F-FC5F-F7BC931AD140}"/>
              </a:ext>
            </a:extLst>
          </p:cNvPr>
          <p:cNvSpPr>
            <a:spLocks noGrp="1" noChangeArrowheads="1"/>
          </p:cNvSpPr>
          <p:nvPr>
            <p:ph type="title"/>
          </p:nvPr>
        </p:nvSpPr>
        <p:spPr/>
        <p:txBody>
          <a:bodyPr/>
          <a:lstStyle/>
          <a:p>
            <a:r>
              <a:rPr lang="pl-PL" altLang="en-US" sz="4000"/>
              <a:t>WALNE ZGROMADZENIE AKCJONARIUSZY</a:t>
            </a:r>
          </a:p>
        </p:txBody>
      </p:sp>
      <p:sp>
        <p:nvSpPr>
          <p:cNvPr id="131075" name="Rectangle 3">
            <a:extLst>
              <a:ext uri="{FF2B5EF4-FFF2-40B4-BE49-F238E27FC236}">
                <a16:creationId xmlns:a16="http://schemas.microsoft.com/office/drawing/2014/main" id="{B060B7F0-5EBE-A08B-4BAD-610EE282F748}"/>
              </a:ext>
            </a:extLst>
          </p:cNvPr>
          <p:cNvSpPr>
            <a:spLocks noGrp="1" noChangeArrowheads="1"/>
          </p:cNvSpPr>
          <p:nvPr>
            <p:ph type="body" idx="1"/>
          </p:nvPr>
        </p:nvSpPr>
        <p:spPr/>
        <p:txBody>
          <a:bodyPr/>
          <a:lstStyle/>
          <a:p>
            <a:pPr>
              <a:buFont typeface="Wingdings" panose="05000000000000000000" pitchFamily="2" charset="2"/>
              <a:buNone/>
            </a:pPr>
            <a:r>
              <a:rPr lang="pl-PL" altLang="en-US"/>
              <a:t>Jego kompetencje to m.in.:</a:t>
            </a:r>
          </a:p>
          <a:p>
            <a:r>
              <a:rPr lang="pl-PL" altLang="en-US"/>
              <a:t>Rozpatrywanie i zatwierdzanie sprawozdań zarządu i bilansu spółki,</a:t>
            </a:r>
          </a:p>
          <a:p>
            <a:r>
              <a:rPr lang="pl-PL" altLang="en-US"/>
              <a:t>Podział zysków,</a:t>
            </a:r>
          </a:p>
          <a:p>
            <a:r>
              <a:rPr lang="pl-PL" altLang="en-US"/>
              <a:t>Wybór i odwoływanie członków Zarządu i Rady Nadzorczej.</a:t>
            </a:r>
          </a:p>
        </p:txBody>
      </p:sp>
    </p:spTree>
  </p:cSld>
  <p:clrMapOvr>
    <a:masterClrMapping/>
  </p:clrMapOv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01B24E9D-FA36-9419-AED5-DA5209129E47}"/>
              </a:ext>
            </a:extLst>
          </p:cNvPr>
          <p:cNvSpPr>
            <a:spLocks noGrp="1" noChangeArrowheads="1"/>
          </p:cNvSpPr>
          <p:nvPr>
            <p:ph type="title"/>
          </p:nvPr>
        </p:nvSpPr>
        <p:spPr/>
        <p:txBody>
          <a:bodyPr/>
          <a:lstStyle/>
          <a:p>
            <a:r>
              <a:rPr lang="pl-PL" altLang="en-US"/>
              <a:t>ZARZĄD</a:t>
            </a:r>
          </a:p>
        </p:txBody>
      </p:sp>
      <p:sp>
        <p:nvSpPr>
          <p:cNvPr id="132099" name="Rectangle 3">
            <a:extLst>
              <a:ext uri="{FF2B5EF4-FFF2-40B4-BE49-F238E27FC236}">
                <a16:creationId xmlns:a16="http://schemas.microsoft.com/office/drawing/2014/main" id="{8A42E1C9-8FFC-F517-CA63-734B2A04ACF0}"/>
              </a:ext>
            </a:extLst>
          </p:cNvPr>
          <p:cNvSpPr>
            <a:spLocks noGrp="1" noChangeArrowheads="1"/>
          </p:cNvSpPr>
          <p:nvPr>
            <p:ph type="body" idx="1"/>
          </p:nvPr>
        </p:nvSpPr>
        <p:spPr/>
        <p:txBody>
          <a:bodyPr/>
          <a:lstStyle/>
          <a:p>
            <a:r>
              <a:rPr lang="pl-PL" altLang="en-US" sz="2800"/>
              <a:t>Składa się z trzech członków (w tym prezes zatrudniony na stanowisku dyrektora generalnego).</a:t>
            </a:r>
          </a:p>
          <a:p>
            <a:r>
              <a:rPr lang="pl-PL" altLang="en-US" sz="2800"/>
              <a:t>Działa na podstawie statutu uchwalonego przez Walne Zgromadzenie.</a:t>
            </a:r>
          </a:p>
          <a:p>
            <a:r>
              <a:rPr lang="pl-PL" altLang="en-US" sz="2800"/>
              <a:t>Kompetencje Zarządu to:</a:t>
            </a:r>
          </a:p>
          <a:p>
            <a:pPr>
              <a:buFont typeface="Wingdings" panose="05000000000000000000" pitchFamily="2" charset="2"/>
              <a:buNone/>
            </a:pPr>
            <a:r>
              <a:rPr lang="pl-PL" altLang="en-US" sz="2800"/>
              <a:t>	- zarządzanie majątkiem i sprawami spółki,</a:t>
            </a:r>
          </a:p>
          <a:p>
            <a:pPr>
              <a:buFont typeface="Wingdings" panose="05000000000000000000" pitchFamily="2" charset="2"/>
              <a:buNone/>
            </a:pPr>
            <a:r>
              <a:rPr lang="pl-PL" altLang="en-US" sz="2800"/>
              <a:t>	- reprezentowanie spółki.</a:t>
            </a:r>
          </a:p>
          <a:p>
            <a:pPr>
              <a:buFont typeface="Wingdings" panose="05000000000000000000" pitchFamily="2" charset="2"/>
              <a:buNone/>
            </a:pPr>
            <a:endParaRPr lang="pl-PL" altLang="en-US" sz="2800"/>
          </a:p>
        </p:txBody>
      </p:sp>
    </p:spTree>
  </p:cSld>
  <p:clrMapOvr>
    <a:masterClrMapping/>
  </p:clrMapOv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a:extLst>
              <a:ext uri="{FF2B5EF4-FFF2-40B4-BE49-F238E27FC236}">
                <a16:creationId xmlns:a16="http://schemas.microsoft.com/office/drawing/2014/main" id="{E3147D80-1504-80E7-03F9-82B43A83231A}"/>
              </a:ext>
            </a:extLst>
          </p:cNvPr>
          <p:cNvSpPr>
            <a:spLocks noGrp="1" noChangeArrowheads="1"/>
          </p:cNvSpPr>
          <p:nvPr>
            <p:ph type="title"/>
          </p:nvPr>
        </p:nvSpPr>
        <p:spPr/>
        <p:txBody>
          <a:bodyPr/>
          <a:lstStyle/>
          <a:p>
            <a:r>
              <a:rPr lang="pl-PL" altLang="en-US"/>
              <a:t>RADA NADZORCZA</a:t>
            </a:r>
          </a:p>
        </p:txBody>
      </p:sp>
      <p:sp>
        <p:nvSpPr>
          <p:cNvPr id="133123" name="Rectangle 3">
            <a:extLst>
              <a:ext uri="{FF2B5EF4-FFF2-40B4-BE49-F238E27FC236}">
                <a16:creationId xmlns:a16="http://schemas.microsoft.com/office/drawing/2014/main" id="{1EEECDFA-0AD8-CD3E-E017-ED3064DFD89C}"/>
              </a:ext>
            </a:extLst>
          </p:cNvPr>
          <p:cNvSpPr>
            <a:spLocks noGrp="1" noChangeArrowheads="1"/>
          </p:cNvSpPr>
          <p:nvPr>
            <p:ph type="body" idx="1"/>
          </p:nvPr>
        </p:nvSpPr>
        <p:spPr/>
        <p:txBody>
          <a:bodyPr/>
          <a:lstStyle/>
          <a:p>
            <a:pPr>
              <a:lnSpc>
                <a:spcPct val="90000"/>
              </a:lnSpc>
              <a:buFont typeface="Wingdings" panose="05000000000000000000" pitchFamily="2" charset="2"/>
              <a:buNone/>
            </a:pPr>
            <a:r>
              <a:rPr lang="pl-PL" altLang="en-US" sz="2400"/>
              <a:t>Składa się z pięciu członków (w tym prezes i wiceprezes).</a:t>
            </a:r>
          </a:p>
          <a:p>
            <a:pPr>
              <a:lnSpc>
                <a:spcPct val="90000"/>
              </a:lnSpc>
              <a:buFont typeface="Wingdings" panose="05000000000000000000" pitchFamily="2" charset="2"/>
              <a:buNone/>
            </a:pPr>
            <a:r>
              <a:rPr lang="pl-PL" altLang="en-US" sz="2400"/>
              <a:t>Kompetencje:</a:t>
            </a:r>
          </a:p>
          <a:p>
            <a:pPr>
              <a:lnSpc>
                <a:spcPct val="90000"/>
              </a:lnSpc>
            </a:pPr>
            <a:r>
              <a:rPr lang="pl-PL" altLang="en-US" sz="2400"/>
              <a:t>Sprawowanie stałego nadzoru nad działalnością spółki,</a:t>
            </a:r>
          </a:p>
          <a:p>
            <a:pPr>
              <a:lnSpc>
                <a:spcPct val="90000"/>
              </a:lnSpc>
            </a:pPr>
            <a:r>
              <a:rPr lang="pl-PL" altLang="en-US" sz="2400"/>
              <a:t>Badanie bilansu spółki,</a:t>
            </a:r>
          </a:p>
          <a:p>
            <a:pPr>
              <a:lnSpc>
                <a:spcPct val="90000"/>
              </a:lnSpc>
            </a:pPr>
            <a:r>
              <a:rPr lang="pl-PL" altLang="en-US" sz="2400"/>
              <a:t>Zawieszanie z ważnych powodów Zarządu,</a:t>
            </a:r>
          </a:p>
          <a:p>
            <a:pPr>
              <a:lnSpc>
                <a:spcPct val="90000"/>
              </a:lnSpc>
            </a:pPr>
            <a:r>
              <a:rPr lang="pl-PL" altLang="en-US" sz="2400"/>
              <a:t>Stawianie wniosków na Walnym Zgromadzeniu o udzielenie Zarządowi skwitowania z wykonania obowiązków (wotum zaufania).</a:t>
            </a:r>
          </a:p>
          <a:p>
            <a:pPr>
              <a:lnSpc>
                <a:spcPct val="90000"/>
              </a:lnSpc>
            </a:pPr>
            <a:endParaRPr lang="pl-PL" altLang="en-US" sz="2400"/>
          </a:p>
        </p:txBody>
      </p:sp>
    </p:spTree>
  </p:cSld>
  <p:clrMapOvr>
    <a:masterClrMapping/>
  </p:clrMapOvr>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1">
            <a:extLst>
              <a:ext uri="{FF2B5EF4-FFF2-40B4-BE49-F238E27FC236}">
                <a16:creationId xmlns:a16="http://schemas.microsoft.com/office/drawing/2014/main" id="{A8941F9A-8727-C0A0-B8D4-D521817616D3}"/>
              </a:ext>
            </a:extLst>
          </p:cNvPr>
          <p:cNvSpPr txBox="1">
            <a:spLocks noChangeArrowheads="1"/>
          </p:cNvSpPr>
          <p:nvPr/>
        </p:nvSpPr>
        <p:spPr bwMode="auto">
          <a:xfrm>
            <a:off x="685800" y="609600"/>
            <a:ext cx="7772400" cy="1143000"/>
          </a:xfrm>
          <a:prstGeom prst="rect">
            <a:avLst/>
          </a:prstGeom>
          <a:noFill/>
          <a:ln w="9525" cap="flat">
            <a:noFill/>
            <a:round/>
            <a:headEnd/>
            <a:tailEnd/>
          </a:ln>
          <a:effectLst/>
        </p:spPr>
        <p:txBody>
          <a:bodyPr anchor="ctr"/>
          <a:lstStyle/>
          <a:p>
            <a: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 podział przedsiębiorstw </a:t>
            </a:r>
            <a:br>
              <a:rPr lang="pl-PL" sz="3600" dirty="0">
                <a:solidFill>
                  <a:srgbClr val="006600"/>
                </a:solidFill>
                <a:latin typeface="Lucida Sans Unicode" pitchFamily="32" charset="0"/>
                <a:ea typeface="Microsoft YaHei" charset="-122"/>
              </a:rPr>
            </a:br>
            <a:r>
              <a:rPr lang="pl-PL" sz="3600" dirty="0">
                <a:solidFill>
                  <a:srgbClr val="006600"/>
                </a:solidFill>
                <a:latin typeface="Lucida Sans Unicode" pitchFamily="32" charset="0"/>
                <a:ea typeface="Microsoft YaHei" charset="-122"/>
              </a:rPr>
              <a:t>ze względu na </a:t>
            </a:r>
            <a:r>
              <a:rPr lang="pl-PL" sz="3600" b="1" dirty="0">
                <a:solidFill>
                  <a:srgbClr val="006600"/>
                </a:solidFill>
                <a:effectLst>
                  <a:outerShdw blurRad="38100" dist="38100" dir="2700000" algn="tl">
                    <a:srgbClr val="000000"/>
                  </a:outerShdw>
                </a:effectLst>
                <a:latin typeface="Lucida Sans Unicode" pitchFamily="32" charset="0"/>
                <a:ea typeface="Microsoft YaHei" charset="-122"/>
              </a:rPr>
              <a:t>rodzaj działalności</a:t>
            </a:r>
          </a:p>
        </p:txBody>
      </p:sp>
      <p:sp>
        <p:nvSpPr>
          <p:cNvPr id="134147" name="Text Box 2">
            <a:extLst>
              <a:ext uri="{FF2B5EF4-FFF2-40B4-BE49-F238E27FC236}">
                <a16:creationId xmlns:a16="http://schemas.microsoft.com/office/drawing/2014/main" id="{9C6DA68F-5384-D5C3-FC73-AE530870CC40}"/>
              </a:ext>
            </a:extLst>
          </p:cNvPr>
          <p:cNvSpPr txBox="1">
            <a:spLocks noChangeArrowheads="1"/>
          </p:cNvSpPr>
          <p:nvPr/>
        </p:nvSpPr>
        <p:spPr bwMode="auto">
          <a:xfrm>
            <a:off x="609600" y="2590800"/>
            <a:ext cx="7848600" cy="106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000"/>
              </a:spcBef>
              <a:buClrTx/>
              <a:buFontTx/>
              <a:buNone/>
            </a:pPr>
            <a:r>
              <a:rPr lang="pl-PL" altLang="en-US" b="1">
                <a:latin typeface="Times New Roman" panose="02020603050405020304" pitchFamily="18" charset="0"/>
              </a:rPr>
              <a:t>grupuje przedsiębiorstwa w określonych działach i branżach gospodarki narodowej.</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ext Box 1">
            <a:extLst>
              <a:ext uri="{FF2B5EF4-FFF2-40B4-BE49-F238E27FC236}">
                <a16:creationId xmlns:a16="http://schemas.microsoft.com/office/drawing/2014/main" id="{28973AC8-0BFB-EDC7-F536-0FCC67B0B98E}"/>
              </a:ext>
            </a:extLst>
          </p:cNvPr>
          <p:cNvSpPr txBox="1">
            <a:spLocks noChangeArrowheads="1"/>
          </p:cNvSpPr>
          <p:nvPr/>
        </p:nvSpPr>
        <p:spPr bwMode="auto">
          <a:xfrm>
            <a:off x="914400" y="381000"/>
            <a:ext cx="7772400" cy="1143000"/>
          </a:xfrm>
          <a:prstGeom prst="rect">
            <a:avLst/>
          </a:prstGeom>
          <a:noFill/>
          <a:ln w="9525" cap="flat">
            <a:noFill/>
            <a:round/>
            <a:headEnd/>
            <a:tailEnd/>
          </a:ln>
          <a:effectLst/>
        </p:spPr>
        <p:txBody>
          <a:bodyPr anchor="ctr"/>
          <a:lstStyle/>
          <a:p>
            <a: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 podział przedsiębiorstw </a:t>
            </a:r>
            <a:br>
              <a:rPr lang="pl-PL" sz="3600" dirty="0">
                <a:solidFill>
                  <a:srgbClr val="006600"/>
                </a:solidFill>
                <a:latin typeface="Lucida Sans Unicode" pitchFamily="32" charset="0"/>
                <a:ea typeface="Microsoft YaHei" charset="-122"/>
              </a:rPr>
            </a:br>
            <a:r>
              <a:rPr lang="pl-PL" sz="3600" dirty="0">
                <a:solidFill>
                  <a:srgbClr val="006600"/>
                </a:solidFill>
                <a:latin typeface="Lucida Sans Unicode" pitchFamily="32" charset="0"/>
                <a:ea typeface="Microsoft YaHei" charset="-122"/>
              </a:rPr>
              <a:t>ze względu na </a:t>
            </a:r>
            <a:r>
              <a:rPr lang="pl-PL" sz="3600" dirty="0">
                <a:solidFill>
                  <a:srgbClr val="006600"/>
                </a:solidFill>
                <a:effectLst>
                  <a:outerShdw blurRad="38100" dist="38100" dir="2700000" algn="tl">
                    <a:srgbClr val="000000"/>
                  </a:outerShdw>
                </a:effectLst>
                <a:latin typeface="Lucida Sans Unicode" pitchFamily="32" charset="0"/>
                <a:ea typeface="Microsoft YaHei" charset="-122"/>
              </a:rPr>
              <a:t>rodzaj działalności</a:t>
            </a:r>
          </a:p>
        </p:txBody>
      </p:sp>
      <p:sp>
        <p:nvSpPr>
          <p:cNvPr id="136195" name="Line 2">
            <a:extLst>
              <a:ext uri="{FF2B5EF4-FFF2-40B4-BE49-F238E27FC236}">
                <a16:creationId xmlns:a16="http://schemas.microsoft.com/office/drawing/2014/main" id="{D315FA26-0674-2E38-457C-4BD31815260E}"/>
              </a:ext>
            </a:extLst>
          </p:cNvPr>
          <p:cNvSpPr>
            <a:spLocks noChangeShapeType="1"/>
          </p:cNvSpPr>
          <p:nvPr/>
        </p:nvSpPr>
        <p:spPr bwMode="auto">
          <a:xfrm>
            <a:off x="4419600" y="1600200"/>
            <a:ext cx="1588" cy="6858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36196" name="Line 3">
            <a:extLst>
              <a:ext uri="{FF2B5EF4-FFF2-40B4-BE49-F238E27FC236}">
                <a16:creationId xmlns:a16="http://schemas.microsoft.com/office/drawing/2014/main" id="{6A596DCA-8CAD-EAD3-3CB1-B1B55DE4F04B}"/>
              </a:ext>
            </a:extLst>
          </p:cNvPr>
          <p:cNvSpPr>
            <a:spLocks noChangeShapeType="1"/>
          </p:cNvSpPr>
          <p:nvPr/>
        </p:nvSpPr>
        <p:spPr bwMode="auto">
          <a:xfrm>
            <a:off x="457200" y="2286000"/>
            <a:ext cx="8001000" cy="1588"/>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36197" name="Text Box 4">
            <a:extLst>
              <a:ext uri="{FF2B5EF4-FFF2-40B4-BE49-F238E27FC236}">
                <a16:creationId xmlns:a16="http://schemas.microsoft.com/office/drawing/2014/main" id="{B3DE67C2-8260-C2C0-79B7-A5D28CA3C9FA}"/>
              </a:ext>
            </a:extLst>
          </p:cNvPr>
          <p:cNvSpPr txBox="1">
            <a:spLocks noChangeArrowheads="1"/>
          </p:cNvSpPr>
          <p:nvPr/>
        </p:nvSpPr>
        <p:spPr bwMode="auto">
          <a:xfrm>
            <a:off x="0" y="2819400"/>
            <a:ext cx="1905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500"/>
              </a:spcBef>
              <a:buClrTx/>
              <a:buFontTx/>
              <a:buNone/>
            </a:pPr>
            <a:r>
              <a:rPr lang="pl-PL" altLang="en-US" sz="2400" b="1">
                <a:solidFill>
                  <a:srgbClr val="990099"/>
                </a:solidFill>
                <a:latin typeface="Times New Roman" panose="02020603050405020304" pitchFamily="18" charset="0"/>
              </a:rPr>
              <a:t>Przemysłowe</a:t>
            </a:r>
          </a:p>
        </p:txBody>
      </p:sp>
      <p:sp>
        <p:nvSpPr>
          <p:cNvPr id="136198" name="Text Box 5">
            <a:extLst>
              <a:ext uri="{FF2B5EF4-FFF2-40B4-BE49-F238E27FC236}">
                <a16:creationId xmlns:a16="http://schemas.microsoft.com/office/drawing/2014/main" id="{955CDE71-CC83-A20E-F98D-E660756A31F2}"/>
              </a:ext>
            </a:extLst>
          </p:cNvPr>
          <p:cNvSpPr txBox="1">
            <a:spLocks noChangeArrowheads="1"/>
          </p:cNvSpPr>
          <p:nvPr/>
        </p:nvSpPr>
        <p:spPr bwMode="auto">
          <a:xfrm>
            <a:off x="3276600" y="2819400"/>
            <a:ext cx="17526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500"/>
              </a:spcBef>
              <a:buClrTx/>
              <a:buFontTx/>
              <a:buNone/>
            </a:pPr>
            <a:r>
              <a:rPr lang="pl-PL" altLang="en-US" sz="2400" b="1">
                <a:solidFill>
                  <a:srgbClr val="990099"/>
                </a:solidFill>
                <a:latin typeface="Times New Roman" panose="02020603050405020304" pitchFamily="18" charset="0"/>
              </a:rPr>
              <a:t>Budowlane</a:t>
            </a:r>
            <a:r>
              <a:rPr lang="pl-PL" altLang="en-US" sz="2400">
                <a:latin typeface="Times New Roman" panose="02020603050405020304" pitchFamily="18" charset="0"/>
              </a:rPr>
              <a:t> </a:t>
            </a:r>
          </a:p>
        </p:txBody>
      </p:sp>
      <p:sp>
        <p:nvSpPr>
          <p:cNvPr id="136199" name="Text Box 6">
            <a:extLst>
              <a:ext uri="{FF2B5EF4-FFF2-40B4-BE49-F238E27FC236}">
                <a16:creationId xmlns:a16="http://schemas.microsoft.com/office/drawing/2014/main" id="{71EA747A-56FB-8CD4-80EB-3D8B40E2D5D7}"/>
              </a:ext>
            </a:extLst>
          </p:cNvPr>
          <p:cNvSpPr txBox="1">
            <a:spLocks noChangeArrowheads="1"/>
          </p:cNvSpPr>
          <p:nvPr/>
        </p:nvSpPr>
        <p:spPr bwMode="auto">
          <a:xfrm>
            <a:off x="6781800" y="2819400"/>
            <a:ext cx="18288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500"/>
              </a:spcBef>
              <a:buClrTx/>
              <a:buFontTx/>
              <a:buNone/>
            </a:pPr>
            <a:r>
              <a:rPr lang="pl-PL" altLang="en-US" sz="2400" b="1">
                <a:solidFill>
                  <a:srgbClr val="990099"/>
                </a:solidFill>
                <a:latin typeface="Times New Roman" panose="02020603050405020304" pitchFamily="18" charset="0"/>
              </a:rPr>
              <a:t>Rolnicze</a:t>
            </a:r>
            <a:r>
              <a:rPr lang="pl-PL" altLang="en-US" sz="2400">
                <a:latin typeface="Times New Roman" panose="02020603050405020304" pitchFamily="18" charset="0"/>
              </a:rPr>
              <a:t> </a:t>
            </a:r>
          </a:p>
        </p:txBody>
      </p:sp>
      <p:sp>
        <p:nvSpPr>
          <p:cNvPr id="136200" name="Text Box 7">
            <a:extLst>
              <a:ext uri="{FF2B5EF4-FFF2-40B4-BE49-F238E27FC236}">
                <a16:creationId xmlns:a16="http://schemas.microsoft.com/office/drawing/2014/main" id="{72AF547D-4E3F-FBD1-D0AC-D00781E66E2B}"/>
              </a:ext>
            </a:extLst>
          </p:cNvPr>
          <p:cNvSpPr txBox="1">
            <a:spLocks noChangeArrowheads="1"/>
          </p:cNvSpPr>
          <p:nvPr/>
        </p:nvSpPr>
        <p:spPr bwMode="auto">
          <a:xfrm>
            <a:off x="533400" y="5029200"/>
            <a:ext cx="25908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500"/>
              </a:spcBef>
              <a:buClrTx/>
              <a:buFontTx/>
              <a:buNone/>
            </a:pPr>
            <a:r>
              <a:rPr lang="pl-PL" altLang="en-US" sz="2400" b="1">
                <a:solidFill>
                  <a:srgbClr val="FF3300"/>
                </a:solidFill>
                <a:latin typeface="Times New Roman" panose="02020603050405020304" pitchFamily="18" charset="0"/>
              </a:rPr>
              <a:t>Ubezpieczeniowe</a:t>
            </a:r>
            <a:r>
              <a:rPr lang="pl-PL" altLang="en-US" sz="2400" b="1">
                <a:latin typeface="Times New Roman" panose="02020603050405020304" pitchFamily="18" charset="0"/>
              </a:rPr>
              <a:t> </a:t>
            </a:r>
          </a:p>
        </p:txBody>
      </p:sp>
      <p:sp>
        <p:nvSpPr>
          <p:cNvPr id="136201" name="Text Box 8">
            <a:extLst>
              <a:ext uri="{FF2B5EF4-FFF2-40B4-BE49-F238E27FC236}">
                <a16:creationId xmlns:a16="http://schemas.microsoft.com/office/drawing/2014/main" id="{56914217-D5F8-AED8-D188-AB61A552254F}"/>
              </a:ext>
            </a:extLst>
          </p:cNvPr>
          <p:cNvSpPr txBox="1">
            <a:spLocks noChangeArrowheads="1"/>
          </p:cNvSpPr>
          <p:nvPr/>
        </p:nvSpPr>
        <p:spPr bwMode="auto">
          <a:xfrm>
            <a:off x="2590800" y="4267200"/>
            <a:ext cx="16764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500"/>
              </a:spcBef>
              <a:buClrTx/>
              <a:buFontTx/>
              <a:buNone/>
            </a:pPr>
            <a:r>
              <a:rPr lang="pl-PL" altLang="en-US" sz="2400" b="1">
                <a:solidFill>
                  <a:srgbClr val="FF3300"/>
                </a:solidFill>
                <a:latin typeface="Times New Roman" panose="02020603050405020304" pitchFamily="18" charset="0"/>
              </a:rPr>
              <a:t>Bankowe</a:t>
            </a:r>
            <a:r>
              <a:rPr lang="pl-PL" altLang="en-US" sz="2400" b="1">
                <a:latin typeface="Times New Roman" panose="02020603050405020304" pitchFamily="18" charset="0"/>
              </a:rPr>
              <a:t> </a:t>
            </a:r>
          </a:p>
        </p:txBody>
      </p:sp>
      <p:sp>
        <p:nvSpPr>
          <p:cNvPr id="136202" name="Text Box 9">
            <a:extLst>
              <a:ext uri="{FF2B5EF4-FFF2-40B4-BE49-F238E27FC236}">
                <a16:creationId xmlns:a16="http://schemas.microsoft.com/office/drawing/2014/main" id="{F9E86FF4-8AC9-CC5F-DABF-6BA00EC69A0F}"/>
              </a:ext>
            </a:extLst>
          </p:cNvPr>
          <p:cNvSpPr txBox="1">
            <a:spLocks noChangeArrowheads="1"/>
          </p:cNvSpPr>
          <p:nvPr/>
        </p:nvSpPr>
        <p:spPr bwMode="auto">
          <a:xfrm>
            <a:off x="7315200" y="4419600"/>
            <a:ext cx="16002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500"/>
              </a:spcBef>
              <a:buClrTx/>
              <a:buFontTx/>
              <a:buNone/>
            </a:pPr>
            <a:r>
              <a:rPr lang="pl-PL" altLang="en-US" sz="2400" b="1">
                <a:solidFill>
                  <a:srgbClr val="FF3300"/>
                </a:solidFill>
                <a:latin typeface="Times New Roman" panose="02020603050405020304" pitchFamily="18" charset="0"/>
              </a:rPr>
              <a:t>Usługowe</a:t>
            </a:r>
            <a:r>
              <a:rPr lang="pl-PL" altLang="en-US" sz="2400" b="1">
                <a:latin typeface="Times New Roman" panose="02020603050405020304" pitchFamily="18" charset="0"/>
              </a:rPr>
              <a:t> </a:t>
            </a:r>
          </a:p>
        </p:txBody>
      </p:sp>
      <p:sp>
        <p:nvSpPr>
          <p:cNvPr id="136203" name="Text Box 10">
            <a:extLst>
              <a:ext uri="{FF2B5EF4-FFF2-40B4-BE49-F238E27FC236}">
                <a16:creationId xmlns:a16="http://schemas.microsoft.com/office/drawing/2014/main" id="{2B265F83-F084-FA0A-01FD-5AB5963BB325}"/>
              </a:ext>
            </a:extLst>
          </p:cNvPr>
          <p:cNvSpPr txBox="1">
            <a:spLocks noChangeArrowheads="1"/>
          </p:cNvSpPr>
          <p:nvPr/>
        </p:nvSpPr>
        <p:spPr bwMode="auto">
          <a:xfrm>
            <a:off x="4648200" y="5181600"/>
            <a:ext cx="20574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1500"/>
              </a:spcBef>
              <a:buClrTx/>
              <a:buFontTx/>
              <a:buNone/>
            </a:pPr>
            <a:r>
              <a:rPr lang="pl-PL" altLang="en-US" sz="2400" b="1">
                <a:solidFill>
                  <a:srgbClr val="FF3300"/>
                </a:solidFill>
                <a:latin typeface="Times New Roman" panose="02020603050405020304" pitchFamily="18" charset="0"/>
              </a:rPr>
              <a:t>Transportowe</a:t>
            </a:r>
            <a:r>
              <a:rPr lang="pl-PL" altLang="en-US" sz="2400" b="1">
                <a:latin typeface="Times New Roman" panose="02020603050405020304" pitchFamily="18" charset="0"/>
              </a:rPr>
              <a:t> </a:t>
            </a:r>
          </a:p>
        </p:txBody>
      </p:sp>
      <p:sp>
        <p:nvSpPr>
          <p:cNvPr id="136204" name="Line 11">
            <a:extLst>
              <a:ext uri="{FF2B5EF4-FFF2-40B4-BE49-F238E27FC236}">
                <a16:creationId xmlns:a16="http://schemas.microsoft.com/office/drawing/2014/main" id="{AF7D41A0-D97F-755C-AEDF-A355C5C86A13}"/>
              </a:ext>
            </a:extLst>
          </p:cNvPr>
          <p:cNvSpPr>
            <a:spLocks noChangeShapeType="1"/>
          </p:cNvSpPr>
          <p:nvPr/>
        </p:nvSpPr>
        <p:spPr bwMode="auto">
          <a:xfrm>
            <a:off x="457200" y="2286000"/>
            <a:ext cx="1588" cy="6096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36205" name="Line 12">
            <a:extLst>
              <a:ext uri="{FF2B5EF4-FFF2-40B4-BE49-F238E27FC236}">
                <a16:creationId xmlns:a16="http://schemas.microsoft.com/office/drawing/2014/main" id="{6FD78C1E-8C04-0963-7F45-BD88B3ACD640}"/>
              </a:ext>
            </a:extLst>
          </p:cNvPr>
          <p:cNvSpPr>
            <a:spLocks noChangeShapeType="1"/>
          </p:cNvSpPr>
          <p:nvPr/>
        </p:nvSpPr>
        <p:spPr bwMode="auto">
          <a:xfrm>
            <a:off x="1828800" y="2362200"/>
            <a:ext cx="1588" cy="26670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36206" name="Line 13">
            <a:extLst>
              <a:ext uri="{FF2B5EF4-FFF2-40B4-BE49-F238E27FC236}">
                <a16:creationId xmlns:a16="http://schemas.microsoft.com/office/drawing/2014/main" id="{40002C50-2D71-7ACB-5717-DD43B7AA4140}"/>
              </a:ext>
            </a:extLst>
          </p:cNvPr>
          <p:cNvSpPr>
            <a:spLocks noChangeShapeType="1"/>
          </p:cNvSpPr>
          <p:nvPr/>
        </p:nvSpPr>
        <p:spPr bwMode="auto">
          <a:xfrm>
            <a:off x="4038600" y="2286000"/>
            <a:ext cx="1588" cy="5334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36207" name="Line 14">
            <a:extLst>
              <a:ext uri="{FF2B5EF4-FFF2-40B4-BE49-F238E27FC236}">
                <a16:creationId xmlns:a16="http://schemas.microsoft.com/office/drawing/2014/main" id="{853ACFB7-CBDF-DBE5-A4EA-DE4C5BB65947}"/>
              </a:ext>
            </a:extLst>
          </p:cNvPr>
          <p:cNvSpPr>
            <a:spLocks noChangeShapeType="1"/>
          </p:cNvSpPr>
          <p:nvPr/>
        </p:nvSpPr>
        <p:spPr bwMode="auto">
          <a:xfrm>
            <a:off x="3276600" y="2362200"/>
            <a:ext cx="1588" cy="19050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36208" name="Line 15">
            <a:extLst>
              <a:ext uri="{FF2B5EF4-FFF2-40B4-BE49-F238E27FC236}">
                <a16:creationId xmlns:a16="http://schemas.microsoft.com/office/drawing/2014/main" id="{84F3D807-1D58-5049-2619-8DF48082221C}"/>
              </a:ext>
            </a:extLst>
          </p:cNvPr>
          <p:cNvSpPr>
            <a:spLocks noChangeShapeType="1"/>
          </p:cNvSpPr>
          <p:nvPr/>
        </p:nvSpPr>
        <p:spPr bwMode="auto">
          <a:xfrm>
            <a:off x="5562600" y="2362200"/>
            <a:ext cx="1588" cy="27432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36209" name="Line 16">
            <a:extLst>
              <a:ext uri="{FF2B5EF4-FFF2-40B4-BE49-F238E27FC236}">
                <a16:creationId xmlns:a16="http://schemas.microsoft.com/office/drawing/2014/main" id="{C4E467E5-4CCC-2EC7-1DE8-14B3720A1959}"/>
              </a:ext>
            </a:extLst>
          </p:cNvPr>
          <p:cNvSpPr>
            <a:spLocks noChangeShapeType="1"/>
          </p:cNvSpPr>
          <p:nvPr/>
        </p:nvSpPr>
        <p:spPr bwMode="auto">
          <a:xfrm>
            <a:off x="7391400" y="2286000"/>
            <a:ext cx="1588" cy="5334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36210" name="Line 17">
            <a:extLst>
              <a:ext uri="{FF2B5EF4-FFF2-40B4-BE49-F238E27FC236}">
                <a16:creationId xmlns:a16="http://schemas.microsoft.com/office/drawing/2014/main" id="{2F860882-EDBC-1E72-56C0-8A0217563511}"/>
              </a:ext>
            </a:extLst>
          </p:cNvPr>
          <p:cNvSpPr>
            <a:spLocks noChangeShapeType="1"/>
          </p:cNvSpPr>
          <p:nvPr/>
        </p:nvSpPr>
        <p:spPr bwMode="auto">
          <a:xfrm>
            <a:off x="8382000" y="2286000"/>
            <a:ext cx="1588" cy="21336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36211" name="Freeform 18">
            <a:extLst>
              <a:ext uri="{FF2B5EF4-FFF2-40B4-BE49-F238E27FC236}">
                <a16:creationId xmlns:a16="http://schemas.microsoft.com/office/drawing/2014/main" id="{95381E8E-4B4C-A258-FE5C-031BC6B9F717}"/>
              </a:ext>
            </a:extLst>
          </p:cNvPr>
          <p:cNvSpPr>
            <a:spLocks noChangeArrowheads="1"/>
          </p:cNvSpPr>
          <p:nvPr/>
        </p:nvSpPr>
        <p:spPr bwMode="auto">
          <a:xfrm>
            <a:off x="381000" y="4343400"/>
            <a:ext cx="8890000" cy="1752600"/>
          </a:xfrm>
          <a:custGeom>
            <a:avLst/>
            <a:gdLst>
              <a:gd name="T0" fmla="*/ 0 w 5600"/>
              <a:gd name="T1" fmla="*/ 2147483646 h 1104"/>
              <a:gd name="T2" fmla="*/ 2147483646 w 5600"/>
              <a:gd name="T3" fmla="*/ 2147483646 h 1104"/>
              <a:gd name="T4" fmla="*/ 2147483646 w 5600"/>
              <a:gd name="T5" fmla="*/ 2147483646 h 1104"/>
              <a:gd name="T6" fmla="*/ 2147483646 w 5600"/>
              <a:gd name="T7" fmla="*/ 2147483646 h 1104"/>
              <a:gd name="T8" fmla="*/ 2147483646 w 5600"/>
              <a:gd name="T9" fmla="*/ 2147483646 h 1104"/>
              <a:gd name="T10" fmla="*/ 2147483646 w 5600"/>
              <a:gd name="T11" fmla="*/ 0 h 1104"/>
              <a:gd name="T12" fmla="*/ 0 60000 65536"/>
              <a:gd name="T13" fmla="*/ 0 60000 65536"/>
              <a:gd name="T14" fmla="*/ 0 60000 65536"/>
              <a:gd name="T15" fmla="*/ 0 60000 65536"/>
              <a:gd name="T16" fmla="*/ 0 60000 65536"/>
              <a:gd name="T17" fmla="*/ 0 60000 65536"/>
              <a:gd name="T18" fmla="*/ 0 w 5600"/>
              <a:gd name="T19" fmla="*/ 0 h 1104"/>
              <a:gd name="T20" fmla="*/ 5600 w 5600"/>
              <a:gd name="T21" fmla="*/ 1104 h 1104"/>
            </a:gdLst>
            <a:ahLst/>
            <a:cxnLst>
              <a:cxn ang="T12">
                <a:pos x="T0" y="T1"/>
              </a:cxn>
              <a:cxn ang="T13">
                <a:pos x="T2" y="T3"/>
              </a:cxn>
              <a:cxn ang="T14">
                <a:pos x="T4" y="T5"/>
              </a:cxn>
              <a:cxn ang="T15">
                <a:pos x="T6" y="T7"/>
              </a:cxn>
              <a:cxn ang="T16">
                <a:pos x="T8" y="T9"/>
              </a:cxn>
              <a:cxn ang="T17">
                <a:pos x="T10" y="T11"/>
              </a:cxn>
            </a:cxnLst>
            <a:rect l="T18" t="T19" r="T20" b="T21"/>
            <a:pathLst>
              <a:path w="5600" h="1104">
                <a:moveTo>
                  <a:pt x="0" y="768"/>
                </a:moveTo>
                <a:cubicBezTo>
                  <a:pt x="376" y="848"/>
                  <a:pt x="752" y="928"/>
                  <a:pt x="1104" y="960"/>
                </a:cubicBezTo>
                <a:cubicBezTo>
                  <a:pt x="1456" y="992"/>
                  <a:pt x="1584" y="952"/>
                  <a:pt x="2112" y="960"/>
                </a:cubicBezTo>
                <a:cubicBezTo>
                  <a:pt x="2640" y="968"/>
                  <a:pt x="3720" y="1104"/>
                  <a:pt x="4272" y="1008"/>
                </a:cubicBezTo>
                <a:cubicBezTo>
                  <a:pt x="4824" y="912"/>
                  <a:pt x="5248" y="552"/>
                  <a:pt x="5424" y="384"/>
                </a:cubicBezTo>
                <a:cubicBezTo>
                  <a:pt x="5600" y="216"/>
                  <a:pt x="5464" y="108"/>
                  <a:pt x="5328" y="0"/>
                </a:cubicBezTo>
              </a:path>
            </a:pathLst>
          </a:custGeom>
          <a:noFill/>
          <a:ln w="76320" cap="flat">
            <a:solidFill>
              <a:srgbClr val="FF3300"/>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6212" name="Freeform 19">
            <a:extLst>
              <a:ext uri="{FF2B5EF4-FFF2-40B4-BE49-F238E27FC236}">
                <a16:creationId xmlns:a16="http://schemas.microsoft.com/office/drawing/2014/main" id="{5524D961-5E46-E04E-A1B8-EF626E741FB1}"/>
              </a:ext>
            </a:extLst>
          </p:cNvPr>
          <p:cNvSpPr>
            <a:spLocks noChangeArrowheads="1"/>
          </p:cNvSpPr>
          <p:nvPr/>
        </p:nvSpPr>
        <p:spPr bwMode="auto">
          <a:xfrm>
            <a:off x="76200" y="3822700"/>
            <a:ext cx="8610600" cy="1600200"/>
          </a:xfrm>
          <a:custGeom>
            <a:avLst/>
            <a:gdLst>
              <a:gd name="T0" fmla="*/ 2147483646 w 5424"/>
              <a:gd name="T1" fmla="*/ 2147483646 h 1008"/>
              <a:gd name="T2" fmla="*/ 2147483646 w 5424"/>
              <a:gd name="T3" fmla="*/ 2147483646 h 1008"/>
              <a:gd name="T4" fmla="*/ 2147483646 w 5424"/>
              <a:gd name="T5" fmla="*/ 2147483646 h 1008"/>
              <a:gd name="T6" fmla="*/ 2147483646 w 5424"/>
              <a:gd name="T7" fmla="*/ 2147483646 h 1008"/>
              <a:gd name="T8" fmla="*/ 2147483646 w 5424"/>
              <a:gd name="T9" fmla="*/ 2147483646 h 1008"/>
              <a:gd name="T10" fmla="*/ 2147483646 w 5424"/>
              <a:gd name="T11" fmla="*/ 2147483646 h 1008"/>
              <a:gd name="T12" fmla="*/ 0 60000 65536"/>
              <a:gd name="T13" fmla="*/ 0 60000 65536"/>
              <a:gd name="T14" fmla="*/ 0 60000 65536"/>
              <a:gd name="T15" fmla="*/ 0 60000 65536"/>
              <a:gd name="T16" fmla="*/ 0 60000 65536"/>
              <a:gd name="T17" fmla="*/ 0 60000 65536"/>
              <a:gd name="T18" fmla="*/ 0 w 5424"/>
              <a:gd name="T19" fmla="*/ 0 h 1008"/>
              <a:gd name="T20" fmla="*/ 5424 w 5424"/>
              <a:gd name="T21" fmla="*/ 1008 h 1008"/>
            </a:gdLst>
            <a:ahLst/>
            <a:cxnLst>
              <a:cxn ang="T12">
                <a:pos x="T0" y="T1"/>
              </a:cxn>
              <a:cxn ang="T13">
                <a:pos x="T2" y="T3"/>
              </a:cxn>
              <a:cxn ang="T14">
                <a:pos x="T4" y="T5"/>
              </a:cxn>
              <a:cxn ang="T15">
                <a:pos x="T6" y="T7"/>
              </a:cxn>
              <a:cxn ang="T16">
                <a:pos x="T8" y="T9"/>
              </a:cxn>
              <a:cxn ang="T17">
                <a:pos x="T10" y="T11"/>
              </a:cxn>
            </a:cxnLst>
            <a:rect l="T18" t="T19" r="T20" b="T21"/>
            <a:pathLst>
              <a:path w="5424" h="1008">
                <a:moveTo>
                  <a:pt x="5424" y="280"/>
                </a:moveTo>
                <a:cubicBezTo>
                  <a:pt x="4956" y="228"/>
                  <a:pt x="4488" y="176"/>
                  <a:pt x="3936" y="136"/>
                </a:cubicBezTo>
                <a:cubicBezTo>
                  <a:pt x="3384" y="96"/>
                  <a:pt x="2712" y="0"/>
                  <a:pt x="2112" y="40"/>
                </a:cubicBezTo>
                <a:cubicBezTo>
                  <a:pt x="1512" y="80"/>
                  <a:pt x="672" y="232"/>
                  <a:pt x="336" y="376"/>
                </a:cubicBezTo>
                <a:cubicBezTo>
                  <a:pt x="0" y="520"/>
                  <a:pt x="120" y="800"/>
                  <a:pt x="96" y="904"/>
                </a:cubicBezTo>
                <a:cubicBezTo>
                  <a:pt x="72" y="1008"/>
                  <a:pt x="132" y="1004"/>
                  <a:pt x="192" y="1000"/>
                </a:cubicBezTo>
              </a:path>
            </a:pathLst>
          </a:custGeom>
          <a:noFill/>
          <a:ln w="76320" cap="flat">
            <a:solidFill>
              <a:srgbClr val="FF3300"/>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6213" name="Freeform 20">
            <a:extLst>
              <a:ext uri="{FF2B5EF4-FFF2-40B4-BE49-F238E27FC236}">
                <a16:creationId xmlns:a16="http://schemas.microsoft.com/office/drawing/2014/main" id="{392D5131-1E57-6CE0-7826-C1BBC73001A7}"/>
              </a:ext>
            </a:extLst>
          </p:cNvPr>
          <p:cNvSpPr>
            <a:spLocks noChangeArrowheads="1"/>
          </p:cNvSpPr>
          <p:nvPr/>
        </p:nvSpPr>
        <p:spPr bwMode="auto">
          <a:xfrm>
            <a:off x="-152400" y="2120900"/>
            <a:ext cx="9067800" cy="1663700"/>
          </a:xfrm>
          <a:custGeom>
            <a:avLst/>
            <a:gdLst>
              <a:gd name="T0" fmla="*/ 2147483646 w 5712"/>
              <a:gd name="T1" fmla="*/ 2147483646 h 1048"/>
              <a:gd name="T2" fmla="*/ 2147483646 w 5712"/>
              <a:gd name="T3" fmla="*/ 2147483646 h 1048"/>
              <a:gd name="T4" fmla="*/ 2147483646 w 5712"/>
              <a:gd name="T5" fmla="*/ 2147483646 h 1048"/>
              <a:gd name="T6" fmla="*/ 2147483646 w 5712"/>
              <a:gd name="T7" fmla="*/ 2147483646 h 1048"/>
              <a:gd name="T8" fmla="*/ 2147483646 w 5712"/>
              <a:gd name="T9" fmla="*/ 2147483646 h 1048"/>
              <a:gd name="T10" fmla="*/ 2147483646 w 5712"/>
              <a:gd name="T11" fmla="*/ 2147483646 h 1048"/>
              <a:gd name="T12" fmla="*/ 2147483646 w 5712"/>
              <a:gd name="T13" fmla="*/ 2147483646 h 1048"/>
              <a:gd name="T14" fmla="*/ 2147483646 w 5712"/>
              <a:gd name="T15" fmla="*/ 2147483646 h 1048"/>
              <a:gd name="T16" fmla="*/ 2147483646 w 5712"/>
              <a:gd name="T17" fmla="*/ 2147483646 h 1048"/>
              <a:gd name="T18" fmla="*/ 2147483646 w 5712"/>
              <a:gd name="T19" fmla="*/ 2147483646 h 1048"/>
              <a:gd name="T20" fmla="*/ 2147483646 w 5712"/>
              <a:gd name="T21" fmla="*/ 2147483646 h 1048"/>
              <a:gd name="T22" fmla="*/ 2147483646 w 5712"/>
              <a:gd name="T23" fmla="*/ 2147483646 h 104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712"/>
              <a:gd name="T37" fmla="*/ 0 h 1048"/>
              <a:gd name="T38" fmla="*/ 5712 w 5712"/>
              <a:gd name="T39" fmla="*/ 1048 h 104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712" h="1048">
                <a:moveTo>
                  <a:pt x="384" y="296"/>
                </a:moveTo>
                <a:cubicBezTo>
                  <a:pt x="276" y="312"/>
                  <a:pt x="168" y="328"/>
                  <a:pt x="144" y="440"/>
                </a:cubicBezTo>
                <a:cubicBezTo>
                  <a:pt x="120" y="552"/>
                  <a:pt x="0" y="888"/>
                  <a:pt x="240" y="968"/>
                </a:cubicBezTo>
                <a:cubicBezTo>
                  <a:pt x="480" y="1048"/>
                  <a:pt x="1176" y="944"/>
                  <a:pt x="1584" y="920"/>
                </a:cubicBezTo>
                <a:cubicBezTo>
                  <a:pt x="1992" y="896"/>
                  <a:pt x="2264" y="840"/>
                  <a:pt x="2688" y="824"/>
                </a:cubicBezTo>
                <a:cubicBezTo>
                  <a:pt x="3112" y="808"/>
                  <a:pt x="3696" y="808"/>
                  <a:pt x="4128" y="824"/>
                </a:cubicBezTo>
                <a:cubicBezTo>
                  <a:pt x="4560" y="840"/>
                  <a:pt x="5056" y="1032"/>
                  <a:pt x="5280" y="920"/>
                </a:cubicBezTo>
                <a:cubicBezTo>
                  <a:pt x="5504" y="808"/>
                  <a:pt x="5712" y="296"/>
                  <a:pt x="5472" y="152"/>
                </a:cubicBezTo>
                <a:cubicBezTo>
                  <a:pt x="5232" y="8"/>
                  <a:pt x="4336" y="80"/>
                  <a:pt x="3840" y="56"/>
                </a:cubicBezTo>
                <a:cubicBezTo>
                  <a:pt x="3344" y="32"/>
                  <a:pt x="3016" y="0"/>
                  <a:pt x="2496" y="8"/>
                </a:cubicBezTo>
                <a:cubicBezTo>
                  <a:pt x="1976" y="16"/>
                  <a:pt x="1112" y="72"/>
                  <a:pt x="720" y="104"/>
                </a:cubicBezTo>
                <a:cubicBezTo>
                  <a:pt x="328" y="136"/>
                  <a:pt x="236" y="168"/>
                  <a:pt x="144" y="200"/>
                </a:cubicBezTo>
              </a:path>
            </a:pathLst>
          </a:custGeom>
          <a:noFill/>
          <a:ln w="57240" cap="rnd">
            <a:solidFill>
              <a:srgbClr val="CC00FF"/>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ext Box 1">
            <a:extLst>
              <a:ext uri="{FF2B5EF4-FFF2-40B4-BE49-F238E27FC236}">
                <a16:creationId xmlns:a16="http://schemas.microsoft.com/office/drawing/2014/main" id="{DD9792E8-C86A-DB85-4DAD-BC2F2383BE38}"/>
              </a:ext>
            </a:extLst>
          </p:cNvPr>
          <p:cNvSpPr txBox="1">
            <a:spLocks noChangeArrowheads="1"/>
          </p:cNvSpPr>
          <p:nvPr/>
        </p:nvSpPr>
        <p:spPr bwMode="auto">
          <a:xfrm>
            <a:off x="685800" y="609600"/>
            <a:ext cx="7772400" cy="1143000"/>
          </a:xfrm>
          <a:prstGeom prst="rect">
            <a:avLst/>
          </a:prstGeom>
          <a:noFill/>
          <a:ln w="9525" cap="flat">
            <a:noFill/>
            <a:round/>
            <a:headEnd/>
            <a:tailEnd/>
          </a:ln>
          <a:effectLst/>
        </p:spPr>
        <p:txBody>
          <a:bodyPr anchor="ctr"/>
          <a:lstStyle/>
          <a:p>
            <a: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l-PL" sz="3600" dirty="0">
                <a:solidFill>
                  <a:srgbClr val="006600"/>
                </a:solidFill>
                <a:latin typeface="Lucida Sans Unicode" pitchFamily="32" charset="0"/>
                <a:ea typeface="Microsoft YaHei" charset="-122"/>
              </a:rPr>
              <a:t> podział przedsiębiorstw </a:t>
            </a:r>
            <a:br>
              <a:rPr lang="pl-PL" sz="3600" dirty="0">
                <a:solidFill>
                  <a:srgbClr val="006600"/>
                </a:solidFill>
                <a:latin typeface="Lucida Sans Unicode" pitchFamily="32" charset="0"/>
                <a:ea typeface="Microsoft YaHei" charset="-122"/>
              </a:rPr>
            </a:br>
            <a:r>
              <a:rPr lang="pl-PL" sz="3600" dirty="0">
                <a:solidFill>
                  <a:srgbClr val="006600"/>
                </a:solidFill>
                <a:latin typeface="Lucida Sans Unicode" pitchFamily="32" charset="0"/>
                <a:ea typeface="Microsoft YaHei" charset="-122"/>
              </a:rPr>
              <a:t>ze względu na </a:t>
            </a:r>
            <a:r>
              <a:rPr lang="pl-PL" sz="3600" dirty="0">
                <a:solidFill>
                  <a:srgbClr val="006600"/>
                </a:solidFill>
                <a:effectLst>
                  <a:outerShdw blurRad="38100" dist="38100" dir="2700000" algn="tl">
                    <a:srgbClr val="000000"/>
                  </a:outerShdw>
                </a:effectLst>
                <a:latin typeface="Lucida Sans Unicode" pitchFamily="32" charset="0"/>
                <a:ea typeface="Microsoft YaHei" charset="-122"/>
              </a:rPr>
              <a:t>rodzaj działalności</a:t>
            </a:r>
          </a:p>
        </p:txBody>
      </p:sp>
      <p:sp>
        <p:nvSpPr>
          <p:cNvPr id="138243" name="Line 2">
            <a:extLst>
              <a:ext uri="{FF2B5EF4-FFF2-40B4-BE49-F238E27FC236}">
                <a16:creationId xmlns:a16="http://schemas.microsoft.com/office/drawing/2014/main" id="{19D833E5-E6AD-DEB9-62C0-E03112F4A98B}"/>
              </a:ext>
            </a:extLst>
          </p:cNvPr>
          <p:cNvSpPr>
            <a:spLocks noChangeShapeType="1"/>
          </p:cNvSpPr>
          <p:nvPr/>
        </p:nvSpPr>
        <p:spPr bwMode="auto">
          <a:xfrm>
            <a:off x="4495800" y="1905000"/>
            <a:ext cx="1588" cy="685800"/>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38244" name="Line 3">
            <a:extLst>
              <a:ext uri="{FF2B5EF4-FFF2-40B4-BE49-F238E27FC236}">
                <a16:creationId xmlns:a16="http://schemas.microsoft.com/office/drawing/2014/main" id="{4C1A52A0-E44D-4141-DCA4-EC927AC4C441}"/>
              </a:ext>
            </a:extLst>
          </p:cNvPr>
          <p:cNvSpPr>
            <a:spLocks noChangeShapeType="1"/>
          </p:cNvSpPr>
          <p:nvPr/>
        </p:nvSpPr>
        <p:spPr bwMode="auto">
          <a:xfrm>
            <a:off x="1295400" y="2667000"/>
            <a:ext cx="6477000" cy="1588"/>
          </a:xfrm>
          <a:prstGeom prst="line">
            <a:avLst/>
          </a:prstGeom>
          <a:noFill/>
          <a:ln w="9360" cap="sq">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38245" name="Text Box 4">
            <a:extLst>
              <a:ext uri="{FF2B5EF4-FFF2-40B4-BE49-F238E27FC236}">
                <a16:creationId xmlns:a16="http://schemas.microsoft.com/office/drawing/2014/main" id="{BC3CF8A2-214D-14C6-5CF9-E423EBD62689}"/>
              </a:ext>
            </a:extLst>
          </p:cNvPr>
          <p:cNvSpPr txBox="1">
            <a:spLocks noChangeArrowheads="1"/>
          </p:cNvSpPr>
          <p:nvPr/>
        </p:nvSpPr>
        <p:spPr bwMode="auto">
          <a:xfrm>
            <a:off x="304800" y="3200400"/>
            <a:ext cx="274320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eaLnBrk="1" hangingPunct="1">
              <a:spcBef>
                <a:spcPts val="2250"/>
              </a:spcBef>
              <a:buClrTx/>
              <a:buFontTx/>
              <a:buNone/>
            </a:pPr>
            <a:r>
              <a:rPr lang="pl-PL" altLang="en-US" sz="3600" b="1">
                <a:solidFill>
                  <a:srgbClr val="CC00FF"/>
                </a:solidFill>
                <a:latin typeface="Times New Roman" panose="02020603050405020304" pitchFamily="18" charset="0"/>
              </a:rPr>
              <a:t>Produkcyjne</a:t>
            </a:r>
          </a:p>
        </p:txBody>
      </p:sp>
      <p:sp>
        <p:nvSpPr>
          <p:cNvPr id="138246" name="Text Box 5">
            <a:extLst>
              <a:ext uri="{FF2B5EF4-FFF2-40B4-BE49-F238E27FC236}">
                <a16:creationId xmlns:a16="http://schemas.microsoft.com/office/drawing/2014/main" id="{314D3AF4-9E9C-9FAC-7179-0BF1D91083AD}"/>
              </a:ext>
            </a:extLst>
          </p:cNvPr>
          <p:cNvSpPr txBox="1">
            <a:spLocks noChangeArrowheads="1"/>
          </p:cNvSpPr>
          <p:nvPr/>
        </p:nvSpPr>
        <p:spPr bwMode="auto">
          <a:xfrm>
            <a:off x="6324600" y="3200400"/>
            <a:ext cx="220980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Lucida Sans Unicode" panose="020B060203050402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Lucida Sans Unicode" panose="020B0602030504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Lucida Sans Unicode" panose="020B060203050402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Lucida Sans Unicode" panose="020B0602030504020204" pitchFamily="34" charset="0"/>
                <a:ea typeface="Microsoft YaHei" panose="020B0503020204020204" pitchFamily="34" charset="-122"/>
              </a:defRPr>
            </a:lvl9pPr>
          </a:lstStyle>
          <a:p>
            <a:pPr algn="ctr" eaLnBrk="1" hangingPunct="1">
              <a:spcBef>
                <a:spcPts val="1500"/>
              </a:spcBef>
              <a:buClrTx/>
              <a:buFontTx/>
              <a:buNone/>
            </a:pPr>
            <a:r>
              <a:rPr lang="pl-PL" altLang="en-US" sz="3600" b="1">
                <a:solidFill>
                  <a:srgbClr val="FF3300"/>
                </a:solidFill>
                <a:latin typeface="Times New Roman" panose="02020603050405020304" pitchFamily="18" charset="0"/>
              </a:rPr>
              <a:t>Usługowe</a:t>
            </a:r>
            <a:r>
              <a:rPr lang="pl-PL" altLang="en-US" sz="2400">
                <a:latin typeface="Times New Roman" panose="02020603050405020304" pitchFamily="18" charset="0"/>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otyw pakietu Office">
  <a:themeElements>
    <a:clrScheme name="Motyw pakietu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tyw pakietu Office">
      <a:majorFont>
        <a:latin typeface="Lucida Sans Unicode"/>
        <a:ea typeface="Microsoft YaHei"/>
        <a:cs typeface=""/>
      </a:majorFont>
      <a:minorFont>
        <a:latin typeface="Lucida Sans Unicode"/>
        <a:ea typeface="Microsoft YaHei"/>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icrosoft YaHei" charset="-122"/>
          </a:defRPr>
        </a:defPPr>
      </a:lstStyle>
    </a:lnDef>
  </a:objectDefaults>
  <a:extraClrSchemeLst>
    <a:extraClrScheme>
      <a:clrScheme name="Motyw pakietu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tyw pakietu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tyw pakietu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tyw pakietu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tyw pakietu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tyw pakietu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tyw pakietu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873</TotalTime>
  <Words>5745</Words>
  <Application>Microsoft Office PowerPoint</Application>
  <PresentationFormat>Pokaz na ekranie (4:3)</PresentationFormat>
  <Paragraphs>547</Paragraphs>
  <Slides>112</Slides>
  <Notes>62</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112</vt:i4>
      </vt:variant>
    </vt:vector>
  </HeadingPairs>
  <TitlesOfParts>
    <vt:vector size="118" baseType="lpstr">
      <vt:lpstr>Arial</vt:lpstr>
      <vt:lpstr>Lucida Sans Unicode</vt:lpstr>
      <vt:lpstr>Times New Roman</vt:lpstr>
      <vt:lpstr>Verdana</vt:lpstr>
      <vt:lpstr>Wingdings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Definicje przedsiębiorstwa</vt:lpstr>
      <vt:lpstr>Prezentacja programu PowerPoint</vt:lpstr>
      <vt:lpstr>Prezentacja programu PowerPoint</vt:lpstr>
      <vt:lpstr>Prezentacja programu PowerPoint</vt:lpstr>
      <vt:lpstr>Prezentacja programu PowerPoint</vt:lpstr>
      <vt:lpstr>Prezentacja programu PowerPoint</vt:lpstr>
      <vt:lpstr>Atrybuty - cechy przedsiębiorstwa</vt:lpstr>
      <vt:lpstr>Wyodrębnienie ekonomiczne</vt:lpstr>
      <vt:lpstr>Wyodrębnienie ekonomiczne</vt:lpstr>
      <vt:lpstr>Wyodrębnienie prawne</vt:lpstr>
      <vt:lpstr>Rola rejestrów - KRS</vt:lpstr>
      <vt:lpstr>Wyodrębnienie techniczno - organizacyjne</vt:lpstr>
      <vt:lpstr>Zasady działalności firm</vt:lpstr>
      <vt:lpstr>Zasada gospodarności</vt:lpstr>
      <vt:lpstr>Zasada gospodarności</vt:lpstr>
      <vt:lpstr>Zasada przedsiębiorczości</vt:lpstr>
      <vt:lpstr>Zasada przedsiębiorczości</vt:lpstr>
      <vt:lpstr>Zasada rentowności</vt:lpstr>
      <vt:lpstr>Zasada rentowności</vt:lpstr>
      <vt:lpstr>Zasada rachunku ekonomicznego</vt:lpstr>
      <vt:lpstr>Zasada rachunku ekonomicznego</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Spółka prawa cywilnego</vt:lpstr>
      <vt:lpstr>Prezentacja programu PowerPoint</vt:lpstr>
      <vt:lpstr>Prezentacja programu PowerPoint</vt:lpstr>
      <vt:lpstr>Prezentacja programu PowerPoint</vt:lpstr>
      <vt:lpstr>Prezentacja programu PowerPoint</vt:lpstr>
      <vt:lpstr>Spółka cywilna</vt:lpstr>
      <vt:lpstr>Prezentacja programu PowerPoint</vt:lpstr>
      <vt:lpstr>Kodeks spółek handlowych - wprowadzenie</vt:lpstr>
      <vt:lpstr>Spółki prawa handlowego</vt:lpstr>
      <vt:lpstr>Prezentacja programu PowerPoint</vt:lpstr>
      <vt:lpstr>Prezentacja programu PowerPoint</vt:lpstr>
      <vt:lpstr>SPÓŁKI OSOBOWE</vt:lpstr>
      <vt:lpstr>Prezentacja programu PowerPoint</vt:lpstr>
      <vt:lpstr>Prezentacja programu PowerPoint</vt:lpstr>
      <vt:lpstr>Spółka jawna</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Spółki prawa handlowego - osobowe</vt:lpstr>
      <vt:lpstr>Prezentacja programu PowerPoint</vt:lpstr>
      <vt:lpstr>Prezentacja programu PowerPoint</vt:lpstr>
      <vt:lpstr>Spółka komandytowa</vt:lpstr>
      <vt:lpstr>Prezentacja programu PowerPoint</vt:lpstr>
      <vt:lpstr>Spółki prawa handlowego - osobowe</vt:lpstr>
      <vt:lpstr>Spółka komandytowo-akcyjna</vt:lpstr>
      <vt:lpstr>Prezentacja programu PowerPoint</vt:lpstr>
      <vt:lpstr>Prezentacja programu PowerPoint</vt:lpstr>
      <vt:lpstr>Prezentacja programu PowerPoint</vt:lpstr>
      <vt:lpstr>Prezentacja programu PowerPoint</vt:lpstr>
      <vt:lpstr>Spółki prawa handlowego - osobowe</vt:lpstr>
      <vt:lpstr>Prezentacja programu PowerPoint</vt:lpstr>
      <vt:lpstr>Spółka partnerska</vt:lpstr>
      <vt:lpstr>Spółki kapitałowe</vt:lpstr>
      <vt:lpstr>Kapitał zakładowy </vt:lpstr>
      <vt:lpstr>Prezentacja programu PowerPoint</vt:lpstr>
      <vt:lpstr>Spółki prawa handlowego - kapitałowe</vt:lpstr>
      <vt:lpstr>Spółka z ograniczoną odpowiedzialnością:</vt:lpstr>
      <vt:lpstr>Spółki prawa handlowego - kapitałowe</vt:lpstr>
      <vt:lpstr>Spółka Akcyjna</vt:lpstr>
      <vt:lpstr>SCHEMAT ZARZĄDZANIA SPÓŁKĄ AKCYJNĄ</vt:lpstr>
      <vt:lpstr>WALNE ZGROMADZENIE AKCJONARIUSZY</vt:lpstr>
      <vt:lpstr>ZARZĄD</vt:lpstr>
      <vt:lpstr>RADA NADZORCZA</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temat wykładu  Przedsiębiorstwo - rodzaje, funkcje</dc:title>
  <dc:creator>A</dc:creator>
  <cp:lastModifiedBy>Bogusława Puzio-Wacławik</cp:lastModifiedBy>
  <cp:revision>87</cp:revision>
  <cp:lastPrinted>1601-01-01T00:00:00Z</cp:lastPrinted>
  <dcterms:created xsi:type="dcterms:W3CDTF">2005-02-02T22:35:59Z</dcterms:created>
  <dcterms:modified xsi:type="dcterms:W3CDTF">2025-11-21T14:41:24Z</dcterms:modified>
</cp:coreProperties>
</file>