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256" r:id="rId2"/>
    <p:sldId id="257" r:id="rId3"/>
    <p:sldId id="258" r:id="rId4"/>
    <p:sldId id="259" r:id="rId5"/>
    <p:sldId id="260" r:id="rId6"/>
    <p:sldId id="261" r:id="rId7"/>
    <p:sldId id="262" r:id="rId8"/>
    <p:sldId id="263" r:id="rId9"/>
    <p:sldId id="265" r:id="rId10"/>
    <p:sldId id="266" r:id="rId11"/>
    <p:sldId id="267" r:id="rId12"/>
    <p:sldId id="268" r:id="rId13"/>
    <p:sldId id="264" r:id="rId14"/>
    <p:sldId id="269" r:id="rId15"/>
    <p:sldId id="270" r:id="rId16"/>
    <p:sldId id="272" r:id="rId17"/>
    <p:sldId id="271"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9" r:id="rId34"/>
    <p:sldId id="288" r:id="rId35"/>
    <p:sldId id="290" r:id="rId36"/>
    <p:sldId id="291" r:id="rId37"/>
    <p:sldId id="292" r:id="rId38"/>
    <p:sldId id="293" r:id="rId39"/>
    <p:sldId id="294" r:id="rId40"/>
    <p:sldId id="295" r:id="rId41"/>
    <p:sldId id="296" r:id="rId42"/>
    <p:sldId id="298" r:id="rId43"/>
    <p:sldId id="297"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Bez stylu, siatka tabeli">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0" d="100"/>
          <a:sy n="70" d="100"/>
        </p:scale>
        <p:origin x="53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99DBF1-66BC-4E91-BF45-2A21BC062C89}" type="datetimeFigureOut">
              <a:rPr lang="en-US" smtClean="0"/>
              <a:t>2/14/2020</a:t>
            </a:fld>
            <a:endParaRPr lang="en-US"/>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0654D7-0CD0-477D-B1A5-8AC8616AA904}" type="slidenum">
              <a:rPr lang="en-US" smtClean="0"/>
              <a:t>‹#›</a:t>
            </a:fld>
            <a:endParaRPr lang="en-US"/>
          </a:p>
        </p:txBody>
      </p:sp>
    </p:spTree>
    <p:extLst>
      <p:ext uri="{BB962C8B-B14F-4D97-AF65-F5344CB8AC3E}">
        <p14:creationId xmlns:p14="http://schemas.microsoft.com/office/powerpoint/2010/main" val="3153346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US"/>
          </a:p>
        </p:txBody>
      </p:sp>
      <p:sp>
        <p:nvSpPr>
          <p:cNvPr id="4" name="Symbol zastępczy numeru slajdu 3"/>
          <p:cNvSpPr>
            <a:spLocks noGrp="1"/>
          </p:cNvSpPr>
          <p:nvPr>
            <p:ph type="sldNum" sz="quarter" idx="10"/>
          </p:nvPr>
        </p:nvSpPr>
        <p:spPr/>
        <p:txBody>
          <a:bodyPr/>
          <a:lstStyle/>
          <a:p>
            <a:fld id="{590654D7-0CD0-477D-B1A5-8AC8616AA904}" type="slidenum">
              <a:rPr lang="en-US" smtClean="0"/>
              <a:t>1</a:t>
            </a:fld>
            <a:endParaRPr lang="en-US"/>
          </a:p>
        </p:txBody>
      </p:sp>
    </p:spTree>
    <p:extLst>
      <p:ext uri="{BB962C8B-B14F-4D97-AF65-F5344CB8AC3E}">
        <p14:creationId xmlns:p14="http://schemas.microsoft.com/office/powerpoint/2010/main" val="39945744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1524000" y="1122363"/>
            <a:ext cx="9144000" cy="2387600"/>
          </a:xfrm>
        </p:spPr>
        <p:txBody>
          <a:bodyPr anchor="b"/>
          <a:lstStyle>
            <a:lvl1pPr algn="ctr">
              <a:defRPr sz="6000"/>
            </a:lvl1pPr>
          </a:lstStyle>
          <a:p>
            <a:r>
              <a:rPr lang="pl-PL" smtClean="0"/>
              <a:t>Kliknij, aby edytować styl</a:t>
            </a:r>
            <a:endParaRPr lang="en-US"/>
          </a:p>
        </p:txBody>
      </p:sp>
      <p:sp>
        <p:nvSpPr>
          <p:cNvPr id="3" name="Podtytu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smtClean="0"/>
              <a:t>Kliknij, aby edytować styl wzorca podtytułu</a:t>
            </a:r>
            <a:endParaRPr lang="en-US"/>
          </a:p>
        </p:txBody>
      </p:sp>
      <p:sp>
        <p:nvSpPr>
          <p:cNvPr id="4" name="Symbol zastępczy daty 3"/>
          <p:cNvSpPr>
            <a:spLocks noGrp="1"/>
          </p:cNvSpPr>
          <p:nvPr>
            <p:ph type="dt" sz="half" idx="10"/>
          </p:nvPr>
        </p:nvSpPr>
        <p:spPr/>
        <p:txBody>
          <a:bodyPr/>
          <a:lstStyle/>
          <a:p>
            <a:fld id="{90D5DE6C-3398-4D9B-86D7-84B8C7552C02}" type="datetime1">
              <a:rPr lang="en-US" smtClean="0"/>
              <a:t>2/14/2020</a:t>
            </a:fld>
            <a:endParaRPr lang="en-US"/>
          </a:p>
        </p:txBody>
      </p:sp>
      <p:sp>
        <p:nvSpPr>
          <p:cNvPr id="5" name="Symbol zastępczy stopki 4"/>
          <p:cNvSpPr>
            <a:spLocks noGrp="1"/>
          </p:cNvSpPr>
          <p:nvPr>
            <p:ph type="ftr" sz="quarter" idx="11"/>
          </p:nvPr>
        </p:nvSpPr>
        <p:spPr/>
        <p:txBody>
          <a:bodyPr/>
          <a:lstStyle/>
          <a:p>
            <a:endParaRPr lang="en-US"/>
          </a:p>
        </p:txBody>
      </p:sp>
      <p:sp>
        <p:nvSpPr>
          <p:cNvPr id="6" name="Symbol zastępczy numeru slajdu 5"/>
          <p:cNvSpPr>
            <a:spLocks noGrp="1"/>
          </p:cNvSpPr>
          <p:nvPr>
            <p:ph type="sldNum" sz="quarter" idx="12"/>
          </p:nvPr>
        </p:nvSpPr>
        <p:spPr/>
        <p:txBody>
          <a:bodyPr/>
          <a:lstStyle/>
          <a:p>
            <a:fld id="{5E1C4228-D70F-4A74-9B53-0EFBA052F5E1}" type="slidenum">
              <a:rPr lang="en-US" smtClean="0"/>
              <a:t>‹#›</a:t>
            </a:fld>
            <a:endParaRPr lang="en-US"/>
          </a:p>
        </p:txBody>
      </p:sp>
    </p:spTree>
    <p:extLst>
      <p:ext uri="{BB962C8B-B14F-4D97-AF65-F5344CB8AC3E}">
        <p14:creationId xmlns:p14="http://schemas.microsoft.com/office/powerpoint/2010/main" val="6588320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US"/>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Symbol zastępczy daty 3"/>
          <p:cNvSpPr>
            <a:spLocks noGrp="1"/>
          </p:cNvSpPr>
          <p:nvPr>
            <p:ph type="dt" sz="half" idx="10"/>
          </p:nvPr>
        </p:nvSpPr>
        <p:spPr/>
        <p:txBody>
          <a:bodyPr/>
          <a:lstStyle/>
          <a:p>
            <a:fld id="{2AB4C029-70C7-40A9-9E42-E063D3A201FB}" type="datetime1">
              <a:rPr lang="en-US" smtClean="0"/>
              <a:t>2/14/2020</a:t>
            </a:fld>
            <a:endParaRPr lang="en-US"/>
          </a:p>
        </p:txBody>
      </p:sp>
      <p:sp>
        <p:nvSpPr>
          <p:cNvPr id="5" name="Symbol zastępczy stopki 4"/>
          <p:cNvSpPr>
            <a:spLocks noGrp="1"/>
          </p:cNvSpPr>
          <p:nvPr>
            <p:ph type="ftr" sz="quarter" idx="11"/>
          </p:nvPr>
        </p:nvSpPr>
        <p:spPr/>
        <p:txBody>
          <a:bodyPr/>
          <a:lstStyle/>
          <a:p>
            <a:endParaRPr lang="en-US"/>
          </a:p>
        </p:txBody>
      </p:sp>
      <p:sp>
        <p:nvSpPr>
          <p:cNvPr id="6" name="Symbol zastępczy numeru slajdu 5"/>
          <p:cNvSpPr>
            <a:spLocks noGrp="1"/>
          </p:cNvSpPr>
          <p:nvPr>
            <p:ph type="sldNum" sz="quarter" idx="12"/>
          </p:nvPr>
        </p:nvSpPr>
        <p:spPr/>
        <p:txBody>
          <a:bodyPr/>
          <a:lstStyle/>
          <a:p>
            <a:fld id="{5E1C4228-D70F-4A74-9B53-0EFBA052F5E1}" type="slidenum">
              <a:rPr lang="en-US" smtClean="0"/>
              <a:t>‹#›</a:t>
            </a:fld>
            <a:endParaRPr lang="en-US"/>
          </a:p>
        </p:txBody>
      </p:sp>
    </p:spTree>
    <p:extLst>
      <p:ext uri="{BB962C8B-B14F-4D97-AF65-F5344CB8AC3E}">
        <p14:creationId xmlns:p14="http://schemas.microsoft.com/office/powerpoint/2010/main" val="13573159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smtClean="0"/>
              <a:t>Kliknij, aby edytować styl</a:t>
            </a:r>
            <a:endParaRPr lang="en-US"/>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Symbol zastępczy daty 3"/>
          <p:cNvSpPr>
            <a:spLocks noGrp="1"/>
          </p:cNvSpPr>
          <p:nvPr>
            <p:ph type="dt" sz="half" idx="10"/>
          </p:nvPr>
        </p:nvSpPr>
        <p:spPr/>
        <p:txBody>
          <a:bodyPr/>
          <a:lstStyle/>
          <a:p>
            <a:fld id="{A1725C55-A285-4BCB-9946-39D8C0A66C9F}" type="datetime1">
              <a:rPr lang="en-US" smtClean="0"/>
              <a:t>2/14/2020</a:t>
            </a:fld>
            <a:endParaRPr lang="en-US"/>
          </a:p>
        </p:txBody>
      </p:sp>
      <p:sp>
        <p:nvSpPr>
          <p:cNvPr id="5" name="Symbol zastępczy stopki 4"/>
          <p:cNvSpPr>
            <a:spLocks noGrp="1"/>
          </p:cNvSpPr>
          <p:nvPr>
            <p:ph type="ftr" sz="quarter" idx="11"/>
          </p:nvPr>
        </p:nvSpPr>
        <p:spPr/>
        <p:txBody>
          <a:bodyPr/>
          <a:lstStyle/>
          <a:p>
            <a:endParaRPr lang="en-US"/>
          </a:p>
        </p:txBody>
      </p:sp>
      <p:sp>
        <p:nvSpPr>
          <p:cNvPr id="6" name="Symbol zastępczy numeru slajdu 5"/>
          <p:cNvSpPr>
            <a:spLocks noGrp="1"/>
          </p:cNvSpPr>
          <p:nvPr>
            <p:ph type="sldNum" sz="quarter" idx="12"/>
          </p:nvPr>
        </p:nvSpPr>
        <p:spPr/>
        <p:txBody>
          <a:bodyPr/>
          <a:lstStyle/>
          <a:p>
            <a:fld id="{5E1C4228-D70F-4A74-9B53-0EFBA052F5E1}" type="slidenum">
              <a:rPr lang="en-US" smtClean="0"/>
              <a:t>‹#›</a:t>
            </a:fld>
            <a:endParaRPr lang="en-US"/>
          </a:p>
        </p:txBody>
      </p:sp>
    </p:spTree>
    <p:extLst>
      <p:ext uri="{BB962C8B-B14F-4D97-AF65-F5344CB8AC3E}">
        <p14:creationId xmlns:p14="http://schemas.microsoft.com/office/powerpoint/2010/main" val="40663519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US"/>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Symbol zastępczy daty 3"/>
          <p:cNvSpPr>
            <a:spLocks noGrp="1"/>
          </p:cNvSpPr>
          <p:nvPr>
            <p:ph type="dt" sz="half" idx="10"/>
          </p:nvPr>
        </p:nvSpPr>
        <p:spPr/>
        <p:txBody>
          <a:bodyPr/>
          <a:lstStyle/>
          <a:p>
            <a:fld id="{5005C8B5-7B90-4ECA-A166-3945A457678F}" type="datetime1">
              <a:rPr lang="en-US" smtClean="0"/>
              <a:t>2/14/2020</a:t>
            </a:fld>
            <a:endParaRPr lang="en-US"/>
          </a:p>
        </p:txBody>
      </p:sp>
      <p:sp>
        <p:nvSpPr>
          <p:cNvPr id="5" name="Symbol zastępczy stopki 4"/>
          <p:cNvSpPr>
            <a:spLocks noGrp="1"/>
          </p:cNvSpPr>
          <p:nvPr>
            <p:ph type="ftr" sz="quarter" idx="11"/>
          </p:nvPr>
        </p:nvSpPr>
        <p:spPr/>
        <p:txBody>
          <a:bodyPr/>
          <a:lstStyle/>
          <a:p>
            <a:endParaRPr lang="en-US"/>
          </a:p>
        </p:txBody>
      </p:sp>
      <p:sp>
        <p:nvSpPr>
          <p:cNvPr id="6" name="Symbol zastępczy numeru slajdu 5"/>
          <p:cNvSpPr>
            <a:spLocks noGrp="1"/>
          </p:cNvSpPr>
          <p:nvPr>
            <p:ph type="sldNum" sz="quarter" idx="12"/>
          </p:nvPr>
        </p:nvSpPr>
        <p:spPr/>
        <p:txBody>
          <a:bodyPr/>
          <a:lstStyle/>
          <a:p>
            <a:fld id="{5E1C4228-D70F-4A74-9B53-0EFBA052F5E1}" type="slidenum">
              <a:rPr lang="en-US" smtClean="0"/>
              <a:t>‹#›</a:t>
            </a:fld>
            <a:endParaRPr lang="en-US"/>
          </a:p>
        </p:txBody>
      </p:sp>
    </p:spTree>
    <p:extLst>
      <p:ext uri="{BB962C8B-B14F-4D97-AF65-F5344CB8AC3E}">
        <p14:creationId xmlns:p14="http://schemas.microsoft.com/office/powerpoint/2010/main" val="3646929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smtClean="0"/>
              <a:t>Kliknij, aby edytować styl</a:t>
            </a:r>
            <a:endParaRPr lang="en-US"/>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92710B3F-F461-41AC-B3EA-16F987688547}" type="datetime1">
              <a:rPr lang="en-US" smtClean="0"/>
              <a:t>2/14/2020</a:t>
            </a:fld>
            <a:endParaRPr lang="en-US"/>
          </a:p>
        </p:txBody>
      </p:sp>
      <p:sp>
        <p:nvSpPr>
          <p:cNvPr id="5" name="Symbol zastępczy stopki 4"/>
          <p:cNvSpPr>
            <a:spLocks noGrp="1"/>
          </p:cNvSpPr>
          <p:nvPr>
            <p:ph type="ftr" sz="quarter" idx="11"/>
          </p:nvPr>
        </p:nvSpPr>
        <p:spPr/>
        <p:txBody>
          <a:bodyPr/>
          <a:lstStyle/>
          <a:p>
            <a:endParaRPr lang="en-US"/>
          </a:p>
        </p:txBody>
      </p:sp>
      <p:sp>
        <p:nvSpPr>
          <p:cNvPr id="6" name="Symbol zastępczy numeru slajdu 5"/>
          <p:cNvSpPr>
            <a:spLocks noGrp="1"/>
          </p:cNvSpPr>
          <p:nvPr>
            <p:ph type="sldNum" sz="quarter" idx="12"/>
          </p:nvPr>
        </p:nvSpPr>
        <p:spPr/>
        <p:txBody>
          <a:bodyPr/>
          <a:lstStyle/>
          <a:p>
            <a:fld id="{5E1C4228-D70F-4A74-9B53-0EFBA052F5E1}" type="slidenum">
              <a:rPr lang="en-US" smtClean="0"/>
              <a:t>‹#›</a:t>
            </a:fld>
            <a:endParaRPr lang="en-US"/>
          </a:p>
        </p:txBody>
      </p:sp>
    </p:spTree>
    <p:extLst>
      <p:ext uri="{BB962C8B-B14F-4D97-AF65-F5344CB8AC3E}">
        <p14:creationId xmlns:p14="http://schemas.microsoft.com/office/powerpoint/2010/main" val="3768590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US"/>
          </a:p>
        </p:txBody>
      </p:sp>
      <p:sp>
        <p:nvSpPr>
          <p:cNvPr id="3" name="Symbol zastępczy zawartości 2"/>
          <p:cNvSpPr>
            <a:spLocks noGrp="1"/>
          </p:cNvSpPr>
          <p:nvPr>
            <p:ph sz="half" idx="1"/>
          </p:nvPr>
        </p:nvSpPr>
        <p:spPr>
          <a:xfrm>
            <a:off x="838200" y="1825625"/>
            <a:ext cx="5181600" cy="4351338"/>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Symbol zastępczy zawartości 3"/>
          <p:cNvSpPr>
            <a:spLocks noGrp="1"/>
          </p:cNvSpPr>
          <p:nvPr>
            <p:ph sz="half" idx="2"/>
          </p:nvPr>
        </p:nvSpPr>
        <p:spPr>
          <a:xfrm>
            <a:off x="6172200" y="1825625"/>
            <a:ext cx="5181600" cy="4351338"/>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5" name="Symbol zastępczy daty 4"/>
          <p:cNvSpPr>
            <a:spLocks noGrp="1"/>
          </p:cNvSpPr>
          <p:nvPr>
            <p:ph type="dt" sz="half" idx="10"/>
          </p:nvPr>
        </p:nvSpPr>
        <p:spPr/>
        <p:txBody>
          <a:bodyPr/>
          <a:lstStyle/>
          <a:p>
            <a:fld id="{9B70BC42-D901-49EB-B943-84EE9FEBD187}" type="datetime1">
              <a:rPr lang="en-US" smtClean="0"/>
              <a:t>2/14/2020</a:t>
            </a:fld>
            <a:endParaRPr lang="en-US"/>
          </a:p>
        </p:txBody>
      </p:sp>
      <p:sp>
        <p:nvSpPr>
          <p:cNvPr id="6" name="Symbol zastępczy stopki 5"/>
          <p:cNvSpPr>
            <a:spLocks noGrp="1"/>
          </p:cNvSpPr>
          <p:nvPr>
            <p:ph type="ftr" sz="quarter" idx="11"/>
          </p:nvPr>
        </p:nvSpPr>
        <p:spPr/>
        <p:txBody>
          <a:bodyPr/>
          <a:lstStyle/>
          <a:p>
            <a:endParaRPr lang="en-US"/>
          </a:p>
        </p:txBody>
      </p:sp>
      <p:sp>
        <p:nvSpPr>
          <p:cNvPr id="7" name="Symbol zastępczy numeru slajdu 6"/>
          <p:cNvSpPr>
            <a:spLocks noGrp="1"/>
          </p:cNvSpPr>
          <p:nvPr>
            <p:ph type="sldNum" sz="quarter" idx="12"/>
          </p:nvPr>
        </p:nvSpPr>
        <p:spPr/>
        <p:txBody>
          <a:bodyPr/>
          <a:lstStyle/>
          <a:p>
            <a:fld id="{5E1C4228-D70F-4A74-9B53-0EFBA052F5E1}" type="slidenum">
              <a:rPr lang="en-US" smtClean="0"/>
              <a:t>‹#›</a:t>
            </a:fld>
            <a:endParaRPr lang="en-US"/>
          </a:p>
        </p:txBody>
      </p:sp>
    </p:spTree>
    <p:extLst>
      <p:ext uri="{BB962C8B-B14F-4D97-AF65-F5344CB8AC3E}">
        <p14:creationId xmlns:p14="http://schemas.microsoft.com/office/powerpoint/2010/main" val="2535448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smtClean="0"/>
              <a:t>Kliknij, aby edytować styl</a:t>
            </a:r>
            <a:endParaRPr lang="en-US"/>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7" name="Symbol zastępczy daty 6"/>
          <p:cNvSpPr>
            <a:spLocks noGrp="1"/>
          </p:cNvSpPr>
          <p:nvPr>
            <p:ph type="dt" sz="half" idx="10"/>
          </p:nvPr>
        </p:nvSpPr>
        <p:spPr/>
        <p:txBody>
          <a:bodyPr/>
          <a:lstStyle/>
          <a:p>
            <a:fld id="{B4906438-F551-45D6-9AC7-F242704A09CE}" type="datetime1">
              <a:rPr lang="en-US" smtClean="0"/>
              <a:t>2/14/2020</a:t>
            </a:fld>
            <a:endParaRPr lang="en-US"/>
          </a:p>
        </p:txBody>
      </p:sp>
      <p:sp>
        <p:nvSpPr>
          <p:cNvPr id="8" name="Symbol zastępczy stopki 7"/>
          <p:cNvSpPr>
            <a:spLocks noGrp="1"/>
          </p:cNvSpPr>
          <p:nvPr>
            <p:ph type="ftr" sz="quarter" idx="11"/>
          </p:nvPr>
        </p:nvSpPr>
        <p:spPr/>
        <p:txBody>
          <a:bodyPr/>
          <a:lstStyle/>
          <a:p>
            <a:endParaRPr lang="en-US"/>
          </a:p>
        </p:txBody>
      </p:sp>
      <p:sp>
        <p:nvSpPr>
          <p:cNvPr id="9" name="Symbol zastępczy numeru slajdu 8"/>
          <p:cNvSpPr>
            <a:spLocks noGrp="1"/>
          </p:cNvSpPr>
          <p:nvPr>
            <p:ph type="sldNum" sz="quarter" idx="12"/>
          </p:nvPr>
        </p:nvSpPr>
        <p:spPr/>
        <p:txBody>
          <a:bodyPr/>
          <a:lstStyle/>
          <a:p>
            <a:fld id="{5E1C4228-D70F-4A74-9B53-0EFBA052F5E1}" type="slidenum">
              <a:rPr lang="en-US" smtClean="0"/>
              <a:t>‹#›</a:t>
            </a:fld>
            <a:endParaRPr lang="en-US"/>
          </a:p>
        </p:txBody>
      </p:sp>
    </p:spTree>
    <p:extLst>
      <p:ext uri="{BB962C8B-B14F-4D97-AF65-F5344CB8AC3E}">
        <p14:creationId xmlns:p14="http://schemas.microsoft.com/office/powerpoint/2010/main" val="1683132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US"/>
          </a:p>
        </p:txBody>
      </p:sp>
      <p:sp>
        <p:nvSpPr>
          <p:cNvPr id="3" name="Symbol zastępczy daty 2"/>
          <p:cNvSpPr>
            <a:spLocks noGrp="1"/>
          </p:cNvSpPr>
          <p:nvPr>
            <p:ph type="dt" sz="half" idx="10"/>
          </p:nvPr>
        </p:nvSpPr>
        <p:spPr/>
        <p:txBody>
          <a:bodyPr/>
          <a:lstStyle/>
          <a:p>
            <a:fld id="{29A558A6-7770-4EE8-A2D9-BB61945E3E0B}" type="datetime1">
              <a:rPr lang="en-US" smtClean="0"/>
              <a:t>2/14/2020</a:t>
            </a:fld>
            <a:endParaRPr lang="en-US"/>
          </a:p>
        </p:txBody>
      </p:sp>
      <p:sp>
        <p:nvSpPr>
          <p:cNvPr id="4" name="Symbol zastępczy stopki 3"/>
          <p:cNvSpPr>
            <a:spLocks noGrp="1"/>
          </p:cNvSpPr>
          <p:nvPr>
            <p:ph type="ftr" sz="quarter" idx="11"/>
          </p:nvPr>
        </p:nvSpPr>
        <p:spPr/>
        <p:txBody>
          <a:bodyPr/>
          <a:lstStyle/>
          <a:p>
            <a:endParaRPr lang="en-US"/>
          </a:p>
        </p:txBody>
      </p:sp>
      <p:sp>
        <p:nvSpPr>
          <p:cNvPr id="5" name="Symbol zastępczy numeru slajdu 4"/>
          <p:cNvSpPr>
            <a:spLocks noGrp="1"/>
          </p:cNvSpPr>
          <p:nvPr>
            <p:ph type="sldNum" sz="quarter" idx="12"/>
          </p:nvPr>
        </p:nvSpPr>
        <p:spPr/>
        <p:txBody>
          <a:bodyPr/>
          <a:lstStyle/>
          <a:p>
            <a:fld id="{5E1C4228-D70F-4A74-9B53-0EFBA052F5E1}" type="slidenum">
              <a:rPr lang="en-US" smtClean="0"/>
              <a:t>‹#›</a:t>
            </a:fld>
            <a:endParaRPr lang="en-US"/>
          </a:p>
        </p:txBody>
      </p:sp>
    </p:spTree>
    <p:extLst>
      <p:ext uri="{BB962C8B-B14F-4D97-AF65-F5344CB8AC3E}">
        <p14:creationId xmlns:p14="http://schemas.microsoft.com/office/powerpoint/2010/main" val="1273163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356ED54B-D583-417B-B216-083E6FA383A4}" type="datetime1">
              <a:rPr lang="en-US" smtClean="0"/>
              <a:t>2/14/2020</a:t>
            </a:fld>
            <a:endParaRPr lang="en-US"/>
          </a:p>
        </p:txBody>
      </p:sp>
      <p:sp>
        <p:nvSpPr>
          <p:cNvPr id="3" name="Symbol zastępczy stopki 2"/>
          <p:cNvSpPr>
            <a:spLocks noGrp="1"/>
          </p:cNvSpPr>
          <p:nvPr>
            <p:ph type="ftr" sz="quarter" idx="11"/>
          </p:nvPr>
        </p:nvSpPr>
        <p:spPr/>
        <p:txBody>
          <a:bodyPr/>
          <a:lstStyle/>
          <a:p>
            <a:endParaRPr lang="en-US"/>
          </a:p>
        </p:txBody>
      </p:sp>
      <p:sp>
        <p:nvSpPr>
          <p:cNvPr id="4" name="Symbol zastępczy numeru slajdu 3"/>
          <p:cNvSpPr>
            <a:spLocks noGrp="1"/>
          </p:cNvSpPr>
          <p:nvPr>
            <p:ph type="sldNum" sz="quarter" idx="12"/>
          </p:nvPr>
        </p:nvSpPr>
        <p:spPr/>
        <p:txBody>
          <a:bodyPr/>
          <a:lstStyle/>
          <a:p>
            <a:fld id="{5E1C4228-D70F-4A74-9B53-0EFBA052F5E1}" type="slidenum">
              <a:rPr lang="en-US" smtClean="0"/>
              <a:t>‹#›</a:t>
            </a:fld>
            <a:endParaRPr lang="en-US"/>
          </a:p>
        </p:txBody>
      </p:sp>
    </p:spTree>
    <p:extLst>
      <p:ext uri="{BB962C8B-B14F-4D97-AF65-F5344CB8AC3E}">
        <p14:creationId xmlns:p14="http://schemas.microsoft.com/office/powerpoint/2010/main" val="2750605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smtClean="0"/>
              <a:t>Kliknij, aby edytować styl</a:t>
            </a:r>
            <a:endParaRPr lang="en-US"/>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88E91BBD-99A5-44A2-95AD-87584EECE28D}" type="datetime1">
              <a:rPr lang="en-US" smtClean="0"/>
              <a:t>2/14/2020</a:t>
            </a:fld>
            <a:endParaRPr lang="en-US"/>
          </a:p>
        </p:txBody>
      </p:sp>
      <p:sp>
        <p:nvSpPr>
          <p:cNvPr id="6" name="Symbol zastępczy stopki 5"/>
          <p:cNvSpPr>
            <a:spLocks noGrp="1"/>
          </p:cNvSpPr>
          <p:nvPr>
            <p:ph type="ftr" sz="quarter" idx="11"/>
          </p:nvPr>
        </p:nvSpPr>
        <p:spPr/>
        <p:txBody>
          <a:bodyPr/>
          <a:lstStyle/>
          <a:p>
            <a:endParaRPr lang="en-US"/>
          </a:p>
        </p:txBody>
      </p:sp>
      <p:sp>
        <p:nvSpPr>
          <p:cNvPr id="7" name="Symbol zastępczy numeru slajdu 6"/>
          <p:cNvSpPr>
            <a:spLocks noGrp="1"/>
          </p:cNvSpPr>
          <p:nvPr>
            <p:ph type="sldNum" sz="quarter" idx="12"/>
          </p:nvPr>
        </p:nvSpPr>
        <p:spPr/>
        <p:txBody>
          <a:bodyPr/>
          <a:lstStyle/>
          <a:p>
            <a:fld id="{5E1C4228-D70F-4A74-9B53-0EFBA052F5E1}" type="slidenum">
              <a:rPr lang="en-US" smtClean="0"/>
              <a:t>‹#›</a:t>
            </a:fld>
            <a:endParaRPr lang="en-US"/>
          </a:p>
        </p:txBody>
      </p:sp>
    </p:spTree>
    <p:extLst>
      <p:ext uri="{BB962C8B-B14F-4D97-AF65-F5344CB8AC3E}">
        <p14:creationId xmlns:p14="http://schemas.microsoft.com/office/powerpoint/2010/main" val="1811497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smtClean="0"/>
              <a:t>Kliknij, aby edytować styl</a:t>
            </a:r>
            <a:endParaRPr lang="en-US"/>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560AA504-4616-4B25-9582-FC55B1B37777}" type="datetime1">
              <a:rPr lang="en-US" smtClean="0"/>
              <a:t>2/14/2020</a:t>
            </a:fld>
            <a:endParaRPr lang="en-US"/>
          </a:p>
        </p:txBody>
      </p:sp>
      <p:sp>
        <p:nvSpPr>
          <p:cNvPr id="6" name="Symbol zastępczy stopki 5"/>
          <p:cNvSpPr>
            <a:spLocks noGrp="1"/>
          </p:cNvSpPr>
          <p:nvPr>
            <p:ph type="ftr" sz="quarter" idx="11"/>
          </p:nvPr>
        </p:nvSpPr>
        <p:spPr/>
        <p:txBody>
          <a:bodyPr/>
          <a:lstStyle/>
          <a:p>
            <a:endParaRPr lang="en-US"/>
          </a:p>
        </p:txBody>
      </p:sp>
      <p:sp>
        <p:nvSpPr>
          <p:cNvPr id="7" name="Symbol zastępczy numeru slajdu 6"/>
          <p:cNvSpPr>
            <a:spLocks noGrp="1"/>
          </p:cNvSpPr>
          <p:nvPr>
            <p:ph type="sldNum" sz="quarter" idx="12"/>
          </p:nvPr>
        </p:nvSpPr>
        <p:spPr/>
        <p:txBody>
          <a:bodyPr/>
          <a:lstStyle/>
          <a:p>
            <a:fld id="{5E1C4228-D70F-4A74-9B53-0EFBA052F5E1}" type="slidenum">
              <a:rPr lang="en-US" smtClean="0"/>
              <a:t>‹#›</a:t>
            </a:fld>
            <a:endParaRPr lang="en-US"/>
          </a:p>
        </p:txBody>
      </p:sp>
    </p:spTree>
    <p:extLst>
      <p:ext uri="{BB962C8B-B14F-4D97-AF65-F5344CB8AC3E}">
        <p14:creationId xmlns:p14="http://schemas.microsoft.com/office/powerpoint/2010/main" val="38464670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smtClean="0"/>
              <a:t>Kliknij, aby edytować styl</a:t>
            </a:r>
            <a:endParaRPr lang="en-US"/>
          </a:p>
        </p:txBody>
      </p:sp>
      <p:sp>
        <p:nvSpPr>
          <p:cNvPr id="3" name="Symbol zastępczy tekst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Symbol zastępczy daty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A1610F-425D-4FA0-AE73-4D9A27E4DCDE}" type="datetime1">
              <a:rPr lang="en-US" smtClean="0"/>
              <a:t>2/14/2020</a:t>
            </a:fld>
            <a:endParaRPr lang="en-US"/>
          </a:p>
        </p:txBody>
      </p:sp>
      <p:sp>
        <p:nvSpPr>
          <p:cNvPr id="5" name="Symbol zastępczy stopki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ymbol zastępczy numeru slajd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1C4228-D70F-4A74-9B53-0EFBA052F5E1}" type="slidenum">
              <a:rPr lang="en-US" smtClean="0"/>
              <a:t>‹#›</a:t>
            </a:fld>
            <a:endParaRPr lang="en-US"/>
          </a:p>
        </p:txBody>
      </p:sp>
    </p:spTree>
    <p:extLst>
      <p:ext uri="{BB962C8B-B14F-4D97-AF65-F5344CB8AC3E}">
        <p14:creationId xmlns:p14="http://schemas.microsoft.com/office/powerpoint/2010/main" val="4597056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gi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1551432" y="1122363"/>
            <a:ext cx="9144000" cy="2387600"/>
          </a:xfrm>
        </p:spPr>
        <p:txBody>
          <a:bodyPr/>
          <a:lstStyle/>
          <a:p>
            <a:r>
              <a:rPr lang="pl-PL" dirty="0" err="1" smtClean="0"/>
              <a:t>Corporate</a:t>
            </a:r>
            <a:r>
              <a:rPr lang="pl-PL" dirty="0" smtClean="0"/>
              <a:t> Finance</a:t>
            </a:r>
            <a:endParaRPr lang="en-US" dirty="0"/>
          </a:p>
        </p:txBody>
      </p:sp>
      <p:sp>
        <p:nvSpPr>
          <p:cNvPr id="3" name="Podtytuł 2"/>
          <p:cNvSpPr>
            <a:spLocks noGrp="1"/>
          </p:cNvSpPr>
          <p:nvPr>
            <p:ph type="subTitle" idx="1"/>
          </p:nvPr>
        </p:nvSpPr>
        <p:spPr>
          <a:xfrm>
            <a:off x="1331976" y="3684334"/>
            <a:ext cx="9144000" cy="1655762"/>
          </a:xfrm>
        </p:spPr>
        <p:txBody>
          <a:bodyPr/>
          <a:lstStyle/>
          <a:p>
            <a:r>
              <a:rPr lang="pl-PL" dirty="0" smtClean="0"/>
              <a:t>CFA 2</a:t>
            </a:r>
            <a:br>
              <a:rPr lang="pl-PL" dirty="0" smtClean="0"/>
            </a:br>
            <a:r>
              <a:rPr lang="pl-PL" dirty="0" smtClean="0"/>
              <a:t>CAPITAL BUDGETING</a:t>
            </a:r>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1</a:t>
            </a:fld>
            <a:endParaRPr lang="en-US"/>
          </a:p>
        </p:txBody>
      </p:sp>
    </p:spTree>
    <p:extLst>
      <p:ext uri="{BB962C8B-B14F-4D97-AF65-F5344CB8AC3E}">
        <p14:creationId xmlns:p14="http://schemas.microsoft.com/office/powerpoint/2010/main" val="29071615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FCFE</a:t>
            </a:r>
            <a:endParaRPr lang="en-US" dirty="0"/>
          </a:p>
        </p:txBody>
      </p:sp>
      <p:sp>
        <p:nvSpPr>
          <p:cNvPr id="3" name="Symbol zastępczy zawartości 2"/>
          <p:cNvSpPr>
            <a:spLocks noGrp="1"/>
          </p:cNvSpPr>
          <p:nvPr>
            <p:ph idx="1"/>
          </p:nvPr>
        </p:nvSpPr>
        <p:spPr/>
        <p:txBody>
          <a:bodyPr>
            <a:normAutofit fontScale="85000" lnSpcReduction="20000"/>
          </a:bodyPr>
          <a:lstStyle/>
          <a:p>
            <a:r>
              <a:rPr lang="pl-PL" dirty="0" smtClean="0"/>
              <a:t>Sales </a:t>
            </a:r>
            <a:r>
              <a:rPr lang="pl-PL" dirty="0" err="1" smtClean="0"/>
              <a:t>revenues</a:t>
            </a:r>
            <a:r>
              <a:rPr lang="pl-PL" dirty="0" smtClean="0"/>
              <a:t> </a:t>
            </a:r>
            <a:r>
              <a:rPr lang="pl-PL" dirty="0" err="1" smtClean="0"/>
              <a:t>or</a:t>
            </a:r>
            <a:r>
              <a:rPr lang="pl-PL" dirty="0" smtClean="0"/>
              <a:t> </a:t>
            </a:r>
            <a:r>
              <a:rPr lang="pl-PL" dirty="0" err="1" smtClean="0"/>
              <a:t>cost</a:t>
            </a:r>
            <a:r>
              <a:rPr lang="pl-PL" dirty="0" smtClean="0"/>
              <a:t> </a:t>
            </a:r>
            <a:r>
              <a:rPr lang="pl-PL" dirty="0" err="1" smtClean="0"/>
              <a:t>savings</a:t>
            </a:r>
            <a:endParaRPr lang="pl-PL" dirty="0" smtClean="0"/>
          </a:p>
          <a:p>
            <a:r>
              <a:rPr lang="pl-PL" dirty="0" smtClean="0"/>
              <a:t>Operating </a:t>
            </a:r>
            <a:r>
              <a:rPr lang="pl-PL" dirty="0" err="1" smtClean="0"/>
              <a:t>costs</a:t>
            </a:r>
            <a:r>
              <a:rPr lang="pl-PL" dirty="0" smtClean="0"/>
              <a:t> </a:t>
            </a:r>
          </a:p>
          <a:p>
            <a:r>
              <a:rPr lang="pl-PL" dirty="0" smtClean="0"/>
              <a:t>EBIT</a:t>
            </a:r>
          </a:p>
          <a:p>
            <a:r>
              <a:rPr lang="pl-PL" dirty="0" smtClean="0"/>
              <a:t>Financial </a:t>
            </a:r>
            <a:r>
              <a:rPr lang="pl-PL" dirty="0" err="1" smtClean="0"/>
              <a:t>costs</a:t>
            </a:r>
            <a:endParaRPr lang="pl-PL" dirty="0" smtClean="0"/>
          </a:p>
          <a:p>
            <a:r>
              <a:rPr lang="pl-PL" dirty="0" err="1" smtClean="0"/>
              <a:t>Income</a:t>
            </a:r>
            <a:r>
              <a:rPr lang="pl-PL" dirty="0" smtClean="0"/>
              <a:t> </a:t>
            </a:r>
            <a:r>
              <a:rPr lang="pl-PL" dirty="0" err="1" smtClean="0"/>
              <a:t>Tax</a:t>
            </a:r>
            <a:endParaRPr lang="pl-PL" dirty="0" smtClean="0"/>
          </a:p>
          <a:p>
            <a:r>
              <a:rPr lang="pl-PL" dirty="0" smtClean="0"/>
              <a:t>EAT</a:t>
            </a:r>
          </a:p>
          <a:p>
            <a:r>
              <a:rPr lang="pl-PL" dirty="0" err="1" smtClean="0"/>
              <a:t>Depreciation</a:t>
            </a:r>
            <a:endParaRPr lang="pl-PL" dirty="0" smtClean="0"/>
          </a:p>
          <a:p>
            <a:r>
              <a:rPr lang="pl-PL" dirty="0" err="1" smtClean="0"/>
              <a:t>Changes</a:t>
            </a:r>
            <a:r>
              <a:rPr lang="pl-PL" dirty="0" smtClean="0"/>
              <a:t> of the net </a:t>
            </a:r>
            <a:r>
              <a:rPr lang="pl-PL" dirty="0" err="1" smtClean="0"/>
              <a:t>working</a:t>
            </a:r>
            <a:r>
              <a:rPr lang="pl-PL" dirty="0" smtClean="0"/>
              <a:t> </a:t>
            </a:r>
            <a:r>
              <a:rPr lang="pl-PL" dirty="0" err="1" smtClean="0"/>
              <a:t>capital</a:t>
            </a:r>
            <a:endParaRPr lang="pl-PL" dirty="0" smtClean="0"/>
          </a:p>
          <a:p>
            <a:r>
              <a:rPr lang="pl-PL" dirty="0" smtClean="0"/>
              <a:t>Investment </a:t>
            </a:r>
            <a:r>
              <a:rPr lang="pl-PL" dirty="0" err="1" smtClean="0"/>
              <a:t>outlay</a:t>
            </a:r>
            <a:endParaRPr lang="pl-PL" dirty="0" smtClean="0"/>
          </a:p>
          <a:p>
            <a:r>
              <a:rPr lang="pl-PL" dirty="0" err="1" smtClean="0"/>
              <a:t>Liquidation</a:t>
            </a:r>
            <a:r>
              <a:rPr lang="pl-PL" dirty="0" smtClean="0"/>
              <a:t> </a:t>
            </a:r>
            <a:r>
              <a:rPr lang="pl-PL" dirty="0" err="1" smtClean="0"/>
              <a:t>proceeds</a:t>
            </a:r>
            <a:endParaRPr lang="pl-PL" dirty="0" smtClean="0"/>
          </a:p>
          <a:p>
            <a:r>
              <a:rPr lang="pl-PL" dirty="0" err="1" smtClean="0"/>
              <a:t>Changes</a:t>
            </a:r>
            <a:r>
              <a:rPr lang="pl-PL" dirty="0" smtClean="0"/>
              <a:t> of </a:t>
            </a:r>
            <a:r>
              <a:rPr lang="pl-PL" dirty="0" err="1" smtClean="0"/>
              <a:t>debt</a:t>
            </a:r>
            <a:r>
              <a:rPr lang="pl-PL" dirty="0" smtClean="0"/>
              <a:t> (</a:t>
            </a:r>
            <a:r>
              <a:rPr lang="pl-PL" dirty="0" err="1" smtClean="0"/>
              <a:t>interest</a:t>
            </a:r>
            <a:r>
              <a:rPr lang="pl-PL" dirty="0" smtClean="0"/>
              <a:t> </a:t>
            </a:r>
            <a:r>
              <a:rPr lang="pl-PL" dirty="0" err="1" smtClean="0"/>
              <a:t>bearing</a:t>
            </a:r>
            <a:r>
              <a:rPr lang="pl-PL" dirty="0" smtClean="0"/>
              <a:t> </a:t>
            </a:r>
            <a:r>
              <a:rPr lang="pl-PL" dirty="0" err="1" smtClean="0"/>
              <a:t>liabilities</a:t>
            </a:r>
            <a:r>
              <a:rPr lang="pl-PL" dirty="0" smtClean="0"/>
              <a:t>)</a:t>
            </a:r>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10</a:t>
            </a:fld>
            <a:endParaRPr lang="en-US"/>
          </a:p>
        </p:txBody>
      </p:sp>
    </p:spTree>
    <p:extLst>
      <p:ext uri="{BB962C8B-B14F-4D97-AF65-F5344CB8AC3E}">
        <p14:creationId xmlns:p14="http://schemas.microsoft.com/office/powerpoint/2010/main" val="3466181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Net </a:t>
            </a:r>
            <a:r>
              <a:rPr lang="pl-PL" dirty="0" err="1" smtClean="0"/>
              <a:t>working</a:t>
            </a:r>
            <a:r>
              <a:rPr lang="pl-PL" dirty="0" smtClean="0"/>
              <a:t> </a:t>
            </a:r>
            <a:r>
              <a:rPr lang="pl-PL" dirty="0" err="1" smtClean="0"/>
              <a:t>capital</a:t>
            </a:r>
            <a:r>
              <a:rPr lang="pl-PL" dirty="0" smtClean="0"/>
              <a:t> </a:t>
            </a:r>
            <a:r>
              <a:rPr lang="pl-PL" dirty="0" err="1" smtClean="0"/>
              <a:t>changes</a:t>
            </a:r>
            <a:r>
              <a:rPr lang="pl-PL" dirty="0" smtClean="0"/>
              <a:t> 1</a:t>
            </a:r>
            <a:endParaRPr lang="en-US" dirty="0"/>
          </a:p>
        </p:txBody>
      </p:sp>
      <p:sp>
        <p:nvSpPr>
          <p:cNvPr id="3" name="Symbol zastępczy zawartości 2"/>
          <p:cNvSpPr>
            <a:spLocks noGrp="1"/>
          </p:cNvSpPr>
          <p:nvPr>
            <p:ph idx="1"/>
          </p:nvPr>
        </p:nvSpPr>
        <p:spPr/>
        <p:txBody>
          <a:bodyPr/>
          <a:lstStyle/>
          <a:p>
            <a:r>
              <a:rPr lang="pl-PL" dirty="0" err="1" smtClean="0"/>
              <a:t>Inventories</a:t>
            </a:r>
            <a:r>
              <a:rPr lang="pl-PL" dirty="0" smtClean="0"/>
              <a:t> </a:t>
            </a:r>
            <a:r>
              <a:rPr lang="pl-PL" dirty="0" err="1" smtClean="0"/>
              <a:t>cycle</a:t>
            </a:r>
            <a:r>
              <a:rPr lang="pl-PL" dirty="0" smtClean="0"/>
              <a:t> = </a:t>
            </a:r>
            <a:r>
              <a:rPr lang="pl-PL" dirty="0" err="1" smtClean="0"/>
              <a:t>inventories</a:t>
            </a:r>
            <a:r>
              <a:rPr lang="pl-PL" dirty="0" smtClean="0"/>
              <a:t> / </a:t>
            </a:r>
            <a:r>
              <a:rPr lang="pl-PL" dirty="0" err="1" smtClean="0"/>
              <a:t>sales</a:t>
            </a:r>
            <a:r>
              <a:rPr lang="pl-PL" dirty="0" smtClean="0"/>
              <a:t> (</a:t>
            </a:r>
            <a:r>
              <a:rPr lang="pl-PL" dirty="0" err="1" smtClean="0"/>
              <a:t>or</a:t>
            </a:r>
            <a:r>
              <a:rPr lang="pl-PL" dirty="0" smtClean="0"/>
              <a:t> </a:t>
            </a:r>
            <a:r>
              <a:rPr lang="pl-PL" dirty="0" err="1" smtClean="0"/>
              <a:t>cost</a:t>
            </a:r>
            <a:r>
              <a:rPr lang="pl-PL" dirty="0" smtClean="0"/>
              <a:t> of </a:t>
            </a:r>
            <a:r>
              <a:rPr lang="pl-PL" dirty="0" err="1" smtClean="0"/>
              <a:t>goods</a:t>
            </a:r>
            <a:r>
              <a:rPr lang="pl-PL" dirty="0" smtClean="0"/>
              <a:t> sold) * 365</a:t>
            </a:r>
          </a:p>
          <a:p>
            <a:r>
              <a:rPr lang="pl-PL" dirty="0" err="1" smtClean="0"/>
              <a:t>Receivables</a:t>
            </a:r>
            <a:r>
              <a:rPr lang="pl-PL" dirty="0" smtClean="0"/>
              <a:t> </a:t>
            </a:r>
            <a:r>
              <a:rPr lang="pl-PL" dirty="0" err="1" smtClean="0"/>
              <a:t>cycle</a:t>
            </a:r>
            <a:r>
              <a:rPr lang="pl-PL" dirty="0" smtClean="0"/>
              <a:t> = </a:t>
            </a:r>
            <a:r>
              <a:rPr lang="pl-PL" dirty="0" err="1" smtClean="0"/>
              <a:t>receivabled</a:t>
            </a:r>
            <a:r>
              <a:rPr lang="pl-PL" dirty="0" smtClean="0"/>
              <a:t>/ </a:t>
            </a:r>
            <a:r>
              <a:rPr lang="pl-PL" dirty="0" err="1" smtClean="0"/>
              <a:t>sales</a:t>
            </a:r>
            <a:r>
              <a:rPr lang="pl-PL" dirty="0" smtClean="0"/>
              <a:t>  * 365</a:t>
            </a:r>
          </a:p>
          <a:p>
            <a:r>
              <a:rPr lang="pl-PL" dirty="0" err="1" smtClean="0"/>
              <a:t>Payables</a:t>
            </a:r>
            <a:r>
              <a:rPr lang="pl-PL" dirty="0" smtClean="0"/>
              <a:t> </a:t>
            </a:r>
            <a:r>
              <a:rPr lang="pl-PL" dirty="0" err="1" smtClean="0"/>
              <a:t>cycle</a:t>
            </a:r>
            <a:r>
              <a:rPr lang="pl-PL" dirty="0" smtClean="0"/>
              <a:t> = </a:t>
            </a:r>
            <a:r>
              <a:rPr lang="pl-PL" dirty="0" err="1" smtClean="0"/>
              <a:t>payables</a:t>
            </a:r>
            <a:r>
              <a:rPr lang="pl-PL" dirty="0" smtClean="0"/>
              <a:t> / </a:t>
            </a:r>
            <a:r>
              <a:rPr lang="pl-PL" dirty="0" err="1" smtClean="0"/>
              <a:t>sales</a:t>
            </a:r>
            <a:r>
              <a:rPr lang="pl-PL" dirty="0" smtClean="0"/>
              <a:t> (</a:t>
            </a:r>
            <a:r>
              <a:rPr lang="pl-PL" dirty="0" err="1" smtClean="0"/>
              <a:t>or</a:t>
            </a:r>
            <a:r>
              <a:rPr lang="pl-PL" dirty="0" smtClean="0"/>
              <a:t> </a:t>
            </a:r>
            <a:r>
              <a:rPr lang="pl-PL" dirty="0" err="1" smtClean="0"/>
              <a:t>cost</a:t>
            </a:r>
            <a:r>
              <a:rPr lang="pl-PL" dirty="0" smtClean="0"/>
              <a:t> of </a:t>
            </a:r>
            <a:r>
              <a:rPr lang="pl-PL" dirty="0" err="1" smtClean="0"/>
              <a:t>goods</a:t>
            </a:r>
            <a:r>
              <a:rPr lang="pl-PL" dirty="0" smtClean="0"/>
              <a:t> sold </a:t>
            </a:r>
            <a:r>
              <a:rPr lang="pl-PL" dirty="0" err="1" smtClean="0"/>
              <a:t>or</a:t>
            </a:r>
            <a:r>
              <a:rPr lang="pl-PL" dirty="0" smtClean="0"/>
              <a:t> </a:t>
            </a:r>
            <a:r>
              <a:rPr lang="pl-PL" dirty="0" err="1" smtClean="0"/>
              <a:t>purchases</a:t>
            </a:r>
            <a:r>
              <a:rPr lang="pl-PL" dirty="0" smtClean="0"/>
              <a:t>) * 365</a:t>
            </a:r>
          </a:p>
          <a:p>
            <a:r>
              <a:rPr lang="pl-PL" dirty="0" err="1" smtClean="0"/>
              <a:t>Therefore</a:t>
            </a:r>
            <a:r>
              <a:rPr lang="pl-PL" dirty="0" smtClean="0"/>
              <a:t>:</a:t>
            </a:r>
          </a:p>
          <a:p>
            <a:r>
              <a:rPr lang="pl-PL" dirty="0" err="1" smtClean="0"/>
              <a:t>Inventories</a:t>
            </a:r>
            <a:r>
              <a:rPr lang="pl-PL" dirty="0" smtClean="0"/>
              <a:t> = </a:t>
            </a:r>
            <a:r>
              <a:rPr lang="pl-PL" dirty="0" err="1" smtClean="0"/>
              <a:t>inventories</a:t>
            </a:r>
            <a:r>
              <a:rPr lang="pl-PL" dirty="0" smtClean="0"/>
              <a:t> </a:t>
            </a:r>
            <a:r>
              <a:rPr lang="pl-PL" dirty="0" err="1" smtClean="0"/>
              <a:t>cycle</a:t>
            </a:r>
            <a:r>
              <a:rPr lang="pl-PL" dirty="0" smtClean="0"/>
              <a:t> / 365 * </a:t>
            </a:r>
            <a:r>
              <a:rPr lang="pl-PL" dirty="0" err="1" smtClean="0"/>
              <a:t>sales</a:t>
            </a:r>
            <a:r>
              <a:rPr lang="pl-PL" dirty="0" smtClean="0"/>
              <a:t> (</a:t>
            </a:r>
            <a:r>
              <a:rPr lang="pl-PL" dirty="0" err="1" smtClean="0"/>
              <a:t>or</a:t>
            </a:r>
            <a:r>
              <a:rPr lang="pl-PL" dirty="0" smtClean="0"/>
              <a:t> </a:t>
            </a:r>
            <a:r>
              <a:rPr lang="pl-PL" dirty="0" err="1" smtClean="0"/>
              <a:t>cogs</a:t>
            </a:r>
            <a:r>
              <a:rPr lang="pl-PL" dirty="0" smtClean="0"/>
              <a:t>)</a:t>
            </a:r>
          </a:p>
          <a:p>
            <a:r>
              <a:rPr lang="pl-PL" dirty="0" err="1" smtClean="0"/>
              <a:t>Receivables</a:t>
            </a:r>
            <a:r>
              <a:rPr lang="pl-PL" dirty="0" smtClean="0"/>
              <a:t> = </a:t>
            </a:r>
            <a:r>
              <a:rPr lang="pl-PL" dirty="0" err="1" smtClean="0"/>
              <a:t>receivables</a:t>
            </a:r>
            <a:r>
              <a:rPr lang="pl-PL" dirty="0" smtClean="0"/>
              <a:t> </a:t>
            </a:r>
            <a:r>
              <a:rPr lang="pl-PL" dirty="0" err="1" smtClean="0"/>
              <a:t>cycle</a:t>
            </a:r>
            <a:r>
              <a:rPr lang="pl-PL" dirty="0" smtClean="0"/>
              <a:t> / 365 * </a:t>
            </a:r>
            <a:r>
              <a:rPr lang="pl-PL" dirty="0" err="1" smtClean="0"/>
              <a:t>sales</a:t>
            </a:r>
            <a:r>
              <a:rPr lang="pl-PL" dirty="0" smtClean="0"/>
              <a:t> </a:t>
            </a:r>
          </a:p>
          <a:p>
            <a:r>
              <a:rPr lang="pl-PL" dirty="0" err="1" smtClean="0"/>
              <a:t>Payables</a:t>
            </a:r>
            <a:r>
              <a:rPr lang="pl-PL" dirty="0" smtClean="0"/>
              <a:t> = </a:t>
            </a:r>
            <a:r>
              <a:rPr lang="pl-PL" dirty="0" err="1" smtClean="0"/>
              <a:t>payables</a:t>
            </a:r>
            <a:r>
              <a:rPr lang="pl-PL" dirty="0" smtClean="0"/>
              <a:t> </a:t>
            </a:r>
            <a:r>
              <a:rPr lang="pl-PL" dirty="0" err="1" smtClean="0"/>
              <a:t>cycle</a:t>
            </a:r>
            <a:r>
              <a:rPr lang="pl-PL" dirty="0" smtClean="0"/>
              <a:t> / 365 * </a:t>
            </a:r>
            <a:r>
              <a:rPr lang="pl-PL" dirty="0" err="1" smtClean="0"/>
              <a:t>sales</a:t>
            </a:r>
            <a:r>
              <a:rPr lang="pl-PL" dirty="0" smtClean="0"/>
              <a:t> (</a:t>
            </a:r>
            <a:r>
              <a:rPr lang="pl-PL" dirty="0" err="1" smtClean="0"/>
              <a:t>or</a:t>
            </a:r>
            <a:r>
              <a:rPr lang="pl-PL" dirty="0" smtClean="0"/>
              <a:t> </a:t>
            </a:r>
            <a:r>
              <a:rPr lang="pl-PL" dirty="0" err="1" smtClean="0"/>
              <a:t>cogs</a:t>
            </a:r>
            <a:r>
              <a:rPr lang="pl-PL" dirty="0" smtClean="0"/>
              <a:t> </a:t>
            </a:r>
            <a:r>
              <a:rPr lang="pl-PL" dirty="0" err="1" smtClean="0"/>
              <a:t>or</a:t>
            </a:r>
            <a:r>
              <a:rPr lang="pl-PL" dirty="0" smtClean="0"/>
              <a:t> </a:t>
            </a:r>
            <a:r>
              <a:rPr lang="pl-PL" dirty="0" err="1" smtClean="0"/>
              <a:t>purchases</a:t>
            </a:r>
            <a:r>
              <a:rPr lang="pl-PL" dirty="0" smtClean="0"/>
              <a:t>)</a:t>
            </a:r>
          </a:p>
          <a:p>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11</a:t>
            </a:fld>
            <a:endParaRPr lang="en-US"/>
          </a:p>
        </p:txBody>
      </p:sp>
    </p:spTree>
    <p:extLst>
      <p:ext uri="{BB962C8B-B14F-4D97-AF65-F5344CB8AC3E}">
        <p14:creationId xmlns:p14="http://schemas.microsoft.com/office/powerpoint/2010/main" val="3009033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Net </a:t>
            </a:r>
            <a:r>
              <a:rPr lang="pl-PL" dirty="0" err="1" smtClean="0"/>
              <a:t>working</a:t>
            </a:r>
            <a:r>
              <a:rPr lang="pl-PL" dirty="0" smtClean="0"/>
              <a:t> </a:t>
            </a:r>
            <a:r>
              <a:rPr lang="pl-PL" dirty="0" err="1" smtClean="0"/>
              <a:t>capital</a:t>
            </a:r>
            <a:r>
              <a:rPr lang="pl-PL" dirty="0" smtClean="0"/>
              <a:t> </a:t>
            </a:r>
            <a:r>
              <a:rPr lang="pl-PL" dirty="0" err="1" smtClean="0"/>
              <a:t>changes</a:t>
            </a:r>
            <a:r>
              <a:rPr lang="pl-PL" dirty="0" smtClean="0"/>
              <a:t> 2</a:t>
            </a:r>
            <a:endParaRPr lang="en-US" dirty="0"/>
          </a:p>
        </p:txBody>
      </p:sp>
      <p:sp>
        <p:nvSpPr>
          <p:cNvPr id="3" name="Symbol zastępczy zawartości 2"/>
          <p:cNvSpPr>
            <a:spLocks noGrp="1"/>
          </p:cNvSpPr>
          <p:nvPr>
            <p:ph idx="1"/>
          </p:nvPr>
        </p:nvSpPr>
        <p:spPr/>
        <p:txBody>
          <a:bodyPr>
            <a:normAutofit fontScale="77500" lnSpcReduction="20000"/>
          </a:bodyPr>
          <a:lstStyle/>
          <a:p>
            <a:r>
              <a:rPr lang="pl-PL" dirty="0" smtClean="0"/>
              <a:t>1. we </a:t>
            </a:r>
            <a:r>
              <a:rPr lang="pl-PL" dirty="0" err="1" smtClean="0"/>
              <a:t>already</a:t>
            </a:r>
            <a:r>
              <a:rPr lang="pl-PL" dirty="0" smtClean="0"/>
              <a:t> </a:t>
            </a:r>
            <a:r>
              <a:rPr lang="pl-PL" dirty="0" err="1" smtClean="0"/>
              <a:t>have</a:t>
            </a:r>
            <a:r>
              <a:rPr lang="pl-PL" dirty="0" smtClean="0"/>
              <a:t> </a:t>
            </a:r>
            <a:r>
              <a:rPr lang="pl-PL" dirty="0" err="1" smtClean="0"/>
              <a:t>projected</a:t>
            </a:r>
            <a:r>
              <a:rPr lang="pl-PL" dirty="0" smtClean="0"/>
              <a:t> </a:t>
            </a:r>
            <a:r>
              <a:rPr lang="pl-PL" dirty="0" err="1" smtClean="0"/>
              <a:t>sales</a:t>
            </a:r>
            <a:r>
              <a:rPr lang="pl-PL" dirty="0" smtClean="0"/>
              <a:t> </a:t>
            </a:r>
            <a:r>
              <a:rPr lang="pl-PL" dirty="0" err="1" smtClean="0"/>
              <a:t>revenues</a:t>
            </a:r>
            <a:r>
              <a:rPr lang="pl-PL" dirty="0" smtClean="0"/>
              <a:t>:</a:t>
            </a:r>
          </a:p>
          <a:p>
            <a:r>
              <a:rPr lang="pl-PL" dirty="0" smtClean="0"/>
              <a:t>Sales1, sales2, sales3, sales4, ….</a:t>
            </a:r>
          </a:p>
          <a:p>
            <a:r>
              <a:rPr lang="pl-PL" dirty="0" smtClean="0"/>
              <a:t>2. </a:t>
            </a:r>
            <a:r>
              <a:rPr lang="pl-PL" dirty="0" err="1" smtClean="0"/>
              <a:t>based</a:t>
            </a:r>
            <a:r>
              <a:rPr lang="pl-PL" dirty="0" smtClean="0"/>
              <a:t> on </a:t>
            </a:r>
            <a:r>
              <a:rPr lang="pl-PL" dirty="0" err="1" smtClean="0"/>
              <a:t>projected</a:t>
            </a:r>
            <a:r>
              <a:rPr lang="pl-PL" dirty="0" smtClean="0"/>
              <a:t> </a:t>
            </a:r>
            <a:r>
              <a:rPr lang="pl-PL" dirty="0" err="1" smtClean="0"/>
              <a:t>sales</a:t>
            </a:r>
            <a:r>
              <a:rPr lang="pl-PL" dirty="0" smtClean="0"/>
              <a:t> we </a:t>
            </a:r>
            <a:r>
              <a:rPr lang="pl-PL" dirty="0" err="1" smtClean="0"/>
              <a:t>create</a:t>
            </a:r>
            <a:r>
              <a:rPr lang="pl-PL" dirty="0" smtClean="0"/>
              <a:t> </a:t>
            </a:r>
            <a:r>
              <a:rPr lang="pl-PL" dirty="0" err="1" smtClean="0"/>
              <a:t>projections</a:t>
            </a:r>
            <a:r>
              <a:rPr lang="pl-PL" dirty="0" smtClean="0"/>
              <a:t> for </a:t>
            </a:r>
            <a:r>
              <a:rPr lang="pl-PL" dirty="0" err="1" smtClean="0"/>
              <a:t>inventories</a:t>
            </a:r>
            <a:r>
              <a:rPr lang="pl-PL" dirty="0" smtClean="0"/>
              <a:t>, </a:t>
            </a:r>
            <a:r>
              <a:rPr lang="pl-PL" dirty="0" err="1" smtClean="0"/>
              <a:t>receivables</a:t>
            </a:r>
            <a:r>
              <a:rPr lang="pl-PL" dirty="0" smtClean="0"/>
              <a:t>, </a:t>
            </a:r>
            <a:r>
              <a:rPr lang="pl-PL" dirty="0" err="1" smtClean="0"/>
              <a:t>payables</a:t>
            </a:r>
            <a:r>
              <a:rPr lang="pl-PL" dirty="0" smtClean="0"/>
              <a:t> (</a:t>
            </a:r>
            <a:r>
              <a:rPr lang="pl-PL" dirty="0" err="1" smtClean="0"/>
              <a:t>based</a:t>
            </a:r>
            <a:r>
              <a:rPr lang="pl-PL" dirty="0" smtClean="0"/>
              <a:t> on </a:t>
            </a:r>
            <a:r>
              <a:rPr lang="pl-PL" dirty="0" err="1" smtClean="0"/>
              <a:t>assumptions</a:t>
            </a:r>
            <a:r>
              <a:rPr lang="pl-PL" dirty="0" smtClean="0"/>
              <a:t> </a:t>
            </a:r>
            <a:r>
              <a:rPr lang="pl-PL" dirty="0" err="1" smtClean="0"/>
              <a:t>concerning</a:t>
            </a:r>
            <a:r>
              <a:rPr lang="pl-PL" dirty="0" smtClean="0"/>
              <a:t> </a:t>
            </a:r>
            <a:r>
              <a:rPr lang="pl-PL" dirty="0" err="1" smtClean="0"/>
              <a:t>cycles</a:t>
            </a:r>
            <a:r>
              <a:rPr lang="pl-PL" dirty="0" smtClean="0"/>
              <a:t>):</a:t>
            </a:r>
          </a:p>
          <a:p>
            <a:r>
              <a:rPr lang="pl-PL" dirty="0" smtClean="0"/>
              <a:t>Inventories1 = </a:t>
            </a:r>
            <a:r>
              <a:rPr lang="pl-PL" dirty="0" err="1" smtClean="0"/>
              <a:t>inventory</a:t>
            </a:r>
            <a:r>
              <a:rPr lang="pl-PL" dirty="0" smtClean="0"/>
              <a:t> </a:t>
            </a:r>
            <a:r>
              <a:rPr lang="pl-PL" dirty="0" err="1" smtClean="0"/>
              <a:t>cycle</a:t>
            </a:r>
            <a:r>
              <a:rPr lang="pl-PL" dirty="0" smtClean="0"/>
              <a:t> / 365 * </a:t>
            </a:r>
            <a:r>
              <a:rPr lang="pl-PL" dirty="0" err="1" smtClean="0"/>
              <a:t>sales</a:t>
            </a:r>
            <a:r>
              <a:rPr lang="pl-PL" dirty="0" smtClean="0"/>
              <a:t> 1</a:t>
            </a:r>
          </a:p>
          <a:p>
            <a:r>
              <a:rPr lang="pl-PL" dirty="0" err="1" smtClean="0"/>
              <a:t>Inventories</a:t>
            </a:r>
            <a:r>
              <a:rPr lang="pl-PL" dirty="0" smtClean="0"/>
              <a:t> 2 = </a:t>
            </a:r>
            <a:r>
              <a:rPr lang="pl-PL" dirty="0" err="1" smtClean="0"/>
              <a:t>inventory</a:t>
            </a:r>
            <a:r>
              <a:rPr lang="pl-PL" dirty="0" smtClean="0"/>
              <a:t> </a:t>
            </a:r>
            <a:r>
              <a:rPr lang="pl-PL" dirty="0" err="1" smtClean="0"/>
              <a:t>cycle</a:t>
            </a:r>
            <a:r>
              <a:rPr lang="pl-PL" dirty="0" smtClean="0"/>
              <a:t> / 365 * </a:t>
            </a:r>
            <a:r>
              <a:rPr lang="pl-PL" dirty="0" err="1" smtClean="0"/>
              <a:t>sales</a:t>
            </a:r>
            <a:r>
              <a:rPr lang="pl-PL" dirty="0" smtClean="0"/>
              <a:t> 2</a:t>
            </a:r>
          </a:p>
          <a:p>
            <a:r>
              <a:rPr lang="pl-PL" dirty="0" smtClean="0"/>
              <a:t>3. </a:t>
            </a:r>
            <a:r>
              <a:rPr lang="pl-PL" dirty="0" err="1" smtClean="0"/>
              <a:t>based</a:t>
            </a:r>
            <a:r>
              <a:rPr lang="pl-PL" dirty="0" smtClean="0"/>
              <a:t> on </a:t>
            </a:r>
            <a:r>
              <a:rPr lang="pl-PL" dirty="0" err="1" smtClean="0"/>
              <a:t>projected</a:t>
            </a:r>
            <a:r>
              <a:rPr lang="pl-PL" dirty="0" smtClean="0"/>
              <a:t> LEVELS we </a:t>
            </a:r>
            <a:r>
              <a:rPr lang="pl-PL" dirty="0" err="1" smtClean="0"/>
              <a:t>calculate</a:t>
            </a:r>
            <a:r>
              <a:rPr lang="pl-PL" dirty="0" smtClean="0"/>
              <a:t> </a:t>
            </a:r>
            <a:r>
              <a:rPr lang="pl-PL" dirty="0" err="1" smtClean="0"/>
              <a:t>projected</a:t>
            </a:r>
            <a:r>
              <a:rPr lang="pl-PL" dirty="0" smtClean="0"/>
              <a:t> CHANGES</a:t>
            </a:r>
          </a:p>
          <a:p>
            <a:r>
              <a:rPr lang="pl-PL" dirty="0" err="1" smtClean="0"/>
              <a:t>Inventories</a:t>
            </a:r>
            <a:r>
              <a:rPr lang="pl-PL" dirty="0" smtClean="0"/>
              <a:t> </a:t>
            </a:r>
            <a:r>
              <a:rPr lang="pl-PL" dirty="0" err="1" smtClean="0"/>
              <a:t>change</a:t>
            </a:r>
            <a:r>
              <a:rPr lang="pl-PL" dirty="0"/>
              <a:t> </a:t>
            </a:r>
            <a:r>
              <a:rPr lang="pl-PL" dirty="0" smtClean="0"/>
              <a:t>1 = (-1) * (</a:t>
            </a:r>
            <a:r>
              <a:rPr lang="pl-PL" dirty="0" err="1" smtClean="0"/>
              <a:t>inventories</a:t>
            </a:r>
            <a:r>
              <a:rPr lang="pl-PL" dirty="0" smtClean="0"/>
              <a:t> 1 – </a:t>
            </a:r>
            <a:r>
              <a:rPr lang="pl-PL" dirty="0" err="1" smtClean="0"/>
              <a:t>inventories</a:t>
            </a:r>
            <a:r>
              <a:rPr lang="pl-PL" dirty="0" smtClean="0"/>
              <a:t> 0)</a:t>
            </a:r>
          </a:p>
          <a:p>
            <a:r>
              <a:rPr lang="pl-PL" dirty="0" err="1" smtClean="0"/>
              <a:t>Inventories</a:t>
            </a:r>
            <a:r>
              <a:rPr lang="pl-PL" dirty="0" smtClean="0"/>
              <a:t> </a:t>
            </a:r>
            <a:r>
              <a:rPr lang="pl-PL" dirty="0" err="1" smtClean="0"/>
              <a:t>change</a:t>
            </a:r>
            <a:r>
              <a:rPr lang="pl-PL" dirty="0" smtClean="0"/>
              <a:t> 2 = (-1) * (</a:t>
            </a:r>
            <a:r>
              <a:rPr lang="pl-PL" dirty="0" err="1" smtClean="0"/>
              <a:t>inventories</a:t>
            </a:r>
            <a:r>
              <a:rPr lang="pl-PL" dirty="0" smtClean="0"/>
              <a:t> 2 – </a:t>
            </a:r>
            <a:r>
              <a:rPr lang="pl-PL" dirty="0" err="1" smtClean="0"/>
              <a:t>inventories</a:t>
            </a:r>
            <a:r>
              <a:rPr lang="pl-PL" dirty="0" smtClean="0"/>
              <a:t> 1)</a:t>
            </a:r>
          </a:p>
          <a:p>
            <a:r>
              <a:rPr lang="pl-PL" dirty="0" smtClean="0"/>
              <a:t>For </a:t>
            </a:r>
            <a:r>
              <a:rPr lang="pl-PL" dirty="0" err="1" smtClean="0"/>
              <a:t>payables</a:t>
            </a:r>
            <a:r>
              <a:rPr lang="pl-PL" dirty="0" smtClean="0"/>
              <a:t>, we do not </a:t>
            </a:r>
            <a:r>
              <a:rPr lang="pl-PL" dirty="0" err="1" smtClean="0"/>
              <a:t>multiply</a:t>
            </a:r>
            <a:r>
              <a:rPr lang="pl-PL" dirty="0" smtClean="0"/>
              <a:t> the </a:t>
            </a:r>
            <a:r>
              <a:rPr lang="pl-PL" dirty="0" err="1" smtClean="0"/>
              <a:t>change</a:t>
            </a:r>
            <a:r>
              <a:rPr lang="pl-PL" dirty="0" smtClean="0"/>
              <a:t> by (-1)</a:t>
            </a:r>
          </a:p>
          <a:p>
            <a:r>
              <a:rPr lang="pl-PL" dirty="0" err="1" smtClean="0"/>
              <a:t>Payables</a:t>
            </a:r>
            <a:r>
              <a:rPr lang="pl-PL" dirty="0" smtClean="0"/>
              <a:t> </a:t>
            </a:r>
            <a:r>
              <a:rPr lang="pl-PL" dirty="0" err="1" smtClean="0"/>
              <a:t>change</a:t>
            </a:r>
            <a:r>
              <a:rPr lang="pl-PL" dirty="0" smtClean="0"/>
              <a:t> 1 = (</a:t>
            </a:r>
            <a:r>
              <a:rPr lang="pl-PL" dirty="0" err="1" smtClean="0"/>
              <a:t>payables</a:t>
            </a:r>
            <a:r>
              <a:rPr lang="pl-PL" dirty="0" smtClean="0"/>
              <a:t> 1 – </a:t>
            </a:r>
            <a:r>
              <a:rPr lang="pl-PL" dirty="0" err="1" smtClean="0"/>
              <a:t>payables</a:t>
            </a:r>
            <a:r>
              <a:rPr lang="pl-PL" dirty="0" smtClean="0"/>
              <a:t> 0)</a:t>
            </a:r>
          </a:p>
          <a:p>
            <a:r>
              <a:rPr lang="pl-PL" dirty="0" smtClean="0"/>
              <a:t>4. We </a:t>
            </a:r>
            <a:r>
              <a:rPr lang="pl-PL" dirty="0" err="1" smtClean="0"/>
              <a:t>use</a:t>
            </a:r>
            <a:r>
              <a:rPr lang="pl-PL" dirty="0" smtClean="0"/>
              <a:t> </a:t>
            </a:r>
            <a:r>
              <a:rPr lang="pl-PL" dirty="0" err="1" smtClean="0"/>
              <a:t>projected</a:t>
            </a:r>
            <a:r>
              <a:rPr lang="pl-PL" dirty="0" smtClean="0"/>
              <a:t> </a:t>
            </a:r>
            <a:r>
              <a:rPr lang="pl-PL" dirty="0" err="1" smtClean="0"/>
              <a:t>changes</a:t>
            </a:r>
            <a:r>
              <a:rPr lang="pl-PL" dirty="0" smtClean="0"/>
              <a:t> from point 3 in FCFF and FCFE</a:t>
            </a:r>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12</a:t>
            </a:fld>
            <a:endParaRPr lang="en-US"/>
          </a:p>
        </p:txBody>
      </p:sp>
    </p:spTree>
    <p:extLst>
      <p:ext uri="{BB962C8B-B14F-4D97-AF65-F5344CB8AC3E}">
        <p14:creationId xmlns:p14="http://schemas.microsoft.com/office/powerpoint/2010/main" val="7095507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NPV</a:t>
            </a:r>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13</a:t>
            </a:fld>
            <a:endParaRPr lang="en-US"/>
          </a:p>
        </p:txBody>
      </p:sp>
      <p:pic>
        <p:nvPicPr>
          <p:cNvPr id="5" name="Symbol zastępczy zawartości 4"/>
          <p:cNvPicPr>
            <a:picLocks noGrp="1"/>
          </p:cNvPicPr>
          <p:nvPr>
            <p:ph idx="1"/>
          </p:nvPr>
        </p:nvPicPr>
        <p:blipFill rotWithShape="1">
          <a:blip r:embed="rId2"/>
          <a:srcRect l="37588" t="40703" r="45843" b="55204"/>
          <a:stretch/>
        </p:blipFill>
        <p:spPr bwMode="auto">
          <a:xfrm>
            <a:off x="1097280" y="1773936"/>
            <a:ext cx="8138160" cy="1164313"/>
          </a:xfrm>
          <a:prstGeom prst="rect">
            <a:avLst/>
          </a:prstGeom>
          <a:ln>
            <a:noFill/>
          </a:ln>
          <a:extLst>
            <a:ext uri="{53640926-AAD7-44D8-BBD7-CCE9431645EC}">
              <a14:shadowObscured xmlns:a14="http://schemas.microsoft.com/office/drawing/2010/main"/>
            </a:ext>
          </a:extLst>
        </p:spPr>
      </p:pic>
      <p:sp>
        <p:nvSpPr>
          <p:cNvPr id="6" name="pole tekstowe 5"/>
          <p:cNvSpPr txBox="1"/>
          <p:nvPr/>
        </p:nvSpPr>
        <p:spPr>
          <a:xfrm flipH="1">
            <a:off x="1051559" y="3456432"/>
            <a:ext cx="9601201" cy="3139321"/>
          </a:xfrm>
          <a:prstGeom prst="rect">
            <a:avLst/>
          </a:prstGeom>
          <a:noFill/>
        </p:spPr>
        <p:txBody>
          <a:bodyPr wrap="square" rtlCol="0">
            <a:spAutoFit/>
          </a:bodyPr>
          <a:lstStyle/>
          <a:p>
            <a:r>
              <a:rPr lang="pl-PL" dirty="0" err="1" smtClean="0"/>
              <a:t>Where</a:t>
            </a:r>
            <a:r>
              <a:rPr lang="pl-PL" dirty="0" smtClean="0"/>
              <a:t>:</a:t>
            </a:r>
          </a:p>
          <a:p>
            <a:r>
              <a:rPr lang="pl-PL" dirty="0" smtClean="0"/>
              <a:t>CF(i) – </a:t>
            </a:r>
            <a:r>
              <a:rPr lang="pl-PL" dirty="0" err="1" smtClean="0"/>
              <a:t>cash</a:t>
            </a:r>
            <a:r>
              <a:rPr lang="pl-PL" dirty="0" smtClean="0"/>
              <a:t> </a:t>
            </a:r>
            <a:r>
              <a:rPr lang="pl-PL" dirty="0" err="1" smtClean="0"/>
              <a:t>flows</a:t>
            </a:r>
            <a:r>
              <a:rPr lang="pl-PL" dirty="0" smtClean="0"/>
              <a:t> in </a:t>
            </a:r>
            <a:r>
              <a:rPr lang="pl-PL" dirty="0" err="1" smtClean="0"/>
              <a:t>year</a:t>
            </a:r>
            <a:r>
              <a:rPr lang="pl-PL" dirty="0" smtClean="0"/>
              <a:t> 1</a:t>
            </a:r>
          </a:p>
          <a:p>
            <a:r>
              <a:rPr lang="pl-PL" dirty="0" smtClean="0"/>
              <a:t>R – </a:t>
            </a:r>
            <a:r>
              <a:rPr lang="pl-PL" dirty="0" err="1" smtClean="0"/>
              <a:t>discount</a:t>
            </a:r>
            <a:r>
              <a:rPr lang="pl-PL" dirty="0" smtClean="0"/>
              <a:t> </a:t>
            </a:r>
            <a:r>
              <a:rPr lang="pl-PL" dirty="0" err="1" smtClean="0"/>
              <a:t>rate</a:t>
            </a:r>
            <a:r>
              <a:rPr lang="pl-PL" dirty="0" smtClean="0"/>
              <a:t> </a:t>
            </a:r>
            <a:r>
              <a:rPr lang="pl-PL" dirty="0" err="1" smtClean="0"/>
              <a:t>representing</a:t>
            </a:r>
            <a:r>
              <a:rPr lang="pl-PL" dirty="0" smtClean="0"/>
              <a:t> the </a:t>
            </a:r>
            <a:r>
              <a:rPr lang="pl-PL" dirty="0" err="1" smtClean="0"/>
              <a:t>cost</a:t>
            </a:r>
            <a:r>
              <a:rPr lang="pl-PL" dirty="0" smtClean="0"/>
              <a:t> of </a:t>
            </a:r>
            <a:r>
              <a:rPr lang="pl-PL" dirty="0" err="1" smtClean="0"/>
              <a:t>capital</a:t>
            </a:r>
            <a:endParaRPr lang="pl-PL" dirty="0" smtClean="0"/>
          </a:p>
          <a:p>
            <a:endParaRPr lang="pl-PL" dirty="0" smtClean="0"/>
          </a:p>
          <a:p>
            <a:r>
              <a:rPr lang="en-US" b="1" dirty="0" smtClean="0"/>
              <a:t>Decision </a:t>
            </a:r>
            <a:r>
              <a:rPr lang="en-US" b="1" dirty="0"/>
              <a:t>rule:</a:t>
            </a:r>
          </a:p>
          <a:p>
            <a:r>
              <a:rPr lang="en-US" dirty="0"/>
              <a:t>For independent projects:</a:t>
            </a:r>
          </a:p>
          <a:p>
            <a:r>
              <a:rPr lang="en-US" dirty="0"/>
              <a:t>If NPV &gt; 0, accept.</a:t>
            </a:r>
          </a:p>
          <a:p>
            <a:r>
              <a:rPr lang="en-US" dirty="0"/>
              <a:t>If NPV &lt; 0, reject.</a:t>
            </a:r>
          </a:p>
          <a:p>
            <a:r>
              <a:rPr lang="en-US" dirty="0"/>
              <a:t>For mutually exclusive projects:</a:t>
            </a:r>
          </a:p>
          <a:p>
            <a:r>
              <a:rPr lang="en-US" dirty="0"/>
              <a:t>Accept the project with higher and positive NPV.</a:t>
            </a:r>
          </a:p>
          <a:p>
            <a:endParaRPr lang="en-US" dirty="0"/>
          </a:p>
        </p:txBody>
      </p:sp>
    </p:spTree>
    <p:extLst>
      <p:ext uri="{BB962C8B-B14F-4D97-AF65-F5344CB8AC3E}">
        <p14:creationId xmlns:p14="http://schemas.microsoft.com/office/powerpoint/2010/main" val="768120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NPV: </a:t>
            </a:r>
            <a:r>
              <a:rPr lang="pl-PL" dirty="0" err="1" smtClean="0"/>
              <a:t>example</a:t>
            </a:r>
            <a:endParaRPr lang="en-US" dirty="0"/>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1409160766"/>
              </p:ext>
            </p:extLst>
          </p:nvPr>
        </p:nvGraphicFramePr>
        <p:xfrm>
          <a:off x="7068312" y="173260"/>
          <a:ext cx="4773168" cy="2566416"/>
        </p:xfrm>
        <a:graphic>
          <a:graphicData uri="http://schemas.openxmlformats.org/drawingml/2006/table">
            <a:tbl>
              <a:tblPr firstRow="1" firstCol="1" bandRow="1">
                <a:tableStyleId>{5C22544A-7EE6-4342-B048-85BDC9FD1C3A}</a:tableStyleId>
              </a:tblPr>
              <a:tblGrid>
                <a:gridCol w="679040"/>
                <a:gridCol w="2049905"/>
                <a:gridCol w="2044223"/>
              </a:tblGrid>
              <a:tr h="158750">
                <a:tc gridSpan="3">
                  <a:txBody>
                    <a:bodyPr/>
                    <a:lstStyle/>
                    <a:p>
                      <a:pPr marL="0" marR="0">
                        <a:lnSpc>
                          <a:spcPct val="107000"/>
                        </a:lnSpc>
                        <a:spcBef>
                          <a:spcPts val="0"/>
                        </a:spcBef>
                        <a:spcAft>
                          <a:spcPts val="0"/>
                        </a:spcAft>
                      </a:pPr>
                      <a:r>
                        <a:rPr lang="pl-PL" sz="2000" dirty="0" err="1">
                          <a:effectLst/>
                        </a:rPr>
                        <a:t>Cost</a:t>
                      </a:r>
                      <a:r>
                        <a:rPr lang="pl-PL" sz="2000" dirty="0">
                          <a:effectLst/>
                        </a:rPr>
                        <a:t> of </a:t>
                      </a:r>
                      <a:r>
                        <a:rPr lang="pl-PL" sz="2000" dirty="0" err="1">
                          <a:effectLst/>
                        </a:rPr>
                        <a:t>capital</a:t>
                      </a:r>
                      <a:r>
                        <a:rPr lang="pl-PL" sz="2000" dirty="0">
                          <a:effectLst/>
                        </a:rPr>
                        <a:t> = 10%</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hMerge="1">
                  <a:txBody>
                    <a:bodyPr/>
                    <a:lstStyle/>
                    <a:p>
                      <a:endParaRPr lang="en-US"/>
                    </a:p>
                  </a:txBody>
                  <a:tcPr/>
                </a:tc>
                <a:tc hMerge="1">
                  <a:txBody>
                    <a:bodyPr/>
                    <a:lstStyle/>
                    <a:p>
                      <a:endParaRPr lang="en-US"/>
                    </a:p>
                  </a:txBody>
                  <a:tcPr/>
                </a:tc>
              </a:tr>
              <a:tr h="158750">
                <a:tc gridSpan="3">
                  <a:txBody>
                    <a:bodyPr/>
                    <a:lstStyle/>
                    <a:p>
                      <a:pPr marL="0" marR="0">
                        <a:lnSpc>
                          <a:spcPct val="107000"/>
                        </a:lnSpc>
                        <a:spcBef>
                          <a:spcPts val="0"/>
                        </a:spcBef>
                        <a:spcAft>
                          <a:spcPts val="0"/>
                        </a:spcAft>
                      </a:pPr>
                      <a:r>
                        <a:rPr lang="en-GB" sz="2000">
                          <a:effectLst/>
                        </a:rPr>
                        <a:t>Expected Net after Tax cash flows</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hMerge="1">
                  <a:txBody>
                    <a:bodyPr/>
                    <a:lstStyle/>
                    <a:p>
                      <a:endParaRPr lang="en-US"/>
                    </a:p>
                  </a:txBody>
                  <a:tcPr/>
                </a:tc>
                <a:tc hMerge="1">
                  <a:txBody>
                    <a:bodyPr/>
                    <a:lstStyle/>
                    <a:p>
                      <a:endParaRPr lang="en-US"/>
                    </a:p>
                  </a:txBody>
                  <a:tcPr/>
                </a:tc>
              </a:tr>
              <a:tr h="158750">
                <a:tc>
                  <a:txBody>
                    <a:bodyPr/>
                    <a:lstStyle/>
                    <a:p>
                      <a:pPr marL="0" marR="0" algn="ctr">
                        <a:lnSpc>
                          <a:spcPct val="107000"/>
                        </a:lnSpc>
                        <a:spcBef>
                          <a:spcPts val="0"/>
                        </a:spcBef>
                        <a:spcAft>
                          <a:spcPts val="0"/>
                        </a:spcAft>
                      </a:pPr>
                      <a:r>
                        <a:rPr lang="pl-PL" sz="2000">
                          <a:effectLst/>
                        </a:rPr>
                        <a:t>Year</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a:effectLst/>
                        </a:rPr>
                        <a:t>Project A (in $)</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a:effectLst/>
                        </a:rPr>
                        <a:t>Project B (in $)</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r h="158750">
                <a:tc>
                  <a:txBody>
                    <a:bodyPr/>
                    <a:lstStyle/>
                    <a:p>
                      <a:pPr marL="0" marR="0" algn="ctr">
                        <a:lnSpc>
                          <a:spcPct val="107000"/>
                        </a:lnSpc>
                        <a:spcBef>
                          <a:spcPts val="0"/>
                        </a:spcBef>
                        <a:spcAft>
                          <a:spcPts val="0"/>
                        </a:spcAft>
                      </a:pPr>
                      <a:r>
                        <a:rPr lang="pl-PL" sz="2000">
                          <a:effectLst/>
                        </a:rPr>
                        <a:t>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a:effectLst/>
                        </a:rPr>
                        <a:t>-1 000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a:effectLst/>
                        </a:rPr>
                        <a:t>-1 000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r h="158750">
                <a:tc>
                  <a:txBody>
                    <a:bodyPr/>
                    <a:lstStyle/>
                    <a:p>
                      <a:pPr marL="0" marR="0" algn="ctr">
                        <a:lnSpc>
                          <a:spcPct val="107000"/>
                        </a:lnSpc>
                        <a:spcBef>
                          <a:spcPts val="0"/>
                        </a:spcBef>
                        <a:spcAft>
                          <a:spcPts val="0"/>
                        </a:spcAft>
                      </a:pPr>
                      <a:r>
                        <a:rPr lang="pl-PL" sz="2000">
                          <a:effectLst/>
                        </a:rPr>
                        <a:t>1</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a:effectLst/>
                        </a:rPr>
                        <a:t>500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2000">
                          <a:effectLst/>
                        </a:rPr>
                        <a:t>100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r h="158750">
                <a:tc>
                  <a:txBody>
                    <a:bodyPr/>
                    <a:lstStyle/>
                    <a:p>
                      <a:pPr marL="0" marR="0" algn="ctr">
                        <a:lnSpc>
                          <a:spcPct val="107000"/>
                        </a:lnSpc>
                        <a:spcBef>
                          <a:spcPts val="0"/>
                        </a:spcBef>
                        <a:spcAft>
                          <a:spcPts val="0"/>
                        </a:spcAft>
                      </a:pPr>
                      <a:r>
                        <a:rPr lang="pl-PL" sz="2000">
                          <a:effectLst/>
                        </a:rPr>
                        <a:t>2</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2000">
                          <a:effectLst/>
                        </a:rPr>
                        <a:t>400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2000">
                          <a:effectLst/>
                        </a:rPr>
                        <a:t>300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r h="158750">
                <a:tc>
                  <a:txBody>
                    <a:bodyPr/>
                    <a:lstStyle/>
                    <a:p>
                      <a:pPr marL="0" marR="0" algn="ctr">
                        <a:lnSpc>
                          <a:spcPct val="107000"/>
                        </a:lnSpc>
                        <a:spcBef>
                          <a:spcPts val="0"/>
                        </a:spcBef>
                        <a:spcAft>
                          <a:spcPts val="0"/>
                        </a:spcAft>
                      </a:pPr>
                      <a:r>
                        <a:rPr lang="pl-PL" sz="2000">
                          <a:effectLst/>
                        </a:rPr>
                        <a:t>3</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2000">
                          <a:effectLst/>
                        </a:rPr>
                        <a:t>300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2000">
                          <a:effectLst/>
                        </a:rPr>
                        <a:t>400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r h="158750">
                <a:tc>
                  <a:txBody>
                    <a:bodyPr/>
                    <a:lstStyle/>
                    <a:p>
                      <a:pPr marL="0" marR="0" algn="ctr">
                        <a:lnSpc>
                          <a:spcPct val="107000"/>
                        </a:lnSpc>
                        <a:spcBef>
                          <a:spcPts val="0"/>
                        </a:spcBef>
                        <a:spcAft>
                          <a:spcPts val="0"/>
                        </a:spcAft>
                      </a:pPr>
                      <a:r>
                        <a:rPr lang="pl-PL" sz="2000">
                          <a:effectLst/>
                        </a:rPr>
                        <a:t>4</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2000">
                          <a:effectLst/>
                        </a:rPr>
                        <a:t>100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2000" dirty="0">
                          <a:effectLst/>
                        </a:rPr>
                        <a:t>600</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r>
            </a:tbl>
          </a:graphicData>
        </a:graphic>
      </p:graphicFrame>
      <p:sp>
        <p:nvSpPr>
          <p:cNvPr id="4" name="Symbol zastępczy numeru slajdu 3"/>
          <p:cNvSpPr>
            <a:spLocks noGrp="1"/>
          </p:cNvSpPr>
          <p:nvPr>
            <p:ph type="sldNum" sz="quarter" idx="12"/>
          </p:nvPr>
        </p:nvSpPr>
        <p:spPr/>
        <p:txBody>
          <a:bodyPr/>
          <a:lstStyle/>
          <a:p>
            <a:fld id="{5E1C4228-D70F-4A74-9B53-0EFBA052F5E1}" type="slidenum">
              <a:rPr lang="en-US" smtClean="0"/>
              <a:t>14</a:t>
            </a:fld>
            <a:endParaRPr lang="en-US"/>
          </a:p>
        </p:txBody>
      </p:sp>
      <p:pic>
        <p:nvPicPr>
          <p:cNvPr id="13" name="Obraz 12"/>
          <p:cNvPicPr/>
          <p:nvPr/>
        </p:nvPicPr>
        <p:blipFill rotWithShape="1">
          <a:blip r:embed="rId2"/>
          <a:srcRect l="37601" t="75980" r="50250" b="21479"/>
          <a:stretch/>
        </p:blipFill>
        <p:spPr bwMode="auto">
          <a:xfrm>
            <a:off x="554736" y="3155314"/>
            <a:ext cx="8900159" cy="1197229"/>
          </a:xfrm>
          <a:prstGeom prst="rect">
            <a:avLst/>
          </a:prstGeom>
          <a:ln>
            <a:noFill/>
          </a:ln>
          <a:extLst>
            <a:ext uri="{53640926-AAD7-44D8-BBD7-CCE9431645EC}">
              <a14:shadowObscured xmlns:a14="http://schemas.microsoft.com/office/drawing/2010/main"/>
            </a:ext>
          </a:extLst>
        </p:spPr>
      </p:pic>
      <p:pic>
        <p:nvPicPr>
          <p:cNvPr id="14" name="Obraz 13"/>
          <p:cNvPicPr/>
          <p:nvPr/>
        </p:nvPicPr>
        <p:blipFill rotWithShape="1">
          <a:blip r:embed="rId3"/>
          <a:srcRect l="39498" t="39386" r="48206" b="57752"/>
          <a:stretch/>
        </p:blipFill>
        <p:spPr bwMode="auto">
          <a:xfrm>
            <a:off x="554736" y="4887976"/>
            <a:ext cx="8900159" cy="124764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044069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IRR</a:t>
            </a:r>
            <a:endParaRPr lang="en-US" dirty="0"/>
          </a:p>
        </p:txBody>
      </p:sp>
      <p:pic>
        <p:nvPicPr>
          <p:cNvPr id="5" name="Symbol zastępczy zawartości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64222" y="1825625"/>
            <a:ext cx="9263555" cy="4351338"/>
          </a:xfrm>
        </p:spPr>
      </p:pic>
      <p:sp>
        <p:nvSpPr>
          <p:cNvPr id="4" name="Symbol zastępczy numeru slajdu 3"/>
          <p:cNvSpPr>
            <a:spLocks noGrp="1"/>
          </p:cNvSpPr>
          <p:nvPr>
            <p:ph type="sldNum" sz="quarter" idx="12"/>
          </p:nvPr>
        </p:nvSpPr>
        <p:spPr/>
        <p:txBody>
          <a:bodyPr/>
          <a:lstStyle/>
          <a:p>
            <a:fld id="{5E1C4228-D70F-4A74-9B53-0EFBA052F5E1}" type="slidenum">
              <a:rPr lang="en-US" smtClean="0"/>
              <a:t>15</a:t>
            </a:fld>
            <a:endParaRPr lang="en-US"/>
          </a:p>
        </p:txBody>
      </p:sp>
    </p:spTree>
    <p:extLst>
      <p:ext uri="{BB962C8B-B14F-4D97-AF65-F5344CB8AC3E}">
        <p14:creationId xmlns:p14="http://schemas.microsoft.com/office/powerpoint/2010/main" val="15789790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IRR</a:t>
            </a:r>
            <a:endParaRPr lang="en-US" dirty="0"/>
          </a:p>
        </p:txBody>
      </p:sp>
      <p:sp>
        <p:nvSpPr>
          <p:cNvPr id="3" name="Symbol zastępczy zawartości 2"/>
          <p:cNvSpPr>
            <a:spLocks noGrp="1"/>
          </p:cNvSpPr>
          <p:nvPr>
            <p:ph idx="1"/>
          </p:nvPr>
        </p:nvSpPr>
        <p:spPr/>
        <p:txBody>
          <a:bodyPr/>
          <a:lstStyle/>
          <a:p>
            <a:r>
              <a:rPr lang="en-US" dirty="0"/>
              <a:t>For independent projects:</a:t>
            </a:r>
          </a:p>
          <a:p>
            <a:r>
              <a:rPr lang="en-US" dirty="0"/>
              <a:t>If IRR &gt; required rate of return (usually firms cost of capital adjusted for projects riskiness), accept the project</a:t>
            </a:r>
          </a:p>
          <a:p>
            <a:r>
              <a:rPr lang="en-US" dirty="0"/>
              <a:t>If IRR &lt; required rate of return, reject the project</a:t>
            </a:r>
          </a:p>
          <a:p>
            <a:r>
              <a:rPr lang="en-US" dirty="0"/>
              <a:t> </a:t>
            </a:r>
          </a:p>
          <a:p>
            <a:r>
              <a:rPr lang="en-US" dirty="0"/>
              <a:t>For mutually exclusive projects:</a:t>
            </a:r>
          </a:p>
          <a:p>
            <a:r>
              <a:rPr lang="en-US" dirty="0"/>
              <a:t>Accept the project with higher IRR (as long as IRR &gt; cost of capital).</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16</a:t>
            </a:fld>
            <a:endParaRPr lang="en-US"/>
          </a:p>
        </p:txBody>
      </p:sp>
    </p:spTree>
    <p:extLst>
      <p:ext uri="{BB962C8B-B14F-4D97-AF65-F5344CB8AC3E}">
        <p14:creationId xmlns:p14="http://schemas.microsoft.com/office/powerpoint/2010/main" val="28001199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IRR: </a:t>
            </a:r>
            <a:r>
              <a:rPr lang="pl-PL" dirty="0" err="1" smtClean="0"/>
              <a:t>example</a:t>
            </a:r>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17</a:t>
            </a:fld>
            <a:endParaRPr lang="en-US"/>
          </a:p>
        </p:txBody>
      </p:sp>
      <p:pic>
        <p:nvPicPr>
          <p:cNvPr id="5" name="Obraz 4"/>
          <p:cNvPicPr/>
          <p:nvPr/>
        </p:nvPicPr>
        <p:blipFill rotWithShape="1">
          <a:blip r:embed="rId2"/>
          <a:srcRect l="39655" t="65092" r="33752" b="22942"/>
          <a:stretch/>
        </p:blipFill>
        <p:spPr bwMode="auto">
          <a:xfrm>
            <a:off x="4581145" y="73312"/>
            <a:ext cx="7512494" cy="1662620"/>
          </a:xfrm>
          <a:prstGeom prst="rect">
            <a:avLst/>
          </a:prstGeom>
          <a:ln>
            <a:noFill/>
          </a:ln>
          <a:extLst>
            <a:ext uri="{53640926-AAD7-44D8-BBD7-CCE9431645EC}">
              <a14:shadowObscured xmlns:a14="http://schemas.microsoft.com/office/drawing/2010/main"/>
            </a:ext>
          </a:extLst>
        </p:spPr>
      </p:pic>
      <p:pic>
        <p:nvPicPr>
          <p:cNvPr id="6" name="Symbol zastępczy zawartości 5"/>
          <p:cNvPicPr>
            <a:picLocks noGrp="1"/>
          </p:cNvPicPr>
          <p:nvPr>
            <p:ph idx="1"/>
          </p:nvPr>
        </p:nvPicPr>
        <p:blipFill rotWithShape="1">
          <a:blip r:embed="rId2"/>
          <a:srcRect l="39529" t="81523" r="45921" b="16091"/>
          <a:stretch/>
        </p:blipFill>
        <p:spPr bwMode="auto">
          <a:xfrm>
            <a:off x="0" y="1964024"/>
            <a:ext cx="7543800" cy="816216"/>
          </a:xfrm>
          <a:prstGeom prst="rect">
            <a:avLst/>
          </a:prstGeom>
          <a:ln>
            <a:noFill/>
          </a:ln>
          <a:extLst>
            <a:ext uri="{53640926-AAD7-44D8-BBD7-CCE9431645EC}">
              <a14:shadowObscured xmlns:a14="http://schemas.microsoft.com/office/drawing/2010/main"/>
            </a:ext>
          </a:extLst>
        </p:spPr>
      </p:pic>
      <p:pic>
        <p:nvPicPr>
          <p:cNvPr id="7" name="Obraz 6"/>
          <p:cNvPicPr/>
          <p:nvPr/>
        </p:nvPicPr>
        <p:blipFill rotWithShape="1">
          <a:blip r:embed="rId3"/>
          <a:srcRect l="37597" t="41164" r="47832" b="55914"/>
          <a:stretch/>
        </p:blipFill>
        <p:spPr bwMode="auto">
          <a:xfrm>
            <a:off x="0" y="2974467"/>
            <a:ext cx="7632192" cy="966598"/>
          </a:xfrm>
          <a:prstGeom prst="rect">
            <a:avLst/>
          </a:prstGeom>
          <a:ln>
            <a:noFill/>
          </a:ln>
          <a:extLst>
            <a:ext uri="{53640926-AAD7-44D8-BBD7-CCE9431645EC}">
              <a14:shadowObscured xmlns:a14="http://schemas.microsoft.com/office/drawing/2010/main"/>
            </a:ext>
          </a:extLst>
        </p:spPr>
      </p:pic>
      <p:pic>
        <p:nvPicPr>
          <p:cNvPr id="8" name="Obraz 7"/>
          <p:cNvPicPr>
            <a:picLocks noChangeAspect="1"/>
          </p:cNvPicPr>
          <p:nvPr/>
        </p:nvPicPr>
        <p:blipFill rotWithShape="1">
          <a:blip r:embed="rId4">
            <a:extLst>
              <a:ext uri="{28A0092B-C50C-407E-A947-70E740481C1C}">
                <a14:useLocalDpi xmlns:a14="http://schemas.microsoft.com/office/drawing/2010/main" val="0"/>
              </a:ext>
            </a:extLst>
          </a:blip>
          <a:srcRect r="54159" b="9653"/>
          <a:stretch/>
        </p:blipFill>
        <p:spPr>
          <a:xfrm>
            <a:off x="1273206" y="4135291"/>
            <a:ext cx="4414362" cy="2469767"/>
          </a:xfrm>
          <a:prstGeom prst="rect">
            <a:avLst/>
          </a:prstGeom>
        </p:spPr>
      </p:pic>
      <p:pic>
        <p:nvPicPr>
          <p:cNvPr id="9" name="Obraz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49731" y="1765848"/>
            <a:ext cx="4193106" cy="2842911"/>
          </a:xfrm>
          <a:prstGeom prst="rect">
            <a:avLst/>
          </a:prstGeom>
        </p:spPr>
      </p:pic>
      <p:pic>
        <p:nvPicPr>
          <p:cNvPr id="10" name="Obraz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49731" y="4608759"/>
            <a:ext cx="3679020" cy="1648484"/>
          </a:xfrm>
          <a:prstGeom prst="rect">
            <a:avLst/>
          </a:prstGeom>
        </p:spPr>
      </p:pic>
    </p:spTree>
    <p:extLst>
      <p:ext uri="{BB962C8B-B14F-4D97-AF65-F5344CB8AC3E}">
        <p14:creationId xmlns:p14="http://schemas.microsoft.com/office/powerpoint/2010/main" val="2259977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PP</a:t>
            </a:r>
            <a:endParaRPr lang="en-US" dirty="0"/>
          </a:p>
        </p:txBody>
      </p:sp>
      <p:sp>
        <p:nvSpPr>
          <p:cNvPr id="3" name="Symbol zastępczy zawartości 2"/>
          <p:cNvSpPr>
            <a:spLocks noGrp="1"/>
          </p:cNvSpPr>
          <p:nvPr>
            <p:ph idx="1"/>
          </p:nvPr>
        </p:nvSpPr>
        <p:spPr/>
        <p:txBody>
          <a:bodyPr/>
          <a:lstStyle/>
          <a:p>
            <a:r>
              <a:rPr lang="en-US" dirty="0"/>
              <a:t>The payback period is the number of years it takes to recover the initial cost of the </a:t>
            </a:r>
            <a:r>
              <a:rPr lang="en-US" dirty="0" smtClean="0"/>
              <a:t>investment</a:t>
            </a:r>
            <a:endParaRPr lang="pl-PL" dirty="0" smtClean="0"/>
          </a:p>
          <a:p>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18</a:t>
            </a:fld>
            <a:endParaRPr lang="en-US"/>
          </a:p>
        </p:txBody>
      </p:sp>
    </p:spTree>
    <p:extLst>
      <p:ext uri="{BB962C8B-B14F-4D97-AF65-F5344CB8AC3E}">
        <p14:creationId xmlns:p14="http://schemas.microsoft.com/office/powerpoint/2010/main" val="21787129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7085"/>
            <a:ext cx="10515600" cy="1325563"/>
          </a:xfrm>
        </p:spPr>
        <p:txBody>
          <a:bodyPr/>
          <a:lstStyle/>
          <a:p>
            <a:r>
              <a:rPr lang="pl-PL" dirty="0" smtClean="0"/>
              <a:t>PP: </a:t>
            </a:r>
            <a:r>
              <a:rPr lang="pl-PL" dirty="0" err="1" smtClean="0"/>
              <a:t>example</a:t>
            </a:r>
            <a:endParaRPr lang="en-US" dirty="0"/>
          </a:p>
        </p:txBody>
      </p:sp>
      <p:graphicFrame>
        <p:nvGraphicFramePr>
          <p:cNvPr id="5" name="Symbol zastępczy zawartości 4"/>
          <p:cNvGraphicFramePr>
            <a:graphicFrameLocks noGrp="1"/>
          </p:cNvGraphicFramePr>
          <p:nvPr>
            <p:ph idx="1"/>
          </p:nvPr>
        </p:nvGraphicFramePr>
        <p:xfrm>
          <a:off x="3797935" y="3805587"/>
          <a:ext cx="4596130" cy="385064"/>
        </p:xfrm>
        <a:graphic>
          <a:graphicData uri="http://schemas.openxmlformats.org/drawingml/2006/table">
            <a:tbl>
              <a:tblPr firstRow="1" firstCol="1" bandRow="1">
                <a:tableStyleId>{5C22544A-7EE6-4342-B048-85BDC9FD1C3A}</a:tableStyleId>
              </a:tblPr>
              <a:tblGrid>
                <a:gridCol w="1167130"/>
                <a:gridCol w="698500"/>
                <a:gridCol w="698500"/>
                <a:gridCol w="698500"/>
                <a:gridCol w="698500"/>
                <a:gridCol w="635000"/>
              </a:tblGrid>
              <a:tr h="158750">
                <a:tc>
                  <a:txBody>
                    <a:bodyPr/>
                    <a:lstStyle/>
                    <a:p>
                      <a:pPr marL="0" marR="0" algn="ctr">
                        <a:lnSpc>
                          <a:spcPct val="107000"/>
                        </a:lnSpc>
                        <a:spcBef>
                          <a:spcPts val="0"/>
                        </a:spcBef>
                        <a:spcAft>
                          <a:spcPts val="0"/>
                        </a:spcAft>
                      </a:pPr>
                      <a:r>
                        <a:rPr lang="pl-PL" sz="1200">
                          <a:effectLst/>
                        </a:rPr>
                        <a:t>Year</a:t>
                      </a:r>
                      <a:endParaRPr lang="en-US" sz="12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200">
                          <a:effectLst/>
                        </a:rPr>
                        <a:t>0</a:t>
                      </a:r>
                      <a:endParaRPr lang="en-US" sz="12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200">
                          <a:effectLst/>
                        </a:rPr>
                        <a:t>1</a:t>
                      </a:r>
                      <a:endParaRPr lang="en-US" sz="12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200">
                          <a:effectLst/>
                        </a:rPr>
                        <a:t>2</a:t>
                      </a:r>
                      <a:endParaRPr lang="en-US" sz="12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200">
                          <a:effectLst/>
                        </a:rPr>
                        <a:t>3</a:t>
                      </a:r>
                      <a:endParaRPr lang="en-US" sz="12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200">
                          <a:effectLst/>
                        </a:rPr>
                        <a:t>4</a:t>
                      </a:r>
                      <a:endParaRPr lang="en-US" sz="12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r>
              <a:tr h="158750">
                <a:tc>
                  <a:txBody>
                    <a:bodyPr/>
                    <a:lstStyle/>
                    <a:p>
                      <a:pPr marL="0" marR="0" algn="ctr">
                        <a:lnSpc>
                          <a:spcPct val="107000"/>
                        </a:lnSpc>
                        <a:spcBef>
                          <a:spcPts val="0"/>
                        </a:spcBef>
                        <a:spcAft>
                          <a:spcPts val="0"/>
                        </a:spcAft>
                      </a:pPr>
                      <a:r>
                        <a:rPr lang="pl-PL" sz="1200">
                          <a:effectLst/>
                        </a:rPr>
                        <a:t>Cash flows</a:t>
                      </a:r>
                      <a:endParaRPr lang="en-US" sz="12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200">
                          <a:effectLst/>
                        </a:rPr>
                        <a:t>-800</a:t>
                      </a:r>
                      <a:endParaRPr lang="en-US" sz="12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200">
                          <a:effectLst/>
                        </a:rPr>
                        <a:t>340</a:t>
                      </a:r>
                      <a:endParaRPr lang="en-US" sz="12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200">
                          <a:effectLst/>
                        </a:rPr>
                        <a:t>340</a:t>
                      </a:r>
                      <a:endParaRPr lang="en-US" sz="12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200">
                          <a:effectLst/>
                        </a:rPr>
                        <a:t>340</a:t>
                      </a:r>
                      <a:endParaRPr lang="en-US" sz="12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200">
                          <a:effectLst/>
                        </a:rPr>
                        <a:t>340</a:t>
                      </a:r>
                      <a:endParaRPr lang="en-US" sz="12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bl>
          </a:graphicData>
        </a:graphic>
      </p:graphicFrame>
      <p:sp>
        <p:nvSpPr>
          <p:cNvPr id="4" name="Symbol zastępczy numeru slajdu 3"/>
          <p:cNvSpPr>
            <a:spLocks noGrp="1"/>
          </p:cNvSpPr>
          <p:nvPr>
            <p:ph type="sldNum" sz="quarter" idx="12"/>
          </p:nvPr>
        </p:nvSpPr>
        <p:spPr/>
        <p:txBody>
          <a:bodyPr/>
          <a:lstStyle/>
          <a:p>
            <a:fld id="{5E1C4228-D70F-4A74-9B53-0EFBA052F5E1}" type="slidenum">
              <a:rPr lang="en-US" smtClean="0"/>
              <a:t>19</a:t>
            </a:fld>
            <a:endParaRPr lang="en-US"/>
          </a:p>
        </p:txBody>
      </p:sp>
      <p:graphicFrame>
        <p:nvGraphicFramePr>
          <p:cNvPr id="6" name="Tabela 5"/>
          <p:cNvGraphicFramePr>
            <a:graphicFrameLocks noGrp="1"/>
          </p:cNvGraphicFramePr>
          <p:nvPr>
            <p:extLst>
              <p:ext uri="{D42A27DB-BD31-4B8C-83A1-F6EECF244321}">
                <p14:modId xmlns:p14="http://schemas.microsoft.com/office/powerpoint/2010/main" val="3458139070"/>
              </p:ext>
            </p:extLst>
          </p:nvPr>
        </p:nvGraphicFramePr>
        <p:xfrm>
          <a:off x="961531" y="3129440"/>
          <a:ext cx="9671903" cy="1737358"/>
        </p:xfrm>
        <a:graphic>
          <a:graphicData uri="http://schemas.openxmlformats.org/drawingml/2006/table">
            <a:tbl>
              <a:tblPr firstRow="1" firstCol="1" bandRow="1">
                <a:tableStyleId>{5C22544A-7EE6-4342-B048-85BDC9FD1C3A}</a:tableStyleId>
              </a:tblPr>
              <a:tblGrid>
                <a:gridCol w="3276085"/>
                <a:gridCol w="1273390"/>
                <a:gridCol w="1273390"/>
                <a:gridCol w="1273390"/>
                <a:gridCol w="1273390"/>
                <a:gridCol w="1302258"/>
              </a:tblGrid>
              <a:tr h="283543">
                <a:tc>
                  <a:txBody>
                    <a:bodyPr/>
                    <a:lstStyle/>
                    <a:p>
                      <a:pPr marL="0" marR="0">
                        <a:lnSpc>
                          <a:spcPct val="107000"/>
                        </a:lnSpc>
                        <a:spcBef>
                          <a:spcPts val="0"/>
                        </a:spcBef>
                        <a:spcAft>
                          <a:spcPts val="0"/>
                        </a:spcAft>
                      </a:pPr>
                      <a:r>
                        <a:rPr lang="pl-PL" sz="1600" dirty="0" err="1">
                          <a:effectLst/>
                        </a:rPr>
                        <a:t>Year</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600">
                          <a:effectLst/>
                        </a:rPr>
                        <a:t>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1</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2</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3</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600">
                          <a:effectLst/>
                        </a:rPr>
                        <a:t>4</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r>
              <a:tr h="283543">
                <a:tc>
                  <a:txBody>
                    <a:bodyPr/>
                    <a:lstStyle/>
                    <a:p>
                      <a:pPr marL="0" marR="0">
                        <a:lnSpc>
                          <a:spcPct val="107000"/>
                        </a:lnSpc>
                        <a:spcBef>
                          <a:spcPts val="0"/>
                        </a:spcBef>
                        <a:spcAft>
                          <a:spcPts val="0"/>
                        </a:spcAft>
                      </a:pPr>
                      <a:r>
                        <a:rPr lang="pl-PL" sz="1600">
                          <a:effectLst/>
                        </a:rPr>
                        <a:t>Cash flows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-800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340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340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340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340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r h="299256">
                <a:tc>
                  <a:txBody>
                    <a:bodyPr/>
                    <a:lstStyle/>
                    <a:p>
                      <a:pPr marL="0" marR="0">
                        <a:lnSpc>
                          <a:spcPct val="107000"/>
                        </a:lnSpc>
                        <a:spcBef>
                          <a:spcPts val="0"/>
                        </a:spcBef>
                        <a:spcAft>
                          <a:spcPts val="0"/>
                        </a:spcAft>
                      </a:pPr>
                      <a:r>
                        <a:rPr lang="pl-PL" sz="1600" dirty="0" err="1">
                          <a:effectLst/>
                        </a:rPr>
                        <a:t>Cumulative</a:t>
                      </a:r>
                      <a:r>
                        <a:rPr lang="pl-PL" sz="1600" dirty="0">
                          <a:effectLst/>
                        </a:rPr>
                        <a:t> Cash </a:t>
                      </a:r>
                      <a:r>
                        <a:rPr lang="pl-PL" sz="1600" dirty="0" err="1">
                          <a:effectLst/>
                        </a:rPr>
                        <a:t>flows</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600">
                          <a:effectLst/>
                        </a:rPr>
                        <a:t>-800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-460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-120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220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600">
                          <a:effectLst/>
                        </a:rPr>
                        <a:t>560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r h="299256">
                <a:tc>
                  <a:txBody>
                    <a:bodyPr/>
                    <a:lstStyle/>
                    <a:p>
                      <a:pPr marL="0" marR="0">
                        <a:lnSpc>
                          <a:spcPct val="107000"/>
                        </a:lnSpc>
                        <a:spcBef>
                          <a:spcPts val="0"/>
                        </a:spcBef>
                        <a:spcAft>
                          <a:spcPts val="0"/>
                        </a:spcAft>
                      </a:pPr>
                      <a:r>
                        <a:rPr lang="pl-PL" sz="1600">
                          <a:effectLst/>
                        </a:rPr>
                        <a:t>Discounted Cash flows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-800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309,1</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280,99</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255,45</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232,22</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r h="571760">
                <a:tc>
                  <a:txBody>
                    <a:bodyPr/>
                    <a:lstStyle/>
                    <a:p>
                      <a:pPr marL="0" marR="0">
                        <a:lnSpc>
                          <a:spcPct val="107000"/>
                        </a:lnSpc>
                        <a:spcBef>
                          <a:spcPts val="0"/>
                        </a:spcBef>
                        <a:spcAft>
                          <a:spcPts val="0"/>
                        </a:spcAft>
                      </a:pPr>
                      <a:r>
                        <a:rPr lang="pl-PL" sz="1600" dirty="0" err="1">
                          <a:effectLst/>
                        </a:rPr>
                        <a:t>Cumulative</a:t>
                      </a:r>
                      <a:r>
                        <a:rPr lang="pl-PL" sz="1600" dirty="0">
                          <a:effectLst/>
                        </a:rPr>
                        <a:t> </a:t>
                      </a:r>
                      <a:r>
                        <a:rPr lang="pl-PL" sz="1600" dirty="0" err="1">
                          <a:effectLst/>
                        </a:rPr>
                        <a:t>Discounted</a:t>
                      </a:r>
                      <a:r>
                        <a:rPr lang="pl-PL" sz="1600" dirty="0">
                          <a:effectLst/>
                        </a:rPr>
                        <a:t> Cash </a:t>
                      </a:r>
                      <a:r>
                        <a:rPr lang="pl-PL" sz="1600" dirty="0" err="1">
                          <a:effectLst/>
                        </a:rPr>
                        <a:t>Flows</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dirty="0">
                          <a:effectLst/>
                        </a:rPr>
                        <a:t>-800</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dirty="0">
                          <a:effectLst/>
                        </a:rPr>
                        <a:t>-490,9</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dirty="0">
                          <a:effectLst/>
                        </a:rPr>
                        <a:t>-209,91</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dirty="0">
                          <a:effectLst/>
                        </a:rPr>
                        <a:t>45,54</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dirty="0">
                          <a:effectLst/>
                        </a:rPr>
                        <a:t>277,76</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bl>
          </a:graphicData>
        </a:graphic>
      </p:graphicFrame>
      <p:sp>
        <p:nvSpPr>
          <p:cNvPr id="7" name="Rectangle 1"/>
          <p:cNvSpPr>
            <a:spLocks noChangeArrowheads="1"/>
          </p:cNvSpPr>
          <p:nvPr/>
        </p:nvSpPr>
        <p:spPr bwMode="auto">
          <a:xfrm>
            <a:off x="0" y="1501450"/>
            <a:ext cx="12391534"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smtClean="0">
                <a:ln>
                  <a:noFill/>
                </a:ln>
                <a:solidFill>
                  <a:srgbClr val="000000"/>
                </a:solidFill>
                <a:effectLst/>
                <a:latin typeface="Arial" panose="020B0604020202020204" pitchFamily="34" charset="0"/>
                <a:ea typeface="Courier New" panose="02070309020205020404" pitchFamily="49" charset="0"/>
              </a:rPr>
              <a:t>Compute the payback period and the discounted payback period assuming a rate of 10%.</a:t>
            </a:r>
            <a:endParaRPr kumimoji="0" lang="en-US" altLang="en-US" sz="12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smtClean="0">
                <a:ln>
                  <a:noFill/>
                </a:ln>
                <a:solidFill>
                  <a:srgbClr val="000000"/>
                </a:solidFill>
                <a:effectLst/>
                <a:latin typeface="Arial" panose="020B0604020202020204" pitchFamily="34" charset="0"/>
                <a:ea typeface="Courier New" panose="02070309020205020404" pitchFamily="49" charset="0"/>
              </a:rPr>
              <a:t>Solution:</a:t>
            </a:r>
            <a:endParaRPr kumimoji="0" lang="en-US" altLang="en-US" sz="12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smtClean="0">
                <a:ln>
                  <a:noFill/>
                </a:ln>
                <a:solidFill>
                  <a:srgbClr val="000000"/>
                </a:solidFill>
                <a:effectLst/>
                <a:latin typeface="Arial" panose="020B0604020202020204" pitchFamily="34" charset="0"/>
                <a:ea typeface="Courier New" panose="02070309020205020404" pitchFamily="49" charset="0"/>
              </a:rPr>
              <a:t>Payback period = Last year with negative cumulative cash flow +</a:t>
            </a:r>
            <a:endParaRPr kumimoji="0" lang="pl-PL" altLang="en-US" sz="2400" b="0" i="0" u="none" strike="noStrike" cap="none" normalizeH="0" baseline="0" dirty="0" smtClean="0">
              <a:ln>
                <a:noFill/>
              </a:ln>
              <a:solidFill>
                <a:srgbClr val="000000"/>
              </a:solidFill>
              <a:effectLst/>
              <a:latin typeface="Arial" panose="020B0604020202020204" pitchFamily="34" charset="0"/>
              <a:ea typeface="Courier New" panose="020703090202050204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smtClean="0">
                <a:ln>
                  <a:noFill/>
                </a:ln>
                <a:solidFill>
                  <a:srgbClr val="000000"/>
                </a:solidFill>
                <a:effectLst/>
                <a:latin typeface="Arial" panose="020B0604020202020204" pitchFamily="34" charset="0"/>
                <a:ea typeface="Courier New" panose="02070309020205020404" pitchFamily="49" charset="0"/>
              </a:rPr>
              <a:t> unrecovered cost at the beginning of the next year/ cash flow in the next year</a:t>
            </a:r>
            <a:endParaRPr kumimoji="0" lang="en-US" altLang="en-US" sz="12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smtClean="0">
              <a:ln>
                <a:noFill/>
              </a:ln>
              <a:solidFill>
                <a:schemeClr val="tx1"/>
              </a:solidFill>
              <a:effectLst/>
              <a:latin typeface="Arial" panose="020B0604020202020204" pitchFamily="34" charset="0"/>
            </a:endParaRPr>
          </a:p>
        </p:txBody>
      </p:sp>
      <p:pic>
        <p:nvPicPr>
          <p:cNvPr id="8" name="Obraz 7"/>
          <p:cNvPicPr/>
          <p:nvPr/>
        </p:nvPicPr>
        <p:blipFill rotWithShape="1">
          <a:blip r:embed="rId2"/>
          <a:srcRect l="39131" t="45968" r="44822" b="48651"/>
          <a:stretch/>
        </p:blipFill>
        <p:spPr bwMode="auto">
          <a:xfrm>
            <a:off x="2076580" y="5097215"/>
            <a:ext cx="6388690" cy="114877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122550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Capital </a:t>
            </a:r>
            <a:r>
              <a:rPr lang="pl-PL" dirty="0" err="1" smtClean="0"/>
              <a:t>budgeting</a:t>
            </a:r>
            <a:endParaRPr lang="en-US" dirty="0"/>
          </a:p>
        </p:txBody>
      </p:sp>
      <p:sp>
        <p:nvSpPr>
          <p:cNvPr id="3" name="Symbol zastępczy zawartości 2"/>
          <p:cNvSpPr>
            <a:spLocks noGrp="1"/>
          </p:cNvSpPr>
          <p:nvPr>
            <p:ph idx="1"/>
          </p:nvPr>
        </p:nvSpPr>
        <p:spPr/>
        <p:txBody>
          <a:bodyPr/>
          <a:lstStyle/>
          <a:p>
            <a:r>
              <a:rPr lang="en-US" dirty="0"/>
              <a:t>Capital budgeting is the process that companies use for decision making on long-term projects. Capital budgeting is important because:</a:t>
            </a:r>
          </a:p>
          <a:p>
            <a:r>
              <a:rPr lang="en-US" dirty="0" smtClean="0"/>
              <a:t>It </a:t>
            </a:r>
            <a:r>
              <a:rPr lang="en-US" dirty="0"/>
              <a:t>helps decide the future of many corporations. </a:t>
            </a:r>
            <a:endParaRPr lang="pl-PL" dirty="0" smtClean="0"/>
          </a:p>
          <a:p>
            <a:r>
              <a:rPr lang="en-US" dirty="0" smtClean="0"/>
              <a:t>It </a:t>
            </a:r>
            <a:r>
              <a:rPr lang="en-US" dirty="0"/>
              <a:t>can be adopted for many other corporate decisions such as </a:t>
            </a:r>
            <a:endParaRPr lang="pl-PL" dirty="0" smtClean="0"/>
          </a:p>
          <a:p>
            <a:pPr lvl="1"/>
            <a:r>
              <a:rPr lang="en-US" dirty="0" smtClean="0"/>
              <a:t>investment </a:t>
            </a:r>
            <a:r>
              <a:rPr lang="en-US" dirty="0"/>
              <a:t>in working capital, </a:t>
            </a:r>
            <a:endParaRPr lang="pl-PL" dirty="0" smtClean="0"/>
          </a:p>
          <a:p>
            <a:pPr lvl="1"/>
            <a:r>
              <a:rPr lang="en-US" dirty="0" smtClean="0"/>
              <a:t>leasing</a:t>
            </a:r>
            <a:r>
              <a:rPr lang="en-US" dirty="0"/>
              <a:t>, and </a:t>
            </a:r>
            <a:endParaRPr lang="pl-PL" dirty="0" smtClean="0"/>
          </a:p>
          <a:p>
            <a:pPr lvl="1"/>
            <a:r>
              <a:rPr lang="en-US" dirty="0" smtClean="0"/>
              <a:t>mergers </a:t>
            </a:r>
            <a:r>
              <a:rPr lang="en-US" dirty="0"/>
              <a:t>and acquisitions.</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2</a:t>
            </a:fld>
            <a:endParaRPr lang="en-US"/>
          </a:p>
        </p:txBody>
      </p:sp>
    </p:spTree>
    <p:extLst>
      <p:ext uri="{BB962C8B-B14F-4D97-AF65-F5344CB8AC3E}">
        <p14:creationId xmlns:p14="http://schemas.microsoft.com/office/powerpoint/2010/main" val="15603606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ARR</a:t>
            </a:r>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20</a:t>
            </a:fld>
            <a:endParaRPr lang="en-US"/>
          </a:p>
        </p:txBody>
      </p:sp>
      <p:pic>
        <p:nvPicPr>
          <p:cNvPr id="5" name="Symbol zastępczy zawartości 4"/>
          <p:cNvPicPr>
            <a:picLocks noGrp="1"/>
          </p:cNvPicPr>
          <p:nvPr>
            <p:ph idx="1"/>
          </p:nvPr>
        </p:nvPicPr>
        <p:blipFill rotWithShape="1">
          <a:blip r:embed="rId2"/>
          <a:srcRect l="39131" t="61193" r="43193" b="35444"/>
          <a:stretch/>
        </p:blipFill>
        <p:spPr bwMode="auto">
          <a:xfrm>
            <a:off x="838200" y="1527322"/>
            <a:ext cx="8852246" cy="102385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906273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PI</a:t>
            </a:r>
            <a:endParaRPr lang="en-US" dirty="0"/>
          </a:p>
        </p:txBody>
      </p:sp>
      <p:sp>
        <p:nvSpPr>
          <p:cNvPr id="3" name="Symbol zastępczy zawartości 2"/>
          <p:cNvSpPr>
            <a:spLocks noGrp="1"/>
          </p:cNvSpPr>
          <p:nvPr>
            <p:ph idx="1"/>
          </p:nvPr>
        </p:nvSpPr>
        <p:spPr/>
        <p:txBody>
          <a:bodyPr/>
          <a:lstStyle/>
          <a:p>
            <a:r>
              <a:rPr lang="en-US" dirty="0"/>
              <a:t>Investment decision rule for PI:</a:t>
            </a:r>
          </a:p>
          <a:p>
            <a:r>
              <a:rPr lang="en-US" dirty="0"/>
              <a:t>Invest if PI &gt; 1.</a:t>
            </a:r>
          </a:p>
          <a:p>
            <a:r>
              <a:rPr lang="en-US" dirty="0"/>
              <a:t>Do not invest if PI &lt; 1.</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21</a:t>
            </a:fld>
            <a:endParaRPr lang="en-US"/>
          </a:p>
        </p:txBody>
      </p:sp>
      <p:pic>
        <p:nvPicPr>
          <p:cNvPr id="5" name="Obraz 4"/>
          <p:cNvPicPr/>
          <p:nvPr/>
        </p:nvPicPr>
        <p:blipFill rotWithShape="1">
          <a:blip r:embed="rId2"/>
          <a:srcRect l="39131" t="69815" r="45890" b="23274"/>
          <a:stretch/>
        </p:blipFill>
        <p:spPr bwMode="auto">
          <a:xfrm>
            <a:off x="4977002" y="3946271"/>
            <a:ext cx="6736461" cy="154692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596826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Difference</a:t>
            </a:r>
            <a:r>
              <a:rPr lang="pl-PL" dirty="0" smtClean="0"/>
              <a:t> </a:t>
            </a:r>
            <a:r>
              <a:rPr lang="pl-PL" dirty="0" err="1" smtClean="0"/>
              <a:t>between</a:t>
            </a:r>
            <a:r>
              <a:rPr lang="pl-PL" dirty="0" smtClean="0"/>
              <a:t> PI and NPV</a:t>
            </a:r>
            <a:endParaRPr lang="en-US" dirty="0"/>
          </a:p>
        </p:txBody>
      </p:sp>
      <p:sp>
        <p:nvSpPr>
          <p:cNvPr id="3" name="Symbol zastępczy zawartości 2"/>
          <p:cNvSpPr>
            <a:spLocks noGrp="1"/>
          </p:cNvSpPr>
          <p:nvPr>
            <p:ph idx="1"/>
          </p:nvPr>
        </p:nvSpPr>
        <p:spPr/>
        <p:txBody>
          <a:bodyPr>
            <a:normAutofit fontScale="92500"/>
          </a:bodyPr>
          <a:lstStyle/>
          <a:p>
            <a:r>
              <a:rPr lang="en-US" dirty="0"/>
              <a:t>Consider two projects A and B. </a:t>
            </a:r>
            <a:endParaRPr lang="pl-PL" dirty="0" smtClean="0"/>
          </a:p>
          <a:p>
            <a:r>
              <a:rPr lang="en-US" dirty="0" smtClean="0"/>
              <a:t>Project </a:t>
            </a:r>
            <a:r>
              <a:rPr lang="en-US" dirty="0"/>
              <a:t>A has an initial investment of 1 million and an NPV of 0.1 million. </a:t>
            </a:r>
            <a:endParaRPr lang="pl-PL" dirty="0" smtClean="0"/>
          </a:p>
          <a:p>
            <a:r>
              <a:rPr lang="en-US" dirty="0" smtClean="0"/>
              <a:t>Project </a:t>
            </a:r>
            <a:r>
              <a:rPr lang="en-US" dirty="0"/>
              <a:t>B has an initial investment of 1 billion and an NPV of 0.2 million. </a:t>
            </a:r>
          </a:p>
          <a:p>
            <a:r>
              <a:rPr lang="en-US" dirty="0"/>
              <a:t>If projects A and B are mutually exclusive, then project B would be chosen because of higher NPV</a:t>
            </a:r>
            <a:r>
              <a:rPr lang="en-US" dirty="0" smtClean="0"/>
              <a:t>.</a:t>
            </a:r>
            <a:endParaRPr lang="pl-PL" dirty="0" smtClean="0"/>
          </a:p>
          <a:p>
            <a:r>
              <a:rPr lang="en-US" dirty="0" smtClean="0"/>
              <a:t> </a:t>
            </a:r>
            <a:r>
              <a:rPr lang="en-US" dirty="0"/>
              <a:t>But, if you consider the profitability index, it gives a different picture.</a:t>
            </a:r>
          </a:p>
          <a:p>
            <a:r>
              <a:rPr lang="en-US" dirty="0"/>
              <a:t>PI of project A = 1 + 0.1/1 = 1.1</a:t>
            </a:r>
          </a:p>
          <a:p>
            <a:r>
              <a:rPr lang="en-US" dirty="0"/>
              <a:t>PI of project B = 1 + 0.2 /1000 = 1.0002</a:t>
            </a:r>
          </a:p>
          <a:p>
            <a:r>
              <a:rPr lang="en-US" dirty="0"/>
              <a:t>Based on PI, project A is more profitable than project B.</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22</a:t>
            </a:fld>
            <a:endParaRPr lang="en-US"/>
          </a:p>
        </p:txBody>
      </p:sp>
    </p:spTree>
    <p:extLst>
      <p:ext uri="{BB962C8B-B14F-4D97-AF65-F5344CB8AC3E}">
        <p14:creationId xmlns:p14="http://schemas.microsoft.com/office/powerpoint/2010/main" val="32924815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NPV profile</a:t>
            </a:r>
            <a:endParaRPr lang="en-US" dirty="0"/>
          </a:p>
        </p:txBody>
      </p:sp>
      <p:sp>
        <p:nvSpPr>
          <p:cNvPr id="3" name="Symbol zastępczy zawartości 2"/>
          <p:cNvSpPr>
            <a:spLocks noGrp="1"/>
          </p:cNvSpPr>
          <p:nvPr>
            <p:ph idx="1"/>
          </p:nvPr>
        </p:nvSpPr>
        <p:spPr/>
        <p:txBody>
          <a:bodyPr/>
          <a:lstStyle/>
          <a:p>
            <a:r>
              <a:rPr lang="en-US" dirty="0"/>
              <a:t>NPV profile is a graph that plots a project's NPV for different discount rates. </a:t>
            </a:r>
            <a:endParaRPr lang="pl-PL" dirty="0" smtClean="0"/>
          </a:p>
          <a:p>
            <a:r>
              <a:rPr lang="en-US" dirty="0" smtClean="0"/>
              <a:t>The </a:t>
            </a:r>
            <a:r>
              <a:rPr lang="en-US" dirty="0"/>
              <a:t>NPV is shown on the y-axis with the discount rates on the x-axis. </a:t>
            </a:r>
            <a:endParaRPr lang="pl-PL" dirty="0" smtClean="0"/>
          </a:p>
          <a:p>
            <a:r>
              <a:rPr lang="en-US" dirty="0" smtClean="0"/>
              <a:t>Given </a:t>
            </a:r>
            <a:r>
              <a:rPr lang="en-US" dirty="0"/>
              <a:t>the data below, create </a:t>
            </a:r>
            <a:r>
              <a:rPr lang="en-US" dirty="0" smtClean="0"/>
              <a:t>the</a:t>
            </a:r>
            <a:r>
              <a:rPr lang="pl-PL" dirty="0" smtClean="0"/>
              <a:t> </a:t>
            </a:r>
            <a:r>
              <a:rPr lang="en-US" dirty="0" smtClean="0"/>
              <a:t>NPV </a:t>
            </a:r>
            <a:r>
              <a:rPr lang="en-US" dirty="0"/>
              <a:t>profile for project X.</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23</a:t>
            </a:fld>
            <a:endParaRPr lang="en-US"/>
          </a:p>
        </p:txBody>
      </p:sp>
    </p:spTree>
    <p:extLst>
      <p:ext uri="{BB962C8B-B14F-4D97-AF65-F5344CB8AC3E}">
        <p14:creationId xmlns:p14="http://schemas.microsoft.com/office/powerpoint/2010/main" val="32183532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NPV profile: </a:t>
            </a:r>
            <a:r>
              <a:rPr lang="pl-PL" dirty="0" err="1" smtClean="0"/>
              <a:t>example</a:t>
            </a:r>
            <a:r>
              <a:rPr lang="pl-PL" dirty="0" smtClean="0"/>
              <a:t> 1</a:t>
            </a:r>
            <a:endParaRPr lang="en-US" dirty="0"/>
          </a:p>
        </p:txBody>
      </p:sp>
      <p:sp>
        <p:nvSpPr>
          <p:cNvPr id="3" name="Symbol zastępczy zawartości 2"/>
          <p:cNvSpPr>
            <a:spLocks noGrp="1"/>
          </p:cNvSpPr>
          <p:nvPr>
            <p:ph idx="1"/>
          </p:nvPr>
        </p:nvSpPr>
        <p:spPr/>
        <p:txBody>
          <a:bodyPr/>
          <a:lstStyle/>
          <a:p>
            <a:r>
              <a:rPr lang="pl-PL" dirty="0" smtClean="0"/>
              <a:t>We </a:t>
            </a:r>
            <a:r>
              <a:rPr lang="pl-PL" dirty="0" err="1" smtClean="0"/>
              <a:t>calculate</a:t>
            </a:r>
            <a:r>
              <a:rPr lang="pl-PL" dirty="0" smtClean="0"/>
              <a:t> </a:t>
            </a:r>
            <a:r>
              <a:rPr lang="pl-PL" dirty="0" err="1" smtClean="0"/>
              <a:t>NPVs</a:t>
            </a:r>
            <a:r>
              <a:rPr lang="pl-PL" dirty="0" smtClean="0"/>
              <a:t> for </a:t>
            </a:r>
            <a:r>
              <a:rPr lang="pl-PL" dirty="0" err="1" smtClean="0"/>
              <a:t>various</a:t>
            </a:r>
            <a:r>
              <a:rPr lang="pl-PL" dirty="0" smtClean="0"/>
              <a:t> </a:t>
            </a:r>
            <a:r>
              <a:rPr lang="pl-PL" dirty="0" err="1" smtClean="0"/>
              <a:t>discount</a:t>
            </a:r>
            <a:r>
              <a:rPr lang="pl-PL" dirty="0" smtClean="0"/>
              <a:t> </a:t>
            </a:r>
            <a:r>
              <a:rPr lang="pl-PL" dirty="0" err="1" smtClean="0"/>
              <a:t>rates</a:t>
            </a:r>
            <a:r>
              <a:rPr lang="pl-PL" dirty="0" smtClean="0"/>
              <a:t>.</a:t>
            </a:r>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24</a:t>
            </a:fld>
            <a:endParaRPr lang="en-US"/>
          </a:p>
        </p:txBody>
      </p:sp>
      <p:graphicFrame>
        <p:nvGraphicFramePr>
          <p:cNvPr id="5" name="Tabela 4"/>
          <p:cNvGraphicFramePr>
            <a:graphicFrameLocks noGrp="1"/>
          </p:cNvGraphicFramePr>
          <p:nvPr>
            <p:extLst>
              <p:ext uri="{D42A27DB-BD31-4B8C-83A1-F6EECF244321}">
                <p14:modId xmlns:p14="http://schemas.microsoft.com/office/powerpoint/2010/main" val="3913340944"/>
              </p:ext>
            </p:extLst>
          </p:nvPr>
        </p:nvGraphicFramePr>
        <p:xfrm>
          <a:off x="1286256" y="2534569"/>
          <a:ext cx="8406385" cy="647542"/>
        </p:xfrm>
        <a:graphic>
          <a:graphicData uri="http://schemas.openxmlformats.org/drawingml/2006/table">
            <a:tbl>
              <a:tblPr firstRow="1" firstCol="1" bandRow="1">
                <a:tableStyleId>{5C22544A-7EE6-4342-B048-85BDC9FD1C3A}</a:tableStyleId>
              </a:tblPr>
              <a:tblGrid>
                <a:gridCol w="1577814"/>
                <a:gridCol w="1138095"/>
                <a:gridCol w="1422619"/>
                <a:gridCol w="1422619"/>
                <a:gridCol w="1422619"/>
                <a:gridCol w="1422619"/>
              </a:tblGrid>
              <a:tr h="323771">
                <a:tc>
                  <a:txBody>
                    <a:bodyPr/>
                    <a:lstStyle/>
                    <a:p>
                      <a:pPr marL="0" marR="0">
                        <a:lnSpc>
                          <a:spcPct val="107000"/>
                        </a:lnSpc>
                        <a:spcBef>
                          <a:spcPts val="0"/>
                        </a:spcBef>
                        <a:spcAft>
                          <a:spcPts val="0"/>
                        </a:spcAft>
                      </a:pPr>
                      <a:r>
                        <a:rPr lang="pl-PL" sz="1800">
                          <a:effectLst/>
                        </a:rPr>
                        <a:t>Year</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800">
                          <a:effectLst/>
                        </a:rPr>
                        <a:t>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800">
                          <a:effectLst/>
                        </a:rPr>
                        <a:t>1</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800">
                          <a:effectLst/>
                        </a:rPr>
                        <a:t>2</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800">
                          <a:effectLst/>
                        </a:rPr>
                        <a:t>3</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800">
                          <a:effectLst/>
                        </a:rPr>
                        <a:t>4</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r>
              <a:tr h="323771">
                <a:tc>
                  <a:txBody>
                    <a:bodyPr/>
                    <a:lstStyle/>
                    <a:p>
                      <a:pPr marL="0" marR="0">
                        <a:lnSpc>
                          <a:spcPct val="107000"/>
                        </a:lnSpc>
                        <a:spcBef>
                          <a:spcPts val="0"/>
                        </a:spcBef>
                        <a:spcAft>
                          <a:spcPts val="0"/>
                        </a:spcAft>
                      </a:pPr>
                      <a:r>
                        <a:rPr lang="pl-PL" sz="1800">
                          <a:effectLst/>
                        </a:rPr>
                        <a:t>Project</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800">
                          <a:effectLst/>
                        </a:rPr>
                        <a:t>-400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800">
                          <a:effectLst/>
                        </a:rPr>
                        <a:t>160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800">
                          <a:effectLst/>
                        </a:rPr>
                        <a:t>160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800">
                          <a:effectLst/>
                        </a:rPr>
                        <a:t>160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800" dirty="0">
                          <a:effectLst/>
                        </a:rPr>
                        <a:t>160</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bl>
          </a:graphicData>
        </a:graphic>
      </p:graphicFrame>
      <p:graphicFrame>
        <p:nvGraphicFramePr>
          <p:cNvPr id="6" name="Tabela 5"/>
          <p:cNvGraphicFramePr>
            <a:graphicFrameLocks noGrp="1"/>
          </p:cNvGraphicFramePr>
          <p:nvPr>
            <p:extLst>
              <p:ext uri="{D42A27DB-BD31-4B8C-83A1-F6EECF244321}">
                <p14:modId xmlns:p14="http://schemas.microsoft.com/office/powerpoint/2010/main" val="3447667155"/>
              </p:ext>
            </p:extLst>
          </p:nvPr>
        </p:nvGraphicFramePr>
        <p:xfrm>
          <a:off x="838200" y="3556540"/>
          <a:ext cx="4516882" cy="1630680"/>
        </p:xfrm>
        <a:graphic>
          <a:graphicData uri="http://schemas.openxmlformats.org/drawingml/2006/table">
            <a:tbl>
              <a:tblPr firstRow="1" firstCol="1" bandRow="1">
                <a:tableStyleId>{5C22544A-7EE6-4342-B048-85BDC9FD1C3A}</a:tableStyleId>
              </a:tblPr>
              <a:tblGrid>
                <a:gridCol w="1932551"/>
                <a:gridCol w="2584331"/>
              </a:tblGrid>
              <a:tr h="158750">
                <a:tc>
                  <a:txBody>
                    <a:bodyPr/>
                    <a:lstStyle/>
                    <a:p>
                      <a:pPr marL="0" marR="0">
                        <a:lnSpc>
                          <a:spcPct val="107000"/>
                        </a:lnSpc>
                        <a:spcBef>
                          <a:spcPts val="0"/>
                        </a:spcBef>
                        <a:spcAft>
                          <a:spcPts val="0"/>
                        </a:spcAft>
                      </a:pPr>
                      <a:r>
                        <a:rPr lang="pl-PL" sz="2000">
                          <a:effectLst/>
                        </a:rPr>
                        <a:t>Discount rate</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nSpc>
                          <a:spcPct val="107000"/>
                        </a:lnSpc>
                        <a:spcBef>
                          <a:spcPts val="0"/>
                        </a:spcBef>
                        <a:spcAft>
                          <a:spcPts val="0"/>
                        </a:spcAft>
                      </a:pPr>
                      <a:r>
                        <a:rPr lang="pl-PL" sz="2000">
                          <a:effectLst/>
                        </a:rPr>
                        <a:t>NPV (in $ million)</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r h="158750">
                <a:tc>
                  <a:txBody>
                    <a:bodyPr/>
                    <a:lstStyle/>
                    <a:p>
                      <a:pPr marL="0" marR="0" algn="ctr">
                        <a:lnSpc>
                          <a:spcPct val="107000"/>
                        </a:lnSpc>
                        <a:spcBef>
                          <a:spcPts val="0"/>
                        </a:spcBef>
                        <a:spcAft>
                          <a:spcPts val="0"/>
                        </a:spcAft>
                      </a:pPr>
                      <a:r>
                        <a:rPr lang="pl-PL" sz="2000">
                          <a:effectLst/>
                        </a:rPr>
                        <a:t>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a:effectLst/>
                        </a:rPr>
                        <a:t>240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r>
              <a:tr h="158750">
                <a:tc>
                  <a:txBody>
                    <a:bodyPr/>
                    <a:lstStyle/>
                    <a:p>
                      <a:pPr marL="0" marR="0" algn="ctr">
                        <a:lnSpc>
                          <a:spcPct val="107000"/>
                        </a:lnSpc>
                        <a:spcBef>
                          <a:spcPts val="0"/>
                        </a:spcBef>
                        <a:spcAft>
                          <a:spcPts val="0"/>
                        </a:spcAft>
                      </a:pPr>
                      <a:r>
                        <a:rPr lang="pl-PL" sz="2000">
                          <a:effectLst/>
                        </a:rPr>
                        <a:t>5</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2000">
                          <a:effectLst/>
                        </a:rPr>
                        <a:t>167</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r h="158750">
                <a:tc>
                  <a:txBody>
                    <a:bodyPr/>
                    <a:lstStyle/>
                    <a:p>
                      <a:pPr marL="0" marR="0" algn="ctr">
                        <a:lnSpc>
                          <a:spcPct val="107000"/>
                        </a:lnSpc>
                        <a:spcBef>
                          <a:spcPts val="0"/>
                        </a:spcBef>
                        <a:spcAft>
                          <a:spcPts val="0"/>
                        </a:spcAft>
                      </a:pPr>
                      <a:r>
                        <a:rPr lang="pl-PL" sz="2000">
                          <a:effectLst/>
                        </a:rPr>
                        <a:t>10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a:effectLst/>
                        </a:rPr>
                        <a:t>107</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r>
              <a:tr h="158750">
                <a:tc>
                  <a:txBody>
                    <a:bodyPr/>
                    <a:lstStyle/>
                    <a:p>
                      <a:pPr marL="0" marR="0" algn="ctr">
                        <a:lnSpc>
                          <a:spcPct val="107000"/>
                        </a:lnSpc>
                        <a:spcBef>
                          <a:spcPts val="0"/>
                        </a:spcBef>
                        <a:spcAft>
                          <a:spcPts val="0"/>
                        </a:spcAft>
                      </a:pPr>
                      <a:r>
                        <a:rPr lang="pl-PL" sz="2000">
                          <a:effectLst/>
                        </a:rPr>
                        <a:t>22</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dirty="0">
                          <a:effectLst/>
                        </a:rPr>
                        <a:t>0</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bl>
          </a:graphicData>
        </a:graphic>
      </p:graphicFrame>
      <p:pic>
        <p:nvPicPr>
          <p:cNvPr id="7" name="Obraz 6"/>
          <p:cNvPicPr/>
          <p:nvPr/>
        </p:nvPicPr>
        <p:blipFill rotWithShape="1">
          <a:blip r:embed="rId2"/>
          <a:srcRect l="37588" t="56639" r="46649" b="25103"/>
          <a:stretch/>
        </p:blipFill>
        <p:spPr bwMode="auto">
          <a:xfrm>
            <a:off x="5879464" y="3361498"/>
            <a:ext cx="4517263" cy="270097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077284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0"/>
            <a:ext cx="10515600" cy="841883"/>
          </a:xfrm>
        </p:spPr>
        <p:txBody>
          <a:bodyPr/>
          <a:lstStyle/>
          <a:p>
            <a:r>
              <a:rPr lang="pl-PL" dirty="0" smtClean="0"/>
              <a:t>NPV profile: </a:t>
            </a:r>
            <a:r>
              <a:rPr lang="pl-PL" dirty="0" err="1" smtClean="0"/>
              <a:t>example</a:t>
            </a:r>
            <a:r>
              <a:rPr lang="pl-PL" dirty="0" smtClean="0"/>
              <a:t> 2</a:t>
            </a:r>
            <a:endParaRPr lang="en-US" dirty="0"/>
          </a:p>
        </p:txBody>
      </p:sp>
      <p:sp>
        <p:nvSpPr>
          <p:cNvPr id="3" name="Symbol zastępczy zawartości 2"/>
          <p:cNvSpPr>
            <a:spLocks noGrp="1"/>
          </p:cNvSpPr>
          <p:nvPr>
            <p:ph idx="1"/>
          </p:nvPr>
        </p:nvSpPr>
        <p:spPr>
          <a:xfrm>
            <a:off x="0" y="841884"/>
            <a:ext cx="12192000" cy="409384"/>
          </a:xfrm>
        </p:spPr>
        <p:txBody>
          <a:bodyPr>
            <a:normAutofit lnSpcReduction="10000"/>
          </a:bodyPr>
          <a:lstStyle/>
          <a:p>
            <a:r>
              <a:rPr lang="en-US" sz="2400" dirty="0"/>
              <a:t>Draw the NPV profiles for projects X and Y. Discuss the significance of crossover point</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25</a:t>
            </a:fld>
            <a:endParaRPr lang="en-US"/>
          </a:p>
        </p:txBody>
      </p:sp>
      <p:graphicFrame>
        <p:nvGraphicFramePr>
          <p:cNvPr id="5" name="Tabela 4"/>
          <p:cNvGraphicFramePr>
            <a:graphicFrameLocks noGrp="1"/>
          </p:cNvGraphicFramePr>
          <p:nvPr>
            <p:extLst>
              <p:ext uri="{D42A27DB-BD31-4B8C-83A1-F6EECF244321}">
                <p14:modId xmlns:p14="http://schemas.microsoft.com/office/powerpoint/2010/main" val="604934271"/>
              </p:ext>
            </p:extLst>
          </p:nvPr>
        </p:nvGraphicFramePr>
        <p:xfrm>
          <a:off x="0" y="1305291"/>
          <a:ext cx="6677153" cy="978408"/>
        </p:xfrm>
        <a:graphic>
          <a:graphicData uri="http://schemas.openxmlformats.org/drawingml/2006/table">
            <a:tbl>
              <a:tblPr firstRow="1" firstCol="1" bandRow="1">
                <a:tableStyleId>{5C22544A-7EE6-4342-B048-85BDC9FD1C3A}</a:tableStyleId>
              </a:tblPr>
              <a:tblGrid>
                <a:gridCol w="1106155"/>
                <a:gridCol w="1106155"/>
                <a:gridCol w="1005595"/>
                <a:gridCol w="1106155"/>
                <a:gridCol w="1126267"/>
                <a:gridCol w="1226826"/>
              </a:tblGrid>
              <a:tr h="158750">
                <a:tc>
                  <a:txBody>
                    <a:bodyPr/>
                    <a:lstStyle/>
                    <a:p>
                      <a:pPr marL="0" marR="0" algn="ctr">
                        <a:lnSpc>
                          <a:spcPct val="107000"/>
                        </a:lnSpc>
                        <a:spcBef>
                          <a:spcPts val="0"/>
                        </a:spcBef>
                        <a:spcAft>
                          <a:spcPts val="0"/>
                        </a:spcAft>
                      </a:pPr>
                      <a:r>
                        <a:rPr lang="pl-PL" sz="2000" dirty="0" err="1">
                          <a:effectLst/>
                        </a:rPr>
                        <a:t>Year</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2000" dirty="0">
                          <a:effectLst/>
                        </a:rPr>
                        <a:t>0</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dirty="0">
                          <a:effectLst/>
                        </a:rPr>
                        <a:t>1</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a:effectLst/>
                        </a:rPr>
                        <a:t>2</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a:effectLst/>
                        </a:rPr>
                        <a:t>3</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2000">
                          <a:effectLst/>
                        </a:rPr>
                        <a:t>4</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r>
              <a:tr h="158750">
                <a:tc>
                  <a:txBody>
                    <a:bodyPr/>
                    <a:lstStyle/>
                    <a:p>
                      <a:pPr marL="0" marR="0" algn="ctr">
                        <a:lnSpc>
                          <a:spcPct val="107000"/>
                        </a:lnSpc>
                        <a:spcBef>
                          <a:spcPts val="0"/>
                        </a:spcBef>
                        <a:spcAft>
                          <a:spcPts val="0"/>
                        </a:spcAft>
                      </a:pPr>
                      <a:r>
                        <a:rPr lang="pl-PL" sz="2000">
                          <a:effectLst/>
                        </a:rPr>
                        <a:t>Project X</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a:effectLst/>
                        </a:rPr>
                        <a:t>-400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2000">
                          <a:effectLst/>
                        </a:rPr>
                        <a:t>160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a:effectLst/>
                        </a:rPr>
                        <a:t>160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a:effectLst/>
                        </a:rPr>
                        <a:t>160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a:effectLst/>
                        </a:rPr>
                        <a:t>160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r h="158750">
                <a:tc>
                  <a:txBody>
                    <a:bodyPr/>
                    <a:lstStyle/>
                    <a:p>
                      <a:pPr marL="0" marR="0" algn="ctr">
                        <a:lnSpc>
                          <a:spcPct val="107000"/>
                        </a:lnSpc>
                        <a:spcBef>
                          <a:spcPts val="0"/>
                        </a:spcBef>
                        <a:spcAft>
                          <a:spcPts val="0"/>
                        </a:spcAft>
                      </a:pPr>
                      <a:r>
                        <a:rPr lang="pl-PL" sz="2000">
                          <a:effectLst/>
                        </a:rPr>
                        <a:t>Project Y</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dirty="0">
                          <a:effectLst/>
                        </a:rPr>
                        <a:t>-400</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2000">
                          <a:effectLst/>
                        </a:rPr>
                        <a:t>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a:effectLst/>
                        </a:rPr>
                        <a:t>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a:effectLst/>
                        </a:rPr>
                        <a:t>0</a:t>
                      </a:r>
                      <a:endParaRPr lang="en-US" sz="20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2000" dirty="0">
                          <a:effectLst/>
                        </a:rPr>
                        <a:t>800</a:t>
                      </a:r>
                      <a:endParaRPr lang="en-US" sz="20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bl>
          </a:graphicData>
        </a:graphic>
      </p:graphicFrame>
      <p:graphicFrame>
        <p:nvGraphicFramePr>
          <p:cNvPr id="6" name="Tabela 5"/>
          <p:cNvGraphicFramePr>
            <a:graphicFrameLocks noGrp="1"/>
          </p:cNvGraphicFramePr>
          <p:nvPr>
            <p:extLst>
              <p:ext uri="{D42A27DB-BD31-4B8C-83A1-F6EECF244321}">
                <p14:modId xmlns:p14="http://schemas.microsoft.com/office/powerpoint/2010/main" val="2916290294"/>
              </p:ext>
            </p:extLst>
          </p:nvPr>
        </p:nvGraphicFramePr>
        <p:xfrm>
          <a:off x="0" y="2352868"/>
          <a:ext cx="6677153" cy="2087376"/>
        </p:xfrm>
        <a:graphic>
          <a:graphicData uri="http://schemas.openxmlformats.org/drawingml/2006/table">
            <a:tbl>
              <a:tblPr firstRow="1" firstCol="1" bandRow="1">
                <a:tableStyleId>{5C22544A-7EE6-4342-B048-85BDC9FD1C3A}</a:tableStyleId>
              </a:tblPr>
              <a:tblGrid>
                <a:gridCol w="2263313"/>
                <a:gridCol w="1908960"/>
                <a:gridCol w="2504880"/>
              </a:tblGrid>
              <a:tr h="158750">
                <a:tc>
                  <a:txBody>
                    <a:bodyPr/>
                    <a:lstStyle/>
                    <a:p>
                      <a:pPr marL="0" marR="0" algn="ctr">
                        <a:lnSpc>
                          <a:spcPct val="107000"/>
                        </a:lnSpc>
                        <a:spcBef>
                          <a:spcPts val="0"/>
                        </a:spcBef>
                        <a:spcAft>
                          <a:spcPts val="0"/>
                        </a:spcAft>
                      </a:pPr>
                      <a:r>
                        <a:rPr lang="pl-PL" sz="1600" dirty="0">
                          <a:effectLst/>
                        </a:rPr>
                        <a:t>Discount </a:t>
                      </a:r>
                      <a:r>
                        <a:rPr lang="pl-PL" sz="1600" dirty="0" err="1">
                          <a:effectLst/>
                        </a:rPr>
                        <a:t>Rate</a:t>
                      </a:r>
                      <a:r>
                        <a:rPr lang="pl-PL" sz="1600" dirty="0">
                          <a:effectLst/>
                        </a:rPr>
                        <a:t> (in %)</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NPV for Project X</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NPV for Project Y</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r h="158750">
                <a:tc>
                  <a:txBody>
                    <a:bodyPr/>
                    <a:lstStyle/>
                    <a:p>
                      <a:pPr marL="0" marR="0" algn="ctr">
                        <a:lnSpc>
                          <a:spcPct val="107000"/>
                        </a:lnSpc>
                        <a:spcBef>
                          <a:spcPts val="0"/>
                        </a:spcBef>
                        <a:spcAft>
                          <a:spcPts val="0"/>
                        </a:spcAft>
                      </a:pPr>
                      <a:r>
                        <a:rPr lang="pl-PL" sz="1600">
                          <a:effectLst/>
                        </a:rPr>
                        <a:t>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600">
                          <a:effectLst/>
                        </a:rPr>
                        <a:t>240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400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r h="158750">
                <a:tc>
                  <a:txBody>
                    <a:bodyPr/>
                    <a:lstStyle/>
                    <a:p>
                      <a:pPr marL="0" marR="0" algn="ctr">
                        <a:lnSpc>
                          <a:spcPct val="107000"/>
                        </a:lnSpc>
                        <a:spcBef>
                          <a:spcPts val="0"/>
                        </a:spcBef>
                        <a:spcAft>
                          <a:spcPts val="0"/>
                        </a:spcAft>
                      </a:pPr>
                      <a:r>
                        <a:rPr lang="pl-PL" sz="1600">
                          <a:effectLst/>
                        </a:rPr>
                        <a:t>5</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167,35</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258,16</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r h="158750">
                <a:tc>
                  <a:txBody>
                    <a:bodyPr/>
                    <a:lstStyle/>
                    <a:p>
                      <a:pPr marL="0" marR="0" algn="ctr">
                        <a:lnSpc>
                          <a:spcPct val="107000"/>
                        </a:lnSpc>
                        <a:spcBef>
                          <a:spcPts val="0"/>
                        </a:spcBef>
                        <a:spcAft>
                          <a:spcPts val="0"/>
                        </a:spcAft>
                      </a:pPr>
                      <a:r>
                        <a:rPr lang="pl-PL" sz="1600">
                          <a:effectLst/>
                        </a:rPr>
                        <a:t>10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600">
                          <a:effectLst/>
                        </a:rPr>
                        <a:t>107,17</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146,41</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r h="158750">
                <a:tc>
                  <a:txBody>
                    <a:bodyPr/>
                    <a:lstStyle/>
                    <a:p>
                      <a:pPr marL="0" marR="0" algn="ctr">
                        <a:lnSpc>
                          <a:spcPct val="107000"/>
                        </a:lnSpc>
                        <a:spcBef>
                          <a:spcPts val="0"/>
                        </a:spcBef>
                        <a:spcAft>
                          <a:spcPts val="0"/>
                        </a:spcAft>
                      </a:pPr>
                      <a:r>
                        <a:rPr lang="pl-PL" sz="1600">
                          <a:effectLst/>
                        </a:rPr>
                        <a:t>15</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56,79</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57,40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r h="158750">
                <a:tc>
                  <a:txBody>
                    <a:bodyPr/>
                    <a:lstStyle/>
                    <a:p>
                      <a:pPr marL="0" marR="0" algn="ctr">
                        <a:lnSpc>
                          <a:spcPct val="107000"/>
                        </a:lnSpc>
                        <a:spcBef>
                          <a:spcPts val="0"/>
                        </a:spcBef>
                        <a:spcAft>
                          <a:spcPts val="0"/>
                        </a:spcAft>
                      </a:pPr>
                      <a:r>
                        <a:rPr lang="pl-PL" sz="1600">
                          <a:effectLst/>
                        </a:rPr>
                        <a:t>18,92</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600">
                          <a:effectLst/>
                        </a:rPr>
                        <a:t>22,82</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r h="158750">
                <a:tc>
                  <a:txBody>
                    <a:bodyPr/>
                    <a:lstStyle/>
                    <a:p>
                      <a:pPr marL="0" marR="0" algn="ctr">
                        <a:lnSpc>
                          <a:spcPct val="107000"/>
                        </a:lnSpc>
                        <a:spcBef>
                          <a:spcPts val="0"/>
                        </a:spcBef>
                        <a:spcAft>
                          <a:spcPts val="0"/>
                        </a:spcAft>
                      </a:pPr>
                      <a:r>
                        <a:rPr lang="pl-PL" sz="1600">
                          <a:effectLst/>
                        </a:rPr>
                        <a:t>20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14,19</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-14,19</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r h="158750">
                <a:tc>
                  <a:txBody>
                    <a:bodyPr/>
                    <a:lstStyle/>
                    <a:p>
                      <a:pPr marL="0" marR="0" algn="ctr">
                        <a:lnSpc>
                          <a:spcPct val="107000"/>
                        </a:lnSpc>
                        <a:spcBef>
                          <a:spcPts val="0"/>
                        </a:spcBef>
                        <a:spcAft>
                          <a:spcPts val="0"/>
                        </a:spcAft>
                      </a:pPr>
                      <a:r>
                        <a:rPr lang="pl-PL" sz="1600">
                          <a:effectLst/>
                        </a:rPr>
                        <a:t>21,86</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600">
                          <a:effectLst/>
                        </a:rPr>
                        <a:t>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600" dirty="0">
                          <a:effectLst/>
                        </a:rPr>
                        <a:t>-37,22</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r>
            </a:tbl>
          </a:graphicData>
        </a:graphic>
      </p:graphicFrame>
      <p:pic>
        <p:nvPicPr>
          <p:cNvPr id="7" name="Obraz 6"/>
          <p:cNvPicPr/>
          <p:nvPr/>
        </p:nvPicPr>
        <p:blipFill rotWithShape="1">
          <a:blip r:embed="rId2"/>
          <a:srcRect l="39562" t="47361" r="43391" b="32987"/>
          <a:stretch/>
        </p:blipFill>
        <p:spPr bwMode="auto">
          <a:xfrm>
            <a:off x="6588761" y="3176276"/>
            <a:ext cx="5603239" cy="3180074"/>
          </a:xfrm>
          <a:prstGeom prst="rect">
            <a:avLst/>
          </a:prstGeom>
          <a:ln>
            <a:noFill/>
          </a:ln>
          <a:extLst>
            <a:ext uri="{53640926-AAD7-44D8-BBD7-CCE9431645EC}">
              <a14:shadowObscured xmlns:a14="http://schemas.microsoft.com/office/drawing/2010/main"/>
            </a:ext>
          </a:extLst>
        </p:spPr>
      </p:pic>
      <p:sp>
        <p:nvSpPr>
          <p:cNvPr id="8" name="Prostokąt 7"/>
          <p:cNvSpPr/>
          <p:nvPr/>
        </p:nvSpPr>
        <p:spPr>
          <a:xfrm>
            <a:off x="246381" y="4766313"/>
            <a:ext cx="6096000" cy="1477328"/>
          </a:xfrm>
          <a:prstGeom prst="rect">
            <a:avLst/>
          </a:prstGeom>
        </p:spPr>
        <p:txBody>
          <a:bodyPr>
            <a:spAutoFit/>
          </a:bodyPr>
          <a:lstStyle/>
          <a:p>
            <a:pPr algn="just"/>
            <a:r>
              <a:rPr lang="en-US" dirty="0" smtClean="0">
                <a:solidFill>
                  <a:srgbClr val="000000"/>
                </a:solidFill>
                <a:effectLst/>
                <a:latin typeface="Courier New" panose="02070309020205020404" pitchFamily="49" charset="0"/>
                <a:ea typeface="Courier New" panose="02070309020205020404" pitchFamily="49" charset="0"/>
              </a:rPr>
              <a:t>The point at which the NPV for both projects intersect is called the crossover point. If X and Y are mutually exclusive, the discount rate is used to decide which project is better.</a:t>
            </a:r>
            <a:endParaRPr lang="en-US" dirty="0">
              <a:solidFill>
                <a:srgbClr val="000000"/>
              </a:solidFill>
              <a:effectLst/>
              <a:latin typeface="Courier New" panose="02070309020205020404" pitchFamily="49" charset="0"/>
              <a:ea typeface="Courier New" panose="02070309020205020404" pitchFamily="49" charset="0"/>
            </a:endParaRPr>
          </a:p>
        </p:txBody>
      </p:sp>
    </p:spTree>
    <p:extLst>
      <p:ext uri="{BB962C8B-B14F-4D97-AF65-F5344CB8AC3E}">
        <p14:creationId xmlns:p14="http://schemas.microsoft.com/office/powerpoint/2010/main" val="24957886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774192" y="0"/>
            <a:ext cx="10515600" cy="659003"/>
          </a:xfrm>
        </p:spPr>
        <p:txBody>
          <a:bodyPr>
            <a:normAutofit fontScale="90000"/>
          </a:bodyPr>
          <a:lstStyle/>
          <a:p>
            <a:pPr algn="ctr"/>
            <a:r>
              <a:rPr lang="en-US" dirty="0"/>
              <a:t>Ranking Conflicts between NPV and IRR</a:t>
            </a:r>
          </a:p>
        </p:txBody>
      </p:sp>
      <p:sp>
        <p:nvSpPr>
          <p:cNvPr id="3" name="Symbol zastępczy zawartości 2"/>
          <p:cNvSpPr>
            <a:spLocks noGrp="1"/>
          </p:cNvSpPr>
          <p:nvPr>
            <p:ph idx="1"/>
          </p:nvPr>
        </p:nvSpPr>
        <p:spPr>
          <a:xfrm>
            <a:off x="390144" y="929512"/>
            <a:ext cx="11497056" cy="5426837"/>
          </a:xfrm>
        </p:spPr>
        <p:txBody>
          <a:bodyPr>
            <a:normAutofit fontScale="92500" lnSpcReduction="20000"/>
          </a:bodyPr>
          <a:lstStyle/>
          <a:p>
            <a:pPr marL="0" indent="0">
              <a:buNone/>
            </a:pPr>
            <a:r>
              <a:rPr lang="en-US" dirty="0"/>
              <a:t>1.	Which project do you select according to the NPV rule using a rate of 10%?</a:t>
            </a:r>
          </a:p>
          <a:p>
            <a:pPr marL="0" indent="0">
              <a:buNone/>
            </a:pPr>
            <a:r>
              <a:rPr lang="en-US" dirty="0"/>
              <a:t>2.	Which project do you select according to the IRR rule?</a:t>
            </a:r>
          </a:p>
          <a:p>
            <a:pPr marL="0" indent="0">
              <a:buNone/>
            </a:pPr>
            <a:r>
              <a:rPr lang="en-US" dirty="0"/>
              <a:t>3.	Show the NPV profile for both projects</a:t>
            </a:r>
            <a:r>
              <a:rPr lang="en-US" dirty="0" smtClean="0"/>
              <a:t>.</a:t>
            </a:r>
            <a:endParaRPr lang="pl-PL" dirty="0" smtClean="0"/>
          </a:p>
          <a:p>
            <a:endParaRPr lang="pl-PL" dirty="0"/>
          </a:p>
          <a:p>
            <a:endParaRPr lang="pl-PL" dirty="0" smtClean="0"/>
          </a:p>
          <a:p>
            <a:endParaRPr lang="pl-PL" dirty="0"/>
          </a:p>
          <a:p>
            <a:pPr marL="0" indent="0">
              <a:buNone/>
            </a:pPr>
            <a:r>
              <a:rPr lang="pl-PL" dirty="0" smtClean="0"/>
              <a:t>1. </a:t>
            </a:r>
            <a:r>
              <a:rPr lang="en-US" dirty="0" smtClean="0"/>
              <a:t>Based </a:t>
            </a:r>
            <a:r>
              <a:rPr lang="en-US" dirty="0"/>
              <a:t>on the NPV rule, the project with the highest NPV, project Y is selected.</a:t>
            </a:r>
          </a:p>
          <a:p>
            <a:pPr marL="0" indent="0">
              <a:buNone/>
            </a:pPr>
            <a:r>
              <a:rPr lang="en-US" dirty="0"/>
              <a:t>2.	Based on the IRR rule, the project with the highest IRR, project X is selected.</a:t>
            </a:r>
          </a:p>
          <a:p>
            <a:pPr marL="0" indent="0">
              <a:buNone/>
            </a:pPr>
            <a:r>
              <a:rPr lang="en-US" dirty="0"/>
              <a:t>3.	We saw the NPV profile for both projects in the previous example (crossover point).</a:t>
            </a:r>
          </a:p>
          <a:p>
            <a:endParaRPr lang="en-US" dirty="0"/>
          </a:p>
          <a:p>
            <a:r>
              <a:rPr lang="en-US" dirty="0"/>
              <a:t>Whenever NPV and IRR rank two mutually exclusive projects differently, you must always choose the one with the higher NPV - in this case, project Y.</a:t>
            </a:r>
          </a:p>
          <a:p>
            <a:endParaRPr lang="en-US" dirty="0"/>
          </a:p>
          <a:p>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26</a:t>
            </a:fld>
            <a:endParaRPr lang="en-US"/>
          </a:p>
        </p:txBody>
      </p:sp>
      <p:graphicFrame>
        <p:nvGraphicFramePr>
          <p:cNvPr id="5" name="Tabela 4"/>
          <p:cNvGraphicFramePr>
            <a:graphicFrameLocks noGrp="1"/>
          </p:cNvGraphicFramePr>
          <p:nvPr>
            <p:extLst>
              <p:ext uri="{D42A27DB-BD31-4B8C-83A1-F6EECF244321}">
                <p14:modId xmlns:p14="http://schemas.microsoft.com/office/powerpoint/2010/main" val="673333577"/>
              </p:ext>
            </p:extLst>
          </p:nvPr>
        </p:nvGraphicFramePr>
        <p:xfrm>
          <a:off x="166116" y="2300824"/>
          <a:ext cx="5567172" cy="782766"/>
        </p:xfrm>
        <a:graphic>
          <a:graphicData uri="http://schemas.openxmlformats.org/drawingml/2006/table">
            <a:tbl>
              <a:tblPr firstRow="1" firstCol="1" bandRow="1">
                <a:tableStyleId>{5C22544A-7EE6-4342-B048-85BDC9FD1C3A}</a:tableStyleId>
              </a:tblPr>
              <a:tblGrid>
                <a:gridCol w="1113434"/>
                <a:gridCol w="742290"/>
                <a:gridCol w="927862"/>
                <a:gridCol w="927862"/>
                <a:gridCol w="927862"/>
                <a:gridCol w="927862"/>
              </a:tblGrid>
              <a:tr h="158750">
                <a:tc>
                  <a:txBody>
                    <a:bodyPr/>
                    <a:lstStyle/>
                    <a:p>
                      <a:pPr marL="0" marR="0" algn="ctr">
                        <a:lnSpc>
                          <a:spcPct val="107000"/>
                        </a:lnSpc>
                        <a:spcBef>
                          <a:spcPts val="0"/>
                        </a:spcBef>
                        <a:spcAft>
                          <a:spcPts val="0"/>
                        </a:spcAft>
                      </a:pPr>
                      <a:r>
                        <a:rPr lang="pl-PL" sz="1600" dirty="0" err="1">
                          <a:effectLst/>
                        </a:rPr>
                        <a:t>Year</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600">
                          <a:effectLst/>
                        </a:rPr>
                        <a:t>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dirty="0">
                          <a:effectLst/>
                        </a:rPr>
                        <a:t>1</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2</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3</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600">
                          <a:effectLst/>
                        </a:rPr>
                        <a:t>4</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r>
              <a:tr h="158750">
                <a:tc>
                  <a:txBody>
                    <a:bodyPr/>
                    <a:lstStyle/>
                    <a:p>
                      <a:pPr marL="0" marR="0" algn="ctr">
                        <a:lnSpc>
                          <a:spcPct val="107000"/>
                        </a:lnSpc>
                        <a:spcBef>
                          <a:spcPts val="0"/>
                        </a:spcBef>
                        <a:spcAft>
                          <a:spcPts val="0"/>
                        </a:spcAft>
                      </a:pPr>
                      <a:r>
                        <a:rPr lang="pl-PL" sz="1600">
                          <a:effectLst/>
                        </a:rPr>
                        <a:t>Project X</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-400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600">
                          <a:effectLst/>
                        </a:rPr>
                        <a:t>160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160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160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160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r h="158750">
                <a:tc>
                  <a:txBody>
                    <a:bodyPr/>
                    <a:lstStyle/>
                    <a:p>
                      <a:pPr marL="0" marR="0" algn="ctr">
                        <a:lnSpc>
                          <a:spcPct val="107000"/>
                        </a:lnSpc>
                        <a:spcBef>
                          <a:spcPts val="0"/>
                        </a:spcBef>
                        <a:spcAft>
                          <a:spcPts val="0"/>
                        </a:spcAft>
                      </a:pPr>
                      <a:r>
                        <a:rPr lang="pl-PL" sz="1600" dirty="0">
                          <a:effectLst/>
                        </a:rPr>
                        <a:t>Project Y</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-400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ctr"/>
                </a:tc>
                <a:tc>
                  <a:txBody>
                    <a:bodyPr/>
                    <a:lstStyle/>
                    <a:p>
                      <a:pPr marL="0" marR="0" algn="ctr">
                        <a:lnSpc>
                          <a:spcPct val="107000"/>
                        </a:lnSpc>
                        <a:spcBef>
                          <a:spcPts val="0"/>
                        </a:spcBef>
                        <a:spcAft>
                          <a:spcPts val="0"/>
                        </a:spcAft>
                      </a:pPr>
                      <a:r>
                        <a:rPr lang="pl-PL" sz="1600">
                          <a:effectLst/>
                        </a:rPr>
                        <a:t>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0</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dirty="0">
                          <a:effectLst/>
                        </a:rPr>
                        <a:t>800</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bl>
          </a:graphicData>
        </a:graphic>
      </p:graphicFrame>
      <p:graphicFrame>
        <p:nvGraphicFramePr>
          <p:cNvPr id="6" name="Tabela 5"/>
          <p:cNvGraphicFramePr>
            <a:graphicFrameLocks noGrp="1"/>
          </p:cNvGraphicFramePr>
          <p:nvPr>
            <p:extLst>
              <p:ext uri="{D42A27DB-BD31-4B8C-83A1-F6EECF244321}">
                <p14:modId xmlns:p14="http://schemas.microsoft.com/office/powerpoint/2010/main" val="593872953"/>
              </p:ext>
            </p:extLst>
          </p:nvPr>
        </p:nvGraphicFramePr>
        <p:xfrm>
          <a:off x="6031992" y="2300824"/>
          <a:ext cx="5777484" cy="782766"/>
        </p:xfrm>
        <a:graphic>
          <a:graphicData uri="http://schemas.openxmlformats.org/drawingml/2006/table">
            <a:tbl>
              <a:tblPr firstRow="1" firstCol="1" bandRow="1">
                <a:tableStyleId>{5C22544A-7EE6-4342-B048-85BDC9FD1C3A}</a:tableStyleId>
              </a:tblPr>
              <a:tblGrid>
                <a:gridCol w="1925828"/>
                <a:gridCol w="1925828"/>
                <a:gridCol w="1925828"/>
              </a:tblGrid>
              <a:tr h="158750">
                <a:tc>
                  <a:txBody>
                    <a:bodyPr/>
                    <a:lstStyle/>
                    <a:p>
                      <a:pPr marL="0" marR="0">
                        <a:lnSpc>
                          <a:spcPct val="107000"/>
                        </a:lnSpc>
                        <a:spcBef>
                          <a:spcPts val="0"/>
                        </a:spcBef>
                        <a:spcAft>
                          <a:spcPts val="0"/>
                        </a:spcAft>
                      </a:pPr>
                      <a:r>
                        <a:rPr lang="en-GB" sz="1600" dirty="0">
                          <a:effectLst/>
                        </a:rPr>
                        <a:t> </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NPV (in $ millions)</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gn="ctr">
                        <a:lnSpc>
                          <a:spcPct val="107000"/>
                        </a:lnSpc>
                        <a:spcBef>
                          <a:spcPts val="0"/>
                        </a:spcBef>
                        <a:spcAft>
                          <a:spcPts val="0"/>
                        </a:spcAft>
                      </a:pPr>
                      <a:r>
                        <a:rPr lang="pl-PL" sz="1600">
                          <a:effectLst/>
                        </a:rPr>
                        <a:t>IRR (in %)</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r h="158750">
                <a:tc>
                  <a:txBody>
                    <a:bodyPr/>
                    <a:lstStyle/>
                    <a:p>
                      <a:pPr marL="0" marR="0">
                        <a:lnSpc>
                          <a:spcPct val="107000"/>
                        </a:lnSpc>
                        <a:spcBef>
                          <a:spcPts val="0"/>
                        </a:spcBef>
                        <a:spcAft>
                          <a:spcPts val="0"/>
                        </a:spcAft>
                      </a:pPr>
                      <a:r>
                        <a:rPr lang="pl-PL" sz="1600">
                          <a:effectLst/>
                        </a:rPr>
                        <a:t>Project X</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107,17</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21,86</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r h="158750">
                <a:tc>
                  <a:txBody>
                    <a:bodyPr/>
                    <a:lstStyle/>
                    <a:p>
                      <a:pPr marL="0" marR="0">
                        <a:lnSpc>
                          <a:spcPct val="107000"/>
                        </a:lnSpc>
                        <a:spcBef>
                          <a:spcPts val="0"/>
                        </a:spcBef>
                        <a:spcAft>
                          <a:spcPts val="0"/>
                        </a:spcAft>
                      </a:pPr>
                      <a:r>
                        <a:rPr lang="pl-PL" sz="1600">
                          <a:effectLst/>
                        </a:rPr>
                        <a:t>Project Y</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a:effectLst/>
                        </a:rPr>
                        <a:t>146,4</a:t>
                      </a:r>
                      <a:endParaRPr lang="en-US" sz="16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gn="ctr">
                        <a:lnSpc>
                          <a:spcPct val="107000"/>
                        </a:lnSpc>
                        <a:spcBef>
                          <a:spcPts val="0"/>
                        </a:spcBef>
                        <a:spcAft>
                          <a:spcPts val="0"/>
                        </a:spcAft>
                      </a:pPr>
                      <a:r>
                        <a:rPr lang="pl-PL" sz="1600" dirty="0">
                          <a:effectLst/>
                        </a:rPr>
                        <a:t>18,92</a:t>
                      </a:r>
                      <a:endParaRPr lang="en-US" sz="16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bl>
          </a:graphicData>
        </a:graphic>
      </p:graphicFrame>
    </p:spTree>
    <p:extLst>
      <p:ext uri="{BB962C8B-B14F-4D97-AF65-F5344CB8AC3E}">
        <p14:creationId xmlns:p14="http://schemas.microsoft.com/office/powerpoint/2010/main" val="27038082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dirty="0"/>
              <a:t>Reasons for going with NPV instead of </a:t>
            </a:r>
            <a:r>
              <a:rPr lang="en-US" dirty="0" smtClean="0"/>
              <a:t>IRR</a:t>
            </a:r>
            <a:endParaRPr lang="en-US" dirty="0"/>
          </a:p>
        </p:txBody>
      </p:sp>
      <p:sp>
        <p:nvSpPr>
          <p:cNvPr id="3" name="Symbol zastępczy zawartości 2"/>
          <p:cNvSpPr>
            <a:spLocks noGrp="1"/>
          </p:cNvSpPr>
          <p:nvPr>
            <p:ph idx="1"/>
          </p:nvPr>
        </p:nvSpPr>
        <p:spPr/>
        <p:txBody>
          <a:bodyPr/>
          <a:lstStyle/>
          <a:p>
            <a:r>
              <a:rPr lang="en-US" dirty="0"/>
              <a:t>1.	IRR incorrectly assumes that intermediate cash flows can be reinvested at the IRR rate.</a:t>
            </a:r>
            <a:br>
              <a:rPr lang="en-US" dirty="0"/>
            </a:br>
            <a:r>
              <a:rPr lang="en-US" dirty="0"/>
              <a:t>Just because project X gives a return of 21.86%, it does not mean the intermediate cash flows can be reinvested at that rate.</a:t>
            </a:r>
          </a:p>
          <a:p>
            <a:r>
              <a:rPr lang="en-US" dirty="0"/>
              <a:t>2.	NPV uses a realistic discount rate assumption of 10%. It is the opportunity cost of funds.</a:t>
            </a:r>
            <a:br>
              <a:rPr lang="en-US" dirty="0"/>
            </a:br>
            <a:r>
              <a:rPr lang="en-US" dirty="0"/>
              <a:t>You can easily find other projects to invest that will give a return of 10%. Hence it is safe to assume that the intermediate cash flows can be reinvested at this rate.</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27</a:t>
            </a:fld>
            <a:endParaRPr lang="en-US"/>
          </a:p>
        </p:txBody>
      </p:sp>
    </p:spTree>
    <p:extLst>
      <p:ext uri="{BB962C8B-B14F-4D97-AF65-F5344CB8AC3E}">
        <p14:creationId xmlns:p14="http://schemas.microsoft.com/office/powerpoint/2010/main" val="4871563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Differences</a:t>
            </a:r>
            <a:r>
              <a:rPr lang="pl-PL" dirty="0" smtClean="0"/>
              <a:t> in </a:t>
            </a:r>
            <a:r>
              <a:rPr lang="pl-PL" dirty="0" err="1" smtClean="0"/>
              <a:t>project</a:t>
            </a:r>
            <a:r>
              <a:rPr lang="pl-PL" dirty="0" smtClean="0"/>
              <a:t> </a:t>
            </a:r>
            <a:r>
              <a:rPr lang="pl-PL" dirty="0" err="1" smtClean="0"/>
              <a:t>sizes</a:t>
            </a:r>
            <a:endParaRPr lang="en-US" dirty="0"/>
          </a:p>
        </p:txBody>
      </p:sp>
      <p:sp>
        <p:nvSpPr>
          <p:cNvPr id="3" name="Symbol zastępczy zawartości 2"/>
          <p:cNvSpPr>
            <a:spLocks noGrp="1"/>
          </p:cNvSpPr>
          <p:nvPr>
            <p:ph idx="1"/>
          </p:nvPr>
        </p:nvSpPr>
        <p:spPr/>
        <p:txBody>
          <a:bodyPr/>
          <a:lstStyle/>
          <a:p>
            <a:r>
              <a:rPr lang="en-US" dirty="0"/>
              <a:t>Besides differences in cash flow patterns, there can be ranking conflicts due to differences in project size as well. </a:t>
            </a:r>
            <a:endParaRPr lang="pl-PL" dirty="0" smtClean="0"/>
          </a:p>
          <a:p>
            <a:r>
              <a:rPr lang="en-US" dirty="0" smtClean="0"/>
              <a:t>Consider </a:t>
            </a:r>
            <a:r>
              <a:rPr lang="en-US" dirty="0"/>
              <a:t>two projects one with an initial outlay of $1 million and another project with an initial outlay of $1 billion. </a:t>
            </a:r>
            <a:endParaRPr lang="pl-PL" dirty="0" smtClean="0"/>
          </a:p>
          <a:p>
            <a:r>
              <a:rPr lang="en-US" dirty="0" smtClean="0"/>
              <a:t>It </a:t>
            </a:r>
            <a:r>
              <a:rPr lang="en-US" dirty="0"/>
              <a:t>is possible that the smaller project has a higher IRR, but the increase in firm value (NPV) is small as compared to the increase in firm value (NPV) of the larger project</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28</a:t>
            </a:fld>
            <a:endParaRPr lang="en-US"/>
          </a:p>
        </p:txBody>
      </p:sp>
    </p:spTree>
    <p:extLst>
      <p:ext uri="{BB962C8B-B14F-4D97-AF65-F5344CB8AC3E}">
        <p14:creationId xmlns:p14="http://schemas.microsoft.com/office/powerpoint/2010/main" val="24846253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905891"/>
          </a:xfrm>
        </p:spPr>
        <p:txBody>
          <a:bodyPr>
            <a:normAutofit/>
          </a:bodyPr>
          <a:lstStyle/>
          <a:p>
            <a:r>
              <a:rPr lang="en-US" sz="4000" dirty="0"/>
              <a:t>The Multiple IRR Problem and No IRR Problem</a:t>
            </a:r>
          </a:p>
        </p:txBody>
      </p:sp>
      <p:sp>
        <p:nvSpPr>
          <p:cNvPr id="3" name="Symbol zastępczy zawartości 2"/>
          <p:cNvSpPr>
            <a:spLocks noGrp="1"/>
          </p:cNvSpPr>
          <p:nvPr>
            <p:ph idx="1"/>
          </p:nvPr>
        </p:nvSpPr>
        <p:spPr>
          <a:xfrm>
            <a:off x="838200" y="1463040"/>
            <a:ext cx="10515600" cy="4713923"/>
          </a:xfrm>
        </p:spPr>
        <p:txBody>
          <a:bodyPr/>
          <a:lstStyle/>
          <a:p>
            <a:r>
              <a:rPr lang="pl-PL" dirty="0" err="1" smtClean="0"/>
              <a:t>Unconventional</a:t>
            </a:r>
            <a:r>
              <a:rPr lang="pl-PL" dirty="0" smtClean="0"/>
              <a:t> </a:t>
            </a:r>
            <a:r>
              <a:rPr lang="pl-PL" dirty="0" err="1" smtClean="0"/>
              <a:t>cash</a:t>
            </a:r>
            <a:r>
              <a:rPr lang="pl-PL" dirty="0" smtClean="0"/>
              <a:t> </a:t>
            </a:r>
            <a:r>
              <a:rPr lang="pl-PL" dirty="0" err="1" smtClean="0"/>
              <a:t>flows</a:t>
            </a:r>
            <a:r>
              <a:rPr lang="pl-PL" dirty="0" smtClean="0"/>
              <a:t> (</a:t>
            </a:r>
            <a:r>
              <a:rPr lang="pl-PL" dirty="0" err="1" smtClean="0"/>
              <a:t>negative</a:t>
            </a:r>
            <a:r>
              <a:rPr lang="pl-PL" dirty="0" smtClean="0"/>
              <a:t> </a:t>
            </a:r>
            <a:r>
              <a:rPr lang="pl-PL" dirty="0" err="1" smtClean="0"/>
              <a:t>cash</a:t>
            </a:r>
            <a:r>
              <a:rPr lang="pl-PL" dirty="0" smtClean="0"/>
              <a:t> </a:t>
            </a:r>
            <a:r>
              <a:rPr lang="pl-PL" dirty="0" err="1" smtClean="0"/>
              <a:t>flows</a:t>
            </a:r>
            <a:r>
              <a:rPr lang="pl-PL" dirty="0" smtClean="0"/>
              <a:t> not </a:t>
            </a:r>
            <a:r>
              <a:rPr lang="pl-PL" dirty="0" err="1" smtClean="0"/>
              <a:t>only</a:t>
            </a:r>
            <a:r>
              <a:rPr lang="pl-PL" dirty="0" smtClean="0"/>
              <a:t> </a:t>
            </a:r>
            <a:r>
              <a:rPr lang="pl-PL" dirty="0" err="1" smtClean="0"/>
              <a:t>at</a:t>
            </a:r>
            <a:r>
              <a:rPr lang="pl-PL" dirty="0" smtClean="0"/>
              <a:t> the </a:t>
            </a:r>
            <a:r>
              <a:rPr lang="pl-PL" dirty="0" err="1" smtClean="0"/>
              <a:t>beginning</a:t>
            </a:r>
            <a:r>
              <a:rPr lang="pl-PL" dirty="0" smtClean="0"/>
              <a:t> of the </a:t>
            </a:r>
            <a:r>
              <a:rPr lang="pl-PL" dirty="0" err="1" smtClean="0"/>
              <a:t>project</a:t>
            </a:r>
            <a:r>
              <a:rPr lang="pl-PL" dirty="0" smtClean="0"/>
              <a:t>)</a:t>
            </a:r>
          </a:p>
          <a:p>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29</a:t>
            </a:fld>
            <a:endParaRPr lang="en-US"/>
          </a:p>
        </p:txBody>
      </p:sp>
      <p:pic>
        <p:nvPicPr>
          <p:cNvPr id="5" name="Obraz 4"/>
          <p:cNvPicPr/>
          <p:nvPr/>
        </p:nvPicPr>
        <p:blipFill rotWithShape="1">
          <a:blip r:embed="rId2"/>
          <a:srcRect l="39330" t="20870" r="46319" b="62441"/>
          <a:stretch/>
        </p:blipFill>
        <p:spPr bwMode="auto">
          <a:xfrm>
            <a:off x="0" y="2552510"/>
            <a:ext cx="6001639" cy="3624453"/>
          </a:xfrm>
          <a:prstGeom prst="rect">
            <a:avLst/>
          </a:prstGeom>
          <a:ln>
            <a:noFill/>
          </a:ln>
          <a:extLst>
            <a:ext uri="{53640926-AAD7-44D8-BBD7-CCE9431645EC}">
              <a14:shadowObscured xmlns:a14="http://schemas.microsoft.com/office/drawing/2010/main"/>
            </a:ext>
          </a:extLst>
        </p:spPr>
      </p:pic>
      <p:pic>
        <p:nvPicPr>
          <p:cNvPr id="6" name="Obraz 5"/>
          <p:cNvPicPr/>
          <p:nvPr/>
        </p:nvPicPr>
        <p:blipFill rotWithShape="1">
          <a:blip r:embed="rId2"/>
          <a:srcRect l="39330" t="44076" r="46319" b="39725"/>
          <a:stretch/>
        </p:blipFill>
        <p:spPr bwMode="auto">
          <a:xfrm>
            <a:off x="6001639" y="2552510"/>
            <a:ext cx="6096000" cy="362445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007691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The </a:t>
            </a:r>
            <a:r>
              <a:rPr lang="pl-PL" dirty="0" err="1" smtClean="0"/>
              <a:t>capital</a:t>
            </a:r>
            <a:r>
              <a:rPr lang="pl-PL" dirty="0" smtClean="0"/>
              <a:t> </a:t>
            </a:r>
            <a:r>
              <a:rPr lang="pl-PL" dirty="0" err="1" smtClean="0"/>
              <a:t>budgeting</a:t>
            </a:r>
            <a:r>
              <a:rPr lang="pl-PL" dirty="0" smtClean="0"/>
              <a:t> </a:t>
            </a:r>
            <a:r>
              <a:rPr lang="pl-PL" dirty="0" err="1" smtClean="0"/>
              <a:t>process</a:t>
            </a:r>
            <a:endParaRPr lang="en-US" dirty="0"/>
          </a:p>
        </p:txBody>
      </p:sp>
      <p:sp>
        <p:nvSpPr>
          <p:cNvPr id="3" name="Symbol zastępczy zawartości 2"/>
          <p:cNvSpPr>
            <a:spLocks noGrp="1"/>
          </p:cNvSpPr>
          <p:nvPr>
            <p:ph idx="1"/>
          </p:nvPr>
        </p:nvSpPr>
        <p:spPr/>
        <p:txBody>
          <a:bodyPr/>
          <a:lstStyle/>
          <a:p>
            <a:r>
              <a:rPr lang="pl-PL" dirty="0" smtClean="0"/>
              <a:t>Step 1 – </a:t>
            </a:r>
            <a:r>
              <a:rPr lang="pl-PL" dirty="0" err="1" smtClean="0"/>
              <a:t>generating</a:t>
            </a:r>
            <a:r>
              <a:rPr lang="pl-PL" dirty="0" smtClean="0"/>
              <a:t> </a:t>
            </a:r>
            <a:r>
              <a:rPr lang="pl-PL" dirty="0" err="1" smtClean="0"/>
              <a:t>ideas</a:t>
            </a:r>
            <a:endParaRPr lang="pl-PL" dirty="0" smtClean="0"/>
          </a:p>
          <a:p>
            <a:r>
              <a:rPr lang="pl-PL" dirty="0" smtClean="0"/>
              <a:t>Step 2 – </a:t>
            </a:r>
            <a:r>
              <a:rPr lang="pl-PL" dirty="0" err="1" smtClean="0"/>
              <a:t>analyzing</a:t>
            </a:r>
            <a:r>
              <a:rPr lang="pl-PL" dirty="0" smtClean="0"/>
              <a:t> </a:t>
            </a:r>
            <a:r>
              <a:rPr lang="pl-PL" dirty="0" err="1" smtClean="0"/>
              <a:t>individual</a:t>
            </a:r>
            <a:r>
              <a:rPr lang="pl-PL" dirty="0" smtClean="0"/>
              <a:t> </a:t>
            </a:r>
            <a:r>
              <a:rPr lang="pl-PL" dirty="0" err="1" smtClean="0"/>
              <a:t>proposals</a:t>
            </a:r>
            <a:endParaRPr lang="pl-PL" dirty="0" smtClean="0"/>
          </a:p>
          <a:p>
            <a:r>
              <a:rPr lang="pl-PL" dirty="0" smtClean="0"/>
              <a:t>Step 3 – </a:t>
            </a:r>
            <a:r>
              <a:rPr lang="pl-PL" dirty="0" err="1" smtClean="0"/>
              <a:t>planning</a:t>
            </a:r>
            <a:r>
              <a:rPr lang="pl-PL" dirty="0" smtClean="0"/>
              <a:t> and </a:t>
            </a:r>
            <a:r>
              <a:rPr lang="pl-PL" dirty="0" err="1" smtClean="0"/>
              <a:t>capital</a:t>
            </a:r>
            <a:r>
              <a:rPr lang="pl-PL" dirty="0" smtClean="0"/>
              <a:t> </a:t>
            </a:r>
            <a:r>
              <a:rPr lang="pl-PL" dirty="0" err="1" smtClean="0"/>
              <a:t>budgeting</a:t>
            </a:r>
            <a:endParaRPr lang="pl-PL" dirty="0" smtClean="0"/>
          </a:p>
          <a:p>
            <a:r>
              <a:rPr lang="pl-PL" dirty="0" smtClean="0"/>
              <a:t>Step 4 – monitoring and post </a:t>
            </a:r>
            <a:r>
              <a:rPr lang="pl-PL" dirty="0" err="1" smtClean="0"/>
              <a:t>audit</a:t>
            </a:r>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3</a:t>
            </a:fld>
            <a:endParaRPr lang="en-US"/>
          </a:p>
        </p:txBody>
      </p:sp>
    </p:spTree>
    <p:extLst>
      <p:ext uri="{BB962C8B-B14F-4D97-AF65-F5344CB8AC3E}">
        <p14:creationId xmlns:p14="http://schemas.microsoft.com/office/powerpoint/2010/main" val="28347769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smtClean="0"/>
              <a:t>NPV versus IRR</a:t>
            </a:r>
            <a:endParaRPr lang="en-US" dirty="0"/>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3357576391"/>
              </p:ext>
            </p:extLst>
          </p:nvPr>
        </p:nvGraphicFramePr>
        <p:xfrm>
          <a:off x="446595" y="1760062"/>
          <a:ext cx="11248581" cy="4375562"/>
        </p:xfrm>
        <a:graphic>
          <a:graphicData uri="http://schemas.openxmlformats.org/drawingml/2006/table">
            <a:tbl>
              <a:tblPr firstRow="1" firstCol="1" bandRow="1">
                <a:tableStyleId>{5C22544A-7EE6-4342-B048-85BDC9FD1C3A}</a:tableStyleId>
              </a:tblPr>
              <a:tblGrid>
                <a:gridCol w="5797355"/>
                <a:gridCol w="5451226"/>
              </a:tblGrid>
              <a:tr h="310347">
                <a:tc>
                  <a:txBody>
                    <a:bodyPr/>
                    <a:lstStyle/>
                    <a:p>
                      <a:pPr marL="0" marR="0" algn="just">
                        <a:lnSpc>
                          <a:spcPct val="107000"/>
                        </a:lnSpc>
                        <a:spcBef>
                          <a:spcPts val="0"/>
                        </a:spcBef>
                        <a:spcAft>
                          <a:spcPts val="0"/>
                        </a:spcAft>
                      </a:pPr>
                      <a:r>
                        <a:rPr lang="pl-PL" sz="1800">
                          <a:effectLst/>
                        </a:rPr>
                        <a:t>NPV</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nSpc>
                          <a:spcPct val="107000"/>
                        </a:lnSpc>
                        <a:spcBef>
                          <a:spcPts val="0"/>
                        </a:spcBef>
                        <a:spcAft>
                          <a:spcPts val="0"/>
                        </a:spcAft>
                      </a:pPr>
                      <a:r>
                        <a:rPr lang="pl-PL" sz="1800">
                          <a:effectLst/>
                        </a:rPr>
                        <a:t>IRR</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r h="310347">
                <a:tc>
                  <a:txBody>
                    <a:bodyPr/>
                    <a:lstStyle/>
                    <a:p>
                      <a:pPr marL="0" marR="0" algn="just">
                        <a:lnSpc>
                          <a:spcPct val="107000"/>
                        </a:lnSpc>
                        <a:spcBef>
                          <a:spcPts val="0"/>
                        </a:spcBef>
                        <a:spcAft>
                          <a:spcPts val="0"/>
                        </a:spcAft>
                      </a:pPr>
                      <a:r>
                        <a:rPr lang="pl-PL" sz="1800">
                          <a:effectLst/>
                        </a:rPr>
                        <a:t>Advantages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c>
                  <a:txBody>
                    <a:bodyPr/>
                    <a:lstStyle/>
                    <a:p>
                      <a:pPr marL="0" marR="0">
                        <a:lnSpc>
                          <a:spcPct val="107000"/>
                        </a:lnSpc>
                        <a:spcBef>
                          <a:spcPts val="0"/>
                        </a:spcBef>
                        <a:spcAft>
                          <a:spcPts val="0"/>
                        </a:spcAft>
                      </a:pPr>
                      <a:r>
                        <a:rPr lang="pl-PL" sz="1800">
                          <a:effectLst/>
                        </a:rPr>
                        <a:t>Advantages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r h="625811">
                <a:tc>
                  <a:txBody>
                    <a:bodyPr/>
                    <a:lstStyle/>
                    <a:p>
                      <a:pPr marL="0" marR="0" algn="just">
                        <a:lnSpc>
                          <a:spcPct val="107000"/>
                        </a:lnSpc>
                        <a:spcBef>
                          <a:spcPts val="0"/>
                        </a:spcBef>
                        <a:spcAft>
                          <a:spcPts val="0"/>
                        </a:spcAft>
                      </a:pPr>
                      <a:r>
                        <a:rPr lang="en-GB" sz="1800">
                          <a:effectLst/>
                        </a:rPr>
                        <a:t>Direct measure of expected increase in value of the firm.</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nSpc>
                          <a:spcPct val="107000"/>
                        </a:lnSpc>
                        <a:spcBef>
                          <a:spcPts val="0"/>
                        </a:spcBef>
                        <a:spcAft>
                          <a:spcPts val="0"/>
                        </a:spcAft>
                      </a:pPr>
                      <a:r>
                        <a:rPr lang="en-GB" sz="1800">
                          <a:effectLst/>
                        </a:rPr>
                        <a:t>Shows the return on each dollar invested.</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r h="625811">
                <a:tc>
                  <a:txBody>
                    <a:bodyPr/>
                    <a:lstStyle/>
                    <a:p>
                      <a:pPr marL="0" marR="0" algn="just">
                        <a:lnSpc>
                          <a:spcPct val="107000"/>
                        </a:lnSpc>
                        <a:spcBef>
                          <a:spcPts val="0"/>
                        </a:spcBef>
                        <a:spcAft>
                          <a:spcPts val="0"/>
                        </a:spcAft>
                      </a:pPr>
                      <a:r>
                        <a:rPr lang="pl-PL" sz="1800">
                          <a:effectLst/>
                        </a:rPr>
                        <a:t>Theoretically the best method.</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nSpc>
                          <a:spcPct val="107000"/>
                        </a:lnSpc>
                        <a:spcBef>
                          <a:spcPts val="0"/>
                        </a:spcBef>
                        <a:spcAft>
                          <a:spcPts val="0"/>
                        </a:spcAft>
                      </a:pPr>
                      <a:r>
                        <a:rPr lang="en-GB" sz="1800">
                          <a:effectLst/>
                        </a:rPr>
                        <a:t>Allows us to compare return with the required rate.</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r h="310347">
                <a:tc>
                  <a:txBody>
                    <a:bodyPr/>
                    <a:lstStyle/>
                    <a:p>
                      <a:pPr marL="0" marR="0" algn="just">
                        <a:lnSpc>
                          <a:spcPct val="107000"/>
                        </a:lnSpc>
                        <a:spcBef>
                          <a:spcPts val="0"/>
                        </a:spcBef>
                        <a:spcAft>
                          <a:spcPts val="0"/>
                        </a:spcAft>
                      </a:pPr>
                      <a:r>
                        <a:rPr lang="pl-PL" sz="1800">
                          <a:effectLst/>
                        </a:rPr>
                        <a:t>Disadvantages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nSpc>
                          <a:spcPct val="107000"/>
                        </a:lnSpc>
                        <a:spcBef>
                          <a:spcPts val="0"/>
                        </a:spcBef>
                        <a:spcAft>
                          <a:spcPts val="0"/>
                        </a:spcAft>
                      </a:pPr>
                      <a:r>
                        <a:rPr lang="pl-PL" sz="1800">
                          <a:effectLst/>
                        </a:rPr>
                        <a:t>Disadvantages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r>
              <a:tr h="1256741">
                <a:tc>
                  <a:txBody>
                    <a:bodyPr/>
                    <a:lstStyle/>
                    <a:p>
                      <a:pPr marL="0" marR="0" algn="just">
                        <a:lnSpc>
                          <a:spcPct val="107000"/>
                        </a:lnSpc>
                        <a:spcBef>
                          <a:spcPts val="0"/>
                        </a:spcBef>
                        <a:spcAft>
                          <a:spcPts val="0"/>
                        </a:spcAft>
                      </a:pPr>
                      <a:r>
                        <a:rPr lang="en-GB" sz="1800">
                          <a:effectLst/>
                        </a:rPr>
                        <a:t>Does not consider project size.</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nSpc>
                          <a:spcPct val="107000"/>
                        </a:lnSpc>
                        <a:spcBef>
                          <a:spcPts val="0"/>
                        </a:spcBef>
                        <a:spcAft>
                          <a:spcPts val="0"/>
                        </a:spcAft>
                      </a:pPr>
                      <a:r>
                        <a:rPr lang="en-GB" sz="1800">
                          <a:effectLst/>
                        </a:rPr>
                        <a:t>Incorrectly assumes that cash flows are reinvested at IRR rate. The correct assumption is that intermediate cash flows are reinvested at the required rate.</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r h="310347">
                <a:tc>
                  <a:txBody>
                    <a:bodyPr/>
                    <a:lstStyle/>
                    <a:p>
                      <a:pPr marL="0" marR="0">
                        <a:lnSpc>
                          <a:spcPct val="107000"/>
                        </a:lnSpc>
                        <a:spcBef>
                          <a:spcPts val="0"/>
                        </a:spcBef>
                        <a:spcAft>
                          <a:spcPts val="0"/>
                        </a:spcAft>
                      </a:pPr>
                      <a:r>
                        <a:rPr lang="en-GB" sz="1800">
                          <a:effectLst/>
                        </a:rPr>
                        <a:t> </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nSpc>
                          <a:spcPct val="107000"/>
                        </a:lnSpc>
                        <a:spcBef>
                          <a:spcPts val="0"/>
                        </a:spcBef>
                        <a:spcAft>
                          <a:spcPts val="0"/>
                        </a:spcAft>
                      </a:pPr>
                      <a:r>
                        <a:rPr lang="en-GB" sz="1800">
                          <a:effectLst/>
                        </a:rPr>
                        <a:t>Might conflict with NPV analysis.</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r h="625811">
                <a:tc>
                  <a:txBody>
                    <a:bodyPr/>
                    <a:lstStyle/>
                    <a:p>
                      <a:pPr marL="0" marR="0">
                        <a:lnSpc>
                          <a:spcPct val="107000"/>
                        </a:lnSpc>
                        <a:spcBef>
                          <a:spcPts val="0"/>
                        </a:spcBef>
                        <a:spcAft>
                          <a:spcPts val="0"/>
                        </a:spcAft>
                      </a:pPr>
                      <a:r>
                        <a:rPr lang="en-GB" sz="1800" dirty="0">
                          <a:effectLst/>
                        </a:rPr>
                        <a:t> </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tc>
                <a:tc>
                  <a:txBody>
                    <a:bodyPr/>
                    <a:lstStyle/>
                    <a:p>
                      <a:pPr marL="0" marR="0">
                        <a:lnSpc>
                          <a:spcPct val="107000"/>
                        </a:lnSpc>
                        <a:spcBef>
                          <a:spcPts val="0"/>
                        </a:spcBef>
                        <a:spcAft>
                          <a:spcPts val="0"/>
                        </a:spcAft>
                      </a:pPr>
                      <a:r>
                        <a:rPr lang="en-GB" sz="1800" dirty="0">
                          <a:effectLst/>
                        </a:rPr>
                        <a:t>Possibility of multiple IRRs or no IRR for a project</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44450" marR="44450" marT="0" marB="0" anchor="b"/>
                </a:tc>
              </a:tr>
            </a:tbl>
          </a:graphicData>
        </a:graphic>
      </p:graphicFrame>
      <p:sp>
        <p:nvSpPr>
          <p:cNvPr id="4" name="Symbol zastępczy numeru slajdu 3"/>
          <p:cNvSpPr>
            <a:spLocks noGrp="1"/>
          </p:cNvSpPr>
          <p:nvPr>
            <p:ph type="sldNum" sz="quarter" idx="12"/>
          </p:nvPr>
        </p:nvSpPr>
        <p:spPr/>
        <p:txBody>
          <a:bodyPr/>
          <a:lstStyle/>
          <a:p>
            <a:fld id="{5E1C4228-D70F-4A74-9B53-0EFBA052F5E1}" type="slidenum">
              <a:rPr lang="en-US" smtClean="0"/>
              <a:t>30</a:t>
            </a:fld>
            <a:endParaRPr lang="en-US"/>
          </a:p>
        </p:txBody>
      </p:sp>
    </p:spTree>
    <p:extLst>
      <p:ext uri="{BB962C8B-B14F-4D97-AF65-F5344CB8AC3E}">
        <p14:creationId xmlns:p14="http://schemas.microsoft.com/office/powerpoint/2010/main" val="2292319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255397"/>
            <a:ext cx="10515600" cy="777875"/>
          </a:xfrm>
        </p:spPr>
        <p:txBody>
          <a:bodyPr>
            <a:normAutofit/>
          </a:bodyPr>
          <a:lstStyle/>
          <a:p>
            <a:pPr algn="ctr"/>
            <a:r>
              <a:rPr lang="en-US" sz="3600" dirty="0"/>
              <a:t>Popularity and Usage of the Capital Budgeting Methods</a:t>
            </a:r>
          </a:p>
        </p:txBody>
      </p:sp>
      <p:sp>
        <p:nvSpPr>
          <p:cNvPr id="3" name="Symbol zastępczy zawartości 2"/>
          <p:cNvSpPr>
            <a:spLocks noGrp="1"/>
          </p:cNvSpPr>
          <p:nvPr>
            <p:ph idx="1"/>
          </p:nvPr>
        </p:nvSpPr>
        <p:spPr>
          <a:xfrm>
            <a:off x="472440" y="1185544"/>
            <a:ext cx="11131296" cy="4995799"/>
          </a:xfrm>
        </p:spPr>
        <p:txBody>
          <a:bodyPr>
            <a:normAutofit fontScale="85000" lnSpcReduction="10000"/>
          </a:bodyPr>
          <a:lstStyle/>
          <a:p>
            <a:r>
              <a:rPr lang="en-US" dirty="0"/>
              <a:t>The following points are based on a survey conducted across five countries to find out the popularity of different capital budgeting methods and how often they were used:</a:t>
            </a:r>
          </a:p>
          <a:p>
            <a:r>
              <a:rPr lang="en-US" dirty="0" smtClean="0"/>
              <a:t>NPV </a:t>
            </a:r>
            <a:r>
              <a:rPr lang="en-US" dirty="0"/>
              <a:t>and IRR are more likely to be used at larger firms and where the management has MBA degrees.</a:t>
            </a:r>
          </a:p>
          <a:p>
            <a:r>
              <a:rPr lang="en-US" dirty="0" smtClean="0"/>
              <a:t>Companies </a:t>
            </a:r>
            <a:r>
              <a:rPr lang="en-US" dirty="0"/>
              <a:t>in the US prefer NPV and IRR, whereas European firms use payback method more than NPV and IRR.</a:t>
            </a:r>
          </a:p>
          <a:p>
            <a:r>
              <a:rPr lang="en-US" dirty="0" smtClean="0"/>
              <a:t>Private </a:t>
            </a:r>
            <a:r>
              <a:rPr lang="en-US" dirty="0"/>
              <a:t>companies use payback method more than their public counterparts.</a:t>
            </a:r>
          </a:p>
          <a:p>
            <a:r>
              <a:rPr lang="en-US" dirty="0"/>
              <a:t>Relationship between NPV and Stock Price</a:t>
            </a:r>
          </a:p>
          <a:p>
            <a:r>
              <a:rPr lang="en-US" dirty="0" smtClean="0"/>
              <a:t>The </a:t>
            </a:r>
            <a:r>
              <a:rPr lang="en-US" dirty="0"/>
              <a:t>value of a company can be measured as the existing value plus the present value of its future investments. NPV is a direct measure of the expected change in the firm's</a:t>
            </a:r>
            <a:br>
              <a:rPr lang="en-US" dirty="0"/>
            </a:br>
            <a:r>
              <a:rPr lang="en-US" dirty="0"/>
              <a:t>value from undertaking a capital project.</a:t>
            </a:r>
          </a:p>
          <a:p>
            <a:r>
              <a:rPr lang="en-US" dirty="0" smtClean="0"/>
              <a:t>A </a:t>
            </a:r>
            <a:r>
              <a:rPr lang="en-US" dirty="0"/>
              <a:t>positive NPV project should cause a proportionate increase in a company's stock price. But if the project’s profitability is less than expectations, then the stock price</a:t>
            </a:r>
            <a:br>
              <a:rPr lang="en-US" dirty="0"/>
            </a:br>
            <a:r>
              <a:rPr lang="en-US" dirty="0"/>
              <a:t>may be negatively impacted.</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31</a:t>
            </a:fld>
            <a:endParaRPr lang="en-US"/>
          </a:p>
        </p:txBody>
      </p:sp>
    </p:spTree>
    <p:extLst>
      <p:ext uri="{BB962C8B-B14F-4D97-AF65-F5344CB8AC3E}">
        <p14:creationId xmlns:p14="http://schemas.microsoft.com/office/powerpoint/2010/main" val="4432731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200533"/>
            <a:ext cx="10515600" cy="704723"/>
          </a:xfrm>
        </p:spPr>
        <p:txBody>
          <a:bodyPr/>
          <a:lstStyle/>
          <a:p>
            <a:r>
              <a:rPr lang="pl-PL" dirty="0" err="1" smtClean="0"/>
              <a:t>Importance</a:t>
            </a:r>
            <a:r>
              <a:rPr lang="pl-PL" dirty="0" smtClean="0"/>
              <a:t> of </a:t>
            </a:r>
            <a:r>
              <a:rPr lang="pl-PL" dirty="0" err="1" smtClean="0"/>
              <a:t>capital</a:t>
            </a:r>
            <a:r>
              <a:rPr lang="pl-PL" dirty="0" smtClean="0"/>
              <a:t> </a:t>
            </a:r>
            <a:r>
              <a:rPr lang="pl-PL" dirty="0" err="1" smtClean="0"/>
              <a:t>budgeting</a:t>
            </a:r>
            <a:r>
              <a:rPr lang="pl-PL" dirty="0" smtClean="0"/>
              <a:t>: </a:t>
            </a:r>
            <a:r>
              <a:rPr lang="pl-PL" dirty="0" err="1" smtClean="0"/>
              <a:t>example</a:t>
            </a:r>
            <a:endParaRPr lang="en-US" dirty="0"/>
          </a:p>
        </p:txBody>
      </p:sp>
      <p:sp>
        <p:nvSpPr>
          <p:cNvPr id="3" name="Symbol zastępczy zawartości 2"/>
          <p:cNvSpPr>
            <a:spLocks noGrp="1"/>
          </p:cNvSpPr>
          <p:nvPr>
            <p:ph idx="1"/>
          </p:nvPr>
        </p:nvSpPr>
        <p:spPr>
          <a:xfrm>
            <a:off x="838200" y="1307592"/>
            <a:ext cx="10515600" cy="4869371"/>
          </a:xfrm>
        </p:spPr>
        <p:txBody>
          <a:bodyPr>
            <a:normAutofit lnSpcReduction="10000"/>
          </a:bodyPr>
          <a:lstStyle/>
          <a:p>
            <a:r>
              <a:rPr lang="en-US" dirty="0"/>
              <a:t>A company is undertaking a project with an NPV of $500 million. </a:t>
            </a:r>
            <a:endParaRPr lang="pl-PL" dirty="0" smtClean="0"/>
          </a:p>
          <a:p>
            <a:r>
              <a:rPr lang="en-US" dirty="0" smtClean="0"/>
              <a:t>The </a:t>
            </a:r>
            <a:r>
              <a:rPr lang="en-US" dirty="0"/>
              <a:t>company currently has 100 million shares outstanding and each share has a price of $50. </a:t>
            </a:r>
            <a:endParaRPr lang="pl-PL" dirty="0" smtClean="0"/>
          </a:p>
          <a:p>
            <a:r>
              <a:rPr lang="en-US" dirty="0" smtClean="0"/>
              <a:t>What </a:t>
            </a:r>
            <a:r>
              <a:rPr lang="en-US" dirty="0"/>
              <a:t>is the likely impact of the project on the stock price</a:t>
            </a:r>
            <a:r>
              <a:rPr lang="en-US" dirty="0" smtClean="0"/>
              <a:t>?</a:t>
            </a:r>
            <a:endParaRPr lang="en-US" dirty="0"/>
          </a:p>
          <a:p>
            <a:r>
              <a:rPr lang="en-US" dirty="0"/>
              <a:t>Solution:</a:t>
            </a:r>
          </a:p>
          <a:p>
            <a:pPr algn="just"/>
            <a:r>
              <a:rPr lang="en-US" dirty="0"/>
              <a:t>NPV of the project = $500 million. </a:t>
            </a:r>
            <a:endParaRPr lang="pl-PL" dirty="0" smtClean="0"/>
          </a:p>
          <a:p>
            <a:pPr algn="just"/>
            <a:r>
              <a:rPr lang="en-US" dirty="0" smtClean="0"/>
              <a:t>The </a:t>
            </a:r>
            <a:r>
              <a:rPr lang="en-US" dirty="0"/>
              <a:t>overall value of company should increase by $500 million because of the </a:t>
            </a:r>
            <a:r>
              <a:rPr lang="en-US" dirty="0" smtClean="0"/>
              <a:t>project</a:t>
            </a:r>
            <a:r>
              <a:rPr lang="pl-PL" dirty="0" smtClean="0"/>
              <a:t>.</a:t>
            </a:r>
          </a:p>
          <a:p>
            <a:pPr algn="just"/>
            <a:r>
              <a:rPr lang="en-US" dirty="0" smtClean="0"/>
              <a:t>Since </a:t>
            </a:r>
            <a:r>
              <a:rPr lang="en-US" dirty="0"/>
              <a:t>there are 100 million shares outstanding, each </a:t>
            </a:r>
            <a:r>
              <a:rPr lang="en-US" dirty="0" err="1" smtClean="0"/>
              <a:t>shareshould</a:t>
            </a:r>
            <a:r>
              <a:rPr lang="en-US" dirty="0" smtClean="0"/>
              <a:t> </a:t>
            </a:r>
            <a:r>
              <a:rPr lang="en-US" dirty="0"/>
              <a:t>go up by 500/100 = $5. </a:t>
            </a:r>
            <a:endParaRPr lang="pl-PL" dirty="0" smtClean="0"/>
          </a:p>
          <a:p>
            <a:pPr algn="just"/>
            <a:r>
              <a:rPr lang="en-US" dirty="0" smtClean="0"/>
              <a:t>The </a:t>
            </a:r>
            <a:r>
              <a:rPr lang="en-US" dirty="0"/>
              <a:t>share price should increase from $50 to $55.</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32</a:t>
            </a:fld>
            <a:endParaRPr lang="en-US"/>
          </a:p>
        </p:txBody>
      </p:sp>
    </p:spTree>
    <p:extLst>
      <p:ext uri="{BB962C8B-B14F-4D97-AF65-F5344CB8AC3E}">
        <p14:creationId xmlns:p14="http://schemas.microsoft.com/office/powerpoint/2010/main" val="5551879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Review</a:t>
            </a:r>
            <a:endParaRPr lang="en-US" dirty="0"/>
          </a:p>
        </p:txBody>
      </p:sp>
      <p:sp>
        <p:nvSpPr>
          <p:cNvPr id="3" name="Symbol zastępczy tekstu 2"/>
          <p:cNvSpPr>
            <a:spLocks noGrp="1"/>
          </p:cNvSpPr>
          <p:nvPr>
            <p:ph type="body" idx="1"/>
          </p:nvPr>
        </p:nvSpPr>
        <p:spPr/>
        <p:txBody>
          <a:bodyPr/>
          <a:lstStyle/>
          <a:p>
            <a:endParaRPr lang="en-US"/>
          </a:p>
        </p:txBody>
      </p:sp>
      <p:sp>
        <p:nvSpPr>
          <p:cNvPr id="4" name="Symbol zastępczy numeru slajdu 3"/>
          <p:cNvSpPr>
            <a:spLocks noGrp="1"/>
          </p:cNvSpPr>
          <p:nvPr>
            <p:ph type="sldNum" sz="quarter" idx="12"/>
          </p:nvPr>
        </p:nvSpPr>
        <p:spPr/>
        <p:txBody>
          <a:bodyPr/>
          <a:lstStyle/>
          <a:p>
            <a:fld id="{5E1C4228-D70F-4A74-9B53-0EFBA052F5E1}" type="slidenum">
              <a:rPr lang="en-US" smtClean="0"/>
              <a:t>33</a:t>
            </a:fld>
            <a:endParaRPr lang="en-US"/>
          </a:p>
        </p:txBody>
      </p:sp>
    </p:spTree>
    <p:extLst>
      <p:ext uri="{BB962C8B-B14F-4D97-AF65-F5344CB8AC3E}">
        <p14:creationId xmlns:p14="http://schemas.microsoft.com/office/powerpoint/2010/main" val="4527632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3200" dirty="0" err="1"/>
              <a:t>LO.a</a:t>
            </a:r>
            <a:r>
              <a:rPr lang="en-US" sz="3200" dirty="0"/>
              <a:t>: Describe the capital budgeting process, including the typical steps of the process, and distinguish among the various categories of capital projects.</a:t>
            </a:r>
          </a:p>
        </p:txBody>
      </p:sp>
      <p:sp>
        <p:nvSpPr>
          <p:cNvPr id="3" name="Symbol zastępczy zawartości 2"/>
          <p:cNvSpPr>
            <a:spLocks noGrp="1"/>
          </p:cNvSpPr>
          <p:nvPr>
            <p:ph idx="1"/>
          </p:nvPr>
        </p:nvSpPr>
        <p:spPr/>
        <p:txBody>
          <a:bodyPr/>
          <a:lstStyle/>
          <a:p>
            <a:r>
              <a:rPr lang="en-US" dirty="0"/>
              <a:t>Capital budgeting is the process that companies use for decision making on long-term projects. In simple terms, it is the method used by companies to decide which projects are</a:t>
            </a:r>
            <a:br>
              <a:rPr lang="en-US" dirty="0"/>
            </a:br>
            <a:r>
              <a:rPr lang="en-US" dirty="0"/>
              <a:t>worth pursuing</a:t>
            </a:r>
            <a:r>
              <a:rPr lang="en-US" dirty="0" smtClean="0"/>
              <a:t>.</a:t>
            </a:r>
            <a:endParaRPr lang="en-US" dirty="0"/>
          </a:p>
          <a:p>
            <a:r>
              <a:rPr lang="en-US" dirty="0"/>
              <a:t>The steps in the capital budgeting process are as follows:</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34</a:t>
            </a:fld>
            <a:endParaRPr lang="en-US"/>
          </a:p>
        </p:txBody>
      </p:sp>
      <p:pic>
        <p:nvPicPr>
          <p:cNvPr id="7170" name="Picture 2" descr="imag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6197" y="4101274"/>
            <a:ext cx="9268515" cy="104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14395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3200" dirty="0" err="1"/>
              <a:t>LO.a</a:t>
            </a:r>
            <a:r>
              <a:rPr lang="en-US" sz="3200" dirty="0"/>
              <a:t>: Describe the capital budgeting process, including the typical steps of the process, and distinguish among the various categories of capital projects.</a:t>
            </a:r>
          </a:p>
        </p:txBody>
      </p:sp>
      <p:sp>
        <p:nvSpPr>
          <p:cNvPr id="3" name="Symbol zastępczy zawartości 2"/>
          <p:cNvSpPr>
            <a:spLocks noGrp="1"/>
          </p:cNvSpPr>
          <p:nvPr>
            <p:ph idx="1"/>
          </p:nvPr>
        </p:nvSpPr>
        <p:spPr/>
        <p:txBody>
          <a:bodyPr/>
          <a:lstStyle/>
          <a:p>
            <a:r>
              <a:rPr lang="en-US" dirty="0"/>
              <a:t>Following are the categories of capital budgeting projects:</a:t>
            </a:r>
          </a:p>
          <a:p>
            <a:pPr lvl="1"/>
            <a:r>
              <a:rPr lang="en-US" dirty="0" smtClean="0"/>
              <a:t>Replacement </a:t>
            </a:r>
            <a:r>
              <a:rPr lang="en-US" dirty="0"/>
              <a:t>projects.</a:t>
            </a:r>
          </a:p>
          <a:p>
            <a:pPr lvl="1"/>
            <a:r>
              <a:rPr lang="en-US" dirty="0" smtClean="0"/>
              <a:t>Expansion </a:t>
            </a:r>
            <a:r>
              <a:rPr lang="en-US" dirty="0"/>
              <a:t>projects.</a:t>
            </a:r>
          </a:p>
          <a:p>
            <a:pPr lvl="1"/>
            <a:r>
              <a:rPr lang="en-US" dirty="0" smtClean="0"/>
              <a:t>New </a:t>
            </a:r>
            <a:r>
              <a:rPr lang="en-US" dirty="0"/>
              <a:t>products and services.</a:t>
            </a:r>
          </a:p>
          <a:p>
            <a:pPr lvl="1"/>
            <a:r>
              <a:rPr lang="en-US" dirty="0" smtClean="0"/>
              <a:t>Mandatory </a:t>
            </a:r>
            <a:r>
              <a:rPr lang="en-US" dirty="0"/>
              <a:t>projects.</a:t>
            </a:r>
          </a:p>
          <a:p>
            <a:pPr lvl="1"/>
            <a:r>
              <a:rPr lang="en-US" dirty="0" smtClean="0"/>
              <a:t>Other </a:t>
            </a:r>
            <a:r>
              <a:rPr lang="en-US" dirty="0"/>
              <a:t>projects: These may be pet projects of someone in the company, or too risky to be analyzed using the traditional methods.</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35</a:t>
            </a:fld>
            <a:endParaRPr lang="en-US"/>
          </a:p>
        </p:txBody>
      </p:sp>
    </p:spTree>
    <p:extLst>
      <p:ext uri="{BB962C8B-B14F-4D97-AF65-F5344CB8AC3E}">
        <p14:creationId xmlns:p14="http://schemas.microsoft.com/office/powerpoint/2010/main" val="419882359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dirty="0" err="1"/>
              <a:t>LO.b</a:t>
            </a:r>
            <a:r>
              <a:rPr lang="en-US" dirty="0"/>
              <a:t>: Describe the basic principles of capital budgeting, including cash flow estimation.</a:t>
            </a:r>
          </a:p>
        </p:txBody>
      </p:sp>
      <p:sp>
        <p:nvSpPr>
          <p:cNvPr id="3" name="Symbol zastępczy zawartości 2"/>
          <p:cNvSpPr>
            <a:spLocks noGrp="1"/>
          </p:cNvSpPr>
          <p:nvPr>
            <p:ph idx="1"/>
          </p:nvPr>
        </p:nvSpPr>
        <p:spPr/>
        <p:txBody>
          <a:bodyPr/>
          <a:lstStyle/>
          <a:p>
            <a:pPr marL="0" indent="0">
              <a:buNone/>
            </a:pPr>
            <a:r>
              <a:rPr lang="en-US" dirty="0"/>
              <a:t>1.	Decisions are based on incremental cash flows.</a:t>
            </a:r>
          </a:p>
          <a:p>
            <a:pPr marL="0" indent="0">
              <a:buNone/>
            </a:pPr>
            <a:r>
              <a:rPr lang="en-US" dirty="0"/>
              <a:t>2.	Timing of cash flows is crucial.</a:t>
            </a:r>
          </a:p>
          <a:p>
            <a:pPr marL="0" indent="0">
              <a:buNone/>
            </a:pPr>
            <a:r>
              <a:rPr lang="en-US" dirty="0"/>
              <a:t>3.	Cash flows are based on opportunity costs.</a:t>
            </a:r>
          </a:p>
          <a:p>
            <a:pPr marL="0" indent="0">
              <a:buNone/>
            </a:pPr>
            <a:r>
              <a:rPr lang="en-US" dirty="0"/>
              <a:t>4.	Cash flows are analyzed on an after-tax basis.</a:t>
            </a:r>
          </a:p>
          <a:p>
            <a:pPr marL="0" indent="0">
              <a:buNone/>
            </a:pPr>
            <a:r>
              <a:rPr lang="en-US" dirty="0"/>
              <a:t>5.	Financing costs are ignored.</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36</a:t>
            </a:fld>
            <a:endParaRPr lang="en-US"/>
          </a:p>
        </p:txBody>
      </p:sp>
    </p:spTree>
    <p:extLst>
      <p:ext uri="{BB962C8B-B14F-4D97-AF65-F5344CB8AC3E}">
        <p14:creationId xmlns:p14="http://schemas.microsoft.com/office/powerpoint/2010/main" val="167114991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err="1"/>
              <a:t>LO.c</a:t>
            </a:r>
            <a:r>
              <a:rPr lang="en-US" dirty="0"/>
              <a:t>: Explain how the evaluation and selection of capital projects is affected by mutually exclusive projects, project sequencing, and capital rationing.</a:t>
            </a:r>
          </a:p>
        </p:txBody>
      </p:sp>
      <p:sp>
        <p:nvSpPr>
          <p:cNvPr id="3" name="Symbol zastępczy zawartości 2"/>
          <p:cNvSpPr>
            <a:spLocks noGrp="1"/>
          </p:cNvSpPr>
          <p:nvPr>
            <p:ph idx="1"/>
          </p:nvPr>
        </p:nvSpPr>
        <p:spPr>
          <a:xfrm>
            <a:off x="838200" y="2255393"/>
            <a:ext cx="10515600" cy="4351338"/>
          </a:xfrm>
        </p:spPr>
        <p:txBody>
          <a:bodyPr>
            <a:normAutofit fontScale="92500" lnSpcReduction="10000"/>
          </a:bodyPr>
          <a:lstStyle/>
          <a:p>
            <a:pPr algn="just"/>
            <a:r>
              <a:rPr lang="en-US" dirty="0"/>
              <a:t>Independent projects versus mutually exclusive projects: If projects are independent, they can all be undertaken, provided that they individually satisfy the decision rules. In the </a:t>
            </a:r>
            <a:r>
              <a:rPr lang="en-US" dirty="0" smtClean="0"/>
              <a:t>case</a:t>
            </a:r>
            <a:r>
              <a:rPr lang="pl-PL" dirty="0" smtClean="0"/>
              <a:t> </a:t>
            </a:r>
            <a:r>
              <a:rPr lang="en-US" dirty="0" smtClean="0"/>
              <a:t>of </a:t>
            </a:r>
            <a:r>
              <a:rPr lang="en-US" dirty="0"/>
              <a:t>mutually exclusive projects, the projects compete with each other. If projects A and B are mutually exclusive, it means that either A or B can be undertaken, but not both</a:t>
            </a:r>
            <a:r>
              <a:rPr lang="en-US" dirty="0" smtClean="0"/>
              <a:t>.</a:t>
            </a:r>
            <a:endParaRPr lang="en-US" dirty="0"/>
          </a:p>
          <a:p>
            <a:pPr algn="just"/>
            <a:r>
              <a:rPr lang="en-US" dirty="0"/>
              <a:t>Project Sequencing: Projects are sequenced through time. That is, completion of one project creates an opportunity to invest in another project later, based on the financial results of the earlier </a:t>
            </a:r>
            <a:r>
              <a:rPr lang="en-US" dirty="0" smtClean="0"/>
              <a:t>project</a:t>
            </a:r>
            <a:endParaRPr lang="en-US" dirty="0"/>
          </a:p>
          <a:p>
            <a:pPr algn="just"/>
            <a:r>
              <a:rPr lang="en-US" dirty="0"/>
              <a:t>Unlimited funds versus capital rationing: Under unlimited funds, funding is not a constraint, so a company may invest in all profitable projects. However, if the company has </a:t>
            </a:r>
            <a:r>
              <a:rPr lang="en-US" dirty="0" smtClean="0"/>
              <a:t>limited</a:t>
            </a:r>
            <a:r>
              <a:rPr lang="pl-PL" dirty="0" smtClean="0"/>
              <a:t> </a:t>
            </a:r>
            <a:r>
              <a:rPr lang="en-US" dirty="0" smtClean="0"/>
              <a:t>funds </a:t>
            </a:r>
            <a:r>
              <a:rPr lang="en-US" dirty="0"/>
              <a:t>for investment, then the company must allocate funds such that they maximize shareholder value.</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37</a:t>
            </a:fld>
            <a:endParaRPr lang="en-US"/>
          </a:p>
        </p:txBody>
      </p:sp>
    </p:spTree>
    <p:extLst>
      <p:ext uri="{BB962C8B-B14F-4D97-AF65-F5344CB8AC3E}">
        <p14:creationId xmlns:p14="http://schemas.microsoft.com/office/powerpoint/2010/main" val="36662505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2400" dirty="0" err="1"/>
              <a:t>LO.d</a:t>
            </a:r>
            <a:r>
              <a:rPr lang="en-US" sz="2400" dirty="0"/>
              <a:t>: Calculate and interpret the results using each of the following methods to evaluate a single capital project: net present value (NPV), internal rate of return (1RR), payback period, discounted payback period, and profitability index (PI).</a:t>
            </a:r>
          </a:p>
        </p:txBody>
      </p:sp>
      <p:sp>
        <p:nvSpPr>
          <p:cNvPr id="3" name="Symbol zastępczy zawartości 2"/>
          <p:cNvSpPr>
            <a:spLocks noGrp="1"/>
          </p:cNvSpPr>
          <p:nvPr>
            <p:ph idx="1"/>
          </p:nvPr>
        </p:nvSpPr>
        <p:spPr>
          <a:xfrm>
            <a:off x="737616" y="2187574"/>
            <a:ext cx="10515600" cy="4351338"/>
          </a:xfrm>
        </p:spPr>
        <p:txBody>
          <a:bodyPr>
            <a:normAutofit fontScale="85000" lnSpcReduction="20000"/>
          </a:bodyPr>
          <a:lstStyle/>
          <a:p>
            <a:r>
              <a:rPr lang="en-US" dirty="0"/>
              <a:t>Net present value (NPV) is the present value of the future after tax cash flows, minus the investment outlay (cost of the project). For independent projects - accept all projects with positive NPV. For mutually exclusive projects - accept the project with the higher NPV</a:t>
            </a:r>
            <a:r>
              <a:rPr lang="en-US" dirty="0" smtClean="0"/>
              <a:t>.</a:t>
            </a:r>
            <a:endParaRPr lang="en-US" dirty="0"/>
          </a:p>
          <a:p>
            <a:r>
              <a:rPr lang="en-US" dirty="0"/>
              <a:t>Internal rate of return (IRR) is the discount rate which makes NPV equal to 0. For independent projects, if IRR is greater than opportunity cost (required rate of return), accept the project; otherwise reject the project. For mutually exclusive projects, accept the project with the higher IRR as long as the IRR is greater than the opportunity cost</a:t>
            </a:r>
            <a:r>
              <a:rPr lang="en-US" dirty="0" smtClean="0"/>
              <a:t>.</a:t>
            </a:r>
            <a:endParaRPr lang="en-US" dirty="0"/>
          </a:p>
          <a:p>
            <a:r>
              <a:rPr lang="en-US" dirty="0"/>
              <a:t>Payback period is the number of years it takes to recover the initial investment.</a:t>
            </a:r>
          </a:p>
          <a:p>
            <a:r>
              <a:rPr lang="en-US" dirty="0"/>
              <a:t>Discounted payback period is the number of years it takes for the present value of the estimated cash flows to equal the initial investment</a:t>
            </a:r>
          </a:p>
          <a:p>
            <a:r>
              <a:rPr lang="en-US" dirty="0"/>
              <a:t>Profitability Index is the present value of a project's future cash flows divided by the initial investment</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38</a:t>
            </a:fld>
            <a:endParaRPr lang="en-US"/>
          </a:p>
        </p:txBody>
      </p:sp>
    </p:spTree>
    <p:extLst>
      <p:ext uri="{BB962C8B-B14F-4D97-AF65-F5344CB8AC3E}">
        <p14:creationId xmlns:p14="http://schemas.microsoft.com/office/powerpoint/2010/main" val="212978682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3200" dirty="0" err="1"/>
              <a:t>LO.e</a:t>
            </a:r>
            <a:r>
              <a:rPr lang="en-US" sz="3200" dirty="0"/>
              <a:t>: Explain the NPV profile, compare the NPV and IRR methods when evaluating independent and mutually exclusive projects, and describe the problems associated with each of the evaluation methods.</a:t>
            </a:r>
          </a:p>
        </p:txBody>
      </p:sp>
      <p:sp>
        <p:nvSpPr>
          <p:cNvPr id="3" name="Symbol zastępczy zawartości 2"/>
          <p:cNvSpPr>
            <a:spLocks noGrp="1"/>
          </p:cNvSpPr>
          <p:nvPr>
            <p:ph idx="1"/>
          </p:nvPr>
        </p:nvSpPr>
        <p:spPr>
          <a:xfrm>
            <a:off x="838200" y="2039111"/>
            <a:ext cx="10515600" cy="4137851"/>
          </a:xfrm>
        </p:spPr>
        <p:txBody>
          <a:bodyPr/>
          <a:lstStyle/>
          <a:p>
            <a:r>
              <a:rPr lang="en-US" dirty="0"/>
              <a:t>NPV profile is a graph that plots a project's NPV for different discount rates. A sample is shown below</a:t>
            </a:r>
            <a:r>
              <a:rPr lang="en-US" dirty="0" smtClean="0"/>
              <a:t>.</a:t>
            </a:r>
            <a:endParaRPr lang="pl-PL" dirty="0" smtClean="0"/>
          </a:p>
          <a:p>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39</a:t>
            </a:fld>
            <a:endParaRPr lang="en-US"/>
          </a:p>
        </p:txBody>
      </p:sp>
      <p:pic>
        <p:nvPicPr>
          <p:cNvPr id="5" name="Obraz 4"/>
          <p:cNvPicPr/>
          <p:nvPr/>
        </p:nvPicPr>
        <p:blipFill rotWithShape="1">
          <a:blip r:embed="rId2"/>
          <a:srcRect l="37504" t="60680" r="43166" b="19502"/>
          <a:stretch/>
        </p:blipFill>
        <p:spPr bwMode="auto">
          <a:xfrm>
            <a:off x="2562352" y="3062732"/>
            <a:ext cx="6718808" cy="365874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16750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Categories</a:t>
            </a:r>
            <a:r>
              <a:rPr lang="pl-PL" dirty="0" smtClean="0"/>
              <a:t> of Capital </a:t>
            </a:r>
            <a:r>
              <a:rPr lang="pl-PL" dirty="0" err="1" smtClean="0"/>
              <a:t>Budgeting</a:t>
            </a:r>
            <a:r>
              <a:rPr lang="pl-PL" dirty="0" smtClean="0"/>
              <a:t> </a:t>
            </a:r>
            <a:r>
              <a:rPr lang="pl-PL" dirty="0" err="1" smtClean="0"/>
              <a:t>process</a:t>
            </a:r>
            <a:endParaRPr lang="en-US" dirty="0"/>
          </a:p>
        </p:txBody>
      </p:sp>
      <p:sp>
        <p:nvSpPr>
          <p:cNvPr id="3" name="Symbol zastępczy zawartości 2"/>
          <p:cNvSpPr>
            <a:spLocks noGrp="1"/>
          </p:cNvSpPr>
          <p:nvPr>
            <p:ph idx="1"/>
          </p:nvPr>
        </p:nvSpPr>
        <p:spPr/>
        <p:txBody>
          <a:bodyPr/>
          <a:lstStyle/>
          <a:p>
            <a:r>
              <a:rPr lang="pl-PL" dirty="0" err="1" smtClean="0"/>
              <a:t>Replacement</a:t>
            </a:r>
            <a:r>
              <a:rPr lang="pl-PL" dirty="0" smtClean="0"/>
              <a:t> </a:t>
            </a:r>
            <a:r>
              <a:rPr lang="pl-PL" dirty="0" err="1" smtClean="0"/>
              <a:t>projects</a:t>
            </a:r>
            <a:endParaRPr lang="pl-PL" dirty="0" smtClean="0"/>
          </a:p>
          <a:p>
            <a:r>
              <a:rPr lang="pl-PL" dirty="0" smtClean="0"/>
              <a:t>Expansion </a:t>
            </a:r>
            <a:r>
              <a:rPr lang="pl-PL" dirty="0" err="1" smtClean="0"/>
              <a:t>projects</a:t>
            </a:r>
            <a:endParaRPr lang="pl-PL" dirty="0" smtClean="0"/>
          </a:p>
          <a:p>
            <a:r>
              <a:rPr lang="pl-PL" dirty="0" smtClean="0"/>
              <a:t>New products and services</a:t>
            </a:r>
          </a:p>
          <a:p>
            <a:r>
              <a:rPr lang="pl-PL" dirty="0" err="1" smtClean="0"/>
              <a:t>Mandatory</a:t>
            </a:r>
            <a:r>
              <a:rPr lang="pl-PL" dirty="0" smtClean="0"/>
              <a:t> </a:t>
            </a:r>
            <a:r>
              <a:rPr lang="pl-PL" dirty="0" err="1" smtClean="0"/>
              <a:t>projects</a:t>
            </a:r>
            <a:endParaRPr lang="pl-PL" dirty="0" smtClean="0"/>
          </a:p>
          <a:p>
            <a:r>
              <a:rPr lang="pl-PL" dirty="0" err="1" smtClean="0"/>
              <a:t>Other</a:t>
            </a:r>
            <a:r>
              <a:rPr lang="pl-PL" dirty="0" smtClean="0"/>
              <a:t> </a:t>
            </a:r>
            <a:r>
              <a:rPr lang="pl-PL" dirty="0" err="1" smtClean="0"/>
              <a:t>projects</a:t>
            </a:r>
            <a:r>
              <a:rPr lang="pl-PL" dirty="0" smtClean="0"/>
              <a:t>: </a:t>
            </a:r>
          </a:p>
          <a:p>
            <a:pPr lvl="1"/>
            <a:r>
              <a:rPr lang="pl-PL" dirty="0" smtClean="0"/>
              <a:t>Pet </a:t>
            </a:r>
            <a:r>
              <a:rPr lang="pl-PL" dirty="0" err="1" smtClean="0"/>
              <a:t>projects</a:t>
            </a:r>
            <a:r>
              <a:rPr lang="pl-PL" dirty="0" smtClean="0"/>
              <a:t> of </a:t>
            </a:r>
            <a:r>
              <a:rPr lang="pl-PL" dirty="0" err="1" smtClean="0"/>
              <a:t>directors</a:t>
            </a:r>
            <a:endParaRPr lang="pl-PL" dirty="0" smtClean="0"/>
          </a:p>
          <a:p>
            <a:pPr lvl="1"/>
            <a:r>
              <a:rPr lang="pl-PL" dirty="0" smtClean="0"/>
              <a:t>High-</a:t>
            </a:r>
            <a:r>
              <a:rPr lang="pl-PL" dirty="0" err="1" smtClean="0"/>
              <a:t>risk</a:t>
            </a:r>
            <a:r>
              <a:rPr lang="pl-PL" dirty="0" smtClean="0"/>
              <a:t> </a:t>
            </a:r>
            <a:r>
              <a:rPr lang="pl-PL" dirty="0" err="1" smtClean="0"/>
              <a:t>projects</a:t>
            </a:r>
            <a:r>
              <a:rPr lang="pl-PL" dirty="0"/>
              <a:t> </a:t>
            </a:r>
            <a:r>
              <a:rPr lang="pl-PL" dirty="0" err="1" smtClean="0"/>
              <a:t>like</a:t>
            </a:r>
            <a:r>
              <a:rPr lang="pl-PL" dirty="0" smtClean="0"/>
              <a:t> R&amp;D</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4</a:t>
            </a:fld>
            <a:endParaRPr lang="en-US"/>
          </a:p>
        </p:txBody>
      </p:sp>
    </p:spTree>
    <p:extLst>
      <p:ext uri="{BB962C8B-B14F-4D97-AF65-F5344CB8AC3E}">
        <p14:creationId xmlns:p14="http://schemas.microsoft.com/office/powerpoint/2010/main" val="214822648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en-US" sz="3200" dirty="0" err="1"/>
              <a:t>LO.e</a:t>
            </a:r>
            <a:r>
              <a:rPr lang="en-US" sz="3200" dirty="0"/>
              <a:t>: Explain the NPV profile, compare the NPV and IRR methods when evaluating independent and mutually exclusive projects, and describe the problems associated with each of the evaluation methods.</a:t>
            </a:r>
          </a:p>
        </p:txBody>
      </p:sp>
      <p:sp>
        <p:nvSpPr>
          <p:cNvPr id="3" name="Symbol zastępczy zawartości 2"/>
          <p:cNvSpPr>
            <a:spLocks noGrp="1"/>
          </p:cNvSpPr>
          <p:nvPr>
            <p:ph idx="1"/>
          </p:nvPr>
        </p:nvSpPr>
        <p:spPr>
          <a:xfrm>
            <a:off x="838200" y="2039111"/>
            <a:ext cx="10515600" cy="4137851"/>
          </a:xfrm>
        </p:spPr>
        <p:txBody>
          <a:bodyPr>
            <a:normAutofit fontScale="92500"/>
          </a:bodyPr>
          <a:lstStyle/>
          <a:p>
            <a:pPr algn="just"/>
            <a:r>
              <a:rPr lang="en-US" dirty="0"/>
              <a:t>The intersection point (15%) is the crossover rate. For mutually exclusive projects, at discount rate less than 15%, Project Y should be selected but at discount rate greater </a:t>
            </a:r>
            <a:r>
              <a:rPr lang="en-US" dirty="0" smtClean="0"/>
              <a:t>than</a:t>
            </a:r>
            <a:r>
              <a:rPr lang="pl-PL" dirty="0" smtClean="0"/>
              <a:t> </a:t>
            </a:r>
            <a:r>
              <a:rPr lang="en-US" dirty="0" smtClean="0"/>
              <a:t>15</a:t>
            </a:r>
            <a:r>
              <a:rPr lang="en-US" dirty="0"/>
              <a:t>%, project X should be selected</a:t>
            </a:r>
            <a:r>
              <a:rPr lang="en-US" dirty="0" smtClean="0"/>
              <a:t>.</a:t>
            </a:r>
            <a:endParaRPr lang="en-US" dirty="0"/>
          </a:p>
          <a:p>
            <a:pPr algn="just"/>
            <a:r>
              <a:rPr lang="en-US" dirty="0"/>
              <a:t>For mutually exclusive projects, the NPV and IRR methods can have conflicting results. This can happen due to the differences in initial investment or timings of cash flows. IRR </a:t>
            </a:r>
            <a:r>
              <a:rPr lang="en-US" dirty="0" smtClean="0"/>
              <a:t>method</a:t>
            </a:r>
            <a:r>
              <a:rPr lang="pl-PL" dirty="0" smtClean="0"/>
              <a:t> </a:t>
            </a:r>
            <a:r>
              <a:rPr lang="en-US" dirty="0" smtClean="0"/>
              <a:t>assumes </a:t>
            </a:r>
            <a:r>
              <a:rPr lang="en-US" dirty="0"/>
              <a:t>that cash flows are reinvested at IRR rate which is practically not always correct. When there is a conflict, always select the project with the higher NPV.</a:t>
            </a:r>
          </a:p>
          <a:p>
            <a:pPr algn="just"/>
            <a:r>
              <a:rPr lang="en-US" dirty="0"/>
              <a:t>Projects with unconventional cash flow pattern can have more than one IRR. It is also possible that a project doesn't have an IRR.</a:t>
            </a:r>
          </a:p>
          <a:p>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40</a:t>
            </a:fld>
            <a:endParaRPr lang="en-US"/>
          </a:p>
        </p:txBody>
      </p:sp>
    </p:spTree>
    <p:extLst>
      <p:ext uri="{BB962C8B-B14F-4D97-AF65-F5344CB8AC3E}">
        <p14:creationId xmlns:p14="http://schemas.microsoft.com/office/powerpoint/2010/main" val="22213613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err="1"/>
              <a:t>LO.f</a:t>
            </a:r>
            <a:r>
              <a:rPr lang="en-US" dirty="0"/>
              <a:t>: Describe expected relations among an investment's NPV, company value, and share price.</a:t>
            </a:r>
          </a:p>
        </p:txBody>
      </p:sp>
      <p:sp>
        <p:nvSpPr>
          <p:cNvPr id="3" name="Symbol zastępczy zawartości 2"/>
          <p:cNvSpPr>
            <a:spLocks noGrp="1"/>
          </p:cNvSpPr>
          <p:nvPr>
            <p:ph idx="1"/>
          </p:nvPr>
        </p:nvSpPr>
        <p:spPr/>
        <p:txBody>
          <a:bodyPr/>
          <a:lstStyle/>
          <a:p>
            <a:r>
              <a:rPr lang="en-US" dirty="0"/>
              <a:t>NPV is a direct measure of the expected change in the firm’s value from undertaking a capital project A positive NPV project should cause a proportionate increase in a company's </a:t>
            </a:r>
            <a:r>
              <a:rPr lang="en-US" dirty="0" smtClean="0"/>
              <a:t>stock</a:t>
            </a:r>
            <a:r>
              <a:rPr lang="pl-PL" dirty="0" smtClean="0"/>
              <a:t> </a:t>
            </a:r>
            <a:r>
              <a:rPr lang="en-US" dirty="0" smtClean="0"/>
              <a:t>price</a:t>
            </a:r>
            <a:r>
              <a:rPr lang="en-US" dirty="0"/>
              <a:t>. </a:t>
            </a:r>
            <a:endParaRPr lang="pl-PL" dirty="0" smtClean="0"/>
          </a:p>
          <a:p>
            <a:r>
              <a:rPr lang="en-US" dirty="0" smtClean="0"/>
              <a:t>But </a:t>
            </a:r>
            <a:r>
              <a:rPr lang="en-US" dirty="0"/>
              <a:t>if the project’s profitability is less than expectations, then the stock price might be negatively impacted.</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41</a:t>
            </a:fld>
            <a:endParaRPr lang="en-US"/>
          </a:p>
        </p:txBody>
      </p:sp>
    </p:spTree>
    <p:extLst>
      <p:ext uri="{BB962C8B-B14F-4D97-AF65-F5344CB8AC3E}">
        <p14:creationId xmlns:p14="http://schemas.microsoft.com/office/powerpoint/2010/main" val="279951529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Quiz</a:t>
            </a:r>
            <a:endParaRPr lang="en-US" dirty="0"/>
          </a:p>
        </p:txBody>
      </p:sp>
      <p:sp>
        <p:nvSpPr>
          <p:cNvPr id="3" name="Symbol zastępczy tekstu 2"/>
          <p:cNvSpPr>
            <a:spLocks noGrp="1"/>
          </p:cNvSpPr>
          <p:nvPr>
            <p:ph type="body" idx="1"/>
          </p:nvPr>
        </p:nvSpPr>
        <p:spPr/>
        <p:txBody>
          <a:bodyPr/>
          <a:lstStyle/>
          <a:p>
            <a:endParaRPr lang="en-US"/>
          </a:p>
        </p:txBody>
      </p:sp>
      <p:sp>
        <p:nvSpPr>
          <p:cNvPr id="4" name="Symbol zastępczy numeru slajdu 3"/>
          <p:cNvSpPr>
            <a:spLocks noGrp="1"/>
          </p:cNvSpPr>
          <p:nvPr>
            <p:ph type="sldNum" sz="quarter" idx="12"/>
          </p:nvPr>
        </p:nvSpPr>
        <p:spPr/>
        <p:txBody>
          <a:bodyPr/>
          <a:lstStyle/>
          <a:p>
            <a:fld id="{5E1C4228-D70F-4A74-9B53-0EFBA052F5E1}" type="slidenum">
              <a:rPr lang="en-US" smtClean="0"/>
              <a:t>42</a:t>
            </a:fld>
            <a:endParaRPr lang="en-US"/>
          </a:p>
        </p:txBody>
      </p:sp>
    </p:spTree>
    <p:extLst>
      <p:ext uri="{BB962C8B-B14F-4D97-AF65-F5344CB8AC3E}">
        <p14:creationId xmlns:p14="http://schemas.microsoft.com/office/powerpoint/2010/main" val="232300013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2103755"/>
          </a:xfrm>
        </p:spPr>
        <p:txBody>
          <a:bodyPr>
            <a:normAutofit fontScale="90000"/>
          </a:bodyPr>
          <a:lstStyle/>
          <a:p>
            <a:r>
              <a:rPr lang="en-US" dirty="0"/>
              <a:t>1.	Helix Corporation is evaluating an investment to enhance the safety at its manufacturing facility to meet the new government standards. </a:t>
            </a:r>
            <a:r>
              <a:rPr lang="pl-PL" dirty="0" smtClean="0"/>
              <a:t/>
            </a:r>
            <a:br>
              <a:rPr lang="pl-PL" dirty="0" smtClean="0"/>
            </a:br>
            <a:r>
              <a:rPr lang="en-US" dirty="0" smtClean="0"/>
              <a:t>The </a:t>
            </a:r>
            <a:r>
              <a:rPr lang="en-US" dirty="0"/>
              <a:t>project is most likely a:</a:t>
            </a:r>
          </a:p>
        </p:txBody>
      </p:sp>
      <p:sp>
        <p:nvSpPr>
          <p:cNvPr id="3" name="Symbol zastępczy zawartości 2"/>
          <p:cNvSpPr>
            <a:spLocks noGrp="1"/>
          </p:cNvSpPr>
          <p:nvPr>
            <p:ph idx="1"/>
          </p:nvPr>
        </p:nvSpPr>
        <p:spPr>
          <a:xfrm>
            <a:off x="838200" y="2706623"/>
            <a:ext cx="10515600" cy="3470339"/>
          </a:xfrm>
        </p:spPr>
        <p:txBody>
          <a:bodyPr/>
          <a:lstStyle/>
          <a:p>
            <a:pPr marL="0" indent="0">
              <a:buNone/>
            </a:pPr>
            <a:r>
              <a:rPr lang="en-US" dirty="0"/>
              <a:t>A.	new product or market development.</a:t>
            </a:r>
          </a:p>
          <a:p>
            <a:pPr marL="0" indent="0">
              <a:buNone/>
            </a:pPr>
            <a:r>
              <a:rPr lang="en-US" dirty="0"/>
              <a:t>B.	mandatory project.</a:t>
            </a:r>
          </a:p>
          <a:p>
            <a:pPr marL="0" indent="0">
              <a:buNone/>
            </a:pPr>
            <a:r>
              <a:rPr lang="en-US" dirty="0"/>
              <a:t>C.	replacement project</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43</a:t>
            </a:fld>
            <a:endParaRPr lang="en-US"/>
          </a:p>
        </p:txBody>
      </p:sp>
    </p:spTree>
    <p:extLst>
      <p:ext uri="{BB962C8B-B14F-4D97-AF65-F5344CB8AC3E}">
        <p14:creationId xmlns:p14="http://schemas.microsoft.com/office/powerpoint/2010/main" val="32849870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2103755"/>
          </a:xfrm>
        </p:spPr>
        <p:txBody>
          <a:bodyPr>
            <a:normAutofit fontScale="90000"/>
          </a:bodyPr>
          <a:lstStyle/>
          <a:p>
            <a:r>
              <a:rPr lang="en-US" dirty="0"/>
              <a:t>1.	Helix Corporation is evaluating an investment to enhance the safety at its manufacturing facility to meet the new government standards. </a:t>
            </a:r>
            <a:r>
              <a:rPr lang="pl-PL" dirty="0" smtClean="0"/>
              <a:t/>
            </a:r>
            <a:br>
              <a:rPr lang="pl-PL" dirty="0" smtClean="0"/>
            </a:br>
            <a:r>
              <a:rPr lang="en-US" dirty="0" smtClean="0"/>
              <a:t>The </a:t>
            </a:r>
            <a:r>
              <a:rPr lang="en-US" dirty="0"/>
              <a:t>project is most likely a:</a:t>
            </a:r>
          </a:p>
        </p:txBody>
      </p:sp>
      <p:sp>
        <p:nvSpPr>
          <p:cNvPr id="3" name="Symbol zastępczy zawartości 2"/>
          <p:cNvSpPr>
            <a:spLocks noGrp="1"/>
          </p:cNvSpPr>
          <p:nvPr>
            <p:ph idx="1"/>
          </p:nvPr>
        </p:nvSpPr>
        <p:spPr>
          <a:xfrm>
            <a:off x="838200" y="2706623"/>
            <a:ext cx="10515600" cy="3470339"/>
          </a:xfrm>
        </p:spPr>
        <p:txBody>
          <a:bodyPr/>
          <a:lstStyle/>
          <a:p>
            <a:pPr marL="0" indent="0">
              <a:buNone/>
            </a:pPr>
            <a:r>
              <a:rPr lang="en-US" dirty="0"/>
              <a:t>A.	new product or market development.</a:t>
            </a:r>
          </a:p>
          <a:p>
            <a:pPr marL="0" indent="0">
              <a:buNone/>
            </a:pPr>
            <a:r>
              <a:rPr lang="en-US" b="1" dirty="0">
                <a:solidFill>
                  <a:srgbClr val="FF0000"/>
                </a:solidFill>
              </a:rPr>
              <a:t>B.	mandatory project.</a:t>
            </a:r>
          </a:p>
          <a:p>
            <a:pPr marL="0" indent="0">
              <a:buNone/>
            </a:pPr>
            <a:r>
              <a:rPr lang="en-US" dirty="0"/>
              <a:t>C.	replacement project</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44</a:t>
            </a:fld>
            <a:endParaRPr lang="en-US"/>
          </a:p>
        </p:txBody>
      </p:sp>
    </p:spTree>
    <p:extLst>
      <p:ext uri="{BB962C8B-B14F-4D97-AF65-F5344CB8AC3E}">
        <p14:creationId xmlns:p14="http://schemas.microsoft.com/office/powerpoint/2010/main" val="325704758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2.	Which of the following statements regarding capital budgeting is most likely to be true:</a:t>
            </a:r>
          </a:p>
        </p:txBody>
      </p:sp>
      <p:sp>
        <p:nvSpPr>
          <p:cNvPr id="3" name="Symbol zastępczy zawartości 2"/>
          <p:cNvSpPr>
            <a:spLocks noGrp="1"/>
          </p:cNvSpPr>
          <p:nvPr>
            <p:ph idx="1"/>
          </p:nvPr>
        </p:nvSpPr>
        <p:spPr/>
        <p:txBody>
          <a:bodyPr/>
          <a:lstStyle/>
          <a:p>
            <a:pPr marL="0" indent="0">
              <a:buNone/>
            </a:pPr>
            <a:r>
              <a:rPr lang="en-US" dirty="0"/>
              <a:t>A.	Opportunity costs must be factored in the cash flows.</a:t>
            </a:r>
          </a:p>
          <a:p>
            <a:pPr marL="0" indent="0">
              <a:buNone/>
            </a:pPr>
            <a:r>
              <a:rPr lang="en-US" dirty="0"/>
              <a:t>B.	Interest costs must be factored in the cash flows.</a:t>
            </a:r>
          </a:p>
          <a:p>
            <a:pPr marL="0" indent="0">
              <a:buNone/>
            </a:pPr>
            <a:r>
              <a:rPr lang="en-US" dirty="0"/>
              <a:t>C.	Cash flows should not factor in taxes.</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45</a:t>
            </a:fld>
            <a:endParaRPr lang="en-US"/>
          </a:p>
        </p:txBody>
      </p:sp>
    </p:spTree>
    <p:extLst>
      <p:ext uri="{BB962C8B-B14F-4D97-AF65-F5344CB8AC3E}">
        <p14:creationId xmlns:p14="http://schemas.microsoft.com/office/powerpoint/2010/main" val="329077885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2.	Which of the following statements regarding capital budgeting is most likely to be true:</a:t>
            </a:r>
          </a:p>
        </p:txBody>
      </p:sp>
      <p:sp>
        <p:nvSpPr>
          <p:cNvPr id="3" name="Symbol zastępczy zawartości 2"/>
          <p:cNvSpPr>
            <a:spLocks noGrp="1"/>
          </p:cNvSpPr>
          <p:nvPr>
            <p:ph idx="1"/>
          </p:nvPr>
        </p:nvSpPr>
        <p:spPr/>
        <p:txBody>
          <a:bodyPr/>
          <a:lstStyle/>
          <a:p>
            <a:pPr marL="0" indent="0">
              <a:buNone/>
            </a:pPr>
            <a:r>
              <a:rPr lang="en-US" b="1" dirty="0">
                <a:solidFill>
                  <a:srgbClr val="FF0000"/>
                </a:solidFill>
              </a:rPr>
              <a:t>A.	Opportunity costs must be factored in the cash flows</a:t>
            </a:r>
            <a:r>
              <a:rPr lang="en-US" b="1" dirty="0"/>
              <a:t>.</a:t>
            </a:r>
          </a:p>
          <a:p>
            <a:pPr marL="0" indent="0">
              <a:buNone/>
            </a:pPr>
            <a:r>
              <a:rPr lang="en-US" dirty="0"/>
              <a:t>B.	Interest costs must be factored in the cash flows.</a:t>
            </a:r>
          </a:p>
          <a:p>
            <a:pPr marL="0" indent="0">
              <a:buNone/>
            </a:pPr>
            <a:r>
              <a:rPr lang="en-US" dirty="0"/>
              <a:t>C.	Cash flows should not factor in taxes.</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46</a:t>
            </a:fld>
            <a:endParaRPr lang="en-US"/>
          </a:p>
        </p:txBody>
      </p:sp>
    </p:spTree>
    <p:extLst>
      <p:ext uri="{BB962C8B-B14F-4D97-AF65-F5344CB8AC3E}">
        <p14:creationId xmlns:p14="http://schemas.microsoft.com/office/powerpoint/2010/main" val="278730597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365125"/>
            <a:ext cx="12192000" cy="3094798"/>
          </a:xfrm>
        </p:spPr>
        <p:txBody>
          <a:bodyPr>
            <a:noAutofit/>
          </a:bodyPr>
          <a:lstStyle/>
          <a:p>
            <a:r>
              <a:rPr lang="en-US" sz="3200" dirty="0"/>
              <a:t>3.Ecosense Industries is analyzing three projects for investment. </a:t>
            </a:r>
            <a:r>
              <a:rPr lang="pl-PL" sz="3200" dirty="0" smtClean="0"/>
              <a:t/>
            </a:r>
            <a:br>
              <a:rPr lang="pl-PL" sz="3200" dirty="0" smtClean="0"/>
            </a:br>
            <a:r>
              <a:rPr lang="en-US" sz="3200" dirty="0" smtClean="0"/>
              <a:t>The </a:t>
            </a:r>
            <a:r>
              <a:rPr lang="en-US" sz="3200" dirty="0"/>
              <a:t>initial investments are $60 million, $50 million and $40 million for projects A, B, and C, respectively. </a:t>
            </a:r>
            <a:r>
              <a:rPr lang="pl-PL" sz="3200" dirty="0" smtClean="0"/>
              <a:t/>
            </a:r>
            <a:br>
              <a:rPr lang="pl-PL" sz="3200" dirty="0" smtClean="0"/>
            </a:br>
            <a:r>
              <a:rPr lang="en-US" sz="3200" dirty="0" smtClean="0"/>
              <a:t>All </a:t>
            </a:r>
            <a:r>
              <a:rPr lang="en-US" sz="3200" dirty="0"/>
              <a:t>three projects generate profits that are twice of the initial investment </a:t>
            </a:r>
            <a:r>
              <a:rPr lang="pl-PL" sz="3200" dirty="0" smtClean="0"/>
              <a:t/>
            </a:r>
            <a:br>
              <a:rPr lang="pl-PL" sz="3200" dirty="0" smtClean="0"/>
            </a:br>
            <a:r>
              <a:rPr lang="en-US" sz="3200" dirty="0" smtClean="0"/>
              <a:t>However</a:t>
            </a:r>
            <a:r>
              <a:rPr lang="en-US" sz="3200" dirty="0"/>
              <a:t>, the company can select a max of two investments as the investment amount is capped </a:t>
            </a:r>
            <a:r>
              <a:rPr lang="en-US" sz="3200" dirty="0" smtClean="0"/>
              <a:t>at</a:t>
            </a:r>
            <a:r>
              <a:rPr lang="pl-PL" sz="3200" dirty="0" smtClean="0"/>
              <a:t> </a:t>
            </a:r>
            <a:r>
              <a:rPr lang="en-US" sz="3200" dirty="0" smtClean="0"/>
              <a:t>$</a:t>
            </a:r>
            <a:r>
              <a:rPr lang="en-US" sz="3200" dirty="0"/>
              <a:t>100 million. </a:t>
            </a:r>
            <a:r>
              <a:rPr lang="pl-PL" sz="3200" dirty="0" smtClean="0"/>
              <a:t/>
            </a:r>
            <a:br>
              <a:rPr lang="pl-PL" sz="3200" dirty="0" smtClean="0"/>
            </a:br>
            <a:r>
              <a:rPr lang="en-US" sz="3200" dirty="0" smtClean="0"/>
              <a:t>The </a:t>
            </a:r>
            <a:r>
              <a:rPr lang="en-US" sz="3200" dirty="0"/>
              <a:t>restriction is most likely a result of:</a:t>
            </a:r>
          </a:p>
        </p:txBody>
      </p:sp>
      <p:sp>
        <p:nvSpPr>
          <p:cNvPr id="3" name="Symbol zastępczy zawartości 2"/>
          <p:cNvSpPr>
            <a:spLocks noGrp="1"/>
          </p:cNvSpPr>
          <p:nvPr>
            <p:ph idx="1"/>
          </p:nvPr>
        </p:nvSpPr>
        <p:spPr>
          <a:xfrm>
            <a:off x="838200" y="3639311"/>
            <a:ext cx="10515600" cy="2537651"/>
          </a:xfrm>
        </p:spPr>
        <p:txBody>
          <a:bodyPr/>
          <a:lstStyle/>
          <a:p>
            <a:pPr marL="0" indent="0">
              <a:buNone/>
            </a:pPr>
            <a:r>
              <a:rPr lang="en-US" dirty="0"/>
              <a:t>A.	project sequencing.</a:t>
            </a:r>
          </a:p>
          <a:p>
            <a:pPr marL="0" indent="0">
              <a:buNone/>
            </a:pPr>
            <a:r>
              <a:rPr lang="en-US" dirty="0"/>
              <a:t>B.	capital rationing.</a:t>
            </a:r>
          </a:p>
          <a:p>
            <a:pPr marL="0" indent="0">
              <a:buNone/>
            </a:pPr>
            <a:r>
              <a:rPr lang="en-US" dirty="0"/>
              <a:t>C.	mutually exclusive projects.</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47</a:t>
            </a:fld>
            <a:endParaRPr lang="en-US"/>
          </a:p>
        </p:txBody>
      </p:sp>
    </p:spTree>
    <p:extLst>
      <p:ext uri="{BB962C8B-B14F-4D97-AF65-F5344CB8AC3E}">
        <p14:creationId xmlns:p14="http://schemas.microsoft.com/office/powerpoint/2010/main" val="266780043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365125"/>
            <a:ext cx="12192000" cy="3094798"/>
          </a:xfrm>
        </p:spPr>
        <p:txBody>
          <a:bodyPr>
            <a:noAutofit/>
          </a:bodyPr>
          <a:lstStyle/>
          <a:p>
            <a:r>
              <a:rPr lang="en-US" sz="3200" dirty="0"/>
              <a:t>3.Ecosense Industries is analyzing three projects for investment. </a:t>
            </a:r>
            <a:r>
              <a:rPr lang="pl-PL" sz="3200" dirty="0" smtClean="0"/>
              <a:t/>
            </a:r>
            <a:br>
              <a:rPr lang="pl-PL" sz="3200" dirty="0" smtClean="0"/>
            </a:br>
            <a:r>
              <a:rPr lang="en-US" sz="3200" dirty="0" smtClean="0"/>
              <a:t>The </a:t>
            </a:r>
            <a:r>
              <a:rPr lang="en-US" sz="3200" dirty="0"/>
              <a:t>initial investments are $60 million, $50 million and $40 million for projects A, B, and C, respectively. </a:t>
            </a:r>
            <a:r>
              <a:rPr lang="pl-PL" sz="3200" dirty="0" smtClean="0"/>
              <a:t/>
            </a:r>
            <a:br>
              <a:rPr lang="pl-PL" sz="3200" dirty="0" smtClean="0"/>
            </a:br>
            <a:r>
              <a:rPr lang="en-US" sz="3200" dirty="0" smtClean="0"/>
              <a:t>All </a:t>
            </a:r>
            <a:r>
              <a:rPr lang="en-US" sz="3200" dirty="0"/>
              <a:t>three projects generate profits that are twice of the initial investment </a:t>
            </a:r>
            <a:r>
              <a:rPr lang="pl-PL" sz="3200" dirty="0" smtClean="0"/>
              <a:t/>
            </a:r>
            <a:br>
              <a:rPr lang="pl-PL" sz="3200" dirty="0" smtClean="0"/>
            </a:br>
            <a:r>
              <a:rPr lang="en-US" sz="3200" dirty="0" smtClean="0"/>
              <a:t>However</a:t>
            </a:r>
            <a:r>
              <a:rPr lang="en-US" sz="3200" dirty="0"/>
              <a:t>, the company can select a max of two investments as the investment amount is capped </a:t>
            </a:r>
            <a:r>
              <a:rPr lang="en-US" sz="3200" dirty="0" smtClean="0"/>
              <a:t>at</a:t>
            </a:r>
            <a:r>
              <a:rPr lang="pl-PL" sz="3200" dirty="0" smtClean="0"/>
              <a:t> </a:t>
            </a:r>
            <a:r>
              <a:rPr lang="en-US" sz="3200" dirty="0" smtClean="0"/>
              <a:t>$</a:t>
            </a:r>
            <a:r>
              <a:rPr lang="en-US" sz="3200" dirty="0"/>
              <a:t>100 million. </a:t>
            </a:r>
            <a:r>
              <a:rPr lang="pl-PL" sz="3200" dirty="0" smtClean="0"/>
              <a:t/>
            </a:r>
            <a:br>
              <a:rPr lang="pl-PL" sz="3200" dirty="0" smtClean="0"/>
            </a:br>
            <a:r>
              <a:rPr lang="en-US" sz="3200" dirty="0" smtClean="0"/>
              <a:t>The </a:t>
            </a:r>
            <a:r>
              <a:rPr lang="en-US" sz="3200" dirty="0"/>
              <a:t>restriction is most likely a result of:</a:t>
            </a:r>
          </a:p>
        </p:txBody>
      </p:sp>
      <p:sp>
        <p:nvSpPr>
          <p:cNvPr id="3" name="Symbol zastępczy zawartości 2"/>
          <p:cNvSpPr>
            <a:spLocks noGrp="1"/>
          </p:cNvSpPr>
          <p:nvPr>
            <p:ph idx="1"/>
          </p:nvPr>
        </p:nvSpPr>
        <p:spPr>
          <a:xfrm>
            <a:off x="838200" y="3639311"/>
            <a:ext cx="10515600" cy="2537651"/>
          </a:xfrm>
        </p:spPr>
        <p:txBody>
          <a:bodyPr/>
          <a:lstStyle/>
          <a:p>
            <a:pPr marL="0" indent="0">
              <a:buNone/>
            </a:pPr>
            <a:r>
              <a:rPr lang="en-US" dirty="0"/>
              <a:t>A.	project sequencing.</a:t>
            </a:r>
          </a:p>
          <a:p>
            <a:pPr marL="0" indent="0">
              <a:buNone/>
            </a:pPr>
            <a:r>
              <a:rPr lang="en-US" b="1" dirty="0">
                <a:solidFill>
                  <a:srgbClr val="FF0000"/>
                </a:solidFill>
              </a:rPr>
              <a:t>B.	capital rationing.</a:t>
            </a:r>
          </a:p>
          <a:p>
            <a:pPr marL="0" indent="0">
              <a:buNone/>
            </a:pPr>
            <a:r>
              <a:rPr lang="en-US" dirty="0"/>
              <a:t>C.	mutually exclusive projects.</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48</a:t>
            </a:fld>
            <a:endParaRPr lang="en-US"/>
          </a:p>
        </p:txBody>
      </p:sp>
    </p:spTree>
    <p:extLst>
      <p:ext uri="{BB962C8B-B14F-4D97-AF65-F5344CB8AC3E}">
        <p14:creationId xmlns:p14="http://schemas.microsoft.com/office/powerpoint/2010/main" val="206143547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2515235"/>
          </a:xfrm>
        </p:spPr>
        <p:txBody>
          <a:bodyPr>
            <a:normAutofit fontScale="90000"/>
          </a:bodyPr>
          <a:lstStyle/>
          <a:p>
            <a:r>
              <a:rPr lang="en-US" dirty="0"/>
              <a:t>4.	A capital project with an initial investment of $200 generates after-tax cash flows of $50, $100 and $ 150 in years 1,2 and 3 respectively. </a:t>
            </a:r>
            <a:r>
              <a:rPr lang="pl-PL" dirty="0" smtClean="0"/>
              <a:t/>
            </a:r>
            <a:br>
              <a:rPr lang="pl-PL" dirty="0" smtClean="0"/>
            </a:br>
            <a:r>
              <a:rPr lang="en-US" dirty="0" smtClean="0"/>
              <a:t>The </a:t>
            </a:r>
            <a:r>
              <a:rPr lang="en-US" dirty="0"/>
              <a:t>required rate of return is 8 percent</a:t>
            </a:r>
            <a:br>
              <a:rPr lang="en-US" dirty="0"/>
            </a:br>
            <a:r>
              <a:rPr lang="en-US" dirty="0"/>
              <a:t>The net present value is closest to:</a:t>
            </a:r>
          </a:p>
        </p:txBody>
      </p:sp>
      <p:sp>
        <p:nvSpPr>
          <p:cNvPr id="3" name="Symbol zastępczy zawartości 2"/>
          <p:cNvSpPr>
            <a:spLocks noGrp="1"/>
          </p:cNvSpPr>
          <p:nvPr>
            <p:ph idx="1"/>
          </p:nvPr>
        </p:nvSpPr>
        <p:spPr>
          <a:xfrm>
            <a:off x="838200" y="3264407"/>
            <a:ext cx="10515600" cy="2912555"/>
          </a:xfrm>
        </p:spPr>
        <p:txBody>
          <a:bodyPr/>
          <a:lstStyle/>
          <a:p>
            <a:pPr marL="0" indent="0">
              <a:buNone/>
            </a:pPr>
            <a:r>
              <a:rPr lang="en-US" dirty="0"/>
              <a:t>A.	$51.11.</a:t>
            </a:r>
          </a:p>
          <a:p>
            <a:pPr marL="0" indent="0">
              <a:buNone/>
            </a:pPr>
            <a:r>
              <a:rPr lang="en-US" dirty="0"/>
              <a:t>B.	$62.11.</a:t>
            </a:r>
          </a:p>
          <a:p>
            <a:pPr marL="0" indent="0">
              <a:buNone/>
            </a:pPr>
            <a:r>
              <a:rPr lang="en-US" dirty="0"/>
              <a:t>C.	$40.80.</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49</a:t>
            </a:fld>
            <a:endParaRPr lang="en-US"/>
          </a:p>
        </p:txBody>
      </p:sp>
    </p:spTree>
    <p:extLst>
      <p:ext uri="{BB962C8B-B14F-4D97-AF65-F5344CB8AC3E}">
        <p14:creationId xmlns:p14="http://schemas.microsoft.com/office/powerpoint/2010/main" val="38017217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5 </a:t>
            </a:r>
            <a:r>
              <a:rPr lang="pl-PL" dirty="0" err="1" smtClean="0"/>
              <a:t>key</a:t>
            </a:r>
            <a:r>
              <a:rPr lang="pl-PL" dirty="0" smtClean="0"/>
              <a:t> </a:t>
            </a:r>
            <a:r>
              <a:rPr lang="pl-PL" dirty="0" err="1" smtClean="0"/>
              <a:t>principles</a:t>
            </a:r>
            <a:r>
              <a:rPr lang="pl-PL" dirty="0" smtClean="0"/>
              <a:t> of Capital </a:t>
            </a:r>
            <a:r>
              <a:rPr lang="pl-PL" dirty="0" err="1" smtClean="0"/>
              <a:t>Budgeting</a:t>
            </a:r>
            <a:endParaRPr lang="en-US" dirty="0"/>
          </a:p>
        </p:txBody>
      </p:sp>
      <p:sp>
        <p:nvSpPr>
          <p:cNvPr id="3" name="Symbol zastępczy zawartości 2"/>
          <p:cNvSpPr>
            <a:spLocks noGrp="1"/>
          </p:cNvSpPr>
          <p:nvPr>
            <p:ph idx="1"/>
          </p:nvPr>
        </p:nvSpPr>
        <p:spPr/>
        <p:txBody>
          <a:bodyPr/>
          <a:lstStyle/>
          <a:p>
            <a:r>
              <a:rPr lang="pl-PL" dirty="0" err="1" smtClean="0"/>
              <a:t>Incremental</a:t>
            </a:r>
            <a:r>
              <a:rPr lang="pl-PL" dirty="0" smtClean="0"/>
              <a:t> </a:t>
            </a:r>
            <a:r>
              <a:rPr lang="pl-PL" dirty="0" err="1" smtClean="0"/>
              <a:t>cash</a:t>
            </a:r>
            <a:r>
              <a:rPr lang="pl-PL" dirty="0" smtClean="0"/>
              <a:t> </a:t>
            </a:r>
            <a:r>
              <a:rPr lang="pl-PL" dirty="0" err="1" smtClean="0"/>
              <a:t>flows</a:t>
            </a:r>
            <a:r>
              <a:rPr lang="pl-PL" dirty="0" smtClean="0"/>
              <a:t>:</a:t>
            </a:r>
          </a:p>
          <a:p>
            <a:pPr lvl="1"/>
            <a:r>
              <a:rPr lang="pl-PL" dirty="0" err="1" smtClean="0"/>
              <a:t>Include</a:t>
            </a:r>
            <a:r>
              <a:rPr lang="pl-PL" dirty="0" smtClean="0"/>
              <a:t> </a:t>
            </a:r>
            <a:r>
              <a:rPr lang="pl-PL" dirty="0" err="1" smtClean="0"/>
              <a:t>externalities</a:t>
            </a:r>
            <a:r>
              <a:rPr lang="pl-PL" dirty="0" smtClean="0"/>
              <a:t> (</a:t>
            </a:r>
            <a:r>
              <a:rPr lang="pl-PL" dirty="0" err="1" smtClean="0"/>
              <a:t>impact</a:t>
            </a:r>
            <a:r>
              <a:rPr lang="pl-PL" dirty="0" smtClean="0"/>
              <a:t> on </a:t>
            </a:r>
            <a:r>
              <a:rPr lang="pl-PL" dirty="0" err="1" smtClean="0"/>
              <a:t>existing</a:t>
            </a:r>
            <a:r>
              <a:rPr lang="pl-PL" dirty="0" smtClean="0"/>
              <a:t> </a:t>
            </a:r>
            <a:r>
              <a:rPr lang="pl-PL" dirty="0" err="1" smtClean="0"/>
              <a:t>projects</a:t>
            </a:r>
            <a:r>
              <a:rPr lang="pl-PL" dirty="0" smtClean="0"/>
              <a:t>)</a:t>
            </a:r>
          </a:p>
          <a:p>
            <a:pPr lvl="1"/>
            <a:r>
              <a:rPr lang="pl-PL" dirty="0" err="1" smtClean="0"/>
              <a:t>Exclude</a:t>
            </a:r>
            <a:r>
              <a:rPr lang="pl-PL" dirty="0" smtClean="0"/>
              <a:t> </a:t>
            </a:r>
            <a:r>
              <a:rPr lang="pl-PL" dirty="0" err="1" smtClean="0"/>
              <a:t>Sunk</a:t>
            </a:r>
            <a:r>
              <a:rPr lang="pl-PL" dirty="0" smtClean="0"/>
              <a:t> </a:t>
            </a:r>
            <a:r>
              <a:rPr lang="pl-PL" dirty="0" err="1" smtClean="0"/>
              <a:t>costs</a:t>
            </a:r>
            <a:endParaRPr lang="pl-PL" dirty="0" smtClean="0"/>
          </a:p>
          <a:p>
            <a:r>
              <a:rPr lang="pl-PL" dirty="0" smtClean="0"/>
              <a:t>Timing of the </a:t>
            </a:r>
            <a:r>
              <a:rPr lang="pl-PL" dirty="0" err="1" smtClean="0"/>
              <a:t>cash</a:t>
            </a:r>
            <a:r>
              <a:rPr lang="pl-PL" dirty="0" smtClean="0"/>
              <a:t> </a:t>
            </a:r>
            <a:r>
              <a:rPr lang="pl-PL" dirty="0" err="1" smtClean="0"/>
              <a:t>flows</a:t>
            </a:r>
            <a:r>
              <a:rPr lang="pl-PL" dirty="0" smtClean="0"/>
              <a:t> </a:t>
            </a:r>
            <a:r>
              <a:rPr lang="pl-PL" dirty="0" err="1" smtClean="0"/>
              <a:t>is</a:t>
            </a:r>
            <a:r>
              <a:rPr lang="pl-PL" dirty="0" smtClean="0"/>
              <a:t> </a:t>
            </a:r>
            <a:r>
              <a:rPr lang="pl-PL" dirty="0" err="1" smtClean="0"/>
              <a:t>vital</a:t>
            </a:r>
            <a:r>
              <a:rPr lang="pl-PL" dirty="0" smtClean="0"/>
              <a:t> (</a:t>
            </a:r>
            <a:r>
              <a:rPr lang="pl-PL" dirty="0" err="1" smtClean="0"/>
              <a:t>time</a:t>
            </a:r>
            <a:r>
              <a:rPr lang="pl-PL" dirty="0" smtClean="0"/>
              <a:t> </a:t>
            </a:r>
            <a:r>
              <a:rPr lang="pl-PL" dirty="0" err="1" smtClean="0"/>
              <a:t>value</a:t>
            </a:r>
            <a:r>
              <a:rPr lang="pl-PL" dirty="0" smtClean="0"/>
              <a:t> of </a:t>
            </a:r>
            <a:r>
              <a:rPr lang="pl-PL" dirty="0" err="1" smtClean="0"/>
              <a:t>money</a:t>
            </a:r>
            <a:r>
              <a:rPr lang="pl-PL" dirty="0" smtClean="0"/>
              <a:t>)</a:t>
            </a:r>
          </a:p>
          <a:p>
            <a:r>
              <a:rPr lang="pl-PL" dirty="0" smtClean="0"/>
              <a:t>Cash </a:t>
            </a:r>
            <a:r>
              <a:rPr lang="pl-PL" dirty="0" err="1" smtClean="0"/>
              <a:t>flows</a:t>
            </a:r>
            <a:r>
              <a:rPr lang="pl-PL" dirty="0" smtClean="0"/>
              <a:t> </a:t>
            </a:r>
            <a:r>
              <a:rPr lang="pl-PL" dirty="0" err="1" smtClean="0"/>
              <a:t>include</a:t>
            </a:r>
            <a:r>
              <a:rPr lang="pl-PL" dirty="0" smtClean="0"/>
              <a:t> </a:t>
            </a:r>
            <a:r>
              <a:rPr lang="pl-PL" dirty="0" err="1" smtClean="0"/>
              <a:t>opportunity</a:t>
            </a:r>
            <a:r>
              <a:rPr lang="pl-PL" dirty="0" smtClean="0"/>
              <a:t> </a:t>
            </a:r>
            <a:r>
              <a:rPr lang="pl-PL" dirty="0" err="1" smtClean="0"/>
              <a:t>costs</a:t>
            </a:r>
            <a:endParaRPr lang="pl-PL" dirty="0" smtClean="0"/>
          </a:p>
          <a:p>
            <a:r>
              <a:rPr lang="pl-PL" dirty="0" smtClean="0"/>
              <a:t>Cash </a:t>
            </a:r>
            <a:r>
              <a:rPr lang="pl-PL" dirty="0" err="1" smtClean="0"/>
              <a:t>flows</a:t>
            </a:r>
            <a:r>
              <a:rPr lang="pl-PL" dirty="0" smtClean="0"/>
              <a:t> on </a:t>
            </a:r>
            <a:r>
              <a:rPr lang="pl-PL" dirty="0" err="1" smtClean="0"/>
              <a:t>after-tax</a:t>
            </a:r>
            <a:r>
              <a:rPr lang="pl-PL" dirty="0" smtClean="0"/>
              <a:t> </a:t>
            </a:r>
            <a:r>
              <a:rPr lang="pl-PL" dirty="0" err="1" smtClean="0"/>
              <a:t>basis</a:t>
            </a:r>
            <a:endParaRPr lang="pl-PL" dirty="0" smtClean="0"/>
          </a:p>
          <a:p>
            <a:r>
              <a:rPr lang="pl-PL" dirty="0" smtClean="0"/>
              <a:t>Financial </a:t>
            </a:r>
            <a:r>
              <a:rPr lang="pl-PL" dirty="0" err="1" smtClean="0"/>
              <a:t>costs</a:t>
            </a:r>
            <a:r>
              <a:rPr lang="pl-PL" dirty="0" smtClean="0"/>
              <a:t> </a:t>
            </a:r>
            <a:r>
              <a:rPr lang="pl-PL" dirty="0" err="1" smtClean="0"/>
              <a:t>are</a:t>
            </a:r>
            <a:r>
              <a:rPr lang="pl-PL" dirty="0" smtClean="0"/>
              <a:t> </a:t>
            </a:r>
            <a:r>
              <a:rPr lang="pl-PL" dirty="0" err="1" smtClean="0"/>
              <a:t>ignored</a:t>
            </a:r>
            <a:endParaRPr lang="pl-PL" dirty="0" smtClean="0"/>
          </a:p>
          <a:p>
            <a:endParaRPr lang="pl-PL" dirty="0" smtClean="0"/>
          </a:p>
          <a:p>
            <a:endParaRPr lang="pl-PL" dirty="0" smtClean="0"/>
          </a:p>
          <a:p>
            <a:pPr lvl="1"/>
            <a:endParaRPr lang="pl-PL" dirty="0" smtClean="0"/>
          </a:p>
          <a:p>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5</a:t>
            </a:fld>
            <a:endParaRPr lang="en-US"/>
          </a:p>
        </p:txBody>
      </p:sp>
    </p:spTree>
    <p:extLst>
      <p:ext uri="{BB962C8B-B14F-4D97-AF65-F5344CB8AC3E}">
        <p14:creationId xmlns:p14="http://schemas.microsoft.com/office/powerpoint/2010/main" val="175457122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2515235"/>
          </a:xfrm>
        </p:spPr>
        <p:txBody>
          <a:bodyPr>
            <a:normAutofit fontScale="90000"/>
          </a:bodyPr>
          <a:lstStyle/>
          <a:p>
            <a:r>
              <a:rPr lang="en-US" dirty="0"/>
              <a:t>4.	A capital project with an initial investment of $200 generates after-tax cash flows of $50, $100 and $ 150 in years 1,2 and 3 respectively. </a:t>
            </a:r>
            <a:r>
              <a:rPr lang="pl-PL" dirty="0" smtClean="0"/>
              <a:t/>
            </a:r>
            <a:br>
              <a:rPr lang="pl-PL" dirty="0" smtClean="0"/>
            </a:br>
            <a:r>
              <a:rPr lang="en-US" dirty="0" smtClean="0"/>
              <a:t>The </a:t>
            </a:r>
            <a:r>
              <a:rPr lang="en-US" dirty="0"/>
              <a:t>required rate of return is 8 percent</a:t>
            </a:r>
            <a:br>
              <a:rPr lang="en-US" dirty="0"/>
            </a:br>
            <a:r>
              <a:rPr lang="en-US" dirty="0"/>
              <a:t>The net present value is closest to:</a:t>
            </a:r>
          </a:p>
        </p:txBody>
      </p:sp>
      <p:sp>
        <p:nvSpPr>
          <p:cNvPr id="3" name="Symbol zastępczy zawartości 2"/>
          <p:cNvSpPr>
            <a:spLocks noGrp="1"/>
          </p:cNvSpPr>
          <p:nvPr>
            <p:ph idx="1"/>
          </p:nvPr>
        </p:nvSpPr>
        <p:spPr>
          <a:xfrm>
            <a:off x="838200" y="3264407"/>
            <a:ext cx="10515600" cy="2912555"/>
          </a:xfrm>
        </p:spPr>
        <p:txBody>
          <a:bodyPr/>
          <a:lstStyle/>
          <a:p>
            <a:pPr marL="0" indent="0">
              <a:buNone/>
            </a:pPr>
            <a:r>
              <a:rPr lang="en-US" b="1" dirty="0">
                <a:solidFill>
                  <a:srgbClr val="FF0000"/>
                </a:solidFill>
              </a:rPr>
              <a:t>A.	$51.11.</a:t>
            </a:r>
          </a:p>
          <a:p>
            <a:pPr marL="0" indent="0">
              <a:buNone/>
            </a:pPr>
            <a:r>
              <a:rPr lang="en-US" dirty="0"/>
              <a:t>B.	$62.11.</a:t>
            </a:r>
          </a:p>
          <a:p>
            <a:pPr marL="0" indent="0">
              <a:buNone/>
            </a:pPr>
            <a:r>
              <a:rPr lang="en-US" dirty="0"/>
              <a:t>C.	$40.80.</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50</a:t>
            </a:fld>
            <a:endParaRPr lang="en-US"/>
          </a:p>
        </p:txBody>
      </p:sp>
      <p:sp>
        <p:nvSpPr>
          <p:cNvPr id="5" name="Prostokąt 4"/>
          <p:cNvSpPr/>
          <p:nvPr/>
        </p:nvSpPr>
        <p:spPr>
          <a:xfrm>
            <a:off x="646176" y="5126659"/>
            <a:ext cx="10707624" cy="461665"/>
          </a:xfrm>
          <a:prstGeom prst="rect">
            <a:avLst/>
          </a:prstGeom>
        </p:spPr>
        <p:txBody>
          <a:bodyPr wrap="square">
            <a:spAutoFit/>
          </a:bodyPr>
          <a:lstStyle/>
          <a:p>
            <a:r>
              <a:rPr lang="en-US" sz="2400" b="1" dirty="0" smtClean="0">
                <a:solidFill>
                  <a:srgbClr val="FF0000"/>
                </a:solidFill>
                <a:effectLst/>
                <a:latin typeface="Courier New" panose="02070309020205020404" pitchFamily="49" charset="0"/>
                <a:ea typeface="Courier New" panose="02070309020205020404" pitchFamily="49" charset="0"/>
              </a:rPr>
              <a:t>NPV = (-200) + 50/1.08 + 100/1.08^2 + 150/1.08^3 = 51.11</a:t>
            </a:r>
            <a:endParaRPr lang="en-US" sz="2400" b="1" dirty="0">
              <a:solidFill>
                <a:srgbClr val="FF0000"/>
              </a:solidFill>
            </a:endParaRPr>
          </a:p>
        </p:txBody>
      </p:sp>
    </p:spTree>
    <p:extLst>
      <p:ext uri="{BB962C8B-B14F-4D97-AF65-F5344CB8AC3E}">
        <p14:creationId xmlns:p14="http://schemas.microsoft.com/office/powerpoint/2010/main" val="39420850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2399854"/>
          </a:xfrm>
        </p:spPr>
        <p:txBody>
          <a:bodyPr>
            <a:noAutofit/>
          </a:bodyPr>
          <a:lstStyle/>
          <a:p>
            <a:r>
              <a:rPr lang="en-US" sz="3200" dirty="0"/>
              <a:t>5.	A capital project with an initial investment of $100,000 generates after-tax cash flows of $50,000, $0 and $150,000 in years 1,2 and 3 respectively. </a:t>
            </a:r>
            <a:r>
              <a:rPr lang="pl-PL" sz="3200" dirty="0" smtClean="0"/>
              <a:t/>
            </a:r>
            <a:br>
              <a:rPr lang="pl-PL" sz="3200" dirty="0" smtClean="0"/>
            </a:br>
            <a:r>
              <a:rPr lang="en-US" sz="3200" dirty="0" smtClean="0"/>
              <a:t>The </a:t>
            </a:r>
            <a:r>
              <a:rPr lang="en-US" sz="3200" dirty="0"/>
              <a:t>cost of capital is </a:t>
            </a:r>
            <a:r>
              <a:rPr lang="en-US" sz="3200" dirty="0" smtClean="0"/>
              <a:t>15</a:t>
            </a:r>
            <a:r>
              <a:rPr lang="pl-PL" sz="3200" dirty="0" smtClean="0"/>
              <a:t> </a:t>
            </a:r>
            <a:r>
              <a:rPr lang="en-US" sz="3200" dirty="0" smtClean="0"/>
              <a:t>percent </a:t>
            </a:r>
            <a:r>
              <a:rPr lang="pl-PL" sz="3200" dirty="0" smtClean="0"/>
              <a:t/>
            </a:r>
            <a:br>
              <a:rPr lang="pl-PL" sz="3200" dirty="0" smtClean="0"/>
            </a:br>
            <a:r>
              <a:rPr lang="en-US" sz="3200" dirty="0" smtClean="0"/>
              <a:t>The </a:t>
            </a:r>
            <a:r>
              <a:rPr lang="en-US" sz="3200" dirty="0"/>
              <a:t>internal rate of return is closest to:</a:t>
            </a:r>
          </a:p>
        </p:txBody>
      </p:sp>
      <p:sp>
        <p:nvSpPr>
          <p:cNvPr id="3" name="Symbol zastępczy zawartości 2"/>
          <p:cNvSpPr>
            <a:spLocks noGrp="1"/>
          </p:cNvSpPr>
          <p:nvPr>
            <p:ph idx="1"/>
          </p:nvPr>
        </p:nvSpPr>
        <p:spPr>
          <a:xfrm>
            <a:off x="838200" y="2944367"/>
            <a:ext cx="10515600" cy="3232595"/>
          </a:xfrm>
        </p:spPr>
        <p:txBody>
          <a:bodyPr/>
          <a:lstStyle/>
          <a:p>
            <a:pPr marL="0" indent="0">
              <a:buNone/>
            </a:pPr>
            <a:r>
              <a:rPr lang="en-US" dirty="0"/>
              <a:t>A.	32.97 percent.</a:t>
            </a:r>
          </a:p>
          <a:p>
            <a:pPr marL="0" indent="0">
              <a:buNone/>
            </a:pPr>
            <a:r>
              <a:rPr lang="en-US" dirty="0"/>
              <a:t>B.	33.79 percent.</a:t>
            </a:r>
          </a:p>
          <a:p>
            <a:pPr marL="0" indent="0">
              <a:buNone/>
            </a:pPr>
            <a:r>
              <a:rPr lang="en-US" dirty="0"/>
              <a:t>C.	34.13 percent.</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51</a:t>
            </a:fld>
            <a:endParaRPr lang="en-US"/>
          </a:p>
        </p:txBody>
      </p:sp>
    </p:spTree>
    <p:extLst>
      <p:ext uri="{BB962C8B-B14F-4D97-AF65-F5344CB8AC3E}">
        <p14:creationId xmlns:p14="http://schemas.microsoft.com/office/powerpoint/2010/main" val="345455844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2399854"/>
          </a:xfrm>
        </p:spPr>
        <p:txBody>
          <a:bodyPr>
            <a:noAutofit/>
          </a:bodyPr>
          <a:lstStyle/>
          <a:p>
            <a:r>
              <a:rPr lang="en-US" sz="3200" dirty="0"/>
              <a:t>5.	A capital project with an initial investment of $100,000 generates after-tax cash flows of $50,000, $0 and $150,000 in years 1,2 and 3 respectively. </a:t>
            </a:r>
            <a:r>
              <a:rPr lang="pl-PL" sz="3200" dirty="0" smtClean="0"/>
              <a:t/>
            </a:r>
            <a:br>
              <a:rPr lang="pl-PL" sz="3200" dirty="0" smtClean="0"/>
            </a:br>
            <a:r>
              <a:rPr lang="en-US" sz="3200" dirty="0" smtClean="0"/>
              <a:t>The </a:t>
            </a:r>
            <a:r>
              <a:rPr lang="en-US" sz="3200" dirty="0"/>
              <a:t>cost of capital is </a:t>
            </a:r>
            <a:r>
              <a:rPr lang="en-US" sz="3200" dirty="0" smtClean="0"/>
              <a:t>15</a:t>
            </a:r>
            <a:r>
              <a:rPr lang="pl-PL" sz="3200" dirty="0" smtClean="0"/>
              <a:t> </a:t>
            </a:r>
            <a:r>
              <a:rPr lang="en-US" sz="3200" dirty="0" smtClean="0"/>
              <a:t>percent </a:t>
            </a:r>
            <a:r>
              <a:rPr lang="pl-PL" sz="3200" dirty="0" smtClean="0"/>
              <a:t/>
            </a:r>
            <a:br>
              <a:rPr lang="pl-PL" sz="3200" dirty="0" smtClean="0"/>
            </a:br>
            <a:r>
              <a:rPr lang="en-US" sz="3200" dirty="0" smtClean="0"/>
              <a:t>The </a:t>
            </a:r>
            <a:r>
              <a:rPr lang="en-US" sz="3200" dirty="0"/>
              <a:t>internal rate of return is closest to:</a:t>
            </a:r>
          </a:p>
        </p:txBody>
      </p:sp>
      <p:sp>
        <p:nvSpPr>
          <p:cNvPr id="3" name="Symbol zastępczy zawartości 2"/>
          <p:cNvSpPr>
            <a:spLocks noGrp="1"/>
          </p:cNvSpPr>
          <p:nvPr>
            <p:ph idx="1"/>
          </p:nvPr>
        </p:nvSpPr>
        <p:spPr>
          <a:xfrm>
            <a:off x="838200" y="2944367"/>
            <a:ext cx="10515600" cy="3232595"/>
          </a:xfrm>
        </p:spPr>
        <p:txBody>
          <a:bodyPr/>
          <a:lstStyle/>
          <a:p>
            <a:pPr marL="0" indent="0">
              <a:buNone/>
            </a:pPr>
            <a:r>
              <a:rPr lang="en-US" dirty="0"/>
              <a:t>A.	32.97 percent.</a:t>
            </a:r>
          </a:p>
          <a:p>
            <a:pPr marL="0" indent="0">
              <a:buNone/>
            </a:pPr>
            <a:r>
              <a:rPr lang="en-US" b="1" dirty="0">
                <a:solidFill>
                  <a:srgbClr val="FF0000"/>
                </a:solidFill>
              </a:rPr>
              <a:t>B.	33.79 percent.</a:t>
            </a:r>
          </a:p>
          <a:p>
            <a:pPr marL="514350" indent="-514350">
              <a:buAutoNum type="alphaUcPeriod" startAt="3"/>
            </a:pPr>
            <a:r>
              <a:rPr lang="pl-PL" dirty="0" smtClean="0"/>
              <a:t>     </a:t>
            </a:r>
            <a:r>
              <a:rPr lang="en-US" dirty="0" smtClean="0"/>
              <a:t>34.13 </a:t>
            </a:r>
            <a:r>
              <a:rPr lang="en-US" dirty="0"/>
              <a:t>percent</a:t>
            </a:r>
            <a:r>
              <a:rPr lang="en-US" dirty="0" smtClean="0"/>
              <a:t>.</a:t>
            </a:r>
            <a:endParaRPr lang="pl-PL" dirty="0"/>
          </a:p>
          <a:p>
            <a:pPr marL="0" indent="0">
              <a:buNone/>
            </a:pPr>
            <a:endParaRPr lang="pl-PL" dirty="0"/>
          </a:p>
          <a:p>
            <a:pPr marL="0" indent="0">
              <a:buNone/>
            </a:pPr>
            <a:r>
              <a:rPr lang="pl-PL" b="1" dirty="0" err="1" smtClean="0">
                <a:solidFill>
                  <a:srgbClr val="FF0000"/>
                </a:solidFill>
              </a:rPr>
              <a:t>Calculated</a:t>
            </a:r>
            <a:r>
              <a:rPr lang="pl-PL" b="1" dirty="0" smtClean="0">
                <a:solidFill>
                  <a:srgbClr val="FF0000"/>
                </a:solidFill>
              </a:rPr>
              <a:t> with a </a:t>
            </a:r>
            <a:r>
              <a:rPr lang="pl-PL" b="1" dirty="0" err="1" smtClean="0">
                <a:solidFill>
                  <a:srgbClr val="FF0000"/>
                </a:solidFill>
              </a:rPr>
              <a:t>financial</a:t>
            </a:r>
            <a:r>
              <a:rPr lang="pl-PL" b="1" dirty="0" smtClean="0">
                <a:solidFill>
                  <a:srgbClr val="FF0000"/>
                </a:solidFill>
              </a:rPr>
              <a:t> </a:t>
            </a:r>
            <a:r>
              <a:rPr lang="pl-PL" b="1" dirty="0" err="1" smtClean="0">
                <a:solidFill>
                  <a:srgbClr val="FF0000"/>
                </a:solidFill>
              </a:rPr>
              <a:t>calculator</a:t>
            </a:r>
            <a:r>
              <a:rPr lang="pl-PL" b="1" dirty="0" smtClean="0">
                <a:solidFill>
                  <a:srgbClr val="FF0000"/>
                </a:solidFill>
              </a:rPr>
              <a:t>. </a:t>
            </a:r>
            <a:endParaRPr lang="pl-PL" b="1" dirty="0">
              <a:solidFill>
                <a:srgbClr val="FF0000"/>
              </a:solidFill>
            </a:endParaRPr>
          </a:p>
          <a:p>
            <a:pPr marL="0" indent="0">
              <a:buNone/>
            </a:pPr>
            <a:r>
              <a:rPr lang="pl-PL" b="1" dirty="0" err="1" smtClean="0">
                <a:solidFill>
                  <a:srgbClr val="FF0000"/>
                </a:solidFill>
              </a:rPr>
              <a:t>Alternatively</a:t>
            </a:r>
            <a:r>
              <a:rPr lang="pl-PL" b="1" dirty="0" smtClean="0">
                <a:solidFill>
                  <a:srgbClr val="FF0000"/>
                </a:solidFill>
              </a:rPr>
              <a:t>: </a:t>
            </a:r>
            <a:r>
              <a:rPr lang="pl-PL" b="1" dirty="0" err="1" smtClean="0">
                <a:solidFill>
                  <a:srgbClr val="FF0000"/>
                </a:solidFill>
              </a:rPr>
              <a:t>substitute</a:t>
            </a:r>
            <a:r>
              <a:rPr lang="pl-PL" b="1" dirty="0" smtClean="0">
                <a:solidFill>
                  <a:srgbClr val="FF0000"/>
                </a:solidFill>
              </a:rPr>
              <a:t> </a:t>
            </a:r>
            <a:r>
              <a:rPr lang="pl-PL" b="1" dirty="0" err="1" smtClean="0">
                <a:solidFill>
                  <a:srgbClr val="FF0000"/>
                </a:solidFill>
              </a:rPr>
              <a:t>all</a:t>
            </a:r>
            <a:r>
              <a:rPr lang="pl-PL" b="1" dirty="0" smtClean="0">
                <a:solidFill>
                  <a:srgbClr val="FF0000"/>
                </a:solidFill>
              </a:rPr>
              <a:t> the </a:t>
            </a:r>
            <a:r>
              <a:rPr lang="pl-PL" b="1" dirty="0" err="1" smtClean="0">
                <a:solidFill>
                  <a:srgbClr val="FF0000"/>
                </a:solidFill>
              </a:rPr>
              <a:t>answers</a:t>
            </a:r>
            <a:r>
              <a:rPr lang="pl-PL" b="1" dirty="0" smtClean="0">
                <a:solidFill>
                  <a:srgbClr val="FF0000"/>
                </a:solidFill>
              </a:rPr>
              <a:t> to the NPV </a:t>
            </a:r>
            <a:r>
              <a:rPr lang="pl-PL" b="1" dirty="0" err="1" smtClean="0">
                <a:solidFill>
                  <a:srgbClr val="FF0000"/>
                </a:solidFill>
              </a:rPr>
              <a:t>equation</a:t>
            </a:r>
            <a:r>
              <a:rPr lang="pl-PL" b="1" dirty="0" smtClean="0">
                <a:solidFill>
                  <a:srgbClr val="FF0000"/>
                </a:solidFill>
              </a:rPr>
              <a:t>.</a:t>
            </a:r>
            <a:endParaRPr lang="en-US" b="1" dirty="0">
              <a:solidFill>
                <a:srgbClr val="FF0000"/>
              </a:solidFill>
            </a:endParaRPr>
          </a:p>
        </p:txBody>
      </p:sp>
      <p:sp>
        <p:nvSpPr>
          <p:cNvPr id="4" name="Symbol zastępczy numeru slajdu 3"/>
          <p:cNvSpPr>
            <a:spLocks noGrp="1"/>
          </p:cNvSpPr>
          <p:nvPr>
            <p:ph type="sldNum" sz="quarter" idx="12"/>
          </p:nvPr>
        </p:nvSpPr>
        <p:spPr/>
        <p:txBody>
          <a:bodyPr/>
          <a:lstStyle/>
          <a:p>
            <a:fld id="{5E1C4228-D70F-4A74-9B53-0EFBA052F5E1}" type="slidenum">
              <a:rPr lang="en-US" smtClean="0"/>
              <a:t>52</a:t>
            </a:fld>
            <a:endParaRPr lang="en-US"/>
          </a:p>
        </p:txBody>
      </p:sp>
    </p:spTree>
    <p:extLst>
      <p:ext uri="{BB962C8B-B14F-4D97-AF65-F5344CB8AC3E}">
        <p14:creationId xmlns:p14="http://schemas.microsoft.com/office/powerpoint/2010/main" val="47424847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10896" y="365125"/>
            <a:ext cx="11365992" cy="1325563"/>
          </a:xfrm>
        </p:spPr>
        <p:txBody>
          <a:bodyPr>
            <a:noAutofit/>
          </a:bodyPr>
          <a:lstStyle/>
          <a:p>
            <a:r>
              <a:rPr lang="en-US" sz="3200" dirty="0"/>
              <a:t>6.	Calculate the payback period and discounted payback period for the following cash flows of a capital project </a:t>
            </a:r>
            <a:r>
              <a:rPr lang="pl-PL" sz="3200" dirty="0" smtClean="0"/>
              <a:t/>
            </a:r>
            <a:br>
              <a:rPr lang="pl-PL" sz="3200" dirty="0" smtClean="0"/>
            </a:br>
            <a:r>
              <a:rPr lang="en-US" sz="3200" dirty="0" smtClean="0"/>
              <a:t>The </a:t>
            </a:r>
            <a:r>
              <a:rPr lang="en-US" sz="3200" dirty="0"/>
              <a:t>required rate of return is 20 percent</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2036577502"/>
              </p:ext>
            </p:extLst>
          </p:nvPr>
        </p:nvGraphicFramePr>
        <p:xfrm>
          <a:off x="1328166" y="2196241"/>
          <a:ext cx="7943850" cy="784702"/>
        </p:xfrm>
        <a:graphic>
          <a:graphicData uri="http://schemas.openxmlformats.org/drawingml/2006/table">
            <a:tbl>
              <a:tblPr firstRow="1" firstCol="1" bandRow="1">
                <a:tableStyleId>{5C22544A-7EE6-4342-B048-85BDC9FD1C3A}</a:tableStyleId>
              </a:tblPr>
              <a:tblGrid>
                <a:gridCol w="2313237"/>
                <a:gridCol w="1550092"/>
                <a:gridCol w="1163313"/>
                <a:gridCol w="1346289"/>
                <a:gridCol w="1570919"/>
              </a:tblGrid>
              <a:tr h="392351">
                <a:tc>
                  <a:txBody>
                    <a:bodyPr/>
                    <a:lstStyle/>
                    <a:p>
                      <a:pPr marL="0" marR="0" algn="ctr">
                        <a:lnSpc>
                          <a:spcPct val="107000"/>
                        </a:lnSpc>
                        <a:spcBef>
                          <a:spcPts val="0"/>
                        </a:spcBef>
                        <a:spcAft>
                          <a:spcPts val="0"/>
                        </a:spcAft>
                      </a:pPr>
                      <a:r>
                        <a:rPr lang="en-US" sz="1800" dirty="0">
                          <a:effectLst/>
                        </a:rPr>
                        <a:t>Year</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effectLst/>
                        </a:rPr>
                        <a:t>1</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effectLst/>
                        </a:rPr>
                        <a:t>2</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effectLst/>
                        </a:rPr>
                        <a:t>3</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r>
              <a:tr h="392351">
                <a:tc>
                  <a:txBody>
                    <a:bodyPr/>
                    <a:lstStyle/>
                    <a:p>
                      <a:pPr marL="0" marR="0" algn="ctr">
                        <a:lnSpc>
                          <a:spcPct val="107000"/>
                        </a:lnSpc>
                        <a:spcBef>
                          <a:spcPts val="0"/>
                        </a:spcBef>
                        <a:spcAft>
                          <a:spcPts val="0"/>
                        </a:spcAft>
                      </a:pPr>
                      <a:r>
                        <a:rPr lang="en-US" sz="1800">
                          <a:effectLst/>
                        </a:rPr>
                        <a:t>Cash flow</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dirty="0">
                          <a:effectLst/>
                        </a:rPr>
                        <a:t>-12,000</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5,000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8,000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dirty="0">
                          <a:effectLst/>
                        </a:rPr>
                        <a:t>10,000</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r>
            </a:tbl>
          </a:graphicData>
        </a:graphic>
      </p:graphicFrame>
      <p:sp>
        <p:nvSpPr>
          <p:cNvPr id="4" name="Symbol zastępczy numeru slajdu 3"/>
          <p:cNvSpPr>
            <a:spLocks noGrp="1"/>
          </p:cNvSpPr>
          <p:nvPr>
            <p:ph type="sldNum" sz="quarter" idx="12"/>
          </p:nvPr>
        </p:nvSpPr>
        <p:spPr/>
        <p:txBody>
          <a:bodyPr/>
          <a:lstStyle/>
          <a:p>
            <a:fld id="{5E1C4228-D70F-4A74-9B53-0EFBA052F5E1}" type="slidenum">
              <a:rPr lang="en-US" smtClean="0"/>
              <a:t>53</a:t>
            </a:fld>
            <a:endParaRPr lang="en-US"/>
          </a:p>
        </p:txBody>
      </p:sp>
      <p:sp>
        <p:nvSpPr>
          <p:cNvPr id="6" name="Prostokąt 5"/>
          <p:cNvSpPr/>
          <p:nvPr/>
        </p:nvSpPr>
        <p:spPr>
          <a:xfrm>
            <a:off x="487680" y="3876378"/>
            <a:ext cx="10866120" cy="1323439"/>
          </a:xfrm>
          <a:prstGeom prst="rect">
            <a:avLst/>
          </a:prstGeom>
        </p:spPr>
        <p:txBody>
          <a:bodyPr wrap="square">
            <a:spAutoFit/>
          </a:bodyPr>
          <a:lstStyle/>
          <a:p>
            <a:r>
              <a:rPr lang="en-US" sz="2000" dirty="0" smtClean="0">
                <a:solidFill>
                  <a:srgbClr val="000000"/>
                </a:solidFill>
                <a:effectLst/>
                <a:latin typeface="Courier New" panose="02070309020205020404" pitchFamily="49" charset="0"/>
                <a:ea typeface="Courier New" panose="02070309020205020404" pitchFamily="49" charset="0"/>
              </a:rPr>
              <a:t>The payback period is:</a:t>
            </a:r>
          </a:p>
          <a:p>
            <a:pPr>
              <a:tabLst>
                <a:tab pos="404495" algn="l"/>
              </a:tabLst>
            </a:pPr>
            <a:r>
              <a:rPr lang="en-US" sz="2000" dirty="0" smtClean="0">
                <a:solidFill>
                  <a:srgbClr val="000000"/>
                </a:solidFill>
                <a:effectLst/>
                <a:latin typeface="Courier New" panose="02070309020205020404" pitchFamily="49" charset="0"/>
                <a:ea typeface="Courier New" panose="02070309020205020404" pitchFamily="49" charset="0"/>
              </a:rPr>
              <a:t>A.	1.12 years shorter than the discounted payback period.</a:t>
            </a:r>
          </a:p>
          <a:p>
            <a:pPr>
              <a:tabLst>
                <a:tab pos="404495" algn="l"/>
              </a:tabLst>
            </a:pPr>
            <a:r>
              <a:rPr lang="en-US" sz="2000" dirty="0" smtClean="0">
                <a:solidFill>
                  <a:srgbClr val="000000"/>
                </a:solidFill>
                <a:effectLst/>
                <a:latin typeface="Courier New" panose="02070309020205020404" pitchFamily="49" charset="0"/>
                <a:ea typeface="Courier New" panose="02070309020205020404" pitchFamily="49" charset="0"/>
              </a:rPr>
              <a:t>B.	0.51 years shorter than the discounted payback period.</a:t>
            </a:r>
          </a:p>
          <a:p>
            <a:pPr>
              <a:tabLst>
                <a:tab pos="404495" algn="l"/>
              </a:tabLst>
            </a:pPr>
            <a:r>
              <a:rPr lang="en-US" sz="2000" dirty="0" smtClean="0">
                <a:solidFill>
                  <a:srgbClr val="000000"/>
                </a:solidFill>
                <a:effectLst/>
                <a:latin typeface="Courier New" panose="02070309020205020404" pitchFamily="49" charset="0"/>
                <a:ea typeface="Courier New" panose="02070309020205020404" pitchFamily="49" charset="0"/>
              </a:rPr>
              <a:t>C.	0.51 years longer than the discounted payback period.</a:t>
            </a:r>
            <a:endParaRPr lang="en-US" sz="2000" dirty="0">
              <a:solidFill>
                <a:srgbClr val="000000"/>
              </a:solidFill>
              <a:effectLst/>
              <a:latin typeface="Courier New" panose="02070309020205020404" pitchFamily="49" charset="0"/>
              <a:ea typeface="Courier New" panose="02070309020205020404" pitchFamily="49" charset="0"/>
            </a:endParaRPr>
          </a:p>
        </p:txBody>
      </p:sp>
    </p:spTree>
    <p:extLst>
      <p:ext uri="{BB962C8B-B14F-4D97-AF65-F5344CB8AC3E}">
        <p14:creationId xmlns:p14="http://schemas.microsoft.com/office/powerpoint/2010/main" val="143768492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10896" y="31542"/>
            <a:ext cx="11365992" cy="1325563"/>
          </a:xfrm>
        </p:spPr>
        <p:txBody>
          <a:bodyPr>
            <a:noAutofit/>
          </a:bodyPr>
          <a:lstStyle/>
          <a:p>
            <a:r>
              <a:rPr lang="en-US" sz="3200" dirty="0"/>
              <a:t>6.	Calculate the payback period and discounted payback period for the following cash flows of a capital project </a:t>
            </a:r>
            <a:r>
              <a:rPr lang="pl-PL" sz="3200" dirty="0" smtClean="0"/>
              <a:t/>
            </a:r>
            <a:br>
              <a:rPr lang="pl-PL" sz="3200" dirty="0" smtClean="0"/>
            </a:br>
            <a:r>
              <a:rPr lang="en-US" sz="3200" dirty="0" smtClean="0"/>
              <a:t>The </a:t>
            </a:r>
            <a:r>
              <a:rPr lang="en-US" sz="3200" dirty="0"/>
              <a:t>required rate of return is 20 percent</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1020125588"/>
              </p:ext>
            </p:extLst>
          </p:nvPr>
        </p:nvGraphicFramePr>
        <p:xfrm>
          <a:off x="1529334" y="1357105"/>
          <a:ext cx="7943850" cy="784702"/>
        </p:xfrm>
        <a:graphic>
          <a:graphicData uri="http://schemas.openxmlformats.org/drawingml/2006/table">
            <a:tbl>
              <a:tblPr firstRow="1" firstCol="1" bandRow="1">
                <a:tableStyleId>{5C22544A-7EE6-4342-B048-85BDC9FD1C3A}</a:tableStyleId>
              </a:tblPr>
              <a:tblGrid>
                <a:gridCol w="2313237"/>
                <a:gridCol w="1550092"/>
                <a:gridCol w="1163313"/>
                <a:gridCol w="1346289"/>
                <a:gridCol w="1570919"/>
              </a:tblGrid>
              <a:tr h="392351">
                <a:tc>
                  <a:txBody>
                    <a:bodyPr/>
                    <a:lstStyle/>
                    <a:p>
                      <a:pPr marL="0" marR="0" algn="ctr">
                        <a:lnSpc>
                          <a:spcPct val="107000"/>
                        </a:lnSpc>
                        <a:spcBef>
                          <a:spcPts val="0"/>
                        </a:spcBef>
                        <a:spcAft>
                          <a:spcPts val="0"/>
                        </a:spcAft>
                      </a:pPr>
                      <a:r>
                        <a:rPr lang="en-US" sz="1800" dirty="0">
                          <a:effectLst/>
                        </a:rPr>
                        <a:t>Year</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effectLst/>
                        </a:rPr>
                        <a:t>1</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dirty="0">
                          <a:effectLst/>
                        </a:rPr>
                        <a:t>2</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effectLst/>
                        </a:rPr>
                        <a:t>3</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r>
              <a:tr h="392351">
                <a:tc>
                  <a:txBody>
                    <a:bodyPr/>
                    <a:lstStyle/>
                    <a:p>
                      <a:pPr marL="0" marR="0" algn="ctr">
                        <a:lnSpc>
                          <a:spcPct val="107000"/>
                        </a:lnSpc>
                        <a:spcBef>
                          <a:spcPts val="0"/>
                        </a:spcBef>
                        <a:spcAft>
                          <a:spcPts val="0"/>
                        </a:spcAft>
                      </a:pPr>
                      <a:r>
                        <a:rPr lang="en-US" sz="1800">
                          <a:effectLst/>
                        </a:rPr>
                        <a:t>Cash flow</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dirty="0">
                          <a:effectLst/>
                        </a:rPr>
                        <a:t>-12,000</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dirty="0">
                          <a:effectLst/>
                        </a:rPr>
                        <a:t>5,000</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8,000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dirty="0">
                          <a:effectLst/>
                        </a:rPr>
                        <a:t>10,000</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r>
            </a:tbl>
          </a:graphicData>
        </a:graphic>
      </p:graphicFrame>
      <p:sp>
        <p:nvSpPr>
          <p:cNvPr id="4" name="Symbol zastępczy numeru slajdu 3"/>
          <p:cNvSpPr>
            <a:spLocks noGrp="1"/>
          </p:cNvSpPr>
          <p:nvPr>
            <p:ph type="sldNum" sz="quarter" idx="12"/>
          </p:nvPr>
        </p:nvSpPr>
        <p:spPr/>
        <p:txBody>
          <a:bodyPr/>
          <a:lstStyle/>
          <a:p>
            <a:fld id="{5E1C4228-D70F-4A74-9B53-0EFBA052F5E1}" type="slidenum">
              <a:rPr lang="en-US" smtClean="0"/>
              <a:t>54</a:t>
            </a:fld>
            <a:endParaRPr lang="en-US"/>
          </a:p>
        </p:txBody>
      </p:sp>
      <p:sp>
        <p:nvSpPr>
          <p:cNvPr id="6" name="Prostokąt 5"/>
          <p:cNvSpPr/>
          <p:nvPr/>
        </p:nvSpPr>
        <p:spPr>
          <a:xfrm>
            <a:off x="670560" y="2229868"/>
            <a:ext cx="10866120" cy="1323439"/>
          </a:xfrm>
          <a:prstGeom prst="rect">
            <a:avLst/>
          </a:prstGeom>
        </p:spPr>
        <p:txBody>
          <a:bodyPr wrap="square">
            <a:spAutoFit/>
          </a:bodyPr>
          <a:lstStyle/>
          <a:p>
            <a:r>
              <a:rPr lang="en-US" sz="2000" dirty="0" smtClean="0">
                <a:solidFill>
                  <a:srgbClr val="000000"/>
                </a:solidFill>
                <a:effectLst/>
                <a:latin typeface="Courier New" panose="02070309020205020404" pitchFamily="49" charset="0"/>
                <a:ea typeface="Courier New" panose="02070309020205020404" pitchFamily="49" charset="0"/>
              </a:rPr>
              <a:t>The payback period is:</a:t>
            </a:r>
          </a:p>
          <a:p>
            <a:pPr>
              <a:tabLst>
                <a:tab pos="404495" algn="l"/>
              </a:tabLst>
            </a:pPr>
            <a:r>
              <a:rPr lang="en-US" sz="2000" dirty="0" smtClean="0">
                <a:solidFill>
                  <a:srgbClr val="000000"/>
                </a:solidFill>
                <a:effectLst/>
                <a:latin typeface="Courier New" panose="02070309020205020404" pitchFamily="49" charset="0"/>
                <a:ea typeface="Courier New" panose="02070309020205020404" pitchFamily="49" charset="0"/>
              </a:rPr>
              <a:t>A.	1.12 years shorter than the discounted payback period.</a:t>
            </a:r>
          </a:p>
          <a:p>
            <a:pPr>
              <a:tabLst>
                <a:tab pos="404495" algn="l"/>
              </a:tabLst>
            </a:pPr>
            <a:r>
              <a:rPr lang="en-US" sz="2000" b="1" dirty="0" smtClean="0">
                <a:solidFill>
                  <a:srgbClr val="FF0000"/>
                </a:solidFill>
                <a:effectLst/>
                <a:latin typeface="Courier New" panose="02070309020205020404" pitchFamily="49" charset="0"/>
                <a:ea typeface="Courier New" panose="02070309020205020404" pitchFamily="49" charset="0"/>
              </a:rPr>
              <a:t>B.	0.51 years shorter than the discounted payback period.</a:t>
            </a:r>
          </a:p>
          <a:p>
            <a:pPr>
              <a:tabLst>
                <a:tab pos="404495" algn="l"/>
              </a:tabLst>
            </a:pPr>
            <a:r>
              <a:rPr lang="en-US" sz="2000" dirty="0" smtClean="0">
                <a:solidFill>
                  <a:srgbClr val="000000"/>
                </a:solidFill>
                <a:effectLst/>
                <a:latin typeface="Courier New" panose="02070309020205020404" pitchFamily="49" charset="0"/>
                <a:ea typeface="Courier New" panose="02070309020205020404" pitchFamily="49" charset="0"/>
              </a:rPr>
              <a:t>C.	0.51 years longer than the discounted payback period.</a:t>
            </a:r>
            <a:endParaRPr lang="en-US" sz="2000" dirty="0">
              <a:solidFill>
                <a:srgbClr val="000000"/>
              </a:solidFill>
              <a:effectLst/>
              <a:latin typeface="Courier New" panose="02070309020205020404" pitchFamily="49" charset="0"/>
              <a:ea typeface="Courier New" panose="02070309020205020404" pitchFamily="49" charset="0"/>
            </a:endParaRPr>
          </a:p>
        </p:txBody>
      </p:sp>
      <p:graphicFrame>
        <p:nvGraphicFramePr>
          <p:cNvPr id="3" name="Tabela 2"/>
          <p:cNvGraphicFramePr>
            <a:graphicFrameLocks noGrp="1"/>
          </p:cNvGraphicFramePr>
          <p:nvPr>
            <p:extLst>
              <p:ext uri="{D42A27DB-BD31-4B8C-83A1-F6EECF244321}">
                <p14:modId xmlns:p14="http://schemas.microsoft.com/office/powerpoint/2010/main" val="2583298106"/>
              </p:ext>
            </p:extLst>
          </p:nvPr>
        </p:nvGraphicFramePr>
        <p:xfrm>
          <a:off x="2215134" y="3659999"/>
          <a:ext cx="6313424" cy="1443675"/>
        </p:xfrm>
        <a:graphic>
          <a:graphicData uri="http://schemas.openxmlformats.org/drawingml/2006/table">
            <a:tbl>
              <a:tblPr firstRow="1" firstCol="1" bandRow="1">
                <a:tableStyleId>{5940675A-B579-460E-94D1-54222C63F5DA}</a:tableStyleId>
              </a:tblPr>
              <a:tblGrid>
                <a:gridCol w="2386559"/>
                <a:gridCol w="899099"/>
                <a:gridCol w="999156"/>
                <a:gridCol w="998451"/>
                <a:gridCol w="1030159"/>
              </a:tblGrid>
              <a:tr h="152400">
                <a:tc>
                  <a:txBody>
                    <a:bodyPr/>
                    <a:lstStyle/>
                    <a:p>
                      <a:pPr marL="0" marR="0">
                        <a:lnSpc>
                          <a:spcPct val="107000"/>
                        </a:lnSpc>
                        <a:spcBef>
                          <a:spcPts val="0"/>
                        </a:spcBef>
                        <a:spcAft>
                          <a:spcPts val="0"/>
                        </a:spcAft>
                      </a:pPr>
                      <a:r>
                        <a:rPr lang="en-US" sz="1800" dirty="0">
                          <a:solidFill>
                            <a:srgbClr val="FF0000"/>
                          </a:solidFill>
                          <a:effectLst/>
                        </a:rPr>
                        <a:t>Year</a:t>
                      </a:r>
                      <a:endParaRPr lang="en-US" sz="1800" dirty="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dirty="0">
                          <a:solidFill>
                            <a:srgbClr val="FF0000"/>
                          </a:solidFill>
                          <a:effectLst/>
                        </a:rPr>
                        <a:t>0</a:t>
                      </a:r>
                      <a:endParaRPr lang="en-US" sz="1800" dirty="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solidFill>
                            <a:srgbClr val="FF0000"/>
                          </a:solidFill>
                          <a:effectLst/>
                        </a:rPr>
                        <a:t>1</a:t>
                      </a:r>
                      <a:endParaRPr lang="en-US" sz="180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solidFill>
                            <a:srgbClr val="FF0000"/>
                          </a:solidFill>
                          <a:effectLst/>
                        </a:rPr>
                        <a:t>2</a:t>
                      </a:r>
                      <a:endParaRPr lang="en-US" sz="180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solidFill>
                            <a:srgbClr val="FF0000"/>
                          </a:solidFill>
                          <a:effectLst/>
                        </a:rPr>
                        <a:t>3</a:t>
                      </a:r>
                      <a:endParaRPr lang="en-US" sz="180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r>
              <a:tr h="156845">
                <a:tc>
                  <a:txBody>
                    <a:bodyPr/>
                    <a:lstStyle/>
                    <a:p>
                      <a:pPr marL="0" marR="0">
                        <a:lnSpc>
                          <a:spcPct val="107000"/>
                        </a:lnSpc>
                        <a:spcBef>
                          <a:spcPts val="0"/>
                        </a:spcBef>
                        <a:spcAft>
                          <a:spcPts val="0"/>
                        </a:spcAft>
                      </a:pPr>
                      <a:r>
                        <a:rPr lang="en-US" sz="1800" dirty="0">
                          <a:solidFill>
                            <a:srgbClr val="FF0000"/>
                          </a:solidFill>
                          <a:effectLst/>
                        </a:rPr>
                        <a:t>Cash flow</a:t>
                      </a:r>
                      <a:endParaRPr lang="en-US" sz="1800" dirty="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solidFill>
                            <a:srgbClr val="FF0000"/>
                          </a:solidFill>
                          <a:effectLst/>
                        </a:rPr>
                        <a:t>-12,000</a:t>
                      </a:r>
                      <a:endParaRPr lang="en-US" sz="180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dirty="0">
                          <a:solidFill>
                            <a:srgbClr val="FF0000"/>
                          </a:solidFill>
                          <a:effectLst/>
                        </a:rPr>
                        <a:t>5,000</a:t>
                      </a:r>
                      <a:endParaRPr lang="en-US" sz="1800" dirty="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solidFill>
                            <a:srgbClr val="FF0000"/>
                          </a:solidFill>
                          <a:effectLst/>
                        </a:rPr>
                        <a:t>8,000</a:t>
                      </a:r>
                      <a:endParaRPr lang="en-US" sz="180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solidFill>
                            <a:srgbClr val="FF0000"/>
                          </a:solidFill>
                          <a:effectLst/>
                        </a:rPr>
                        <a:t>10,000</a:t>
                      </a:r>
                      <a:endParaRPr lang="en-US" sz="180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r>
              <a:tr h="156845">
                <a:tc>
                  <a:txBody>
                    <a:bodyPr/>
                    <a:lstStyle/>
                    <a:p>
                      <a:pPr marL="0" marR="0">
                        <a:lnSpc>
                          <a:spcPct val="107000"/>
                        </a:lnSpc>
                        <a:spcBef>
                          <a:spcPts val="0"/>
                        </a:spcBef>
                        <a:spcAft>
                          <a:spcPts val="0"/>
                        </a:spcAft>
                      </a:pPr>
                      <a:r>
                        <a:rPr lang="en-US" sz="1800" dirty="0">
                          <a:solidFill>
                            <a:srgbClr val="FF0000"/>
                          </a:solidFill>
                          <a:effectLst/>
                        </a:rPr>
                        <a:t>Cumulative cash flow</a:t>
                      </a:r>
                      <a:endParaRPr lang="en-US" sz="1800" dirty="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dirty="0">
                          <a:solidFill>
                            <a:srgbClr val="FF0000"/>
                          </a:solidFill>
                          <a:effectLst/>
                        </a:rPr>
                        <a:t>-12,000</a:t>
                      </a:r>
                      <a:endParaRPr lang="en-US" sz="1800" dirty="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dirty="0">
                          <a:solidFill>
                            <a:srgbClr val="FF0000"/>
                          </a:solidFill>
                          <a:effectLst/>
                        </a:rPr>
                        <a:t>-7,000</a:t>
                      </a:r>
                      <a:endParaRPr lang="en-US" sz="1800" dirty="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solidFill>
                            <a:srgbClr val="FF0000"/>
                          </a:solidFill>
                          <a:effectLst/>
                        </a:rPr>
                        <a:t>1,000</a:t>
                      </a:r>
                      <a:endParaRPr lang="en-US" sz="180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c>
                  <a:txBody>
                    <a:bodyPr/>
                    <a:lstStyle/>
                    <a:p>
                      <a:pPr marL="0" marR="0" algn="ctr">
                        <a:lnSpc>
                          <a:spcPct val="107000"/>
                        </a:lnSpc>
                        <a:spcBef>
                          <a:spcPts val="0"/>
                        </a:spcBef>
                        <a:spcAft>
                          <a:spcPts val="0"/>
                        </a:spcAft>
                      </a:pPr>
                      <a:r>
                        <a:rPr lang="en-US" sz="1800">
                          <a:solidFill>
                            <a:srgbClr val="FF0000"/>
                          </a:solidFill>
                          <a:effectLst/>
                        </a:rPr>
                        <a:t>11,000</a:t>
                      </a:r>
                      <a:endParaRPr lang="en-US" sz="180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b"/>
                </a:tc>
              </a:tr>
              <a:tr h="156845">
                <a:tc>
                  <a:txBody>
                    <a:bodyPr/>
                    <a:lstStyle/>
                    <a:p>
                      <a:pPr marL="0" marR="0">
                        <a:lnSpc>
                          <a:spcPct val="107000"/>
                        </a:lnSpc>
                        <a:spcBef>
                          <a:spcPts val="0"/>
                        </a:spcBef>
                        <a:spcAft>
                          <a:spcPts val="0"/>
                        </a:spcAft>
                      </a:pPr>
                      <a:r>
                        <a:rPr lang="en-US" sz="1800">
                          <a:solidFill>
                            <a:srgbClr val="FF0000"/>
                          </a:solidFill>
                          <a:effectLst/>
                        </a:rPr>
                        <a:t>Discounted cash flow</a:t>
                      </a:r>
                      <a:endParaRPr lang="en-US" sz="180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solidFill>
                            <a:srgbClr val="FF0000"/>
                          </a:solidFill>
                          <a:effectLst/>
                        </a:rPr>
                        <a:t>-12,000</a:t>
                      </a:r>
                      <a:endParaRPr lang="en-US" sz="180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dirty="0">
                          <a:solidFill>
                            <a:srgbClr val="FF0000"/>
                          </a:solidFill>
                          <a:effectLst/>
                        </a:rPr>
                        <a:t>4,166.67</a:t>
                      </a:r>
                      <a:endParaRPr lang="en-US" sz="1800" dirty="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dirty="0">
                          <a:solidFill>
                            <a:srgbClr val="FF0000"/>
                          </a:solidFill>
                          <a:effectLst/>
                        </a:rPr>
                        <a:t>5,555.55</a:t>
                      </a:r>
                      <a:endParaRPr lang="en-US" sz="1800" dirty="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solidFill>
                            <a:srgbClr val="FF0000"/>
                          </a:solidFill>
                          <a:effectLst/>
                        </a:rPr>
                        <a:t>5,787.04</a:t>
                      </a:r>
                      <a:endParaRPr lang="en-US" sz="180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r>
              <a:tr h="156845">
                <a:tc>
                  <a:txBody>
                    <a:bodyPr/>
                    <a:lstStyle/>
                    <a:p>
                      <a:pPr marL="0" marR="0">
                        <a:lnSpc>
                          <a:spcPct val="107000"/>
                        </a:lnSpc>
                        <a:spcBef>
                          <a:spcPts val="0"/>
                        </a:spcBef>
                        <a:spcAft>
                          <a:spcPts val="0"/>
                        </a:spcAft>
                      </a:pPr>
                      <a:r>
                        <a:rPr lang="en-US" sz="1800">
                          <a:solidFill>
                            <a:srgbClr val="FF0000"/>
                          </a:solidFill>
                          <a:effectLst/>
                        </a:rPr>
                        <a:t>Cumulative DCF</a:t>
                      </a:r>
                      <a:endParaRPr lang="en-US" sz="180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dirty="0">
                          <a:solidFill>
                            <a:srgbClr val="FF0000"/>
                          </a:solidFill>
                          <a:effectLst/>
                        </a:rPr>
                        <a:t>-12,000</a:t>
                      </a:r>
                      <a:endParaRPr lang="en-US" sz="1800" dirty="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solidFill>
                            <a:srgbClr val="FF0000"/>
                          </a:solidFill>
                          <a:effectLst/>
                        </a:rPr>
                        <a:t>-7,833.33</a:t>
                      </a:r>
                      <a:endParaRPr lang="en-US" sz="180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dirty="0">
                          <a:solidFill>
                            <a:srgbClr val="FF0000"/>
                          </a:solidFill>
                          <a:effectLst/>
                        </a:rPr>
                        <a:t>-2,277.78</a:t>
                      </a:r>
                      <a:endParaRPr lang="en-US" sz="1800" dirty="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dirty="0">
                          <a:solidFill>
                            <a:srgbClr val="FF0000"/>
                          </a:solidFill>
                          <a:effectLst/>
                        </a:rPr>
                        <a:t>3,509.26</a:t>
                      </a:r>
                      <a:endParaRPr lang="en-US" sz="1800" dirty="0">
                        <a:solidFill>
                          <a:srgbClr val="FF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r>
            </a:tbl>
          </a:graphicData>
        </a:graphic>
      </p:graphicFrame>
      <p:sp>
        <p:nvSpPr>
          <p:cNvPr id="7" name="Prostokąt 6"/>
          <p:cNvSpPr/>
          <p:nvPr/>
        </p:nvSpPr>
        <p:spPr>
          <a:xfrm>
            <a:off x="0" y="5103674"/>
            <a:ext cx="11676888" cy="1754326"/>
          </a:xfrm>
          <a:prstGeom prst="rect">
            <a:avLst/>
          </a:prstGeom>
        </p:spPr>
        <p:txBody>
          <a:bodyPr wrap="square">
            <a:spAutoFit/>
          </a:bodyPr>
          <a:lstStyle/>
          <a:p>
            <a:pPr algn="just"/>
            <a:r>
              <a:rPr lang="en-US" b="1" dirty="0" smtClean="0">
                <a:solidFill>
                  <a:srgbClr val="FF0000"/>
                </a:solidFill>
                <a:effectLst/>
                <a:latin typeface="Courier New" panose="02070309020205020404" pitchFamily="49" charset="0"/>
                <a:ea typeface="Courier New" panose="02070309020205020404" pitchFamily="49" charset="0"/>
              </a:rPr>
              <a:t>The payback period is 1 year plus 7,000 / 8,000 = 0.88 of the second year cash flow = 1.88 years.</a:t>
            </a:r>
          </a:p>
          <a:p>
            <a:pPr algn="just"/>
            <a:r>
              <a:rPr lang="en-US" b="1" dirty="0" smtClean="0">
                <a:solidFill>
                  <a:srgbClr val="FF0000"/>
                </a:solidFill>
                <a:effectLst/>
                <a:latin typeface="Courier New" panose="02070309020205020404" pitchFamily="49" charset="0"/>
                <a:ea typeface="Courier New" panose="02070309020205020404" pitchFamily="49" charset="0"/>
              </a:rPr>
              <a:t>The discounted payback period is two years plus 2,277.78/5,787.04 = 0.39 of the third year cash flow = 2.39 years.</a:t>
            </a:r>
          </a:p>
          <a:p>
            <a:pPr algn="just"/>
            <a:r>
              <a:rPr lang="en-US" b="1" dirty="0" smtClean="0">
                <a:solidFill>
                  <a:srgbClr val="FF0000"/>
                </a:solidFill>
                <a:effectLst/>
                <a:latin typeface="Courier New" panose="02070309020205020404" pitchFamily="49" charset="0"/>
                <a:ea typeface="Courier New" panose="02070309020205020404" pitchFamily="49" charset="0"/>
              </a:rPr>
              <a:t>The discounted payback period is 2.39 - 1.88 = 0.51 years longer than payback period.</a:t>
            </a:r>
            <a:endParaRPr lang="en-US" b="1" dirty="0">
              <a:solidFill>
                <a:srgbClr val="FF0000"/>
              </a:solidFill>
              <a:effectLst/>
              <a:latin typeface="Courier New" panose="02070309020205020404" pitchFamily="49" charset="0"/>
              <a:ea typeface="Courier New" panose="02070309020205020404" pitchFamily="49" charset="0"/>
            </a:endParaRPr>
          </a:p>
        </p:txBody>
      </p:sp>
    </p:spTree>
    <p:extLst>
      <p:ext uri="{BB962C8B-B14F-4D97-AF65-F5344CB8AC3E}">
        <p14:creationId xmlns:p14="http://schemas.microsoft.com/office/powerpoint/2010/main" val="6312020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1719707"/>
          </a:xfrm>
        </p:spPr>
        <p:txBody>
          <a:bodyPr>
            <a:noAutofit/>
          </a:bodyPr>
          <a:lstStyle/>
          <a:p>
            <a:r>
              <a:rPr lang="en-US" sz="2800" dirty="0"/>
              <a:t>7.	A capital project with an initial investment of $50,000 will create a perpetual after-tax cash flow of $5,000. </a:t>
            </a:r>
            <a:r>
              <a:rPr lang="pl-PL" sz="2800" dirty="0" smtClean="0"/>
              <a:t/>
            </a:r>
            <a:br>
              <a:rPr lang="pl-PL" sz="2800" dirty="0" smtClean="0"/>
            </a:br>
            <a:r>
              <a:rPr lang="en-US" sz="2800" dirty="0" smtClean="0"/>
              <a:t>If </a:t>
            </a:r>
            <a:r>
              <a:rPr lang="en-US" sz="2800" dirty="0"/>
              <a:t>the required rate of return is 12 percent, the project’s profitability index is closest to:</a:t>
            </a:r>
          </a:p>
        </p:txBody>
      </p:sp>
      <p:sp>
        <p:nvSpPr>
          <p:cNvPr id="3" name="Symbol zastępczy zawartości 2"/>
          <p:cNvSpPr>
            <a:spLocks noGrp="1"/>
          </p:cNvSpPr>
          <p:nvPr>
            <p:ph idx="1"/>
          </p:nvPr>
        </p:nvSpPr>
        <p:spPr>
          <a:xfrm>
            <a:off x="838200" y="2249424"/>
            <a:ext cx="10515600" cy="3949764"/>
          </a:xfrm>
        </p:spPr>
        <p:txBody>
          <a:bodyPr/>
          <a:lstStyle/>
          <a:p>
            <a:pPr marL="0" indent="0">
              <a:buNone/>
            </a:pPr>
            <a:r>
              <a:rPr lang="en-US" dirty="0"/>
              <a:t>A.	0.83</a:t>
            </a:r>
          </a:p>
          <a:p>
            <a:pPr marL="0" indent="0">
              <a:buNone/>
            </a:pPr>
            <a:r>
              <a:rPr lang="en-US" dirty="0"/>
              <a:t>B.	1.20</a:t>
            </a:r>
          </a:p>
          <a:p>
            <a:pPr marL="0" indent="0">
              <a:buNone/>
            </a:pPr>
            <a:r>
              <a:rPr lang="en-US" dirty="0"/>
              <a:t>C.	0.76</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55</a:t>
            </a:fld>
            <a:endParaRPr lang="en-US"/>
          </a:p>
        </p:txBody>
      </p:sp>
    </p:spTree>
    <p:extLst>
      <p:ext uri="{BB962C8B-B14F-4D97-AF65-F5344CB8AC3E}">
        <p14:creationId xmlns:p14="http://schemas.microsoft.com/office/powerpoint/2010/main" val="372974462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1719707"/>
          </a:xfrm>
        </p:spPr>
        <p:txBody>
          <a:bodyPr>
            <a:noAutofit/>
          </a:bodyPr>
          <a:lstStyle/>
          <a:p>
            <a:r>
              <a:rPr lang="en-US" sz="2800" dirty="0"/>
              <a:t>7.	A capital project with an initial investment of $50,000 will create a perpetual after-tax cash flow of $5,000. </a:t>
            </a:r>
            <a:r>
              <a:rPr lang="pl-PL" sz="2800" dirty="0" smtClean="0"/>
              <a:t/>
            </a:r>
            <a:br>
              <a:rPr lang="pl-PL" sz="2800" dirty="0" smtClean="0"/>
            </a:br>
            <a:r>
              <a:rPr lang="en-US" sz="2800" dirty="0" smtClean="0"/>
              <a:t>If </a:t>
            </a:r>
            <a:r>
              <a:rPr lang="en-US" sz="2800" dirty="0"/>
              <a:t>the required rate of return is 12 percent, the project’s profitability index is closest to:</a:t>
            </a:r>
          </a:p>
        </p:txBody>
      </p:sp>
      <p:sp>
        <p:nvSpPr>
          <p:cNvPr id="3" name="Symbol zastępczy zawartości 2"/>
          <p:cNvSpPr>
            <a:spLocks noGrp="1"/>
          </p:cNvSpPr>
          <p:nvPr>
            <p:ph idx="1"/>
          </p:nvPr>
        </p:nvSpPr>
        <p:spPr>
          <a:xfrm>
            <a:off x="838200" y="2249424"/>
            <a:ext cx="10515600" cy="3949764"/>
          </a:xfrm>
        </p:spPr>
        <p:txBody>
          <a:bodyPr/>
          <a:lstStyle/>
          <a:p>
            <a:pPr marL="0" indent="0">
              <a:buNone/>
            </a:pPr>
            <a:r>
              <a:rPr lang="en-US" b="1" dirty="0">
                <a:solidFill>
                  <a:srgbClr val="FF0000"/>
                </a:solidFill>
              </a:rPr>
              <a:t>A.	0.83</a:t>
            </a:r>
          </a:p>
          <a:p>
            <a:pPr marL="0" indent="0">
              <a:buNone/>
            </a:pPr>
            <a:r>
              <a:rPr lang="en-US" dirty="0"/>
              <a:t>B.	1.20</a:t>
            </a:r>
          </a:p>
          <a:p>
            <a:pPr marL="0" indent="0">
              <a:buNone/>
            </a:pPr>
            <a:r>
              <a:rPr lang="en-US" dirty="0"/>
              <a:t>C.	0.76</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56</a:t>
            </a:fld>
            <a:endParaRPr lang="en-US"/>
          </a:p>
        </p:txBody>
      </p:sp>
      <p:sp>
        <p:nvSpPr>
          <p:cNvPr id="5" name="Prostokąt 4"/>
          <p:cNvSpPr/>
          <p:nvPr/>
        </p:nvSpPr>
        <p:spPr>
          <a:xfrm>
            <a:off x="167640" y="3870363"/>
            <a:ext cx="11692128" cy="707886"/>
          </a:xfrm>
          <a:prstGeom prst="rect">
            <a:avLst/>
          </a:prstGeom>
        </p:spPr>
        <p:txBody>
          <a:bodyPr wrap="square">
            <a:spAutoFit/>
          </a:bodyPr>
          <a:lstStyle/>
          <a:p>
            <a:r>
              <a:rPr lang="en-US" sz="2000" b="1" dirty="0" smtClean="0">
                <a:solidFill>
                  <a:srgbClr val="FF0000"/>
                </a:solidFill>
                <a:effectLst/>
                <a:latin typeface="Courier New" panose="02070309020205020404" pitchFamily="49" charset="0"/>
                <a:ea typeface="Courier New" panose="02070309020205020404" pitchFamily="49" charset="0"/>
              </a:rPr>
              <a:t>The present value of the future cash flows is PV = 5.000/0,12 = 41.667,67</a:t>
            </a:r>
          </a:p>
          <a:p>
            <a:r>
              <a:rPr lang="en-US" sz="2000" b="1" dirty="0" smtClean="0">
                <a:solidFill>
                  <a:srgbClr val="FF0000"/>
                </a:solidFill>
                <a:effectLst/>
                <a:latin typeface="Courier New" panose="02070309020205020404" pitchFamily="49" charset="0"/>
                <a:ea typeface="Courier New" panose="02070309020205020404" pitchFamily="49" charset="0"/>
              </a:rPr>
              <a:t>The profitability index is PI = PV/Investment = 41.666,67/50.000,00 = 0,83</a:t>
            </a:r>
            <a:endParaRPr lang="en-US" sz="2000" b="1" dirty="0">
              <a:solidFill>
                <a:srgbClr val="FF0000"/>
              </a:solidFill>
              <a:effectLst/>
              <a:latin typeface="Courier New" panose="02070309020205020404" pitchFamily="49" charset="0"/>
              <a:ea typeface="Courier New" panose="02070309020205020404" pitchFamily="49" charset="0"/>
            </a:endParaRPr>
          </a:p>
        </p:txBody>
      </p:sp>
    </p:spTree>
    <p:extLst>
      <p:ext uri="{BB962C8B-B14F-4D97-AF65-F5344CB8AC3E}">
        <p14:creationId xmlns:p14="http://schemas.microsoft.com/office/powerpoint/2010/main" val="356780505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1079627"/>
          </a:xfrm>
        </p:spPr>
        <p:txBody>
          <a:bodyPr>
            <a:normAutofit fontScale="90000"/>
          </a:bodyPr>
          <a:lstStyle/>
          <a:p>
            <a:pPr algn="ctr"/>
            <a:r>
              <a:rPr lang="en-US" dirty="0"/>
              <a:t>8.	The NPV and IRR for two mutually exclusive projects are as shown below:</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3445988480"/>
              </p:ext>
            </p:extLst>
          </p:nvPr>
        </p:nvGraphicFramePr>
        <p:xfrm>
          <a:off x="2789745" y="1642586"/>
          <a:ext cx="4461447" cy="972597"/>
        </p:xfrm>
        <a:graphic>
          <a:graphicData uri="http://schemas.openxmlformats.org/drawingml/2006/table">
            <a:tbl>
              <a:tblPr firstRow="1" firstCol="1" bandRow="1">
                <a:tableStyleId>{5C22544A-7EE6-4342-B048-85BDC9FD1C3A}</a:tableStyleId>
              </a:tblPr>
              <a:tblGrid>
                <a:gridCol w="1701311"/>
                <a:gridCol w="1185235"/>
                <a:gridCol w="1574901"/>
              </a:tblGrid>
              <a:tr h="324199">
                <a:tc>
                  <a:txBody>
                    <a:bodyPr/>
                    <a:lstStyle/>
                    <a:p>
                      <a:pPr marL="0" marR="0">
                        <a:lnSpc>
                          <a:spcPct val="107000"/>
                        </a:lnSpc>
                        <a:spcBef>
                          <a:spcPts val="0"/>
                        </a:spcBef>
                        <a:spcAft>
                          <a:spcPts val="0"/>
                        </a:spcAft>
                      </a:pPr>
                      <a:r>
                        <a:rPr lang="en-US" sz="1800">
                          <a:effectLst/>
                        </a:rPr>
                        <a:t>Year</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NPV</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IRR(%)</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r>
              <a:tr h="324199">
                <a:tc>
                  <a:txBody>
                    <a:bodyPr/>
                    <a:lstStyle/>
                    <a:p>
                      <a:pPr marL="0" marR="0">
                        <a:lnSpc>
                          <a:spcPct val="107000"/>
                        </a:lnSpc>
                        <a:spcBef>
                          <a:spcPts val="0"/>
                        </a:spcBef>
                        <a:spcAft>
                          <a:spcPts val="0"/>
                        </a:spcAft>
                      </a:pPr>
                      <a:r>
                        <a:rPr lang="en-US" sz="1800">
                          <a:effectLst/>
                        </a:rPr>
                        <a:t>Project A</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60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30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r>
              <a:tr h="324199">
                <a:tc>
                  <a:txBody>
                    <a:bodyPr/>
                    <a:lstStyle/>
                    <a:p>
                      <a:pPr marL="0" marR="0">
                        <a:lnSpc>
                          <a:spcPct val="107000"/>
                        </a:lnSpc>
                        <a:spcBef>
                          <a:spcPts val="0"/>
                        </a:spcBef>
                        <a:spcAft>
                          <a:spcPts val="0"/>
                        </a:spcAft>
                      </a:pPr>
                      <a:r>
                        <a:rPr lang="en-US" sz="1800">
                          <a:effectLst/>
                        </a:rPr>
                        <a:t>Project B</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80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dirty="0">
                          <a:effectLst/>
                        </a:rPr>
                        <a:t>20</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r>
            </a:tbl>
          </a:graphicData>
        </a:graphic>
      </p:graphicFrame>
      <p:sp>
        <p:nvSpPr>
          <p:cNvPr id="4" name="Symbol zastępczy numeru slajdu 3"/>
          <p:cNvSpPr>
            <a:spLocks noGrp="1"/>
          </p:cNvSpPr>
          <p:nvPr>
            <p:ph type="sldNum" sz="quarter" idx="12"/>
          </p:nvPr>
        </p:nvSpPr>
        <p:spPr/>
        <p:txBody>
          <a:bodyPr/>
          <a:lstStyle/>
          <a:p>
            <a:fld id="{5E1C4228-D70F-4A74-9B53-0EFBA052F5E1}" type="slidenum">
              <a:rPr lang="en-US" smtClean="0"/>
              <a:t>57</a:t>
            </a:fld>
            <a:endParaRPr lang="en-US"/>
          </a:p>
        </p:txBody>
      </p:sp>
      <p:sp>
        <p:nvSpPr>
          <p:cNvPr id="6" name="Prostokąt 5"/>
          <p:cNvSpPr/>
          <p:nvPr/>
        </p:nvSpPr>
        <p:spPr>
          <a:xfrm>
            <a:off x="908304" y="3509278"/>
            <a:ext cx="10539984" cy="2246769"/>
          </a:xfrm>
          <a:prstGeom prst="rect">
            <a:avLst/>
          </a:prstGeom>
        </p:spPr>
        <p:txBody>
          <a:bodyPr wrap="square">
            <a:spAutoFit/>
          </a:bodyPr>
          <a:lstStyle/>
          <a:p>
            <a:pPr algn="just"/>
            <a:r>
              <a:rPr lang="en-US" sz="2800" dirty="0" smtClean="0">
                <a:solidFill>
                  <a:srgbClr val="000000"/>
                </a:solidFill>
                <a:effectLst/>
                <a:latin typeface="+mj-lt"/>
                <a:ea typeface="Courier New" panose="02070309020205020404" pitchFamily="49" charset="0"/>
              </a:rPr>
              <a:t>If the required rate of return for both the projects is 10 percent; the appropriate investment decision would be?</a:t>
            </a:r>
          </a:p>
          <a:p>
            <a:pPr>
              <a:tabLst>
                <a:tab pos="404495" algn="l"/>
              </a:tabLst>
            </a:pPr>
            <a:r>
              <a:rPr lang="en-US" sz="2800" dirty="0" smtClean="0">
                <a:solidFill>
                  <a:srgbClr val="000000"/>
                </a:solidFill>
                <a:effectLst/>
                <a:latin typeface="+mj-lt"/>
                <a:ea typeface="Courier New" panose="02070309020205020404" pitchFamily="49" charset="0"/>
              </a:rPr>
              <a:t>A.	Invest in Project B because it has higher NPV.</a:t>
            </a:r>
          </a:p>
          <a:p>
            <a:pPr>
              <a:tabLst>
                <a:tab pos="404495" algn="l"/>
              </a:tabLst>
            </a:pPr>
            <a:r>
              <a:rPr lang="en-US" sz="2800" dirty="0" smtClean="0">
                <a:solidFill>
                  <a:srgbClr val="000000"/>
                </a:solidFill>
                <a:effectLst/>
                <a:latin typeface="+mj-lt"/>
                <a:ea typeface="Courier New" panose="02070309020205020404" pitchFamily="49" charset="0"/>
              </a:rPr>
              <a:t>B.	Invest in Project A because it has higher IRR.</a:t>
            </a:r>
          </a:p>
          <a:p>
            <a:pPr>
              <a:tabLst>
                <a:tab pos="404495" algn="l"/>
              </a:tabLst>
            </a:pPr>
            <a:r>
              <a:rPr lang="en-US" sz="2800" dirty="0" smtClean="0">
                <a:solidFill>
                  <a:srgbClr val="000000"/>
                </a:solidFill>
                <a:effectLst/>
                <a:latin typeface="+mj-lt"/>
                <a:ea typeface="Courier New" panose="02070309020205020404" pitchFamily="49" charset="0"/>
              </a:rPr>
              <a:t>C.	Invest in both projects.</a:t>
            </a:r>
            <a:endParaRPr lang="en-US" sz="2800" dirty="0">
              <a:solidFill>
                <a:srgbClr val="000000"/>
              </a:solidFill>
              <a:effectLst/>
              <a:latin typeface="+mj-lt"/>
              <a:ea typeface="Courier New" panose="02070309020205020404" pitchFamily="49" charset="0"/>
            </a:endParaRPr>
          </a:p>
        </p:txBody>
      </p:sp>
    </p:spTree>
    <p:extLst>
      <p:ext uri="{BB962C8B-B14F-4D97-AF65-F5344CB8AC3E}">
        <p14:creationId xmlns:p14="http://schemas.microsoft.com/office/powerpoint/2010/main" val="51562086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2192000" cy="485267"/>
          </a:xfrm>
        </p:spPr>
        <p:txBody>
          <a:bodyPr>
            <a:normAutofit/>
          </a:bodyPr>
          <a:lstStyle/>
          <a:p>
            <a:pPr algn="ctr"/>
            <a:r>
              <a:rPr lang="en-US" sz="2800" dirty="0"/>
              <a:t>8.	The NPV and IRR for two mutually exclusive projects are as shown below:</a:t>
            </a:r>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1574000831"/>
              </p:ext>
            </p:extLst>
          </p:nvPr>
        </p:nvGraphicFramePr>
        <p:xfrm>
          <a:off x="3301809" y="538377"/>
          <a:ext cx="4461447" cy="972597"/>
        </p:xfrm>
        <a:graphic>
          <a:graphicData uri="http://schemas.openxmlformats.org/drawingml/2006/table">
            <a:tbl>
              <a:tblPr firstRow="1" firstCol="1" bandRow="1">
                <a:tableStyleId>{5C22544A-7EE6-4342-B048-85BDC9FD1C3A}</a:tableStyleId>
              </a:tblPr>
              <a:tblGrid>
                <a:gridCol w="1701311"/>
                <a:gridCol w="1185235"/>
                <a:gridCol w="1574901"/>
              </a:tblGrid>
              <a:tr h="324199">
                <a:tc>
                  <a:txBody>
                    <a:bodyPr/>
                    <a:lstStyle/>
                    <a:p>
                      <a:pPr marL="0" marR="0">
                        <a:lnSpc>
                          <a:spcPct val="107000"/>
                        </a:lnSpc>
                        <a:spcBef>
                          <a:spcPts val="0"/>
                        </a:spcBef>
                        <a:spcAft>
                          <a:spcPts val="0"/>
                        </a:spcAft>
                      </a:pPr>
                      <a:r>
                        <a:rPr lang="en-US" sz="1800" dirty="0">
                          <a:effectLst/>
                        </a:rPr>
                        <a:t>Year</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NPV</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IRR(%)</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r>
              <a:tr h="324199">
                <a:tc>
                  <a:txBody>
                    <a:bodyPr/>
                    <a:lstStyle/>
                    <a:p>
                      <a:pPr marL="0" marR="0">
                        <a:lnSpc>
                          <a:spcPct val="107000"/>
                        </a:lnSpc>
                        <a:spcBef>
                          <a:spcPts val="0"/>
                        </a:spcBef>
                        <a:spcAft>
                          <a:spcPts val="0"/>
                        </a:spcAft>
                      </a:pPr>
                      <a:r>
                        <a:rPr lang="en-US" sz="1800">
                          <a:effectLst/>
                        </a:rPr>
                        <a:t>Project A</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c>
                  <a:txBody>
                    <a:bodyPr/>
                    <a:lstStyle/>
                    <a:p>
                      <a:pPr marL="0" marR="0" algn="ctr">
                        <a:lnSpc>
                          <a:spcPct val="107000"/>
                        </a:lnSpc>
                        <a:spcBef>
                          <a:spcPts val="0"/>
                        </a:spcBef>
                        <a:spcAft>
                          <a:spcPts val="0"/>
                        </a:spcAft>
                      </a:pPr>
                      <a:r>
                        <a:rPr lang="en-US" sz="1800">
                          <a:effectLst/>
                        </a:rPr>
                        <a:t>60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30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tc>
              </a:tr>
              <a:tr h="324199">
                <a:tc>
                  <a:txBody>
                    <a:bodyPr/>
                    <a:lstStyle/>
                    <a:p>
                      <a:pPr marL="0" marR="0">
                        <a:lnSpc>
                          <a:spcPct val="107000"/>
                        </a:lnSpc>
                        <a:spcBef>
                          <a:spcPts val="0"/>
                        </a:spcBef>
                        <a:spcAft>
                          <a:spcPts val="0"/>
                        </a:spcAft>
                      </a:pPr>
                      <a:r>
                        <a:rPr lang="en-US" sz="1800">
                          <a:effectLst/>
                        </a:rPr>
                        <a:t>Project B</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a:effectLst/>
                        </a:rPr>
                        <a:t>80</a:t>
                      </a:r>
                      <a:endParaRPr lang="en-US" sz="180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c>
                  <a:txBody>
                    <a:bodyPr/>
                    <a:lstStyle/>
                    <a:p>
                      <a:pPr marL="0" marR="0" algn="ctr">
                        <a:lnSpc>
                          <a:spcPct val="107000"/>
                        </a:lnSpc>
                        <a:spcBef>
                          <a:spcPts val="0"/>
                        </a:spcBef>
                        <a:spcAft>
                          <a:spcPts val="0"/>
                        </a:spcAft>
                      </a:pPr>
                      <a:r>
                        <a:rPr lang="en-US" sz="1800" dirty="0">
                          <a:effectLst/>
                        </a:rPr>
                        <a:t>20</a:t>
                      </a:r>
                      <a:endParaRPr lang="en-US" sz="1800" dirty="0">
                        <a:solidFill>
                          <a:srgbClr val="000000"/>
                        </a:solidFill>
                        <a:effectLst/>
                        <a:latin typeface="Courier New" panose="02070309020205020404" pitchFamily="49" charset="0"/>
                        <a:ea typeface="Courier New" panose="02070309020205020404" pitchFamily="49" charset="0"/>
                        <a:cs typeface="Times New Roman" panose="02020603050405020304" pitchFamily="18" charset="0"/>
                      </a:endParaRPr>
                    </a:p>
                  </a:txBody>
                  <a:tcPr marL="6350" marR="6350" marT="0" marB="0" anchor="ctr"/>
                </a:tc>
              </a:tr>
            </a:tbl>
          </a:graphicData>
        </a:graphic>
      </p:graphicFrame>
      <p:sp>
        <p:nvSpPr>
          <p:cNvPr id="4" name="Symbol zastępczy numeru slajdu 3"/>
          <p:cNvSpPr>
            <a:spLocks noGrp="1"/>
          </p:cNvSpPr>
          <p:nvPr>
            <p:ph type="sldNum" sz="quarter" idx="12"/>
          </p:nvPr>
        </p:nvSpPr>
        <p:spPr/>
        <p:txBody>
          <a:bodyPr/>
          <a:lstStyle/>
          <a:p>
            <a:fld id="{5E1C4228-D70F-4A74-9B53-0EFBA052F5E1}" type="slidenum">
              <a:rPr lang="en-US" smtClean="0"/>
              <a:t>58</a:t>
            </a:fld>
            <a:endParaRPr lang="en-US"/>
          </a:p>
        </p:txBody>
      </p:sp>
      <p:sp>
        <p:nvSpPr>
          <p:cNvPr id="6" name="Prostokąt 5"/>
          <p:cNvSpPr/>
          <p:nvPr/>
        </p:nvSpPr>
        <p:spPr>
          <a:xfrm>
            <a:off x="0" y="1653046"/>
            <a:ext cx="12192000" cy="1938992"/>
          </a:xfrm>
          <a:prstGeom prst="rect">
            <a:avLst/>
          </a:prstGeom>
        </p:spPr>
        <p:txBody>
          <a:bodyPr wrap="square">
            <a:spAutoFit/>
          </a:bodyPr>
          <a:lstStyle/>
          <a:p>
            <a:pPr algn="just"/>
            <a:r>
              <a:rPr lang="en-US" sz="2400" dirty="0" smtClean="0">
                <a:solidFill>
                  <a:srgbClr val="000000"/>
                </a:solidFill>
                <a:effectLst/>
                <a:latin typeface="+mj-lt"/>
                <a:ea typeface="Courier New" panose="02070309020205020404" pitchFamily="49" charset="0"/>
              </a:rPr>
              <a:t>If the required rate of return for both the projects is 10 percent; the appropriate investment decision would be?</a:t>
            </a:r>
          </a:p>
          <a:p>
            <a:pPr>
              <a:tabLst>
                <a:tab pos="404495" algn="l"/>
              </a:tabLst>
            </a:pPr>
            <a:r>
              <a:rPr lang="en-US" sz="2400" b="1" dirty="0" smtClean="0">
                <a:solidFill>
                  <a:srgbClr val="FF0000"/>
                </a:solidFill>
                <a:effectLst/>
                <a:latin typeface="+mj-lt"/>
                <a:ea typeface="Courier New" panose="02070309020205020404" pitchFamily="49" charset="0"/>
              </a:rPr>
              <a:t>A.	Invest in Project B because it has higher NPV.</a:t>
            </a:r>
          </a:p>
          <a:p>
            <a:pPr>
              <a:tabLst>
                <a:tab pos="404495" algn="l"/>
              </a:tabLst>
            </a:pPr>
            <a:r>
              <a:rPr lang="en-US" sz="2400" dirty="0" smtClean="0">
                <a:solidFill>
                  <a:srgbClr val="000000"/>
                </a:solidFill>
                <a:effectLst/>
                <a:latin typeface="+mj-lt"/>
                <a:ea typeface="Courier New" panose="02070309020205020404" pitchFamily="49" charset="0"/>
              </a:rPr>
              <a:t>B.	Invest in Project A because it has higher IRR.</a:t>
            </a:r>
          </a:p>
          <a:p>
            <a:pPr>
              <a:tabLst>
                <a:tab pos="404495" algn="l"/>
              </a:tabLst>
            </a:pPr>
            <a:r>
              <a:rPr lang="en-US" sz="2400" dirty="0" smtClean="0">
                <a:solidFill>
                  <a:srgbClr val="000000"/>
                </a:solidFill>
                <a:effectLst/>
                <a:latin typeface="+mj-lt"/>
                <a:ea typeface="Courier New" panose="02070309020205020404" pitchFamily="49" charset="0"/>
              </a:rPr>
              <a:t>C.	Invest in both projects.</a:t>
            </a:r>
            <a:endParaRPr lang="en-US" sz="2400" dirty="0">
              <a:solidFill>
                <a:srgbClr val="000000"/>
              </a:solidFill>
              <a:effectLst/>
              <a:latin typeface="+mj-lt"/>
              <a:ea typeface="Courier New" panose="02070309020205020404" pitchFamily="49" charset="0"/>
            </a:endParaRPr>
          </a:p>
        </p:txBody>
      </p:sp>
    </p:spTree>
    <p:extLst>
      <p:ext uri="{BB962C8B-B14F-4D97-AF65-F5344CB8AC3E}">
        <p14:creationId xmlns:p14="http://schemas.microsoft.com/office/powerpoint/2010/main" val="8895518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9.	With regard to an NPV profile of a project, which of the following combination is most likely to be true?</a:t>
            </a:r>
          </a:p>
        </p:txBody>
      </p:sp>
      <p:sp>
        <p:nvSpPr>
          <p:cNvPr id="3" name="Symbol zastępczy zawartości 2"/>
          <p:cNvSpPr>
            <a:spLocks noGrp="1"/>
          </p:cNvSpPr>
          <p:nvPr>
            <p:ph idx="1"/>
          </p:nvPr>
        </p:nvSpPr>
        <p:spPr>
          <a:xfrm>
            <a:off x="737616" y="2612009"/>
            <a:ext cx="10515600" cy="2453767"/>
          </a:xfrm>
        </p:spPr>
        <p:txBody>
          <a:bodyPr/>
          <a:lstStyle/>
          <a:p>
            <a:r>
              <a:rPr lang="en-US" dirty="0"/>
              <a:t>Y-intercept			</a:t>
            </a:r>
            <a:r>
              <a:rPr lang="pl-PL" dirty="0" smtClean="0"/>
              <a:t>			</a:t>
            </a:r>
            <a:r>
              <a:rPr lang="en-US" dirty="0"/>
              <a:t>	X-intercept</a:t>
            </a:r>
          </a:p>
          <a:p>
            <a:r>
              <a:rPr lang="en-US" dirty="0"/>
              <a:t>A.	Sum of the undiscounted cash flows		IRR</a:t>
            </a:r>
          </a:p>
          <a:p>
            <a:r>
              <a:rPr lang="en-US" dirty="0"/>
              <a:t>B.	Initial Investment					IRR</a:t>
            </a:r>
          </a:p>
          <a:p>
            <a:r>
              <a:rPr lang="en-US" dirty="0"/>
              <a:t>C.	IRR	</a:t>
            </a:r>
            <a:r>
              <a:rPr lang="pl-PL" dirty="0" smtClean="0"/>
              <a:t>				</a:t>
            </a:r>
            <a:r>
              <a:rPr lang="en-US" dirty="0" smtClean="0"/>
              <a:t>Sum </a:t>
            </a:r>
            <a:r>
              <a:rPr lang="en-US" dirty="0"/>
              <a:t>of undiscounted cash flows</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59</a:t>
            </a:fld>
            <a:endParaRPr lang="en-US"/>
          </a:p>
        </p:txBody>
      </p:sp>
    </p:spTree>
    <p:extLst>
      <p:ext uri="{BB962C8B-B14F-4D97-AF65-F5344CB8AC3E}">
        <p14:creationId xmlns:p14="http://schemas.microsoft.com/office/powerpoint/2010/main" val="32428725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smtClean="0"/>
              <a:t>Independent </a:t>
            </a:r>
            <a:r>
              <a:rPr lang="pl-PL" dirty="0" err="1" smtClean="0"/>
              <a:t>projects</a:t>
            </a:r>
            <a:r>
              <a:rPr lang="pl-PL" dirty="0" smtClean="0"/>
              <a:t> </a:t>
            </a:r>
            <a:r>
              <a:rPr lang="pl-PL" dirty="0" err="1" smtClean="0"/>
              <a:t>or</a:t>
            </a:r>
            <a:r>
              <a:rPr lang="pl-PL" dirty="0" smtClean="0"/>
              <a:t> </a:t>
            </a:r>
            <a:r>
              <a:rPr lang="pl-PL" dirty="0" err="1" smtClean="0"/>
              <a:t>mutually</a:t>
            </a:r>
            <a:r>
              <a:rPr lang="pl-PL" dirty="0" smtClean="0"/>
              <a:t> </a:t>
            </a:r>
            <a:r>
              <a:rPr lang="pl-PL" dirty="0" err="1" smtClean="0"/>
              <a:t>exclusive</a:t>
            </a:r>
            <a:r>
              <a:rPr lang="pl-PL" dirty="0" smtClean="0"/>
              <a:t> </a:t>
            </a:r>
            <a:r>
              <a:rPr lang="pl-PL" dirty="0" err="1" smtClean="0"/>
              <a:t>projects</a:t>
            </a:r>
            <a:endParaRPr lang="en-US" dirty="0"/>
          </a:p>
        </p:txBody>
      </p:sp>
      <p:sp>
        <p:nvSpPr>
          <p:cNvPr id="3" name="Symbol zastępczy zawartości 2"/>
          <p:cNvSpPr>
            <a:spLocks noGrp="1"/>
          </p:cNvSpPr>
          <p:nvPr>
            <p:ph idx="1"/>
          </p:nvPr>
        </p:nvSpPr>
        <p:spPr/>
        <p:txBody>
          <a:bodyPr/>
          <a:lstStyle/>
          <a:p>
            <a:r>
              <a:rPr lang="pl-PL" dirty="0" smtClean="0"/>
              <a:t>Independent </a:t>
            </a:r>
            <a:r>
              <a:rPr lang="pl-PL" dirty="0" err="1" smtClean="0"/>
              <a:t>projects</a:t>
            </a:r>
            <a:r>
              <a:rPr lang="pl-PL" dirty="0" smtClean="0"/>
              <a:t> </a:t>
            </a:r>
            <a:r>
              <a:rPr lang="pl-PL" dirty="0" err="1" smtClean="0"/>
              <a:t>can</a:t>
            </a:r>
            <a:r>
              <a:rPr lang="pl-PL" dirty="0" smtClean="0"/>
              <a:t> be </a:t>
            </a:r>
            <a:r>
              <a:rPr lang="pl-PL" dirty="0" err="1" smtClean="0"/>
              <a:t>analyzed</a:t>
            </a:r>
            <a:r>
              <a:rPr lang="pl-PL" dirty="0" smtClean="0"/>
              <a:t> </a:t>
            </a:r>
            <a:r>
              <a:rPr lang="pl-PL" dirty="0" err="1" smtClean="0"/>
              <a:t>individually</a:t>
            </a:r>
            <a:endParaRPr lang="pl-PL" dirty="0" smtClean="0"/>
          </a:p>
          <a:p>
            <a:r>
              <a:rPr lang="pl-PL" dirty="0" err="1" smtClean="0"/>
              <a:t>Some</a:t>
            </a:r>
            <a:r>
              <a:rPr lang="pl-PL" dirty="0" smtClean="0"/>
              <a:t> </a:t>
            </a:r>
            <a:r>
              <a:rPr lang="pl-PL" dirty="0" err="1" smtClean="0"/>
              <a:t>projects</a:t>
            </a:r>
            <a:r>
              <a:rPr lang="pl-PL" dirty="0" smtClean="0"/>
              <a:t> </a:t>
            </a:r>
            <a:r>
              <a:rPr lang="pl-PL" dirty="0" err="1" smtClean="0"/>
              <a:t>are</a:t>
            </a:r>
            <a:r>
              <a:rPr lang="pl-PL" dirty="0" smtClean="0"/>
              <a:t> </a:t>
            </a:r>
            <a:r>
              <a:rPr lang="pl-PL" dirty="0" err="1" smtClean="0"/>
              <a:t>linked</a:t>
            </a:r>
            <a:r>
              <a:rPr lang="pl-PL" dirty="0" smtClean="0"/>
              <a:t> </a:t>
            </a:r>
            <a:r>
              <a:rPr lang="pl-PL" dirty="0" err="1" smtClean="0"/>
              <a:t>through</a:t>
            </a:r>
            <a:r>
              <a:rPr lang="pl-PL" dirty="0" smtClean="0"/>
              <a:t> </a:t>
            </a:r>
            <a:r>
              <a:rPr lang="pl-PL" dirty="0" err="1" smtClean="0"/>
              <a:t>time</a:t>
            </a:r>
            <a:r>
              <a:rPr lang="pl-PL" dirty="0" smtClean="0"/>
              <a:t> (</a:t>
            </a:r>
            <a:r>
              <a:rPr lang="pl-PL" dirty="0" err="1" smtClean="0"/>
              <a:t>project</a:t>
            </a:r>
            <a:r>
              <a:rPr lang="pl-PL" dirty="0" smtClean="0"/>
              <a:t> </a:t>
            </a:r>
            <a:r>
              <a:rPr lang="pl-PL" dirty="0" err="1" smtClean="0"/>
              <a:t>sequencing</a:t>
            </a:r>
            <a:r>
              <a:rPr lang="pl-PL" dirty="0" smtClean="0"/>
              <a:t>)</a:t>
            </a:r>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6</a:t>
            </a:fld>
            <a:endParaRPr lang="en-US"/>
          </a:p>
        </p:txBody>
      </p:sp>
    </p:spTree>
    <p:extLst>
      <p:ext uri="{BB962C8B-B14F-4D97-AF65-F5344CB8AC3E}">
        <p14:creationId xmlns:p14="http://schemas.microsoft.com/office/powerpoint/2010/main" val="264310236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9.	With regard to an NPV profile of a project, which of the following combination is most likely to be true?</a:t>
            </a:r>
          </a:p>
        </p:txBody>
      </p:sp>
      <p:sp>
        <p:nvSpPr>
          <p:cNvPr id="3" name="Symbol zastępczy zawartości 2"/>
          <p:cNvSpPr>
            <a:spLocks noGrp="1"/>
          </p:cNvSpPr>
          <p:nvPr>
            <p:ph idx="1"/>
          </p:nvPr>
        </p:nvSpPr>
        <p:spPr>
          <a:xfrm>
            <a:off x="737616" y="2612009"/>
            <a:ext cx="10515600" cy="2453767"/>
          </a:xfrm>
        </p:spPr>
        <p:txBody>
          <a:bodyPr/>
          <a:lstStyle/>
          <a:p>
            <a:r>
              <a:rPr lang="en-US" dirty="0"/>
              <a:t>Y-intercept			</a:t>
            </a:r>
            <a:r>
              <a:rPr lang="pl-PL" dirty="0" smtClean="0"/>
              <a:t>			</a:t>
            </a:r>
            <a:r>
              <a:rPr lang="en-US" dirty="0"/>
              <a:t>	X-intercept</a:t>
            </a:r>
          </a:p>
          <a:p>
            <a:r>
              <a:rPr lang="en-US" dirty="0">
                <a:solidFill>
                  <a:srgbClr val="FF0000"/>
                </a:solidFill>
              </a:rPr>
              <a:t>A.	Sum of the undiscounted cash flows		IRR</a:t>
            </a:r>
          </a:p>
          <a:p>
            <a:r>
              <a:rPr lang="en-US" dirty="0"/>
              <a:t>B.	Initial Investment					IRR</a:t>
            </a:r>
          </a:p>
          <a:p>
            <a:r>
              <a:rPr lang="en-US" dirty="0"/>
              <a:t>C.	IRR	</a:t>
            </a:r>
            <a:r>
              <a:rPr lang="pl-PL" dirty="0" smtClean="0"/>
              <a:t>				</a:t>
            </a:r>
            <a:r>
              <a:rPr lang="en-US" dirty="0" smtClean="0"/>
              <a:t>Sum </a:t>
            </a:r>
            <a:r>
              <a:rPr lang="en-US" dirty="0"/>
              <a:t>of undiscounted cash flows</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60</a:t>
            </a:fld>
            <a:endParaRPr lang="en-US"/>
          </a:p>
        </p:txBody>
      </p:sp>
    </p:spTree>
    <p:extLst>
      <p:ext uri="{BB962C8B-B14F-4D97-AF65-F5344CB8AC3E}">
        <p14:creationId xmlns:p14="http://schemas.microsoft.com/office/powerpoint/2010/main" val="118255428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10.	The crossover rate for NPV profiles of two projects is best described as the discount rate at which:</a:t>
            </a:r>
          </a:p>
        </p:txBody>
      </p:sp>
      <p:sp>
        <p:nvSpPr>
          <p:cNvPr id="3" name="Symbol zastępczy zawartości 2"/>
          <p:cNvSpPr>
            <a:spLocks noGrp="1"/>
          </p:cNvSpPr>
          <p:nvPr>
            <p:ph idx="1"/>
          </p:nvPr>
        </p:nvSpPr>
        <p:spPr/>
        <p:txBody>
          <a:bodyPr/>
          <a:lstStyle/>
          <a:p>
            <a:pPr marL="0" indent="0">
              <a:buNone/>
            </a:pPr>
            <a:r>
              <a:rPr lang="en-US" dirty="0"/>
              <a:t>A.	Both project's NPV becomes positive.</a:t>
            </a:r>
          </a:p>
          <a:p>
            <a:pPr marL="0" indent="0">
              <a:buNone/>
            </a:pPr>
            <a:r>
              <a:rPr lang="en-US" dirty="0"/>
              <a:t>B.	Both projects have the same IRR.</a:t>
            </a:r>
          </a:p>
          <a:p>
            <a:pPr marL="0" indent="0">
              <a:buNone/>
            </a:pPr>
            <a:r>
              <a:rPr lang="en-US" dirty="0"/>
              <a:t>C.	Both projects have the same NPV.</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61</a:t>
            </a:fld>
            <a:endParaRPr lang="en-US"/>
          </a:p>
        </p:txBody>
      </p:sp>
    </p:spTree>
    <p:extLst>
      <p:ext uri="{BB962C8B-B14F-4D97-AF65-F5344CB8AC3E}">
        <p14:creationId xmlns:p14="http://schemas.microsoft.com/office/powerpoint/2010/main" val="199685870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en-US" dirty="0"/>
              <a:t>10.	The crossover rate for NPV profiles of two projects is best described as the discount rate at which:</a:t>
            </a:r>
          </a:p>
        </p:txBody>
      </p:sp>
      <p:sp>
        <p:nvSpPr>
          <p:cNvPr id="3" name="Symbol zastępczy zawartości 2"/>
          <p:cNvSpPr>
            <a:spLocks noGrp="1"/>
          </p:cNvSpPr>
          <p:nvPr>
            <p:ph idx="1"/>
          </p:nvPr>
        </p:nvSpPr>
        <p:spPr/>
        <p:txBody>
          <a:bodyPr/>
          <a:lstStyle/>
          <a:p>
            <a:pPr marL="0" indent="0">
              <a:buNone/>
            </a:pPr>
            <a:r>
              <a:rPr lang="en-US" dirty="0"/>
              <a:t>A.	Both project's NPV becomes positive.</a:t>
            </a:r>
          </a:p>
          <a:p>
            <a:pPr marL="0" indent="0">
              <a:buNone/>
            </a:pPr>
            <a:r>
              <a:rPr lang="en-US" dirty="0"/>
              <a:t>B.	Both projects have the same IRR.</a:t>
            </a:r>
          </a:p>
          <a:p>
            <a:pPr marL="0" indent="0">
              <a:buNone/>
            </a:pPr>
            <a:r>
              <a:rPr lang="en-US" b="1" dirty="0">
                <a:solidFill>
                  <a:srgbClr val="FF0000"/>
                </a:solidFill>
              </a:rPr>
              <a:t>C.	Both projects have the same NPV.</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62</a:t>
            </a:fld>
            <a:endParaRPr lang="en-US"/>
          </a:p>
        </p:txBody>
      </p:sp>
    </p:spTree>
    <p:extLst>
      <p:ext uri="{BB962C8B-B14F-4D97-AF65-F5344CB8AC3E}">
        <p14:creationId xmlns:p14="http://schemas.microsoft.com/office/powerpoint/2010/main" val="254352128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3018155"/>
          </a:xfrm>
        </p:spPr>
        <p:txBody>
          <a:bodyPr>
            <a:noAutofit/>
          </a:bodyPr>
          <a:lstStyle/>
          <a:p>
            <a:r>
              <a:rPr lang="en-US" sz="2800" dirty="0"/>
              <a:t>11.	Apex Industries is investing in $500 million in a new capital project. </a:t>
            </a:r>
            <a:r>
              <a:rPr lang="pl-PL" sz="2800" dirty="0" smtClean="0"/>
              <a:t/>
            </a:r>
            <a:br>
              <a:rPr lang="pl-PL" sz="2800" dirty="0" smtClean="0"/>
            </a:br>
            <a:r>
              <a:rPr lang="en-US" sz="2800" dirty="0" smtClean="0"/>
              <a:t>The </a:t>
            </a:r>
            <a:r>
              <a:rPr lang="en-US" sz="2800" dirty="0"/>
              <a:t>present value of the future after-tax cash flows resulting from the project is $600 million. </a:t>
            </a:r>
            <a:r>
              <a:rPr lang="pl-PL" sz="2800" dirty="0" smtClean="0"/>
              <a:t/>
            </a:r>
            <a:br>
              <a:rPr lang="pl-PL" sz="2800" dirty="0" smtClean="0"/>
            </a:br>
            <a:r>
              <a:rPr lang="en-US" sz="2800" dirty="0" smtClean="0"/>
              <a:t>Apex currently</a:t>
            </a:r>
            <a:r>
              <a:rPr lang="pl-PL" sz="2800" dirty="0" smtClean="0"/>
              <a:t> </a:t>
            </a:r>
            <a:r>
              <a:rPr lang="en-US" sz="2800" dirty="0" smtClean="0"/>
              <a:t>has </a:t>
            </a:r>
            <a:r>
              <a:rPr lang="en-US" sz="2800" dirty="0"/>
              <a:t>40 million outstanding shares trading at a market price of $82 per share. </a:t>
            </a:r>
            <a:r>
              <a:rPr lang="pl-PL" sz="2800" dirty="0" smtClean="0"/>
              <a:t/>
            </a:r>
            <a:br>
              <a:rPr lang="pl-PL" sz="2800" dirty="0" smtClean="0"/>
            </a:br>
            <a:r>
              <a:rPr lang="en-US" sz="2800" dirty="0" smtClean="0"/>
              <a:t>What </a:t>
            </a:r>
            <a:r>
              <a:rPr lang="en-US" sz="2800" dirty="0"/>
              <a:t>is the theoretical effect of the new capital project on Apex's stock price most likely to be:</a:t>
            </a:r>
          </a:p>
        </p:txBody>
      </p:sp>
      <p:sp>
        <p:nvSpPr>
          <p:cNvPr id="3" name="Symbol zastępczy zawartości 2"/>
          <p:cNvSpPr>
            <a:spLocks noGrp="1"/>
          </p:cNvSpPr>
          <p:nvPr>
            <p:ph idx="1"/>
          </p:nvPr>
        </p:nvSpPr>
        <p:spPr>
          <a:xfrm>
            <a:off x="838200" y="3483863"/>
            <a:ext cx="10515600" cy="2693099"/>
          </a:xfrm>
        </p:spPr>
        <p:txBody>
          <a:bodyPr/>
          <a:lstStyle/>
          <a:p>
            <a:r>
              <a:rPr lang="en-US" dirty="0"/>
              <a:t>A.	Increase to $81.5.</a:t>
            </a:r>
          </a:p>
          <a:p>
            <a:r>
              <a:rPr lang="en-US" dirty="0"/>
              <a:t>B.	Decrease to $79.5.</a:t>
            </a:r>
          </a:p>
          <a:p>
            <a:r>
              <a:rPr lang="en-US" dirty="0"/>
              <a:t>C.	Increase to $84.5.</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63</a:t>
            </a:fld>
            <a:endParaRPr lang="en-US"/>
          </a:p>
        </p:txBody>
      </p:sp>
    </p:spTree>
    <p:extLst>
      <p:ext uri="{BB962C8B-B14F-4D97-AF65-F5344CB8AC3E}">
        <p14:creationId xmlns:p14="http://schemas.microsoft.com/office/powerpoint/2010/main" val="380422235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3018155"/>
          </a:xfrm>
        </p:spPr>
        <p:txBody>
          <a:bodyPr>
            <a:noAutofit/>
          </a:bodyPr>
          <a:lstStyle/>
          <a:p>
            <a:r>
              <a:rPr lang="en-US" sz="2800" dirty="0"/>
              <a:t>11.	Apex Industries is investing in $500 million in a new capital project. </a:t>
            </a:r>
            <a:r>
              <a:rPr lang="pl-PL" sz="2800" dirty="0" smtClean="0"/>
              <a:t/>
            </a:r>
            <a:br>
              <a:rPr lang="pl-PL" sz="2800" dirty="0" smtClean="0"/>
            </a:br>
            <a:r>
              <a:rPr lang="en-US" sz="2800" dirty="0" smtClean="0"/>
              <a:t>The </a:t>
            </a:r>
            <a:r>
              <a:rPr lang="en-US" sz="2800" dirty="0"/>
              <a:t>present value of the future after-tax cash flows resulting from the project is $600 million. </a:t>
            </a:r>
            <a:r>
              <a:rPr lang="pl-PL" sz="2800" dirty="0" smtClean="0"/>
              <a:t/>
            </a:r>
            <a:br>
              <a:rPr lang="pl-PL" sz="2800" dirty="0" smtClean="0"/>
            </a:br>
            <a:r>
              <a:rPr lang="en-US" sz="2800" dirty="0" smtClean="0"/>
              <a:t>Apex currently</a:t>
            </a:r>
            <a:r>
              <a:rPr lang="pl-PL" sz="2800" dirty="0" smtClean="0"/>
              <a:t> </a:t>
            </a:r>
            <a:r>
              <a:rPr lang="en-US" sz="2800" dirty="0" smtClean="0"/>
              <a:t>has </a:t>
            </a:r>
            <a:r>
              <a:rPr lang="en-US" sz="2800" dirty="0"/>
              <a:t>40 million outstanding shares trading at a market price of $82 per share. </a:t>
            </a:r>
            <a:r>
              <a:rPr lang="pl-PL" sz="2800" dirty="0" smtClean="0"/>
              <a:t/>
            </a:r>
            <a:br>
              <a:rPr lang="pl-PL" sz="2800" dirty="0" smtClean="0"/>
            </a:br>
            <a:r>
              <a:rPr lang="en-US" sz="2800" dirty="0" smtClean="0"/>
              <a:t>What </a:t>
            </a:r>
            <a:r>
              <a:rPr lang="en-US" sz="2800" dirty="0"/>
              <a:t>is the theoretical effect of the new capital project on Apex's stock price most likely to be:</a:t>
            </a:r>
          </a:p>
        </p:txBody>
      </p:sp>
      <p:sp>
        <p:nvSpPr>
          <p:cNvPr id="3" name="Symbol zastępczy zawartości 2"/>
          <p:cNvSpPr>
            <a:spLocks noGrp="1"/>
          </p:cNvSpPr>
          <p:nvPr>
            <p:ph idx="1"/>
          </p:nvPr>
        </p:nvSpPr>
        <p:spPr>
          <a:xfrm>
            <a:off x="838200" y="3483863"/>
            <a:ext cx="10515600" cy="2693099"/>
          </a:xfrm>
        </p:spPr>
        <p:txBody>
          <a:bodyPr>
            <a:normAutofit fontScale="85000" lnSpcReduction="20000"/>
          </a:bodyPr>
          <a:lstStyle/>
          <a:p>
            <a:r>
              <a:rPr lang="en-US" dirty="0"/>
              <a:t>A.	Increase to $81.5.</a:t>
            </a:r>
          </a:p>
          <a:p>
            <a:r>
              <a:rPr lang="en-US" dirty="0"/>
              <a:t>B.	Decrease to $79.5.</a:t>
            </a:r>
          </a:p>
          <a:p>
            <a:r>
              <a:rPr lang="en-US" b="1" dirty="0">
                <a:solidFill>
                  <a:srgbClr val="FF0000"/>
                </a:solidFill>
              </a:rPr>
              <a:t>C.	Increase to $84.5</a:t>
            </a:r>
            <a:r>
              <a:rPr lang="en-US" b="1" dirty="0" smtClean="0">
                <a:solidFill>
                  <a:srgbClr val="FF0000"/>
                </a:solidFill>
              </a:rPr>
              <a:t>.</a:t>
            </a:r>
            <a:endParaRPr lang="pl-PL" b="1" dirty="0" smtClean="0">
              <a:solidFill>
                <a:srgbClr val="FF0000"/>
              </a:solidFill>
            </a:endParaRPr>
          </a:p>
          <a:p>
            <a:endParaRPr lang="pl-PL" b="1" dirty="0">
              <a:solidFill>
                <a:srgbClr val="FF0000"/>
              </a:solidFill>
            </a:endParaRPr>
          </a:p>
          <a:p>
            <a:pPr marL="0" indent="0">
              <a:buNone/>
            </a:pPr>
            <a:r>
              <a:rPr lang="en-US" dirty="0">
                <a:solidFill>
                  <a:srgbClr val="FF0000"/>
                </a:solidFill>
              </a:rPr>
              <a:t>NPV of the new capital project =$600 million - $500 million = $100 million</a:t>
            </a:r>
            <a:r>
              <a:rPr lang="en-US" dirty="0" smtClean="0">
                <a:solidFill>
                  <a:srgbClr val="FF0000"/>
                </a:solidFill>
              </a:rPr>
              <a:t>.</a:t>
            </a:r>
            <a:endParaRPr lang="en-US" dirty="0">
              <a:solidFill>
                <a:srgbClr val="FF0000"/>
              </a:solidFill>
            </a:endParaRPr>
          </a:p>
          <a:p>
            <a:pPr marL="0" indent="0">
              <a:buNone/>
            </a:pPr>
            <a:r>
              <a:rPr lang="en-US" dirty="0">
                <a:solidFill>
                  <a:srgbClr val="FF0000"/>
                </a:solidFill>
              </a:rPr>
              <a:t>On a per-share basis, the addition adds value of = $100 million / 40 million = $2.5</a:t>
            </a:r>
            <a:r>
              <a:rPr lang="en-US" dirty="0" smtClean="0">
                <a:solidFill>
                  <a:srgbClr val="FF0000"/>
                </a:solidFill>
              </a:rPr>
              <a:t>.</a:t>
            </a:r>
            <a:endParaRPr lang="pl-PL" dirty="0" smtClean="0">
              <a:solidFill>
                <a:srgbClr val="FF0000"/>
              </a:solidFill>
            </a:endParaRPr>
          </a:p>
          <a:p>
            <a:pPr marL="0" indent="0">
              <a:buNone/>
            </a:pPr>
            <a:r>
              <a:rPr lang="en-US" dirty="0" smtClean="0">
                <a:solidFill>
                  <a:srgbClr val="FF0000"/>
                </a:solidFill>
              </a:rPr>
              <a:t>Therefore</a:t>
            </a:r>
            <a:r>
              <a:rPr lang="en-US" dirty="0">
                <a:solidFill>
                  <a:srgbClr val="FF0000"/>
                </a:solidFill>
              </a:rPr>
              <a:t>, the new share price should be = $82 + $2.5 = $84.5.</a:t>
            </a:r>
          </a:p>
          <a:p>
            <a:endParaRPr lang="en-US" b="1" dirty="0">
              <a:solidFill>
                <a:srgbClr val="FF0000"/>
              </a:solidFill>
            </a:endParaRPr>
          </a:p>
        </p:txBody>
      </p:sp>
      <p:sp>
        <p:nvSpPr>
          <p:cNvPr id="4" name="Symbol zastępczy numeru slajdu 3"/>
          <p:cNvSpPr>
            <a:spLocks noGrp="1"/>
          </p:cNvSpPr>
          <p:nvPr>
            <p:ph type="sldNum" sz="quarter" idx="12"/>
          </p:nvPr>
        </p:nvSpPr>
        <p:spPr/>
        <p:txBody>
          <a:bodyPr/>
          <a:lstStyle/>
          <a:p>
            <a:fld id="{5E1C4228-D70F-4A74-9B53-0EFBA052F5E1}" type="slidenum">
              <a:rPr lang="en-US" smtClean="0"/>
              <a:t>64</a:t>
            </a:fld>
            <a:endParaRPr lang="en-US"/>
          </a:p>
        </p:txBody>
      </p:sp>
    </p:spTree>
    <p:extLst>
      <p:ext uri="{BB962C8B-B14F-4D97-AF65-F5344CB8AC3E}">
        <p14:creationId xmlns:p14="http://schemas.microsoft.com/office/powerpoint/2010/main" val="36367751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Unlimited</a:t>
            </a:r>
            <a:r>
              <a:rPr lang="pl-PL" dirty="0" smtClean="0"/>
              <a:t> </a:t>
            </a:r>
            <a:r>
              <a:rPr lang="pl-PL" dirty="0" err="1" smtClean="0"/>
              <a:t>funds</a:t>
            </a:r>
            <a:r>
              <a:rPr lang="pl-PL" dirty="0" smtClean="0"/>
              <a:t> vs </a:t>
            </a:r>
            <a:r>
              <a:rPr lang="pl-PL" dirty="0" err="1" smtClean="0"/>
              <a:t>capital</a:t>
            </a:r>
            <a:r>
              <a:rPr lang="pl-PL" dirty="0" smtClean="0"/>
              <a:t> </a:t>
            </a:r>
            <a:r>
              <a:rPr lang="pl-PL" dirty="0" err="1" smtClean="0"/>
              <a:t>rationing</a:t>
            </a:r>
            <a:endParaRPr lang="en-US" dirty="0"/>
          </a:p>
        </p:txBody>
      </p:sp>
      <p:sp>
        <p:nvSpPr>
          <p:cNvPr id="3" name="Symbol zastępczy zawartości 2"/>
          <p:cNvSpPr>
            <a:spLocks noGrp="1"/>
          </p:cNvSpPr>
          <p:nvPr>
            <p:ph idx="1"/>
          </p:nvPr>
        </p:nvSpPr>
        <p:spPr/>
        <p:txBody>
          <a:bodyPr/>
          <a:lstStyle/>
          <a:p>
            <a:r>
              <a:rPr lang="pl-PL" dirty="0" err="1" smtClean="0"/>
              <a:t>If</a:t>
            </a:r>
            <a:r>
              <a:rPr lang="pl-PL" dirty="0" smtClean="0"/>
              <a:t> the </a:t>
            </a:r>
            <a:r>
              <a:rPr lang="pl-PL" dirty="0" err="1" smtClean="0"/>
              <a:t>funds</a:t>
            </a:r>
            <a:r>
              <a:rPr lang="pl-PL" dirty="0" smtClean="0"/>
              <a:t> </a:t>
            </a:r>
            <a:r>
              <a:rPr lang="pl-PL" dirty="0" err="1" smtClean="0"/>
              <a:t>available</a:t>
            </a:r>
            <a:r>
              <a:rPr lang="pl-PL" dirty="0" smtClean="0"/>
              <a:t> </a:t>
            </a:r>
            <a:r>
              <a:rPr lang="pl-PL" dirty="0" err="1" smtClean="0"/>
              <a:t>are</a:t>
            </a:r>
            <a:r>
              <a:rPr lang="pl-PL" dirty="0" smtClean="0"/>
              <a:t> </a:t>
            </a:r>
            <a:r>
              <a:rPr lang="pl-PL" dirty="0" err="1" smtClean="0"/>
              <a:t>limited</a:t>
            </a:r>
            <a:r>
              <a:rPr lang="pl-PL" dirty="0" smtClean="0"/>
              <a:t>, the </a:t>
            </a:r>
            <a:r>
              <a:rPr lang="pl-PL" dirty="0" err="1" smtClean="0"/>
              <a:t>company</a:t>
            </a:r>
            <a:r>
              <a:rPr lang="pl-PL" dirty="0" smtClean="0"/>
              <a:t> </a:t>
            </a:r>
            <a:r>
              <a:rPr lang="pl-PL" dirty="0" err="1" smtClean="0"/>
              <a:t>has</a:t>
            </a:r>
            <a:r>
              <a:rPr lang="pl-PL" dirty="0" smtClean="0"/>
              <a:t> to </a:t>
            </a:r>
            <a:r>
              <a:rPr lang="pl-PL" dirty="0" err="1" smtClean="0"/>
              <a:t>prioritize</a:t>
            </a:r>
            <a:r>
              <a:rPr lang="pl-PL" dirty="0" smtClean="0"/>
              <a:t> </a:t>
            </a:r>
            <a:r>
              <a:rPr lang="pl-PL" dirty="0" err="1" smtClean="0"/>
              <a:t>projects</a:t>
            </a:r>
            <a:r>
              <a:rPr lang="pl-PL" dirty="0" smtClean="0"/>
              <a:t>. </a:t>
            </a:r>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7</a:t>
            </a:fld>
            <a:endParaRPr lang="en-US"/>
          </a:p>
        </p:txBody>
      </p:sp>
    </p:spTree>
    <p:extLst>
      <p:ext uri="{BB962C8B-B14F-4D97-AF65-F5344CB8AC3E}">
        <p14:creationId xmlns:p14="http://schemas.microsoft.com/office/powerpoint/2010/main" val="5606922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Investment </a:t>
            </a:r>
            <a:r>
              <a:rPr lang="pl-PL" dirty="0" err="1" smtClean="0"/>
              <a:t>decision</a:t>
            </a:r>
            <a:r>
              <a:rPr lang="pl-PL" dirty="0" smtClean="0"/>
              <a:t> </a:t>
            </a:r>
            <a:r>
              <a:rPr lang="pl-PL" dirty="0" err="1" smtClean="0"/>
              <a:t>criteria</a:t>
            </a:r>
            <a:endParaRPr lang="en-US" dirty="0"/>
          </a:p>
        </p:txBody>
      </p:sp>
      <p:sp>
        <p:nvSpPr>
          <p:cNvPr id="3" name="Symbol zastępczy zawartości 2"/>
          <p:cNvSpPr>
            <a:spLocks noGrp="1"/>
          </p:cNvSpPr>
          <p:nvPr>
            <p:ph idx="1"/>
          </p:nvPr>
        </p:nvSpPr>
        <p:spPr/>
        <p:txBody>
          <a:bodyPr/>
          <a:lstStyle/>
          <a:p>
            <a:r>
              <a:rPr lang="pl-PL" dirty="0" err="1" smtClean="0"/>
              <a:t>Paypack</a:t>
            </a:r>
            <a:r>
              <a:rPr lang="pl-PL" dirty="0" smtClean="0"/>
              <a:t> period</a:t>
            </a:r>
          </a:p>
          <a:p>
            <a:r>
              <a:rPr lang="pl-PL" dirty="0" err="1" smtClean="0"/>
              <a:t>Discounted</a:t>
            </a:r>
            <a:r>
              <a:rPr lang="pl-PL" dirty="0" smtClean="0"/>
              <a:t> </a:t>
            </a:r>
            <a:r>
              <a:rPr lang="pl-PL" dirty="0" err="1" smtClean="0"/>
              <a:t>payback</a:t>
            </a:r>
            <a:r>
              <a:rPr lang="pl-PL" dirty="0" smtClean="0"/>
              <a:t> period</a:t>
            </a:r>
          </a:p>
          <a:p>
            <a:r>
              <a:rPr lang="pl-PL" dirty="0" smtClean="0"/>
              <a:t>Accounting </a:t>
            </a:r>
            <a:r>
              <a:rPr lang="pl-PL" dirty="0" err="1" smtClean="0"/>
              <a:t>rate</a:t>
            </a:r>
            <a:r>
              <a:rPr lang="pl-PL" dirty="0" smtClean="0"/>
              <a:t> of return</a:t>
            </a:r>
          </a:p>
          <a:p>
            <a:r>
              <a:rPr lang="pl-PL" dirty="0" err="1" smtClean="0"/>
              <a:t>Discounted</a:t>
            </a:r>
            <a:r>
              <a:rPr lang="pl-PL" dirty="0" smtClean="0"/>
              <a:t> </a:t>
            </a:r>
            <a:r>
              <a:rPr lang="pl-PL" dirty="0" err="1" smtClean="0"/>
              <a:t>payback</a:t>
            </a:r>
            <a:r>
              <a:rPr lang="pl-PL" dirty="0" smtClean="0"/>
              <a:t> period</a:t>
            </a:r>
          </a:p>
          <a:p>
            <a:r>
              <a:rPr lang="pl-PL" dirty="0" smtClean="0"/>
              <a:t>Net </a:t>
            </a:r>
            <a:r>
              <a:rPr lang="pl-PL" dirty="0" err="1" smtClean="0"/>
              <a:t>Present</a:t>
            </a:r>
            <a:r>
              <a:rPr lang="pl-PL" dirty="0" smtClean="0"/>
              <a:t> Value</a:t>
            </a:r>
          </a:p>
          <a:p>
            <a:r>
              <a:rPr lang="pl-PL" dirty="0" err="1" smtClean="0"/>
              <a:t>Internal</a:t>
            </a:r>
            <a:r>
              <a:rPr lang="pl-PL" dirty="0" smtClean="0"/>
              <a:t> </a:t>
            </a:r>
            <a:r>
              <a:rPr lang="pl-PL" dirty="0" err="1" smtClean="0"/>
              <a:t>Rate</a:t>
            </a:r>
            <a:r>
              <a:rPr lang="pl-PL" dirty="0" smtClean="0"/>
              <a:t> of Return</a:t>
            </a:r>
          </a:p>
          <a:p>
            <a:r>
              <a:rPr lang="pl-PL" dirty="0" err="1" smtClean="0"/>
              <a:t>Profitability</a:t>
            </a:r>
            <a:r>
              <a:rPr lang="pl-PL" dirty="0" smtClean="0"/>
              <a:t> Index</a:t>
            </a:r>
          </a:p>
          <a:p>
            <a:r>
              <a:rPr lang="pl-PL" dirty="0" err="1" smtClean="0"/>
              <a:t>Modified</a:t>
            </a:r>
            <a:r>
              <a:rPr lang="pl-PL" dirty="0" smtClean="0"/>
              <a:t> </a:t>
            </a:r>
            <a:r>
              <a:rPr lang="pl-PL" dirty="0" err="1" smtClean="0"/>
              <a:t>Internal</a:t>
            </a:r>
            <a:r>
              <a:rPr lang="pl-PL" dirty="0" smtClean="0"/>
              <a:t> </a:t>
            </a:r>
            <a:r>
              <a:rPr lang="pl-PL" dirty="0" err="1" smtClean="0"/>
              <a:t>Rate</a:t>
            </a:r>
            <a:r>
              <a:rPr lang="pl-PL" dirty="0" smtClean="0"/>
              <a:t> of Return</a:t>
            </a:r>
          </a:p>
        </p:txBody>
      </p:sp>
      <p:sp>
        <p:nvSpPr>
          <p:cNvPr id="4" name="Symbol zastępczy numeru slajdu 3"/>
          <p:cNvSpPr>
            <a:spLocks noGrp="1"/>
          </p:cNvSpPr>
          <p:nvPr>
            <p:ph type="sldNum" sz="quarter" idx="12"/>
          </p:nvPr>
        </p:nvSpPr>
        <p:spPr/>
        <p:txBody>
          <a:bodyPr/>
          <a:lstStyle/>
          <a:p>
            <a:fld id="{5E1C4228-D70F-4A74-9B53-0EFBA052F5E1}" type="slidenum">
              <a:rPr lang="en-US" smtClean="0"/>
              <a:t>8</a:t>
            </a:fld>
            <a:endParaRPr lang="en-US"/>
          </a:p>
        </p:txBody>
      </p:sp>
    </p:spTree>
    <p:extLst>
      <p:ext uri="{BB962C8B-B14F-4D97-AF65-F5344CB8AC3E}">
        <p14:creationId xmlns:p14="http://schemas.microsoft.com/office/powerpoint/2010/main" val="23923721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FCFF</a:t>
            </a:r>
            <a:endParaRPr lang="en-US" dirty="0"/>
          </a:p>
        </p:txBody>
      </p:sp>
      <p:sp>
        <p:nvSpPr>
          <p:cNvPr id="3" name="Symbol zastępczy zawartości 2"/>
          <p:cNvSpPr>
            <a:spLocks noGrp="1"/>
          </p:cNvSpPr>
          <p:nvPr>
            <p:ph idx="1"/>
          </p:nvPr>
        </p:nvSpPr>
        <p:spPr/>
        <p:txBody>
          <a:bodyPr>
            <a:normAutofit lnSpcReduction="10000"/>
          </a:bodyPr>
          <a:lstStyle/>
          <a:p>
            <a:r>
              <a:rPr lang="pl-PL" dirty="0" smtClean="0"/>
              <a:t>Sales </a:t>
            </a:r>
            <a:r>
              <a:rPr lang="pl-PL" dirty="0" err="1" smtClean="0"/>
              <a:t>revenues</a:t>
            </a:r>
            <a:r>
              <a:rPr lang="pl-PL" dirty="0" smtClean="0"/>
              <a:t> </a:t>
            </a:r>
            <a:r>
              <a:rPr lang="pl-PL" dirty="0" err="1" smtClean="0"/>
              <a:t>or</a:t>
            </a:r>
            <a:r>
              <a:rPr lang="pl-PL" dirty="0" smtClean="0"/>
              <a:t> </a:t>
            </a:r>
            <a:r>
              <a:rPr lang="pl-PL" dirty="0" err="1" smtClean="0"/>
              <a:t>cost</a:t>
            </a:r>
            <a:r>
              <a:rPr lang="pl-PL" dirty="0" smtClean="0"/>
              <a:t> </a:t>
            </a:r>
            <a:r>
              <a:rPr lang="pl-PL" dirty="0" err="1" smtClean="0"/>
              <a:t>savings</a:t>
            </a:r>
            <a:endParaRPr lang="pl-PL" dirty="0" smtClean="0"/>
          </a:p>
          <a:p>
            <a:r>
              <a:rPr lang="pl-PL" dirty="0" smtClean="0"/>
              <a:t>Operating </a:t>
            </a:r>
            <a:r>
              <a:rPr lang="pl-PL" dirty="0" err="1" smtClean="0"/>
              <a:t>costs</a:t>
            </a:r>
            <a:r>
              <a:rPr lang="pl-PL" dirty="0" smtClean="0"/>
              <a:t> </a:t>
            </a:r>
          </a:p>
          <a:p>
            <a:r>
              <a:rPr lang="pl-PL" dirty="0" smtClean="0"/>
              <a:t>EBIT</a:t>
            </a:r>
          </a:p>
          <a:p>
            <a:r>
              <a:rPr lang="pl-PL" dirty="0" err="1" smtClean="0"/>
              <a:t>Income</a:t>
            </a:r>
            <a:r>
              <a:rPr lang="pl-PL" dirty="0" smtClean="0"/>
              <a:t> </a:t>
            </a:r>
            <a:r>
              <a:rPr lang="pl-PL" dirty="0" err="1" smtClean="0"/>
              <a:t>Tax</a:t>
            </a:r>
            <a:endParaRPr lang="pl-PL" dirty="0" smtClean="0"/>
          </a:p>
          <a:p>
            <a:r>
              <a:rPr lang="pl-PL" dirty="0" smtClean="0"/>
              <a:t>EAT</a:t>
            </a:r>
          </a:p>
          <a:p>
            <a:r>
              <a:rPr lang="pl-PL" dirty="0" err="1" smtClean="0"/>
              <a:t>Depreciation</a:t>
            </a:r>
            <a:endParaRPr lang="pl-PL" dirty="0" smtClean="0"/>
          </a:p>
          <a:p>
            <a:r>
              <a:rPr lang="pl-PL" dirty="0" err="1" smtClean="0"/>
              <a:t>Changes</a:t>
            </a:r>
            <a:r>
              <a:rPr lang="pl-PL" dirty="0" smtClean="0"/>
              <a:t> of the net </a:t>
            </a:r>
            <a:r>
              <a:rPr lang="pl-PL" dirty="0" err="1" smtClean="0"/>
              <a:t>working</a:t>
            </a:r>
            <a:r>
              <a:rPr lang="pl-PL" dirty="0" smtClean="0"/>
              <a:t> </a:t>
            </a:r>
            <a:r>
              <a:rPr lang="pl-PL" dirty="0" err="1" smtClean="0"/>
              <a:t>capital</a:t>
            </a:r>
            <a:endParaRPr lang="pl-PL" dirty="0" smtClean="0"/>
          </a:p>
          <a:p>
            <a:r>
              <a:rPr lang="pl-PL" dirty="0" smtClean="0"/>
              <a:t>Investment </a:t>
            </a:r>
            <a:r>
              <a:rPr lang="pl-PL" dirty="0" err="1" smtClean="0"/>
              <a:t>outlay</a:t>
            </a:r>
            <a:endParaRPr lang="pl-PL" dirty="0" smtClean="0"/>
          </a:p>
          <a:p>
            <a:r>
              <a:rPr lang="pl-PL" dirty="0" err="1" smtClean="0"/>
              <a:t>Liquidation</a:t>
            </a:r>
            <a:r>
              <a:rPr lang="pl-PL" dirty="0" smtClean="0"/>
              <a:t> </a:t>
            </a:r>
            <a:r>
              <a:rPr lang="pl-PL" dirty="0" err="1" smtClean="0"/>
              <a:t>proceeds</a:t>
            </a:r>
            <a:endParaRPr lang="en-US" dirty="0"/>
          </a:p>
        </p:txBody>
      </p:sp>
      <p:sp>
        <p:nvSpPr>
          <p:cNvPr id="4" name="Symbol zastępczy numeru slajdu 3"/>
          <p:cNvSpPr>
            <a:spLocks noGrp="1"/>
          </p:cNvSpPr>
          <p:nvPr>
            <p:ph type="sldNum" sz="quarter" idx="12"/>
          </p:nvPr>
        </p:nvSpPr>
        <p:spPr/>
        <p:txBody>
          <a:bodyPr/>
          <a:lstStyle/>
          <a:p>
            <a:fld id="{5E1C4228-D70F-4A74-9B53-0EFBA052F5E1}" type="slidenum">
              <a:rPr lang="en-US" smtClean="0"/>
              <a:t>9</a:t>
            </a:fld>
            <a:endParaRPr lang="en-US"/>
          </a:p>
        </p:txBody>
      </p:sp>
    </p:spTree>
    <p:extLst>
      <p:ext uri="{BB962C8B-B14F-4D97-AF65-F5344CB8AC3E}">
        <p14:creationId xmlns:p14="http://schemas.microsoft.com/office/powerpoint/2010/main" val="162067350"/>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TotalTime>
  <Words>2843</Words>
  <Application>Microsoft Office PowerPoint</Application>
  <PresentationFormat>Panoramiczny</PresentationFormat>
  <Paragraphs>619</Paragraphs>
  <Slides>64</Slides>
  <Notes>1</Notes>
  <HiddenSlides>0</HiddenSlides>
  <MMClips>0</MMClips>
  <ScaleCrop>false</ScaleCrop>
  <HeadingPairs>
    <vt:vector size="6" baseType="variant">
      <vt:variant>
        <vt:lpstr>Używane czcionki</vt:lpstr>
      </vt:variant>
      <vt:variant>
        <vt:i4>5</vt:i4>
      </vt:variant>
      <vt:variant>
        <vt:lpstr>Motyw</vt:lpstr>
      </vt:variant>
      <vt:variant>
        <vt:i4>1</vt:i4>
      </vt:variant>
      <vt:variant>
        <vt:lpstr>Tytuły slajdów</vt:lpstr>
      </vt:variant>
      <vt:variant>
        <vt:i4>64</vt:i4>
      </vt:variant>
    </vt:vector>
  </HeadingPairs>
  <TitlesOfParts>
    <vt:vector size="70" baseType="lpstr">
      <vt:lpstr>Arial</vt:lpstr>
      <vt:lpstr>Calibri</vt:lpstr>
      <vt:lpstr>Calibri Light</vt:lpstr>
      <vt:lpstr>Courier New</vt:lpstr>
      <vt:lpstr>Times New Roman</vt:lpstr>
      <vt:lpstr>Motyw pakietu Office</vt:lpstr>
      <vt:lpstr>Corporate Finance</vt:lpstr>
      <vt:lpstr>Capital budgeting</vt:lpstr>
      <vt:lpstr>The capital budgeting process</vt:lpstr>
      <vt:lpstr>Categories of Capital Budgeting process</vt:lpstr>
      <vt:lpstr>5 key principles of Capital Budgeting</vt:lpstr>
      <vt:lpstr>Independent projects or mutually exclusive projects</vt:lpstr>
      <vt:lpstr>Unlimited funds vs capital rationing</vt:lpstr>
      <vt:lpstr>Investment decision criteria</vt:lpstr>
      <vt:lpstr>FCFF</vt:lpstr>
      <vt:lpstr>FCFE</vt:lpstr>
      <vt:lpstr>Net working capital changes 1</vt:lpstr>
      <vt:lpstr>Net working capital changes 2</vt:lpstr>
      <vt:lpstr>NPV</vt:lpstr>
      <vt:lpstr>NPV: example</vt:lpstr>
      <vt:lpstr>IRR</vt:lpstr>
      <vt:lpstr>IRR</vt:lpstr>
      <vt:lpstr>IRR: example</vt:lpstr>
      <vt:lpstr>PP</vt:lpstr>
      <vt:lpstr>PP: example</vt:lpstr>
      <vt:lpstr>ARR</vt:lpstr>
      <vt:lpstr>PI</vt:lpstr>
      <vt:lpstr>Difference between PI and NPV</vt:lpstr>
      <vt:lpstr>NPV profile</vt:lpstr>
      <vt:lpstr>NPV profile: example 1</vt:lpstr>
      <vt:lpstr>NPV profile: example 2</vt:lpstr>
      <vt:lpstr>Ranking Conflicts between NPV and IRR</vt:lpstr>
      <vt:lpstr>Reasons for going with NPV instead of IRR</vt:lpstr>
      <vt:lpstr>Differences in project sizes</vt:lpstr>
      <vt:lpstr>The Multiple IRR Problem and No IRR Problem</vt:lpstr>
      <vt:lpstr>NPV versus IRR</vt:lpstr>
      <vt:lpstr>Popularity and Usage of the Capital Budgeting Methods</vt:lpstr>
      <vt:lpstr>Importance of capital budgeting: example</vt:lpstr>
      <vt:lpstr>Review</vt:lpstr>
      <vt:lpstr>LO.a: Describe the capital budgeting process, including the typical steps of the process, and distinguish among the various categories of capital projects.</vt:lpstr>
      <vt:lpstr>LO.a: Describe the capital budgeting process, including the typical steps of the process, and distinguish among the various categories of capital projects.</vt:lpstr>
      <vt:lpstr>LO.b: Describe the basic principles of capital budgeting, including cash flow estimation.</vt:lpstr>
      <vt:lpstr>LO.c: Explain how the evaluation and selection of capital projects is affected by mutually exclusive projects, project sequencing, and capital rationing.</vt:lpstr>
      <vt:lpstr>LO.d: Calculate and interpret the results using each of the following methods to evaluate a single capital project: net present value (NPV), internal rate of return (1RR), payback period, discounted payback period, and profitability index (PI).</vt:lpstr>
      <vt:lpstr>LO.e: Explain the NPV profile, compare the NPV and IRR methods when evaluating independent and mutually exclusive projects, and describe the problems associated with each of the evaluation methods.</vt:lpstr>
      <vt:lpstr>LO.e: Explain the NPV profile, compare the NPV and IRR methods when evaluating independent and mutually exclusive projects, and describe the problems associated with each of the evaluation methods.</vt:lpstr>
      <vt:lpstr>LO.f: Describe expected relations among an investment's NPV, company value, and share price.</vt:lpstr>
      <vt:lpstr>Quiz</vt:lpstr>
      <vt:lpstr>1. Helix Corporation is evaluating an investment to enhance the safety at its manufacturing facility to meet the new government standards.  The project is most likely a:</vt:lpstr>
      <vt:lpstr>1. Helix Corporation is evaluating an investment to enhance the safety at its manufacturing facility to meet the new government standards.  The project is most likely a:</vt:lpstr>
      <vt:lpstr>2. Which of the following statements regarding capital budgeting is most likely to be true:</vt:lpstr>
      <vt:lpstr>2. Which of the following statements regarding capital budgeting is most likely to be true:</vt:lpstr>
      <vt:lpstr>3.Ecosense Industries is analyzing three projects for investment.  The initial investments are $60 million, $50 million and $40 million for projects A, B, and C, respectively.  All three projects generate profits that are twice of the initial investment  However, the company can select a max of two investments as the investment amount is capped at $100 million.  The restriction is most likely a result of:</vt:lpstr>
      <vt:lpstr>3.Ecosense Industries is analyzing three projects for investment.  The initial investments are $60 million, $50 million and $40 million for projects A, B, and C, respectively.  All three projects generate profits that are twice of the initial investment  However, the company can select a max of two investments as the investment amount is capped at $100 million.  The restriction is most likely a result of:</vt:lpstr>
      <vt:lpstr>4. A capital project with an initial investment of $200 generates after-tax cash flows of $50, $100 and $ 150 in years 1,2 and 3 respectively.  The required rate of return is 8 percent The net present value is closest to:</vt:lpstr>
      <vt:lpstr>4. A capital project with an initial investment of $200 generates after-tax cash flows of $50, $100 and $ 150 in years 1,2 and 3 respectively.  The required rate of return is 8 percent The net present value is closest to:</vt:lpstr>
      <vt:lpstr>5. A capital project with an initial investment of $100,000 generates after-tax cash flows of $50,000, $0 and $150,000 in years 1,2 and 3 respectively.  The cost of capital is 15 percent  The internal rate of return is closest to:</vt:lpstr>
      <vt:lpstr>5. A capital project with an initial investment of $100,000 generates after-tax cash flows of $50,000, $0 and $150,000 in years 1,2 and 3 respectively.  The cost of capital is 15 percent  The internal rate of return is closest to:</vt:lpstr>
      <vt:lpstr>6. Calculate the payback period and discounted payback period for the following cash flows of a capital project  The required rate of return is 20 percent</vt:lpstr>
      <vt:lpstr>6. Calculate the payback period and discounted payback period for the following cash flows of a capital project  The required rate of return is 20 percent</vt:lpstr>
      <vt:lpstr>7. A capital project with an initial investment of $50,000 will create a perpetual after-tax cash flow of $5,000.  If the required rate of return is 12 percent, the project’s profitability index is closest to:</vt:lpstr>
      <vt:lpstr>7. A capital project with an initial investment of $50,000 will create a perpetual after-tax cash flow of $5,000.  If the required rate of return is 12 percent, the project’s profitability index is closest to:</vt:lpstr>
      <vt:lpstr>8. The NPV and IRR for two mutually exclusive projects are as shown below:</vt:lpstr>
      <vt:lpstr>8. The NPV and IRR for two mutually exclusive projects are as shown below:</vt:lpstr>
      <vt:lpstr>9. With regard to an NPV profile of a project, which of the following combination is most likely to be true?</vt:lpstr>
      <vt:lpstr>9. With regard to an NPV profile of a project, which of the following combination is most likely to be true?</vt:lpstr>
      <vt:lpstr>10. The crossover rate for NPV profiles of two projects is best described as the discount rate at which:</vt:lpstr>
      <vt:lpstr>10. The crossover rate for NPV profiles of two projects is best described as the discount rate at which:</vt:lpstr>
      <vt:lpstr>11. Apex Industries is investing in $500 million in a new capital project.  The present value of the future after-tax cash flows resulting from the project is $600 million.  Apex currently has 40 million outstanding shares trading at a market price of $82 per share.  What is the theoretical effect of the new capital project on Apex's stock price most likely to be:</vt:lpstr>
      <vt:lpstr>11. Apex Industries is investing in $500 million in a new capital project.  The present value of the future after-tax cash flows resulting from the project is $600 million.  Apex currently has 40 million outstanding shares trading at a market price of $82 per share.  What is the theoretical effect of the new capital project on Apex's stock price most likely to be: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Finance</dc:title>
  <dc:creator>Joanna Wyrobek</dc:creator>
  <cp:lastModifiedBy>Joanna Wyrobek</cp:lastModifiedBy>
  <cp:revision>30</cp:revision>
  <dcterms:created xsi:type="dcterms:W3CDTF">2020-02-14T21:25:39Z</dcterms:created>
  <dcterms:modified xsi:type="dcterms:W3CDTF">2020-02-14T23:07:19Z</dcterms:modified>
</cp:coreProperties>
</file>