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7" r:id="rId3"/>
    <p:sldId id="288" r:id="rId4"/>
    <p:sldId id="289" r:id="rId5"/>
    <p:sldId id="290" r:id="rId6"/>
    <p:sldId id="291" r:id="rId7"/>
    <p:sldId id="292" r:id="rId8"/>
    <p:sldId id="258" r:id="rId9"/>
    <p:sldId id="259" r:id="rId10"/>
    <p:sldId id="260" r:id="rId11"/>
    <p:sldId id="261" r:id="rId12"/>
    <p:sldId id="263" r:id="rId13"/>
    <p:sldId id="293" r:id="rId14"/>
    <p:sldId id="264" r:id="rId15"/>
    <p:sldId id="265" r:id="rId16"/>
    <p:sldId id="266" r:id="rId17"/>
    <p:sldId id="268" r:id="rId18"/>
    <p:sldId id="269" r:id="rId19"/>
    <p:sldId id="270" r:id="rId20"/>
    <p:sldId id="271" r:id="rId21"/>
    <p:sldId id="272" r:id="rId22"/>
    <p:sldId id="273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85" r:id="rId31"/>
    <p:sldId id="286" r:id="rId32"/>
    <p:sldId id="287" r:id="rId33"/>
    <p:sldId id="284" r:id="rId34"/>
    <p:sldId id="28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 varScale="1">
        <p:scale>
          <a:sx n="88" d="100"/>
          <a:sy n="88" d="100"/>
        </p:scale>
        <p:origin x="52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EAB629-DD04-4B36-9A1B-EE352A3B37E4}" type="doc">
      <dgm:prSet loTypeId="urn:microsoft.com/office/officeart/2005/8/layout/hierarchy4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68795F51-FC80-4A86-B3E9-B783F5EE9400}">
      <dgm:prSet phldrT="[Tekst]" custT="1"/>
      <dgm:spPr/>
      <dgm:t>
        <a:bodyPr/>
        <a:lstStyle/>
        <a:p>
          <a:r>
            <a:rPr lang="pl-PL" sz="4400" dirty="0" smtClean="0"/>
            <a:t>Typy obszarów zdegradowanych (</a:t>
          </a:r>
          <a:r>
            <a:rPr lang="pl-PL" altLang="pl-PL" sz="4400" i="1" dirty="0" err="1" smtClean="0"/>
            <a:t>disadvantaged</a:t>
          </a:r>
          <a:r>
            <a:rPr lang="pl-PL" altLang="pl-PL" sz="4400" i="1" dirty="0" smtClean="0"/>
            <a:t>, </a:t>
          </a:r>
          <a:r>
            <a:rPr lang="pl-PL" altLang="pl-PL" sz="4400" i="1" dirty="0" err="1" smtClean="0"/>
            <a:t>deprived</a:t>
          </a:r>
          <a:r>
            <a:rPr lang="pl-PL" altLang="pl-PL" sz="4400" i="1" dirty="0" smtClean="0"/>
            <a:t>)</a:t>
          </a:r>
          <a:endParaRPr lang="pl-PL" sz="4400" dirty="0"/>
        </a:p>
      </dgm:t>
    </dgm:pt>
    <dgm:pt modelId="{617B1C44-0EF9-4C85-82BA-33058A0065A9}" type="parTrans" cxnId="{FBC55F2E-209D-482B-B45F-FD4DA5DCAFA6}">
      <dgm:prSet/>
      <dgm:spPr/>
      <dgm:t>
        <a:bodyPr/>
        <a:lstStyle/>
        <a:p>
          <a:endParaRPr lang="pl-PL"/>
        </a:p>
      </dgm:t>
    </dgm:pt>
    <dgm:pt modelId="{6D506F8D-4261-4A05-BDC9-442EACC431DF}" type="sibTrans" cxnId="{FBC55F2E-209D-482B-B45F-FD4DA5DCAFA6}">
      <dgm:prSet/>
      <dgm:spPr/>
      <dgm:t>
        <a:bodyPr/>
        <a:lstStyle/>
        <a:p>
          <a:endParaRPr lang="pl-PL"/>
        </a:p>
      </dgm:t>
    </dgm:pt>
    <dgm:pt modelId="{88E066C7-298E-40CC-BFCE-C1CA19DC5F78}">
      <dgm:prSet phldrT="[Tekst]" custT="1"/>
      <dgm:spPr/>
      <dgm:t>
        <a:bodyPr/>
        <a:lstStyle/>
        <a:p>
          <a:r>
            <a:rPr lang="pl-PL" altLang="pl-PL" sz="2800" b="1" dirty="0" smtClean="0"/>
            <a:t>Miejskie  - mieszkaniowe </a:t>
          </a:r>
        </a:p>
      </dgm:t>
    </dgm:pt>
    <dgm:pt modelId="{E6A647BB-164D-4775-81A2-38B348FED127}" type="parTrans" cxnId="{94490DFE-B091-4E1D-81FA-A49F1EE8A274}">
      <dgm:prSet/>
      <dgm:spPr/>
      <dgm:t>
        <a:bodyPr/>
        <a:lstStyle/>
        <a:p>
          <a:endParaRPr lang="pl-PL"/>
        </a:p>
      </dgm:t>
    </dgm:pt>
    <dgm:pt modelId="{C5982A12-5A87-4006-B7F1-2E1DF6EF4C81}" type="sibTrans" cxnId="{94490DFE-B091-4E1D-81FA-A49F1EE8A274}">
      <dgm:prSet/>
      <dgm:spPr/>
      <dgm:t>
        <a:bodyPr/>
        <a:lstStyle/>
        <a:p>
          <a:endParaRPr lang="pl-PL"/>
        </a:p>
      </dgm:t>
    </dgm:pt>
    <dgm:pt modelId="{FE64C7A4-9F88-4232-AF06-0FFF193E5648}">
      <dgm:prSet phldrT="[Tekst]" custT="1"/>
      <dgm:spPr/>
      <dgm:t>
        <a:bodyPr/>
        <a:lstStyle/>
        <a:p>
          <a:r>
            <a:rPr lang="pl-PL" sz="2000" dirty="0" smtClean="0"/>
            <a:t>Mieszkaniowe, o mieszanych funkcjach – śródmiejskie, często zabytkowe </a:t>
          </a:r>
          <a:endParaRPr lang="pl-PL" sz="2000" dirty="0"/>
        </a:p>
      </dgm:t>
    </dgm:pt>
    <dgm:pt modelId="{3920D08A-FA34-41AB-B037-E7593275DBB9}" type="parTrans" cxnId="{E0AE297E-FDD8-481D-B783-8C1B02DC4EA6}">
      <dgm:prSet/>
      <dgm:spPr/>
      <dgm:t>
        <a:bodyPr/>
        <a:lstStyle/>
        <a:p>
          <a:endParaRPr lang="pl-PL"/>
        </a:p>
      </dgm:t>
    </dgm:pt>
    <dgm:pt modelId="{2704EF74-4451-44F4-8770-F566F3864666}" type="sibTrans" cxnId="{E0AE297E-FDD8-481D-B783-8C1B02DC4EA6}">
      <dgm:prSet/>
      <dgm:spPr/>
      <dgm:t>
        <a:bodyPr/>
        <a:lstStyle/>
        <a:p>
          <a:endParaRPr lang="pl-PL"/>
        </a:p>
      </dgm:t>
    </dgm:pt>
    <dgm:pt modelId="{0C30230F-98D9-407A-A17B-3CC66A1FE94B}">
      <dgm:prSet phldrT="[Tekst]" custT="1"/>
      <dgm:spPr/>
      <dgm:t>
        <a:bodyPr/>
        <a:lstStyle/>
        <a:p>
          <a:r>
            <a:rPr lang="pl-PL" sz="2000" dirty="0" smtClean="0"/>
            <a:t>Mieszkaniowe, homogeniczne („blokowiska”) </a:t>
          </a:r>
          <a:endParaRPr lang="pl-PL" sz="2000" dirty="0"/>
        </a:p>
      </dgm:t>
    </dgm:pt>
    <dgm:pt modelId="{358D0163-8648-4035-B014-9592DCBF6FFC}" type="parTrans" cxnId="{EDE09338-7094-456B-AE7D-D290764ED06F}">
      <dgm:prSet/>
      <dgm:spPr/>
      <dgm:t>
        <a:bodyPr/>
        <a:lstStyle/>
        <a:p>
          <a:endParaRPr lang="pl-PL"/>
        </a:p>
      </dgm:t>
    </dgm:pt>
    <dgm:pt modelId="{BDBF54C7-169C-453D-BA5C-9EA9991465E0}" type="sibTrans" cxnId="{EDE09338-7094-456B-AE7D-D290764ED06F}">
      <dgm:prSet/>
      <dgm:spPr/>
      <dgm:t>
        <a:bodyPr/>
        <a:lstStyle/>
        <a:p>
          <a:endParaRPr lang="pl-PL"/>
        </a:p>
      </dgm:t>
    </dgm:pt>
    <dgm:pt modelId="{52FBAC77-F544-4D01-85D7-7F7210ADE5D7}">
      <dgm:prSet phldrT="[Tekst]" custT="1"/>
      <dgm:spPr/>
      <dgm:t>
        <a:bodyPr/>
        <a:lstStyle/>
        <a:p>
          <a:r>
            <a:rPr lang="pl-PL" sz="2800" b="1" dirty="0" smtClean="0"/>
            <a:t>Miejskie – poprzemysłowe </a:t>
          </a:r>
          <a:endParaRPr lang="pl-PL" sz="2800" b="1" dirty="0"/>
        </a:p>
      </dgm:t>
    </dgm:pt>
    <dgm:pt modelId="{0B336FC5-E71C-420B-A06B-1D6C29D5C021}" type="parTrans" cxnId="{EBE0371E-4F8F-4D1E-8B45-6F04E284190E}">
      <dgm:prSet/>
      <dgm:spPr/>
      <dgm:t>
        <a:bodyPr/>
        <a:lstStyle/>
        <a:p>
          <a:endParaRPr lang="pl-PL"/>
        </a:p>
      </dgm:t>
    </dgm:pt>
    <dgm:pt modelId="{9BDC1872-28D8-4396-88B6-5C8A4A12340C}" type="sibTrans" cxnId="{EBE0371E-4F8F-4D1E-8B45-6F04E284190E}">
      <dgm:prSet/>
      <dgm:spPr/>
      <dgm:t>
        <a:bodyPr/>
        <a:lstStyle/>
        <a:p>
          <a:endParaRPr lang="pl-PL"/>
        </a:p>
      </dgm:t>
    </dgm:pt>
    <dgm:pt modelId="{4EB04566-D1F3-4715-80A5-282B91DDC3B0}">
      <dgm:prSet phldrT="[Tekst]" custT="1"/>
      <dgm:spPr/>
      <dgm:t>
        <a:bodyPr/>
        <a:lstStyle/>
        <a:p>
          <a:r>
            <a:rPr lang="pl-PL" altLang="pl-PL" sz="1400" b="1" dirty="0" smtClean="0"/>
            <a:t>rekultywacja terenów zdegradowanych przez działalność przemysłową wraz z zagospodarowaniem tych terenów dla potrzeb nowych przedsiębiorstw lub pełnienia innych funkcji oraz działania na rzecz społeczności zamieszkującej obszar integralnie, funkcjonalnie związany z terenami zakładów przemysłowych;</a:t>
          </a:r>
          <a:endParaRPr lang="pl-PL" sz="1400" dirty="0"/>
        </a:p>
      </dgm:t>
    </dgm:pt>
    <dgm:pt modelId="{F7571FC2-78BB-47E2-B9D0-94DF9CB63E80}" type="parTrans" cxnId="{3C458F08-B6E5-48CC-84A2-7CF9DA8902B7}">
      <dgm:prSet/>
      <dgm:spPr/>
      <dgm:t>
        <a:bodyPr/>
        <a:lstStyle/>
        <a:p>
          <a:endParaRPr lang="pl-PL"/>
        </a:p>
      </dgm:t>
    </dgm:pt>
    <dgm:pt modelId="{1FA6A88A-6D1B-4581-A83A-4011CB3823CA}" type="sibTrans" cxnId="{3C458F08-B6E5-48CC-84A2-7CF9DA8902B7}">
      <dgm:prSet/>
      <dgm:spPr/>
      <dgm:t>
        <a:bodyPr/>
        <a:lstStyle/>
        <a:p>
          <a:endParaRPr lang="pl-PL"/>
        </a:p>
      </dgm:t>
    </dgm:pt>
    <dgm:pt modelId="{E19B9DEB-958A-4A17-B53C-93F8AFC8C540}">
      <dgm:prSet custT="1"/>
      <dgm:spPr/>
      <dgm:t>
        <a:bodyPr/>
        <a:lstStyle/>
        <a:p>
          <a:r>
            <a:rPr lang="pl-PL" sz="1600" dirty="0" smtClean="0"/>
            <a:t>Poprzemysłowe </a:t>
          </a:r>
        </a:p>
        <a:p>
          <a:r>
            <a:rPr lang="pl-PL" sz="1600" dirty="0" smtClean="0"/>
            <a:t>Powojskowe (poprzednio eksploatowane przez armię do celów poligonowych, kwaterunkowe, logistycznych) </a:t>
          </a:r>
        </a:p>
        <a:p>
          <a:r>
            <a:rPr lang="pl-PL" sz="1600" dirty="0" err="1" smtClean="0"/>
            <a:t>Pokolejowe</a:t>
          </a:r>
          <a:r>
            <a:rPr lang="pl-PL" sz="1600" dirty="0" smtClean="0"/>
            <a:t> </a:t>
          </a:r>
        </a:p>
        <a:p>
          <a:r>
            <a:rPr lang="pl-PL" sz="1600" dirty="0" err="1" smtClean="0"/>
            <a:t>Poportowe</a:t>
          </a:r>
          <a:r>
            <a:rPr lang="pl-PL" sz="1600" dirty="0" smtClean="0"/>
            <a:t> </a:t>
          </a:r>
          <a:endParaRPr lang="pl-PL" sz="1600" dirty="0"/>
        </a:p>
      </dgm:t>
    </dgm:pt>
    <dgm:pt modelId="{FDEE5B7D-7626-4E20-8AFA-82517B77F4A3}" type="parTrans" cxnId="{74ED9961-FC5E-424F-8F5D-5B8A3AAC7031}">
      <dgm:prSet/>
      <dgm:spPr/>
      <dgm:t>
        <a:bodyPr/>
        <a:lstStyle/>
        <a:p>
          <a:endParaRPr lang="pl-PL"/>
        </a:p>
      </dgm:t>
    </dgm:pt>
    <dgm:pt modelId="{A0F9F93C-9E5B-4128-8487-B1FDA71CB1CD}" type="sibTrans" cxnId="{74ED9961-FC5E-424F-8F5D-5B8A3AAC7031}">
      <dgm:prSet/>
      <dgm:spPr/>
      <dgm:t>
        <a:bodyPr/>
        <a:lstStyle/>
        <a:p>
          <a:endParaRPr lang="pl-PL"/>
        </a:p>
      </dgm:t>
    </dgm:pt>
    <dgm:pt modelId="{76AC4953-1A7B-40AE-B04E-7AA45875A6A2}">
      <dgm:prSet custT="1"/>
      <dgm:spPr/>
      <dgm:t>
        <a:bodyPr/>
        <a:lstStyle/>
        <a:p>
          <a:r>
            <a:rPr lang="pl-PL" altLang="pl-PL" sz="1800" b="1" dirty="0" smtClean="0"/>
            <a:t>odnowa miejskiej tkanki urbanistycznej wraz z realizacją działań skierowanych na poprawę warunków i jakości życia mieszkańców</a:t>
          </a:r>
          <a:endParaRPr lang="pl-PL" sz="1800" dirty="0"/>
        </a:p>
      </dgm:t>
    </dgm:pt>
    <dgm:pt modelId="{3F54078F-1559-4FCD-B6D4-E10B13636945}" type="parTrans" cxnId="{BC503975-065A-450E-A0CA-9E83FEEE9600}">
      <dgm:prSet/>
      <dgm:spPr/>
      <dgm:t>
        <a:bodyPr/>
        <a:lstStyle/>
        <a:p>
          <a:endParaRPr lang="pl-PL"/>
        </a:p>
      </dgm:t>
    </dgm:pt>
    <dgm:pt modelId="{B2CB8C4D-7416-4867-9BF6-1A4CBB8230B5}" type="sibTrans" cxnId="{BC503975-065A-450E-A0CA-9E83FEEE9600}">
      <dgm:prSet/>
      <dgm:spPr/>
      <dgm:t>
        <a:bodyPr/>
        <a:lstStyle/>
        <a:p>
          <a:endParaRPr lang="pl-PL"/>
        </a:p>
      </dgm:t>
    </dgm:pt>
    <dgm:pt modelId="{67F85FE8-1ED6-433B-B07F-BA76FFF4D23F}" type="pres">
      <dgm:prSet presAssocID="{81EAB629-DD04-4B36-9A1B-EE352A3B37E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3C46ACBE-0D76-4567-9B40-2D607E97CA04}" type="pres">
      <dgm:prSet presAssocID="{68795F51-FC80-4A86-B3E9-B783F5EE9400}" presName="vertOne" presStyleCnt="0"/>
      <dgm:spPr/>
    </dgm:pt>
    <dgm:pt modelId="{2C2723AD-DCE2-4295-9FD5-4E002ED79B94}" type="pres">
      <dgm:prSet presAssocID="{68795F51-FC80-4A86-B3E9-B783F5EE9400}" presName="txOne" presStyleLbl="node0" presStyleIdx="0" presStyleCnt="1" custScaleY="4978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F5568B0-0A5C-4794-BBE4-DAA678352730}" type="pres">
      <dgm:prSet presAssocID="{68795F51-FC80-4A86-B3E9-B783F5EE9400}" presName="parTransOne" presStyleCnt="0"/>
      <dgm:spPr/>
    </dgm:pt>
    <dgm:pt modelId="{C0A8F50F-A65C-40EB-B8A3-A5593E69FAF8}" type="pres">
      <dgm:prSet presAssocID="{68795F51-FC80-4A86-B3E9-B783F5EE9400}" presName="horzOne" presStyleCnt="0"/>
      <dgm:spPr/>
    </dgm:pt>
    <dgm:pt modelId="{5D9F1A65-E177-44A2-8418-016FC43109F0}" type="pres">
      <dgm:prSet presAssocID="{88E066C7-298E-40CC-BFCE-C1CA19DC5F78}" presName="vertTwo" presStyleCnt="0"/>
      <dgm:spPr/>
    </dgm:pt>
    <dgm:pt modelId="{786566E8-5FC5-4E89-A830-51C934E65F4D}" type="pres">
      <dgm:prSet presAssocID="{88E066C7-298E-40CC-BFCE-C1CA19DC5F78}" presName="txTwo" presStyleLbl="node2" presStyleIdx="0" presStyleCnt="2" custScaleX="80444" custScaleY="7265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13A479C-ADD9-4469-B043-720149F604F7}" type="pres">
      <dgm:prSet presAssocID="{88E066C7-298E-40CC-BFCE-C1CA19DC5F78}" presName="parTransTwo" presStyleCnt="0"/>
      <dgm:spPr/>
    </dgm:pt>
    <dgm:pt modelId="{31787A67-9677-4AB1-890F-861FE8D5A508}" type="pres">
      <dgm:prSet presAssocID="{88E066C7-298E-40CC-BFCE-C1CA19DC5F78}" presName="horzTwo" presStyleCnt="0"/>
      <dgm:spPr/>
    </dgm:pt>
    <dgm:pt modelId="{B5D6D671-0513-4E8E-8C99-FC64E369FEB0}" type="pres">
      <dgm:prSet presAssocID="{FE64C7A4-9F88-4232-AF06-0FFF193E5648}" presName="vertThree" presStyleCnt="0"/>
      <dgm:spPr/>
    </dgm:pt>
    <dgm:pt modelId="{C709A73B-CDBA-4AB6-BE7A-A162185B4FF5}" type="pres">
      <dgm:prSet presAssocID="{FE64C7A4-9F88-4232-AF06-0FFF193E5648}" presName="txThree" presStyleLbl="node3" presStyleIdx="0" presStyleCnt="5" custScaleX="75436" custScaleY="96917" custLinFactNeighborX="97715" custLinFactNeighborY="-79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D6B770A-DEC5-4226-A938-5058BE6A6E38}" type="pres">
      <dgm:prSet presAssocID="{FE64C7A4-9F88-4232-AF06-0FFF193E5648}" presName="horzThree" presStyleCnt="0"/>
      <dgm:spPr/>
    </dgm:pt>
    <dgm:pt modelId="{8FD30946-98A8-4BB6-917F-7F4DA2E308A0}" type="pres">
      <dgm:prSet presAssocID="{2704EF74-4451-44F4-8770-F566F3864666}" presName="sibSpaceThree" presStyleCnt="0"/>
      <dgm:spPr/>
    </dgm:pt>
    <dgm:pt modelId="{78A225AA-F832-459C-9AA6-BE1BB9E05191}" type="pres">
      <dgm:prSet presAssocID="{0C30230F-98D9-407A-A17B-3CC66A1FE94B}" presName="vertThree" presStyleCnt="0"/>
      <dgm:spPr/>
    </dgm:pt>
    <dgm:pt modelId="{F03F9EEE-ABFC-4F48-8E3D-C0413A1A4239}" type="pres">
      <dgm:prSet presAssocID="{0C30230F-98D9-407A-A17B-3CC66A1FE94B}" presName="txThree" presStyleLbl="node3" presStyleIdx="1" presStyleCnt="5" custScaleX="72537" custScaleY="98738" custLinFactNeighborX="97269" custLinFactNeighborY="-48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D6221E4-8F68-4063-B794-10FE07350868}" type="pres">
      <dgm:prSet presAssocID="{0C30230F-98D9-407A-A17B-3CC66A1FE94B}" presName="horzThree" presStyleCnt="0"/>
      <dgm:spPr/>
    </dgm:pt>
    <dgm:pt modelId="{EB9BF44B-6774-45AB-A156-1B336914D7A6}" type="pres">
      <dgm:prSet presAssocID="{BDBF54C7-169C-453D-BA5C-9EA9991465E0}" presName="sibSpaceThree" presStyleCnt="0"/>
      <dgm:spPr/>
    </dgm:pt>
    <dgm:pt modelId="{7B2B003B-4963-41EA-A774-62E48FCCFF73}" type="pres">
      <dgm:prSet presAssocID="{76AC4953-1A7B-40AE-B04E-7AA45875A6A2}" presName="vertThree" presStyleCnt="0"/>
      <dgm:spPr/>
    </dgm:pt>
    <dgm:pt modelId="{CCE56A48-D8CC-4E30-A412-836F31D7F951}" type="pres">
      <dgm:prSet presAssocID="{76AC4953-1A7B-40AE-B04E-7AA45875A6A2}" presName="txThree" presStyleLbl="node3" presStyleIdx="2" presStyleCnt="5" custScaleX="92800" custLinFactX="-62001" custLinFactNeighborX="-100000" custLinFactNeighborY="-307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5FFD72D-C089-41FF-A996-6ABBC6256A23}" type="pres">
      <dgm:prSet presAssocID="{76AC4953-1A7B-40AE-B04E-7AA45875A6A2}" presName="horzThree" presStyleCnt="0"/>
      <dgm:spPr/>
    </dgm:pt>
    <dgm:pt modelId="{52326F9D-DBF2-4157-A6BD-29542B58691B}" type="pres">
      <dgm:prSet presAssocID="{C5982A12-5A87-4006-B7F1-2E1DF6EF4C81}" presName="sibSpaceTwo" presStyleCnt="0"/>
      <dgm:spPr/>
    </dgm:pt>
    <dgm:pt modelId="{89CB7B2B-577A-4A12-8210-2240F2A03770}" type="pres">
      <dgm:prSet presAssocID="{52FBAC77-F544-4D01-85D7-7F7210ADE5D7}" presName="vertTwo" presStyleCnt="0"/>
      <dgm:spPr/>
    </dgm:pt>
    <dgm:pt modelId="{D3BA023B-4FF4-44C6-BEDF-7B6192467A89}" type="pres">
      <dgm:prSet presAssocID="{52FBAC77-F544-4D01-85D7-7F7210ADE5D7}" presName="txTwo" presStyleLbl="node2" presStyleIdx="1" presStyleCnt="2" custScaleY="72976" custLinFactNeighborX="-2353" custLinFactNeighborY="1287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721F95D-DF68-4D75-BEAF-4744668866E1}" type="pres">
      <dgm:prSet presAssocID="{52FBAC77-F544-4D01-85D7-7F7210ADE5D7}" presName="parTransTwo" presStyleCnt="0"/>
      <dgm:spPr/>
    </dgm:pt>
    <dgm:pt modelId="{1FB97073-937F-4C47-A3A0-A49720EBEF48}" type="pres">
      <dgm:prSet presAssocID="{52FBAC77-F544-4D01-85D7-7F7210ADE5D7}" presName="horzTwo" presStyleCnt="0"/>
      <dgm:spPr/>
    </dgm:pt>
    <dgm:pt modelId="{E77501AF-4BFD-4C8D-A017-4FFC21A90763}" type="pres">
      <dgm:prSet presAssocID="{4EB04566-D1F3-4715-80A5-282B91DDC3B0}" presName="vertThree" presStyleCnt="0"/>
      <dgm:spPr/>
    </dgm:pt>
    <dgm:pt modelId="{CEA0C36E-62DB-4D34-8272-8F2BEE571769}" type="pres">
      <dgm:prSet presAssocID="{4EB04566-D1F3-4715-80A5-282B91DDC3B0}" presName="txThree" presStyleLbl="node3" presStyleIdx="3" presStyleCnt="5" custScaleY="10297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BE55E66-89A5-45F8-B069-BA6C4C414C1E}" type="pres">
      <dgm:prSet presAssocID="{4EB04566-D1F3-4715-80A5-282B91DDC3B0}" presName="horzThree" presStyleCnt="0"/>
      <dgm:spPr/>
    </dgm:pt>
    <dgm:pt modelId="{7675AD85-5866-40C0-A3AC-5B97688698DA}" type="pres">
      <dgm:prSet presAssocID="{1FA6A88A-6D1B-4581-A83A-4011CB3823CA}" presName="sibSpaceThree" presStyleCnt="0"/>
      <dgm:spPr/>
    </dgm:pt>
    <dgm:pt modelId="{4C94AECE-63DF-4DAE-9A48-4103675D64AD}" type="pres">
      <dgm:prSet presAssocID="{E19B9DEB-958A-4A17-B53C-93F8AFC8C540}" presName="vertThree" presStyleCnt="0"/>
      <dgm:spPr/>
    </dgm:pt>
    <dgm:pt modelId="{866D9A07-7C5B-4BF4-8263-40B6081D8160}" type="pres">
      <dgm:prSet presAssocID="{E19B9DEB-958A-4A17-B53C-93F8AFC8C540}" presName="txThree" presStyleLbl="node3" presStyleIdx="4" presStyleCnt="5" custScaleY="10316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BAE5C837-16A7-4344-977E-BC64FDC4F3A6}" type="pres">
      <dgm:prSet presAssocID="{E19B9DEB-958A-4A17-B53C-93F8AFC8C540}" presName="horzThree" presStyleCnt="0"/>
      <dgm:spPr/>
    </dgm:pt>
  </dgm:ptLst>
  <dgm:cxnLst>
    <dgm:cxn modelId="{55A23B49-5FAA-47C5-91C6-17A1EE595E60}" type="presOf" srcId="{FE64C7A4-9F88-4232-AF06-0FFF193E5648}" destId="{C709A73B-CDBA-4AB6-BE7A-A162185B4FF5}" srcOrd="0" destOrd="0" presId="urn:microsoft.com/office/officeart/2005/8/layout/hierarchy4"/>
    <dgm:cxn modelId="{BC503975-065A-450E-A0CA-9E83FEEE9600}" srcId="{88E066C7-298E-40CC-BFCE-C1CA19DC5F78}" destId="{76AC4953-1A7B-40AE-B04E-7AA45875A6A2}" srcOrd="2" destOrd="0" parTransId="{3F54078F-1559-4FCD-B6D4-E10B13636945}" sibTransId="{B2CB8C4D-7416-4867-9BF6-1A4CBB8230B5}"/>
    <dgm:cxn modelId="{EBE0371E-4F8F-4D1E-8B45-6F04E284190E}" srcId="{68795F51-FC80-4A86-B3E9-B783F5EE9400}" destId="{52FBAC77-F544-4D01-85D7-7F7210ADE5D7}" srcOrd="1" destOrd="0" parTransId="{0B336FC5-E71C-420B-A06B-1D6C29D5C021}" sibTransId="{9BDC1872-28D8-4396-88B6-5C8A4A12340C}"/>
    <dgm:cxn modelId="{795A8B5F-D8C2-4040-8F89-D567C0D2E9E5}" type="presOf" srcId="{88E066C7-298E-40CC-BFCE-C1CA19DC5F78}" destId="{786566E8-5FC5-4E89-A830-51C934E65F4D}" srcOrd="0" destOrd="0" presId="urn:microsoft.com/office/officeart/2005/8/layout/hierarchy4"/>
    <dgm:cxn modelId="{13D8690B-4A8A-436B-B207-F5FBA39949BA}" type="presOf" srcId="{E19B9DEB-958A-4A17-B53C-93F8AFC8C540}" destId="{866D9A07-7C5B-4BF4-8263-40B6081D8160}" srcOrd="0" destOrd="0" presId="urn:microsoft.com/office/officeart/2005/8/layout/hierarchy4"/>
    <dgm:cxn modelId="{94490DFE-B091-4E1D-81FA-A49F1EE8A274}" srcId="{68795F51-FC80-4A86-B3E9-B783F5EE9400}" destId="{88E066C7-298E-40CC-BFCE-C1CA19DC5F78}" srcOrd="0" destOrd="0" parTransId="{E6A647BB-164D-4775-81A2-38B348FED127}" sibTransId="{C5982A12-5A87-4006-B7F1-2E1DF6EF4C81}"/>
    <dgm:cxn modelId="{FBC55F2E-209D-482B-B45F-FD4DA5DCAFA6}" srcId="{81EAB629-DD04-4B36-9A1B-EE352A3B37E4}" destId="{68795F51-FC80-4A86-B3E9-B783F5EE9400}" srcOrd="0" destOrd="0" parTransId="{617B1C44-0EF9-4C85-82BA-33058A0065A9}" sibTransId="{6D506F8D-4261-4A05-BDC9-442EACC431DF}"/>
    <dgm:cxn modelId="{2B7D7BBE-6C7A-4D5D-BF2D-B33DDC62CE8E}" type="presOf" srcId="{76AC4953-1A7B-40AE-B04E-7AA45875A6A2}" destId="{CCE56A48-D8CC-4E30-A412-836F31D7F951}" srcOrd="0" destOrd="0" presId="urn:microsoft.com/office/officeart/2005/8/layout/hierarchy4"/>
    <dgm:cxn modelId="{778D317C-7075-4D5B-AF82-54E96C7195E8}" type="presOf" srcId="{52FBAC77-F544-4D01-85D7-7F7210ADE5D7}" destId="{D3BA023B-4FF4-44C6-BEDF-7B6192467A89}" srcOrd="0" destOrd="0" presId="urn:microsoft.com/office/officeart/2005/8/layout/hierarchy4"/>
    <dgm:cxn modelId="{82277C31-377C-4ACF-A09B-4E4C5EB01405}" type="presOf" srcId="{81EAB629-DD04-4B36-9A1B-EE352A3B37E4}" destId="{67F85FE8-1ED6-433B-B07F-BA76FFF4D23F}" srcOrd="0" destOrd="0" presId="urn:microsoft.com/office/officeart/2005/8/layout/hierarchy4"/>
    <dgm:cxn modelId="{3C458F08-B6E5-48CC-84A2-7CF9DA8902B7}" srcId="{52FBAC77-F544-4D01-85D7-7F7210ADE5D7}" destId="{4EB04566-D1F3-4715-80A5-282B91DDC3B0}" srcOrd="0" destOrd="0" parTransId="{F7571FC2-78BB-47E2-B9D0-94DF9CB63E80}" sibTransId="{1FA6A88A-6D1B-4581-A83A-4011CB3823CA}"/>
    <dgm:cxn modelId="{29161999-FC0D-433F-956A-AABB9FD7A3EB}" type="presOf" srcId="{68795F51-FC80-4A86-B3E9-B783F5EE9400}" destId="{2C2723AD-DCE2-4295-9FD5-4E002ED79B94}" srcOrd="0" destOrd="0" presId="urn:microsoft.com/office/officeart/2005/8/layout/hierarchy4"/>
    <dgm:cxn modelId="{01472260-AA4A-4B70-8578-ACF550558BCD}" type="presOf" srcId="{4EB04566-D1F3-4715-80A5-282B91DDC3B0}" destId="{CEA0C36E-62DB-4D34-8272-8F2BEE571769}" srcOrd="0" destOrd="0" presId="urn:microsoft.com/office/officeart/2005/8/layout/hierarchy4"/>
    <dgm:cxn modelId="{74ED9961-FC5E-424F-8F5D-5B8A3AAC7031}" srcId="{52FBAC77-F544-4D01-85D7-7F7210ADE5D7}" destId="{E19B9DEB-958A-4A17-B53C-93F8AFC8C540}" srcOrd="1" destOrd="0" parTransId="{FDEE5B7D-7626-4E20-8AFA-82517B77F4A3}" sibTransId="{A0F9F93C-9E5B-4128-8487-B1FDA71CB1CD}"/>
    <dgm:cxn modelId="{EDE09338-7094-456B-AE7D-D290764ED06F}" srcId="{88E066C7-298E-40CC-BFCE-C1CA19DC5F78}" destId="{0C30230F-98D9-407A-A17B-3CC66A1FE94B}" srcOrd="1" destOrd="0" parTransId="{358D0163-8648-4035-B014-9592DCBF6FFC}" sibTransId="{BDBF54C7-169C-453D-BA5C-9EA9991465E0}"/>
    <dgm:cxn modelId="{E0AE297E-FDD8-481D-B783-8C1B02DC4EA6}" srcId="{88E066C7-298E-40CC-BFCE-C1CA19DC5F78}" destId="{FE64C7A4-9F88-4232-AF06-0FFF193E5648}" srcOrd="0" destOrd="0" parTransId="{3920D08A-FA34-41AB-B037-E7593275DBB9}" sibTransId="{2704EF74-4451-44F4-8770-F566F3864666}"/>
    <dgm:cxn modelId="{0F0E9ACC-4895-4DAB-A140-7780EB6A5BE8}" type="presOf" srcId="{0C30230F-98D9-407A-A17B-3CC66A1FE94B}" destId="{F03F9EEE-ABFC-4F48-8E3D-C0413A1A4239}" srcOrd="0" destOrd="0" presId="urn:microsoft.com/office/officeart/2005/8/layout/hierarchy4"/>
    <dgm:cxn modelId="{4CB29741-8B0B-484F-96AE-36AE72C6D3FF}" type="presParOf" srcId="{67F85FE8-1ED6-433B-B07F-BA76FFF4D23F}" destId="{3C46ACBE-0D76-4567-9B40-2D607E97CA04}" srcOrd="0" destOrd="0" presId="urn:microsoft.com/office/officeart/2005/8/layout/hierarchy4"/>
    <dgm:cxn modelId="{C13FEAAB-2A28-4FF9-8780-EE1A4A97EA35}" type="presParOf" srcId="{3C46ACBE-0D76-4567-9B40-2D607E97CA04}" destId="{2C2723AD-DCE2-4295-9FD5-4E002ED79B94}" srcOrd="0" destOrd="0" presId="urn:microsoft.com/office/officeart/2005/8/layout/hierarchy4"/>
    <dgm:cxn modelId="{134F8E35-1B2D-4209-BBB7-B90C18AB66B0}" type="presParOf" srcId="{3C46ACBE-0D76-4567-9B40-2D607E97CA04}" destId="{1F5568B0-0A5C-4794-BBE4-DAA678352730}" srcOrd="1" destOrd="0" presId="urn:microsoft.com/office/officeart/2005/8/layout/hierarchy4"/>
    <dgm:cxn modelId="{BF52929C-FC35-4FC4-93C0-400622154B03}" type="presParOf" srcId="{3C46ACBE-0D76-4567-9B40-2D607E97CA04}" destId="{C0A8F50F-A65C-40EB-B8A3-A5593E69FAF8}" srcOrd="2" destOrd="0" presId="urn:microsoft.com/office/officeart/2005/8/layout/hierarchy4"/>
    <dgm:cxn modelId="{CF234F14-FC05-473E-80A2-C205B8B2A579}" type="presParOf" srcId="{C0A8F50F-A65C-40EB-B8A3-A5593E69FAF8}" destId="{5D9F1A65-E177-44A2-8418-016FC43109F0}" srcOrd="0" destOrd="0" presId="urn:microsoft.com/office/officeart/2005/8/layout/hierarchy4"/>
    <dgm:cxn modelId="{6EA54D92-A1D5-4C10-84D5-28446228D3B7}" type="presParOf" srcId="{5D9F1A65-E177-44A2-8418-016FC43109F0}" destId="{786566E8-5FC5-4E89-A830-51C934E65F4D}" srcOrd="0" destOrd="0" presId="urn:microsoft.com/office/officeart/2005/8/layout/hierarchy4"/>
    <dgm:cxn modelId="{BF989973-D794-440A-9C54-7357A1D17C04}" type="presParOf" srcId="{5D9F1A65-E177-44A2-8418-016FC43109F0}" destId="{C13A479C-ADD9-4469-B043-720149F604F7}" srcOrd="1" destOrd="0" presId="urn:microsoft.com/office/officeart/2005/8/layout/hierarchy4"/>
    <dgm:cxn modelId="{A5BFC850-6F32-4227-ADED-B0348478FE90}" type="presParOf" srcId="{5D9F1A65-E177-44A2-8418-016FC43109F0}" destId="{31787A67-9677-4AB1-890F-861FE8D5A508}" srcOrd="2" destOrd="0" presId="urn:microsoft.com/office/officeart/2005/8/layout/hierarchy4"/>
    <dgm:cxn modelId="{AC213657-0EE6-4726-9611-2D64FF3886A5}" type="presParOf" srcId="{31787A67-9677-4AB1-890F-861FE8D5A508}" destId="{B5D6D671-0513-4E8E-8C99-FC64E369FEB0}" srcOrd="0" destOrd="0" presId="urn:microsoft.com/office/officeart/2005/8/layout/hierarchy4"/>
    <dgm:cxn modelId="{0E5E6A02-0BE6-4198-B028-D67C1E70ADC3}" type="presParOf" srcId="{B5D6D671-0513-4E8E-8C99-FC64E369FEB0}" destId="{C709A73B-CDBA-4AB6-BE7A-A162185B4FF5}" srcOrd="0" destOrd="0" presId="urn:microsoft.com/office/officeart/2005/8/layout/hierarchy4"/>
    <dgm:cxn modelId="{67A229A9-3BA0-4036-9450-657C822BC899}" type="presParOf" srcId="{B5D6D671-0513-4E8E-8C99-FC64E369FEB0}" destId="{0D6B770A-DEC5-4226-A938-5058BE6A6E38}" srcOrd="1" destOrd="0" presId="urn:microsoft.com/office/officeart/2005/8/layout/hierarchy4"/>
    <dgm:cxn modelId="{6DB95F9C-D277-4CD2-839F-2A2F9A8CA5EF}" type="presParOf" srcId="{31787A67-9677-4AB1-890F-861FE8D5A508}" destId="{8FD30946-98A8-4BB6-917F-7F4DA2E308A0}" srcOrd="1" destOrd="0" presId="urn:microsoft.com/office/officeart/2005/8/layout/hierarchy4"/>
    <dgm:cxn modelId="{E8867806-C45B-4A1B-9010-B76EDF404F0C}" type="presParOf" srcId="{31787A67-9677-4AB1-890F-861FE8D5A508}" destId="{78A225AA-F832-459C-9AA6-BE1BB9E05191}" srcOrd="2" destOrd="0" presId="urn:microsoft.com/office/officeart/2005/8/layout/hierarchy4"/>
    <dgm:cxn modelId="{D5107764-5548-4508-9A10-13CD22C89C0D}" type="presParOf" srcId="{78A225AA-F832-459C-9AA6-BE1BB9E05191}" destId="{F03F9EEE-ABFC-4F48-8E3D-C0413A1A4239}" srcOrd="0" destOrd="0" presId="urn:microsoft.com/office/officeart/2005/8/layout/hierarchy4"/>
    <dgm:cxn modelId="{A4813383-0A24-4311-A94B-AE3CC121CBB2}" type="presParOf" srcId="{78A225AA-F832-459C-9AA6-BE1BB9E05191}" destId="{DD6221E4-8F68-4063-B794-10FE07350868}" srcOrd="1" destOrd="0" presId="urn:microsoft.com/office/officeart/2005/8/layout/hierarchy4"/>
    <dgm:cxn modelId="{7470C036-FC6E-4A4B-B26F-3B61A49B78C5}" type="presParOf" srcId="{31787A67-9677-4AB1-890F-861FE8D5A508}" destId="{EB9BF44B-6774-45AB-A156-1B336914D7A6}" srcOrd="3" destOrd="0" presId="urn:microsoft.com/office/officeart/2005/8/layout/hierarchy4"/>
    <dgm:cxn modelId="{82019F19-833C-4692-A06D-9041445F0A36}" type="presParOf" srcId="{31787A67-9677-4AB1-890F-861FE8D5A508}" destId="{7B2B003B-4963-41EA-A774-62E48FCCFF73}" srcOrd="4" destOrd="0" presId="urn:microsoft.com/office/officeart/2005/8/layout/hierarchy4"/>
    <dgm:cxn modelId="{6497695C-C13A-4936-A333-759CE6EF8502}" type="presParOf" srcId="{7B2B003B-4963-41EA-A774-62E48FCCFF73}" destId="{CCE56A48-D8CC-4E30-A412-836F31D7F951}" srcOrd="0" destOrd="0" presId="urn:microsoft.com/office/officeart/2005/8/layout/hierarchy4"/>
    <dgm:cxn modelId="{8E212E14-2F4D-442B-97BA-20C28AAE1776}" type="presParOf" srcId="{7B2B003B-4963-41EA-A774-62E48FCCFF73}" destId="{F5FFD72D-C089-41FF-A996-6ABBC6256A23}" srcOrd="1" destOrd="0" presId="urn:microsoft.com/office/officeart/2005/8/layout/hierarchy4"/>
    <dgm:cxn modelId="{3C7A3947-FC77-4119-95E3-FAA69FBBB29F}" type="presParOf" srcId="{C0A8F50F-A65C-40EB-B8A3-A5593E69FAF8}" destId="{52326F9D-DBF2-4157-A6BD-29542B58691B}" srcOrd="1" destOrd="0" presId="urn:microsoft.com/office/officeart/2005/8/layout/hierarchy4"/>
    <dgm:cxn modelId="{F4ACE0C6-7550-4F9F-9B2A-116119337117}" type="presParOf" srcId="{C0A8F50F-A65C-40EB-B8A3-A5593E69FAF8}" destId="{89CB7B2B-577A-4A12-8210-2240F2A03770}" srcOrd="2" destOrd="0" presId="urn:microsoft.com/office/officeart/2005/8/layout/hierarchy4"/>
    <dgm:cxn modelId="{BA903C86-2D56-484A-B39B-ACDFFEEE287A}" type="presParOf" srcId="{89CB7B2B-577A-4A12-8210-2240F2A03770}" destId="{D3BA023B-4FF4-44C6-BEDF-7B6192467A89}" srcOrd="0" destOrd="0" presId="urn:microsoft.com/office/officeart/2005/8/layout/hierarchy4"/>
    <dgm:cxn modelId="{32ECD6E9-D0C1-43C0-A0C4-BA3F78BAB2E5}" type="presParOf" srcId="{89CB7B2B-577A-4A12-8210-2240F2A03770}" destId="{7721F95D-DF68-4D75-BEAF-4744668866E1}" srcOrd="1" destOrd="0" presId="urn:microsoft.com/office/officeart/2005/8/layout/hierarchy4"/>
    <dgm:cxn modelId="{A9883EFD-B6FD-45B7-A820-742D16F94822}" type="presParOf" srcId="{89CB7B2B-577A-4A12-8210-2240F2A03770}" destId="{1FB97073-937F-4C47-A3A0-A49720EBEF48}" srcOrd="2" destOrd="0" presId="urn:microsoft.com/office/officeart/2005/8/layout/hierarchy4"/>
    <dgm:cxn modelId="{26CBDE8C-2AC0-4330-8E5B-3EF8DA0F97E4}" type="presParOf" srcId="{1FB97073-937F-4C47-A3A0-A49720EBEF48}" destId="{E77501AF-4BFD-4C8D-A017-4FFC21A90763}" srcOrd="0" destOrd="0" presId="urn:microsoft.com/office/officeart/2005/8/layout/hierarchy4"/>
    <dgm:cxn modelId="{2679F9F0-284B-4EAB-BF71-9C5905962970}" type="presParOf" srcId="{E77501AF-4BFD-4C8D-A017-4FFC21A90763}" destId="{CEA0C36E-62DB-4D34-8272-8F2BEE571769}" srcOrd="0" destOrd="0" presId="urn:microsoft.com/office/officeart/2005/8/layout/hierarchy4"/>
    <dgm:cxn modelId="{B1CE5909-F637-483B-9BE5-334F433BEB12}" type="presParOf" srcId="{E77501AF-4BFD-4C8D-A017-4FFC21A90763}" destId="{7BE55E66-89A5-45F8-B069-BA6C4C414C1E}" srcOrd="1" destOrd="0" presId="urn:microsoft.com/office/officeart/2005/8/layout/hierarchy4"/>
    <dgm:cxn modelId="{FF694AF6-D03B-43BF-BC56-AAD58B6BCC29}" type="presParOf" srcId="{1FB97073-937F-4C47-A3A0-A49720EBEF48}" destId="{7675AD85-5866-40C0-A3AC-5B97688698DA}" srcOrd="1" destOrd="0" presId="urn:microsoft.com/office/officeart/2005/8/layout/hierarchy4"/>
    <dgm:cxn modelId="{E44CD26D-6B1C-4A71-9985-584899B4C233}" type="presParOf" srcId="{1FB97073-937F-4C47-A3A0-A49720EBEF48}" destId="{4C94AECE-63DF-4DAE-9A48-4103675D64AD}" srcOrd="2" destOrd="0" presId="urn:microsoft.com/office/officeart/2005/8/layout/hierarchy4"/>
    <dgm:cxn modelId="{FC6E5BCF-E6E4-400E-8E0A-2E0EE3545DF0}" type="presParOf" srcId="{4C94AECE-63DF-4DAE-9A48-4103675D64AD}" destId="{866D9A07-7C5B-4BF4-8263-40B6081D8160}" srcOrd="0" destOrd="0" presId="urn:microsoft.com/office/officeart/2005/8/layout/hierarchy4"/>
    <dgm:cxn modelId="{837C4D41-EA49-4CC3-B505-2F321DB52DC4}" type="presParOf" srcId="{4C94AECE-63DF-4DAE-9A48-4103675D64AD}" destId="{BAE5C837-16A7-4344-977E-BC64FDC4F3A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AC5CA5-5849-4148-916D-28FE1A35A98A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08422590-5B9D-43C4-9C68-988C609FE05F}">
      <dgm:prSet phldrT="[Tekst]" custT="1"/>
      <dgm:spPr/>
      <dgm:t>
        <a:bodyPr/>
        <a:lstStyle/>
        <a:p>
          <a:r>
            <a:rPr lang="pl-PL" sz="2000" dirty="0" smtClean="0"/>
            <a:t>Rewitalizacja </a:t>
          </a:r>
          <a:endParaRPr lang="pl-PL" sz="2000" dirty="0"/>
        </a:p>
      </dgm:t>
    </dgm:pt>
    <dgm:pt modelId="{F6E10E09-8DE2-40D0-AFD9-644C14053F5E}" type="parTrans" cxnId="{5E32F401-D727-4598-A81E-DC61CA70ED36}">
      <dgm:prSet/>
      <dgm:spPr/>
      <dgm:t>
        <a:bodyPr/>
        <a:lstStyle/>
        <a:p>
          <a:endParaRPr lang="pl-PL" sz="2800"/>
        </a:p>
      </dgm:t>
    </dgm:pt>
    <dgm:pt modelId="{70CF2A8E-CE77-4C0C-9698-B3D440E98FC3}" type="sibTrans" cxnId="{5E32F401-D727-4598-A81E-DC61CA70ED36}">
      <dgm:prSet/>
      <dgm:spPr/>
      <dgm:t>
        <a:bodyPr/>
        <a:lstStyle/>
        <a:p>
          <a:endParaRPr lang="pl-PL" sz="2800"/>
        </a:p>
      </dgm:t>
    </dgm:pt>
    <dgm:pt modelId="{9E958CE3-55FE-423A-9CC1-0CADA1CC1A9E}">
      <dgm:prSet phldrT="[Tekst]" custT="1"/>
      <dgm:spPr/>
      <dgm:t>
        <a:bodyPr/>
        <a:lstStyle/>
        <a:p>
          <a:r>
            <a:rPr lang="pl-PL" altLang="en-US" sz="1600" dirty="0" smtClean="0"/>
            <a:t>Zagospodarowanie przestrzenne</a:t>
          </a:r>
          <a:endParaRPr lang="pl-PL" sz="1600" dirty="0"/>
        </a:p>
      </dgm:t>
    </dgm:pt>
    <dgm:pt modelId="{D2760B9A-1C51-4843-A0B3-158E61DB15C3}" type="parTrans" cxnId="{01EEB4C8-F97E-4BDD-ADFA-0C05AB30B2C8}">
      <dgm:prSet custT="1"/>
      <dgm:spPr/>
      <dgm:t>
        <a:bodyPr/>
        <a:lstStyle/>
        <a:p>
          <a:endParaRPr lang="pl-PL" sz="1800"/>
        </a:p>
      </dgm:t>
    </dgm:pt>
    <dgm:pt modelId="{A1979AF1-E165-41A4-91E3-F97E0AB46C8F}" type="sibTrans" cxnId="{01EEB4C8-F97E-4BDD-ADFA-0C05AB30B2C8}">
      <dgm:prSet/>
      <dgm:spPr/>
      <dgm:t>
        <a:bodyPr/>
        <a:lstStyle/>
        <a:p>
          <a:endParaRPr lang="pl-PL" sz="2800"/>
        </a:p>
      </dgm:t>
    </dgm:pt>
    <dgm:pt modelId="{BE8DC733-00EA-496F-8A70-FFCE1BE524BB}">
      <dgm:prSet phldrT="[Tekst]" custT="1"/>
      <dgm:spPr/>
      <dgm:t>
        <a:bodyPr/>
        <a:lstStyle/>
        <a:p>
          <a:r>
            <a:rPr lang="pl-PL" altLang="en-US" sz="1800" dirty="0" smtClean="0"/>
            <a:t>Rozwój lokalny </a:t>
          </a:r>
          <a:endParaRPr lang="pl-PL" sz="1800" dirty="0"/>
        </a:p>
      </dgm:t>
    </dgm:pt>
    <dgm:pt modelId="{B4250D08-996D-4B98-A013-D3ABE79C4EAB}" type="parTrans" cxnId="{42B15CB4-AE2C-4366-91A6-21DA7D8E8201}">
      <dgm:prSet custT="1"/>
      <dgm:spPr/>
      <dgm:t>
        <a:bodyPr/>
        <a:lstStyle/>
        <a:p>
          <a:endParaRPr lang="pl-PL" sz="1800"/>
        </a:p>
      </dgm:t>
    </dgm:pt>
    <dgm:pt modelId="{0C010477-F784-4114-B307-D29F90A768BD}" type="sibTrans" cxnId="{42B15CB4-AE2C-4366-91A6-21DA7D8E8201}">
      <dgm:prSet/>
      <dgm:spPr/>
      <dgm:t>
        <a:bodyPr/>
        <a:lstStyle/>
        <a:p>
          <a:endParaRPr lang="pl-PL" sz="2800"/>
        </a:p>
      </dgm:t>
    </dgm:pt>
    <dgm:pt modelId="{471F6B4E-607E-4224-BE22-050CBDF20DD6}">
      <dgm:prSet phldrT="[Tekst]" custT="1"/>
      <dgm:spPr/>
      <dgm:t>
        <a:bodyPr/>
        <a:lstStyle/>
        <a:p>
          <a:r>
            <a:rPr lang="pl-PL" altLang="en-US" sz="1800" dirty="0" smtClean="0"/>
            <a:t>Ekologia, </a:t>
          </a:r>
        </a:p>
        <a:p>
          <a:r>
            <a:rPr lang="pl-PL" sz="1800" dirty="0" smtClean="0"/>
            <a:t>Środowisko</a:t>
          </a:r>
        </a:p>
        <a:p>
          <a:r>
            <a:rPr lang="pl-PL" sz="1800" dirty="0" smtClean="0"/>
            <a:t>Zrównoważony rozwój </a:t>
          </a:r>
          <a:endParaRPr lang="pl-PL" sz="1800" dirty="0"/>
        </a:p>
      </dgm:t>
    </dgm:pt>
    <dgm:pt modelId="{DE8D375D-BB41-40D7-8321-36DF0C2EBCCE}" type="parTrans" cxnId="{06FB1261-B6DF-4F37-9824-3B09A1793A8C}">
      <dgm:prSet custT="1"/>
      <dgm:spPr/>
      <dgm:t>
        <a:bodyPr/>
        <a:lstStyle/>
        <a:p>
          <a:endParaRPr lang="pl-PL" sz="1800"/>
        </a:p>
      </dgm:t>
    </dgm:pt>
    <dgm:pt modelId="{3C8FAB63-9AB8-499C-B933-CDBED4879913}" type="sibTrans" cxnId="{06FB1261-B6DF-4F37-9824-3B09A1793A8C}">
      <dgm:prSet/>
      <dgm:spPr/>
      <dgm:t>
        <a:bodyPr/>
        <a:lstStyle/>
        <a:p>
          <a:endParaRPr lang="pl-PL" sz="2800"/>
        </a:p>
      </dgm:t>
    </dgm:pt>
    <dgm:pt modelId="{5F868143-DFF8-438F-A4D3-0C00357CEDB8}">
      <dgm:prSet phldrT="[Tekst]" custT="1"/>
      <dgm:spPr/>
      <dgm:t>
        <a:bodyPr/>
        <a:lstStyle/>
        <a:p>
          <a:r>
            <a:rPr lang="pl-PL" altLang="en-US" sz="1800" dirty="0" smtClean="0"/>
            <a:t>Mieszkalnictw0</a:t>
          </a:r>
          <a:endParaRPr lang="pl-PL" sz="1800" dirty="0"/>
        </a:p>
      </dgm:t>
    </dgm:pt>
    <dgm:pt modelId="{5CA30567-03C4-4B7D-92C3-12D8C7D0328C}" type="parTrans" cxnId="{4C7E10ED-D0A7-45A1-9448-8A5CA9EC7C42}">
      <dgm:prSet custT="1"/>
      <dgm:spPr/>
      <dgm:t>
        <a:bodyPr/>
        <a:lstStyle/>
        <a:p>
          <a:endParaRPr lang="pl-PL" sz="1800"/>
        </a:p>
      </dgm:t>
    </dgm:pt>
    <dgm:pt modelId="{B77F3378-1377-41AA-BB00-2346FCCF8049}" type="sibTrans" cxnId="{4C7E10ED-D0A7-45A1-9448-8A5CA9EC7C42}">
      <dgm:prSet/>
      <dgm:spPr/>
      <dgm:t>
        <a:bodyPr/>
        <a:lstStyle/>
        <a:p>
          <a:endParaRPr lang="pl-PL" sz="2800"/>
        </a:p>
      </dgm:t>
    </dgm:pt>
    <dgm:pt modelId="{FA540B85-D4FD-4080-978E-319A237DADE6}">
      <dgm:prSet custT="1"/>
      <dgm:spPr/>
      <dgm:t>
        <a:bodyPr/>
        <a:lstStyle/>
        <a:p>
          <a:r>
            <a:rPr lang="pl-PL" altLang="en-US" sz="1800" dirty="0" smtClean="0"/>
            <a:t>Gospodarka miasta </a:t>
          </a:r>
          <a:endParaRPr lang="pl-PL" altLang="en-US" sz="1800" dirty="0"/>
        </a:p>
      </dgm:t>
    </dgm:pt>
    <dgm:pt modelId="{DEF33EDC-27BC-43A1-9F8F-E872F761AF94}" type="parTrans" cxnId="{187FC7E1-80FA-46DA-BFF9-691EFCCA3CAC}">
      <dgm:prSet custT="1"/>
      <dgm:spPr/>
      <dgm:t>
        <a:bodyPr/>
        <a:lstStyle/>
        <a:p>
          <a:endParaRPr lang="pl-PL" sz="1800"/>
        </a:p>
      </dgm:t>
    </dgm:pt>
    <dgm:pt modelId="{2FD3F0EA-155D-418A-8F97-F75F928BE82A}" type="sibTrans" cxnId="{187FC7E1-80FA-46DA-BFF9-691EFCCA3CAC}">
      <dgm:prSet/>
      <dgm:spPr/>
      <dgm:t>
        <a:bodyPr/>
        <a:lstStyle/>
        <a:p>
          <a:endParaRPr lang="pl-PL" sz="2800"/>
        </a:p>
      </dgm:t>
    </dgm:pt>
    <dgm:pt modelId="{4B07AFBC-EF82-4E9C-8252-3C6E9A5D4D80}">
      <dgm:prSet custT="1"/>
      <dgm:spPr/>
      <dgm:t>
        <a:bodyPr/>
        <a:lstStyle/>
        <a:p>
          <a:r>
            <a:rPr lang="pl-PL" altLang="en-US" sz="1800" dirty="0" smtClean="0"/>
            <a:t>Polityka społeczna</a:t>
          </a:r>
          <a:endParaRPr lang="pl-PL" altLang="en-US" sz="1800" dirty="0"/>
        </a:p>
      </dgm:t>
    </dgm:pt>
    <dgm:pt modelId="{4BC615BE-8001-4077-8FB5-98C121216BAB}" type="parTrans" cxnId="{9635A6AB-96A3-483D-919B-BD18F591F29B}">
      <dgm:prSet custT="1"/>
      <dgm:spPr/>
      <dgm:t>
        <a:bodyPr/>
        <a:lstStyle/>
        <a:p>
          <a:endParaRPr lang="pl-PL" sz="1800"/>
        </a:p>
      </dgm:t>
    </dgm:pt>
    <dgm:pt modelId="{4E79854A-3F30-4AD9-9154-C607E1674B85}" type="sibTrans" cxnId="{9635A6AB-96A3-483D-919B-BD18F591F29B}">
      <dgm:prSet/>
      <dgm:spPr/>
      <dgm:t>
        <a:bodyPr/>
        <a:lstStyle/>
        <a:p>
          <a:endParaRPr lang="pl-PL" sz="2800"/>
        </a:p>
      </dgm:t>
    </dgm:pt>
    <dgm:pt modelId="{53AA6E04-D92B-46FA-A180-334EF802D9CF}">
      <dgm:prSet custT="1"/>
      <dgm:spPr/>
      <dgm:t>
        <a:bodyPr/>
        <a:lstStyle/>
        <a:p>
          <a:r>
            <a:rPr lang="pl-PL" altLang="en-US" sz="1800" dirty="0" smtClean="0"/>
            <a:t>Budownictwo i rynek nieruchomości</a:t>
          </a:r>
          <a:endParaRPr lang="en-US" sz="1800" dirty="0"/>
        </a:p>
      </dgm:t>
    </dgm:pt>
    <dgm:pt modelId="{8CB3227A-8260-456E-B12A-2B225AE64821}" type="parTrans" cxnId="{C7A1B9E2-6D10-4C1F-B8BB-F48E27229E47}">
      <dgm:prSet custT="1"/>
      <dgm:spPr/>
      <dgm:t>
        <a:bodyPr/>
        <a:lstStyle/>
        <a:p>
          <a:endParaRPr lang="pl-PL" sz="1800"/>
        </a:p>
      </dgm:t>
    </dgm:pt>
    <dgm:pt modelId="{81965A38-76A7-42E5-A745-40F3933CD262}" type="sibTrans" cxnId="{C7A1B9E2-6D10-4C1F-B8BB-F48E27229E47}">
      <dgm:prSet/>
      <dgm:spPr/>
      <dgm:t>
        <a:bodyPr/>
        <a:lstStyle/>
        <a:p>
          <a:endParaRPr lang="pl-PL" sz="2800"/>
        </a:p>
      </dgm:t>
    </dgm:pt>
    <dgm:pt modelId="{5ECFA353-10CC-41DB-BEB7-F4CC53BD9B94}" type="pres">
      <dgm:prSet presAssocID="{A8AC5CA5-5849-4148-916D-28FE1A35A98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BCB36C2-8768-4D62-A468-267C7E8373D1}" type="pres">
      <dgm:prSet presAssocID="{08422590-5B9D-43C4-9C68-988C609FE05F}" presName="centerShape" presStyleLbl="node0" presStyleIdx="0" presStyleCnt="1" custScaleX="133374"/>
      <dgm:spPr/>
      <dgm:t>
        <a:bodyPr/>
        <a:lstStyle/>
        <a:p>
          <a:endParaRPr lang="pl-PL"/>
        </a:p>
      </dgm:t>
    </dgm:pt>
    <dgm:pt modelId="{C9616679-8B7D-4853-925A-0F3202AB11A5}" type="pres">
      <dgm:prSet presAssocID="{D2760B9A-1C51-4843-A0B3-158E61DB15C3}" presName="parTrans" presStyleLbl="sibTrans2D1" presStyleIdx="0" presStyleCnt="7"/>
      <dgm:spPr/>
      <dgm:t>
        <a:bodyPr/>
        <a:lstStyle/>
        <a:p>
          <a:endParaRPr lang="pl-PL"/>
        </a:p>
      </dgm:t>
    </dgm:pt>
    <dgm:pt modelId="{C284ADE4-A712-4C33-85DE-213B02FCEADB}" type="pres">
      <dgm:prSet presAssocID="{D2760B9A-1C51-4843-A0B3-158E61DB15C3}" presName="connectorText" presStyleLbl="sibTrans2D1" presStyleIdx="0" presStyleCnt="7"/>
      <dgm:spPr/>
      <dgm:t>
        <a:bodyPr/>
        <a:lstStyle/>
        <a:p>
          <a:endParaRPr lang="pl-PL"/>
        </a:p>
      </dgm:t>
    </dgm:pt>
    <dgm:pt modelId="{DEE10A4F-F444-4DE8-88AE-5B6001F0FD4D}" type="pres">
      <dgm:prSet presAssocID="{9E958CE3-55FE-423A-9CC1-0CADA1CC1A9E}" presName="node" presStyleLbl="node1" presStyleIdx="0" presStyleCnt="7" custScaleX="145084" custScaleY="8424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FA119ED-1234-4574-BA75-EA81E394612C}" type="pres">
      <dgm:prSet presAssocID="{B4250D08-996D-4B98-A013-D3ABE79C4EAB}" presName="parTrans" presStyleLbl="sibTrans2D1" presStyleIdx="1" presStyleCnt="7"/>
      <dgm:spPr/>
      <dgm:t>
        <a:bodyPr/>
        <a:lstStyle/>
        <a:p>
          <a:endParaRPr lang="pl-PL"/>
        </a:p>
      </dgm:t>
    </dgm:pt>
    <dgm:pt modelId="{6A8A2C26-0D11-438B-A069-CCA37603DF55}" type="pres">
      <dgm:prSet presAssocID="{B4250D08-996D-4B98-A013-D3ABE79C4EAB}" presName="connectorText" presStyleLbl="sibTrans2D1" presStyleIdx="1" presStyleCnt="7"/>
      <dgm:spPr/>
      <dgm:t>
        <a:bodyPr/>
        <a:lstStyle/>
        <a:p>
          <a:endParaRPr lang="pl-PL"/>
        </a:p>
      </dgm:t>
    </dgm:pt>
    <dgm:pt modelId="{A733F6C8-D661-42B8-BA8F-7C567F444680}" type="pres">
      <dgm:prSet presAssocID="{BE8DC733-00EA-496F-8A70-FFCE1BE524BB}" presName="node" presStyleLbl="node1" presStyleIdx="1" presStyleCnt="7" custRadScaleRad="105740" custRadScaleInc="1382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8C856D1-2983-423A-8B29-DCA0F9FB9EF3}" type="pres">
      <dgm:prSet presAssocID="{DE8D375D-BB41-40D7-8321-36DF0C2EBCCE}" presName="parTrans" presStyleLbl="sibTrans2D1" presStyleIdx="2" presStyleCnt="7"/>
      <dgm:spPr/>
      <dgm:t>
        <a:bodyPr/>
        <a:lstStyle/>
        <a:p>
          <a:endParaRPr lang="pl-PL"/>
        </a:p>
      </dgm:t>
    </dgm:pt>
    <dgm:pt modelId="{7721BD6E-398C-4B98-AE0A-8816DDB36EB7}" type="pres">
      <dgm:prSet presAssocID="{DE8D375D-BB41-40D7-8321-36DF0C2EBCCE}" presName="connectorText" presStyleLbl="sibTrans2D1" presStyleIdx="2" presStyleCnt="7"/>
      <dgm:spPr/>
      <dgm:t>
        <a:bodyPr/>
        <a:lstStyle/>
        <a:p>
          <a:endParaRPr lang="pl-PL"/>
        </a:p>
      </dgm:t>
    </dgm:pt>
    <dgm:pt modelId="{D070787D-4751-4711-A499-3A299CCEB825}" type="pres">
      <dgm:prSet presAssocID="{471F6B4E-607E-4224-BE22-050CBDF20DD6}" presName="node" presStyleLbl="node1" presStyleIdx="2" presStyleCnt="7" custScaleX="127525" custRadScaleRad="99904" custRadScaleInc="232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641224F-0BF8-427A-B84B-2E9A0BE83073}" type="pres">
      <dgm:prSet presAssocID="{DEF33EDC-27BC-43A1-9F8F-E872F761AF94}" presName="parTrans" presStyleLbl="sibTrans2D1" presStyleIdx="3" presStyleCnt="7"/>
      <dgm:spPr/>
      <dgm:t>
        <a:bodyPr/>
        <a:lstStyle/>
        <a:p>
          <a:endParaRPr lang="pl-PL"/>
        </a:p>
      </dgm:t>
    </dgm:pt>
    <dgm:pt modelId="{AAAEEDC6-BCC8-4399-84BA-3D728639A25A}" type="pres">
      <dgm:prSet presAssocID="{DEF33EDC-27BC-43A1-9F8F-E872F761AF94}" presName="connectorText" presStyleLbl="sibTrans2D1" presStyleIdx="3" presStyleCnt="7"/>
      <dgm:spPr/>
      <dgm:t>
        <a:bodyPr/>
        <a:lstStyle/>
        <a:p>
          <a:endParaRPr lang="pl-PL"/>
        </a:p>
      </dgm:t>
    </dgm:pt>
    <dgm:pt modelId="{ED8B8358-E2A7-4AA7-80FA-58ECD1C91AF6}" type="pres">
      <dgm:prSet presAssocID="{FA540B85-D4FD-4080-978E-319A237DADE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F192E79-7E02-4F45-B169-DE1BE4044FED}" type="pres">
      <dgm:prSet presAssocID="{5CA30567-03C4-4B7D-92C3-12D8C7D0328C}" presName="parTrans" presStyleLbl="sibTrans2D1" presStyleIdx="4" presStyleCnt="7"/>
      <dgm:spPr/>
      <dgm:t>
        <a:bodyPr/>
        <a:lstStyle/>
        <a:p>
          <a:endParaRPr lang="pl-PL"/>
        </a:p>
      </dgm:t>
    </dgm:pt>
    <dgm:pt modelId="{B1F14189-1B69-472A-B0AB-B6F61844F3BB}" type="pres">
      <dgm:prSet presAssocID="{5CA30567-03C4-4B7D-92C3-12D8C7D0328C}" presName="connectorText" presStyleLbl="sibTrans2D1" presStyleIdx="4" presStyleCnt="7"/>
      <dgm:spPr/>
      <dgm:t>
        <a:bodyPr/>
        <a:lstStyle/>
        <a:p>
          <a:endParaRPr lang="pl-PL"/>
        </a:p>
      </dgm:t>
    </dgm:pt>
    <dgm:pt modelId="{0D359889-12B4-4B0A-AC10-6189682DCF2E}" type="pres">
      <dgm:prSet presAssocID="{5F868143-DFF8-438F-A4D3-0C00357CEDB8}" presName="node" presStyleLbl="node1" presStyleIdx="4" presStyleCnt="7" custScaleX="140462" custRadScaleRad="106059" custRadScaleInc="2206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CDF36C6-6C08-4F37-9881-CCE54DA19D0B}" type="pres">
      <dgm:prSet presAssocID="{8CB3227A-8260-456E-B12A-2B225AE64821}" presName="parTrans" presStyleLbl="sibTrans2D1" presStyleIdx="5" presStyleCnt="7"/>
      <dgm:spPr/>
      <dgm:t>
        <a:bodyPr/>
        <a:lstStyle/>
        <a:p>
          <a:endParaRPr lang="pl-PL"/>
        </a:p>
      </dgm:t>
    </dgm:pt>
    <dgm:pt modelId="{60C43680-8925-4903-AE12-5A5EE32C9E19}" type="pres">
      <dgm:prSet presAssocID="{8CB3227A-8260-456E-B12A-2B225AE64821}" presName="connectorText" presStyleLbl="sibTrans2D1" presStyleIdx="5" presStyleCnt="7"/>
      <dgm:spPr/>
      <dgm:t>
        <a:bodyPr/>
        <a:lstStyle/>
        <a:p>
          <a:endParaRPr lang="pl-PL"/>
        </a:p>
      </dgm:t>
    </dgm:pt>
    <dgm:pt modelId="{FE251FC8-4B61-4A9C-8D20-AF6B6CCC3409}" type="pres">
      <dgm:prSet presAssocID="{53AA6E04-D92B-46FA-A180-334EF802D9CF}" presName="node" presStyleLbl="node1" presStyleIdx="5" presStyleCnt="7" custScaleX="121918" custRadScaleRad="88846" custRadScaleInc="-20043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77415C9-B3F4-4AD4-8E2B-6B97A57503DE}" type="pres">
      <dgm:prSet presAssocID="{4BC615BE-8001-4077-8FB5-98C121216BAB}" presName="parTrans" presStyleLbl="sibTrans2D1" presStyleIdx="6" presStyleCnt="7"/>
      <dgm:spPr/>
      <dgm:t>
        <a:bodyPr/>
        <a:lstStyle/>
        <a:p>
          <a:endParaRPr lang="pl-PL"/>
        </a:p>
      </dgm:t>
    </dgm:pt>
    <dgm:pt modelId="{6B1C4E63-13A7-40A4-B16B-1A65F1A13D5D}" type="pres">
      <dgm:prSet presAssocID="{4BC615BE-8001-4077-8FB5-98C121216BAB}" presName="connectorText" presStyleLbl="sibTrans2D1" presStyleIdx="6" presStyleCnt="7"/>
      <dgm:spPr/>
      <dgm:t>
        <a:bodyPr/>
        <a:lstStyle/>
        <a:p>
          <a:endParaRPr lang="pl-PL"/>
        </a:p>
      </dgm:t>
    </dgm:pt>
    <dgm:pt modelId="{ADB0E2C2-D702-4EBD-A59C-485AE285D169}" type="pres">
      <dgm:prSet presAssocID="{4B07AFBC-EF82-4E9C-8252-3C6E9A5D4D80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C234B23-78EA-49CE-B52D-3376BF67CF8B}" type="presOf" srcId="{5CA30567-03C4-4B7D-92C3-12D8C7D0328C}" destId="{DF192E79-7E02-4F45-B169-DE1BE4044FED}" srcOrd="0" destOrd="0" presId="urn:microsoft.com/office/officeart/2005/8/layout/radial5"/>
    <dgm:cxn modelId="{80E79CA0-AC02-4A33-830C-748CC3F27D34}" type="presOf" srcId="{DE8D375D-BB41-40D7-8321-36DF0C2EBCCE}" destId="{7721BD6E-398C-4B98-AE0A-8816DDB36EB7}" srcOrd="1" destOrd="0" presId="urn:microsoft.com/office/officeart/2005/8/layout/radial5"/>
    <dgm:cxn modelId="{7628C0BF-597E-47DB-9670-0B49EEDD7A07}" type="presOf" srcId="{B4250D08-996D-4B98-A013-D3ABE79C4EAB}" destId="{6A8A2C26-0D11-438B-A069-CCA37603DF55}" srcOrd="1" destOrd="0" presId="urn:microsoft.com/office/officeart/2005/8/layout/radial5"/>
    <dgm:cxn modelId="{BB06696F-5293-4EDE-873D-074A9271C40D}" type="presOf" srcId="{FA540B85-D4FD-4080-978E-319A237DADE6}" destId="{ED8B8358-E2A7-4AA7-80FA-58ECD1C91AF6}" srcOrd="0" destOrd="0" presId="urn:microsoft.com/office/officeart/2005/8/layout/radial5"/>
    <dgm:cxn modelId="{812ECF6E-0EC6-467E-9419-0F20F7D3DDB1}" type="presOf" srcId="{53AA6E04-D92B-46FA-A180-334EF802D9CF}" destId="{FE251FC8-4B61-4A9C-8D20-AF6B6CCC3409}" srcOrd="0" destOrd="0" presId="urn:microsoft.com/office/officeart/2005/8/layout/radial5"/>
    <dgm:cxn modelId="{2936AB41-3346-4CDA-9119-9091C3C88F9D}" type="presOf" srcId="{5F868143-DFF8-438F-A4D3-0C00357CEDB8}" destId="{0D359889-12B4-4B0A-AC10-6189682DCF2E}" srcOrd="0" destOrd="0" presId="urn:microsoft.com/office/officeart/2005/8/layout/radial5"/>
    <dgm:cxn modelId="{944C234A-A5B9-4A7A-B616-B8566F3881D3}" type="presOf" srcId="{471F6B4E-607E-4224-BE22-050CBDF20DD6}" destId="{D070787D-4751-4711-A499-3A299CCEB825}" srcOrd="0" destOrd="0" presId="urn:microsoft.com/office/officeart/2005/8/layout/radial5"/>
    <dgm:cxn modelId="{4C7E10ED-D0A7-45A1-9448-8A5CA9EC7C42}" srcId="{08422590-5B9D-43C4-9C68-988C609FE05F}" destId="{5F868143-DFF8-438F-A4D3-0C00357CEDB8}" srcOrd="4" destOrd="0" parTransId="{5CA30567-03C4-4B7D-92C3-12D8C7D0328C}" sibTransId="{B77F3378-1377-41AA-BB00-2346FCCF8049}"/>
    <dgm:cxn modelId="{4E83E907-CA97-4EC6-8AB6-8A671A35CB23}" type="presOf" srcId="{5CA30567-03C4-4B7D-92C3-12D8C7D0328C}" destId="{B1F14189-1B69-472A-B0AB-B6F61844F3BB}" srcOrd="1" destOrd="0" presId="urn:microsoft.com/office/officeart/2005/8/layout/radial5"/>
    <dgm:cxn modelId="{C7A1B9E2-6D10-4C1F-B8BB-F48E27229E47}" srcId="{08422590-5B9D-43C4-9C68-988C609FE05F}" destId="{53AA6E04-D92B-46FA-A180-334EF802D9CF}" srcOrd="5" destOrd="0" parTransId="{8CB3227A-8260-456E-B12A-2B225AE64821}" sibTransId="{81965A38-76A7-42E5-A745-40F3933CD262}"/>
    <dgm:cxn modelId="{42B15CB4-AE2C-4366-91A6-21DA7D8E8201}" srcId="{08422590-5B9D-43C4-9C68-988C609FE05F}" destId="{BE8DC733-00EA-496F-8A70-FFCE1BE524BB}" srcOrd="1" destOrd="0" parTransId="{B4250D08-996D-4B98-A013-D3ABE79C4EAB}" sibTransId="{0C010477-F784-4114-B307-D29F90A768BD}"/>
    <dgm:cxn modelId="{187FC7E1-80FA-46DA-BFF9-691EFCCA3CAC}" srcId="{08422590-5B9D-43C4-9C68-988C609FE05F}" destId="{FA540B85-D4FD-4080-978E-319A237DADE6}" srcOrd="3" destOrd="0" parTransId="{DEF33EDC-27BC-43A1-9F8F-E872F761AF94}" sibTransId="{2FD3F0EA-155D-418A-8F97-F75F928BE82A}"/>
    <dgm:cxn modelId="{CC6477C2-F56D-4A2E-BC7D-3AF16C991402}" type="presOf" srcId="{8CB3227A-8260-456E-B12A-2B225AE64821}" destId="{60C43680-8925-4903-AE12-5A5EE32C9E19}" srcOrd="1" destOrd="0" presId="urn:microsoft.com/office/officeart/2005/8/layout/radial5"/>
    <dgm:cxn modelId="{5E32F401-D727-4598-A81E-DC61CA70ED36}" srcId="{A8AC5CA5-5849-4148-916D-28FE1A35A98A}" destId="{08422590-5B9D-43C4-9C68-988C609FE05F}" srcOrd="0" destOrd="0" parTransId="{F6E10E09-8DE2-40D0-AFD9-644C14053F5E}" sibTransId="{70CF2A8E-CE77-4C0C-9698-B3D440E98FC3}"/>
    <dgm:cxn modelId="{01EEB4C8-F97E-4BDD-ADFA-0C05AB30B2C8}" srcId="{08422590-5B9D-43C4-9C68-988C609FE05F}" destId="{9E958CE3-55FE-423A-9CC1-0CADA1CC1A9E}" srcOrd="0" destOrd="0" parTransId="{D2760B9A-1C51-4843-A0B3-158E61DB15C3}" sibTransId="{A1979AF1-E165-41A4-91E3-F97E0AB46C8F}"/>
    <dgm:cxn modelId="{9635A6AB-96A3-483D-919B-BD18F591F29B}" srcId="{08422590-5B9D-43C4-9C68-988C609FE05F}" destId="{4B07AFBC-EF82-4E9C-8252-3C6E9A5D4D80}" srcOrd="6" destOrd="0" parTransId="{4BC615BE-8001-4077-8FB5-98C121216BAB}" sibTransId="{4E79854A-3F30-4AD9-9154-C607E1674B85}"/>
    <dgm:cxn modelId="{8B4C6FC4-2ADC-431A-B0C3-51C51475534D}" type="presOf" srcId="{08422590-5B9D-43C4-9C68-988C609FE05F}" destId="{CBCB36C2-8768-4D62-A468-267C7E8373D1}" srcOrd="0" destOrd="0" presId="urn:microsoft.com/office/officeart/2005/8/layout/radial5"/>
    <dgm:cxn modelId="{06FB1261-B6DF-4F37-9824-3B09A1793A8C}" srcId="{08422590-5B9D-43C4-9C68-988C609FE05F}" destId="{471F6B4E-607E-4224-BE22-050CBDF20DD6}" srcOrd="2" destOrd="0" parTransId="{DE8D375D-BB41-40D7-8321-36DF0C2EBCCE}" sibTransId="{3C8FAB63-9AB8-499C-B933-CDBED4879913}"/>
    <dgm:cxn modelId="{19EB4EE2-B0DE-4162-85A8-050F9586E06C}" type="presOf" srcId="{DE8D375D-BB41-40D7-8321-36DF0C2EBCCE}" destId="{B8C856D1-2983-423A-8B29-DCA0F9FB9EF3}" srcOrd="0" destOrd="0" presId="urn:microsoft.com/office/officeart/2005/8/layout/radial5"/>
    <dgm:cxn modelId="{D696644C-34C4-4AEF-83D7-83984729498E}" type="presOf" srcId="{A8AC5CA5-5849-4148-916D-28FE1A35A98A}" destId="{5ECFA353-10CC-41DB-BEB7-F4CC53BD9B94}" srcOrd="0" destOrd="0" presId="urn:microsoft.com/office/officeart/2005/8/layout/radial5"/>
    <dgm:cxn modelId="{E04F49A1-7958-4FEF-8348-C7BEB5756644}" type="presOf" srcId="{9E958CE3-55FE-423A-9CC1-0CADA1CC1A9E}" destId="{DEE10A4F-F444-4DE8-88AE-5B6001F0FD4D}" srcOrd="0" destOrd="0" presId="urn:microsoft.com/office/officeart/2005/8/layout/radial5"/>
    <dgm:cxn modelId="{A87CB26E-6D8F-4F39-B5A3-37CAF31FF494}" type="presOf" srcId="{BE8DC733-00EA-496F-8A70-FFCE1BE524BB}" destId="{A733F6C8-D661-42B8-BA8F-7C567F444680}" srcOrd="0" destOrd="0" presId="urn:microsoft.com/office/officeart/2005/8/layout/radial5"/>
    <dgm:cxn modelId="{8F18EE85-D8DD-402A-AF0E-B20991219829}" type="presOf" srcId="{DEF33EDC-27BC-43A1-9F8F-E872F761AF94}" destId="{AAAEEDC6-BCC8-4399-84BA-3D728639A25A}" srcOrd="1" destOrd="0" presId="urn:microsoft.com/office/officeart/2005/8/layout/radial5"/>
    <dgm:cxn modelId="{3123AED2-BB2B-47F9-ABEE-2F59B236D562}" type="presOf" srcId="{4B07AFBC-EF82-4E9C-8252-3C6E9A5D4D80}" destId="{ADB0E2C2-D702-4EBD-A59C-485AE285D169}" srcOrd="0" destOrd="0" presId="urn:microsoft.com/office/officeart/2005/8/layout/radial5"/>
    <dgm:cxn modelId="{A02EAD65-B9F4-4E44-9007-B37197606D0F}" type="presOf" srcId="{DEF33EDC-27BC-43A1-9F8F-E872F761AF94}" destId="{0641224F-0BF8-427A-B84B-2E9A0BE83073}" srcOrd="0" destOrd="0" presId="urn:microsoft.com/office/officeart/2005/8/layout/radial5"/>
    <dgm:cxn modelId="{24B6BBFE-B005-4C5C-AB79-A85180051900}" type="presOf" srcId="{4BC615BE-8001-4077-8FB5-98C121216BAB}" destId="{6B1C4E63-13A7-40A4-B16B-1A65F1A13D5D}" srcOrd="1" destOrd="0" presId="urn:microsoft.com/office/officeart/2005/8/layout/radial5"/>
    <dgm:cxn modelId="{56C1BC77-A762-418B-B412-5063815BCB17}" type="presOf" srcId="{4BC615BE-8001-4077-8FB5-98C121216BAB}" destId="{377415C9-B3F4-4AD4-8E2B-6B97A57503DE}" srcOrd="0" destOrd="0" presId="urn:microsoft.com/office/officeart/2005/8/layout/radial5"/>
    <dgm:cxn modelId="{4452B55E-88B1-4B66-AE78-392C38C6641D}" type="presOf" srcId="{D2760B9A-1C51-4843-A0B3-158E61DB15C3}" destId="{C9616679-8B7D-4853-925A-0F3202AB11A5}" srcOrd="0" destOrd="0" presId="urn:microsoft.com/office/officeart/2005/8/layout/radial5"/>
    <dgm:cxn modelId="{8FD0A756-C6BC-4CA4-B1A7-27B7DBFD96E9}" type="presOf" srcId="{8CB3227A-8260-456E-B12A-2B225AE64821}" destId="{9CDF36C6-6C08-4F37-9881-CCE54DA19D0B}" srcOrd="0" destOrd="0" presId="urn:microsoft.com/office/officeart/2005/8/layout/radial5"/>
    <dgm:cxn modelId="{335A943E-C7BB-4D66-A341-70A39DD7B189}" type="presOf" srcId="{B4250D08-996D-4B98-A013-D3ABE79C4EAB}" destId="{DFA119ED-1234-4574-BA75-EA81E394612C}" srcOrd="0" destOrd="0" presId="urn:microsoft.com/office/officeart/2005/8/layout/radial5"/>
    <dgm:cxn modelId="{E2E68977-4F48-4BD2-9ED2-10777640DB0C}" type="presOf" srcId="{D2760B9A-1C51-4843-A0B3-158E61DB15C3}" destId="{C284ADE4-A712-4C33-85DE-213B02FCEADB}" srcOrd="1" destOrd="0" presId="urn:microsoft.com/office/officeart/2005/8/layout/radial5"/>
    <dgm:cxn modelId="{E31C7BE2-2AE5-4310-8BB0-1C4F22FBAE27}" type="presParOf" srcId="{5ECFA353-10CC-41DB-BEB7-F4CC53BD9B94}" destId="{CBCB36C2-8768-4D62-A468-267C7E8373D1}" srcOrd="0" destOrd="0" presId="urn:microsoft.com/office/officeart/2005/8/layout/radial5"/>
    <dgm:cxn modelId="{1AD0299B-E1B9-471B-867D-532B4317C1F7}" type="presParOf" srcId="{5ECFA353-10CC-41DB-BEB7-F4CC53BD9B94}" destId="{C9616679-8B7D-4853-925A-0F3202AB11A5}" srcOrd="1" destOrd="0" presId="urn:microsoft.com/office/officeart/2005/8/layout/radial5"/>
    <dgm:cxn modelId="{388E25F6-62EE-41CA-B131-5C895B3C7059}" type="presParOf" srcId="{C9616679-8B7D-4853-925A-0F3202AB11A5}" destId="{C284ADE4-A712-4C33-85DE-213B02FCEADB}" srcOrd="0" destOrd="0" presId="urn:microsoft.com/office/officeart/2005/8/layout/radial5"/>
    <dgm:cxn modelId="{1F9FE590-403E-4F46-8B84-D53841FCDE5F}" type="presParOf" srcId="{5ECFA353-10CC-41DB-BEB7-F4CC53BD9B94}" destId="{DEE10A4F-F444-4DE8-88AE-5B6001F0FD4D}" srcOrd="2" destOrd="0" presId="urn:microsoft.com/office/officeart/2005/8/layout/radial5"/>
    <dgm:cxn modelId="{613D3357-987F-4929-939B-545F6C408851}" type="presParOf" srcId="{5ECFA353-10CC-41DB-BEB7-F4CC53BD9B94}" destId="{DFA119ED-1234-4574-BA75-EA81E394612C}" srcOrd="3" destOrd="0" presId="urn:microsoft.com/office/officeart/2005/8/layout/radial5"/>
    <dgm:cxn modelId="{85ABA182-E8BE-4B5C-8C78-901F9FF7F06D}" type="presParOf" srcId="{DFA119ED-1234-4574-BA75-EA81E394612C}" destId="{6A8A2C26-0D11-438B-A069-CCA37603DF55}" srcOrd="0" destOrd="0" presId="urn:microsoft.com/office/officeart/2005/8/layout/radial5"/>
    <dgm:cxn modelId="{9CADEDE0-F461-419E-B11C-7602DA532897}" type="presParOf" srcId="{5ECFA353-10CC-41DB-BEB7-F4CC53BD9B94}" destId="{A733F6C8-D661-42B8-BA8F-7C567F444680}" srcOrd="4" destOrd="0" presId="urn:microsoft.com/office/officeart/2005/8/layout/radial5"/>
    <dgm:cxn modelId="{160C6700-5F36-4A3B-8DAD-84AEB7CF0D8E}" type="presParOf" srcId="{5ECFA353-10CC-41DB-BEB7-F4CC53BD9B94}" destId="{B8C856D1-2983-423A-8B29-DCA0F9FB9EF3}" srcOrd="5" destOrd="0" presId="urn:microsoft.com/office/officeart/2005/8/layout/radial5"/>
    <dgm:cxn modelId="{0452AD8C-0122-4DB6-B7F4-4BC399ACD844}" type="presParOf" srcId="{B8C856D1-2983-423A-8B29-DCA0F9FB9EF3}" destId="{7721BD6E-398C-4B98-AE0A-8816DDB36EB7}" srcOrd="0" destOrd="0" presId="urn:microsoft.com/office/officeart/2005/8/layout/radial5"/>
    <dgm:cxn modelId="{1ADBB067-9CE8-4DC4-838E-1FBB1B46797A}" type="presParOf" srcId="{5ECFA353-10CC-41DB-BEB7-F4CC53BD9B94}" destId="{D070787D-4751-4711-A499-3A299CCEB825}" srcOrd="6" destOrd="0" presId="urn:microsoft.com/office/officeart/2005/8/layout/radial5"/>
    <dgm:cxn modelId="{534C274C-5F8A-4921-BFB6-BE0F1087745E}" type="presParOf" srcId="{5ECFA353-10CC-41DB-BEB7-F4CC53BD9B94}" destId="{0641224F-0BF8-427A-B84B-2E9A0BE83073}" srcOrd="7" destOrd="0" presId="urn:microsoft.com/office/officeart/2005/8/layout/radial5"/>
    <dgm:cxn modelId="{CAA282B8-FE64-4853-B2D5-E3F64CD6CEB4}" type="presParOf" srcId="{0641224F-0BF8-427A-B84B-2E9A0BE83073}" destId="{AAAEEDC6-BCC8-4399-84BA-3D728639A25A}" srcOrd="0" destOrd="0" presId="urn:microsoft.com/office/officeart/2005/8/layout/radial5"/>
    <dgm:cxn modelId="{264E38B1-CD00-4859-ADE5-89CF86F4BF2B}" type="presParOf" srcId="{5ECFA353-10CC-41DB-BEB7-F4CC53BD9B94}" destId="{ED8B8358-E2A7-4AA7-80FA-58ECD1C91AF6}" srcOrd="8" destOrd="0" presId="urn:microsoft.com/office/officeart/2005/8/layout/radial5"/>
    <dgm:cxn modelId="{4C515469-FDB9-4D15-A0A6-63B1C34C3993}" type="presParOf" srcId="{5ECFA353-10CC-41DB-BEB7-F4CC53BD9B94}" destId="{DF192E79-7E02-4F45-B169-DE1BE4044FED}" srcOrd="9" destOrd="0" presId="urn:microsoft.com/office/officeart/2005/8/layout/radial5"/>
    <dgm:cxn modelId="{7BD9E32B-9E6A-405E-B77F-11A218FA0276}" type="presParOf" srcId="{DF192E79-7E02-4F45-B169-DE1BE4044FED}" destId="{B1F14189-1B69-472A-B0AB-B6F61844F3BB}" srcOrd="0" destOrd="0" presId="urn:microsoft.com/office/officeart/2005/8/layout/radial5"/>
    <dgm:cxn modelId="{2F3AA6E3-5A5B-4A15-9159-24D326F97051}" type="presParOf" srcId="{5ECFA353-10CC-41DB-BEB7-F4CC53BD9B94}" destId="{0D359889-12B4-4B0A-AC10-6189682DCF2E}" srcOrd="10" destOrd="0" presId="urn:microsoft.com/office/officeart/2005/8/layout/radial5"/>
    <dgm:cxn modelId="{68738F4C-BA41-4073-926C-310DDB5F13EE}" type="presParOf" srcId="{5ECFA353-10CC-41DB-BEB7-F4CC53BD9B94}" destId="{9CDF36C6-6C08-4F37-9881-CCE54DA19D0B}" srcOrd="11" destOrd="0" presId="urn:microsoft.com/office/officeart/2005/8/layout/radial5"/>
    <dgm:cxn modelId="{1BBAC5A3-42AC-44C3-82E0-908268720E0F}" type="presParOf" srcId="{9CDF36C6-6C08-4F37-9881-CCE54DA19D0B}" destId="{60C43680-8925-4903-AE12-5A5EE32C9E19}" srcOrd="0" destOrd="0" presId="urn:microsoft.com/office/officeart/2005/8/layout/radial5"/>
    <dgm:cxn modelId="{2166D340-3C86-4E96-902D-3B6EB4C27E2A}" type="presParOf" srcId="{5ECFA353-10CC-41DB-BEB7-F4CC53BD9B94}" destId="{FE251FC8-4B61-4A9C-8D20-AF6B6CCC3409}" srcOrd="12" destOrd="0" presId="urn:microsoft.com/office/officeart/2005/8/layout/radial5"/>
    <dgm:cxn modelId="{02D9ECDE-3B8A-437C-BA81-7F5B373BB6C1}" type="presParOf" srcId="{5ECFA353-10CC-41DB-BEB7-F4CC53BD9B94}" destId="{377415C9-B3F4-4AD4-8E2B-6B97A57503DE}" srcOrd="13" destOrd="0" presId="urn:microsoft.com/office/officeart/2005/8/layout/radial5"/>
    <dgm:cxn modelId="{E076708E-2C5D-4D7B-AF17-0D6B527FD204}" type="presParOf" srcId="{377415C9-B3F4-4AD4-8E2B-6B97A57503DE}" destId="{6B1C4E63-13A7-40A4-B16B-1A65F1A13D5D}" srcOrd="0" destOrd="0" presId="urn:microsoft.com/office/officeart/2005/8/layout/radial5"/>
    <dgm:cxn modelId="{338DFD46-9F14-4EF0-9AB2-94F39FEDCC28}" type="presParOf" srcId="{5ECFA353-10CC-41DB-BEB7-F4CC53BD9B94}" destId="{ADB0E2C2-D702-4EBD-A59C-485AE285D169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44F5CD-AEFD-44C6-AD7C-AAAF7E326B81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l-PL"/>
        </a:p>
      </dgm:t>
    </dgm:pt>
    <dgm:pt modelId="{F62AABB6-322A-46F7-B7F3-30D6D25A7D7C}">
      <dgm:prSet phldrT="[Tekst]" custT="1"/>
      <dgm:spPr/>
      <dgm:t>
        <a:bodyPr/>
        <a:lstStyle/>
        <a:p>
          <a:r>
            <a:rPr lang="pl-PL" sz="1800" dirty="0" smtClean="0"/>
            <a:t>Kontekst: miasto, urbanizacja, rozwój miast, cele rozwoju miast</a:t>
          </a:r>
          <a:endParaRPr lang="pl-PL" sz="1800" dirty="0"/>
        </a:p>
      </dgm:t>
    </dgm:pt>
    <dgm:pt modelId="{A0075B2A-4233-4FD0-B493-FCD11FFD34D9}" type="parTrans" cxnId="{6481ED72-2AE7-4B2B-9BDA-D3C8B99439F7}">
      <dgm:prSet/>
      <dgm:spPr/>
      <dgm:t>
        <a:bodyPr/>
        <a:lstStyle/>
        <a:p>
          <a:endParaRPr lang="pl-PL"/>
        </a:p>
      </dgm:t>
    </dgm:pt>
    <dgm:pt modelId="{4E056EE0-56D1-4008-860E-5624477CC346}" type="sibTrans" cxnId="{6481ED72-2AE7-4B2B-9BDA-D3C8B99439F7}">
      <dgm:prSet/>
      <dgm:spPr/>
      <dgm:t>
        <a:bodyPr/>
        <a:lstStyle/>
        <a:p>
          <a:endParaRPr lang="pl-PL"/>
        </a:p>
      </dgm:t>
    </dgm:pt>
    <dgm:pt modelId="{0136F7FF-D80A-4CBF-810C-817A6AFCCF56}">
      <dgm:prSet phldrT="[Tekst]" custT="1"/>
      <dgm:spPr/>
      <dgm:t>
        <a:bodyPr/>
        <a:lstStyle/>
        <a:p>
          <a:r>
            <a:rPr lang="pl-PL" sz="2000" b="1" dirty="0" smtClean="0"/>
            <a:t>Cel nadrzędny: LUDZIE lepsza jakość życia</a:t>
          </a:r>
        </a:p>
        <a:p>
          <a:r>
            <a:rPr lang="pl-PL" sz="1800" dirty="0" smtClean="0"/>
            <a:t>Cele rewitalizacji: społeczne, urbanistyczne, ekologiczne, ekonomiczne</a:t>
          </a:r>
          <a:endParaRPr lang="pl-PL" sz="1800" dirty="0"/>
        </a:p>
      </dgm:t>
    </dgm:pt>
    <dgm:pt modelId="{9BF96E8D-73D4-4D9C-A392-091E4A35B4D1}" type="parTrans" cxnId="{C822663C-02F6-4E7F-892A-9E389521A1AB}">
      <dgm:prSet/>
      <dgm:spPr/>
      <dgm:t>
        <a:bodyPr/>
        <a:lstStyle/>
        <a:p>
          <a:endParaRPr lang="pl-PL"/>
        </a:p>
      </dgm:t>
    </dgm:pt>
    <dgm:pt modelId="{B18EF26E-6D90-4DB5-A78B-75663FE74656}" type="sibTrans" cxnId="{C822663C-02F6-4E7F-892A-9E389521A1AB}">
      <dgm:prSet/>
      <dgm:spPr/>
      <dgm:t>
        <a:bodyPr/>
        <a:lstStyle/>
        <a:p>
          <a:endParaRPr lang="pl-PL"/>
        </a:p>
      </dgm:t>
    </dgm:pt>
    <dgm:pt modelId="{00B4B51D-99A9-47BB-B446-B6E3FC95B01E}">
      <dgm:prSet phldrT="[Tekst]" custT="1"/>
      <dgm:spPr/>
      <dgm:t>
        <a:bodyPr/>
        <a:lstStyle/>
        <a:p>
          <a:r>
            <a:rPr lang="pl-PL" sz="1800" dirty="0" smtClean="0"/>
            <a:t>Program, projekty, uchwały: Sformalizowane działania lokalne </a:t>
          </a:r>
          <a:endParaRPr lang="pl-PL" sz="1800" dirty="0"/>
        </a:p>
      </dgm:t>
    </dgm:pt>
    <dgm:pt modelId="{0B594A5D-BF2A-468C-809D-C0D1F6E17BC2}" type="parTrans" cxnId="{FBABE216-B997-4151-A32B-A957AFC6D084}">
      <dgm:prSet/>
      <dgm:spPr/>
      <dgm:t>
        <a:bodyPr/>
        <a:lstStyle/>
        <a:p>
          <a:endParaRPr lang="pl-PL"/>
        </a:p>
      </dgm:t>
    </dgm:pt>
    <dgm:pt modelId="{6A7ED7F2-5135-4D12-96AF-5023CBAB29BC}" type="sibTrans" cxnId="{FBABE216-B997-4151-A32B-A957AFC6D084}">
      <dgm:prSet/>
      <dgm:spPr/>
      <dgm:t>
        <a:bodyPr/>
        <a:lstStyle/>
        <a:p>
          <a:endParaRPr lang="pl-PL"/>
        </a:p>
      </dgm:t>
    </dgm:pt>
    <dgm:pt modelId="{CC1EDA54-3203-4C4C-A04E-CCC26469FDC2}">
      <dgm:prSet custT="1"/>
      <dgm:spPr/>
      <dgm:t>
        <a:bodyPr/>
        <a:lstStyle/>
        <a:p>
          <a:r>
            <a:rPr lang="pl-PL" sz="1800" dirty="0" smtClean="0"/>
            <a:t>Długofalowość, strategia</a:t>
          </a:r>
          <a:endParaRPr lang="pl-PL" sz="1800" dirty="0"/>
        </a:p>
      </dgm:t>
    </dgm:pt>
    <dgm:pt modelId="{8E90AAE3-CA79-43A8-AF0B-C87737AC88E5}" type="parTrans" cxnId="{9834C28D-2E47-4A0A-8952-31F8F6A0D7E5}">
      <dgm:prSet/>
      <dgm:spPr/>
      <dgm:t>
        <a:bodyPr/>
        <a:lstStyle/>
        <a:p>
          <a:endParaRPr lang="pl-PL"/>
        </a:p>
      </dgm:t>
    </dgm:pt>
    <dgm:pt modelId="{7F79F188-BC86-44D2-AD1C-99736E971C32}" type="sibTrans" cxnId="{9834C28D-2E47-4A0A-8952-31F8F6A0D7E5}">
      <dgm:prSet/>
      <dgm:spPr/>
      <dgm:t>
        <a:bodyPr/>
        <a:lstStyle/>
        <a:p>
          <a:endParaRPr lang="pl-PL"/>
        </a:p>
      </dgm:t>
    </dgm:pt>
    <dgm:pt modelId="{041F28AE-EA69-42C5-A0AC-A83EF68342A1}">
      <dgm:prSet custT="1"/>
      <dgm:spPr/>
      <dgm:t>
        <a:bodyPr/>
        <a:lstStyle/>
        <a:p>
          <a:r>
            <a:rPr lang="pl-PL" sz="1800" dirty="0" smtClean="0"/>
            <a:t>Elastyczność: różnorodność problemów, celów, działań</a:t>
          </a:r>
          <a:endParaRPr lang="pl-PL" sz="1800" dirty="0"/>
        </a:p>
      </dgm:t>
    </dgm:pt>
    <dgm:pt modelId="{22B8F3BF-B266-4EF7-9670-4DC67B88BB72}" type="parTrans" cxnId="{98D3CE54-B03B-4195-9D74-DCE52D1E4024}">
      <dgm:prSet/>
      <dgm:spPr/>
      <dgm:t>
        <a:bodyPr/>
        <a:lstStyle/>
        <a:p>
          <a:endParaRPr lang="pl-PL"/>
        </a:p>
      </dgm:t>
    </dgm:pt>
    <dgm:pt modelId="{532621EB-1BDF-4DB9-94DC-4931101A785D}" type="sibTrans" cxnId="{98D3CE54-B03B-4195-9D74-DCE52D1E4024}">
      <dgm:prSet/>
      <dgm:spPr/>
      <dgm:t>
        <a:bodyPr/>
        <a:lstStyle/>
        <a:p>
          <a:endParaRPr lang="pl-PL"/>
        </a:p>
      </dgm:t>
    </dgm:pt>
    <dgm:pt modelId="{B07D75C3-7C8B-4425-9B75-73205F9068B5}">
      <dgm:prSet custT="1"/>
      <dgm:spPr/>
      <dgm:t>
        <a:bodyPr/>
        <a:lstStyle/>
        <a:p>
          <a:r>
            <a:rPr lang="pl-PL" sz="1800" dirty="0" smtClean="0"/>
            <a:t>Integracja i kompleksowość procesu w sferze koncepcji i działań </a:t>
          </a:r>
          <a:endParaRPr lang="pl-PL" sz="1800" dirty="0"/>
        </a:p>
      </dgm:t>
    </dgm:pt>
    <dgm:pt modelId="{67244503-1BE6-4EE6-BF8C-A09A6107B02D}" type="parTrans" cxnId="{185BD6A7-56B1-4A73-BE73-001A8E567432}">
      <dgm:prSet/>
      <dgm:spPr/>
      <dgm:t>
        <a:bodyPr/>
        <a:lstStyle/>
        <a:p>
          <a:endParaRPr lang="pl-PL"/>
        </a:p>
      </dgm:t>
    </dgm:pt>
    <dgm:pt modelId="{6B059CAF-2EE3-42FC-AA0C-FF2C8FD3A26E}" type="sibTrans" cxnId="{185BD6A7-56B1-4A73-BE73-001A8E567432}">
      <dgm:prSet/>
      <dgm:spPr/>
      <dgm:t>
        <a:bodyPr/>
        <a:lstStyle/>
        <a:p>
          <a:endParaRPr lang="pl-PL"/>
        </a:p>
      </dgm:t>
    </dgm:pt>
    <dgm:pt modelId="{5822EB98-5C90-4F94-8022-E2FE5F5205A7}" type="pres">
      <dgm:prSet presAssocID="{2244F5CD-AEFD-44C6-AD7C-AAAF7E326B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72EF3AB-AA2E-49C8-B85B-3BFE9BB32960}" type="pres">
      <dgm:prSet presAssocID="{F62AABB6-322A-46F7-B7F3-30D6D25A7D7C}" presName="parentLin" presStyleCnt="0"/>
      <dgm:spPr/>
    </dgm:pt>
    <dgm:pt modelId="{A74C1DD9-BC77-4591-83F3-6E0BEFA902AB}" type="pres">
      <dgm:prSet presAssocID="{F62AABB6-322A-46F7-B7F3-30D6D25A7D7C}" presName="parentLeftMargin" presStyleLbl="node1" presStyleIdx="0" presStyleCnt="6"/>
      <dgm:spPr/>
      <dgm:t>
        <a:bodyPr/>
        <a:lstStyle/>
        <a:p>
          <a:endParaRPr lang="pl-PL"/>
        </a:p>
      </dgm:t>
    </dgm:pt>
    <dgm:pt modelId="{760D3C73-696C-4926-82AC-7B8FA65F7F50}" type="pres">
      <dgm:prSet presAssocID="{F62AABB6-322A-46F7-B7F3-30D6D25A7D7C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91D15F7-E7E5-4252-BEC0-5D2E5618F1A1}" type="pres">
      <dgm:prSet presAssocID="{F62AABB6-322A-46F7-B7F3-30D6D25A7D7C}" presName="negativeSpace" presStyleCnt="0"/>
      <dgm:spPr/>
    </dgm:pt>
    <dgm:pt modelId="{4305FB57-81CC-458D-A220-174C08C1D0FD}" type="pres">
      <dgm:prSet presAssocID="{F62AABB6-322A-46F7-B7F3-30D6D25A7D7C}" presName="childText" presStyleLbl="conFgAcc1" presStyleIdx="0" presStyleCnt="6">
        <dgm:presLayoutVars>
          <dgm:bulletEnabled val="1"/>
        </dgm:presLayoutVars>
      </dgm:prSet>
      <dgm:spPr/>
    </dgm:pt>
    <dgm:pt modelId="{A267F303-D90C-43FD-BD56-D7597DD96F61}" type="pres">
      <dgm:prSet presAssocID="{4E056EE0-56D1-4008-860E-5624477CC346}" presName="spaceBetweenRectangles" presStyleCnt="0"/>
      <dgm:spPr/>
    </dgm:pt>
    <dgm:pt modelId="{E7B56930-B9A3-42B3-AD23-32A059837074}" type="pres">
      <dgm:prSet presAssocID="{0136F7FF-D80A-4CBF-810C-817A6AFCCF56}" presName="parentLin" presStyleCnt="0"/>
      <dgm:spPr/>
    </dgm:pt>
    <dgm:pt modelId="{EED7BE07-0C99-4208-A5E8-44A981766276}" type="pres">
      <dgm:prSet presAssocID="{0136F7FF-D80A-4CBF-810C-817A6AFCCF56}" presName="parentLeftMargin" presStyleLbl="node1" presStyleIdx="0" presStyleCnt="6"/>
      <dgm:spPr/>
      <dgm:t>
        <a:bodyPr/>
        <a:lstStyle/>
        <a:p>
          <a:endParaRPr lang="pl-PL"/>
        </a:p>
      </dgm:t>
    </dgm:pt>
    <dgm:pt modelId="{E45790A4-2C20-47ED-B746-A6AB11136E1C}" type="pres">
      <dgm:prSet presAssocID="{0136F7FF-D80A-4CBF-810C-817A6AFCCF56}" presName="parentText" presStyleLbl="node1" presStyleIdx="1" presStyleCnt="6" custScaleY="15760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7EDB7B2-51D5-45C9-9720-DCB5DB56DFF2}" type="pres">
      <dgm:prSet presAssocID="{0136F7FF-D80A-4CBF-810C-817A6AFCCF56}" presName="negativeSpace" presStyleCnt="0"/>
      <dgm:spPr/>
    </dgm:pt>
    <dgm:pt modelId="{9AB49120-34C6-41C1-9665-3844B3C6B5E8}" type="pres">
      <dgm:prSet presAssocID="{0136F7FF-D80A-4CBF-810C-817A6AFCCF56}" presName="childText" presStyleLbl="conFgAcc1" presStyleIdx="1" presStyleCnt="6">
        <dgm:presLayoutVars>
          <dgm:bulletEnabled val="1"/>
        </dgm:presLayoutVars>
      </dgm:prSet>
      <dgm:spPr/>
    </dgm:pt>
    <dgm:pt modelId="{CEDE7EA6-122B-40C1-9813-2346EAF1D55A}" type="pres">
      <dgm:prSet presAssocID="{B18EF26E-6D90-4DB5-A78B-75663FE74656}" presName="spaceBetweenRectangles" presStyleCnt="0"/>
      <dgm:spPr/>
    </dgm:pt>
    <dgm:pt modelId="{D45428D9-8E49-431A-91C2-2E59EAE76914}" type="pres">
      <dgm:prSet presAssocID="{00B4B51D-99A9-47BB-B446-B6E3FC95B01E}" presName="parentLin" presStyleCnt="0"/>
      <dgm:spPr/>
    </dgm:pt>
    <dgm:pt modelId="{A0ABF2FC-5A6D-4DAC-AD12-BFF0EBDAF4BB}" type="pres">
      <dgm:prSet presAssocID="{00B4B51D-99A9-47BB-B446-B6E3FC95B01E}" presName="parentLeftMargin" presStyleLbl="node1" presStyleIdx="1" presStyleCnt="6"/>
      <dgm:spPr/>
      <dgm:t>
        <a:bodyPr/>
        <a:lstStyle/>
        <a:p>
          <a:endParaRPr lang="pl-PL"/>
        </a:p>
      </dgm:t>
    </dgm:pt>
    <dgm:pt modelId="{4A6FBDD2-5E84-427B-995A-D222167DF876}" type="pres">
      <dgm:prSet presAssocID="{00B4B51D-99A9-47BB-B446-B6E3FC95B01E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A1C466D-D6A6-4612-9437-BF43E0CA3EAD}" type="pres">
      <dgm:prSet presAssocID="{00B4B51D-99A9-47BB-B446-B6E3FC95B01E}" presName="negativeSpace" presStyleCnt="0"/>
      <dgm:spPr/>
    </dgm:pt>
    <dgm:pt modelId="{316EF506-CA65-4596-AE02-472BC052203C}" type="pres">
      <dgm:prSet presAssocID="{00B4B51D-99A9-47BB-B446-B6E3FC95B01E}" presName="childText" presStyleLbl="conFgAcc1" presStyleIdx="2" presStyleCnt="6">
        <dgm:presLayoutVars>
          <dgm:bulletEnabled val="1"/>
        </dgm:presLayoutVars>
      </dgm:prSet>
      <dgm:spPr/>
    </dgm:pt>
    <dgm:pt modelId="{79D07DEB-B35A-44DB-8B33-68F6EC972F17}" type="pres">
      <dgm:prSet presAssocID="{6A7ED7F2-5135-4D12-96AF-5023CBAB29BC}" presName="spaceBetweenRectangles" presStyleCnt="0"/>
      <dgm:spPr/>
    </dgm:pt>
    <dgm:pt modelId="{6085C832-78CB-45A6-A834-DB7DAA434185}" type="pres">
      <dgm:prSet presAssocID="{041F28AE-EA69-42C5-A0AC-A83EF68342A1}" presName="parentLin" presStyleCnt="0"/>
      <dgm:spPr/>
    </dgm:pt>
    <dgm:pt modelId="{4FC840A6-D641-459F-949A-10C4C7015A22}" type="pres">
      <dgm:prSet presAssocID="{041F28AE-EA69-42C5-A0AC-A83EF68342A1}" presName="parentLeftMargin" presStyleLbl="node1" presStyleIdx="2" presStyleCnt="6"/>
      <dgm:spPr/>
      <dgm:t>
        <a:bodyPr/>
        <a:lstStyle/>
        <a:p>
          <a:endParaRPr lang="pl-PL"/>
        </a:p>
      </dgm:t>
    </dgm:pt>
    <dgm:pt modelId="{4867044F-9D17-4C18-B0EB-23AA610850A4}" type="pres">
      <dgm:prSet presAssocID="{041F28AE-EA69-42C5-A0AC-A83EF68342A1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67AA7EF-B1B0-47EE-BB28-465B237C5228}" type="pres">
      <dgm:prSet presAssocID="{041F28AE-EA69-42C5-A0AC-A83EF68342A1}" presName="negativeSpace" presStyleCnt="0"/>
      <dgm:spPr/>
    </dgm:pt>
    <dgm:pt modelId="{E1C8ABA2-494D-4E34-AD18-9C0459E474EB}" type="pres">
      <dgm:prSet presAssocID="{041F28AE-EA69-42C5-A0AC-A83EF68342A1}" presName="childText" presStyleLbl="conFgAcc1" presStyleIdx="3" presStyleCnt="6">
        <dgm:presLayoutVars>
          <dgm:bulletEnabled val="1"/>
        </dgm:presLayoutVars>
      </dgm:prSet>
      <dgm:spPr/>
    </dgm:pt>
    <dgm:pt modelId="{F529C952-D371-4EB1-ACE0-94B9A9EE4E24}" type="pres">
      <dgm:prSet presAssocID="{532621EB-1BDF-4DB9-94DC-4931101A785D}" presName="spaceBetweenRectangles" presStyleCnt="0"/>
      <dgm:spPr/>
    </dgm:pt>
    <dgm:pt modelId="{1F3AA01B-B176-4C96-A057-403C64981F72}" type="pres">
      <dgm:prSet presAssocID="{CC1EDA54-3203-4C4C-A04E-CCC26469FDC2}" presName="parentLin" presStyleCnt="0"/>
      <dgm:spPr/>
    </dgm:pt>
    <dgm:pt modelId="{673F646A-304C-4687-8AD5-6D3A6F7DF2DE}" type="pres">
      <dgm:prSet presAssocID="{CC1EDA54-3203-4C4C-A04E-CCC26469FDC2}" presName="parentLeftMargin" presStyleLbl="node1" presStyleIdx="3" presStyleCnt="6"/>
      <dgm:spPr/>
      <dgm:t>
        <a:bodyPr/>
        <a:lstStyle/>
        <a:p>
          <a:endParaRPr lang="pl-PL"/>
        </a:p>
      </dgm:t>
    </dgm:pt>
    <dgm:pt modelId="{F1B03B18-9AB3-4ABA-9CB7-60413660FD28}" type="pres">
      <dgm:prSet presAssocID="{CC1EDA54-3203-4C4C-A04E-CCC26469FDC2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FDE8E44-F254-47A3-96C2-44AF13DA723B}" type="pres">
      <dgm:prSet presAssocID="{CC1EDA54-3203-4C4C-A04E-CCC26469FDC2}" presName="negativeSpace" presStyleCnt="0"/>
      <dgm:spPr/>
    </dgm:pt>
    <dgm:pt modelId="{5425A11C-C8B9-436F-A7F5-20B0E133FD10}" type="pres">
      <dgm:prSet presAssocID="{CC1EDA54-3203-4C4C-A04E-CCC26469FDC2}" presName="childText" presStyleLbl="conFgAcc1" presStyleIdx="4" presStyleCnt="6">
        <dgm:presLayoutVars>
          <dgm:bulletEnabled val="1"/>
        </dgm:presLayoutVars>
      </dgm:prSet>
      <dgm:spPr/>
    </dgm:pt>
    <dgm:pt modelId="{5F043DF2-1630-4C34-A993-93AEE0E76596}" type="pres">
      <dgm:prSet presAssocID="{7F79F188-BC86-44D2-AD1C-99736E971C32}" presName="spaceBetweenRectangles" presStyleCnt="0"/>
      <dgm:spPr/>
    </dgm:pt>
    <dgm:pt modelId="{D8FDA078-6BF2-4A5F-897B-4C6E00ADCCE9}" type="pres">
      <dgm:prSet presAssocID="{B07D75C3-7C8B-4425-9B75-73205F9068B5}" presName="parentLin" presStyleCnt="0"/>
      <dgm:spPr/>
    </dgm:pt>
    <dgm:pt modelId="{96C616E0-DB5D-475D-9C9F-C948E45ECFD1}" type="pres">
      <dgm:prSet presAssocID="{B07D75C3-7C8B-4425-9B75-73205F9068B5}" presName="parentLeftMargin" presStyleLbl="node1" presStyleIdx="4" presStyleCnt="6"/>
      <dgm:spPr/>
      <dgm:t>
        <a:bodyPr/>
        <a:lstStyle/>
        <a:p>
          <a:endParaRPr lang="pl-PL"/>
        </a:p>
      </dgm:t>
    </dgm:pt>
    <dgm:pt modelId="{562BE648-511D-4C94-B287-53D6E8B41386}" type="pres">
      <dgm:prSet presAssocID="{B07D75C3-7C8B-4425-9B75-73205F9068B5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842333-9B91-47E3-B4FA-FD127F4BC280}" type="pres">
      <dgm:prSet presAssocID="{B07D75C3-7C8B-4425-9B75-73205F9068B5}" presName="negativeSpace" presStyleCnt="0"/>
      <dgm:spPr/>
    </dgm:pt>
    <dgm:pt modelId="{DE72BD8F-24AA-46F8-BBAB-F9BA34D94C52}" type="pres">
      <dgm:prSet presAssocID="{B07D75C3-7C8B-4425-9B75-73205F9068B5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98D3CE54-B03B-4195-9D74-DCE52D1E4024}" srcId="{2244F5CD-AEFD-44C6-AD7C-AAAF7E326B81}" destId="{041F28AE-EA69-42C5-A0AC-A83EF68342A1}" srcOrd="3" destOrd="0" parTransId="{22B8F3BF-B266-4EF7-9670-4DC67B88BB72}" sibTransId="{532621EB-1BDF-4DB9-94DC-4931101A785D}"/>
    <dgm:cxn modelId="{EC62609B-D93E-4868-9ACE-E39E4E69E07B}" type="presOf" srcId="{F62AABB6-322A-46F7-B7F3-30D6D25A7D7C}" destId="{A74C1DD9-BC77-4591-83F3-6E0BEFA902AB}" srcOrd="0" destOrd="0" presId="urn:microsoft.com/office/officeart/2005/8/layout/list1"/>
    <dgm:cxn modelId="{6481ED72-2AE7-4B2B-9BDA-D3C8B99439F7}" srcId="{2244F5CD-AEFD-44C6-AD7C-AAAF7E326B81}" destId="{F62AABB6-322A-46F7-B7F3-30D6D25A7D7C}" srcOrd="0" destOrd="0" parTransId="{A0075B2A-4233-4FD0-B493-FCD11FFD34D9}" sibTransId="{4E056EE0-56D1-4008-860E-5624477CC346}"/>
    <dgm:cxn modelId="{BF21F6D5-729B-44C7-8255-3C3344F5992A}" type="presOf" srcId="{0136F7FF-D80A-4CBF-810C-817A6AFCCF56}" destId="{E45790A4-2C20-47ED-B746-A6AB11136E1C}" srcOrd="1" destOrd="0" presId="urn:microsoft.com/office/officeart/2005/8/layout/list1"/>
    <dgm:cxn modelId="{185BD6A7-56B1-4A73-BE73-001A8E567432}" srcId="{2244F5CD-AEFD-44C6-AD7C-AAAF7E326B81}" destId="{B07D75C3-7C8B-4425-9B75-73205F9068B5}" srcOrd="5" destOrd="0" parTransId="{67244503-1BE6-4EE6-BF8C-A09A6107B02D}" sibTransId="{6B059CAF-2EE3-42FC-AA0C-FF2C8FD3A26E}"/>
    <dgm:cxn modelId="{6D4436C7-9FB8-4691-BA9A-2C42CEBFE1B5}" type="presOf" srcId="{0136F7FF-D80A-4CBF-810C-817A6AFCCF56}" destId="{EED7BE07-0C99-4208-A5E8-44A981766276}" srcOrd="0" destOrd="0" presId="urn:microsoft.com/office/officeart/2005/8/layout/list1"/>
    <dgm:cxn modelId="{C822663C-02F6-4E7F-892A-9E389521A1AB}" srcId="{2244F5CD-AEFD-44C6-AD7C-AAAF7E326B81}" destId="{0136F7FF-D80A-4CBF-810C-817A6AFCCF56}" srcOrd="1" destOrd="0" parTransId="{9BF96E8D-73D4-4D9C-A392-091E4A35B4D1}" sibTransId="{B18EF26E-6D90-4DB5-A78B-75663FE74656}"/>
    <dgm:cxn modelId="{FBABE216-B997-4151-A32B-A957AFC6D084}" srcId="{2244F5CD-AEFD-44C6-AD7C-AAAF7E326B81}" destId="{00B4B51D-99A9-47BB-B446-B6E3FC95B01E}" srcOrd="2" destOrd="0" parTransId="{0B594A5D-BF2A-468C-809D-C0D1F6E17BC2}" sibTransId="{6A7ED7F2-5135-4D12-96AF-5023CBAB29BC}"/>
    <dgm:cxn modelId="{5852840B-BF65-423F-8A9B-B1AB0CFC3D0C}" type="presOf" srcId="{00B4B51D-99A9-47BB-B446-B6E3FC95B01E}" destId="{4A6FBDD2-5E84-427B-995A-D222167DF876}" srcOrd="1" destOrd="0" presId="urn:microsoft.com/office/officeart/2005/8/layout/list1"/>
    <dgm:cxn modelId="{C55D04E2-72BD-49DE-AECA-E08F96033EF9}" type="presOf" srcId="{00B4B51D-99A9-47BB-B446-B6E3FC95B01E}" destId="{A0ABF2FC-5A6D-4DAC-AD12-BFF0EBDAF4BB}" srcOrd="0" destOrd="0" presId="urn:microsoft.com/office/officeart/2005/8/layout/list1"/>
    <dgm:cxn modelId="{507EE934-59EB-4FDF-908A-B956E5FBA0C2}" type="presOf" srcId="{B07D75C3-7C8B-4425-9B75-73205F9068B5}" destId="{562BE648-511D-4C94-B287-53D6E8B41386}" srcOrd="1" destOrd="0" presId="urn:microsoft.com/office/officeart/2005/8/layout/list1"/>
    <dgm:cxn modelId="{B8B41EB4-372B-4A13-B863-9C3FBCA08508}" type="presOf" srcId="{CC1EDA54-3203-4C4C-A04E-CCC26469FDC2}" destId="{673F646A-304C-4687-8AD5-6D3A6F7DF2DE}" srcOrd="0" destOrd="0" presId="urn:microsoft.com/office/officeart/2005/8/layout/list1"/>
    <dgm:cxn modelId="{B96D8713-08C1-48B1-AA7B-A8C8C790F352}" type="presOf" srcId="{2244F5CD-AEFD-44C6-AD7C-AAAF7E326B81}" destId="{5822EB98-5C90-4F94-8022-E2FE5F5205A7}" srcOrd="0" destOrd="0" presId="urn:microsoft.com/office/officeart/2005/8/layout/list1"/>
    <dgm:cxn modelId="{D051CC3F-361B-4B25-99CC-A93D27892427}" type="presOf" srcId="{041F28AE-EA69-42C5-A0AC-A83EF68342A1}" destId="{4FC840A6-D641-459F-949A-10C4C7015A22}" srcOrd="0" destOrd="0" presId="urn:microsoft.com/office/officeart/2005/8/layout/list1"/>
    <dgm:cxn modelId="{9834C28D-2E47-4A0A-8952-31F8F6A0D7E5}" srcId="{2244F5CD-AEFD-44C6-AD7C-AAAF7E326B81}" destId="{CC1EDA54-3203-4C4C-A04E-CCC26469FDC2}" srcOrd="4" destOrd="0" parTransId="{8E90AAE3-CA79-43A8-AF0B-C87737AC88E5}" sibTransId="{7F79F188-BC86-44D2-AD1C-99736E971C32}"/>
    <dgm:cxn modelId="{DC6CF6BB-10F3-4B9D-B552-8C6A4EA1563E}" type="presOf" srcId="{F62AABB6-322A-46F7-B7F3-30D6D25A7D7C}" destId="{760D3C73-696C-4926-82AC-7B8FA65F7F50}" srcOrd="1" destOrd="0" presId="urn:microsoft.com/office/officeart/2005/8/layout/list1"/>
    <dgm:cxn modelId="{8B546D80-BE2B-4FE9-A3FA-EC7E730A00F1}" type="presOf" srcId="{041F28AE-EA69-42C5-A0AC-A83EF68342A1}" destId="{4867044F-9D17-4C18-B0EB-23AA610850A4}" srcOrd="1" destOrd="0" presId="urn:microsoft.com/office/officeart/2005/8/layout/list1"/>
    <dgm:cxn modelId="{3D7A700A-1E0A-45A7-A62F-5596BAD8CA7D}" type="presOf" srcId="{B07D75C3-7C8B-4425-9B75-73205F9068B5}" destId="{96C616E0-DB5D-475D-9C9F-C948E45ECFD1}" srcOrd="0" destOrd="0" presId="urn:microsoft.com/office/officeart/2005/8/layout/list1"/>
    <dgm:cxn modelId="{9C5A5CD5-A6D2-4679-AB5E-750A7BE010F0}" type="presOf" srcId="{CC1EDA54-3203-4C4C-A04E-CCC26469FDC2}" destId="{F1B03B18-9AB3-4ABA-9CB7-60413660FD28}" srcOrd="1" destOrd="0" presId="urn:microsoft.com/office/officeart/2005/8/layout/list1"/>
    <dgm:cxn modelId="{B29D93E6-F8BA-4382-B351-64FBEA5EE624}" type="presParOf" srcId="{5822EB98-5C90-4F94-8022-E2FE5F5205A7}" destId="{772EF3AB-AA2E-49C8-B85B-3BFE9BB32960}" srcOrd="0" destOrd="0" presId="urn:microsoft.com/office/officeart/2005/8/layout/list1"/>
    <dgm:cxn modelId="{0175A40E-C6D9-4A96-88AF-B782CBBB9718}" type="presParOf" srcId="{772EF3AB-AA2E-49C8-B85B-3BFE9BB32960}" destId="{A74C1DD9-BC77-4591-83F3-6E0BEFA902AB}" srcOrd="0" destOrd="0" presId="urn:microsoft.com/office/officeart/2005/8/layout/list1"/>
    <dgm:cxn modelId="{A7DAF7B3-0111-44CB-AAAA-DCF84CA70959}" type="presParOf" srcId="{772EF3AB-AA2E-49C8-B85B-3BFE9BB32960}" destId="{760D3C73-696C-4926-82AC-7B8FA65F7F50}" srcOrd="1" destOrd="0" presId="urn:microsoft.com/office/officeart/2005/8/layout/list1"/>
    <dgm:cxn modelId="{7D39BD5E-7F3B-404B-91BA-58A32CB77156}" type="presParOf" srcId="{5822EB98-5C90-4F94-8022-E2FE5F5205A7}" destId="{991D15F7-E7E5-4252-BEC0-5D2E5618F1A1}" srcOrd="1" destOrd="0" presId="urn:microsoft.com/office/officeart/2005/8/layout/list1"/>
    <dgm:cxn modelId="{0FF9C763-B4C5-4163-9595-7290D4729211}" type="presParOf" srcId="{5822EB98-5C90-4F94-8022-E2FE5F5205A7}" destId="{4305FB57-81CC-458D-A220-174C08C1D0FD}" srcOrd="2" destOrd="0" presId="urn:microsoft.com/office/officeart/2005/8/layout/list1"/>
    <dgm:cxn modelId="{D2FDD53B-5EC5-40AF-83D9-1E6834C86998}" type="presParOf" srcId="{5822EB98-5C90-4F94-8022-E2FE5F5205A7}" destId="{A267F303-D90C-43FD-BD56-D7597DD96F61}" srcOrd="3" destOrd="0" presId="urn:microsoft.com/office/officeart/2005/8/layout/list1"/>
    <dgm:cxn modelId="{2B42590C-9374-4012-A7E1-5DC91956C5EF}" type="presParOf" srcId="{5822EB98-5C90-4F94-8022-E2FE5F5205A7}" destId="{E7B56930-B9A3-42B3-AD23-32A059837074}" srcOrd="4" destOrd="0" presId="urn:microsoft.com/office/officeart/2005/8/layout/list1"/>
    <dgm:cxn modelId="{07F7C160-F3D5-40CB-9BFA-AAE89C7C27C7}" type="presParOf" srcId="{E7B56930-B9A3-42B3-AD23-32A059837074}" destId="{EED7BE07-0C99-4208-A5E8-44A981766276}" srcOrd="0" destOrd="0" presId="urn:microsoft.com/office/officeart/2005/8/layout/list1"/>
    <dgm:cxn modelId="{12EF46C6-F4F5-4C44-9392-92E86309A1BD}" type="presParOf" srcId="{E7B56930-B9A3-42B3-AD23-32A059837074}" destId="{E45790A4-2C20-47ED-B746-A6AB11136E1C}" srcOrd="1" destOrd="0" presId="urn:microsoft.com/office/officeart/2005/8/layout/list1"/>
    <dgm:cxn modelId="{AF851071-9AFE-4140-8D42-3BFE6013DF4E}" type="presParOf" srcId="{5822EB98-5C90-4F94-8022-E2FE5F5205A7}" destId="{67EDB7B2-51D5-45C9-9720-DCB5DB56DFF2}" srcOrd="5" destOrd="0" presId="urn:microsoft.com/office/officeart/2005/8/layout/list1"/>
    <dgm:cxn modelId="{BCEDBCCA-8FCE-42FA-8B45-73EB33540A64}" type="presParOf" srcId="{5822EB98-5C90-4F94-8022-E2FE5F5205A7}" destId="{9AB49120-34C6-41C1-9665-3844B3C6B5E8}" srcOrd="6" destOrd="0" presId="urn:microsoft.com/office/officeart/2005/8/layout/list1"/>
    <dgm:cxn modelId="{86670247-0116-421E-822D-BBFD20F20931}" type="presParOf" srcId="{5822EB98-5C90-4F94-8022-E2FE5F5205A7}" destId="{CEDE7EA6-122B-40C1-9813-2346EAF1D55A}" srcOrd="7" destOrd="0" presId="urn:microsoft.com/office/officeart/2005/8/layout/list1"/>
    <dgm:cxn modelId="{23CD0C9E-23AE-4FC5-9B73-49F4F1C5DE5D}" type="presParOf" srcId="{5822EB98-5C90-4F94-8022-E2FE5F5205A7}" destId="{D45428D9-8E49-431A-91C2-2E59EAE76914}" srcOrd="8" destOrd="0" presId="urn:microsoft.com/office/officeart/2005/8/layout/list1"/>
    <dgm:cxn modelId="{AC74E60C-1674-47D1-8E26-50C6A95B6599}" type="presParOf" srcId="{D45428D9-8E49-431A-91C2-2E59EAE76914}" destId="{A0ABF2FC-5A6D-4DAC-AD12-BFF0EBDAF4BB}" srcOrd="0" destOrd="0" presId="urn:microsoft.com/office/officeart/2005/8/layout/list1"/>
    <dgm:cxn modelId="{B97B856F-8DE7-4EC3-95B5-2CD942A2D73D}" type="presParOf" srcId="{D45428D9-8E49-431A-91C2-2E59EAE76914}" destId="{4A6FBDD2-5E84-427B-995A-D222167DF876}" srcOrd="1" destOrd="0" presId="urn:microsoft.com/office/officeart/2005/8/layout/list1"/>
    <dgm:cxn modelId="{725A80EE-E866-47DA-BBC4-9CED95EFB256}" type="presParOf" srcId="{5822EB98-5C90-4F94-8022-E2FE5F5205A7}" destId="{DA1C466D-D6A6-4612-9437-BF43E0CA3EAD}" srcOrd="9" destOrd="0" presId="urn:microsoft.com/office/officeart/2005/8/layout/list1"/>
    <dgm:cxn modelId="{EE51DA31-DC03-4FDE-B12C-79F180BF363A}" type="presParOf" srcId="{5822EB98-5C90-4F94-8022-E2FE5F5205A7}" destId="{316EF506-CA65-4596-AE02-472BC052203C}" srcOrd="10" destOrd="0" presId="urn:microsoft.com/office/officeart/2005/8/layout/list1"/>
    <dgm:cxn modelId="{62709AA8-F1CE-4E41-8EF8-46C40BC3ACBE}" type="presParOf" srcId="{5822EB98-5C90-4F94-8022-E2FE5F5205A7}" destId="{79D07DEB-B35A-44DB-8B33-68F6EC972F17}" srcOrd="11" destOrd="0" presId="urn:microsoft.com/office/officeart/2005/8/layout/list1"/>
    <dgm:cxn modelId="{BCE42C10-529D-4135-96A0-D913F97172D9}" type="presParOf" srcId="{5822EB98-5C90-4F94-8022-E2FE5F5205A7}" destId="{6085C832-78CB-45A6-A834-DB7DAA434185}" srcOrd="12" destOrd="0" presId="urn:microsoft.com/office/officeart/2005/8/layout/list1"/>
    <dgm:cxn modelId="{90815BC6-E633-45A3-9196-77032DDB4F8C}" type="presParOf" srcId="{6085C832-78CB-45A6-A834-DB7DAA434185}" destId="{4FC840A6-D641-459F-949A-10C4C7015A22}" srcOrd="0" destOrd="0" presId="urn:microsoft.com/office/officeart/2005/8/layout/list1"/>
    <dgm:cxn modelId="{BC4395C6-DA30-489E-94F4-DFD0F2BCA508}" type="presParOf" srcId="{6085C832-78CB-45A6-A834-DB7DAA434185}" destId="{4867044F-9D17-4C18-B0EB-23AA610850A4}" srcOrd="1" destOrd="0" presId="urn:microsoft.com/office/officeart/2005/8/layout/list1"/>
    <dgm:cxn modelId="{B04F2774-EE11-4D79-9E6C-7139FE708A9B}" type="presParOf" srcId="{5822EB98-5C90-4F94-8022-E2FE5F5205A7}" destId="{867AA7EF-B1B0-47EE-BB28-465B237C5228}" srcOrd="13" destOrd="0" presId="urn:microsoft.com/office/officeart/2005/8/layout/list1"/>
    <dgm:cxn modelId="{0216CB2E-12A7-4567-A0A0-78F676E5F344}" type="presParOf" srcId="{5822EB98-5C90-4F94-8022-E2FE5F5205A7}" destId="{E1C8ABA2-494D-4E34-AD18-9C0459E474EB}" srcOrd="14" destOrd="0" presId="urn:microsoft.com/office/officeart/2005/8/layout/list1"/>
    <dgm:cxn modelId="{3021F76A-66EE-4D2C-83DE-54D2D30750D8}" type="presParOf" srcId="{5822EB98-5C90-4F94-8022-E2FE5F5205A7}" destId="{F529C952-D371-4EB1-ACE0-94B9A9EE4E24}" srcOrd="15" destOrd="0" presId="urn:microsoft.com/office/officeart/2005/8/layout/list1"/>
    <dgm:cxn modelId="{27E41987-4863-43B7-9865-5429903D9F9D}" type="presParOf" srcId="{5822EB98-5C90-4F94-8022-E2FE5F5205A7}" destId="{1F3AA01B-B176-4C96-A057-403C64981F72}" srcOrd="16" destOrd="0" presId="urn:microsoft.com/office/officeart/2005/8/layout/list1"/>
    <dgm:cxn modelId="{BA2103D2-1D69-47A1-8C75-2D81C342A186}" type="presParOf" srcId="{1F3AA01B-B176-4C96-A057-403C64981F72}" destId="{673F646A-304C-4687-8AD5-6D3A6F7DF2DE}" srcOrd="0" destOrd="0" presId="urn:microsoft.com/office/officeart/2005/8/layout/list1"/>
    <dgm:cxn modelId="{8FF244D5-B708-4DE0-921C-F46FEC231317}" type="presParOf" srcId="{1F3AA01B-B176-4C96-A057-403C64981F72}" destId="{F1B03B18-9AB3-4ABA-9CB7-60413660FD28}" srcOrd="1" destOrd="0" presId="urn:microsoft.com/office/officeart/2005/8/layout/list1"/>
    <dgm:cxn modelId="{6221645C-BAEC-489C-B8DF-197DE5BDA2AF}" type="presParOf" srcId="{5822EB98-5C90-4F94-8022-E2FE5F5205A7}" destId="{5FDE8E44-F254-47A3-96C2-44AF13DA723B}" srcOrd="17" destOrd="0" presId="urn:microsoft.com/office/officeart/2005/8/layout/list1"/>
    <dgm:cxn modelId="{D3EDAF9B-5E87-4B88-BE03-0FEB51CDAE4B}" type="presParOf" srcId="{5822EB98-5C90-4F94-8022-E2FE5F5205A7}" destId="{5425A11C-C8B9-436F-A7F5-20B0E133FD10}" srcOrd="18" destOrd="0" presId="urn:microsoft.com/office/officeart/2005/8/layout/list1"/>
    <dgm:cxn modelId="{CFA0F07E-3A71-49BC-A6A4-7730BCAA6648}" type="presParOf" srcId="{5822EB98-5C90-4F94-8022-E2FE5F5205A7}" destId="{5F043DF2-1630-4C34-A993-93AEE0E76596}" srcOrd="19" destOrd="0" presId="urn:microsoft.com/office/officeart/2005/8/layout/list1"/>
    <dgm:cxn modelId="{C47260D1-5D30-4F0B-9C4C-38DFBCE92C58}" type="presParOf" srcId="{5822EB98-5C90-4F94-8022-E2FE5F5205A7}" destId="{D8FDA078-6BF2-4A5F-897B-4C6E00ADCCE9}" srcOrd="20" destOrd="0" presId="urn:microsoft.com/office/officeart/2005/8/layout/list1"/>
    <dgm:cxn modelId="{256FCAE0-D051-4655-A217-1F8C7E884591}" type="presParOf" srcId="{D8FDA078-6BF2-4A5F-897B-4C6E00ADCCE9}" destId="{96C616E0-DB5D-475D-9C9F-C948E45ECFD1}" srcOrd="0" destOrd="0" presId="urn:microsoft.com/office/officeart/2005/8/layout/list1"/>
    <dgm:cxn modelId="{D27EB98D-CAB8-406A-A3FC-864C692E1063}" type="presParOf" srcId="{D8FDA078-6BF2-4A5F-897B-4C6E00ADCCE9}" destId="{562BE648-511D-4C94-B287-53D6E8B41386}" srcOrd="1" destOrd="0" presId="urn:microsoft.com/office/officeart/2005/8/layout/list1"/>
    <dgm:cxn modelId="{86A84D2E-6CF3-4905-99E0-5B7BA805DC8A}" type="presParOf" srcId="{5822EB98-5C90-4F94-8022-E2FE5F5205A7}" destId="{04842333-9B91-47E3-B4FA-FD127F4BC280}" srcOrd="21" destOrd="0" presId="urn:microsoft.com/office/officeart/2005/8/layout/list1"/>
    <dgm:cxn modelId="{A0539520-0D35-4DC8-A75C-8485121388AC}" type="presParOf" srcId="{5822EB98-5C90-4F94-8022-E2FE5F5205A7}" destId="{DE72BD8F-24AA-46F8-BBAB-F9BA34D94C52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723AD-DCE2-4295-9FD5-4E002ED79B94}">
      <dsp:nvSpPr>
        <dsp:cNvPr id="0" name=""/>
        <dsp:cNvSpPr/>
      </dsp:nvSpPr>
      <dsp:spPr>
        <a:xfrm>
          <a:off x="316" y="699"/>
          <a:ext cx="11855319" cy="13099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400" kern="1200" dirty="0" smtClean="0"/>
            <a:t>Typy obszarów zdegradowanych (</a:t>
          </a:r>
          <a:r>
            <a:rPr lang="pl-PL" altLang="pl-PL" sz="4400" i="1" kern="1200" dirty="0" err="1" smtClean="0"/>
            <a:t>disadvantaged</a:t>
          </a:r>
          <a:r>
            <a:rPr lang="pl-PL" altLang="pl-PL" sz="4400" i="1" kern="1200" dirty="0" smtClean="0"/>
            <a:t>, </a:t>
          </a:r>
          <a:r>
            <a:rPr lang="pl-PL" altLang="pl-PL" sz="4400" i="1" kern="1200" dirty="0" err="1" smtClean="0"/>
            <a:t>deprived</a:t>
          </a:r>
          <a:r>
            <a:rPr lang="pl-PL" altLang="pl-PL" sz="4400" i="1" kern="1200" dirty="0" smtClean="0"/>
            <a:t>)</a:t>
          </a:r>
          <a:endParaRPr lang="pl-PL" sz="4400" kern="1200" dirty="0"/>
        </a:p>
      </dsp:txBody>
      <dsp:txXfrm>
        <a:off x="38683" y="39066"/>
        <a:ext cx="11778585" cy="1233203"/>
      </dsp:txXfrm>
    </dsp:sp>
    <dsp:sp modelId="{786566E8-5FC5-4E89-A830-51C934E65F4D}">
      <dsp:nvSpPr>
        <dsp:cNvPr id="0" name=""/>
        <dsp:cNvSpPr/>
      </dsp:nvSpPr>
      <dsp:spPr>
        <a:xfrm>
          <a:off x="636096" y="1580035"/>
          <a:ext cx="5136249" cy="19117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2800" b="1" kern="1200" dirty="0" smtClean="0"/>
            <a:t>Miejskie  - mieszkaniowe </a:t>
          </a:r>
        </a:p>
      </dsp:txBody>
      <dsp:txXfrm>
        <a:off x="692090" y="1636029"/>
        <a:ext cx="5024261" cy="1799793"/>
      </dsp:txXfrm>
    </dsp:sp>
    <dsp:sp modelId="{C709A73B-CDBA-4AB6-BE7A-A162185B4FF5}">
      <dsp:nvSpPr>
        <dsp:cNvPr id="0" name=""/>
        <dsp:cNvSpPr/>
      </dsp:nvSpPr>
      <dsp:spPr>
        <a:xfrm>
          <a:off x="2516078" y="3740217"/>
          <a:ext cx="1932992" cy="2550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Mieszkaniowe, o mieszanych funkcjach – śródmiejskie, często zabytkowe </a:t>
          </a:r>
          <a:endParaRPr lang="pl-PL" sz="2000" kern="1200" dirty="0"/>
        </a:p>
      </dsp:txBody>
      <dsp:txXfrm>
        <a:off x="2572693" y="3796832"/>
        <a:ext cx="1819762" cy="2436890"/>
      </dsp:txXfrm>
    </dsp:sp>
    <dsp:sp modelId="{F03F9EEE-ABFC-4F48-8E3D-C0413A1A4239}">
      <dsp:nvSpPr>
        <dsp:cNvPr id="0" name=""/>
        <dsp:cNvSpPr/>
      </dsp:nvSpPr>
      <dsp:spPr>
        <a:xfrm>
          <a:off x="4544845" y="3748585"/>
          <a:ext cx="1858707" cy="25980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Mieszkaniowe, homogeniczne („blokowiska”) </a:t>
          </a:r>
          <a:endParaRPr lang="pl-PL" sz="2000" kern="1200" dirty="0"/>
        </a:p>
      </dsp:txBody>
      <dsp:txXfrm>
        <a:off x="4599285" y="3803025"/>
        <a:ext cx="1749827" cy="2489155"/>
      </dsp:txXfrm>
    </dsp:sp>
    <dsp:sp modelId="{CCE56A48-D8CC-4E30-A412-836F31D7F951}">
      <dsp:nvSpPr>
        <dsp:cNvPr id="0" name=""/>
        <dsp:cNvSpPr/>
      </dsp:nvSpPr>
      <dsp:spPr>
        <a:xfrm>
          <a:off x="0" y="3680304"/>
          <a:ext cx="2377932" cy="2631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1800" b="1" kern="1200" dirty="0" smtClean="0"/>
            <a:t>odnowa miejskiej tkanki urbanistycznej wraz z realizacją działań skierowanych na poprawę warunków i jakości życia mieszkańców</a:t>
          </a:r>
          <a:endParaRPr lang="pl-PL" sz="1800" kern="1200" dirty="0"/>
        </a:p>
      </dsp:txBody>
      <dsp:txXfrm>
        <a:off x="69647" y="3749951"/>
        <a:ext cx="2238638" cy="2491947"/>
      </dsp:txXfrm>
    </dsp:sp>
    <dsp:sp modelId="{D3BA023B-4FF4-44C6-BEDF-7B6192467A89}">
      <dsp:nvSpPr>
        <dsp:cNvPr id="0" name=""/>
        <dsp:cNvSpPr/>
      </dsp:nvSpPr>
      <dsp:spPr>
        <a:xfrm>
          <a:off x="6488153" y="1614712"/>
          <a:ext cx="5232475" cy="192017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/>
            <a:t>Miejskie – poprzemysłowe </a:t>
          </a:r>
          <a:endParaRPr lang="pl-PL" sz="2800" b="1" kern="1200" dirty="0"/>
        </a:p>
      </dsp:txBody>
      <dsp:txXfrm>
        <a:off x="6544393" y="1670952"/>
        <a:ext cx="5119995" cy="1807695"/>
      </dsp:txXfrm>
    </dsp:sp>
    <dsp:sp modelId="{CEA0C36E-62DB-4D34-8272-8F2BEE571769}">
      <dsp:nvSpPr>
        <dsp:cNvPr id="0" name=""/>
        <dsp:cNvSpPr/>
      </dsp:nvSpPr>
      <dsp:spPr>
        <a:xfrm>
          <a:off x="6621478" y="3769608"/>
          <a:ext cx="2552432" cy="27094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1400" b="1" kern="1200" dirty="0" smtClean="0"/>
            <a:t>rekultywacja terenów zdegradowanych przez działalność przemysłową wraz z zagospodarowaniem tych terenów dla potrzeb nowych przedsiębiorstw lub pełnienia innych funkcji oraz działania na rzecz społeczności zamieszkującej obszar integralnie, funkcjonalnie związany z terenami zakładów przemysłowych;</a:t>
          </a:r>
          <a:endParaRPr lang="pl-PL" sz="1400" kern="1200" dirty="0"/>
        </a:p>
      </dsp:txBody>
      <dsp:txXfrm>
        <a:off x="6696236" y="3844366"/>
        <a:ext cx="2402916" cy="2559952"/>
      </dsp:txXfrm>
    </dsp:sp>
    <dsp:sp modelId="{866D9A07-7C5B-4BF4-8263-40B6081D8160}">
      <dsp:nvSpPr>
        <dsp:cNvPr id="0" name=""/>
        <dsp:cNvSpPr/>
      </dsp:nvSpPr>
      <dsp:spPr>
        <a:xfrm>
          <a:off x="9281112" y="3769608"/>
          <a:ext cx="2552432" cy="27143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Poprzemysłowe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Powojskowe (poprzednio eksploatowane przez armię do celów poligonowych, kwaterunkowe, logistycznych)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err="1" smtClean="0"/>
            <a:t>Pokolejowe</a:t>
          </a:r>
          <a:r>
            <a:rPr lang="pl-PL" sz="1600" kern="1200" dirty="0" smtClean="0"/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err="1" smtClean="0"/>
            <a:t>Poportowe</a:t>
          </a:r>
          <a:r>
            <a:rPr lang="pl-PL" sz="1600" kern="1200" dirty="0" smtClean="0"/>
            <a:t> </a:t>
          </a:r>
          <a:endParaRPr lang="pl-PL" sz="1600" kern="1200" dirty="0"/>
        </a:p>
      </dsp:txBody>
      <dsp:txXfrm>
        <a:off x="9355870" y="3844366"/>
        <a:ext cx="2402916" cy="25648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B36C2-8768-4D62-A468-267C7E8373D1}">
      <dsp:nvSpPr>
        <dsp:cNvPr id="0" name=""/>
        <dsp:cNvSpPr/>
      </dsp:nvSpPr>
      <dsp:spPr>
        <a:xfrm>
          <a:off x="3656756" y="2638923"/>
          <a:ext cx="2159903" cy="16194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Rewitalizacja </a:t>
          </a:r>
          <a:endParaRPr lang="pl-PL" sz="2000" kern="1200" dirty="0"/>
        </a:p>
      </dsp:txBody>
      <dsp:txXfrm>
        <a:off x="3973066" y="2876083"/>
        <a:ext cx="1527283" cy="1145113"/>
      </dsp:txXfrm>
    </dsp:sp>
    <dsp:sp modelId="{C9616679-8B7D-4853-925A-0F3202AB11A5}">
      <dsp:nvSpPr>
        <dsp:cNvPr id="0" name=""/>
        <dsp:cNvSpPr/>
      </dsp:nvSpPr>
      <dsp:spPr>
        <a:xfrm rot="16200000">
          <a:off x="4449401" y="1781105"/>
          <a:ext cx="574613" cy="663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kern="1200"/>
        </a:p>
      </dsp:txBody>
      <dsp:txXfrm>
        <a:off x="4535593" y="2000094"/>
        <a:ext cx="402229" cy="398390"/>
      </dsp:txXfrm>
    </dsp:sp>
    <dsp:sp modelId="{DEE10A4F-F444-4DE8-88AE-5B6001F0FD4D}">
      <dsp:nvSpPr>
        <dsp:cNvPr id="0" name=""/>
        <dsp:cNvSpPr/>
      </dsp:nvSpPr>
      <dsp:spPr>
        <a:xfrm>
          <a:off x="3461705" y="74069"/>
          <a:ext cx="2550004" cy="148067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en-US" sz="1600" kern="1200" dirty="0" smtClean="0"/>
            <a:t>Zagospodarowanie przestrzenne</a:t>
          </a:r>
          <a:endParaRPr lang="pl-PL" sz="1600" kern="1200" dirty="0"/>
        </a:p>
      </dsp:txBody>
      <dsp:txXfrm>
        <a:off x="3835144" y="290909"/>
        <a:ext cx="1803126" cy="1046997"/>
      </dsp:txXfrm>
    </dsp:sp>
    <dsp:sp modelId="{DFA119ED-1234-4574-BA75-EA81E394612C}">
      <dsp:nvSpPr>
        <dsp:cNvPr id="0" name=""/>
        <dsp:cNvSpPr/>
      </dsp:nvSpPr>
      <dsp:spPr>
        <a:xfrm rot="19498937">
          <a:off x="5650440" y="2301296"/>
          <a:ext cx="499887" cy="663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kern="1200"/>
        </a:p>
      </dsp:txBody>
      <dsp:txXfrm>
        <a:off x="5664014" y="2477120"/>
        <a:ext cx="349921" cy="398390"/>
      </dsp:txXfrm>
    </dsp:sp>
    <dsp:sp modelId="{A733F6C8-D661-42B8-BA8F-7C567F444680}">
      <dsp:nvSpPr>
        <dsp:cNvPr id="0" name=""/>
        <dsp:cNvSpPr/>
      </dsp:nvSpPr>
      <dsp:spPr>
        <a:xfrm>
          <a:off x="6139106" y="971471"/>
          <a:ext cx="1757605" cy="17576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en-US" sz="1800" kern="1200" dirty="0" smtClean="0"/>
            <a:t>Rozwój lokalny </a:t>
          </a:r>
          <a:endParaRPr lang="pl-PL" sz="1800" kern="1200" dirty="0"/>
        </a:p>
      </dsp:txBody>
      <dsp:txXfrm>
        <a:off x="6396501" y="1228866"/>
        <a:ext cx="1242815" cy="1242815"/>
      </dsp:txXfrm>
    </dsp:sp>
    <dsp:sp modelId="{B8C856D1-2983-423A-8B29-DCA0F9FB9EF3}">
      <dsp:nvSpPr>
        <dsp:cNvPr id="0" name=""/>
        <dsp:cNvSpPr/>
      </dsp:nvSpPr>
      <dsp:spPr>
        <a:xfrm rot="807238">
          <a:off x="5863043" y="3416001"/>
          <a:ext cx="249977" cy="663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kern="1200"/>
        </a:p>
      </dsp:txBody>
      <dsp:txXfrm>
        <a:off x="5864072" y="3540074"/>
        <a:ext cx="174984" cy="398390"/>
      </dsp:txXfrm>
    </dsp:sp>
    <dsp:sp modelId="{D070787D-4751-4711-A499-3A299CCEB825}">
      <dsp:nvSpPr>
        <dsp:cNvPr id="0" name=""/>
        <dsp:cNvSpPr/>
      </dsp:nvSpPr>
      <dsp:spPr>
        <a:xfrm>
          <a:off x="6175495" y="3182139"/>
          <a:ext cx="2241386" cy="175760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en-US" sz="1800" kern="1200" dirty="0" smtClean="0"/>
            <a:t>Ekologia,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Środowisko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Zrównoważony rozwój </a:t>
          </a:r>
          <a:endParaRPr lang="pl-PL" sz="1800" kern="1200" dirty="0"/>
        </a:p>
      </dsp:txBody>
      <dsp:txXfrm>
        <a:off x="6503738" y="3439534"/>
        <a:ext cx="1584900" cy="1242815"/>
      </dsp:txXfrm>
    </dsp:sp>
    <dsp:sp modelId="{0641224F-0BF8-427A-B84B-2E9A0BE83073}">
      <dsp:nvSpPr>
        <dsp:cNvPr id="0" name=""/>
        <dsp:cNvSpPr/>
      </dsp:nvSpPr>
      <dsp:spPr>
        <a:xfrm rot="3857143">
          <a:off x="5053808" y="4275936"/>
          <a:ext cx="482366" cy="663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kern="1200"/>
        </a:p>
      </dsp:txBody>
      <dsp:txXfrm>
        <a:off x="5094769" y="4343543"/>
        <a:ext cx="337656" cy="398390"/>
      </dsp:txXfrm>
    </dsp:sp>
    <dsp:sp modelId="{ED8B8358-E2A7-4AA7-80FA-58ECD1C91AF6}">
      <dsp:nvSpPr>
        <dsp:cNvPr id="0" name=""/>
        <dsp:cNvSpPr/>
      </dsp:nvSpPr>
      <dsp:spPr>
        <a:xfrm>
          <a:off x="5000854" y="4943197"/>
          <a:ext cx="1757605" cy="175760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en-US" sz="1800" kern="1200" dirty="0" smtClean="0"/>
            <a:t>Gospodarka miasta </a:t>
          </a:r>
          <a:endParaRPr lang="pl-PL" altLang="en-US" sz="1800" kern="1200" dirty="0"/>
        </a:p>
      </dsp:txBody>
      <dsp:txXfrm>
        <a:off x="5258249" y="5200592"/>
        <a:ext cx="1242815" cy="1242815"/>
      </dsp:txXfrm>
    </dsp:sp>
    <dsp:sp modelId="{DF192E79-7E02-4F45-B169-DE1BE4044FED}">
      <dsp:nvSpPr>
        <dsp:cNvPr id="0" name=""/>
        <dsp:cNvSpPr/>
      </dsp:nvSpPr>
      <dsp:spPr>
        <a:xfrm rot="10346585">
          <a:off x="3302646" y="3289423"/>
          <a:ext cx="263389" cy="663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kern="1200"/>
        </a:p>
      </dsp:txBody>
      <dsp:txXfrm rot="10800000">
        <a:off x="3381320" y="3417024"/>
        <a:ext cx="184372" cy="398390"/>
      </dsp:txXfrm>
    </dsp:sp>
    <dsp:sp modelId="{0D359889-12B4-4B0A-AC10-6189682DCF2E}">
      <dsp:nvSpPr>
        <dsp:cNvPr id="0" name=""/>
        <dsp:cNvSpPr/>
      </dsp:nvSpPr>
      <dsp:spPr>
        <a:xfrm>
          <a:off x="732749" y="2937257"/>
          <a:ext cx="2468768" cy="175760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en-US" sz="1800" kern="1200" dirty="0" smtClean="0"/>
            <a:t>Mieszkalnictw0</a:t>
          </a:r>
          <a:endParaRPr lang="pl-PL" sz="1800" kern="1200" dirty="0"/>
        </a:p>
      </dsp:txBody>
      <dsp:txXfrm>
        <a:off x="1094292" y="3194652"/>
        <a:ext cx="1745682" cy="1242815"/>
      </dsp:txXfrm>
    </dsp:sp>
    <dsp:sp modelId="{9CDF36C6-6C08-4F37-9881-CCE54DA19D0B}">
      <dsp:nvSpPr>
        <dsp:cNvPr id="0" name=""/>
        <dsp:cNvSpPr/>
      </dsp:nvSpPr>
      <dsp:spPr>
        <a:xfrm rot="6936207">
          <a:off x="4092274" y="4136051"/>
          <a:ext cx="311883" cy="663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kern="1200"/>
        </a:p>
      </dsp:txBody>
      <dsp:txXfrm rot="10800000">
        <a:off x="4159273" y="4226659"/>
        <a:ext cx="218318" cy="398390"/>
      </dsp:txXfrm>
    </dsp:sp>
    <dsp:sp modelId="{FE251FC8-4B61-4A9C-8D20-AF6B6CCC3409}">
      <dsp:nvSpPr>
        <dsp:cNvPr id="0" name=""/>
        <dsp:cNvSpPr/>
      </dsp:nvSpPr>
      <dsp:spPr>
        <a:xfrm>
          <a:off x="2653904" y="4680432"/>
          <a:ext cx="2142837" cy="17576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en-US" sz="1800" kern="1200" dirty="0" smtClean="0"/>
            <a:t>Budownictwo i rynek nieruchomości</a:t>
          </a:r>
          <a:endParaRPr lang="en-US" sz="1800" kern="1200" dirty="0"/>
        </a:p>
      </dsp:txBody>
      <dsp:txXfrm>
        <a:off x="2967715" y="4937827"/>
        <a:ext cx="1515215" cy="1242815"/>
      </dsp:txXfrm>
    </dsp:sp>
    <dsp:sp modelId="{377415C9-B3F4-4AD4-8E2B-6B97A57503DE}">
      <dsp:nvSpPr>
        <dsp:cNvPr id="0" name=""/>
        <dsp:cNvSpPr/>
      </dsp:nvSpPr>
      <dsp:spPr>
        <a:xfrm rot="13114286">
          <a:off x="3475647" y="2282006"/>
          <a:ext cx="428906" cy="663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kern="1200"/>
        </a:p>
      </dsp:txBody>
      <dsp:txXfrm rot="10800000">
        <a:off x="3590283" y="2454916"/>
        <a:ext cx="300234" cy="398390"/>
      </dsp:txXfrm>
    </dsp:sp>
    <dsp:sp modelId="{ADB0E2C2-D702-4EBD-A59C-485AE285D169}">
      <dsp:nvSpPr>
        <dsp:cNvPr id="0" name=""/>
        <dsp:cNvSpPr/>
      </dsp:nvSpPr>
      <dsp:spPr>
        <a:xfrm>
          <a:off x="1798379" y="927420"/>
          <a:ext cx="1757605" cy="17576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en-US" sz="1800" kern="1200" dirty="0" smtClean="0"/>
            <a:t>Polityka społeczna</a:t>
          </a:r>
          <a:endParaRPr lang="pl-PL" altLang="en-US" sz="1800" kern="1200" dirty="0"/>
        </a:p>
      </dsp:txBody>
      <dsp:txXfrm>
        <a:off x="2055774" y="1184815"/>
        <a:ext cx="1242815" cy="12428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5FB57-81CC-458D-A220-174C08C1D0FD}">
      <dsp:nvSpPr>
        <dsp:cNvPr id="0" name=""/>
        <dsp:cNvSpPr/>
      </dsp:nvSpPr>
      <dsp:spPr>
        <a:xfrm>
          <a:off x="0" y="371067"/>
          <a:ext cx="878455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0D3C73-696C-4926-82AC-7B8FA65F7F50}">
      <dsp:nvSpPr>
        <dsp:cNvPr id="0" name=""/>
        <dsp:cNvSpPr/>
      </dsp:nvSpPr>
      <dsp:spPr>
        <a:xfrm>
          <a:off x="439227" y="46347"/>
          <a:ext cx="6149185" cy="64944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25" tIns="0" rIns="2324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Kontekst: miasto, urbanizacja, rozwój miast, cele rozwoju miast</a:t>
          </a:r>
          <a:endParaRPr lang="pl-PL" sz="1800" kern="1200" dirty="0"/>
        </a:p>
      </dsp:txBody>
      <dsp:txXfrm>
        <a:off x="470930" y="78050"/>
        <a:ext cx="6085779" cy="586034"/>
      </dsp:txXfrm>
    </dsp:sp>
    <dsp:sp modelId="{9AB49120-34C6-41C1-9665-3844B3C6B5E8}">
      <dsp:nvSpPr>
        <dsp:cNvPr id="0" name=""/>
        <dsp:cNvSpPr/>
      </dsp:nvSpPr>
      <dsp:spPr>
        <a:xfrm>
          <a:off x="0" y="1743116"/>
          <a:ext cx="878455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shade val="80000"/>
              <a:hueOff val="14332"/>
              <a:satOff val="20"/>
              <a:lumOff val="44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790A4-2C20-47ED-B746-A6AB11136E1C}">
      <dsp:nvSpPr>
        <dsp:cNvPr id="0" name=""/>
        <dsp:cNvSpPr/>
      </dsp:nvSpPr>
      <dsp:spPr>
        <a:xfrm>
          <a:off x="439227" y="1044267"/>
          <a:ext cx="6149185" cy="1023569"/>
        </a:xfrm>
        <a:prstGeom prst="roundRect">
          <a:avLst/>
        </a:prstGeom>
        <a:solidFill>
          <a:schemeClr val="accent1">
            <a:shade val="80000"/>
            <a:hueOff val="14332"/>
            <a:satOff val="20"/>
            <a:lumOff val="4474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25" tIns="0" rIns="23242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Cel nadrzędny: LUDZIE lepsza jakość życia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Cele rewitalizacji: społeczne, urbanistyczne, ekologiczne, ekonomiczne</a:t>
          </a:r>
          <a:endParaRPr lang="pl-PL" sz="1800" kern="1200" dirty="0"/>
        </a:p>
      </dsp:txBody>
      <dsp:txXfrm>
        <a:off x="489194" y="1094234"/>
        <a:ext cx="6049251" cy="923635"/>
      </dsp:txXfrm>
    </dsp:sp>
    <dsp:sp modelId="{316EF506-CA65-4596-AE02-472BC052203C}">
      <dsp:nvSpPr>
        <dsp:cNvPr id="0" name=""/>
        <dsp:cNvSpPr/>
      </dsp:nvSpPr>
      <dsp:spPr>
        <a:xfrm>
          <a:off x="0" y="2741036"/>
          <a:ext cx="878455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shade val="80000"/>
              <a:hueOff val="28664"/>
              <a:satOff val="40"/>
              <a:lumOff val="89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FBDD2-5E84-427B-995A-D222167DF876}">
      <dsp:nvSpPr>
        <dsp:cNvPr id="0" name=""/>
        <dsp:cNvSpPr/>
      </dsp:nvSpPr>
      <dsp:spPr>
        <a:xfrm>
          <a:off x="439227" y="2416316"/>
          <a:ext cx="6149185" cy="649440"/>
        </a:xfrm>
        <a:prstGeom prst="roundRect">
          <a:avLst/>
        </a:prstGeom>
        <a:solidFill>
          <a:schemeClr val="accent1">
            <a:shade val="80000"/>
            <a:hueOff val="28664"/>
            <a:satOff val="40"/>
            <a:lumOff val="8948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25" tIns="0" rIns="2324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Program, projekty, uchwały: Sformalizowane działania lokalne </a:t>
          </a:r>
          <a:endParaRPr lang="pl-PL" sz="1800" kern="1200" dirty="0"/>
        </a:p>
      </dsp:txBody>
      <dsp:txXfrm>
        <a:off x="470930" y="2448019"/>
        <a:ext cx="6085779" cy="586034"/>
      </dsp:txXfrm>
    </dsp:sp>
    <dsp:sp modelId="{E1C8ABA2-494D-4E34-AD18-9C0459E474EB}">
      <dsp:nvSpPr>
        <dsp:cNvPr id="0" name=""/>
        <dsp:cNvSpPr/>
      </dsp:nvSpPr>
      <dsp:spPr>
        <a:xfrm>
          <a:off x="0" y="3738956"/>
          <a:ext cx="878455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shade val="80000"/>
              <a:hueOff val="42996"/>
              <a:satOff val="61"/>
              <a:lumOff val="134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7044F-9D17-4C18-B0EB-23AA610850A4}">
      <dsp:nvSpPr>
        <dsp:cNvPr id="0" name=""/>
        <dsp:cNvSpPr/>
      </dsp:nvSpPr>
      <dsp:spPr>
        <a:xfrm>
          <a:off x="439227" y="3414236"/>
          <a:ext cx="6149185" cy="649440"/>
        </a:xfrm>
        <a:prstGeom prst="roundRect">
          <a:avLst/>
        </a:prstGeom>
        <a:solidFill>
          <a:schemeClr val="accent1">
            <a:shade val="80000"/>
            <a:hueOff val="42996"/>
            <a:satOff val="61"/>
            <a:lumOff val="13423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25" tIns="0" rIns="2324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Elastyczność: różnorodność problemów, celów, działań</a:t>
          </a:r>
          <a:endParaRPr lang="pl-PL" sz="1800" kern="1200" dirty="0"/>
        </a:p>
      </dsp:txBody>
      <dsp:txXfrm>
        <a:off x="470930" y="3445939"/>
        <a:ext cx="6085779" cy="586034"/>
      </dsp:txXfrm>
    </dsp:sp>
    <dsp:sp modelId="{5425A11C-C8B9-436F-A7F5-20B0E133FD10}">
      <dsp:nvSpPr>
        <dsp:cNvPr id="0" name=""/>
        <dsp:cNvSpPr/>
      </dsp:nvSpPr>
      <dsp:spPr>
        <a:xfrm>
          <a:off x="0" y="4736876"/>
          <a:ext cx="878455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shade val="80000"/>
              <a:hueOff val="57328"/>
              <a:satOff val="81"/>
              <a:lumOff val="178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B03B18-9AB3-4ABA-9CB7-60413660FD28}">
      <dsp:nvSpPr>
        <dsp:cNvPr id="0" name=""/>
        <dsp:cNvSpPr/>
      </dsp:nvSpPr>
      <dsp:spPr>
        <a:xfrm>
          <a:off x="439227" y="4412156"/>
          <a:ext cx="6149185" cy="649440"/>
        </a:xfrm>
        <a:prstGeom prst="roundRect">
          <a:avLst/>
        </a:prstGeom>
        <a:solidFill>
          <a:schemeClr val="accent1">
            <a:shade val="80000"/>
            <a:hueOff val="57328"/>
            <a:satOff val="81"/>
            <a:lumOff val="17897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25" tIns="0" rIns="2324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Długofalowość, strategia</a:t>
          </a:r>
          <a:endParaRPr lang="pl-PL" sz="1800" kern="1200" dirty="0"/>
        </a:p>
      </dsp:txBody>
      <dsp:txXfrm>
        <a:off x="470930" y="4443859"/>
        <a:ext cx="6085779" cy="586034"/>
      </dsp:txXfrm>
    </dsp:sp>
    <dsp:sp modelId="{DE72BD8F-24AA-46F8-BBAB-F9BA34D94C52}">
      <dsp:nvSpPr>
        <dsp:cNvPr id="0" name=""/>
        <dsp:cNvSpPr/>
      </dsp:nvSpPr>
      <dsp:spPr>
        <a:xfrm>
          <a:off x="0" y="5734796"/>
          <a:ext cx="878455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shade val="80000"/>
              <a:hueOff val="71660"/>
              <a:satOff val="101"/>
              <a:lumOff val="223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2BE648-511D-4C94-B287-53D6E8B41386}">
      <dsp:nvSpPr>
        <dsp:cNvPr id="0" name=""/>
        <dsp:cNvSpPr/>
      </dsp:nvSpPr>
      <dsp:spPr>
        <a:xfrm>
          <a:off x="439227" y="5410076"/>
          <a:ext cx="6149185" cy="649440"/>
        </a:xfrm>
        <a:prstGeom prst="roundRect">
          <a:avLst/>
        </a:prstGeom>
        <a:solidFill>
          <a:schemeClr val="accent1">
            <a:shade val="80000"/>
            <a:hueOff val="71660"/>
            <a:satOff val="101"/>
            <a:lumOff val="22371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25" tIns="0" rIns="2324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Integracja i kompleksowość procesu w sferze koncepcji i działań </a:t>
          </a:r>
          <a:endParaRPr lang="pl-PL" sz="1800" kern="1200" dirty="0"/>
        </a:p>
      </dsp:txBody>
      <dsp:txXfrm>
        <a:off x="470930" y="5441779"/>
        <a:ext cx="6085779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95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09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5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31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99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41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62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81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404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50000"/>
              <a:lumOff val="5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84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125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20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8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rbes.pl/usa-detroit-amerykanska-duma-wstaje-z-kolan,artykuly,201968,1,1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d.com/talks/toni_griffin_a_new_vision_for_rebuilding_detroit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lacatonvassal.com/index.php?idp=8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sz="6000" dirty="0"/>
              <a:t>Rewitalizacja miejskich obszarów zdegradowanych </a:t>
            </a:r>
            <a:br>
              <a:rPr lang="pl-PL" altLang="pl-PL" sz="6000" dirty="0"/>
            </a:b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Koncepcja regeneracji</a:t>
            </a:r>
            <a:r>
              <a:rPr lang="pl-PL" altLang="pl-PL" dirty="0" smtClean="0"/>
              <a:t>/</a:t>
            </a:r>
            <a:br>
              <a:rPr lang="pl-PL" altLang="pl-PL" dirty="0" smtClean="0"/>
            </a:br>
            <a:r>
              <a:rPr lang="pl-PL" altLang="pl-PL" dirty="0" smtClean="0"/>
              <a:t>odnowy </a:t>
            </a:r>
            <a:r>
              <a:rPr lang="pl-PL" altLang="pl-PL" dirty="0"/>
              <a:t>miast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26971" y="418011"/>
            <a:ext cx="8175501" cy="5918133"/>
          </a:xfrm>
        </p:spPr>
        <p:txBody>
          <a:bodyPr/>
          <a:lstStyle/>
          <a:p>
            <a:pPr>
              <a:buNone/>
            </a:pPr>
            <a:r>
              <a:rPr lang="pl-PL" altLang="pl-PL" b="1" dirty="0" smtClean="0"/>
              <a:t>  „</a:t>
            </a:r>
            <a:r>
              <a:rPr lang="pl-PL" altLang="pl-PL" sz="3200" b="1" dirty="0"/>
              <a:t>Regeneracja miast to </a:t>
            </a:r>
            <a:r>
              <a:rPr lang="pl-PL" altLang="pl-PL" sz="3200" b="1" u="sng" dirty="0"/>
              <a:t>kompleksowa i zintegrowana</a:t>
            </a:r>
            <a:r>
              <a:rPr lang="pl-PL" altLang="pl-PL" sz="3200" b="1" dirty="0"/>
              <a:t> wizja i działania, które prowadzą do </a:t>
            </a:r>
            <a:r>
              <a:rPr lang="pl-PL" altLang="pl-PL" sz="3200" b="1" u="sng" dirty="0"/>
              <a:t>rozwiązania problemów miast </a:t>
            </a:r>
            <a:r>
              <a:rPr lang="pl-PL" altLang="pl-PL" sz="3200" b="1" dirty="0"/>
              <a:t>i próbują wnieść </a:t>
            </a:r>
            <a:r>
              <a:rPr lang="pl-PL" altLang="pl-PL" sz="3200" b="1" u="sng" dirty="0"/>
              <a:t>trwałą zmianę</a:t>
            </a:r>
            <a:r>
              <a:rPr lang="pl-PL" altLang="pl-PL" sz="3200" b="1" dirty="0"/>
              <a:t> w uwarunkowania </a:t>
            </a:r>
            <a:r>
              <a:rPr lang="pl-PL" altLang="pl-PL" sz="3200" b="1" u="sng" dirty="0"/>
              <a:t>gospodarcze, fizyczne, społeczne i środowiskowe</a:t>
            </a:r>
            <a:r>
              <a:rPr lang="pl-PL" altLang="pl-PL" sz="3200" b="1" dirty="0"/>
              <a:t> obszaru objętego działaniami</a:t>
            </a:r>
            <a:r>
              <a:rPr lang="pl-PL" altLang="pl-PL" sz="3200" b="1" i="1" dirty="0"/>
              <a:t>” </a:t>
            </a:r>
            <a:endParaRPr lang="pl-PL" altLang="pl-PL" sz="2800" i="1" dirty="0"/>
          </a:p>
          <a:p>
            <a:pPr>
              <a:buNone/>
            </a:pPr>
            <a:r>
              <a:rPr lang="pl-PL" altLang="pl-PL" sz="2800" i="1" dirty="0"/>
              <a:t>	</a:t>
            </a:r>
            <a:r>
              <a:rPr lang="pl-PL" altLang="pl-PL" i="1" dirty="0"/>
              <a:t>*</a:t>
            </a:r>
            <a:r>
              <a:rPr lang="en-GB" altLang="pl-PL" i="1" dirty="0"/>
              <a:t>Roberts P., The Evolution, Definition and Purpose of Urban Regeneration in: Urban Regeneration. A handbook, edited by Peter Roberts and Hugh Sykes, SAGE Publications, London - Thousand Oaks - New Delhi, 2000, p. 17</a:t>
            </a:r>
            <a:r>
              <a:rPr lang="en-GB" altLang="pl-PL" i="1" dirty="0" smtClean="0"/>
              <a:t>;</a:t>
            </a:r>
            <a:endParaRPr lang="pl-PL" altLang="pl-PL" i="1" dirty="0"/>
          </a:p>
        </p:txBody>
      </p:sp>
    </p:spTree>
    <p:extLst>
      <p:ext uri="{BB962C8B-B14F-4D97-AF65-F5344CB8AC3E}">
        <p14:creationId xmlns:p14="http://schemas.microsoft.com/office/powerpoint/2010/main" val="4042550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Rewitalizacja (</a:t>
            </a:r>
            <a:r>
              <a:rPr lang="pl-PL" altLang="pl-PL" dirty="0" err="1"/>
              <a:t>UstRew</a:t>
            </a:r>
            <a:r>
              <a:rPr lang="pl-PL" altLang="pl-PL" dirty="0"/>
              <a:t>)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16685" y="701964"/>
            <a:ext cx="8498224" cy="5375562"/>
          </a:xfrm>
        </p:spPr>
        <p:txBody>
          <a:bodyPr>
            <a:noAutofit/>
          </a:bodyPr>
          <a:lstStyle/>
          <a:p>
            <a:pPr marL="360000" indent="-3600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pl-PL" altLang="pl-PL" sz="2800" b="1" dirty="0"/>
              <a:t>proces wyprowadzania ze stanu kryzysowego obszarów zdegradowanych, </a:t>
            </a:r>
          </a:p>
          <a:p>
            <a:pPr marL="360000" indent="-3600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pl-PL" altLang="pl-PL" sz="2800" b="1" dirty="0"/>
              <a:t>prowadzony w sposób kompleksowy, </a:t>
            </a:r>
          </a:p>
          <a:p>
            <a:pPr marL="360000" indent="-3600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pl-PL" altLang="pl-PL" sz="2800" b="1" dirty="0" smtClean="0"/>
              <a:t>poprzez </a:t>
            </a:r>
            <a:r>
              <a:rPr lang="pl-PL" altLang="pl-PL" sz="2800" b="1" dirty="0"/>
              <a:t>zintegrowane działania na rzecz lokalnej społeczności, przestrzeni i gospodarki, skoncentrowane terytorialnie, </a:t>
            </a:r>
          </a:p>
          <a:p>
            <a:pPr marL="360000" indent="-3600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pl-PL" altLang="pl-PL" sz="2800" b="1" dirty="0"/>
              <a:t>prowadzone przez interesariuszy rewitalizacji na podstawie gminnego programu rewitalizacji</a:t>
            </a:r>
            <a:r>
              <a:rPr lang="pl-PL" altLang="pl-PL" sz="2800" b="1" dirty="0" smtClean="0"/>
              <a:t>.</a:t>
            </a:r>
            <a:endParaRPr lang="pl-PL" altLang="pl-PL" sz="2800" b="1" dirty="0"/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pl-PL" altLang="pl-PL" sz="2800" i="1" dirty="0"/>
              <a:t>Ustawa z dn. 9 października 2015 r. o rewitalizacji </a:t>
            </a:r>
            <a:endParaRPr lang="en-US" altLang="pl-PL" sz="2800" i="1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54985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Pojęcie rewitalizacji 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2137" y="383177"/>
            <a:ext cx="8377645" cy="624468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altLang="pl-PL" dirty="0"/>
              <a:t>„</a:t>
            </a:r>
            <a:r>
              <a:rPr lang="pl-PL" altLang="pl-PL" sz="2400" dirty="0"/>
              <a:t>Właściwa definicja określa rewitalizację jako </a:t>
            </a:r>
            <a:r>
              <a:rPr lang="pl-PL" altLang="pl-PL" sz="2400" b="1" u="sng" dirty="0"/>
              <a:t>kompleksowy</a:t>
            </a:r>
            <a:r>
              <a:rPr lang="pl-PL" altLang="pl-PL" sz="2400" u="sng" dirty="0"/>
              <a:t> </a:t>
            </a:r>
            <a:r>
              <a:rPr lang="pl-PL" altLang="pl-PL" sz="2400" dirty="0"/>
              <a:t>program remontów, modernizacji zabudowy i przestrzeni publicznych, rewaloryzacji zabytków na wybranym obszarze, [...] w powiązaniu </a:t>
            </a:r>
            <a:r>
              <a:rPr lang="pl-PL" altLang="pl-PL" sz="2400" b="1" u="sng" dirty="0"/>
              <a:t>z rozwojem gospodarczym i społecznym</a:t>
            </a:r>
            <a:r>
              <a:rPr lang="pl-PL" altLang="pl-PL" sz="2400" dirty="0"/>
              <a:t>. Rewitalizacja to połączenie działań technicznych – jak np. remonty – z programami ożywienia gospodarczego i działaniem na rzecz rozwiązania problemów społecznych, występujących na tych obszarach: bezrobocie, przestępczość, brak równowagi demograficznej. </a:t>
            </a:r>
          </a:p>
          <a:p>
            <a:pPr>
              <a:lnSpc>
                <a:spcPct val="80000"/>
              </a:lnSpc>
              <a:buNone/>
            </a:pPr>
            <a:endParaRPr lang="pl-PL" altLang="pl-PL" sz="2400" dirty="0"/>
          </a:p>
          <a:p>
            <a:pPr>
              <a:lnSpc>
                <a:spcPct val="80000"/>
              </a:lnSpc>
            </a:pPr>
            <a:r>
              <a:rPr lang="pl-PL" altLang="pl-PL" sz="2800" b="1" dirty="0"/>
              <a:t>Niewłaściwym jest więc mówić o «rewitalizacji» jednego budynku, czy «rewitalizacji» placu miejskiego, jeśli te działania dotyczą jedynie modernizacji budynków, czy rewaloryzacji zabytków”</a:t>
            </a:r>
            <a:r>
              <a:rPr lang="pl-PL" altLang="pl-PL" sz="2800" b="1" dirty="0">
                <a:hlinkClick r:id="" action="ppaction://noaction"/>
              </a:rPr>
              <a:t>[1]</a:t>
            </a:r>
            <a:r>
              <a:rPr lang="pl-PL" altLang="pl-PL" sz="2800" b="1" dirty="0"/>
              <a:t>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altLang="pl-PL" sz="2400" dirty="0"/>
              <a:t/>
            </a:r>
            <a:br>
              <a:rPr lang="pl-PL" altLang="pl-PL" sz="2400" dirty="0"/>
            </a:br>
            <a:r>
              <a:rPr lang="pl-PL" altLang="pl-PL" sz="2400" dirty="0">
                <a:hlinkClick r:id="" action="ppaction://noaction"/>
              </a:rPr>
              <a:t>[</a:t>
            </a:r>
            <a:r>
              <a:rPr lang="pl-PL" altLang="pl-PL" sz="1800" i="1" dirty="0">
                <a:hlinkClick r:id="" action="ppaction://noaction"/>
              </a:rPr>
              <a:t>1]</a:t>
            </a:r>
            <a:r>
              <a:rPr lang="pl-PL" altLang="pl-PL" sz="1800" i="1" dirty="0"/>
              <a:t> K. Skalski, Rewitalizacja obszarów starej zabudowy w </a:t>
            </a:r>
            <a:r>
              <a:rPr lang="pl-PL" altLang="pl-PL" sz="1800" i="1" dirty="0" smtClean="0"/>
              <a:t>miastach, </a:t>
            </a:r>
            <a:endParaRPr lang="pl-PL" altLang="pl-PL" sz="1800" i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6349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Rewitalizacja</a:t>
            </a:r>
            <a:br>
              <a:rPr lang="pl-PL" dirty="0" smtClean="0"/>
            </a:br>
            <a:r>
              <a:rPr lang="pl-PL" dirty="0" smtClean="0"/>
              <a:t>Urban </a:t>
            </a:r>
            <a:r>
              <a:rPr lang="pl-PL" dirty="0" err="1" smtClean="0"/>
              <a:t>regeneration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/>
              <a:t>Odnowa miast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4000" dirty="0" smtClean="0"/>
              <a:t>Pojęcia nadrzędne dla:</a:t>
            </a:r>
          </a:p>
          <a:p>
            <a:pPr lvl="1"/>
            <a:r>
              <a:rPr lang="pl-PL" sz="3600" dirty="0" smtClean="0"/>
              <a:t>Rewaloryzacji</a:t>
            </a:r>
          </a:p>
          <a:p>
            <a:pPr lvl="1"/>
            <a:r>
              <a:rPr lang="pl-PL" sz="3600" dirty="0" smtClean="0"/>
              <a:t>Przebudowy</a:t>
            </a:r>
          </a:p>
          <a:p>
            <a:pPr lvl="1"/>
            <a:r>
              <a:rPr lang="pl-PL" sz="3600" dirty="0" smtClean="0"/>
              <a:t>Modernizacji </a:t>
            </a:r>
          </a:p>
          <a:p>
            <a:pPr lvl="1"/>
            <a:r>
              <a:rPr lang="pl-PL" sz="3600" dirty="0" smtClean="0"/>
              <a:t>Restrukturyzacji</a:t>
            </a:r>
          </a:p>
          <a:p>
            <a:pPr lvl="1"/>
            <a:r>
              <a:rPr lang="pl-PL" sz="3600" dirty="0" smtClean="0"/>
              <a:t>Renowacji </a:t>
            </a:r>
          </a:p>
          <a:p>
            <a:pPr lvl="1"/>
            <a:r>
              <a:rPr lang="pl-PL" sz="3600" dirty="0" smtClean="0"/>
              <a:t>Remontów</a:t>
            </a:r>
          </a:p>
          <a:p>
            <a:pPr lvl="1"/>
            <a:r>
              <a:rPr lang="pl-PL" sz="3600" dirty="0" smtClean="0"/>
              <a:t>Konserwacji (zabytków) 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571446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94955405"/>
              </p:ext>
            </p:extLst>
          </p:nvPr>
        </p:nvGraphicFramePr>
        <p:xfrm>
          <a:off x="132846" y="267085"/>
          <a:ext cx="11855953" cy="6484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4879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Cele rewitalizacji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9267" y="864108"/>
            <a:ext cx="7897859" cy="512064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pl-PL" altLang="pl-PL" sz="2400" b="1" dirty="0"/>
              <a:t>Społeczne: zatrzymanie negatywnych tendencji społecznych, przeciwdziałanie </a:t>
            </a:r>
            <a:r>
              <a:rPr lang="pl-PL" altLang="pl-PL" sz="2400" b="1" dirty="0" smtClean="0"/>
              <a:t>wykluczeniu, budowanie tożsamości lokalnej </a:t>
            </a:r>
            <a:endParaRPr lang="pl-PL" altLang="pl-PL" sz="2400" b="1" dirty="0"/>
          </a:p>
          <a:p>
            <a:pPr>
              <a:lnSpc>
                <a:spcPct val="80000"/>
              </a:lnSpc>
            </a:pPr>
            <a:endParaRPr lang="pl-PL" altLang="pl-PL" sz="2400" dirty="0"/>
          </a:p>
          <a:p>
            <a:pPr>
              <a:lnSpc>
                <a:spcPct val="80000"/>
              </a:lnSpc>
            </a:pPr>
            <a:r>
              <a:rPr lang="pl-PL" altLang="pl-PL" sz="2400" dirty="0"/>
              <a:t>Ekonomiczne: ożywienie gospodarcze </a:t>
            </a:r>
          </a:p>
          <a:p>
            <a:pPr>
              <a:lnSpc>
                <a:spcPct val="80000"/>
              </a:lnSpc>
            </a:pPr>
            <a:endParaRPr lang="pl-PL" altLang="pl-PL" sz="2400" dirty="0"/>
          </a:p>
          <a:p>
            <a:pPr>
              <a:lnSpc>
                <a:spcPct val="80000"/>
              </a:lnSpc>
            </a:pPr>
            <a:r>
              <a:rPr lang="pl-PL" altLang="pl-PL" sz="2400" dirty="0"/>
              <a:t>Środowiskowe: polepszanie stanu środowiska naturalnego, likwidacja zanieczyszczeń i emisji </a:t>
            </a:r>
            <a:endParaRPr lang="pl-PL" altLang="pl-PL" sz="2400" dirty="0" smtClean="0"/>
          </a:p>
          <a:p>
            <a:pPr>
              <a:lnSpc>
                <a:spcPct val="80000"/>
              </a:lnSpc>
            </a:pPr>
            <a:endParaRPr lang="pl-PL" altLang="pl-PL" sz="2400" dirty="0"/>
          </a:p>
          <a:p>
            <a:pPr>
              <a:lnSpc>
                <a:spcPct val="80000"/>
              </a:lnSpc>
            </a:pPr>
            <a:r>
              <a:rPr lang="pl-PL" altLang="pl-PL" sz="2400" dirty="0" err="1" smtClean="0"/>
              <a:t>Urbanistyczno</a:t>
            </a:r>
            <a:r>
              <a:rPr lang="pl-PL" altLang="pl-PL" sz="2400" dirty="0" smtClean="0"/>
              <a:t> </a:t>
            </a:r>
            <a:r>
              <a:rPr lang="pl-PL" altLang="pl-PL" sz="2400" dirty="0"/>
              <a:t>– architektoniczne:  poprzez remonty, modernizacje, rewaloryzacje, kształtowanie krajobrazu kulturowego </a:t>
            </a:r>
          </a:p>
          <a:p>
            <a:pPr>
              <a:lnSpc>
                <a:spcPct val="80000"/>
              </a:lnSpc>
            </a:pPr>
            <a:endParaRPr lang="pl-PL" altLang="pl-PL" sz="2400" dirty="0"/>
          </a:p>
          <a:p>
            <a:pPr>
              <a:lnSpc>
                <a:spcPct val="80000"/>
              </a:lnSpc>
            </a:pPr>
            <a:r>
              <a:rPr lang="pl-PL" altLang="pl-PL" sz="2400" dirty="0"/>
              <a:t>Techniczne: infrastruktura </a:t>
            </a:r>
          </a:p>
          <a:p>
            <a:pPr>
              <a:lnSpc>
                <a:spcPct val="80000"/>
              </a:lnSpc>
            </a:pPr>
            <a:endParaRPr lang="pl-PL" altLang="pl-PL" sz="2400" dirty="0"/>
          </a:p>
        </p:txBody>
      </p:sp>
    </p:spTree>
    <p:extLst>
      <p:ext uri="{BB962C8B-B14F-4D97-AF65-F5344CB8AC3E}">
        <p14:creationId xmlns:p14="http://schemas.microsoft.com/office/powerpoint/2010/main" val="1111673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23837"/>
            <a:ext cx="3518263" cy="4601183"/>
          </a:xfrm>
        </p:spPr>
        <p:txBody>
          <a:bodyPr>
            <a:normAutofit/>
          </a:bodyPr>
          <a:lstStyle/>
          <a:p>
            <a:r>
              <a:rPr lang="pl-PL" altLang="en-US" sz="3200" dirty="0"/>
              <a:t>Interdyscyplinarność </a:t>
            </a:r>
            <a:r>
              <a:rPr lang="pl-PL" altLang="en-US" sz="3200" dirty="0" smtClean="0"/>
              <a:t>procesu rewitaliza</a:t>
            </a:r>
            <a:r>
              <a:rPr lang="pl-PL" altLang="en-US" sz="2400" dirty="0" smtClean="0"/>
              <a:t>cji </a:t>
            </a:r>
            <a:endParaRPr lang="en-US" sz="24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3643183"/>
              </p:ext>
            </p:extLst>
          </p:nvPr>
        </p:nvGraphicFramePr>
        <p:xfrm>
          <a:off x="2530765" y="83127"/>
          <a:ext cx="9522690" cy="6774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8571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sz="3200" dirty="0"/>
              <a:t>Restrukturyzacja </a:t>
            </a:r>
            <a:endParaRPr lang="en-US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altLang="pl-PL" sz="3200" dirty="0"/>
              <a:t>dotyczy terenów poprzemysłowych;</a:t>
            </a:r>
          </a:p>
          <a:p>
            <a:endParaRPr lang="pl-PL" altLang="pl-PL" sz="3200" dirty="0"/>
          </a:p>
          <a:p>
            <a:r>
              <a:rPr lang="pl-PL" altLang="pl-PL" sz="3200" dirty="0"/>
              <a:t>przekształcenia dotyczące obszarów poprzemysłowych w celach produkcyjnych i pozaprodukcyjnych, zmierzające do ich ponownego wykorzystania </a:t>
            </a:r>
            <a:r>
              <a:rPr lang="pl-PL" altLang="pl-PL" sz="4000" b="1" dirty="0"/>
              <a:t>dla nowych funkcji </a:t>
            </a:r>
            <a:endParaRPr lang="pl-PL" altLang="pl-PL" sz="3200" b="1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55919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Odnowa miast 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altLang="pl-PL" dirty="0" smtClean="0"/>
              <a:t>	</a:t>
            </a:r>
            <a:r>
              <a:rPr lang="pl-PL" altLang="pl-PL" sz="3200" dirty="0" smtClean="0"/>
              <a:t>pojęcie </a:t>
            </a:r>
            <a:r>
              <a:rPr lang="pl-PL" altLang="pl-PL" sz="3200" dirty="0"/>
              <a:t>nadrzędne w stosunku do pojęć: rehabilitacja, rewaloryzacja, przebudowa, restrukturyzacja, modernizacja, rewitalizacja, konserwacja, sanacja, remonty itp.</a:t>
            </a:r>
          </a:p>
          <a:p>
            <a:pPr>
              <a:buNone/>
            </a:pPr>
            <a:r>
              <a:rPr lang="pl-PL" altLang="pl-PL" sz="3200" dirty="0"/>
              <a:t>	Częściej spotykane w literaturze i praktyce zachodniej jako </a:t>
            </a:r>
            <a:r>
              <a:rPr lang="pl-PL" altLang="pl-PL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</a:t>
            </a:r>
            <a:r>
              <a:rPr lang="pl-PL" altLang="pl-PL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altLang="pl-PL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renewal</a:t>
            </a:r>
            <a:r>
              <a:rPr lang="pl-PL" altLang="pl-PL" sz="3200" dirty="0">
                <a:solidFill>
                  <a:srgbClr val="C00000"/>
                </a:solidFill>
              </a:rPr>
              <a:t> </a:t>
            </a:r>
            <a:r>
              <a:rPr lang="pl-PL" altLang="pl-PL" sz="3200" dirty="0"/>
              <a:t>czy </a:t>
            </a:r>
            <a:r>
              <a:rPr lang="pl-PL" altLang="pl-PL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</a:t>
            </a:r>
            <a:r>
              <a:rPr lang="pl-PL" altLang="pl-PL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altLang="pl-PL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regeneration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52723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Rewitalizacja – proces, pojęcie, cele, charakter – </a:t>
            </a:r>
            <a:r>
              <a:rPr lang="pl-PL" sz="3200" dirty="0" smtClean="0"/>
              <a:t>podsumowanie  </a:t>
            </a:r>
            <a:endParaRPr lang="en-US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endParaRPr lang="en-US" sz="28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17075939"/>
              </p:ext>
            </p:extLst>
          </p:nvPr>
        </p:nvGraphicFramePr>
        <p:xfrm>
          <a:off x="3407450" y="176092"/>
          <a:ext cx="8784550" cy="6335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2448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23837"/>
            <a:ext cx="3200401" cy="4601183"/>
          </a:xfrm>
        </p:spPr>
        <p:txBody>
          <a:bodyPr>
            <a:normAutofit/>
          </a:bodyPr>
          <a:lstStyle/>
          <a:p>
            <a:r>
              <a:rPr lang="pl-PL" sz="4400" b="1" dirty="0" smtClean="0"/>
              <a:t>Czym rewitalizacja </a:t>
            </a:r>
            <a:r>
              <a:rPr lang="pl-PL" sz="5400" b="1" u="sng" dirty="0" smtClean="0"/>
              <a:t>nie jest </a:t>
            </a:r>
            <a:r>
              <a:rPr lang="pl-PL" sz="4400" b="1" dirty="0" smtClean="0"/>
              <a:t>… </a:t>
            </a:r>
            <a:endParaRPr lang="en-US" sz="4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28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30926" y="6244046"/>
            <a:ext cx="10937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Jan </a:t>
            </a:r>
            <a:r>
              <a:rPr lang="pl-PL" dirty="0" err="1" smtClean="0"/>
              <a:t>Mencwel</a:t>
            </a:r>
            <a:r>
              <a:rPr lang="pl-PL" dirty="0" smtClean="0"/>
              <a:t>, </a:t>
            </a:r>
            <a:r>
              <a:rPr lang="pl-PL" dirty="0" err="1" smtClean="0"/>
              <a:t>Betonoza</a:t>
            </a:r>
            <a:r>
              <a:rPr lang="pl-PL" dirty="0" smtClean="0"/>
              <a:t>. Jak się niszczy polskie miasta, Krytyka Polityczna, 2020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812" y="0"/>
            <a:ext cx="9251601" cy="576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3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/>
              <a:t>Detroit – najbardziej zdegradowane miasto 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13760" y="505097"/>
            <a:ext cx="8316422" cy="5858757"/>
          </a:xfrm>
        </p:spPr>
        <p:txBody>
          <a:bodyPr/>
          <a:lstStyle/>
          <a:p>
            <a:pPr>
              <a:defRPr/>
            </a:pPr>
            <a:r>
              <a:rPr lang="pl-PL" sz="2400" i="1" dirty="0"/>
              <a:t>„Kiedy 18 lipca 2013 roku </a:t>
            </a:r>
            <a:r>
              <a:rPr lang="pl-PL" sz="2400" b="1" i="1" dirty="0"/>
              <a:t>Detroit ogłaszało bankructwo</a:t>
            </a:r>
            <a:r>
              <a:rPr lang="pl-PL" sz="2400" i="1" dirty="0"/>
              <a:t>, miasto było praktycznie sparaliżowane. Nie działało czterdzieści procent oświetlenia. Dwie trzecie karetek nie jeździło. Na interwencję policji mieszkaniec miasta musiał czekać średnio niemal godzinę. Większość parków miejskich została zamknięta, a pustostany zajmowały powierzchnię ponad 100 kilometrów kwadratowych. Dwumilionowa populacja skurczyła się do zaledwie 700 tys. mieszkańców. Detroit stało się niewypłacalne – dług miasta sięgnął 18,5 mld dolarów.” </a:t>
            </a:r>
          </a:p>
          <a:p>
            <a:pPr marL="0" indent="0">
              <a:buFontTx/>
              <a:buNone/>
              <a:defRPr/>
            </a:pPr>
            <a:endParaRPr lang="pl-PL" b="1" dirty="0"/>
          </a:p>
          <a:p>
            <a:pPr marL="0" indent="0">
              <a:buFontTx/>
              <a:buNone/>
              <a:defRPr/>
            </a:pPr>
            <a:r>
              <a:rPr lang="pl-PL" b="1" dirty="0"/>
              <a:t>K. Domaradzki: Amerykańska duma wstaje z kolan, </a:t>
            </a:r>
            <a:r>
              <a:rPr lang="pl-PL" b="1" i="1" dirty="0"/>
              <a:t>Forbes, </a:t>
            </a:r>
            <a:r>
              <a:rPr lang="en-US" b="1" dirty="0"/>
              <a:t>21.01.2016</a:t>
            </a:r>
            <a:r>
              <a:rPr lang="pl-PL" b="1" dirty="0"/>
              <a:t>  </a:t>
            </a:r>
            <a:r>
              <a:rPr lang="en-US" dirty="0">
                <a:hlinkClick r:id="rId2"/>
              </a:rPr>
              <a:t>http://www.forbes.pl/usa-detroit-amerykanska-duma-wstaje-z-kolan,artykuly,201968,1,1.html</a:t>
            </a:r>
            <a:r>
              <a:rPr lang="pl-PL" dirty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19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 Detroit 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>
                <a:hlinkClick r:id="rId2"/>
              </a:rPr>
              <a:t>https://www.ted.com/talks/toni_griffin_a_new_vision_for_rebuilding_detroit</a:t>
            </a:r>
            <a:endParaRPr lang="pl-PL" altLang="en-US" sz="3200" dirty="0"/>
          </a:p>
          <a:p>
            <a:r>
              <a:rPr lang="pl-PL" altLang="en-US" sz="3200" dirty="0"/>
              <a:t>„</a:t>
            </a:r>
            <a:r>
              <a:rPr lang="pl-PL" altLang="en-US" sz="3200" dirty="0" err="1"/>
              <a:t>Detropia</a:t>
            </a:r>
            <a:r>
              <a:rPr lang="pl-PL" altLang="en-US" sz="3200" dirty="0"/>
              <a:t>”</a:t>
            </a:r>
            <a:endParaRPr lang="en-US" alt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0358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669" y="1123837"/>
            <a:ext cx="3130732" cy="4601183"/>
          </a:xfrm>
        </p:spPr>
        <p:txBody>
          <a:bodyPr>
            <a:normAutofit/>
          </a:bodyPr>
          <a:lstStyle/>
          <a:p>
            <a:r>
              <a:rPr lang="pl-PL" altLang="pl-PL" sz="3200" dirty="0" smtClean="0"/>
              <a:t>Berlin </a:t>
            </a:r>
            <a:r>
              <a:rPr lang="pl-PL" altLang="pl-PL" sz="3200" dirty="0"/>
              <a:t>– </a:t>
            </a:r>
            <a:r>
              <a:rPr lang="pl-PL" altLang="pl-PL" sz="3200" dirty="0" err="1" smtClean="0"/>
              <a:t>Kreuzberg</a:t>
            </a:r>
            <a:r>
              <a:rPr lang="pl-PL" altLang="pl-PL" sz="3200" dirty="0" smtClean="0"/>
              <a:t/>
            </a:r>
            <a:br>
              <a:rPr lang="pl-PL" altLang="pl-PL" sz="3200" dirty="0" smtClean="0"/>
            </a:br>
            <a:r>
              <a:rPr lang="pl-PL" altLang="pl-PL" sz="3200" dirty="0"/>
              <a:t> </a:t>
            </a:r>
            <a:r>
              <a:rPr lang="pl-PL" altLang="pl-PL" sz="3200" dirty="0" smtClean="0"/>
              <a:t>i </a:t>
            </a:r>
            <a:r>
              <a:rPr lang="pl-PL" altLang="pl-PL" sz="3200" b="1" dirty="0" err="1" smtClean="0"/>
              <a:t>Soziale</a:t>
            </a:r>
            <a:r>
              <a:rPr lang="pl-PL" altLang="pl-PL" sz="3200" b="1" dirty="0"/>
              <a:t> </a:t>
            </a:r>
            <a:r>
              <a:rPr lang="pl-PL" altLang="pl-PL" sz="3200" b="1" dirty="0" err="1" smtClean="0"/>
              <a:t>Stadterneuerung</a:t>
            </a:r>
            <a:endParaRPr lang="en-US" sz="3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SCF01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507" y="3160713"/>
            <a:ext cx="518477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SCF00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0"/>
            <a:ext cx="4213225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SCF00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686" y="0"/>
            <a:ext cx="4823089" cy="387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038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Berlin </a:t>
            </a:r>
            <a:r>
              <a:rPr lang="pl-PL" dirty="0" err="1" smtClean="0"/>
              <a:t>Kreuzberg</a:t>
            </a:r>
            <a:r>
              <a:rPr lang="pl-PL" dirty="0" smtClean="0"/>
              <a:t> </a:t>
            </a:r>
            <a:endParaRPr lang="en-US" dirty="0"/>
          </a:p>
        </p:txBody>
      </p:sp>
      <p:pic>
        <p:nvPicPr>
          <p:cNvPr id="4" name="Picture 4" descr="DSCF002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35" y="332139"/>
            <a:ext cx="8246101" cy="618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631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Berlin </a:t>
            </a:r>
            <a:br>
              <a:rPr lang="pl-PL" dirty="0" smtClean="0"/>
            </a:br>
            <a:r>
              <a:rPr lang="pl-PL" dirty="0" err="1" smtClean="0"/>
              <a:t>Marzahn</a:t>
            </a:r>
            <a:r>
              <a:rPr lang="pl-PL" dirty="0" smtClean="0"/>
              <a:t> </a:t>
            </a:r>
            <a:endParaRPr lang="en-US" dirty="0"/>
          </a:p>
        </p:txBody>
      </p:sp>
      <p:pic>
        <p:nvPicPr>
          <p:cNvPr id="4" name="Picture 3" descr="DSCF0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69" y="-1397"/>
            <a:ext cx="5110595" cy="374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617" y="3068573"/>
            <a:ext cx="5688418" cy="3789427"/>
          </a:xfrm>
        </p:spPr>
      </p:pic>
    </p:spTree>
    <p:extLst>
      <p:ext uri="{BB962C8B-B14F-4D97-AF65-F5344CB8AC3E}">
        <p14:creationId xmlns:p14="http://schemas.microsoft.com/office/powerpoint/2010/main" val="1942886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sz="2800" dirty="0"/>
              <a:t>Glasgow Harbour</a:t>
            </a:r>
            <a:br>
              <a:rPr lang="pl-PL" altLang="pl-PL" sz="2800" dirty="0"/>
            </a:br>
            <a:r>
              <a:rPr lang="pl-PL" altLang="pl-PL" sz="2800" dirty="0"/>
              <a:t>restrukturyzacja obszarów poprzemysłowych </a:t>
            </a:r>
            <a:endParaRPr lang="en-US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GH_ph1-wa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24" y="3122613"/>
            <a:ext cx="5400675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H_history1_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-9144"/>
            <a:ext cx="5219700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H_April-2005-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319" y="3424428"/>
            <a:ext cx="3619681" cy="288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908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Canary</a:t>
            </a:r>
            <a:r>
              <a:rPr lang="pl-PL" dirty="0" smtClean="0"/>
              <a:t> </a:t>
            </a:r>
            <a:r>
              <a:rPr lang="pl-PL" dirty="0" err="1" smtClean="0"/>
              <a:t>Wharf</a:t>
            </a:r>
            <a:r>
              <a:rPr lang="pl-PL" dirty="0" smtClean="0"/>
              <a:t> </a:t>
            </a:r>
            <a:endParaRPr lang="en-US" dirty="0"/>
          </a:p>
        </p:txBody>
      </p:sp>
      <p:pic>
        <p:nvPicPr>
          <p:cNvPr id="4" name="Picture 4" descr="London_Docklands_2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18" y="248366"/>
            <a:ext cx="8580582" cy="635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574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err="1"/>
              <a:t>Zollverein</a:t>
            </a:r>
            <a:r>
              <a:rPr lang="pl-PL" altLang="pl-PL" dirty="0"/>
              <a:t>, Essen, Zagłębie Ruhry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Zollverein_Schacht_XII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28" y="0"/>
            <a:ext cx="47879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Zollverein_trippleZ_schm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21" y="4307315"/>
            <a:ext cx="7069443" cy="254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CXCA4UEN5HCAXR74AXCAOMIH0ICALEY6PACAMERR1ACAYR32CWCAOXZCR1CASS80C4CAY2UA41CA0V5SHACAKPRMT2CAY986GGCA3IBML2CAXVPCUXCA1M0LNJCAP30FSJCAMHC7Q4CAE8EZPNCAYJW6V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564" y="-111239"/>
            <a:ext cx="3768436" cy="541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757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Zabłocie </a:t>
            </a:r>
            <a:endParaRPr lang="en-US" dirty="0"/>
          </a:p>
        </p:txBody>
      </p:sp>
      <p:pic>
        <p:nvPicPr>
          <p:cNvPr id="4" name="Picture 4" descr="phot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108" y="0"/>
            <a:ext cx="3742319" cy="280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ho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57" y="3738563"/>
            <a:ext cx="5183188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photo5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324" y="25545"/>
            <a:ext cx="4802524" cy="360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hoto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45" y="3165475"/>
            <a:ext cx="27686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940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Kraków Solvay </a:t>
            </a:r>
            <a:endParaRPr lang="en-US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958" y="540327"/>
            <a:ext cx="9070207" cy="631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485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675" y="457200"/>
            <a:ext cx="12980895" cy="526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08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Stary Browar - Poznań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946400"/>
            <a:ext cx="9144000" cy="39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883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3092450"/>
            <a:ext cx="7740650" cy="37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Stary </a:t>
            </a:r>
            <a:r>
              <a:rPr lang="pl-PL" dirty="0" err="1" smtClean="0"/>
              <a:t>Browa</a:t>
            </a:r>
            <a:r>
              <a:rPr lang="pl-PL" dirty="0" smtClean="0"/>
              <a:t> Poznań 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249" y="-49056"/>
            <a:ext cx="5496751" cy="405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262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028" y="1105364"/>
            <a:ext cx="2947482" cy="4601183"/>
          </a:xfrm>
        </p:spPr>
        <p:txBody>
          <a:bodyPr>
            <a:normAutofit/>
          </a:bodyPr>
          <a:lstStyle/>
          <a:p>
            <a:r>
              <a:rPr lang="pl-PL" sz="3200" dirty="0" smtClean="0"/>
              <a:t>Bilbao, Muzeum Guggenheima, </a:t>
            </a:r>
            <a:br>
              <a:rPr lang="pl-PL" sz="3200" dirty="0" smtClean="0"/>
            </a:br>
            <a:r>
              <a:rPr lang="pl-PL" sz="2400" dirty="0" smtClean="0"/>
              <a:t>proj. Frank O. </a:t>
            </a:r>
            <a:r>
              <a:rPr lang="pl-PL" sz="2400" dirty="0" err="1" smtClean="0"/>
              <a:t>Gehry</a:t>
            </a:r>
            <a:r>
              <a:rPr lang="pl-PL" sz="2400" dirty="0" smtClean="0"/>
              <a:t> </a:t>
            </a:r>
            <a:endParaRPr lang="en-US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291" y="0"/>
            <a:ext cx="9171709" cy="68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25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Sopot – zabytkowe centrum miasta 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268" y="0"/>
            <a:ext cx="6581210" cy="312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647" y="3121331"/>
            <a:ext cx="8316353" cy="373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650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„Stara” Nowa Huta 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nowa_huta_siedl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107" y="3948238"/>
            <a:ext cx="4275568" cy="2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owa_huta_sied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5" y="-73891"/>
            <a:ext cx="374332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42_nowahu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593" y="30018"/>
            <a:ext cx="4105275" cy="38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23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532" y="1727608"/>
            <a:ext cx="5850468" cy="451208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752"/>
            <a:ext cx="6582583" cy="398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27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-1"/>
            <a:ext cx="4728384" cy="74290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256" y="1127295"/>
            <a:ext cx="7323455" cy="51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3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38"/>
            <a:ext cx="6284259" cy="474351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384" y="1967773"/>
            <a:ext cx="6186616" cy="482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62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3976688"/>
            <a:ext cx="12192000" cy="2872169"/>
          </a:xfrm>
          <a:solidFill>
            <a:schemeClr val="accent1"/>
          </a:solidFill>
        </p:spPr>
        <p:txBody>
          <a:bodyPr>
            <a:normAutofit fontScale="77500" lnSpcReduction="20000"/>
          </a:bodyPr>
          <a:lstStyle/>
          <a:p>
            <a:r>
              <a:rPr lang="pl-PL" sz="2800" b="1" dirty="0" err="1">
                <a:solidFill>
                  <a:schemeClr val="tx1"/>
                </a:solidFill>
              </a:rPr>
              <a:t>Anne</a:t>
            </a:r>
            <a:r>
              <a:rPr lang="pl-PL" sz="2800" b="1" dirty="0">
                <a:solidFill>
                  <a:schemeClr val="tx1"/>
                </a:solidFill>
              </a:rPr>
              <a:t> </a:t>
            </a:r>
            <a:r>
              <a:rPr lang="pl-PL" sz="2800" b="1" dirty="0" err="1" smtClean="0">
                <a:solidFill>
                  <a:schemeClr val="tx1"/>
                </a:solidFill>
              </a:rPr>
              <a:t>Lacaton</a:t>
            </a:r>
            <a:r>
              <a:rPr lang="pl-PL" sz="2800" b="1" dirty="0" smtClean="0">
                <a:solidFill>
                  <a:schemeClr val="tx1"/>
                </a:solidFill>
              </a:rPr>
              <a:t> i Jean-Philippe </a:t>
            </a:r>
            <a:r>
              <a:rPr lang="pl-PL" sz="2800" b="1" dirty="0" err="1" smtClean="0">
                <a:solidFill>
                  <a:schemeClr val="tx1"/>
                </a:solidFill>
              </a:rPr>
              <a:t>Va</a:t>
            </a:r>
            <a:r>
              <a:rPr lang="pl-PL" sz="2800" dirty="0" err="1" smtClean="0">
                <a:solidFill>
                  <a:schemeClr val="tx1"/>
                </a:solidFill>
              </a:rPr>
              <a:t>ssal</a:t>
            </a:r>
            <a:r>
              <a:rPr lang="pl-PL" sz="2800" dirty="0" smtClean="0">
                <a:solidFill>
                  <a:schemeClr val="tx1"/>
                </a:solidFill>
              </a:rPr>
              <a:t> otrzymali w 2021 r. Nagrodę </a:t>
            </a:r>
            <a:r>
              <a:rPr lang="pl-PL" sz="2800" dirty="0" err="1" smtClean="0">
                <a:solidFill>
                  <a:schemeClr val="tx1"/>
                </a:solidFill>
              </a:rPr>
              <a:t>Pritzkera</a:t>
            </a:r>
            <a:r>
              <a:rPr lang="pl-PL" sz="2800" dirty="0" smtClean="0">
                <a:solidFill>
                  <a:schemeClr val="tx1"/>
                </a:solidFill>
              </a:rPr>
              <a:t> („architektoniczny Nobel”) za całokształt twórczości </a:t>
            </a:r>
          </a:p>
          <a:p>
            <a:r>
              <a:rPr lang="pl-PL" sz="2800" dirty="0" smtClean="0">
                <a:solidFill>
                  <a:schemeClr val="tx1"/>
                </a:solidFill>
              </a:rPr>
              <a:t>Autorzy m.in</a:t>
            </a:r>
            <a:r>
              <a:rPr lang="pl-PL" sz="2800" dirty="0">
                <a:solidFill>
                  <a:schemeClr val="tx1"/>
                </a:solidFill>
              </a:rPr>
              <a:t>. projektów renowacji bloków socjalnych w </a:t>
            </a:r>
            <a:r>
              <a:rPr lang="pl-PL" sz="2800" dirty="0" smtClean="0">
                <a:solidFill>
                  <a:schemeClr val="tx1"/>
                </a:solidFill>
              </a:rPr>
              <a:t>Paryżu i w Bordeaux (za to dostali nagrodę </a:t>
            </a:r>
            <a:r>
              <a:rPr lang="pl-PL" sz="2800" dirty="0">
                <a:solidFill>
                  <a:schemeClr val="tx1"/>
                </a:solidFill>
              </a:rPr>
              <a:t>im. </a:t>
            </a:r>
            <a:r>
              <a:rPr lang="pl-PL" sz="2800" dirty="0" err="1">
                <a:solidFill>
                  <a:schemeClr val="tx1"/>
                </a:solidFill>
              </a:rPr>
              <a:t>Miesa</a:t>
            </a:r>
            <a:r>
              <a:rPr lang="pl-PL" sz="2800" dirty="0">
                <a:solidFill>
                  <a:schemeClr val="tx1"/>
                </a:solidFill>
              </a:rPr>
              <a:t> van der </a:t>
            </a:r>
            <a:r>
              <a:rPr lang="pl-PL" sz="2800" dirty="0" err="1">
                <a:solidFill>
                  <a:schemeClr val="tx1"/>
                </a:solidFill>
              </a:rPr>
              <a:t>Rohe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smtClean="0">
                <a:solidFill>
                  <a:schemeClr val="tx1"/>
                </a:solidFill>
              </a:rPr>
              <a:t>2019).</a:t>
            </a:r>
          </a:p>
          <a:p>
            <a:r>
              <a:rPr lang="pl-PL" sz="2800" dirty="0" smtClean="0">
                <a:solidFill>
                  <a:schemeClr val="tx1"/>
                </a:solidFill>
              </a:rPr>
              <a:t>Ich nadrzędne hasła to </a:t>
            </a:r>
            <a:r>
              <a:rPr lang="pl-PL" sz="2800" b="1" dirty="0" smtClean="0">
                <a:solidFill>
                  <a:schemeClr val="tx1"/>
                </a:solidFill>
              </a:rPr>
              <a:t>oszczędzanie zasobów, przyjazność naturze, modernizacje, przebudowa, ponowne wykorzystywanie;</a:t>
            </a:r>
          </a:p>
          <a:p>
            <a:r>
              <a:rPr lang="pl-PL" sz="3200" dirty="0" smtClean="0">
                <a:solidFill>
                  <a:schemeClr val="tx1"/>
                </a:solidFill>
              </a:rPr>
              <a:t>W 1996 r. odmówili przygotowania projektu rewitalizacji </a:t>
            </a:r>
            <a:r>
              <a:rPr lang="pl-PL" sz="3200" i="1" dirty="0">
                <a:solidFill>
                  <a:schemeClr val="tx1"/>
                </a:solidFill>
              </a:rPr>
              <a:t>Place </a:t>
            </a:r>
            <a:r>
              <a:rPr lang="pl-PL" sz="3200" i="1" dirty="0" err="1">
                <a:solidFill>
                  <a:schemeClr val="tx1"/>
                </a:solidFill>
              </a:rPr>
              <a:t>Léon</a:t>
            </a:r>
            <a:r>
              <a:rPr lang="pl-PL" sz="3200" i="1" dirty="0">
                <a:solidFill>
                  <a:schemeClr val="tx1"/>
                </a:solidFill>
              </a:rPr>
              <a:t> </a:t>
            </a:r>
            <a:r>
              <a:rPr lang="pl-PL" sz="3200" i="1" dirty="0" err="1" smtClean="0">
                <a:solidFill>
                  <a:schemeClr val="tx1"/>
                </a:solidFill>
              </a:rPr>
              <a:t>Aucoc</a:t>
            </a:r>
            <a:r>
              <a:rPr lang="pl-PL" sz="3200" i="1" dirty="0" smtClean="0">
                <a:solidFill>
                  <a:schemeClr val="tx1"/>
                </a:solidFill>
              </a:rPr>
              <a:t> w Bordeaux</a:t>
            </a:r>
            <a:r>
              <a:rPr lang="pl-PL" sz="3200" dirty="0" smtClean="0">
                <a:solidFill>
                  <a:schemeClr val="tx1"/>
                </a:solidFill>
              </a:rPr>
              <a:t>, ponieważ ich zdaniem skwer nie wymagał żadnych działań tylko co najwyżej lepszej pielęgnacji zieleni. </a:t>
            </a:r>
            <a:r>
              <a:rPr lang="pl-PL" sz="3200" dirty="0" smtClean="0">
                <a:solidFill>
                  <a:schemeClr val="tx1"/>
                </a:solidFill>
              </a:rPr>
              <a:t>   </a:t>
            </a:r>
            <a:r>
              <a:rPr lang="pl-PL" sz="3200" dirty="0" smtClean="0">
                <a:solidFill>
                  <a:schemeClr val="tx1"/>
                </a:solidFill>
                <a:hlinkClick r:id="rId2"/>
              </a:rPr>
              <a:t>https</a:t>
            </a:r>
            <a:r>
              <a:rPr lang="pl-PL" sz="3200" dirty="0">
                <a:solidFill>
                  <a:schemeClr val="tx1"/>
                </a:solidFill>
                <a:hlinkClick r:id="rId2"/>
              </a:rPr>
              <a:t>://</a:t>
            </a:r>
            <a:r>
              <a:rPr lang="pl-PL" sz="3200" dirty="0" smtClean="0">
                <a:solidFill>
                  <a:schemeClr val="tx1"/>
                </a:solidFill>
                <a:hlinkClick r:id="rId2"/>
              </a:rPr>
              <a:t>www.lacatonvassal.com/index.php?idp=80</a:t>
            </a:r>
            <a:r>
              <a:rPr lang="pl-PL" sz="3200" dirty="0" smtClean="0">
                <a:solidFill>
                  <a:schemeClr val="tx1"/>
                </a:solidFill>
              </a:rPr>
              <a:t> </a:t>
            </a:r>
            <a:endParaRPr lang="pl-PL" sz="3200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30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Pojęcia 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Rewitalizacja </a:t>
            </a:r>
            <a:r>
              <a:rPr lang="pl-PL" sz="3200" b="1" dirty="0" smtClean="0"/>
              <a:t>– odnowa zdegradowanych obszarów miejskich </a:t>
            </a:r>
            <a:endParaRPr lang="pl-PL" sz="3200" b="1" dirty="0"/>
          </a:p>
          <a:p>
            <a:r>
              <a:rPr lang="pl-PL" sz="2800" dirty="0"/>
              <a:t>Odnowa (</a:t>
            </a:r>
            <a:r>
              <a:rPr lang="pl-PL" sz="2800" dirty="0" err="1"/>
              <a:t>urban</a:t>
            </a:r>
            <a:r>
              <a:rPr lang="pl-PL" sz="2800" dirty="0"/>
              <a:t> </a:t>
            </a:r>
            <a:r>
              <a:rPr lang="pl-PL" sz="2800" dirty="0" err="1"/>
              <a:t>renewal</a:t>
            </a:r>
            <a:r>
              <a:rPr lang="pl-PL" sz="2800" dirty="0"/>
              <a:t>) </a:t>
            </a:r>
          </a:p>
          <a:p>
            <a:r>
              <a:rPr lang="pl-PL" sz="3200" dirty="0"/>
              <a:t>Regeneracja </a:t>
            </a:r>
            <a:r>
              <a:rPr lang="pl-PL" sz="3200" b="1" dirty="0"/>
              <a:t>(</a:t>
            </a:r>
            <a:r>
              <a:rPr lang="pl-PL" sz="3200" b="1" i="1" dirty="0" err="1"/>
              <a:t>urban</a:t>
            </a:r>
            <a:r>
              <a:rPr lang="pl-PL" sz="3200" b="1" i="1" dirty="0"/>
              <a:t> </a:t>
            </a:r>
            <a:r>
              <a:rPr lang="pl-PL" sz="3200" b="1" i="1" dirty="0" err="1"/>
              <a:t>regene</a:t>
            </a:r>
            <a:r>
              <a:rPr lang="pl-PL" sz="3200" b="1" dirty="0" err="1"/>
              <a:t>ration</a:t>
            </a:r>
            <a:r>
              <a:rPr lang="pl-PL" sz="3200" dirty="0" smtClean="0"/>
              <a:t>)</a:t>
            </a:r>
          </a:p>
          <a:p>
            <a:r>
              <a:rPr lang="pl-PL" sz="3200" i="1" dirty="0" err="1"/>
              <a:t>Social</a:t>
            </a:r>
            <a:r>
              <a:rPr lang="pl-PL" sz="3200" i="1" dirty="0"/>
              <a:t> </a:t>
            </a:r>
            <a:r>
              <a:rPr lang="pl-PL" sz="3200" i="1" dirty="0" err="1"/>
              <a:t>urban</a:t>
            </a:r>
            <a:r>
              <a:rPr lang="pl-PL" sz="3200" i="1" dirty="0"/>
              <a:t> </a:t>
            </a:r>
            <a:r>
              <a:rPr lang="pl-PL" sz="3200" i="1" dirty="0" err="1"/>
              <a:t>regenerati</a:t>
            </a:r>
            <a:r>
              <a:rPr lang="pl-PL" sz="3200" dirty="0" err="1"/>
              <a:t>on</a:t>
            </a:r>
            <a:r>
              <a:rPr lang="pl-PL" sz="3200" dirty="0"/>
              <a:t> </a:t>
            </a:r>
          </a:p>
          <a:p>
            <a:r>
              <a:rPr lang="pl-PL" sz="3200" dirty="0" smtClean="0"/>
              <a:t>Rehabilitacja </a:t>
            </a:r>
            <a:endParaRPr lang="pl-PL" sz="3200" dirty="0"/>
          </a:p>
          <a:p>
            <a:r>
              <a:rPr lang="pl-PL" sz="3200" dirty="0" smtClean="0"/>
              <a:t>Restrukturyzacja </a:t>
            </a:r>
            <a:r>
              <a:rPr lang="pl-PL" sz="3200" dirty="0"/>
              <a:t>obszaru </a:t>
            </a:r>
            <a:endParaRPr lang="pl-PL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124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Rewitalizacja obszarów miejskich 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66011" y="487681"/>
            <a:ext cx="8264171" cy="5931592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pl-PL" altLang="pl-PL" sz="2800" b="1" dirty="0" smtClean="0"/>
              <a:t>(</a:t>
            </a:r>
            <a:r>
              <a:rPr lang="pl-PL" altLang="pl-PL" sz="2800" b="1" i="1" dirty="0" smtClean="0"/>
              <a:t>gospodarka</a:t>
            </a:r>
            <a:r>
              <a:rPr lang="pl-PL" altLang="pl-PL" sz="2800" b="1" dirty="0" smtClean="0"/>
              <a:t>) ponowne </a:t>
            </a:r>
            <a:r>
              <a:rPr lang="pl-PL" altLang="pl-PL" sz="2800" b="1" dirty="0"/>
              <a:t>ożywienie działalności gospodarczej tam, gdzie ona ‘zamarła’;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pl-PL" altLang="pl-PL" sz="2800" b="1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pl-PL" altLang="pl-PL" sz="2800" b="1" dirty="0" smtClean="0"/>
              <a:t>(</a:t>
            </a:r>
            <a:r>
              <a:rPr lang="pl-PL" altLang="pl-PL" sz="2800" b="1" i="1" dirty="0" smtClean="0"/>
              <a:t>społeczeństwo</a:t>
            </a:r>
            <a:r>
              <a:rPr lang="pl-PL" altLang="pl-PL" sz="2800" b="1" dirty="0" smtClean="0"/>
              <a:t>) przywrócenie </a:t>
            </a:r>
            <a:r>
              <a:rPr lang="pl-PL" altLang="pl-PL" sz="2800" b="1" dirty="0"/>
              <a:t>funkcji społecznych obszarom dysfunkcjonalnym,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pl-PL" altLang="pl-PL" sz="2800" b="1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pl-PL" altLang="pl-PL" sz="2800" b="1" dirty="0" smtClean="0"/>
              <a:t>(</a:t>
            </a:r>
            <a:r>
              <a:rPr lang="pl-PL" altLang="pl-PL" sz="2800" b="1" i="1" dirty="0" smtClean="0"/>
              <a:t>społeczeństwo</a:t>
            </a:r>
            <a:r>
              <a:rPr lang="pl-PL" altLang="pl-PL" sz="2800" b="1" dirty="0" smtClean="0"/>
              <a:t>) inkluzja</a:t>
            </a:r>
            <a:r>
              <a:rPr lang="pl-PL" altLang="pl-PL" sz="2800" b="1" dirty="0"/>
              <a:t>, w miejsce wykluczenia społecznego;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pl-PL" altLang="pl-PL" sz="2800" b="1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pl-PL" altLang="pl-PL" sz="2800" b="1" dirty="0" smtClean="0"/>
              <a:t>(</a:t>
            </a:r>
            <a:r>
              <a:rPr lang="pl-PL" altLang="pl-PL" sz="2800" b="1" i="1" dirty="0" smtClean="0"/>
              <a:t>ekologia, przestrzeń</a:t>
            </a:r>
            <a:r>
              <a:rPr lang="pl-PL" altLang="pl-PL" sz="2800" b="1" dirty="0" smtClean="0"/>
              <a:t>) przywrócenie </a:t>
            </a:r>
            <a:r>
              <a:rPr lang="pl-PL" altLang="pl-PL" sz="2800" b="1" dirty="0"/>
              <a:t>jakości środowiska i równowagi ekologicznej tam, gdzie została ona zachwiana</a:t>
            </a:r>
            <a:r>
              <a:rPr lang="pl-PL" altLang="pl-PL" sz="2800" dirty="0"/>
              <a:t>. </a:t>
            </a:r>
          </a:p>
          <a:p>
            <a:pPr>
              <a:buNone/>
            </a:pPr>
            <a:r>
              <a:rPr lang="pl-PL" altLang="pl-PL" sz="3200" dirty="0"/>
              <a:t>	</a:t>
            </a:r>
            <a:r>
              <a:rPr lang="en-GB" altLang="pl-PL" i="1" dirty="0"/>
              <a:t>Couch, Ch., Fraser, Ch., Percy, S.: Urban Regeneration in Europe. Oxford: Blackwell Science, 2003;</a:t>
            </a:r>
            <a:endParaRPr lang="pl-PL" altLang="pl-P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61915"/>
      </p:ext>
    </p:extLst>
  </p:cSld>
  <p:clrMapOvr>
    <a:masterClrMapping/>
  </p:clrMapOvr>
</p:sld>
</file>

<file path=ppt/theme/theme1.xml><?xml version="1.0" encoding="utf-8"?>
<a:theme xmlns:a="http://schemas.openxmlformats.org/drawingml/2006/main" name="Ramka">
  <a:themeElements>
    <a:clrScheme name="Ramka">
      <a:dk1>
        <a:sysClr val="windowText" lastClr="000000"/>
      </a:dk1>
      <a:lt1>
        <a:sysClr val="window" lastClr="FFFFFF"/>
      </a:lt1>
      <a:dk2>
        <a:srgbClr val="4A3F38"/>
      </a:dk2>
      <a:lt2>
        <a:srgbClr val="EEEDCB"/>
      </a:lt2>
      <a:accent1>
        <a:srgbClr val="818E9F"/>
      </a:accent1>
      <a:accent2>
        <a:srgbClr val="D26400"/>
      </a:accent2>
      <a:accent3>
        <a:srgbClr val="C3BA45"/>
      </a:accent3>
      <a:accent4>
        <a:srgbClr val="8A8552"/>
      </a:accent4>
      <a:accent5>
        <a:srgbClr val="F3B843"/>
      </a:accent5>
      <a:accent6>
        <a:srgbClr val="786C71"/>
      </a:accent6>
      <a:hlink>
        <a:srgbClr val="46A7CA"/>
      </a:hlink>
      <a:folHlink>
        <a:srgbClr val="B2B2B2"/>
      </a:folHlink>
    </a:clrScheme>
    <a:fontScheme name="Ramka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amka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9935E573-C197-41A8-BCA1-5D5F62C560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TM03457475[[fn=Ramka]]</Template>
  <TotalTime>598</TotalTime>
  <Words>809</Words>
  <Application>Microsoft Office PowerPoint</Application>
  <PresentationFormat>Panoramiczny</PresentationFormat>
  <Paragraphs>113</Paragraphs>
  <Slides>34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8" baseType="lpstr">
      <vt:lpstr>Corbel</vt:lpstr>
      <vt:lpstr>Wingdings</vt:lpstr>
      <vt:lpstr>Wingdings 2</vt:lpstr>
      <vt:lpstr>Ramka</vt:lpstr>
      <vt:lpstr>Rewitalizacja miejskich obszarów zdegradowanych  </vt:lpstr>
      <vt:lpstr>Czym rewitalizacja nie jest …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Pojęcia </vt:lpstr>
      <vt:lpstr>Rewitalizacja obszarów miejskich </vt:lpstr>
      <vt:lpstr>Koncepcja regeneracji/ odnowy miast</vt:lpstr>
      <vt:lpstr>Rewitalizacja (UstRew)</vt:lpstr>
      <vt:lpstr>Pojęcie rewitalizacji </vt:lpstr>
      <vt:lpstr>Rewitalizacja Urban regeneration  Odnowa miast</vt:lpstr>
      <vt:lpstr>Prezentacja programu PowerPoint</vt:lpstr>
      <vt:lpstr>Cele rewitalizacji</vt:lpstr>
      <vt:lpstr>Interdyscyplinarność procesu rewitalizacji </vt:lpstr>
      <vt:lpstr>Restrukturyzacja </vt:lpstr>
      <vt:lpstr>Odnowa miast </vt:lpstr>
      <vt:lpstr>Rewitalizacja – proces, pojęcie, cele, charakter – podsumowanie  </vt:lpstr>
      <vt:lpstr>Detroit – najbardziej zdegradowane miasto </vt:lpstr>
      <vt:lpstr>O Detroit </vt:lpstr>
      <vt:lpstr>Berlin – Kreuzberg  i Soziale Stadterneuerung</vt:lpstr>
      <vt:lpstr>Berlin Kreuzberg </vt:lpstr>
      <vt:lpstr>Berlin  Marzahn </vt:lpstr>
      <vt:lpstr>Glasgow Harbour restrukturyzacja obszarów poprzemysłowych </vt:lpstr>
      <vt:lpstr>Canary Wharf </vt:lpstr>
      <vt:lpstr>Zollverein, Essen, Zagłębie Ruhry</vt:lpstr>
      <vt:lpstr>Zabłocie </vt:lpstr>
      <vt:lpstr>Kraków Solvay </vt:lpstr>
      <vt:lpstr>Stary Browar - Poznań</vt:lpstr>
      <vt:lpstr>Stary Browa Poznań </vt:lpstr>
      <vt:lpstr>Bilbao, Muzeum Guggenheima,  proj. Frank O. Gehry </vt:lpstr>
      <vt:lpstr>Sopot – zabytkowe centrum miasta </vt:lpstr>
      <vt:lpstr>„Stara” Nowa Huta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MalgoZet</dc:creator>
  <cp:lastModifiedBy>user</cp:lastModifiedBy>
  <cp:revision>34</cp:revision>
  <dcterms:created xsi:type="dcterms:W3CDTF">2019-02-24T20:07:31Z</dcterms:created>
  <dcterms:modified xsi:type="dcterms:W3CDTF">2023-03-07T20:53:18Z</dcterms:modified>
</cp:coreProperties>
</file>