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5"/>
  </p:notesMasterIdLst>
  <p:sldIdLst>
    <p:sldId id="258" r:id="rId3"/>
    <p:sldId id="361" r:id="rId4"/>
    <p:sldId id="365" r:id="rId5"/>
    <p:sldId id="362" r:id="rId6"/>
    <p:sldId id="363" r:id="rId7"/>
    <p:sldId id="364" r:id="rId8"/>
    <p:sldId id="366" r:id="rId9"/>
    <p:sldId id="367" r:id="rId10"/>
    <p:sldId id="368" r:id="rId11"/>
    <p:sldId id="369" r:id="rId12"/>
    <p:sldId id="370" r:id="rId13"/>
    <p:sldId id="371" r:id="rId14"/>
    <p:sldId id="372" r:id="rId15"/>
    <p:sldId id="377" r:id="rId16"/>
    <p:sldId id="373" r:id="rId17"/>
    <p:sldId id="374" r:id="rId18"/>
    <p:sldId id="375" r:id="rId19"/>
    <p:sldId id="376" r:id="rId20"/>
    <p:sldId id="378" r:id="rId21"/>
    <p:sldId id="379" r:id="rId22"/>
    <p:sldId id="380" r:id="rId23"/>
    <p:sldId id="381" r:id="rId24"/>
    <p:sldId id="382" r:id="rId25"/>
    <p:sldId id="383" r:id="rId26"/>
    <p:sldId id="384" r:id="rId27"/>
    <p:sldId id="385" r:id="rId28"/>
    <p:sldId id="386" r:id="rId29"/>
    <p:sldId id="387" r:id="rId30"/>
    <p:sldId id="388" r:id="rId31"/>
    <p:sldId id="389" r:id="rId32"/>
    <p:sldId id="390" r:id="rId33"/>
    <p:sldId id="391" r:id="rId34"/>
    <p:sldId id="392" r:id="rId35"/>
    <p:sldId id="393" r:id="rId36"/>
    <p:sldId id="394" r:id="rId37"/>
    <p:sldId id="264" r:id="rId38"/>
    <p:sldId id="265" r:id="rId39"/>
    <p:sldId id="266" r:id="rId40"/>
    <p:sldId id="267" r:id="rId41"/>
    <p:sldId id="268" r:id="rId42"/>
    <p:sldId id="269" r:id="rId43"/>
    <p:sldId id="270" r:id="rId4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85" d="100"/>
          <a:sy n="85" d="100"/>
        </p:scale>
        <p:origin x="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C77F8B-4172-49A3-93F4-DBACB74A91DA}" type="datetimeFigureOut">
              <a:rPr lang="pl-PL" smtClean="0"/>
              <a:t>24.11.2024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F22287-EEF5-465E-BEF1-E2463D95D978}" type="slidenum">
              <a:rPr lang="pl-PL" smtClean="0"/>
              <a:t>‹#›</a:t>
            </a:fld>
            <a:endParaRPr lang="pl-PL"/>
          </a:p>
        </p:txBody>
      </p:sp>
    </p:spTree>
    <p:extLst>
      <p:ext uri="{BB962C8B-B14F-4D97-AF65-F5344CB8AC3E}">
        <p14:creationId xmlns:p14="http://schemas.microsoft.com/office/powerpoint/2010/main" val="1137872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02043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287047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909429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24.11.2024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284050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24.11.2024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666164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24.11.2024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009889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24.11.2024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532799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24.11.2024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413053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24.11.2024</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65678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24.11.2024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929998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24.11.2024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048572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24.11.2024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5251092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24.11.2024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2364480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24.11.2024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905323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24.11.2024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0321989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24.11.2024</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0254230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24.11.2024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1281755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24.11.2024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425006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24.11.2024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2990587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24.11.2024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361866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24.11.2024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110536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24.11.2024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935699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24.11.2024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550458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24.11.2024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808436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24.11.2024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459565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24.11.2024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32089548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24.11.2024</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37160206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4 </a:t>
            </a:r>
          </a:p>
          <a:p>
            <a:r>
              <a:rPr lang="pl-PL" dirty="0"/>
              <a:t>ZIRCS1-1111, ZIRCS1-1112, ZIRCS1-1113, ZIRCS1-1114, ZIRCS1-1115</a:t>
            </a:r>
          </a:p>
        </p:txBody>
      </p:sp>
      <p:sp>
        <p:nvSpPr>
          <p:cNvPr id="2" name="Tytuł 1"/>
          <p:cNvSpPr>
            <a:spLocks noGrp="1"/>
          </p:cNvSpPr>
          <p:nvPr>
            <p:ph type="ctrTitle"/>
          </p:nvPr>
        </p:nvSpPr>
        <p:spPr/>
        <p:txBody>
          <a:bodyPr/>
          <a:lstStyle/>
          <a:p>
            <a:r>
              <a:rPr lang="pl-PL" dirty="0"/>
              <a:t>Podstawy 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a:xfrm>
            <a:off x="886691" y="1752600"/>
            <a:ext cx="10468494" cy="4916760"/>
          </a:xfrm>
        </p:spPr>
        <p:txBody>
          <a:bodyPr>
            <a:normAutofit/>
          </a:bodyPr>
          <a:lstStyle/>
          <a:p>
            <a:pPr marL="114300" indent="0">
              <a:buNone/>
            </a:pPr>
            <a:r>
              <a:rPr lang="pl-PL" sz="1600" dirty="0"/>
              <a:t>Składy orzekające Trybunału Konstytucyjnego</a:t>
            </a:r>
          </a:p>
          <a:p>
            <a:pPr>
              <a:buFont typeface="Wingdings" pitchFamily="2" charset="2"/>
              <a:buChar char="Ø"/>
            </a:pPr>
            <a:r>
              <a:rPr lang="pl-PL" sz="1600" dirty="0"/>
              <a:t>pełny skład – przynajmniej 11 sędziów</a:t>
            </a:r>
          </a:p>
          <a:p>
            <a:pPr>
              <a:buFont typeface="Wingdings" pitchFamily="2" charset="2"/>
              <a:buChar char="Ø"/>
            </a:pPr>
            <a:r>
              <a:rPr lang="pl-PL" sz="1600" dirty="0"/>
              <a:t>skład 5 sędziów</a:t>
            </a:r>
          </a:p>
          <a:p>
            <a:pPr>
              <a:buFont typeface="Wingdings" pitchFamily="2" charset="2"/>
              <a:buChar char="Ø"/>
            </a:pPr>
            <a:r>
              <a:rPr lang="pl-PL" sz="1600" dirty="0"/>
              <a:t>skład 3 sędziów</a:t>
            </a:r>
          </a:p>
          <a:p>
            <a:pPr>
              <a:buFont typeface="Wingdings" pitchFamily="2" charset="2"/>
              <a:buChar char="Ø"/>
            </a:pPr>
            <a:r>
              <a:rPr lang="pl-PL" sz="1600" dirty="0"/>
              <a:t>1 sędzia</a:t>
            </a:r>
          </a:p>
          <a:p>
            <a:pPr marL="114300" indent="0">
              <a:buNone/>
            </a:pPr>
            <a:endParaRPr lang="pl-PL" sz="1600" dirty="0"/>
          </a:p>
          <a:p>
            <a:pPr marL="114300" indent="0">
              <a:buNone/>
            </a:pPr>
            <a:r>
              <a:rPr lang="pl-PL" sz="1600" dirty="0"/>
              <a:t>Rodzaje orzeczeń Trybunału Konstytucyjnego</a:t>
            </a:r>
          </a:p>
          <a:p>
            <a:pPr algn="just">
              <a:buFont typeface="Wingdings" pitchFamily="2" charset="2"/>
              <a:buChar char="Ø"/>
            </a:pPr>
            <a:r>
              <a:rPr lang="pl-PL" sz="1600" b="1" dirty="0"/>
              <a:t>wyroki</a:t>
            </a:r>
            <a:r>
              <a:rPr lang="pl-PL" sz="1600" dirty="0"/>
              <a:t> – wydawane zawsze, gdy TK bada hierarchiczną zgodność aktów normatywnych, gdy orzeka o zgodności z Konstytucją celów lub działalności partii politycznych</a:t>
            </a:r>
          </a:p>
          <a:p>
            <a:pPr>
              <a:buFont typeface="Wingdings" pitchFamily="2" charset="2"/>
              <a:buChar char="Ø"/>
            </a:pPr>
            <a:r>
              <a:rPr lang="pl-PL" sz="1600" b="1" dirty="0"/>
              <a:t>postanowienia</a:t>
            </a:r>
            <a:r>
              <a:rPr lang="pl-PL" sz="1600" dirty="0"/>
              <a:t> – pozostałe sprawy</a:t>
            </a:r>
          </a:p>
          <a:p>
            <a:pPr marL="114300" indent="0">
              <a:buNone/>
            </a:pPr>
            <a:endParaRPr lang="pl-PL" sz="1600" dirty="0"/>
          </a:p>
          <a:p>
            <a:pPr marL="114300" indent="0">
              <a:buNone/>
            </a:pPr>
            <a:r>
              <a:rPr lang="pl-PL" sz="1600" dirty="0"/>
              <a:t>Cechy orzeczeń Trybunału Konstytucyjnego</a:t>
            </a:r>
          </a:p>
          <a:p>
            <a:pPr algn="just">
              <a:buFont typeface="Wingdings" pitchFamily="2" charset="2"/>
              <a:buChar char="Ø"/>
            </a:pPr>
            <a:r>
              <a:rPr lang="pl-PL" sz="1600" b="1" dirty="0"/>
              <a:t>ostateczne </a:t>
            </a:r>
          </a:p>
          <a:p>
            <a:pPr algn="just">
              <a:buFont typeface="Wingdings" pitchFamily="2" charset="2"/>
              <a:buChar char="Ø"/>
            </a:pPr>
            <a:r>
              <a:rPr lang="pl-PL" sz="1600" b="1" dirty="0"/>
              <a:t>powszechnie obowiązujące</a:t>
            </a:r>
          </a:p>
        </p:txBody>
      </p:sp>
    </p:spTree>
    <p:extLst>
      <p:ext uri="{BB962C8B-B14F-4D97-AF65-F5344CB8AC3E}">
        <p14:creationId xmlns:p14="http://schemas.microsoft.com/office/powerpoint/2010/main" val="393082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Krajowa Rada Sądownictwa</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lgn="just">
              <a:buFont typeface="Wingdings" pitchFamily="2" charset="2"/>
              <a:buChar char="Ø"/>
            </a:pPr>
            <a:r>
              <a:rPr lang="pl-PL" sz="1600" dirty="0"/>
              <a:t>Pierwszy Prezes Sądu Najwyższego, Prezes Naczelnego Sądu Administracyjnego, Minister Sprawiedliwości, przedstawiciel Prezydenta RP</a:t>
            </a:r>
          </a:p>
          <a:p>
            <a:pPr algn="just">
              <a:buFont typeface="Wingdings" pitchFamily="2" charset="2"/>
              <a:buChar char="Ø"/>
            </a:pPr>
            <a:r>
              <a:rPr lang="pl-PL" sz="1600" dirty="0"/>
              <a:t>15 sędziów – przedstawicieli Sądu Najwyższego, sądów administracyjnych, sądów powszechnych i sądów wojskowych</a:t>
            </a:r>
          </a:p>
          <a:p>
            <a:pPr algn="just">
              <a:buFont typeface="Wingdings" pitchFamily="2" charset="2"/>
              <a:buChar char="Ø"/>
            </a:pPr>
            <a:r>
              <a:rPr lang="pl-PL" sz="1600" dirty="0"/>
              <a:t>4 posłów</a:t>
            </a:r>
          </a:p>
          <a:p>
            <a:pPr algn="just">
              <a:buFont typeface="Wingdings" pitchFamily="2" charset="2"/>
              <a:buChar char="Ø"/>
            </a:pPr>
            <a:r>
              <a:rPr lang="pl-PL" sz="1600" dirty="0"/>
              <a:t>2 senatorów</a:t>
            </a:r>
          </a:p>
          <a:p>
            <a:pPr marL="114300" indent="0" algn="just">
              <a:buNone/>
            </a:pPr>
            <a:endParaRPr lang="pl-PL" sz="1600" dirty="0"/>
          </a:p>
          <a:p>
            <a:pPr marL="114300" indent="0" algn="just">
              <a:buNone/>
            </a:pPr>
            <a:r>
              <a:rPr lang="pl-PL" sz="1600" dirty="0"/>
              <a:t>Prezydium KRS:</a:t>
            </a:r>
          </a:p>
          <a:p>
            <a:pPr algn="just">
              <a:buFont typeface="Wingdings" pitchFamily="2" charset="2"/>
              <a:buChar char="Ø"/>
            </a:pPr>
            <a:r>
              <a:rPr lang="pl-PL" sz="1600" dirty="0"/>
              <a:t>przewodniczący</a:t>
            </a:r>
          </a:p>
          <a:p>
            <a:pPr algn="just">
              <a:buFont typeface="Wingdings" pitchFamily="2" charset="2"/>
              <a:buChar char="Ø"/>
            </a:pPr>
            <a:r>
              <a:rPr lang="pl-PL" sz="1600" dirty="0"/>
              <a:t>2 wiceprzewodniczących</a:t>
            </a:r>
          </a:p>
          <a:p>
            <a:pPr algn="just">
              <a:buFont typeface="Wingdings" pitchFamily="2" charset="2"/>
              <a:buChar char="Ø"/>
            </a:pPr>
            <a:r>
              <a:rPr lang="pl-PL" sz="1600" dirty="0"/>
              <a:t>3 członków</a:t>
            </a:r>
          </a:p>
        </p:txBody>
      </p:sp>
    </p:spTree>
    <p:extLst>
      <p:ext uri="{BB962C8B-B14F-4D97-AF65-F5344CB8AC3E}">
        <p14:creationId xmlns:p14="http://schemas.microsoft.com/office/powerpoint/2010/main" val="305629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Krajowa Rada Sądownictwa</a:t>
            </a:r>
          </a:p>
        </p:txBody>
      </p:sp>
      <p:sp>
        <p:nvSpPr>
          <p:cNvPr id="3" name="Symbol zastępczy zawartości 2"/>
          <p:cNvSpPr>
            <a:spLocks noGrp="1"/>
          </p:cNvSpPr>
          <p:nvPr>
            <p:ph idx="1"/>
          </p:nvPr>
        </p:nvSpPr>
        <p:spPr>
          <a:xfrm>
            <a:off x="476596" y="1562334"/>
            <a:ext cx="11355186" cy="5112568"/>
          </a:xfrm>
        </p:spPr>
        <p:txBody>
          <a:bodyPr>
            <a:normAutofit/>
          </a:bodyPr>
          <a:lstStyle/>
          <a:p>
            <a:pPr marL="114300" indent="0" algn="just">
              <a:buNone/>
            </a:pPr>
            <a:r>
              <a:rPr lang="pl-PL" sz="1600" dirty="0"/>
              <a:t>Kompetencje:</a:t>
            </a:r>
          </a:p>
          <a:p>
            <a:pPr algn="just">
              <a:buFont typeface="Wingdings" pitchFamily="2" charset="2"/>
              <a:buChar char="Ø"/>
            </a:pPr>
            <a:r>
              <a:rPr lang="pl-PL" sz="1600" dirty="0"/>
              <a:t>rozpatrywanie i ocena kandydatów do pełnienia urzędu sędziego oraz asesora w wojewódzkim sądzie administracyjnym </a:t>
            </a:r>
          </a:p>
          <a:p>
            <a:pPr algn="just">
              <a:buFont typeface="Wingdings" pitchFamily="2" charset="2"/>
              <a:buChar char="Ø"/>
            </a:pPr>
            <a:r>
              <a:rPr lang="pl-PL" sz="1600" dirty="0"/>
              <a:t>występowanie do Prezydenta RP z wnioskami o powołanie sędziów oraz asesorów w wojewódzkich sądach administracyjnych</a:t>
            </a:r>
          </a:p>
          <a:p>
            <a:pPr algn="just">
              <a:buFont typeface="Wingdings" pitchFamily="2" charset="2"/>
              <a:buChar char="Ø"/>
            </a:pPr>
            <a:r>
              <a:rPr lang="pl-PL" sz="1600" dirty="0"/>
              <a:t>występowanie do Prezydenta z wnioskami o mianowanie asesorów w sądach powszechnych</a:t>
            </a:r>
          </a:p>
          <a:p>
            <a:pPr algn="just">
              <a:buFont typeface="Wingdings" pitchFamily="2" charset="2"/>
              <a:buChar char="Ø"/>
            </a:pPr>
            <a:r>
              <a:rPr lang="pl-PL" sz="1600" dirty="0"/>
              <a:t>uchwalanie zbioru zasad etyki sędziów i asesorów sądowych</a:t>
            </a:r>
          </a:p>
          <a:p>
            <a:pPr algn="just">
              <a:buFont typeface="Wingdings" pitchFamily="2" charset="2"/>
              <a:buChar char="Ø"/>
            </a:pPr>
            <a:r>
              <a:rPr lang="pl-PL" sz="1600" dirty="0"/>
              <a:t>wypowiadanie się o stanie kadry sędziowskiej</a:t>
            </a:r>
          </a:p>
          <a:p>
            <a:pPr algn="just">
              <a:buFont typeface="Wingdings" pitchFamily="2" charset="2"/>
              <a:buChar char="Ø"/>
            </a:pPr>
            <a:r>
              <a:rPr lang="pl-PL" sz="1600" dirty="0"/>
              <a:t>opiniowanie aktów normatywnych dotyczących sądownictwa</a:t>
            </a:r>
          </a:p>
          <a:p>
            <a:pPr algn="just">
              <a:buFont typeface="Wingdings" pitchFamily="2" charset="2"/>
              <a:buChar char="Ø"/>
            </a:pPr>
            <a:r>
              <a:rPr lang="pl-PL" sz="1600" dirty="0"/>
              <a:t>opiniowanie programów szkolenia w ramach aplikacji sędziowskiej</a:t>
            </a:r>
          </a:p>
          <a:p>
            <a:pPr algn="just">
              <a:buFont typeface="Wingdings" pitchFamily="2" charset="2"/>
              <a:buChar char="Ø"/>
            </a:pPr>
            <a:r>
              <a:rPr lang="pl-PL" sz="1600" dirty="0"/>
              <a:t>rozpatrywanie wniosków o przeniesienie sędziego w stan spoczynku</a:t>
            </a:r>
          </a:p>
          <a:p>
            <a:pPr algn="just">
              <a:buFont typeface="Wingdings" pitchFamily="2" charset="2"/>
              <a:buChar char="Ø"/>
            </a:pPr>
            <a:r>
              <a:rPr lang="pl-PL" sz="1600" dirty="0"/>
              <a:t>wybieranie rzecznika dyscyplinarnego sędziów sądów powszechnych i asesorów sądowych oraz rzecznika dyscyplinarnego sędziów sądów wojskowych</a:t>
            </a:r>
          </a:p>
          <a:p>
            <a:pPr algn="just">
              <a:buFont typeface="Wingdings" pitchFamily="2" charset="2"/>
              <a:buChar char="Ø"/>
            </a:pPr>
            <a:r>
              <a:rPr lang="pl-PL" sz="1600" dirty="0"/>
              <a:t>wyrażanie opinii w sprawie odwołania prezesa lub wiceprezesa sądu powszechnego lub sądu wojskowego</a:t>
            </a:r>
          </a:p>
          <a:p>
            <a:pPr algn="just">
              <a:buFont typeface="Wingdings" pitchFamily="2" charset="2"/>
              <a:buChar char="Ø"/>
            </a:pPr>
            <a:r>
              <a:rPr lang="pl-PL" sz="1600" dirty="0"/>
              <a:t>wskazywanie członka Rady Programowej Krajowej Szkoły Sądownictwa i Prokuratury (</a:t>
            </a:r>
            <a:r>
              <a:rPr lang="pl-PL" sz="1600" dirty="0" err="1"/>
              <a:t>KSSiP</a:t>
            </a:r>
            <a:r>
              <a:rPr lang="pl-PL" sz="1600" dirty="0"/>
              <a:t>)</a:t>
            </a:r>
          </a:p>
          <a:p>
            <a:pPr algn="just">
              <a:buFont typeface="Wingdings" pitchFamily="2" charset="2"/>
              <a:buChar char="Ø"/>
            </a:pPr>
            <a:r>
              <a:rPr lang="pl-PL" sz="1600" dirty="0"/>
              <a:t>wyrażanie opinii w sprawie powołania lub odwołania Dyrektora </a:t>
            </a:r>
            <a:r>
              <a:rPr lang="pl-PL" sz="1600" dirty="0" err="1"/>
              <a:t>KSSiP</a:t>
            </a:r>
            <a:endParaRPr lang="pl-PL" sz="1600" dirty="0"/>
          </a:p>
          <a:p>
            <a:pPr algn="just">
              <a:buFont typeface="Wingdings" pitchFamily="2" charset="2"/>
              <a:buChar char="Ø"/>
            </a:pPr>
            <a:r>
              <a:rPr lang="pl-PL" sz="1600" dirty="0"/>
              <a:t>możliwość zarządzenia przeprowadzenia wizytacji lub lustracji w sądzie</a:t>
            </a:r>
          </a:p>
        </p:txBody>
      </p:sp>
    </p:spTree>
    <p:extLst>
      <p:ext uri="{BB962C8B-B14F-4D97-AF65-F5344CB8AC3E}">
        <p14:creationId xmlns:p14="http://schemas.microsoft.com/office/powerpoint/2010/main" val="3864883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lgn="just">
              <a:buNone/>
            </a:pPr>
            <a:r>
              <a:rPr lang="pl-PL" sz="1600" dirty="0"/>
              <a:t>Naczelny organ kontroli państwowej podlegający Sejmowi.</a:t>
            </a:r>
          </a:p>
          <a:p>
            <a:pPr marL="114300" indent="0" algn="just">
              <a:buNone/>
            </a:pPr>
            <a:endParaRPr lang="pl-PL" sz="1600" dirty="0"/>
          </a:p>
          <a:p>
            <a:pPr marL="114300" indent="0" algn="just">
              <a:buNone/>
            </a:pPr>
            <a:endParaRPr lang="pl-PL" sz="1600" dirty="0"/>
          </a:p>
          <a:p>
            <a:pPr marL="114300" indent="0" algn="just">
              <a:buNone/>
            </a:pPr>
            <a:r>
              <a:rPr lang="pl-PL" sz="1600" dirty="0"/>
              <a:t>Kryteria kontroli sprawowanej przez NIK:</a:t>
            </a:r>
          </a:p>
          <a:p>
            <a:pPr algn="just">
              <a:buFont typeface="Wingdings" pitchFamily="2" charset="2"/>
              <a:buChar char="Ø"/>
            </a:pPr>
            <a:r>
              <a:rPr lang="pl-PL" sz="1600" b="1" dirty="0"/>
              <a:t>legalność</a:t>
            </a:r>
          </a:p>
          <a:p>
            <a:pPr algn="just">
              <a:buFont typeface="Wingdings" pitchFamily="2" charset="2"/>
              <a:buChar char="Ø"/>
            </a:pPr>
            <a:r>
              <a:rPr lang="pl-PL" sz="1600" b="1" dirty="0"/>
              <a:t>gospodarność</a:t>
            </a:r>
          </a:p>
          <a:p>
            <a:pPr algn="just">
              <a:buFont typeface="Wingdings" pitchFamily="2" charset="2"/>
              <a:buChar char="Ø"/>
            </a:pPr>
            <a:r>
              <a:rPr lang="pl-PL" sz="1600" b="1" dirty="0"/>
              <a:t>rzetelność</a:t>
            </a:r>
          </a:p>
          <a:p>
            <a:pPr algn="just">
              <a:buFont typeface="Wingdings" pitchFamily="2" charset="2"/>
              <a:buChar char="Ø"/>
            </a:pPr>
            <a:r>
              <a:rPr lang="pl-PL" sz="1600" b="1" dirty="0"/>
              <a:t>celowość</a:t>
            </a:r>
          </a:p>
        </p:txBody>
      </p:sp>
    </p:spTree>
    <p:extLst>
      <p:ext uri="{BB962C8B-B14F-4D97-AF65-F5344CB8AC3E}">
        <p14:creationId xmlns:p14="http://schemas.microsoft.com/office/powerpoint/2010/main" val="77896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Zasady, w oparciu o które działa NIK:</a:t>
            </a:r>
          </a:p>
          <a:p>
            <a:pPr>
              <a:buFont typeface="Wingdings" pitchFamily="2" charset="2"/>
              <a:buChar char="Ø"/>
            </a:pPr>
            <a:r>
              <a:rPr lang="pl-PL" sz="1600" dirty="0"/>
              <a:t>kolegialności </a:t>
            </a:r>
          </a:p>
          <a:p>
            <a:pPr>
              <a:buFont typeface="Wingdings" pitchFamily="2" charset="2"/>
              <a:buChar char="Ø"/>
            </a:pPr>
            <a:r>
              <a:rPr lang="pl-PL" sz="1600" dirty="0"/>
              <a:t>podległości Sejmowi</a:t>
            </a:r>
          </a:p>
          <a:p>
            <a:pPr>
              <a:buFont typeface="Wingdings" pitchFamily="2" charset="2"/>
              <a:buChar char="Ø"/>
            </a:pPr>
            <a:r>
              <a:rPr lang="pl-PL" sz="1600" dirty="0"/>
              <a:t>legalności</a:t>
            </a:r>
          </a:p>
          <a:p>
            <a:pPr>
              <a:buFont typeface="Wingdings" pitchFamily="2" charset="2"/>
              <a:buChar char="Ø"/>
            </a:pPr>
            <a:r>
              <a:rPr lang="pl-PL" sz="1600" dirty="0"/>
              <a:t>obiektywizmu</a:t>
            </a:r>
          </a:p>
          <a:p>
            <a:pPr>
              <a:buFont typeface="Wingdings" pitchFamily="2" charset="2"/>
              <a:buChar char="Ø"/>
            </a:pPr>
            <a:r>
              <a:rPr lang="pl-PL" sz="1600" dirty="0"/>
              <a:t>prawdy materialnej</a:t>
            </a:r>
          </a:p>
          <a:p>
            <a:pPr>
              <a:buFont typeface="Wingdings" pitchFamily="2" charset="2"/>
              <a:buChar char="Ø"/>
            </a:pPr>
            <a:r>
              <a:rPr lang="pl-PL" sz="1600" dirty="0"/>
              <a:t>kontradyktoryjności</a:t>
            </a:r>
          </a:p>
          <a:p>
            <a:pPr>
              <a:buFont typeface="Wingdings" pitchFamily="2" charset="2"/>
              <a:buChar char="Ø"/>
            </a:pPr>
            <a:r>
              <a:rPr lang="pl-PL" sz="1600" dirty="0"/>
              <a:t>pisemności</a:t>
            </a:r>
          </a:p>
          <a:p>
            <a:pPr>
              <a:buFont typeface="Wingdings" pitchFamily="2" charset="2"/>
              <a:buChar char="Ø"/>
            </a:pPr>
            <a:r>
              <a:rPr lang="pl-PL" sz="1600" dirty="0"/>
              <a:t>sprawności</a:t>
            </a:r>
          </a:p>
        </p:txBody>
      </p:sp>
    </p:spTree>
    <p:extLst>
      <p:ext uri="{BB962C8B-B14F-4D97-AF65-F5344CB8AC3E}">
        <p14:creationId xmlns:p14="http://schemas.microsoft.com/office/powerpoint/2010/main" val="2693258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725977" y="1752600"/>
            <a:ext cx="10712335" cy="4844752"/>
          </a:xfrm>
        </p:spPr>
        <p:txBody>
          <a:bodyPr>
            <a:normAutofit/>
          </a:bodyPr>
          <a:lstStyle/>
          <a:p>
            <a:pPr marL="114300" indent="0">
              <a:buNone/>
            </a:pPr>
            <a:endParaRPr lang="pl-PL" sz="1600" dirty="0"/>
          </a:p>
          <a:p>
            <a:pPr marL="114300" indent="0">
              <a:buNone/>
            </a:pPr>
            <a:r>
              <a:rPr lang="pl-PL" sz="1600" dirty="0"/>
              <a:t>Organy kontrolowane przez NIK:</a:t>
            </a:r>
          </a:p>
          <a:p>
            <a:pPr algn="just">
              <a:buFont typeface="Wingdings" pitchFamily="2" charset="2"/>
              <a:buChar char="Ø"/>
            </a:pPr>
            <a:r>
              <a:rPr lang="pl-PL" sz="1600" b="1" dirty="0"/>
              <a:t>legalność, gospodarność, rzetelność, celowość </a:t>
            </a:r>
            <a:r>
              <a:rPr lang="pl-PL" sz="1600" dirty="0"/>
              <a:t>– organy administracji rządowej, Narodowy Bank Polski, państwowe osoby prawne i inne państwowe jednostki organizacyjne; w zakresie gospodarki finansowej i majątkowej – m.in. Kancelaria Prezydenta RP, Kancelaria Sejmu, Kancelaria Senatu, Trybunał Konstytucyjny, Rzecznik Praw Obywatelskich, Krajowa Rada Radiofonii i Telewizji, Instytut Pamięci Narodowej, Krajowe Biuro Wyborcze </a:t>
            </a:r>
          </a:p>
          <a:p>
            <a:pPr algn="just">
              <a:buFont typeface="Wingdings" pitchFamily="2" charset="2"/>
              <a:buChar char="Ø"/>
            </a:pPr>
            <a:r>
              <a:rPr lang="pl-PL" sz="1600" b="1" dirty="0"/>
              <a:t>legalność, gospodarność, rzetelność</a:t>
            </a:r>
            <a:r>
              <a:rPr lang="pl-PL" sz="1600" dirty="0"/>
              <a:t> – organy samorządu terytorialnego, samorządowe osoby prawne i inne samorządowe jednostki organizacyjne</a:t>
            </a:r>
          </a:p>
          <a:p>
            <a:pPr algn="just">
              <a:buFont typeface="Wingdings" pitchFamily="2" charset="2"/>
              <a:buChar char="Ø"/>
            </a:pPr>
            <a:r>
              <a:rPr lang="pl-PL" sz="1600" b="1" dirty="0"/>
              <a:t> legalność, gospodarność </a:t>
            </a:r>
            <a:r>
              <a:rPr lang="pl-PL" sz="1600" dirty="0"/>
              <a:t>– inne jednostki organizacyjne i podmioty gospodarcze w zakresie, w jakim wykorzystują one majątek lub środki państwowe lub komunalne oraz wywiązują się ze zobowiązań finansowych na rzecz państwa, wykonują zadania zlecone lub powierzone, zamówienia publiczne</a:t>
            </a:r>
          </a:p>
        </p:txBody>
      </p:sp>
    </p:spTree>
    <p:extLst>
      <p:ext uri="{BB962C8B-B14F-4D97-AF65-F5344CB8AC3E}">
        <p14:creationId xmlns:p14="http://schemas.microsoft.com/office/powerpoint/2010/main" val="134432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681644" y="1752600"/>
            <a:ext cx="10967258" cy="4988768"/>
          </a:xfrm>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Najwyższa Izba Kontroli przeprowadza kontrole:</a:t>
            </a:r>
          </a:p>
          <a:p>
            <a:pPr>
              <a:buFont typeface="Wingdings" pitchFamily="2" charset="2"/>
              <a:buChar char="Ø"/>
            </a:pPr>
            <a:r>
              <a:rPr lang="pl-PL" sz="1600" dirty="0"/>
              <a:t>z własnej inicjatywy</a:t>
            </a:r>
          </a:p>
          <a:p>
            <a:pPr>
              <a:buFont typeface="Wingdings" pitchFamily="2" charset="2"/>
              <a:buChar char="Ø"/>
            </a:pPr>
            <a:r>
              <a:rPr lang="pl-PL" sz="1600" dirty="0"/>
              <a:t>na zlecenie Sejmu, Marszałka Sejmu, Prezydium Sejmu, komisji sejmowych</a:t>
            </a:r>
          </a:p>
          <a:p>
            <a:pPr>
              <a:buFont typeface="Wingdings" pitchFamily="2" charset="2"/>
              <a:buChar char="Ø"/>
            </a:pPr>
            <a:r>
              <a:rPr lang="pl-PL" sz="1600" dirty="0"/>
              <a:t>na zlecenie Prezydenta RP</a:t>
            </a:r>
          </a:p>
          <a:p>
            <a:pPr>
              <a:buFont typeface="Wingdings" pitchFamily="2" charset="2"/>
              <a:buChar char="Ø"/>
            </a:pPr>
            <a:r>
              <a:rPr lang="pl-PL" sz="1600" dirty="0"/>
              <a:t>na zlecenie Prezesa RM</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872051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748145" y="1752600"/>
            <a:ext cx="10906299" cy="4916760"/>
          </a:xfrm>
        </p:spPr>
        <p:txBody>
          <a:bodyPr>
            <a:normAutofit/>
          </a:bodyPr>
          <a:lstStyle/>
          <a:p>
            <a:pPr marL="114300" indent="0">
              <a:buNone/>
            </a:pPr>
            <a:r>
              <a:rPr lang="pl-PL" sz="1600" dirty="0"/>
              <a:t>Organizacja NIK:</a:t>
            </a:r>
          </a:p>
          <a:p>
            <a:pPr algn="just">
              <a:buFont typeface="Wingdings" pitchFamily="2" charset="2"/>
              <a:buChar char="Ø"/>
            </a:pPr>
            <a:r>
              <a:rPr lang="pl-PL" sz="1600" b="1" dirty="0"/>
              <a:t>Prezes NIK </a:t>
            </a:r>
            <a:r>
              <a:rPr lang="pl-PL" sz="1600" dirty="0"/>
              <a:t>– wybierany przez Sejm za zgodą Senatu; kadencja 6 lat; posiada immunitet; obowiązuje go zakaz przynależności do partii politycznych i zajmowania innych stanowisk; kieruje pracami NIK, przedstawia informacje o kontrolach przeprowadzonych przez NIK, może składać wnioski do TK, przedkłada Sejmowi uwagi NIK do sprawozdania RM z wykonania budżetu państwa </a:t>
            </a:r>
          </a:p>
          <a:p>
            <a:pPr algn="just">
              <a:buFont typeface="Wingdings" pitchFamily="2" charset="2"/>
              <a:buChar char="Ø"/>
            </a:pPr>
            <a:r>
              <a:rPr lang="pl-PL" sz="1600" dirty="0"/>
              <a:t> </a:t>
            </a:r>
            <a:r>
              <a:rPr lang="pl-PL" sz="1600" b="1" dirty="0"/>
              <a:t>wiceprezesi NIK </a:t>
            </a:r>
            <a:r>
              <a:rPr lang="pl-PL" sz="1600" dirty="0"/>
              <a:t>(w liczbie 3) – powoływani przez Marszałka Sejmu na wniosek Prezesa NIK; obowiązuje ich zakaz przynależności do partii politycznych, zajmowania innych stanowisk; zastępują Prezesa NIK</a:t>
            </a:r>
          </a:p>
          <a:p>
            <a:pPr algn="just">
              <a:buFont typeface="Wingdings" pitchFamily="2" charset="2"/>
              <a:buChar char="Ø"/>
            </a:pPr>
            <a:r>
              <a:rPr lang="pl-PL" sz="1600" b="1" dirty="0"/>
              <a:t>dyrektor generalny NIK </a:t>
            </a:r>
            <a:r>
              <a:rPr lang="pl-PL" sz="1600" dirty="0"/>
              <a:t>– powoływany i odwoływany przez Prezesa NIK; obowiązuje go zakaz przynależności do partii politycznych, zajmowania innych stanowisk</a:t>
            </a:r>
          </a:p>
          <a:p>
            <a:pPr algn="just">
              <a:buFont typeface="Wingdings" pitchFamily="2" charset="2"/>
              <a:buChar char="Ø"/>
            </a:pPr>
            <a:r>
              <a:rPr lang="pl-PL" sz="1600" b="1" dirty="0"/>
              <a:t>Kolegium NIK</a:t>
            </a:r>
            <a:r>
              <a:rPr lang="pl-PL" sz="1600" dirty="0"/>
              <a:t> – skład: Prezes NIK, wiceprezesi NIK, dyrektor generalny NIK, 14 członków (powołanych przez Marszałka Sejmu – 7 przedstawicieli nauk ekonomicznych lub prawnych, 7 dyrektorów kontrolnych jednostek organizacyjnych NIK lub radców Prezesa NIK); Kolegium NIK zatwierdza analizę wykonania budżetu państwa i założeń polityki pieniężnej, sprawozdanie z działalności NIK, uchwala opinię w sprawie absolutorium dla RM,  wnioski o rozpatrzenie określonych problemów przez Sejm, projekt budżetu NIK, roczny plan pracy NIK</a:t>
            </a:r>
            <a:endParaRPr lang="pl-PL" sz="1600" b="1" dirty="0"/>
          </a:p>
          <a:p>
            <a:pPr marL="114300" indent="0">
              <a:buNone/>
            </a:pPr>
            <a:endParaRPr lang="pl-PL" sz="1600" dirty="0"/>
          </a:p>
        </p:txBody>
      </p:sp>
    </p:spTree>
    <p:extLst>
      <p:ext uri="{BB962C8B-B14F-4D97-AF65-F5344CB8AC3E}">
        <p14:creationId xmlns:p14="http://schemas.microsoft.com/office/powerpoint/2010/main" val="274334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endParaRPr lang="pl-PL" sz="2000" b="1" dirty="0"/>
          </a:p>
        </p:txBody>
      </p:sp>
      <p:sp>
        <p:nvSpPr>
          <p:cNvPr id="3" name="Symbol zastępczy zawartości 2"/>
          <p:cNvSpPr>
            <a:spLocks noGrp="1"/>
          </p:cNvSpPr>
          <p:nvPr>
            <p:ph idx="1"/>
          </p:nvPr>
        </p:nvSpPr>
        <p:spPr/>
        <p:txBody>
          <a:bodyPr>
            <a:normAutofit/>
          </a:bodyPr>
          <a:lstStyle/>
          <a:p>
            <a:pPr marL="114300" indent="0">
              <a:buNone/>
            </a:pPr>
            <a:r>
              <a:rPr lang="pl-PL" sz="1600" dirty="0"/>
              <a:t>Jednostki organizacyjne NIK: </a:t>
            </a:r>
            <a:r>
              <a:rPr lang="pl-PL" sz="1600" b="1" dirty="0"/>
              <a:t>departamenty i delegatury</a:t>
            </a:r>
          </a:p>
          <a:p>
            <a:pPr marL="114300" indent="0">
              <a:buNone/>
            </a:pPr>
            <a:endParaRPr lang="pl-PL" sz="1600" dirty="0"/>
          </a:p>
          <a:p>
            <a:pPr marL="114300" indent="0">
              <a:buNone/>
            </a:pPr>
            <a:r>
              <a:rPr lang="pl-PL" sz="1600" dirty="0"/>
              <a:t>Postępowanie kontrolne NIK:</a:t>
            </a:r>
          </a:p>
          <a:p>
            <a:pPr>
              <a:buFont typeface="Wingdings" pitchFamily="2" charset="2"/>
              <a:buChar char="Ø"/>
            </a:pPr>
            <a:r>
              <a:rPr lang="pl-PL" sz="1600" dirty="0"/>
              <a:t>obowiązek wpuszczenia kontrolera NIK</a:t>
            </a:r>
          </a:p>
          <a:p>
            <a:pPr algn="just">
              <a:buFont typeface="Wingdings" pitchFamily="2" charset="2"/>
              <a:buChar char="Ø"/>
            </a:pPr>
            <a:r>
              <a:rPr lang="pl-PL" sz="1600" dirty="0"/>
              <a:t>kontrolerzy mają prawo wstępu do pomieszczeń jednostki kontrolowanej, przeglądania dokumentów, przeprowadzania oględzin, wzywania i przesłuchiwania świadków, żądania wyjaśnień od pracowników jednostek kontrolowanych</a:t>
            </a:r>
          </a:p>
          <a:p>
            <a:pPr algn="just">
              <a:buFont typeface="Wingdings" pitchFamily="2" charset="2"/>
              <a:buChar char="Ø"/>
            </a:pPr>
            <a:r>
              <a:rPr lang="pl-PL" sz="1600" dirty="0"/>
              <a:t>z przeprowadzonej kontroli sporządzany jest protokół</a:t>
            </a:r>
          </a:p>
          <a:p>
            <a:pPr algn="just">
              <a:buFont typeface="Wingdings" pitchFamily="2" charset="2"/>
              <a:buChar char="Ø"/>
            </a:pPr>
            <a:r>
              <a:rPr lang="pl-PL" sz="1600" dirty="0"/>
              <a:t>dyrektor jednostki kontrolowanej może zgłosić zastrzeżenia do protokołu</a:t>
            </a:r>
          </a:p>
          <a:p>
            <a:pPr algn="just">
              <a:buFont typeface="Wingdings" pitchFamily="2" charset="2"/>
              <a:buChar char="Ø"/>
            </a:pPr>
            <a:r>
              <a:rPr lang="pl-PL" sz="1600" dirty="0"/>
              <a:t>pracownicy NIK przeprowadzający kontrolę korzystają z ochrony immunitetowej </a:t>
            </a:r>
          </a:p>
        </p:txBody>
      </p:sp>
    </p:spTree>
    <p:extLst>
      <p:ext uri="{BB962C8B-B14F-4D97-AF65-F5344CB8AC3E}">
        <p14:creationId xmlns:p14="http://schemas.microsoft.com/office/powerpoint/2010/main" val="270348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Obywatelskich</a:t>
            </a:r>
          </a:p>
        </p:txBody>
      </p:sp>
      <p:sp>
        <p:nvSpPr>
          <p:cNvPr id="3" name="Symbol zastępczy zawartości 2"/>
          <p:cNvSpPr>
            <a:spLocks noGrp="1"/>
          </p:cNvSpPr>
          <p:nvPr>
            <p:ph idx="1"/>
          </p:nvPr>
        </p:nvSpPr>
        <p:spPr/>
        <p:txBody>
          <a:bodyPr>
            <a:normAutofit/>
          </a:bodyPr>
          <a:lstStyle/>
          <a:p>
            <a:pPr marL="114300" indent="0" algn="just">
              <a:buNone/>
            </a:pPr>
            <a:r>
              <a:rPr lang="pl-PL" sz="1600" dirty="0"/>
              <a:t>Stoi na straży wolności i praw człowieka i obywatela określonych w Konstytucji i innych aktach normatywnych.</a:t>
            </a:r>
          </a:p>
          <a:p>
            <a:pPr marL="114300" indent="0" algn="just">
              <a:buNone/>
            </a:pPr>
            <a:endParaRPr lang="pl-PL" sz="1600" dirty="0"/>
          </a:p>
          <a:p>
            <a:pPr marL="114300" indent="0" algn="just">
              <a:buNone/>
            </a:pPr>
            <a:r>
              <a:rPr lang="pl-PL" sz="1600" dirty="0"/>
              <a:t>Bada, czy na skutek działania lub zaniechania organów, organizacji i instytucji zobowiązanych do przestrzegania wolności i praw człowieka i obywatela nie nastąpiło naruszenie prawa, zasad współżycia społecznego i sprawiedliwości społecznej.</a:t>
            </a:r>
          </a:p>
          <a:p>
            <a:pPr marL="114300" indent="0" algn="just">
              <a:buNone/>
            </a:pPr>
            <a:endParaRPr lang="pl-PL" sz="1600" dirty="0"/>
          </a:p>
          <a:p>
            <a:pPr marL="114300" indent="0" algn="just">
              <a:buNone/>
            </a:pPr>
            <a:r>
              <a:rPr lang="pl-PL" sz="1600" dirty="0"/>
              <a:t>Rzecznika Praw Obywatelskich wybiera Sejm za zgodą Senatu. </a:t>
            </a:r>
          </a:p>
          <a:p>
            <a:pPr marL="114300" indent="0" algn="just">
              <a:buNone/>
            </a:pPr>
            <a:endParaRPr lang="pl-PL" sz="1600" dirty="0"/>
          </a:p>
          <a:p>
            <a:pPr marL="114300" indent="0" algn="just">
              <a:buNone/>
            </a:pPr>
            <a:r>
              <a:rPr lang="pl-PL" sz="1600" dirty="0"/>
              <a:t>Kadencja RPO – 5 lat</a:t>
            </a:r>
          </a:p>
        </p:txBody>
      </p:sp>
    </p:spTree>
    <p:extLst>
      <p:ext uri="{BB962C8B-B14F-4D97-AF65-F5344CB8AC3E}">
        <p14:creationId xmlns:p14="http://schemas.microsoft.com/office/powerpoint/2010/main" val="57901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sądownicza</a:t>
            </a:r>
            <a:br>
              <a:rPr lang="pl-PL" sz="2000" dirty="0"/>
            </a:br>
            <a:r>
              <a:rPr lang="pl-PL" sz="2000" dirty="0"/>
              <a:t>organy władzy sądowniczej</a:t>
            </a:r>
          </a:p>
        </p:txBody>
      </p:sp>
      <p:sp>
        <p:nvSpPr>
          <p:cNvPr id="3" name="Symbol zastępczy zawartości 2"/>
          <p:cNvSpPr>
            <a:spLocks noGrp="1"/>
          </p:cNvSpPr>
          <p:nvPr>
            <p:ph idx="1"/>
          </p:nvPr>
        </p:nvSpPr>
        <p:spPr/>
        <p:txBody>
          <a:bodyPr>
            <a:normAutofit/>
          </a:bodyPr>
          <a:lstStyle/>
          <a:p>
            <a:pPr marL="114300" indent="0">
              <a:buNone/>
            </a:pPr>
            <a:r>
              <a:rPr lang="pl-PL" sz="1600" b="1" dirty="0"/>
              <a:t>Sądy</a:t>
            </a:r>
          </a:p>
          <a:p>
            <a:pPr>
              <a:buFont typeface="Wingdings" pitchFamily="2" charset="2"/>
              <a:buChar char="Ø"/>
            </a:pPr>
            <a:r>
              <a:rPr lang="pl-PL" sz="1600" b="1" dirty="0"/>
              <a:t>sądy powszechne: </a:t>
            </a:r>
            <a:r>
              <a:rPr lang="pl-PL" sz="1600" dirty="0"/>
              <a:t>sądy rejonowe, sądy okręgowe, sądy apelacyjne</a:t>
            </a:r>
          </a:p>
          <a:p>
            <a:pPr>
              <a:buFont typeface="Wingdings" pitchFamily="2" charset="2"/>
              <a:buChar char="Ø"/>
            </a:pPr>
            <a:r>
              <a:rPr lang="pl-PL" sz="1600" b="1" dirty="0"/>
              <a:t>sądy wojskowe: </a:t>
            </a:r>
            <a:r>
              <a:rPr lang="pl-PL" sz="1600" dirty="0"/>
              <a:t>garnizonowe sądy wojskowe, okręgowe sądy wojskowe</a:t>
            </a:r>
          </a:p>
          <a:p>
            <a:pPr algn="just">
              <a:buFont typeface="Wingdings" pitchFamily="2" charset="2"/>
              <a:buChar char="Ø"/>
            </a:pPr>
            <a:r>
              <a:rPr lang="pl-PL" sz="1600" b="1" dirty="0"/>
              <a:t>sądy administracyjne: </a:t>
            </a:r>
            <a:r>
              <a:rPr lang="pl-PL" sz="1600" dirty="0"/>
              <a:t>wojewódzkie sądy administracyjne, Naczelny Sąd Administracyjny (Izba </a:t>
            </a:r>
            <a:r>
              <a:rPr lang="pl-PL" sz="1600" dirty="0" err="1"/>
              <a:t>Ogólnoadministracyjna</a:t>
            </a:r>
            <a:r>
              <a:rPr lang="pl-PL" sz="1600" dirty="0"/>
              <a:t>, Izba Finansowa, Izba Gospodarcza)</a:t>
            </a:r>
          </a:p>
          <a:p>
            <a:pPr algn="just">
              <a:buFont typeface="Wingdings" pitchFamily="2" charset="2"/>
              <a:buChar char="Ø"/>
            </a:pPr>
            <a:r>
              <a:rPr lang="pl-PL" sz="1600" b="1" dirty="0"/>
              <a:t>Sąd Najwyższy</a:t>
            </a:r>
            <a:r>
              <a:rPr lang="pl-PL" sz="1600" dirty="0"/>
              <a:t>: Izba Cywilna, Izba Karna, Izba Pracy i Ubezpieczeń Społecznych, Izba Kontroli Nadzwyczajnej i Spraw Publicznych, Izba Odpowiedzialności Zawodowej </a:t>
            </a: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Trybunały</a:t>
            </a:r>
          </a:p>
          <a:p>
            <a:pPr algn="just">
              <a:buFont typeface="Wingdings" pitchFamily="2" charset="2"/>
              <a:buChar char="Ø"/>
            </a:pPr>
            <a:r>
              <a:rPr lang="pl-PL" sz="1600" b="1" dirty="0"/>
              <a:t>Trybunał Stanu </a:t>
            </a:r>
          </a:p>
          <a:p>
            <a:pPr algn="just">
              <a:buFont typeface="Wingdings" pitchFamily="2" charset="2"/>
              <a:buChar char="Ø"/>
            </a:pPr>
            <a:r>
              <a:rPr lang="pl-PL" sz="1600" b="1" dirty="0"/>
              <a:t>Trybunał Konstytucyjny</a:t>
            </a:r>
            <a:r>
              <a:rPr lang="pl-PL" sz="1600" dirty="0"/>
              <a:t> </a:t>
            </a:r>
            <a:endParaRPr lang="pl-PL" sz="1600" b="1" dirty="0"/>
          </a:p>
          <a:p>
            <a:pPr>
              <a:buFont typeface="Wingdings" pitchFamily="2" charset="2"/>
              <a:buChar char="Ø"/>
            </a:pPr>
            <a:endParaRPr lang="pl-PL" sz="1600" b="1" dirty="0"/>
          </a:p>
        </p:txBody>
      </p:sp>
    </p:spTree>
    <p:extLst>
      <p:ext uri="{BB962C8B-B14F-4D97-AF65-F5344CB8AC3E}">
        <p14:creationId xmlns:p14="http://schemas.microsoft.com/office/powerpoint/2010/main" val="403071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Obywatelskich</a:t>
            </a:r>
          </a:p>
        </p:txBody>
      </p:sp>
      <p:sp>
        <p:nvSpPr>
          <p:cNvPr id="3" name="Symbol zastępczy zawartości 2"/>
          <p:cNvSpPr>
            <a:spLocks noGrp="1"/>
          </p:cNvSpPr>
          <p:nvPr>
            <p:ph idx="1"/>
          </p:nvPr>
        </p:nvSpPr>
        <p:spPr>
          <a:xfrm>
            <a:off x="681644" y="1752600"/>
            <a:ext cx="10828712" cy="4916760"/>
          </a:xfrm>
        </p:spPr>
        <p:txBody>
          <a:bodyPr>
            <a:normAutofit/>
          </a:bodyPr>
          <a:lstStyle/>
          <a:p>
            <a:pPr marL="114300" indent="0">
              <a:buNone/>
            </a:pPr>
            <a:endParaRPr lang="pl-PL" sz="1600" dirty="0"/>
          </a:p>
          <a:p>
            <a:pPr marL="114300" indent="0">
              <a:buNone/>
            </a:pPr>
            <a:endParaRPr lang="pl-PL" sz="1600" dirty="0"/>
          </a:p>
          <a:p>
            <a:pPr marL="114300" indent="0">
              <a:buNone/>
            </a:pPr>
            <a:r>
              <a:rPr lang="pl-PL" sz="1600" b="1" dirty="0"/>
              <a:t>Każdy</a:t>
            </a:r>
            <a:r>
              <a:rPr lang="pl-PL" sz="1600" dirty="0"/>
              <a:t> ma prawo zwrócić się do RPO z wnioskiem o pomoc w ochronie wolności lub praw naruszonych przez organy władzy publicznej.</a:t>
            </a:r>
          </a:p>
          <a:p>
            <a:pPr marL="114300" indent="0">
              <a:buNone/>
            </a:pPr>
            <a:endParaRPr lang="pl-PL" sz="1600" dirty="0"/>
          </a:p>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Wniosek do RPO o ochronę </a:t>
            </a:r>
            <a:r>
              <a:rPr lang="pl-PL" sz="1600" b="1" dirty="0"/>
              <a:t>nie wymaga szczególnej formy i jest wolny od opłat</a:t>
            </a:r>
            <a:r>
              <a:rPr lang="pl-PL" sz="1600" dirty="0"/>
              <a:t>.</a:t>
            </a:r>
          </a:p>
          <a:p>
            <a:pPr marL="114300" indent="0">
              <a:buNone/>
            </a:pPr>
            <a:endParaRPr lang="pl-PL" sz="1600" dirty="0"/>
          </a:p>
        </p:txBody>
      </p:sp>
    </p:spTree>
    <p:extLst>
      <p:ext uri="{BB962C8B-B14F-4D97-AF65-F5344CB8AC3E}">
        <p14:creationId xmlns:p14="http://schemas.microsoft.com/office/powerpoint/2010/main" val="8866752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Obywatelskich</a:t>
            </a:r>
          </a:p>
        </p:txBody>
      </p:sp>
      <p:sp>
        <p:nvSpPr>
          <p:cNvPr id="3" name="Symbol zastępczy zawartości 2"/>
          <p:cNvSpPr>
            <a:spLocks noGrp="1"/>
          </p:cNvSpPr>
          <p:nvPr>
            <p:ph idx="1"/>
          </p:nvPr>
        </p:nvSpPr>
        <p:spPr>
          <a:xfrm>
            <a:off x="568171" y="1752600"/>
            <a:ext cx="11213734" cy="4916760"/>
          </a:xfrm>
        </p:spPr>
        <p:txBody>
          <a:bodyPr>
            <a:normAutofit/>
          </a:bodyPr>
          <a:lstStyle/>
          <a:p>
            <a:pPr marL="114300" indent="0">
              <a:buNone/>
            </a:pPr>
            <a:r>
              <a:rPr lang="pl-PL" sz="1600" dirty="0"/>
              <a:t>Uprawnienia RPO:</a:t>
            </a:r>
          </a:p>
          <a:p>
            <a:pPr>
              <a:buFont typeface="Wingdings" pitchFamily="2" charset="2"/>
              <a:buChar char="Ø"/>
            </a:pPr>
            <a:r>
              <a:rPr lang="pl-PL" sz="1600" dirty="0"/>
              <a:t>może zbadać każdą sprawę na miejscu</a:t>
            </a:r>
          </a:p>
          <a:p>
            <a:pPr algn="just">
              <a:buFont typeface="Wingdings" pitchFamily="2" charset="2"/>
              <a:buChar char="Ø"/>
            </a:pPr>
            <a:r>
              <a:rPr lang="pl-PL" sz="1600" dirty="0"/>
              <a:t>może żądać przedstawienia informacji o stanie sprawy prowadzonej przez prokuraturę i organy administracji państwowej</a:t>
            </a:r>
          </a:p>
          <a:p>
            <a:pPr algn="just">
              <a:buFont typeface="Wingdings" pitchFamily="2" charset="2"/>
              <a:buChar char="Ø"/>
            </a:pPr>
            <a:r>
              <a:rPr lang="pl-PL" sz="1600" dirty="0"/>
              <a:t>może żądać akt sprawy prowadzonej przez organy administracji państwowej</a:t>
            </a:r>
          </a:p>
          <a:p>
            <a:pPr algn="just">
              <a:buFont typeface="Wingdings" pitchFamily="2" charset="2"/>
              <a:buChar char="Ø"/>
            </a:pPr>
            <a:r>
              <a:rPr lang="pl-PL" sz="1600" dirty="0"/>
              <a:t>może żądać wglądu do akt sądowych i prokuratorskich, akt innych organów ścigania</a:t>
            </a:r>
          </a:p>
          <a:p>
            <a:pPr algn="just">
              <a:buFont typeface="Wingdings" pitchFamily="2" charset="2"/>
              <a:buChar char="Ø"/>
            </a:pPr>
            <a:r>
              <a:rPr lang="pl-PL" sz="1600" dirty="0"/>
              <a:t>może skierować wystąpienie do organu, w którego działalności stwierdził nieprawidłowości</a:t>
            </a:r>
          </a:p>
          <a:p>
            <a:pPr algn="just">
              <a:buFont typeface="Wingdings" pitchFamily="2" charset="2"/>
              <a:buChar char="Ø"/>
            </a:pPr>
            <a:r>
              <a:rPr lang="pl-PL" sz="1600" dirty="0"/>
              <a:t>może żądać wszczęcia postępowania w sprawach cywilnych, administracyjnych, postępowania przygotowawczego w sprawach karnych</a:t>
            </a:r>
          </a:p>
          <a:p>
            <a:pPr algn="just">
              <a:buFont typeface="Wingdings" pitchFamily="2" charset="2"/>
              <a:buChar char="Ø"/>
            </a:pPr>
            <a:r>
              <a:rPr lang="pl-PL" sz="1600" dirty="0"/>
              <a:t>może przystępować do toczącego się postępowania cywilnego, administracyjnego, </a:t>
            </a:r>
            <a:r>
              <a:rPr lang="pl-PL" sz="1600" dirty="0" err="1"/>
              <a:t>sądowoadministracyjnego</a:t>
            </a:r>
            <a:r>
              <a:rPr lang="pl-PL" sz="1600" dirty="0"/>
              <a:t> na prawach przysługujących prokuratorowi </a:t>
            </a:r>
          </a:p>
          <a:p>
            <a:pPr algn="just">
              <a:buFont typeface="Wingdings" pitchFamily="2" charset="2"/>
              <a:buChar char="Ø"/>
            </a:pPr>
            <a:r>
              <a:rPr lang="pl-PL" sz="1600" dirty="0"/>
              <a:t>może występować z wnioskami do TK</a:t>
            </a:r>
          </a:p>
          <a:p>
            <a:pPr algn="just">
              <a:buFont typeface="Wingdings" pitchFamily="2" charset="2"/>
              <a:buChar char="Ø"/>
            </a:pPr>
            <a:r>
              <a:rPr lang="pl-PL" sz="1600" dirty="0"/>
              <a:t>może występować do Sądu Najwyższego i do Naczelnego Sądu Administracyjnego o podjęcie uchwały wyjaśniającej</a:t>
            </a:r>
          </a:p>
          <a:p>
            <a:pPr marL="114300" indent="0">
              <a:buNone/>
            </a:pPr>
            <a:endParaRPr lang="pl-PL" sz="1600" dirty="0"/>
          </a:p>
        </p:txBody>
      </p:sp>
    </p:spTree>
    <p:extLst>
      <p:ext uri="{BB962C8B-B14F-4D97-AF65-F5344CB8AC3E}">
        <p14:creationId xmlns:p14="http://schemas.microsoft.com/office/powerpoint/2010/main" val="2838883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dziecka</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Stoi na straży praw dziecka określonych w Konstytucji, Konwencji o prawach dziecka i innych przepisach prawa, z poszanowaniem odpowiedzialności, praw i obowiązków rodziców.</a:t>
            </a:r>
          </a:p>
          <a:p>
            <a:pPr marL="114300" indent="0" algn="just">
              <a:buNone/>
            </a:pPr>
            <a:endParaRPr lang="pl-PL" sz="1600" dirty="0"/>
          </a:p>
          <a:p>
            <a:pPr marL="114300" indent="0" algn="just">
              <a:buNone/>
            </a:pPr>
            <a:r>
              <a:rPr lang="pl-PL" sz="1600" dirty="0"/>
              <a:t>Rzecznika Praw Dziecka wybiera Sejm za zgodą Senatu.</a:t>
            </a:r>
          </a:p>
          <a:p>
            <a:pPr marL="114300" indent="0" algn="just">
              <a:buNone/>
            </a:pPr>
            <a:endParaRPr lang="pl-PL" sz="1600" dirty="0"/>
          </a:p>
          <a:p>
            <a:pPr marL="114300" indent="0" algn="just">
              <a:buNone/>
            </a:pPr>
            <a:r>
              <a:rPr lang="pl-PL" sz="1600" dirty="0"/>
              <a:t>Kadencja RPD trwa 5 lat.</a:t>
            </a:r>
          </a:p>
          <a:p>
            <a:pPr marL="114300" indent="0" algn="just">
              <a:buNone/>
            </a:pPr>
            <a:r>
              <a:rPr lang="pl-PL" sz="1600" dirty="0"/>
              <a:t> </a:t>
            </a:r>
          </a:p>
        </p:txBody>
      </p:sp>
    </p:spTree>
    <p:extLst>
      <p:ext uri="{BB962C8B-B14F-4D97-AF65-F5344CB8AC3E}">
        <p14:creationId xmlns:p14="http://schemas.microsoft.com/office/powerpoint/2010/main" val="54618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Rzecznik Praw Dziecka</a:t>
            </a:r>
          </a:p>
        </p:txBody>
      </p:sp>
      <p:sp>
        <p:nvSpPr>
          <p:cNvPr id="3" name="Symbol zastępczy zawartości 2"/>
          <p:cNvSpPr>
            <a:spLocks noGrp="1"/>
          </p:cNvSpPr>
          <p:nvPr>
            <p:ph idx="1"/>
          </p:nvPr>
        </p:nvSpPr>
        <p:spPr>
          <a:xfrm>
            <a:off x="568171" y="1752600"/>
            <a:ext cx="11014229" cy="4844752"/>
          </a:xfrm>
        </p:spPr>
        <p:txBody>
          <a:bodyPr>
            <a:normAutofit/>
          </a:bodyPr>
          <a:lstStyle/>
          <a:p>
            <a:pPr marL="114300" indent="0" algn="just">
              <a:buNone/>
            </a:pPr>
            <a:r>
              <a:rPr lang="pl-PL" sz="1600" dirty="0"/>
              <a:t>Uprawnienia:</a:t>
            </a:r>
          </a:p>
          <a:p>
            <a:pPr algn="just">
              <a:buFont typeface="Wingdings" pitchFamily="2" charset="2"/>
              <a:buChar char="Ø"/>
            </a:pPr>
            <a:r>
              <a:rPr lang="pl-PL" sz="1600" dirty="0"/>
              <a:t>może zwrócić się do organów władzy publicznej, organizacji lub instytucji o złożenie wyjaśnień i udzielenie niezbędnych informacji</a:t>
            </a:r>
          </a:p>
          <a:p>
            <a:pPr algn="just">
              <a:buFont typeface="Wingdings" pitchFamily="2" charset="2"/>
              <a:buChar char="Ø"/>
            </a:pPr>
            <a:r>
              <a:rPr lang="pl-PL" sz="1600" dirty="0"/>
              <a:t>może zwrócić się do właściwych organów, organizacji i instytucji o podjęcie działań na rzecz dziecka</a:t>
            </a:r>
          </a:p>
          <a:p>
            <a:pPr algn="just">
              <a:buFont typeface="Wingdings" pitchFamily="2" charset="2"/>
              <a:buChar char="Ø"/>
            </a:pPr>
            <a:r>
              <a:rPr lang="pl-PL" sz="1600" dirty="0"/>
              <a:t>może żądać wszczęcia postępowania w sprawach cywilnych i administracyjnych, jeżeli wymaga tego dobro małoletniego</a:t>
            </a:r>
          </a:p>
          <a:p>
            <a:pPr algn="just">
              <a:buFont typeface="Wingdings" pitchFamily="2" charset="2"/>
              <a:buChar char="Ø"/>
            </a:pPr>
            <a:r>
              <a:rPr lang="pl-PL" sz="1600" dirty="0"/>
              <a:t>może przystępować do toczącego się postępowania cywilnego, administracyjnego i </a:t>
            </a:r>
            <a:r>
              <a:rPr lang="pl-PL" sz="1600" dirty="0" err="1"/>
              <a:t>sądowoadministracyjnego</a:t>
            </a:r>
            <a:r>
              <a:rPr lang="pl-PL" sz="1600" dirty="0"/>
              <a:t> na prawach przysługujących prokuratorowi</a:t>
            </a:r>
          </a:p>
          <a:p>
            <a:pPr algn="just">
              <a:buFont typeface="Wingdings" pitchFamily="2" charset="2"/>
              <a:buChar char="Ø"/>
            </a:pPr>
            <a:r>
              <a:rPr lang="pl-PL" sz="1600" dirty="0"/>
              <a:t>może przystępować do postępowania przed TK wszczętego w drodze skargi konstytucyjnej lub wniosku RPO</a:t>
            </a:r>
          </a:p>
          <a:p>
            <a:pPr algn="just">
              <a:buFont typeface="Wingdings" pitchFamily="2" charset="2"/>
              <a:buChar char="Ø"/>
            </a:pPr>
            <a:r>
              <a:rPr lang="pl-PL" sz="1600" dirty="0"/>
              <a:t>może żądać wszczęcia postępowania przygotowawczego w sprawach karnych</a:t>
            </a:r>
          </a:p>
          <a:p>
            <a:pPr algn="just">
              <a:buFont typeface="Wingdings" pitchFamily="2" charset="2"/>
              <a:buChar char="Ø"/>
            </a:pPr>
            <a:r>
              <a:rPr lang="pl-PL" sz="1600" dirty="0"/>
              <a:t>przedstawia organom, organizacjom i instytucjom wnioski służące zapewnieniu skutecznej ochrony praw dziecka  </a:t>
            </a:r>
          </a:p>
        </p:txBody>
      </p:sp>
    </p:spTree>
    <p:extLst>
      <p:ext uri="{BB962C8B-B14F-4D97-AF65-F5344CB8AC3E}">
        <p14:creationId xmlns:p14="http://schemas.microsoft.com/office/powerpoint/2010/main" val="4136595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Krajowa Rada Radiofonii i Telewizji</a:t>
            </a:r>
          </a:p>
        </p:txBody>
      </p:sp>
      <p:sp>
        <p:nvSpPr>
          <p:cNvPr id="3" name="Symbol zastępczy zawartości 2"/>
          <p:cNvSpPr>
            <a:spLocks noGrp="1"/>
          </p:cNvSpPr>
          <p:nvPr>
            <p:ph idx="1"/>
          </p:nvPr>
        </p:nvSpPr>
        <p:spPr>
          <a:xfrm>
            <a:off x="742603" y="1752600"/>
            <a:ext cx="10573789" cy="4916760"/>
          </a:xfrm>
        </p:spPr>
        <p:txBody>
          <a:bodyPr>
            <a:normAutofit/>
          </a:bodyPr>
          <a:lstStyle/>
          <a:p>
            <a:pPr marL="114300" indent="0">
              <a:buNone/>
            </a:pPr>
            <a:r>
              <a:rPr lang="pl-PL" sz="1600" dirty="0"/>
              <a:t>Stoi na straży wolności słowa, prawa do informacji oraz interesu publicznego w radiofonii i telewizji. </a:t>
            </a:r>
          </a:p>
          <a:p>
            <a:pPr marL="114300" indent="0">
              <a:buNone/>
            </a:pPr>
            <a:endParaRPr lang="pl-PL" sz="1600" dirty="0"/>
          </a:p>
          <a:p>
            <a:pPr marL="114300" indent="0">
              <a:buNone/>
            </a:pPr>
            <a:r>
              <a:rPr lang="pl-PL" sz="1600" dirty="0"/>
              <a:t>Jest organem właściwym w sprawach radiofonii i telewizji.</a:t>
            </a:r>
          </a:p>
          <a:p>
            <a:pPr marL="114300" indent="0">
              <a:buNone/>
            </a:pPr>
            <a:endParaRPr lang="pl-PL" sz="1600" dirty="0"/>
          </a:p>
          <a:p>
            <a:pPr marL="114300" indent="0" algn="just">
              <a:buNone/>
            </a:pPr>
            <a:r>
              <a:rPr lang="pl-PL" sz="1600" dirty="0"/>
              <a:t>Przewodniczący </a:t>
            </a:r>
            <a:r>
              <a:rPr lang="pl-PL" sz="1600" dirty="0" err="1"/>
              <a:t>KRRiTv</a:t>
            </a:r>
            <a:r>
              <a:rPr lang="pl-PL" sz="1600" dirty="0"/>
              <a:t> na podstawie uchwały Rady wydaje koncesje na prowadzenie działalności nadawczej.</a:t>
            </a:r>
          </a:p>
          <a:p>
            <a:pPr marL="114300" indent="0">
              <a:buNone/>
            </a:pPr>
            <a:endParaRPr lang="pl-PL" sz="1600" dirty="0"/>
          </a:p>
          <a:p>
            <a:pPr marL="114300" indent="0">
              <a:buNone/>
            </a:pPr>
            <a:r>
              <a:rPr lang="pl-PL" sz="1600" dirty="0"/>
              <a:t>Skład </a:t>
            </a:r>
            <a:r>
              <a:rPr lang="pl-PL" sz="1600" dirty="0" err="1"/>
              <a:t>KRRiTv</a:t>
            </a:r>
            <a:r>
              <a:rPr lang="pl-PL" sz="1600" dirty="0"/>
              <a:t>:</a:t>
            </a:r>
          </a:p>
          <a:p>
            <a:pPr>
              <a:buFont typeface="Wingdings" pitchFamily="2" charset="2"/>
              <a:buChar char="Ø"/>
            </a:pPr>
            <a:r>
              <a:rPr lang="pl-PL" sz="1600" dirty="0"/>
              <a:t>2 członków powoływanych przez Prezydenta RP</a:t>
            </a:r>
          </a:p>
          <a:p>
            <a:pPr>
              <a:buFont typeface="Wingdings" pitchFamily="2" charset="2"/>
              <a:buChar char="Ø"/>
            </a:pPr>
            <a:r>
              <a:rPr lang="pl-PL" sz="1600" dirty="0"/>
              <a:t>2 członków wybieranych przez Sejm</a:t>
            </a:r>
          </a:p>
          <a:p>
            <a:pPr>
              <a:buFont typeface="Wingdings" pitchFamily="2" charset="2"/>
              <a:buChar char="Ø"/>
            </a:pPr>
            <a:r>
              <a:rPr lang="pl-PL" sz="1600" dirty="0"/>
              <a:t>1 członek wybierany przez Senat.</a:t>
            </a:r>
          </a:p>
          <a:p>
            <a:pPr marL="114300" indent="0">
              <a:buNone/>
            </a:pPr>
            <a:endParaRPr lang="pl-PL" sz="1600" dirty="0"/>
          </a:p>
          <a:p>
            <a:pPr marL="114300" indent="0">
              <a:buNone/>
            </a:pPr>
            <a:r>
              <a:rPr lang="pl-PL" sz="1600" dirty="0"/>
              <a:t>Kadencja członków </a:t>
            </a:r>
            <a:r>
              <a:rPr lang="pl-PL" sz="1600" dirty="0" err="1"/>
              <a:t>KRRiTv</a:t>
            </a:r>
            <a:r>
              <a:rPr lang="pl-PL" sz="1600" dirty="0"/>
              <a:t> – 6 lat.</a:t>
            </a:r>
          </a:p>
          <a:p>
            <a:pPr marL="114300" indent="0">
              <a:buNone/>
            </a:pPr>
            <a:endParaRPr lang="pl-PL" sz="1600" dirty="0"/>
          </a:p>
          <a:p>
            <a:pPr marL="114300" indent="0">
              <a:buNone/>
            </a:pPr>
            <a:r>
              <a:rPr lang="pl-PL" sz="1600" dirty="0" err="1"/>
              <a:t>KRRiTv</a:t>
            </a:r>
            <a:r>
              <a:rPr lang="pl-PL" sz="1600" dirty="0"/>
              <a:t> ze swego grona wybiera przewodniczącego.</a:t>
            </a:r>
          </a:p>
        </p:txBody>
      </p:sp>
    </p:spTree>
    <p:extLst>
      <p:ext uri="{BB962C8B-B14F-4D97-AF65-F5344CB8AC3E}">
        <p14:creationId xmlns:p14="http://schemas.microsoft.com/office/powerpoint/2010/main" val="216432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Krajowa Rada Radiofonii i Telewizji</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dirty="0"/>
              <a:t>Uprawnienia:</a:t>
            </a:r>
          </a:p>
          <a:p>
            <a:pPr>
              <a:buFont typeface="Wingdings" pitchFamily="2" charset="2"/>
              <a:buChar char="Ø"/>
            </a:pPr>
            <a:r>
              <a:rPr lang="pl-PL" sz="1600" dirty="0"/>
              <a:t>określanie warunków prowadzenia działalności przez nadawców</a:t>
            </a:r>
          </a:p>
          <a:p>
            <a:pPr algn="just">
              <a:buFont typeface="Wingdings" pitchFamily="2" charset="2"/>
              <a:buChar char="Ø"/>
            </a:pPr>
            <a:r>
              <a:rPr lang="pl-PL" sz="1600" dirty="0"/>
              <a:t>podejmowanie rozstrzygnięć w sprawach koncesji na rozpowszechnianie i rozprowadzanie programów</a:t>
            </a:r>
          </a:p>
          <a:p>
            <a:pPr algn="just">
              <a:buFont typeface="Wingdings" pitchFamily="2" charset="2"/>
              <a:buChar char="Ø"/>
            </a:pPr>
            <a:r>
              <a:rPr lang="pl-PL" sz="1600" dirty="0"/>
              <a:t>ustalanie opłat abonamentowych</a:t>
            </a:r>
          </a:p>
          <a:p>
            <a:pPr algn="just">
              <a:buFont typeface="Wingdings" pitchFamily="2" charset="2"/>
              <a:buChar char="Ø"/>
            </a:pPr>
            <a:r>
              <a:rPr lang="pl-PL" sz="1600" dirty="0"/>
              <a:t>sprawowanie kontroli nad działalnością nadawców </a:t>
            </a:r>
          </a:p>
        </p:txBody>
      </p:sp>
    </p:spTree>
    <p:extLst>
      <p:ext uri="{BB962C8B-B14F-4D97-AF65-F5344CB8AC3E}">
        <p14:creationId xmlns:p14="http://schemas.microsoft.com/office/powerpoint/2010/main" val="34245201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Narodowy Bank Polski</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Bank centralny RP.</a:t>
            </a:r>
          </a:p>
          <a:p>
            <a:pPr marL="114300" indent="0" algn="just">
              <a:buNone/>
            </a:pPr>
            <a:endParaRPr lang="pl-PL" sz="1600" dirty="0"/>
          </a:p>
          <a:p>
            <a:pPr marL="114300" indent="0" algn="just">
              <a:buNone/>
            </a:pPr>
            <a:r>
              <a:rPr lang="pl-PL" sz="1600" dirty="0"/>
              <a:t>Cel działania – utrzymanie stabilnego poziomu cen przy jednoczesnym wspieraniu polityki gospodarczej rządu</a:t>
            </a:r>
          </a:p>
          <a:p>
            <a:pPr marL="114300" indent="0" algn="just">
              <a:buNone/>
            </a:pPr>
            <a:endParaRPr lang="pl-PL" sz="1600" dirty="0"/>
          </a:p>
          <a:p>
            <a:pPr marL="114300" indent="0" algn="just">
              <a:buNone/>
            </a:pPr>
            <a:r>
              <a:rPr lang="pl-PL" sz="1600" dirty="0"/>
              <a:t>NBP jest bankiem emisyjnym.</a:t>
            </a:r>
          </a:p>
          <a:p>
            <a:pPr marL="114300" indent="0" algn="just">
              <a:buNone/>
            </a:pPr>
            <a:endParaRPr lang="pl-PL" sz="1600" dirty="0"/>
          </a:p>
          <a:p>
            <a:pPr marL="114300" indent="0" algn="just">
              <a:buNone/>
            </a:pPr>
            <a:r>
              <a:rPr lang="pl-PL" sz="1600" dirty="0"/>
              <a:t>NBP odpowiada za wartość polskiego pieniądza.</a:t>
            </a:r>
          </a:p>
        </p:txBody>
      </p:sp>
    </p:spTree>
    <p:extLst>
      <p:ext uri="{BB962C8B-B14F-4D97-AF65-F5344CB8AC3E}">
        <p14:creationId xmlns:p14="http://schemas.microsoft.com/office/powerpoint/2010/main" val="48114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Narodowy Bank Polski</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Zadania:</a:t>
            </a:r>
          </a:p>
          <a:p>
            <a:pPr algn="just">
              <a:buFont typeface="Wingdings" pitchFamily="2" charset="2"/>
              <a:buChar char="Ø"/>
            </a:pPr>
            <a:r>
              <a:rPr lang="pl-PL" sz="1600" dirty="0"/>
              <a:t>organizowanie rozliczeń pieniężnych</a:t>
            </a:r>
          </a:p>
          <a:p>
            <a:pPr algn="just">
              <a:buFont typeface="Wingdings" pitchFamily="2" charset="2"/>
              <a:buChar char="Ø"/>
            </a:pPr>
            <a:r>
              <a:rPr lang="pl-PL" sz="1600" dirty="0"/>
              <a:t>prowadzenie gospodarki rezerwami dewizowymi</a:t>
            </a:r>
          </a:p>
          <a:p>
            <a:pPr algn="just">
              <a:buFont typeface="Wingdings" pitchFamily="2" charset="2"/>
              <a:buChar char="Ø"/>
            </a:pPr>
            <a:r>
              <a:rPr lang="pl-PL" sz="1600" dirty="0"/>
              <a:t>prowadzenie bankowej obsługi budżetu państwa</a:t>
            </a:r>
          </a:p>
          <a:p>
            <a:pPr algn="just">
              <a:buFont typeface="Wingdings" pitchFamily="2" charset="2"/>
              <a:buChar char="Ø"/>
            </a:pPr>
            <a:r>
              <a:rPr lang="pl-PL" sz="1600" dirty="0"/>
              <a:t>regulowanie płynności banków oraz ich refinansowanie</a:t>
            </a:r>
          </a:p>
          <a:p>
            <a:pPr algn="just">
              <a:buFont typeface="Wingdings" pitchFamily="2" charset="2"/>
              <a:buChar char="Ø"/>
            </a:pPr>
            <a:r>
              <a:rPr lang="pl-PL" sz="1600" dirty="0"/>
              <a:t>kształtowanie warunków niezbędnych dla rozwoju systemu bankowego</a:t>
            </a:r>
          </a:p>
          <a:p>
            <a:pPr algn="just">
              <a:buFont typeface="Wingdings" pitchFamily="2" charset="2"/>
              <a:buChar char="Ø"/>
            </a:pPr>
            <a:r>
              <a:rPr lang="pl-PL" sz="1600" dirty="0"/>
              <a:t>działanie na rzecz stabilności krajowego systemu finansowego</a:t>
            </a:r>
          </a:p>
          <a:p>
            <a:pPr algn="just">
              <a:buFont typeface="Wingdings" pitchFamily="2" charset="2"/>
              <a:buChar char="Ø"/>
            </a:pPr>
            <a:r>
              <a:rPr lang="pl-PL" sz="1600" dirty="0"/>
              <a:t>opracowywanie statystyki pieniężnej i bankowej, bilansu płatniczego oraz międzynarodowej pozycji inwestycyjnej</a:t>
            </a:r>
          </a:p>
        </p:txBody>
      </p:sp>
    </p:spTree>
    <p:extLst>
      <p:ext uri="{BB962C8B-B14F-4D97-AF65-F5344CB8AC3E}">
        <p14:creationId xmlns:p14="http://schemas.microsoft.com/office/powerpoint/2010/main" val="3667234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Narodowy Bank Polski</a:t>
            </a:r>
          </a:p>
        </p:txBody>
      </p:sp>
      <p:sp>
        <p:nvSpPr>
          <p:cNvPr id="3" name="Symbol zastępczy zawartości 2"/>
          <p:cNvSpPr>
            <a:spLocks noGrp="1"/>
          </p:cNvSpPr>
          <p:nvPr>
            <p:ph idx="1"/>
          </p:nvPr>
        </p:nvSpPr>
        <p:spPr>
          <a:xfrm>
            <a:off x="568171" y="1752600"/>
            <a:ext cx="11296862" cy="4916760"/>
          </a:xfrm>
        </p:spPr>
        <p:txBody>
          <a:bodyPr>
            <a:normAutofit/>
          </a:bodyPr>
          <a:lstStyle/>
          <a:p>
            <a:pPr marL="114300" indent="0" algn="ctr">
              <a:buNone/>
            </a:pPr>
            <a:r>
              <a:rPr lang="pl-PL" sz="1600" dirty="0"/>
              <a:t>Organy</a:t>
            </a:r>
          </a:p>
          <a:p>
            <a:pPr marL="114300" indent="0" algn="ctr">
              <a:buNone/>
            </a:pPr>
            <a:endParaRPr lang="pl-PL" sz="1600" dirty="0"/>
          </a:p>
          <a:p>
            <a:pPr marL="114300" indent="0" algn="just">
              <a:buNone/>
            </a:pPr>
            <a:r>
              <a:rPr lang="pl-PL" sz="1600" b="1" dirty="0"/>
              <a:t>Prezes NBP </a:t>
            </a:r>
            <a:r>
              <a:rPr lang="pl-PL" sz="1600" dirty="0"/>
              <a:t>– wybierany przez Sejm; kadencja – 6 lat; uprawnienia: przewodniczy Radzie Polityki Pieniężnej i Zarządowi NBP, reprezentuje NBP na zewnątrz. </a:t>
            </a:r>
          </a:p>
          <a:p>
            <a:pPr marL="114300" indent="0" algn="just">
              <a:buNone/>
            </a:pPr>
            <a:endParaRPr lang="pl-PL" sz="1600" b="1" dirty="0"/>
          </a:p>
          <a:p>
            <a:pPr marL="114300" indent="0" algn="just">
              <a:buNone/>
            </a:pPr>
            <a:r>
              <a:rPr lang="pl-PL" sz="1600" b="1" dirty="0"/>
              <a:t>Rada Polityki Pieniężnej </a:t>
            </a:r>
            <a:r>
              <a:rPr lang="pl-PL" sz="1600" dirty="0"/>
              <a:t>– skład: Prezes NBP, 3 członków powoływanych przez Prezydenta, 3 członków wybieranych przez Sejm, 3 członków wybieranych przez Senat; kadencja – 6 lat; uprawnienia: ustalanie corocznie założeń polityki pieniężnej, ustalanie wysokości stóp procentowych NBP, stopy rezerwy obowiązkowej banków oraz spółdzielczych kas oszczędnościowo-kredytowych, ustalanie górnych granic zobowiązań wynikających z zaciągania przez NBP pożyczek i kredytów w zagranicznych instytucjach finansowych, ustalanie zasad operacji otwartego rynku, przyjmowanie rocznych sprawozdań NBP.</a:t>
            </a:r>
          </a:p>
          <a:p>
            <a:pPr marL="114300" indent="0" algn="just">
              <a:buNone/>
            </a:pPr>
            <a:endParaRPr lang="pl-PL" sz="1600" b="1" dirty="0"/>
          </a:p>
          <a:p>
            <a:pPr marL="114300" indent="0" algn="just">
              <a:buNone/>
            </a:pPr>
            <a:r>
              <a:rPr lang="pl-PL" sz="1600" b="1" dirty="0"/>
              <a:t>Zarząd NBP </a:t>
            </a:r>
            <a:r>
              <a:rPr lang="pl-PL" sz="1600" dirty="0"/>
              <a:t>– skład: Prezes NPB, 2 wiceprezesów NBP, 4-6 członków zarządu; kadencja – 6 lat; uprawnienia: realizowanie uchwał RPP, dokonywanie okresowej oceny obiegu pieniężnego i rozliczeń pieniężnych, nadzorowanie operacji otwartego rynku, analizowanie stabilności krajowego systemu finansowego, uchwalanie prowizji i opłat stosowanych przez NBP, uchwalanie zasad polityki kadrowej w NBP.</a:t>
            </a:r>
            <a:endParaRPr lang="pl-PL" sz="1600" b="1" dirty="0"/>
          </a:p>
          <a:p>
            <a:pPr>
              <a:buFont typeface="Wingdings" pitchFamily="2" charset="2"/>
              <a:buChar char="Ø"/>
            </a:pPr>
            <a:endParaRPr lang="pl-PL" sz="1600" b="1" dirty="0"/>
          </a:p>
        </p:txBody>
      </p:sp>
    </p:spTree>
    <p:extLst>
      <p:ext uri="{BB962C8B-B14F-4D97-AF65-F5344CB8AC3E}">
        <p14:creationId xmlns:p14="http://schemas.microsoft.com/office/powerpoint/2010/main" val="7871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Samorząd terytorialny</a:t>
            </a:r>
          </a:p>
        </p:txBody>
      </p:sp>
      <p:sp>
        <p:nvSpPr>
          <p:cNvPr id="3" name="Symbol zastępczy zawartości 2"/>
          <p:cNvSpPr>
            <a:spLocks noGrp="1"/>
          </p:cNvSpPr>
          <p:nvPr>
            <p:ph idx="1"/>
          </p:nvPr>
        </p:nvSpPr>
        <p:spPr/>
        <p:txBody>
          <a:bodyPr>
            <a:normAutofit/>
          </a:bodyPr>
          <a:lstStyle/>
          <a:p>
            <a:pPr marL="114300" indent="0">
              <a:buNone/>
            </a:pPr>
            <a:r>
              <a:rPr lang="pl-PL" sz="1600" dirty="0"/>
              <a:t>Cechy samorządu terytorialnego:</a:t>
            </a:r>
          </a:p>
          <a:p>
            <a:pPr algn="just">
              <a:buFont typeface="Wingdings" pitchFamily="2" charset="2"/>
              <a:buChar char="Ø"/>
            </a:pPr>
            <a:r>
              <a:rPr lang="pl-PL" sz="1600" dirty="0"/>
              <a:t>wyodrębnienie od organów administracji rządowej</a:t>
            </a:r>
          </a:p>
          <a:p>
            <a:pPr algn="just">
              <a:buFont typeface="Wingdings" pitchFamily="2" charset="2"/>
              <a:buChar char="Ø"/>
            </a:pPr>
            <a:r>
              <a:rPr lang="pl-PL" sz="1600" dirty="0"/>
              <a:t>organy samorządu terytorialnego posiadają kompetencje do stanowienia aktów prawa miejscowego</a:t>
            </a:r>
          </a:p>
          <a:p>
            <a:pPr algn="just">
              <a:buFont typeface="Wingdings" pitchFamily="2" charset="2"/>
              <a:buChar char="Ø"/>
            </a:pPr>
            <a:r>
              <a:rPr lang="pl-PL" sz="1600" dirty="0"/>
              <a:t>organy samorządu terytorialnego mogą wydawać decyzje administracyjne oraz egzekwować ich wykonanie</a:t>
            </a:r>
          </a:p>
          <a:p>
            <a:pPr algn="just">
              <a:buFont typeface="Wingdings" pitchFamily="2" charset="2"/>
              <a:buChar char="Ø"/>
            </a:pPr>
            <a:r>
              <a:rPr lang="pl-PL" sz="1600" dirty="0"/>
              <a:t>jednostki samorządu terytorialnego posiadają osobowość prawną</a:t>
            </a:r>
          </a:p>
          <a:p>
            <a:pPr algn="just">
              <a:buFont typeface="Wingdings" pitchFamily="2" charset="2"/>
              <a:buChar char="Ø"/>
            </a:pPr>
            <a:r>
              <a:rPr lang="pl-PL" sz="1600" dirty="0"/>
              <a:t>przyznanie samorządowi terytorialnemu władzy finansowej, włącznie z prawem do pobierania podatków</a:t>
            </a:r>
          </a:p>
          <a:p>
            <a:pPr algn="just">
              <a:buFont typeface="Wingdings" pitchFamily="2" charset="2"/>
              <a:buChar char="Ø"/>
            </a:pPr>
            <a:r>
              <a:rPr lang="pl-PL" sz="1600" dirty="0"/>
              <a:t>jednostki samorządu terytorialnego posiadają prawo do zatrudniania pracowników</a:t>
            </a:r>
          </a:p>
          <a:p>
            <a:pPr algn="just">
              <a:buFont typeface="Wingdings" pitchFamily="2" charset="2"/>
              <a:buChar char="Ø"/>
            </a:pPr>
            <a:r>
              <a:rPr lang="pl-PL" sz="1600" dirty="0"/>
              <a:t>organy samorządu terytorialnego posiadają kompetencje do decydowania o planach zagospodarowania przestrzennego (tzw. władztwo planistyczne)</a:t>
            </a:r>
          </a:p>
          <a:p>
            <a:pPr algn="just">
              <a:buFont typeface="Wingdings" pitchFamily="2" charset="2"/>
              <a:buChar char="Ø"/>
            </a:pPr>
            <a:r>
              <a:rPr lang="pl-PL" sz="1600" dirty="0"/>
              <a:t>jednostki samorządu terytorialnego mogą łączyć się w związki</a:t>
            </a:r>
          </a:p>
        </p:txBody>
      </p:sp>
    </p:spTree>
    <p:extLst>
      <p:ext uri="{BB962C8B-B14F-4D97-AF65-F5344CB8AC3E}">
        <p14:creationId xmlns:p14="http://schemas.microsoft.com/office/powerpoint/2010/main" val="3554089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buFont typeface="Wingdings" pitchFamily="2" charset="2"/>
              <a:buChar char="Ø"/>
            </a:pPr>
            <a:r>
              <a:rPr lang="pl-PL" sz="1600" dirty="0"/>
              <a:t>Pierwszy Prezes Sądu Najwyższego – jako przewodniczący</a:t>
            </a:r>
          </a:p>
          <a:p>
            <a:pPr>
              <a:buFont typeface="Wingdings" pitchFamily="2" charset="2"/>
              <a:buChar char="Ø"/>
            </a:pPr>
            <a:r>
              <a:rPr lang="pl-PL" sz="1600" dirty="0"/>
              <a:t>2 wiceprzewodniczących – wybieranych przez Sejm na czas kadencji Sejmu</a:t>
            </a:r>
          </a:p>
          <a:p>
            <a:pPr algn="just">
              <a:buFont typeface="Wingdings" pitchFamily="2" charset="2"/>
              <a:buChar char="Ø"/>
            </a:pPr>
            <a:r>
              <a:rPr lang="pl-PL" sz="1600" dirty="0"/>
              <a:t>16 członków – wybieranych przez Sejm na czas kadencji Sejmu; przynajmniej połowa członków musi mieć kwalifikacje wymagane do zajmowania stanowiska sędziego</a:t>
            </a:r>
          </a:p>
          <a:p>
            <a:pPr marL="114300" indent="0" algn="just">
              <a:buNone/>
            </a:pPr>
            <a:endParaRPr lang="pl-PL" sz="1600" dirty="0"/>
          </a:p>
          <a:p>
            <a:pPr marL="114300" indent="0" algn="just">
              <a:buNone/>
            </a:pPr>
            <a:endParaRPr lang="pl-PL" sz="1600" dirty="0"/>
          </a:p>
          <a:p>
            <a:pPr marL="114300" indent="0" algn="just">
              <a:buNone/>
            </a:pPr>
            <a:r>
              <a:rPr lang="pl-PL" sz="1600" dirty="0"/>
              <a:t>Członkowie TS posiadają immunitet – nie mogą być pociągnięci do odpowiedzialności karnej bez zgody TS</a:t>
            </a:r>
          </a:p>
        </p:txBody>
      </p:sp>
    </p:spTree>
    <p:extLst>
      <p:ext uri="{BB962C8B-B14F-4D97-AF65-F5344CB8AC3E}">
        <p14:creationId xmlns:p14="http://schemas.microsoft.com/office/powerpoint/2010/main" val="20341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Samorząd terytorialny</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Zasady, na których opiera się działanie samorządu terytorialnego:</a:t>
            </a:r>
          </a:p>
          <a:p>
            <a:pPr algn="just">
              <a:buFont typeface="Wingdings" pitchFamily="2" charset="2"/>
              <a:buChar char="Ø"/>
            </a:pPr>
            <a:r>
              <a:rPr lang="pl-PL" sz="1600" dirty="0"/>
              <a:t>decentralizacja władzy publicznej</a:t>
            </a:r>
          </a:p>
          <a:p>
            <a:pPr algn="just">
              <a:buFont typeface="Wingdings" pitchFamily="2" charset="2"/>
              <a:buChar char="Ø"/>
            </a:pPr>
            <a:r>
              <a:rPr lang="pl-PL" sz="1600" dirty="0"/>
              <a:t>zasada pomocniczości</a:t>
            </a:r>
          </a:p>
          <a:p>
            <a:pPr algn="just">
              <a:buFont typeface="Wingdings" pitchFamily="2" charset="2"/>
              <a:buChar char="Ø"/>
            </a:pPr>
            <a:r>
              <a:rPr lang="pl-PL" sz="1600" dirty="0"/>
              <a:t>zasada proporcjonalności</a:t>
            </a:r>
          </a:p>
          <a:p>
            <a:pPr algn="just">
              <a:buFont typeface="Wingdings" pitchFamily="2" charset="2"/>
              <a:buChar char="Ø"/>
            </a:pPr>
            <a:r>
              <a:rPr lang="pl-PL" sz="1600" dirty="0"/>
              <a:t>zasada domniemania kompetencji na rzecz samorządu gminy</a:t>
            </a:r>
          </a:p>
          <a:p>
            <a:pPr algn="just">
              <a:buFont typeface="Wingdings" pitchFamily="2" charset="2"/>
              <a:buChar char="Ø"/>
            </a:pPr>
            <a:r>
              <a:rPr lang="pl-PL" sz="1600" dirty="0"/>
              <a:t>przyznanie samorządowi kompetencji do uczestnictwa w sprawowaniu władzy publicznej</a:t>
            </a:r>
          </a:p>
          <a:p>
            <a:pPr algn="just">
              <a:buFont typeface="Wingdings" pitchFamily="2" charset="2"/>
              <a:buChar char="Ø"/>
            </a:pPr>
            <a:r>
              <a:rPr lang="pl-PL" sz="1600" dirty="0"/>
              <a:t>samodzielność samorządu chroniona prawnie</a:t>
            </a:r>
          </a:p>
          <a:p>
            <a:pPr algn="just">
              <a:buFont typeface="Wingdings" pitchFamily="2" charset="2"/>
              <a:buChar char="Ø"/>
            </a:pPr>
            <a:r>
              <a:rPr lang="pl-PL" sz="1600" dirty="0"/>
              <a:t>jawność działania samorządu terytorialnego</a:t>
            </a:r>
          </a:p>
          <a:p>
            <a:pPr algn="just">
              <a:buFont typeface="Wingdings" pitchFamily="2" charset="2"/>
              <a:buChar char="Ø"/>
            </a:pPr>
            <a:endParaRPr lang="pl-PL" sz="1600" dirty="0"/>
          </a:p>
        </p:txBody>
      </p:sp>
    </p:spTree>
    <p:extLst>
      <p:ext uri="{BB962C8B-B14F-4D97-AF65-F5344CB8AC3E}">
        <p14:creationId xmlns:p14="http://schemas.microsoft.com/office/powerpoint/2010/main" val="15729804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Samorząd terytorialny</a:t>
            </a:r>
          </a:p>
        </p:txBody>
      </p:sp>
      <p:sp>
        <p:nvSpPr>
          <p:cNvPr id="3" name="Symbol zastępczy zawartości 2"/>
          <p:cNvSpPr>
            <a:spLocks noGrp="1"/>
          </p:cNvSpPr>
          <p:nvPr>
            <p:ph idx="1"/>
          </p:nvPr>
        </p:nvSpPr>
        <p:spPr>
          <a:xfrm>
            <a:off x="568171" y="1752600"/>
            <a:ext cx="10964353" cy="4700736"/>
          </a:xfrm>
        </p:spPr>
        <p:txBody>
          <a:bodyPr>
            <a:normAutofit/>
          </a:bodyPr>
          <a:lstStyle/>
          <a:p>
            <a:pPr marL="114300" indent="0" algn="ctr">
              <a:buNone/>
            </a:pPr>
            <a:r>
              <a:rPr lang="pl-PL" sz="1600" dirty="0"/>
              <a:t>Jednostki podziału terytorialnego państwa</a:t>
            </a:r>
          </a:p>
          <a:p>
            <a:pPr marL="114300" indent="0" algn="ctr">
              <a:buNone/>
            </a:pPr>
            <a:endParaRPr lang="pl-PL" sz="1600" dirty="0"/>
          </a:p>
          <a:p>
            <a:pPr marL="114300" indent="0" algn="just">
              <a:buNone/>
            </a:pPr>
            <a:r>
              <a:rPr lang="pl-PL" sz="1600" dirty="0"/>
              <a:t>Województwo – organy:</a:t>
            </a:r>
          </a:p>
          <a:p>
            <a:pPr algn="just">
              <a:buFont typeface="Wingdings" pitchFamily="2" charset="2"/>
              <a:buChar char="Ø"/>
            </a:pPr>
            <a:r>
              <a:rPr lang="pl-PL" sz="1600" dirty="0"/>
              <a:t>sejmik województwa – organ uchwałodawczy (stanowiący)</a:t>
            </a:r>
          </a:p>
          <a:p>
            <a:pPr algn="just">
              <a:buFont typeface="Wingdings" pitchFamily="2" charset="2"/>
              <a:buChar char="Ø"/>
            </a:pPr>
            <a:r>
              <a:rPr lang="pl-PL" sz="1600" dirty="0"/>
              <a:t>zarząd województwa – organ wykonawczy; na czele zarządu stoi marszałek województwa</a:t>
            </a:r>
          </a:p>
          <a:p>
            <a:pPr marL="114300" indent="0" algn="just">
              <a:buNone/>
            </a:pPr>
            <a:endParaRPr lang="pl-PL" sz="1600" dirty="0"/>
          </a:p>
          <a:p>
            <a:pPr marL="114300" indent="0" algn="just">
              <a:buNone/>
            </a:pPr>
            <a:r>
              <a:rPr lang="pl-PL" sz="1600" dirty="0"/>
              <a:t>Powiat – organy:</a:t>
            </a:r>
          </a:p>
          <a:p>
            <a:pPr algn="just">
              <a:buFont typeface="Wingdings" pitchFamily="2" charset="2"/>
              <a:buChar char="Ø"/>
            </a:pPr>
            <a:r>
              <a:rPr lang="pl-PL" sz="1600" dirty="0"/>
              <a:t>rada powiatu – organ uchwałodawczy (stanowiący)</a:t>
            </a:r>
          </a:p>
          <a:p>
            <a:pPr algn="just">
              <a:buFont typeface="Wingdings" pitchFamily="2" charset="2"/>
              <a:buChar char="Ø"/>
            </a:pPr>
            <a:r>
              <a:rPr lang="pl-PL" sz="1600" dirty="0"/>
              <a:t>zarząd powiatu – organ wykonawczy; na czele zarządu stoi starosta</a:t>
            </a:r>
          </a:p>
          <a:p>
            <a:pPr marL="114300" indent="0" algn="just">
              <a:buNone/>
            </a:pPr>
            <a:endParaRPr lang="pl-PL" sz="1600" dirty="0"/>
          </a:p>
          <a:p>
            <a:pPr marL="114300" indent="0" algn="just">
              <a:buNone/>
            </a:pPr>
            <a:r>
              <a:rPr lang="pl-PL" sz="1600" dirty="0"/>
              <a:t>Gmina – organy:</a:t>
            </a:r>
          </a:p>
          <a:p>
            <a:pPr algn="just">
              <a:buFont typeface="Wingdings" pitchFamily="2" charset="2"/>
              <a:buChar char="Ø"/>
            </a:pPr>
            <a:r>
              <a:rPr lang="pl-PL" sz="1600" dirty="0"/>
              <a:t>rada gminy – organ uchwałodawczy (stanowiący)</a:t>
            </a:r>
          </a:p>
          <a:p>
            <a:pPr algn="just">
              <a:buFont typeface="Wingdings" pitchFamily="2" charset="2"/>
              <a:buChar char="Ø"/>
            </a:pPr>
            <a:r>
              <a:rPr lang="pl-PL" sz="1600" dirty="0"/>
              <a:t>wójt/burmistrz/prezydent miasta – organ wykonawczy</a:t>
            </a:r>
          </a:p>
        </p:txBody>
      </p:sp>
    </p:spTree>
    <p:extLst>
      <p:ext uri="{BB962C8B-B14F-4D97-AF65-F5344CB8AC3E}">
        <p14:creationId xmlns:p14="http://schemas.microsoft.com/office/powerpoint/2010/main" val="544239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Status jednostki</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Klasyfikacja wolności i praw na gruncie Konstytucji RP:</a:t>
            </a:r>
          </a:p>
          <a:p>
            <a:pPr algn="just">
              <a:buFont typeface="Wingdings" pitchFamily="2" charset="2"/>
              <a:buChar char="Ø"/>
            </a:pPr>
            <a:r>
              <a:rPr lang="pl-PL" sz="1600" dirty="0"/>
              <a:t>wolności i prawa osobiste</a:t>
            </a:r>
          </a:p>
          <a:p>
            <a:pPr algn="just">
              <a:buFont typeface="Wingdings" pitchFamily="2" charset="2"/>
              <a:buChar char="Ø"/>
            </a:pPr>
            <a:r>
              <a:rPr lang="pl-PL" sz="1600" dirty="0"/>
              <a:t>wolności i prawa polityczne</a:t>
            </a:r>
          </a:p>
          <a:p>
            <a:pPr algn="just">
              <a:buFont typeface="Wingdings" pitchFamily="2" charset="2"/>
              <a:buChar char="Ø"/>
            </a:pPr>
            <a:r>
              <a:rPr lang="pl-PL" sz="1600" dirty="0"/>
              <a:t>wolności i prawa ekonomiczne, socjalne i kulturalne</a:t>
            </a:r>
          </a:p>
          <a:p>
            <a:pPr marL="114300" indent="0" algn="just">
              <a:buNone/>
            </a:pPr>
            <a:endParaRPr lang="pl-PL" sz="1600" dirty="0"/>
          </a:p>
          <a:p>
            <a:pPr marL="114300" indent="0" algn="just">
              <a:buNone/>
            </a:pPr>
            <a:endParaRPr lang="pl-PL" sz="1600" dirty="0"/>
          </a:p>
        </p:txBody>
      </p:sp>
    </p:spTree>
    <p:extLst>
      <p:ext uri="{BB962C8B-B14F-4D97-AF65-F5344CB8AC3E}">
        <p14:creationId xmlns:p14="http://schemas.microsoft.com/office/powerpoint/2010/main" val="42802245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72C1ED-27FA-4151-8B53-C46E69D9B0BF}"/>
              </a:ext>
            </a:extLst>
          </p:cNvPr>
          <p:cNvSpPr>
            <a:spLocks noGrp="1"/>
          </p:cNvSpPr>
          <p:nvPr>
            <p:ph type="title"/>
          </p:nvPr>
        </p:nvSpPr>
        <p:spPr/>
        <p:txBody>
          <a:bodyPr>
            <a:normAutofit/>
          </a:bodyPr>
          <a:lstStyle/>
          <a:p>
            <a:r>
              <a:rPr lang="pl-PL" sz="2000" dirty="0"/>
              <a:t>Ochrona praw człowieka</a:t>
            </a:r>
          </a:p>
        </p:txBody>
      </p:sp>
      <p:sp>
        <p:nvSpPr>
          <p:cNvPr id="3" name="Symbol zastępczy zawartości 2">
            <a:extLst>
              <a:ext uri="{FF2B5EF4-FFF2-40B4-BE49-F238E27FC236}">
                <a16:creationId xmlns:a16="http://schemas.microsoft.com/office/drawing/2014/main" id="{958CF0F6-2B8C-4E5C-91CB-B67C05306EC5}"/>
              </a:ext>
            </a:extLst>
          </p:cNvPr>
          <p:cNvSpPr>
            <a:spLocks noGrp="1"/>
          </p:cNvSpPr>
          <p:nvPr>
            <p:ph idx="1"/>
          </p:nvPr>
        </p:nvSpPr>
        <p:spPr/>
        <p:txBody>
          <a:bodyPr>
            <a:normAutofit lnSpcReduction="10000"/>
          </a:bodyPr>
          <a:lstStyle/>
          <a:p>
            <a:pPr marL="114300" indent="0" algn="just">
              <a:buNone/>
            </a:pPr>
            <a:r>
              <a:rPr lang="pl-PL" sz="1600" b="1" dirty="0">
                <a:effectLst/>
                <a:ea typeface="Times New Roman" panose="02020603050405020304" pitchFamily="18" charset="0"/>
                <a:cs typeface="Times New Roman" panose="02020603050405020304" pitchFamily="18" charset="0"/>
              </a:rPr>
              <a:t>Prawa i wolności osobiste</a:t>
            </a:r>
          </a:p>
          <a:p>
            <a:pPr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dotyczą ochrony najbardziej podstawowych dóbr każdej jednostki</a:t>
            </a:r>
          </a:p>
          <a:p>
            <a:pPr algn="just">
              <a:buFont typeface="Wingdings" panose="05000000000000000000" pitchFamily="2" charset="2"/>
              <a:buChar char="Ø"/>
            </a:pPr>
            <a:r>
              <a:rPr lang="pl-PL" sz="1600" dirty="0">
                <a:ea typeface="Times New Roman" panose="02020603050405020304" pitchFamily="18" charset="0"/>
                <a:cs typeface="Times New Roman" panose="02020603050405020304" pitchFamily="18" charset="0"/>
              </a:rPr>
              <a:t>z</a:t>
            </a:r>
            <a:r>
              <a:rPr lang="pl-PL" sz="1600" dirty="0">
                <a:effectLst/>
                <a:ea typeface="Times New Roman" panose="02020603050405020304" pitchFamily="18" charset="0"/>
                <a:cs typeface="Times New Roman" panose="02020603050405020304" pitchFamily="18" charset="0"/>
              </a:rPr>
              <a:t> reguły przysługują one wszystkim jednostkom niezależnie od ich przynależności państwowej</a:t>
            </a:r>
            <a:endParaRPr lang="pl-PL" sz="1600" dirty="0">
              <a:effectLst/>
              <a:ea typeface="Times New Roman" panose="02020603050405020304" pitchFamily="18" charset="0"/>
            </a:endParaRPr>
          </a:p>
          <a:p>
            <a:pPr marL="114300" indent="0" algn="just">
              <a:buNone/>
            </a:pPr>
            <a:r>
              <a:rPr lang="pl-PL" sz="1600" dirty="0">
                <a:effectLst/>
                <a:ea typeface="Times New Roman" panose="02020603050405020304" pitchFamily="18" charset="0"/>
                <a:cs typeface="Times New Roman" panose="02020603050405020304" pitchFamily="18" charset="0"/>
              </a:rPr>
              <a:t> </a:t>
            </a:r>
            <a:endParaRPr lang="pl-PL" sz="1600" dirty="0">
              <a:effectLst/>
              <a:ea typeface="Times New Roman" panose="02020603050405020304" pitchFamily="18" charset="0"/>
            </a:endParaRPr>
          </a:p>
          <a:p>
            <a:pPr marL="114300" indent="0" algn="just">
              <a:buNone/>
            </a:pPr>
            <a:r>
              <a:rPr lang="pl-PL" sz="1600" b="1" dirty="0">
                <a:effectLst/>
                <a:ea typeface="Times New Roman" panose="02020603050405020304" pitchFamily="18" charset="0"/>
                <a:cs typeface="Times New Roman" panose="02020603050405020304" pitchFamily="18" charset="0"/>
              </a:rPr>
              <a:t>Prawa i wolności polityczne</a:t>
            </a:r>
          </a:p>
          <a:p>
            <a:pPr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obejmują prawa i wolności dotyczące sfery życia publicznego jednostki </a:t>
            </a:r>
          </a:p>
          <a:p>
            <a:pPr algn="just">
              <a:buFont typeface="Wingdings" panose="05000000000000000000" pitchFamily="2" charset="2"/>
              <a:buChar char="Ø"/>
            </a:pPr>
            <a:r>
              <a:rPr lang="pl-PL" sz="1600" dirty="0">
                <a:ea typeface="Times New Roman" panose="02020603050405020304" pitchFamily="18" charset="0"/>
                <a:cs typeface="Times New Roman" panose="02020603050405020304" pitchFamily="18" charset="0"/>
              </a:rPr>
              <a:t>c</a:t>
            </a:r>
            <a:r>
              <a:rPr lang="pl-PL" sz="1600" dirty="0">
                <a:effectLst/>
                <a:ea typeface="Times New Roman" panose="02020603050405020304" pitchFamily="18" charset="0"/>
                <a:cs typeface="Times New Roman" panose="02020603050405020304" pitchFamily="18" charset="0"/>
              </a:rPr>
              <a:t>zęść z nich może być zastrzeżona dla obywateli.</a:t>
            </a:r>
            <a:endParaRPr lang="pl-PL" sz="1600" dirty="0">
              <a:effectLst/>
              <a:ea typeface="Times New Roman" panose="02020603050405020304" pitchFamily="18" charset="0"/>
            </a:endParaRPr>
          </a:p>
          <a:p>
            <a:pPr marL="114300" indent="0" algn="just">
              <a:buNone/>
            </a:pPr>
            <a:r>
              <a:rPr lang="pl-PL" sz="1600" dirty="0">
                <a:effectLst/>
                <a:ea typeface="Times New Roman" panose="02020603050405020304" pitchFamily="18" charset="0"/>
                <a:cs typeface="Times New Roman" panose="02020603050405020304" pitchFamily="18" charset="0"/>
              </a:rPr>
              <a:t> </a:t>
            </a:r>
            <a:endParaRPr lang="pl-PL" sz="1600" dirty="0">
              <a:effectLst/>
              <a:ea typeface="Times New Roman" panose="02020603050405020304" pitchFamily="18" charset="0"/>
            </a:endParaRPr>
          </a:p>
          <a:p>
            <a:pPr marL="114300" indent="0" algn="just">
              <a:buNone/>
            </a:pPr>
            <a:r>
              <a:rPr lang="pl-PL" sz="1600" b="1" dirty="0">
                <a:effectLst/>
                <a:ea typeface="Times New Roman" panose="02020603050405020304" pitchFamily="18" charset="0"/>
                <a:cs typeface="Times New Roman" panose="02020603050405020304" pitchFamily="18" charset="0"/>
              </a:rPr>
              <a:t>Prawa i wolności ekonomiczne, socjalne i kulturalne </a:t>
            </a:r>
          </a:p>
          <a:p>
            <a:pPr marL="114300" indent="0" algn="just">
              <a:buNone/>
            </a:pPr>
            <a:r>
              <a:rPr lang="pl-PL" sz="1600" dirty="0">
                <a:effectLst/>
                <a:ea typeface="Times New Roman" panose="02020603050405020304" pitchFamily="18" charset="0"/>
                <a:cs typeface="Times New Roman" panose="02020603050405020304" pitchFamily="18" charset="0"/>
              </a:rPr>
              <a:t>w obrębie tej grupy występują trzy podgrupy:</a:t>
            </a:r>
            <a:endParaRPr lang="pl-PL" sz="1600" dirty="0">
              <a:effectLst/>
              <a:ea typeface="Times New Roman" panose="02020603050405020304" pitchFamily="18" charset="0"/>
            </a:endParaRPr>
          </a:p>
          <a:p>
            <a:pPr marL="285750" lvl="0" indent="-285750"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prawa i wolności ekonomiczne (gospodarcze) –  prawa i wolności dotyczące bezpośrednio ekonomicznej egzystencji jednostki.</a:t>
            </a:r>
            <a:endParaRPr lang="pl-PL" sz="1600" dirty="0">
              <a:ea typeface="Times New Roman" panose="02020603050405020304" pitchFamily="18" charset="0"/>
            </a:endParaRPr>
          </a:p>
          <a:p>
            <a:pPr marL="285750" lvl="0" indent="-285750"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prawa i wolności socjalne – służą zapewnieniu właściwych społecznych, socjalnych warunków rozwoju jednostki</a:t>
            </a:r>
          </a:p>
          <a:p>
            <a:pPr marL="285750" lvl="0" indent="-285750" algn="just">
              <a:buFont typeface="Wingdings" panose="05000000000000000000" pitchFamily="2" charset="2"/>
              <a:buChar char="Ø"/>
            </a:pPr>
            <a:r>
              <a:rPr lang="pl-PL" sz="1600" dirty="0">
                <a:effectLst/>
                <a:ea typeface="Times New Roman" panose="02020603050405020304" pitchFamily="18" charset="0"/>
                <a:cs typeface="Times New Roman" panose="02020603050405020304" pitchFamily="18" charset="0"/>
              </a:rPr>
              <a:t>prawa i wolności kulturalne – gwarantują zaspokojenie potrzeb kulturalnych człowieka i stwarzają warunki do jego duchowego rozwoju</a:t>
            </a:r>
            <a:endParaRPr lang="pl-PL" sz="1600" dirty="0"/>
          </a:p>
        </p:txBody>
      </p:sp>
    </p:spTree>
    <p:extLst>
      <p:ext uri="{BB962C8B-B14F-4D97-AF65-F5344CB8AC3E}">
        <p14:creationId xmlns:p14="http://schemas.microsoft.com/office/powerpoint/2010/main" val="2586510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Status jednostki</a:t>
            </a:r>
            <a:br>
              <a:rPr lang="pl-PL" sz="2000" dirty="0"/>
            </a:br>
            <a:r>
              <a:rPr lang="pl-PL" sz="2000" dirty="0"/>
              <a:t>Zasady ogólne</a:t>
            </a:r>
          </a:p>
        </p:txBody>
      </p:sp>
      <p:sp>
        <p:nvSpPr>
          <p:cNvPr id="3" name="Symbol zastępczy zawartości 2"/>
          <p:cNvSpPr>
            <a:spLocks noGrp="1"/>
          </p:cNvSpPr>
          <p:nvPr>
            <p:ph idx="1"/>
          </p:nvPr>
        </p:nvSpPr>
        <p:spPr/>
        <p:txBody>
          <a:bodyPr>
            <a:normAutofit/>
          </a:bodyPr>
          <a:lstStyle/>
          <a:p>
            <a:pPr marL="114300" indent="0" algn="just">
              <a:buNone/>
            </a:pPr>
            <a:r>
              <a:rPr lang="pl-PL" sz="1600" dirty="0"/>
              <a:t>Zasada poszanowania godności człowieka – art. 30 Konstytucji</a:t>
            </a:r>
          </a:p>
          <a:p>
            <a:pPr algn="just">
              <a:buFont typeface="Wingdings" pitchFamily="2" charset="2"/>
              <a:buChar char="Ø"/>
            </a:pPr>
            <a:r>
              <a:rPr lang="pl-PL" sz="1600" dirty="0"/>
              <a:t>otwiera Konstytucję na porządek </a:t>
            </a:r>
            <a:r>
              <a:rPr lang="pl-PL" sz="1600" dirty="0" err="1"/>
              <a:t>prawnonaturalny</a:t>
            </a:r>
            <a:endParaRPr lang="pl-PL" sz="1600" dirty="0"/>
          </a:p>
          <a:p>
            <a:pPr algn="just">
              <a:buFont typeface="Wingdings" pitchFamily="2" charset="2"/>
              <a:buChar char="Ø"/>
            </a:pPr>
            <a:r>
              <a:rPr lang="pl-PL" sz="1600" dirty="0"/>
              <a:t>wskazuje wartość podstawową, determinującą proces wykładni i stosowania prawa</a:t>
            </a:r>
          </a:p>
          <a:p>
            <a:pPr algn="just">
              <a:buFont typeface="Wingdings" pitchFamily="2" charset="2"/>
              <a:buChar char="Ø"/>
            </a:pPr>
            <a:r>
              <a:rPr lang="pl-PL" sz="1600" dirty="0"/>
              <a:t>wyznacza system i zakres poszczególnych wolności i praw</a:t>
            </a:r>
          </a:p>
          <a:p>
            <a:pPr algn="just">
              <a:buFont typeface="Wingdings" pitchFamily="2" charset="2"/>
              <a:buChar char="Ø"/>
            </a:pPr>
            <a:r>
              <a:rPr lang="pl-PL" sz="1600" dirty="0"/>
              <a:t>ustanawia prawo podmiotowe do poszanowania godności</a:t>
            </a:r>
          </a:p>
          <a:p>
            <a:pPr marL="114300" indent="0" algn="just">
              <a:buNone/>
            </a:pPr>
            <a:endParaRPr lang="pl-PL" sz="1600" dirty="0"/>
          </a:p>
          <a:p>
            <a:pPr marL="114300" indent="0" algn="just">
              <a:buNone/>
            </a:pPr>
            <a:r>
              <a:rPr lang="pl-PL" sz="1600" dirty="0"/>
              <a:t>Zasada wolności – art. 31 ust. 1 i ust. 2 Konstytucji</a:t>
            </a:r>
          </a:p>
          <a:p>
            <a:pPr algn="just">
              <a:buFont typeface="Wingdings" pitchFamily="2" charset="2"/>
              <a:buChar char="Ø"/>
            </a:pPr>
            <a:r>
              <a:rPr lang="pl-PL" sz="1600" dirty="0"/>
              <a:t>zasada ustrojowa </a:t>
            </a:r>
          </a:p>
          <a:p>
            <a:pPr algn="just">
              <a:buFont typeface="Wingdings" pitchFamily="2" charset="2"/>
              <a:buChar char="Ø"/>
            </a:pPr>
            <a:r>
              <a:rPr lang="pl-PL" sz="1600" dirty="0"/>
              <a:t>zasada systemu wolności i praw</a:t>
            </a:r>
          </a:p>
          <a:p>
            <a:pPr algn="just">
              <a:buFont typeface="Wingdings" pitchFamily="2" charset="2"/>
              <a:buChar char="Ø"/>
            </a:pPr>
            <a:r>
              <a:rPr lang="pl-PL" sz="1600" dirty="0"/>
              <a:t>samoistne prawo podmiotowe</a:t>
            </a:r>
          </a:p>
        </p:txBody>
      </p:sp>
    </p:spTree>
    <p:extLst>
      <p:ext uri="{BB962C8B-B14F-4D97-AF65-F5344CB8AC3E}">
        <p14:creationId xmlns:p14="http://schemas.microsoft.com/office/powerpoint/2010/main" val="694226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Status jednostki</a:t>
            </a:r>
            <a:br>
              <a:rPr lang="pl-PL" sz="2000" dirty="0"/>
            </a:br>
            <a:r>
              <a:rPr lang="pl-PL" sz="2000" dirty="0"/>
              <a:t>Zasady ogólne</a:t>
            </a:r>
          </a:p>
        </p:txBody>
      </p:sp>
      <p:sp>
        <p:nvSpPr>
          <p:cNvPr id="3" name="Symbol zastępczy zawartości 2"/>
          <p:cNvSpPr>
            <a:spLocks noGrp="1"/>
          </p:cNvSpPr>
          <p:nvPr>
            <p:ph idx="1"/>
          </p:nvPr>
        </p:nvSpPr>
        <p:spPr>
          <a:xfrm>
            <a:off x="725977" y="1752600"/>
            <a:ext cx="10956175" cy="4988768"/>
          </a:xfrm>
        </p:spPr>
        <p:txBody>
          <a:bodyPr>
            <a:normAutofit/>
          </a:bodyPr>
          <a:lstStyle/>
          <a:p>
            <a:pPr marL="114300" indent="0">
              <a:buNone/>
            </a:pPr>
            <a:r>
              <a:rPr lang="pl-PL" sz="1600" dirty="0"/>
              <a:t>Zasada równości wobec prawa – art. 32 ust. 1 Konstytucji</a:t>
            </a:r>
          </a:p>
          <a:p>
            <a:pPr algn="just">
              <a:buFont typeface="Wingdings" pitchFamily="2" charset="2"/>
              <a:buChar char="Ø"/>
            </a:pPr>
            <a:r>
              <a:rPr lang="pl-PL" sz="1600" dirty="0"/>
              <a:t>w ujęciu formalnym – konieczność takiego samego traktowania przez prawo wszystkich adresatów norm prawnych, bez wprowadzania jakiegokolwiek różnicowania</a:t>
            </a:r>
          </a:p>
          <a:p>
            <a:pPr algn="just">
              <a:buFont typeface="Wingdings" pitchFamily="2" charset="2"/>
              <a:buChar char="Ø"/>
            </a:pPr>
            <a:r>
              <a:rPr lang="pl-PL" sz="1600" b="1" dirty="0"/>
              <a:t>w ujęciu materialnym – </a:t>
            </a:r>
            <a:r>
              <a:rPr lang="pl-PL" sz="1600" dirty="0"/>
              <a:t>wszystkie podmioty charakteryzujące się daną cechą istotną mają być traktowane tak samo; tak rozumiana zasada równości wobec prawa dopuszcza możliwość różnego traktowania podmiotów znajdujących się w odmiennej sytuacji</a:t>
            </a:r>
          </a:p>
          <a:p>
            <a:pPr marL="114300" indent="0" algn="just">
              <a:buNone/>
            </a:pPr>
            <a:endParaRPr lang="pl-PL" sz="1600" b="1" dirty="0"/>
          </a:p>
          <a:p>
            <a:pPr marL="114300" indent="0" algn="just">
              <a:buNone/>
            </a:pPr>
            <a:r>
              <a:rPr lang="pl-PL" sz="1600" dirty="0"/>
              <a:t>Zasady ograniczania korzystania z konstytucyjnych wolności i praw – art. 31 ust. 3 Konstytucji</a:t>
            </a:r>
          </a:p>
          <a:p>
            <a:pPr algn="just">
              <a:buFont typeface="Wingdings" pitchFamily="2" charset="2"/>
              <a:buChar char="Ø"/>
            </a:pPr>
            <a:r>
              <a:rPr lang="pl-PL" sz="1600" dirty="0"/>
              <a:t>akt rangi co najmniej ustawy </a:t>
            </a:r>
          </a:p>
          <a:p>
            <a:pPr algn="just">
              <a:buFont typeface="Wingdings" pitchFamily="2" charset="2"/>
              <a:buChar char="Ø"/>
            </a:pPr>
            <a:r>
              <a:rPr lang="pl-PL" sz="1600" dirty="0"/>
              <a:t>konieczność ochrony: bezpieczeństwa państwa, porządku publicznego, środowiska, zdrowia i moralności publicznej, wolności i praw innych osób</a:t>
            </a:r>
          </a:p>
          <a:p>
            <a:pPr algn="just">
              <a:buFont typeface="Wingdings" pitchFamily="2" charset="2"/>
              <a:buChar char="Ø"/>
            </a:pPr>
            <a:r>
              <a:rPr lang="pl-PL" sz="1600" dirty="0"/>
              <a:t>respektowanie zasady proporcjonalności, na którą składają się: zasada konieczności, zasada przydatności, zasada proporcjonalności sensu stricto</a:t>
            </a:r>
          </a:p>
          <a:p>
            <a:pPr algn="just">
              <a:buFont typeface="Wingdings" pitchFamily="2" charset="2"/>
              <a:buChar char="Ø"/>
            </a:pPr>
            <a:r>
              <a:rPr lang="pl-PL" sz="1600" dirty="0"/>
              <a:t>zakaz naruszania istoty wolności i praw</a:t>
            </a:r>
          </a:p>
        </p:txBody>
      </p:sp>
    </p:spTree>
    <p:extLst>
      <p:ext uri="{BB962C8B-B14F-4D97-AF65-F5344CB8AC3E}">
        <p14:creationId xmlns:p14="http://schemas.microsoft.com/office/powerpoint/2010/main" val="404696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Administracja – </a:t>
            </a:r>
            <a:r>
              <a:rPr lang="pl-PL" sz="1600" dirty="0"/>
              <a:t>zarządzanie państwem</a:t>
            </a:r>
          </a:p>
          <a:p>
            <a:pPr marL="114300" indent="0">
              <a:buNone/>
            </a:pPr>
            <a:endParaRPr lang="pl-PL" sz="1600" b="1" dirty="0"/>
          </a:p>
          <a:p>
            <a:pPr marL="114300" indent="0">
              <a:buNone/>
            </a:pPr>
            <a:r>
              <a:rPr lang="pl-PL" sz="1600" b="1" dirty="0"/>
              <a:t>Istota i przedmiot prawa administracyjnego</a:t>
            </a:r>
          </a:p>
          <a:p>
            <a:pPr>
              <a:buFont typeface="Wingdings" pitchFamily="2" charset="2"/>
              <a:buChar char="Ø"/>
            </a:pPr>
            <a:r>
              <a:rPr lang="pl-PL" sz="1600" dirty="0"/>
              <a:t>struktura i kompetencje organów administracji publicznej</a:t>
            </a:r>
          </a:p>
          <a:p>
            <a:pPr>
              <a:buFont typeface="Wingdings" pitchFamily="2" charset="2"/>
              <a:buChar char="Ø"/>
            </a:pPr>
            <a:r>
              <a:rPr lang="pl-PL" sz="1600" dirty="0"/>
              <a:t>stosunki prawne powstające w toku wykonawczo-zarządczej działalności tych organów</a:t>
            </a:r>
          </a:p>
          <a:p>
            <a:pPr marL="114300" indent="0">
              <a:buNone/>
            </a:pPr>
            <a:endParaRPr lang="pl-PL" sz="1600" dirty="0"/>
          </a:p>
          <a:p>
            <a:pPr marL="114300" indent="0">
              <a:buNone/>
            </a:pPr>
            <a:r>
              <a:rPr lang="pl-PL" sz="1600" b="1" dirty="0"/>
              <a:t>Prawo administracyjne obejmuje przepisy</a:t>
            </a:r>
          </a:p>
          <a:p>
            <a:pPr>
              <a:buFont typeface="Wingdings" pitchFamily="2" charset="2"/>
              <a:buChar char="Ø"/>
            </a:pPr>
            <a:r>
              <a:rPr lang="pl-PL" sz="1600" dirty="0"/>
              <a:t>odnoszące się do struktury organów</a:t>
            </a:r>
          </a:p>
          <a:p>
            <a:pPr>
              <a:buFont typeface="Wingdings" pitchFamily="2" charset="2"/>
              <a:buChar char="Ø"/>
            </a:pPr>
            <a:r>
              <a:rPr lang="pl-PL" sz="1600" dirty="0"/>
              <a:t>regulujące tok postępowania czy też działania organów</a:t>
            </a:r>
          </a:p>
          <a:p>
            <a:pPr>
              <a:buFont typeface="Wingdings" pitchFamily="2" charset="2"/>
              <a:buChar char="Ø"/>
            </a:pPr>
            <a:r>
              <a:rPr lang="pl-PL" sz="1600" dirty="0"/>
              <a:t>odnoszące się do sposobu załatwiania poszczególnych rodzajów spraw</a:t>
            </a:r>
          </a:p>
        </p:txBody>
      </p:sp>
    </p:spTree>
    <p:extLst>
      <p:ext uri="{BB962C8B-B14F-4D97-AF65-F5344CB8AC3E}">
        <p14:creationId xmlns:p14="http://schemas.microsoft.com/office/powerpoint/2010/main" val="1178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endParaRPr lang="pl-PL" sz="1600" b="1" dirty="0"/>
          </a:p>
          <a:p>
            <a:pPr marL="114300" indent="0">
              <a:buNone/>
            </a:pPr>
            <a:r>
              <a:rPr lang="pl-PL" sz="1600" b="1" dirty="0"/>
              <a:t>Podział organów administracji</a:t>
            </a:r>
          </a:p>
          <a:p>
            <a:pPr>
              <a:buFont typeface="Wingdings" pitchFamily="2" charset="2"/>
              <a:buChar char="Ø"/>
            </a:pPr>
            <a:r>
              <a:rPr lang="pl-PL" sz="1600" dirty="0"/>
              <a:t>organy kolegialne i jednoosobowe</a:t>
            </a:r>
          </a:p>
          <a:p>
            <a:pPr>
              <a:buFont typeface="Wingdings" pitchFamily="2" charset="2"/>
              <a:buChar char="Ø"/>
            </a:pPr>
            <a:r>
              <a:rPr lang="pl-PL" sz="1600" dirty="0"/>
              <a:t>organy centralne i terenowe</a:t>
            </a:r>
          </a:p>
          <a:p>
            <a:pPr>
              <a:buFont typeface="Wingdings" pitchFamily="2" charset="2"/>
              <a:buChar char="Ø"/>
            </a:pPr>
            <a:r>
              <a:rPr lang="pl-PL" sz="1600" dirty="0"/>
              <a:t>organy kompetencji ogólnej i szczególnej</a:t>
            </a:r>
          </a:p>
          <a:p>
            <a:pPr marL="114300" indent="0">
              <a:buNone/>
            </a:pPr>
            <a:endParaRPr lang="pl-PL" sz="1600" dirty="0"/>
          </a:p>
        </p:txBody>
      </p:sp>
    </p:spTree>
    <p:extLst>
      <p:ext uri="{BB962C8B-B14F-4D97-AF65-F5344CB8AC3E}">
        <p14:creationId xmlns:p14="http://schemas.microsoft.com/office/powerpoint/2010/main" val="3228714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r>
              <a:rPr lang="pl-PL" sz="1600" b="1" dirty="0"/>
              <a:t>Stosunek administracyjnoprawny</a:t>
            </a:r>
          </a:p>
          <a:p>
            <a:pPr algn="just">
              <a:buFont typeface="Wingdings" pitchFamily="2" charset="2"/>
              <a:buChar char="Ø"/>
            </a:pPr>
            <a:r>
              <a:rPr lang="pl-PL" sz="1600" dirty="0"/>
              <a:t>jedną ze stron stosunku jest organ – konsekwencją tego jest </a:t>
            </a:r>
            <a:r>
              <a:rPr lang="pl-PL" sz="1600" dirty="0" err="1"/>
              <a:t>nierównorzędność</a:t>
            </a:r>
            <a:r>
              <a:rPr lang="pl-PL" sz="1600" dirty="0"/>
              <a:t> podmiotów</a:t>
            </a:r>
          </a:p>
          <a:p>
            <a:pPr algn="just">
              <a:buFont typeface="Wingdings" pitchFamily="2" charset="2"/>
              <a:buChar char="Ø"/>
            </a:pPr>
            <a:r>
              <a:rPr lang="pl-PL" sz="1600" dirty="0"/>
              <a:t>przedmiotem są sprawy należące do kompetencji organów administracji państwowej</a:t>
            </a:r>
          </a:p>
          <a:p>
            <a:pPr algn="just">
              <a:buFont typeface="Wingdings" pitchFamily="2" charset="2"/>
              <a:buChar char="Ø"/>
            </a:pPr>
            <a:r>
              <a:rPr lang="pl-PL" sz="1600" dirty="0"/>
              <a:t>powstaje najczęściej z mocy aktów administracyjnych pomiędzy organem wydającym akt i adresatem aktu</a:t>
            </a:r>
          </a:p>
        </p:txBody>
      </p:sp>
    </p:spTree>
    <p:extLst>
      <p:ext uri="{BB962C8B-B14F-4D97-AF65-F5344CB8AC3E}">
        <p14:creationId xmlns:p14="http://schemas.microsoft.com/office/powerpoint/2010/main" val="160061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Prawne formy działania administracji</a:t>
            </a:r>
          </a:p>
          <a:p>
            <a:pPr algn="just">
              <a:buFont typeface="Wingdings" pitchFamily="2" charset="2"/>
              <a:buChar char="Ø"/>
            </a:pPr>
            <a:r>
              <a:rPr lang="pl-PL" sz="1600" dirty="0"/>
              <a:t>stanowienie przepisów prawa</a:t>
            </a:r>
          </a:p>
          <a:p>
            <a:pPr algn="just">
              <a:buFont typeface="Wingdings" pitchFamily="2" charset="2"/>
              <a:buChar char="Ø"/>
            </a:pPr>
            <a:r>
              <a:rPr lang="pl-PL" sz="1600" dirty="0"/>
              <a:t>wydawanie aktów administracyjnych</a:t>
            </a:r>
          </a:p>
          <a:p>
            <a:pPr algn="just">
              <a:buFont typeface="Wingdings" pitchFamily="2" charset="2"/>
              <a:buChar char="Ø"/>
            </a:pPr>
            <a:r>
              <a:rPr lang="pl-PL" sz="1600" dirty="0"/>
              <a:t>zawieranie porozumień administracyjnych</a:t>
            </a:r>
          </a:p>
          <a:p>
            <a:pPr algn="just">
              <a:buFont typeface="Wingdings" pitchFamily="2" charset="2"/>
              <a:buChar char="Ø"/>
            </a:pPr>
            <a:r>
              <a:rPr lang="pl-PL" sz="1600" dirty="0"/>
              <a:t>zawieranie umów</a:t>
            </a:r>
          </a:p>
          <a:p>
            <a:pPr algn="just">
              <a:buFont typeface="Wingdings" pitchFamily="2" charset="2"/>
              <a:buChar char="Ø"/>
            </a:pPr>
            <a:r>
              <a:rPr lang="pl-PL" sz="1600" dirty="0"/>
              <a:t>prowadzenie działalności społeczno-organizatorskiej</a:t>
            </a:r>
          </a:p>
          <a:p>
            <a:pPr algn="just">
              <a:buFont typeface="Wingdings" pitchFamily="2" charset="2"/>
              <a:buChar char="Ø"/>
            </a:pPr>
            <a:r>
              <a:rPr lang="pl-PL" sz="1600" dirty="0"/>
              <a:t>wykonywanie czynności materialno-technicznych</a:t>
            </a:r>
          </a:p>
        </p:txBody>
      </p:sp>
    </p:spTree>
    <p:extLst>
      <p:ext uri="{BB962C8B-B14F-4D97-AF65-F5344CB8AC3E}">
        <p14:creationId xmlns:p14="http://schemas.microsoft.com/office/powerpoint/2010/main" val="3631824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a:t>
            </a:r>
          </a:p>
        </p:txBody>
      </p:sp>
      <p:sp>
        <p:nvSpPr>
          <p:cNvPr id="3" name="Symbol zastępczy zawartości 2"/>
          <p:cNvSpPr>
            <a:spLocks noGrp="1"/>
          </p:cNvSpPr>
          <p:nvPr>
            <p:ph idx="1"/>
          </p:nvPr>
        </p:nvSpPr>
        <p:spPr>
          <a:xfrm>
            <a:off x="659476" y="1700808"/>
            <a:ext cx="10645833" cy="5040560"/>
          </a:xfrm>
        </p:spPr>
        <p:txBody>
          <a:bodyPr>
            <a:normAutofit/>
          </a:bodyPr>
          <a:lstStyle/>
          <a:p>
            <a:pPr marL="114300" indent="0">
              <a:buNone/>
            </a:pPr>
            <a:r>
              <a:rPr lang="pl-PL" sz="1600" b="1" dirty="0"/>
              <a:t>Odpowiedzialność przed TS</a:t>
            </a:r>
          </a:p>
          <a:p>
            <a:pPr algn="just">
              <a:buFont typeface="Wingdings" pitchFamily="2" charset="2"/>
              <a:buChar char="Ø"/>
            </a:pPr>
            <a:r>
              <a:rPr lang="pl-PL" sz="1600" b="1" dirty="0"/>
              <a:t>Prezydent</a:t>
            </a:r>
            <a:r>
              <a:rPr lang="pl-PL" sz="1600" dirty="0"/>
              <a:t> – za przestępstwa karne i karne skarbowe oraz za naruszenie Konstytucji lub ustawy; postawienie w stan oskarżenia: wniosek – grupa co najmniej 140 członków Zgromadzenia Narodowego; uchwała w sprawie postawienia w stan oskarżenia podejmowana jest przez Zgromadzenie Narodowe większością 2/3 głosów ustawowej liczby członków Zgromadzenia Narodowego</a:t>
            </a:r>
          </a:p>
          <a:p>
            <a:pPr algn="just">
              <a:buFont typeface="Wingdings" pitchFamily="2" charset="2"/>
              <a:buChar char="Ø"/>
            </a:pPr>
            <a:r>
              <a:rPr lang="pl-PL" sz="1600" b="1" dirty="0"/>
              <a:t>Prezes RM i ministrowie </a:t>
            </a:r>
            <a:r>
              <a:rPr lang="pl-PL" sz="1600" dirty="0"/>
              <a:t>– za przestępstwa karne i karne skarbowe popełnione w związku z zajmowanym urzędem oraz za naruszenie Konstytucji lub ustawy; postawienie w stan oskarżenia: wniosek – Prezydent RP lub grupa co najmniej 115 posłów; uchwała w sprawie postawienia w stan oskarżenia podejmowana jest przez Sejm większością 3/5 głosów ustawowej liczby posłów</a:t>
            </a:r>
          </a:p>
          <a:p>
            <a:pPr algn="just">
              <a:buFont typeface="Wingdings" pitchFamily="2" charset="2"/>
              <a:buChar char="Ø"/>
            </a:pPr>
            <a:r>
              <a:rPr lang="pl-PL" sz="1600" b="1" dirty="0"/>
              <a:t>Prezes Narodowego Banku Polskiego, Prezes Najwyższej Izby Kontroli, członkowie Krajowej Rady Radiofonii i Telewizji, osoby, którym Prezes RM powierzył kierowanie ministerstwem, Naczelny Dowódca Sił Zbrojnych </a:t>
            </a:r>
            <a:r>
              <a:rPr lang="pl-PL" sz="1600" dirty="0"/>
              <a:t>– </a:t>
            </a:r>
            <a:r>
              <a:rPr lang="pl-PL" sz="1600" i="1" dirty="0"/>
              <a:t>za naruszenie Konstytucji lub ustawy; postawienie w stan oskarżenia: wniosek – Prezydent RP, grupa co najmniej 115 posłów lub komisja śledcza; uchwała w sprawie postawienia w stan oskarżenia podejmowana jest przez Sejm bezwzględną większością głosów w obecności co najmniej połowy ustawowej liczby posłów – </a:t>
            </a:r>
            <a:r>
              <a:rPr lang="pl-PL" sz="1600" dirty="0"/>
              <a:t>sprawa K 28/23 i K 8/24</a:t>
            </a:r>
          </a:p>
          <a:p>
            <a:pPr marL="114300" indent="0" algn="just">
              <a:buNone/>
            </a:pPr>
            <a:r>
              <a:rPr lang="pl-PL" sz="1600" dirty="0"/>
              <a:t>*sprawa K 8/24 – TK uznał za niezgodne z Konstytucją przepisy ustawy o Trybunale Stanu dotyczące kwestii proceduralnych </a:t>
            </a:r>
            <a:r>
              <a:rPr lang="pl-PL" sz="1600" i="1" dirty="0"/>
              <a:t> </a:t>
            </a:r>
            <a:endParaRPr lang="pl-PL" sz="1600" b="1" i="1" dirty="0"/>
          </a:p>
          <a:p>
            <a:pPr algn="just">
              <a:buFont typeface="Wingdings" pitchFamily="2" charset="2"/>
              <a:buChar char="Ø"/>
            </a:pPr>
            <a:endParaRPr lang="pl-PL" sz="1600" b="1" dirty="0"/>
          </a:p>
        </p:txBody>
      </p:sp>
    </p:spTree>
    <p:extLst>
      <p:ext uri="{BB962C8B-B14F-4D97-AF65-F5344CB8AC3E}">
        <p14:creationId xmlns:p14="http://schemas.microsoft.com/office/powerpoint/2010/main" val="287701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Akt administracyjny – </a:t>
            </a:r>
            <a:r>
              <a:rPr lang="pl-PL" sz="1600" dirty="0"/>
              <a:t> to wydawany w postępowaniu administracyjnym jednostronny władczy akt woli organu administracji publicznej, rozstrzygający w całości lub w części konkretną sprawę co do istoty, skierowany do oznaczonego adresata</a:t>
            </a:r>
            <a:endParaRPr lang="pl-PL" sz="1600" b="1" dirty="0"/>
          </a:p>
          <a:p>
            <a:pPr marL="114300" indent="0">
              <a:buNone/>
            </a:pPr>
            <a:endParaRPr lang="pl-PL" sz="1600" b="1" dirty="0"/>
          </a:p>
        </p:txBody>
      </p:sp>
    </p:spTree>
    <p:extLst>
      <p:ext uri="{BB962C8B-B14F-4D97-AF65-F5344CB8AC3E}">
        <p14:creationId xmlns:p14="http://schemas.microsoft.com/office/powerpoint/2010/main" val="6740707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Elementy aktu administracyjnego</a:t>
            </a:r>
          </a:p>
          <a:p>
            <a:pPr algn="just">
              <a:buFont typeface="Wingdings" pitchFamily="2" charset="2"/>
              <a:buChar char="Ø"/>
            </a:pPr>
            <a:r>
              <a:rPr lang="pl-PL" sz="1600" dirty="0"/>
              <a:t>oznaczenie daty wydania aktu</a:t>
            </a:r>
          </a:p>
          <a:p>
            <a:pPr algn="just">
              <a:buFont typeface="Wingdings" pitchFamily="2" charset="2"/>
              <a:buChar char="Ø"/>
            </a:pPr>
            <a:r>
              <a:rPr lang="pl-PL" sz="1600" dirty="0"/>
              <a:t>oznaczenie organu administracji</a:t>
            </a:r>
          </a:p>
          <a:p>
            <a:pPr algn="just">
              <a:buFont typeface="Wingdings" pitchFamily="2" charset="2"/>
              <a:buChar char="Ø"/>
            </a:pPr>
            <a:r>
              <a:rPr lang="pl-PL" sz="1600" dirty="0"/>
              <a:t>oznaczenie stron</a:t>
            </a:r>
          </a:p>
          <a:p>
            <a:pPr algn="just">
              <a:buFont typeface="Wingdings" pitchFamily="2" charset="2"/>
              <a:buChar char="Ø"/>
            </a:pPr>
            <a:r>
              <a:rPr lang="pl-PL" sz="1600" dirty="0"/>
              <a:t>powołanie podstawy prawnej</a:t>
            </a:r>
          </a:p>
          <a:p>
            <a:pPr algn="just">
              <a:buFont typeface="Wingdings" pitchFamily="2" charset="2"/>
              <a:buChar char="Ø"/>
            </a:pPr>
            <a:r>
              <a:rPr lang="pl-PL" sz="1600" dirty="0"/>
              <a:t>treść rozstrzygnięcia</a:t>
            </a:r>
          </a:p>
          <a:p>
            <a:pPr algn="just">
              <a:buFont typeface="Wingdings" pitchFamily="2" charset="2"/>
              <a:buChar char="Ø"/>
            </a:pPr>
            <a:r>
              <a:rPr lang="pl-PL" sz="1600" dirty="0"/>
              <a:t>uzasadnienie faktyczne i prawne</a:t>
            </a:r>
          </a:p>
          <a:p>
            <a:pPr algn="just">
              <a:buFont typeface="Wingdings" pitchFamily="2" charset="2"/>
              <a:buChar char="Ø"/>
            </a:pPr>
            <a:r>
              <a:rPr lang="pl-PL" sz="1600" dirty="0"/>
              <a:t>pouczenie o przysługujących środkach prawnych</a:t>
            </a:r>
          </a:p>
          <a:p>
            <a:pPr algn="just">
              <a:buFont typeface="Wingdings" pitchFamily="2" charset="2"/>
              <a:buChar char="Ø"/>
            </a:pPr>
            <a:r>
              <a:rPr lang="pl-PL" sz="1600" dirty="0"/>
              <a:t>podpis i stanowisko służbowe urzędnika</a:t>
            </a:r>
          </a:p>
        </p:txBody>
      </p:sp>
    </p:spTree>
    <p:extLst>
      <p:ext uri="{BB962C8B-B14F-4D97-AF65-F5344CB8AC3E}">
        <p14:creationId xmlns:p14="http://schemas.microsoft.com/office/powerpoint/2010/main" val="206015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i postępowanie administracyjne</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Podział aktów administracyjnych</a:t>
            </a:r>
          </a:p>
          <a:p>
            <a:pPr algn="just">
              <a:buFont typeface="Wingdings" pitchFamily="2" charset="2"/>
              <a:buChar char="Ø"/>
            </a:pPr>
            <a:r>
              <a:rPr lang="pl-PL" sz="1600" dirty="0"/>
              <a:t>zewnętrzne </a:t>
            </a:r>
          </a:p>
          <a:p>
            <a:pPr algn="just">
              <a:buFont typeface="Wingdings" pitchFamily="2" charset="2"/>
              <a:buChar char="Ø"/>
            </a:pPr>
            <a:r>
              <a:rPr lang="pl-PL" sz="1600" dirty="0"/>
              <a:t>wewnętrzne</a:t>
            </a:r>
          </a:p>
          <a:p>
            <a:pPr marL="114300" indent="0" algn="just">
              <a:buNone/>
            </a:pPr>
            <a:endParaRPr lang="pl-PL" sz="1600" dirty="0"/>
          </a:p>
          <a:p>
            <a:pPr algn="just">
              <a:buFont typeface="Wingdings" pitchFamily="2" charset="2"/>
              <a:buChar char="Ø"/>
            </a:pPr>
            <a:r>
              <a:rPr lang="pl-PL" sz="1600" dirty="0"/>
              <a:t>deklaratywne</a:t>
            </a:r>
          </a:p>
          <a:p>
            <a:pPr algn="just">
              <a:buFont typeface="Wingdings" pitchFamily="2" charset="2"/>
              <a:buChar char="Ø"/>
            </a:pPr>
            <a:r>
              <a:rPr lang="pl-PL" sz="1600" dirty="0"/>
              <a:t>konstytutywne</a:t>
            </a:r>
          </a:p>
          <a:p>
            <a:pPr marL="114300" indent="0" algn="just">
              <a:buNone/>
            </a:pPr>
            <a:endParaRPr lang="pl-PL" sz="1600" dirty="0"/>
          </a:p>
          <a:p>
            <a:pPr algn="just">
              <a:buFont typeface="Wingdings" pitchFamily="2" charset="2"/>
              <a:buChar char="Ø"/>
            </a:pPr>
            <a:r>
              <a:rPr lang="pl-PL" sz="1600" dirty="0"/>
              <a:t>pozytywne</a:t>
            </a:r>
          </a:p>
          <a:p>
            <a:pPr algn="just">
              <a:buFont typeface="Wingdings" pitchFamily="2" charset="2"/>
              <a:buChar char="Ø"/>
            </a:pPr>
            <a:r>
              <a:rPr lang="pl-PL" sz="1600" dirty="0"/>
              <a:t>negatywne</a:t>
            </a:r>
          </a:p>
        </p:txBody>
      </p:sp>
    </p:spTree>
    <p:extLst>
      <p:ext uri="{BB962C8B-B14F-4D97-AF65-F5344CB8AC3E}">
        <p14:creationId xmlns:p14="http://schemas.microsoft.com/office/powerpoint/2010/main" val="2748812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 </a:t>
            </a:r>
          </a:p>
        </p:txBody>
      </p:sp>
      <p:sp>
        <p:nvSpPr>
          <p:cNvPr id="3" name="Symbol zastępczy zawartości 2"/>
          <p:cNvSpPr>
            <a:spLocks noGrp="1"/>
          </p:cNvSpPr>
          <p:nvPr>
            <p:ph idx="1"/>
          </p:nvPr>
        </p:nvSpPr>
        <p:spPr/>
        <p:txBody>
          <a:bodyPr>
            <a:normAutofit/>
          </a:bodyPr>
          <a:lstStyle/>
          <a:p>
            <a:pPr marL="114300" indent="0">
              <a:buNone/>
            </a:pPr>
            <a:r>
              <a:rPr lang="pl-PL" sz="1600" b="1" dirty="0"/>
              <a:t>Odpowiedzialność przed TS c.d.</a:t>
            </a:r>
          </a:p>
          <a:p>
            <a:pPr algn="just">
              <a:buFont typeface="Wingdings" pitchFamily="2" charset="2"/>
              <a:buChar char="Ø"/>
            </a:pPr>
            <a:r>
              <a:rPr lang="pl-PL" sz="1600" b="1" dirty="0"/>
              <a:t>posłowie </a:t>
            </a:r>
            <a:r>
              <a:rPr lang="pl-PL" sz="1600" dirty="0"/>
              <a:t>– za naruszenie zakazu prowadzenia działalności gospodarczej z czerpaniem korzyści z majątku Skarbu Państwa lub mienia komunalnego; postawienie w stan oskarżenia: wniosek – Marszałek Sejmu; uchwała w sprawie postawienia w stan oskarżenia podejmowana jest przez Sejm bezwzględną większością głosów w obecności co najmniej połowy ustawowej liczby posłów</a:t>
            </a:r>
          </a:p>
          <a:p>
            <a:pPr algn="just">
              <a:buFont typeface="Wingdings" pitchFamily="2" charset="2"/>
              <a:buChar char="Ø"/>
            </a:pPr>
            <a:r>
              <a:rPr lang="pl-PL" sz="1600" b="1" dirty="0"/>
              <a:t>senatorowie </a:t>
            </a:r>
            <a:r>
              <a:rPr lang="pl-PL" sz="1600" dirty="0"/>
              <a:t>- za naruszenie zakazu prowadzenia działalności gospodarczej z czerpaniem korzyści z majątku Skarbu Państwa lub mienia komunalnego; postawienie w stan oskarżenia: wniosek – Marszałek Senatu; uchwała w sprawie postawienia w stan oskarżenia podejmowana jest przez Senat bezwzględną większością głosów w obecności co najmniej połowy ustawowej liczby senatorów</a:t>
            </a:r>
            <a:endParaRPr lang="pl-PL" sz="1600" b="1" dirty="0"/>
          </a:p>
          <a:p>
            <a:pPr marL="114300" indent="0">
              <a:buNone/>
            </a:pPr>
            <a:endParaRPr lang="pl-PL" sz="1600" dirty="0"/>
          </a:p>
        </p:txBody>
      </p:sp>
    </p:spTree>
    <p:extLst>
      <p:ext uri="{BB962C8B-B14F-4D97-AF65-F5344CB8AC3E}">
        <p14:creationId xmlns:p14="http://schemas.microsoft.com/office/powerpoint/2010/main" val="1231472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buFont typeface="Wingdings" pitchFamily="2" charset="2"/>
              <a:buChar char="Ø"/>
            </a:pPr>
            <a:r>
              <a:rPr lang="pl-PL" sz="1600" dirty="0"/>
              <a:t>15 sędziów wybieranych indywidualnie na 9 lat przez Sejm </a:t>
            </a:r>
          </a:p>
          <a:p>
            <a:pPr>
              <a:buFont typeface="Wingdings" pitchFamily="2" charset="2"/>
              <a:buChar char="Ø"/>
            </a:pPr>
            <a:endParaRPr lang="pl-PL" sz="1600" dirty="0"/>
          </a:p>
          <a:p>
            <a:pPr marL="114300" indent="0">
              <a:buNone/>
            </a:pPr>
            <a:r>
              <a:rPr lang="pl-PL" sz="1600" dirty="0"/>
              <a:t>Organy Trybunału Konstytucyjnego:</a:t>
            </a:r>
          </a:p>
          <a:p>
            <a:pPr>
              <a:buFont typeface="Wingdings" pitchFamily="2" charset="2"/>
              <a:buChar char="Ø"/>
            </a:pPr>
            <a:r>
              <a:rPr lang="pl-PL" sz="1600" dirty="0"/>
              <a:t>Prezes Trybunału Konstytucyjnego</a:t>
            </a:r>
          </a:p>
          <a:p>
            <a:pPr>
              <a:buFont typeface="Wingdings" pitchFamily="2" charset="2"/>
              <a:buChar char="Ø"/>
            </a:pPr>
            <a:r>
              <a:rPr lang="pl-PL" sz="1600" dirty="0"/>
              <a:t>Zgromadzenie Ogólne Sędziów Trybunału Konstytucyjnego</a:t>
            </a:r>
          </a:p>
          <a:p>
            <a:pPr marL="114300" indent="0">
              <a:buNone/>
            </a:pPr>
            <a:endParaRPr lang="pl-PL" sz="1600" dirty="0"/>
          </a:p>
          <a:p>
            <a:pPr marL="114300" indent="0">
              <a:buNone/>
            </a:pPr>
            <a:endParaRPr lang="pl-PL" sz="1600" dirty="0"/>
          </a:p>
          <a:p>
            <a:pPr marL="114300" indent="0" algn="just">
              <a:buNone/>
            </a:pPr>
            <a:r>
              <a:rPr lang="pl-PL" sz="1600" dirty="0"/>
              <a:t>Sędziowie TK posiadają immunitet – bez zgody TK nie mogą zostać pociągnięci do odpowiedzialności karnej</a:t>
            </a:r>
          </a:p>
        </p:txBody>
      </p:sp>
    </p:spTree>
    <p:extLst>
      <p:ext uri="{BB962C8B-B14F-4D97-AF65-F5344CB8AC3E}">
        <p14:creationId xmlns:p14="http://schemas.microsoft.com/office/powerpoint/2010/main" val="321608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 </a:t>
            </a:r>
          </a:p>
        </p:txBody>
      </p:sp>
      <p:sp>
        <p:nvSpPr>
          <p:cNvPr id="3" name="Symbol zastępczy zawartości 2"/>
          <p:cNvSpPr>
            <a:spLocks noGrp="1"/>
          </p:cNvSpPr>
          <p:nvPr>
            <p:ph idx="1"/>
          </p:nvPr>
        </p:nvSpPr>
        <p:spPr>
          <a:xfrm>
            <a:off x="670559" y="1752600"/>
            <a:ext cx="11072553" cy="4916760"/>
          </a:xfrm>
        </p:spPr>
        <p:txBody>
          <a:bodyPr>
            <a:normAutofit/>
          </a:bodyPr>
          <a:lstStyle/>
          <a:p>
            <a:pPr marL="114300" indent="0">
              <a:buNone/>
            </a:pPr>
            <a:r>
              <a:rPr lang="pl-PL" sz="1600" b="1" dirty="0"/>
              <a:t>Zakres kognicji Trybunału Konstytucyjnego </a:t>
            </a:r>
            <a:r>
              <a:rPr lang="pl-PL" sz="1600" dirty="0"/>
              <a:t>(sprawy, w których orzeka):</a:t>
            </a:r>
          </a:p>
          <a:p>
            <a:pPr algn="just">
              <a:buFont typeface="Wingdings" pitchFamily="2" charset="2"/>
              <a:buChar char="Ø"/>
            </a:pPr>
            <a:r>
              <a:rPr lang="pl-PL" sz="1600" dirty="0"/>
              <a:t>badanie zgodności z Konstytucją umów międzynarodowych ratyfikowanych za uprzednią zgodą wyrażoną w ustawie</a:t>
            </a:r>
          </a:p>
          <a:p>
            <a:pPr algn="just">
              <a:buFont typeface="Wingdings" pitchFamily="2" charset="2"/>
              <a:buChar char="Ø"/>
            </a:pPr>
            <a:r>
              <a:rPr lang="pl-PL" sz="1600" dirty="0"/>
              <a:t>badanie zgodności ustaw z Konstytucją i umowami międzynarodowymi ratyfikowanymi za uprzednią zgodą wyrażoną w ustawie</a:t>
            </a:r>
          </a:p>
          <a:p>
            <a:pPr algn="just">
              <a:buFont typeface="Wingdings" pitchFamily="2" charset="2"/>
              <a:buChar char="Ø"/>
            </a:pPr>
            <a:r>
              <a:rPr lang="pl-PL" sz="1600" dirty="0"/>
              <a:t>badanie zgodności umów międzynarodowych ratyfikowanych bez zgody ustawy z Konstytucją i ustawami</a:t>
            </a:r>
          </a:p>
          <a:p>
            <a:pPr algn="just">
              <a:buFont typeface="Wingdings" pitchFamily="2" charset="2"/>
              <a:buChar char="Ø"/>
            </a:pPr>
            <a:r>
              <a:rPr lang="pl-PL" sz="1600" dirty="0"/>
              <a:t>badanie zgodności przepisów prawa, wydanych przez centralne organy państwowe, z Konstytucją, umowami międzynarodowymi ratyfikowanymi         i ustawami </a:t>
            </a:r>
          </a:p>
          <a:p>
            <a:pPr algn="just">
              <a:buFont typeface="Wingdings" pitchFamily="2" charset="2"/>
              <a:buChar char="Ø"/>
            </a:pPr>
            <a:r>
              <a:rPr lang="pl-PL" sz="1600" dirty="0"/>
              <a:t>badanie zgodności z Konstytucją celów lub działalności partii politycznych</a:t>
            </a:r>
          </a:p>
          <a:p>
            <a:pPr algn="just">
              <a:buFont typeface="Wingdings" pitchFamily="2" charset="2"/>
              <a:buChar char="Ø"/>
            </a:pPr>
            <a:r>
              <a:rPr lang="pl-PL" sz="1600" dirty="0"/>
              <a:t>rozstrzyganie sporów kompetencyjnych pomiędzy centralnymi konstytucyjnymi organami państwa</a:t>
            </a:r>
          </a:p>
          <a:p>
            <a:pPr algn="just">
              <a:buFont typeface="Wingdings" pitchFamily="2" charset="2"/>
              <a:buChar char="Ø"/>
            </a:pPr>
            <a:r>
              <a:rPr lang="pl-PL" sz="1600" dirty="0"/>
              <a:t>stwierdzanie czasowej niezdolności Prezydenta do pełnienia urzędu na wniosek Marszałka Sejmu i powierzanie Marszałkowi Sejmu czasowego pełnienia obowiązków Prezydenta RP</a:t>
            </a:r>
          </a:p>
          <a:p>
            <a:pPr algn="just">
              <a:buFont typeface="Wingdings" pitchFamily="2" charset="2"/>
              <a:buChar char="Ø"/>
            </a:pPr>
            <a:r>
              <a:rPr lang="pl-PL" sz="1600" dirty="0"/>
              <a:t>orzekanie w sprawach skarg konstytucyjnych</a:t>
            </a:r>
          </a:p>
        </p:txBody>
      </p:sp>
    </p:spTree>
    <p:extLst>
      <p:ext uri="{BB962C8B-B14F-4D97-AF65-F5344CB8AC3E}">
        <p14:creationId xmlns:p14="http://schemas.microsoft.com/office/powerpoint/2010/main" val="226481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r>
              <a:rPr lang="pl-PL" sz="1600" dirty="0"/>
              <a:t>Podmioty legitymowane (upoważnione) do występowania z wnioskami do TK:</a:t>
            </a:r>
          </a:p>
          <a:p>
            <a:pPr algn="just">
              <a:buFont typeface="Wingdings" pitchFamily="2" charset="2"/>
              <a:buChar char="Ø"/>
            </a:pPr>
            <a:r>
              <a:rPr lang="pl-PL" sz="1600" b="1" dirty="0"/>
              <a:t>podmioty legitymowane generalnie – </a:t>
            </a:r>
            <a:r>
              <a:rPr lang="pl-PL" sz="1600" dirty="0"/>
              <a:t>Prezydent RP, Prezes RM, Marszałek Sejmu, Marszałek Senatu, grupa 50 posłów, grupa 30 senatorów, Pierwszy Prezes Sądu Najwyższego, Prezes Naczelnego Sądu Administracyjnego, Prokurator Generalny, Prezes Najwyższej Izby Kontroli, Rzecznik Praw Obywatelskich  </a:t>
            </a:r>
          </a:p>
          <a:p>
            <a:pPr algn="just">
              <a:buFont typeface="Wingdings" pitchFamily="2" charset="2"/>
              <a:buChar char="Ø"/>
            </a:pPr>
            <a:r>
              <a:rPr lang="pl-PL" sz="1600" b="1" dirty="0"/>
              <a:t>podmioty legitymowane szczegółowo – </a:t>
            </a:r>
            <a:r>
              <a:rPr lang="pl-PL" sz="1600" dirty="0"/>
              <a:t>Krajowa Rada Sądownictwa, organy stanowiące jednostek samorządu terytorialnego, ogólnokrajowe organy związków zawodowych, ogólnokrajowe władze organizacji pracodawców i organizacji zawodowych, kościoły i inne związki wyznaniowe</a:t>
            </a:r>
          </a:p>
          <a:p>
            <a:pPr algn="just">
              <a:buFont typeface="Wingdings" pitchFamily="2" charset="2"/>
              <a:buChar char="Ø"/>
            </a:pPr>
            <a:r>
              <a:rPr lang="pl-PL" sz="1600" b="1" dirty="0"/>
              <a:t>podmioty upoważnione do wniesienia wniosku o rozstrzygnięcie sporu kompetencyjnego – </a:t>
            </a:r>
            <a:r>
              <a:rPr lang="pl-PL" sz="1600" dirty="0"/>
              <a:t>Prezydent RP, Prezes RM, Marszałek Sejmu, Marszałek Senatu, Pierwszy Prezes Sądu Najwyższego, Prezes Naczelnego Sądu Administracyjnego, Prezes Najwyższej Izby Kontroli</a:t>
            </a:r>
            <a:endParaRPr lang="pl-PL" sz="1600" b="1" dirty="0"/>
          </a:p>
        </p:txBody>
      </p:sp>
    </p:spTree>
    <p:extLst>
      <p:ext uri="{BB962C8B-B14F-4D97-AF65-F5344CB8AC3E}">
        <p14:creationId xmlns:p14="http://schemas.microsoft.com/office/powerpoint/2010/main" val="266403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Środek uruchamiający kontrolę abstrakcyjną:</a:t>
            </a:r>
          </a:p>
          <a:p>
            <a:pPr>
              <a:buFont typeface="Wingdings" pitchFamily="2" charset="2"/>
              <a:buChar char="Ø"/>
            </a:pPr>
            <a:r>
              <a:rPr lang="pl-PL" sz="1600" b="1" dirty="0"/>
              <a:t>wniosek</a:t>
            </a:r>
          </a:p>
          <a:p>
            <a:pPr marL="114300" indent="0">
              <a:buNone/>
            </a:pPr>
            <a:endParaRPr lang="pl-PL" sz="1600" dirty="0"/>
          </a:p>
          <a:p>
            <a:pPr marL="114300" indent="0">
              <a:buNone/>
            </a:pPr>
            <a:r>
              <a:rPr lang="pl-PL" sz="1600" dirty="0"/>
              <a:t>Środki uruchamiające kontrolę konkretną konstytucyjności prawa:</a:t>
            </a:r>
          </a:p>
          <a:p>
            <a:pPr algn="just">
              <a:buFont typeface="Wingdings" pitchFamily="2" charset="2"/>
              <a:buChar char="Ø"/>
            </a:pPr>
            <a:r>
              <a:rPr lang="pl-PL" sz="1600" b="1" dirty="0"/>
              <a:t>skarga konstytucyjna – </a:t>
            </a:r>
            <a:r>
              <a:rPr lang="pl-PL" sz="1600" dirty="0"/>
              <a:t>może z nią wystąpić każdy, kogo konstytucyjne wolności lub prawa zostały naruszone; w drodze skargi konstytucyjnej można zakwestionować akt normatywny, który był podstawą wydania przez sąd lub organ administracji publicznej ostatecznego rozstrzygnięcia o wolnościach lub prawach albo o obowiązkach określonych w Konstytucji</a:t>
            </a:r>
          </a:p>
          <a:p>
            <a:pPr algn="just">
              <a:buFont typeface="Wingdings" pitchFamily="2" charset="2"/>
              <a:buChar char="Ø"/>
            </a:pPr>
            <a:r>
              <a:rPr lang="pl-PL" sz="1600" b="1" dirty="0"/>
              <a:t>pytanie prawne – </a:t>
            </a:r>
            <a:r>
              <a:rPr lang="pl-PL" sz="1600" dirty="0"/>
              <a:t>może je przedstawić każdy sąd, jeżeli ma wątpliwości co do zgodności z Konstytucją, umowami międzynarodowymi lub ustawami aktu normatywnego, który ma być podstawą rozstrzygnięcia, a od odpowiedzi na pytanie zależy rozstrzygnięcie sprawy toczącej się przed sądem</a:t>
            </a:r>
            <a:endParaRPr lang="pl-PL" sz="1600" b="1" dirty="0"/>
          </a:p>
        </p:txBody>
      </p:sp>
    </p:spTree>
    <p:extLst>
      <p:ext uri="{BB962C8B-B14F-4D97-AF65-F5344CB8AC3E}">
        <p14:creationId xmlns:p14="http://schemas.microsoft.com/office/powerpoint/2010/main" val="424637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3172</Words>
  <Application>Microsoft Office PowerPoint</Application>
  <PresentationFormat>Panoramiczny</PresentationFormat>
  <Paragraphs>398</Paragraphs>
  <Slides>42</Slides>
  <Notes>3</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42</vt:i4>
      </vt:variant>
    </vt:vector>
  </HeadingPairs>
  <TitlesOfParts>
    <vt:vector size="50" baseType="lpstr">
      <vt:lpstr>Aptos</vt:lpstr>
      <vt:lpstr>Arial</vt:lpstr>
      <vt:lpstr>Book Antiqua</vt:lpstr>
      <vt:lpstr>Century Gothic</vt:lpstr>
      <vt:lpstr>Times New Roman</vt:lpstr>
      <vt:lpstr>Wingdings</vt:lpstr>
      <vt:lpstr>Apteka</vt:lpstr>
      <vt:lpstr>1_Apteka</vt:lpstr>
      <vt:lpstr>Podstawy prawa</vt:lpstr>
      <vt:lpstr>Władza sądownicza organy władzy sądowniczej</vt:lpstr>
      <vt:lpstr>Trybunał  Stanu</vt:lpstr>
      <vt:lpstr>Trybunał Stanu</vt:lpstr>
      <vt:lpstr>Trybunał Stanu </vt:lpstr>
      <vt:lpstr>Trybunał  konstytucyjny</vt:lpstr>
      <vt:lpstr>Trybunał  Konstytucyjny </vt:lpstr>
      <vt:lpstr>Trybunał Konstytucyjny</vt:lpstr>
      <vt:lpstr>Trybunał Konstytucyjny</vt:lpstr>
      <vt:lpstr>Trybunał Konstytucyjny</vt:lpstr>
      <vt:lpstr>Krajowa Rada Sądownictwa</vt:lpstr>
      <vt:lpstr>Krajowa Rada Sądownictwa</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Rzecznik Praw Obywatelskich</vt:lpstr>
      <vt:lpstr>Organy Kontroli Państwowej i ochrony prawa Rzecznik Praw Obywatelskich</vt:lpstr>
      <vt:lpstr>Organy Kontroli Państwowej i ochrony prawa Rzecznik Praw Obywatelskich</vt:lpstr>
      <vt:lpstr>Organy Kontroli Państwowej i ochrony prawa Rzecznik Praw dziecka</vt:lpstr>
      <vt:lpstr>Organy Kontroli Państwowej i ochrony prawa Rzecznik Praw Dziecka</vt:lpstr>
      <vt:lpstr>Organy Kontroli Państwowej i ochrony prawa Krajowa Rada Radiofonii i Telewizji</vt:lpstr>
      <vt:lpstr>Organy Kontroli Państwowej i ochrony prawa Krajowa Rada Radiofonii i Telewizji</vt:lpstr>
      <vt:lpstr>Narodowy Bank Polski</vt:lpstr>
      <vt:lpstr>Narodowy Bank Polski</vt:lpstr>
      <vt:lpstr>Narodowy Bank Polski</vt:lpstr>
      <vt:lpstr>Samorząd terytorialny</vt:lpstr>
      <vt:lpstr>Samorząd terytorialny</vt:lpstr>
      <vt:lpstr>Samorząd terytorialny</vt:lpstr>
      <vt:lpstr>Status jednostki</vt:lpstr>
      <vt:lpstr>Ochrona praw człowieka</vt:lpstr>
      <vt:lpstr>Status jednostki Zasady ogólne</vt:lpstr>
      <vt:lpstr>Status jednostki Zasady ogólne</vt:lpstr>
      <vt:lpstr>Prawo i postępowanie administracyjne</vt:lpstr>
      <vt:lpstr>Prawo i postępowanie administracyjne</vt:lpstr>
      <vt:lpstr>Prawo i postępowanie administracyjne</vt:lpstr>
      <vt:lpstr>Prawo i postępowanie administracyjne</vt:lpstr>
      <vt:lpstr>Prawo i postępowanie administracyjne</vt:lpstr>
      <vt:lpstr>Prawo i postępowanie administracyjne</vt:lpstr>
      <vt:lpstr>Prawo i postępowanie administracyjne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2024-11-24T20:01:31Z</dcterms:created>
  <dcterms:modified xsi:type="dcterms:W3CDTF">2024-11-24T20:04:54Z</dcterms:modified>
</cp:coreProperties>
</file>