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370" r:id="rId4"/>
    <p:sldId id="371" r:id="rId5"/>
    <p:sldId id="372" r:id="rId6"/>
    <p:sldId id="373" r:id="rId7"/>
    <p:sldId id="374" r:id="rId8"/>
    <p:sldId id="375" r:id="rId9"/>
    <p:sldId id="376" r:id="rId10"/>
    <p:sldId id="377" r:id="rId11"/>
    <p:sldId id="378" r:id="rId12"/>
    <p:sldId id="379" r:id="rId13"/>
    <p:sldId id="380" r:id="rId14"/>
    <p:sldId id="381" r:id="rId15"/>
    <p:sldId id="382" r:id="rId16"/>
    <p:sldId id="383" r:id="rId17"/>
    <p:sldId id="384" r:id="rId18"/>
    <p:sldId id="385" r:id="rId19"/>
    <p:sldId id="392" r:id="rId20"/>
    <p:sldId id="393" r:id="rId21"/>
    <p:sldId id="394" r:id="rId22"/>
    <p:sldId id="395" r:id="rId23"/>
    <p:sldId id="396" r:id="rId2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31.05.2024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737063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31.05.2024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836166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31.05.2024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340289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31.05.2024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070948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31.05.2024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78681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31.05.2024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2780844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31.05.2024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42311401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31.05.2024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7120057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31.05.2024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419772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31.05.2024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0895914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31.05.2024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846820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31.05.2024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2052472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31.05.2024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539396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31.05.2024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9307097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31.05.2024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4210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31.05.2024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218888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31.05.2024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538600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31.05.2024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091939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31.05.2024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254778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31.05.2024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6664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31.05.2024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64145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31.05.2024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075338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31.05.2024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470467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31.05.2024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2885409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dirty="0"/>
              <a:t>ćwiczenia 6 - EFFRS1-1234</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B7B77D-488A-41F3-956F-C161CBB4BE67}"/>
              </a:ext>
            </a:extLst>
          </p:cNvPr>
          <p:cNvSpPr>
            <a:spLocks noGrp="1"/>
          </p:cNvSpPr>
          <p:nvPr>
            <p:ph type="title"/>
          </p:nvPr>
        </p:nvSpPr>
        <p:spPr/>
        <p:txBody>
          <a:bodyPr>
            <a:normAutofit/>
          </a:bodyPr>
          <a:lstStyle/>
          <a:p>
            <a:r>
              <a:rPr lang="pl-PL" sz="2000" dirty="0"/>
              <a:t>Władza sądownicza</a:t>
            </a:r>
          </a:p>
        </p:txBody>
      </p:sp>
      <p:sp>
        <p:nvSpPr>
          <p:cNvPr id="3" name="Symbol zastępczy zawartości 2">
            <a:extLst>
              <a:ext uri="{FF2B5EF4-FFF2-40B4-BE49-F238E27FC236}">
                <a16:creationId xmlns:a16="http://schemas.microsoft.com/office/drawing/2014/main" id="{3DA710A1-5065-484C-A92D-93EF97BF1AC6}"/>
              </a:ext>
            </a:extLst>
          </p:cNvPr>
          <p:cNvSpPr>
            <a:spLocks noGrp="1"/>
          </p:cNvSpPr>
          <p:nvPr>
            <p:ph idx="1"/>
          </p:nvPr>
        </p:nvSpPr>
        <p:spPr/>
        <p:txBody>
          <a:bodyPr>
            <a:normAutofit/>
          </a:bodyPr>
          <a:lstStyle/>
          <a:p>
            <a:pPr marL="114300" indent="0">
              <a:buNone/>
            </a:pPr>
            <a:r>
              <a:rPr lang="pl-PL" sz="1600" b="1" dirty="0"/>
              <a:t>Zakres kognicji Trybunału Konstytucyjnego </a:t>
            </a:r>
            <a:r>
              <a:rPr lang="pl-PL" sz="1600" dirty="0"/>
              <a:t>(sprawy, w których orzeka):</a:t>
            </a:r>
          </a:p>
          <a:p>
            <a:pPr algn="just">
              <a:buFont typeface="Wingdings" pitchFamily="2" charset="2"/>
              <a:buChar char="Ø"/>
            </a:pPr>
            <a:r>
              <a:rPr lang="pl-PL" sz="1600" dirty="0"/>
              <a:t>badanie zgodności z Konstytucją umów międzynarodowych ratyfikowanych za uprzednią zgodą wyrażoną w ustawie</a:t>
            </a:r>
          </a:p>
          <a:p>
            <a:pPr algn="just">
              <a:buFont typeface="Wingdings" pitchFamily="2" charset="2"/>
              <a:buChar char="Ø"/>
            </a:pPr>
            <a:r>
              <a:rPr lang="pl-PL" sz="1600" dirty="0"/>
              <a:t>badanie zgodności ustaw z Konstytucją i umowami międzynarodowymi ratyfikowanymi za uprzednią zgodą wyrażoną w ustawie</a:t>
            </a:r>
          </a:p>
          <a:p>
            <a:pPr algn="just">
              <a:buFont typeface="Wingdings" pitchFamily="2" charset="2"/>
              <a:buChar char="Ø"/>
            </a:pPr>
            <a:r>
              <a:rPr lang="pl-PL" sz="1600" dirty="0"/>
              <a:t>badanie zgodności umów międzynarodowych ratyfikowanych bez zgody ustawy z Konstytucją i ustawami</a:t>
            </a:r>
          </a:p>
          <a:p>
            <a:pPr algn="just">
              <a:buFont typeface="Wingdings" pitchFamily="2" charset="2"/>
              <a:buChar char="Ø"/>
            </a:pPr>
            <a:r>
              <a:rPr lang="pl-PL" sz="1600" dirty="0"/>
              <a:t>badanie zgodności przepisów prawa, wydanych przez centralne organy państwowe, z Konstytucją, umowami międzynarodowymi ratyfikowanymi         i ustawami </a:t>
            </a:r>
          </a:p>
          <a:p>
            <a:pPr algn="just">
              <a:buFont typeface="Wingdings" pitchFamily="2" charset="2"/>
              <a:buChar char="Ø"/>
            </a:pPr>
            <a:r>
              <a:rPr lang="pl-PL" sz="1600" dirty="0"/>
              <a:t>badanie zgodności z Konstytucją celów lub działalności partii politycznych</a:t>
            </a:r>
          </a:p>
          <a:p>
            <a:pPr algn="just">
              <a:buFont typeface="Wingdings" pitchFamily="2" charset="2"/>
              <a:buChar char="Ø"/>
            </a:pPr>
            <a:r>
              <a:rPr lang="pl-PL" sz="1600" dirty="0"/>
              <a:t>rozstrzyganie sporów kompetencyjnych pomiędzy centralnymi konstytucyjnymi organami państwa</a:t>
            </a:r>
          </a:p>
          <a:p>
            <a:pPr algn="just">
              <a:buFont typeface="Wingdings" pitchFamily="2" charset="2"/>
              <a:buChar char="Ø"/>
            </a:pPr>
            <a:r>
              <a:rPr lang="pl-PL" sz="1600" dirty="0"/>
              <a:t>stwierdzanie czasowej niezdolności Prezydenta do pełnienia urzędu na wniosek Marszałka Sejmu i powierzanie Marszałkowi Sejmu czasowego pełnienia obowiązków Prezydenta RP</a:t>
            </a:r>
          </a:p>
          <a:p>
            <a:pPr algn="just">
              <a:buFont typeface="Wingdings" pitchFamily="2" charset="2"/>
              <a:buChar char="Ø"/>
            </a:pPr>
            <a:r>
              <a:rPr lang="pl-PL" sz="1600" dirty="0"/>
              <a:t>orzekanie w sprawach skarg konstytucyjnych</a:t>
            </a:r>
          </a:p>
          <a:p>
            <a:pPr marL="114300" indent="0">
              <a:buNone/>
            </a:pPr>
            <a:endParaRPr lang="pl-PL" sz="1600" dirty="0"/>
          </a:p>
        </p:txBody>
      </p:sp>
    </p:spTree>
    <p:extLst>
      <p:ext uri="{BB962C8B-B14F-4D97-AF65-F5344CB8AC3E}">
        <p14:creationId xmlns:p14="http://schemas.microsoft.com/office/powerpoint/2010/main" val="183461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7B763F-5BB1-4DC4-96CC-973AA9C82C0E}"/>
              </a:ext>
            </a:extLst>
          </p:cNvPr>
          <p:cNvSpPr>
            <a:spLocks noGrp="1"/>
          </p:cNvSpPr>
          <p:nvPr>
            <p:ph type="title"/>
          </p:nvPr>
        </p:nvSpPr>
        <p:spPr/>
        <p:txBody>
          <a:bodyPr>
            <a:normAutofit/>
          </a:bodyPr>
          <a:lstStyle/>
          <a:p>
            <a:r>
              <a:rPr lang="pl-PL" sz="2000" dirty="0"/>
              <a:t>Władza sądownicza</a:t>
            </a:r>
          </a:p>
        </p:txBody>
      </p:sp>
      <p:graphicFrame>
        <p:nvGraphicFramePr>
          <p:cNvPr id="4" name="Symbol zastępczy zawartości 3">
            <a:extLst>
              <a:ext uri="{FF2B5EF4-FFF2-40B4-BE49-F238E27FC236}">
                <a16:creationId xmlns:a16="http://schemas.microsoft.com/office/drawing/2014/main" id="{5991EC37-97F8-4ADF-8FDE-41077C282BD4}"/>
              </a:ext>
            </a:extLst>
          </p:cNvPr>
          <p:cNvGraphicFramePr>
            <a:graphicFrameLocks noGrp="1"/>
          </p:cNvGraphicFramePr>
          <p:nvPr>
            <p:ph idx="1"/>
          </p:nvPr>
        </p:nvGraphicFramePr>
        <p:xfrm>
          <a:off x="1587260" y="1744653"/>
          <a:ext cx="8689675" cy="3511550"/>
        </p:xfrm>
        <a:graphic>
          <a:graphicData uri="http://schemas.openxmlformats.org/drawingml/2006/table">
            <a:tbl>
              <a:tblPr firstRow="1" firstCol="1" bandRow="1"/>
              <a:tblGrid>
                <a:gridCol w="3439065">
                  <a:extLst>
                    <a:ext uri="{9D8B030D-6E8A-4147-A177-3AD203B41FA5}">
                      <a16:colId xmlns:a16="http://schemas.microsoft.com/office/drawing/2014/main" val="2364326530"/>
                    </a:ext>
                  </a:extLst>
                </a:gridCol>
                <a:gridCol w="2616679">
                  <a:extLst>
                    <a:ext uri="{9D8B030D-6E8A-4147-A177-3AD203B41FA5}">
                      <a16:colId xmlns:a16="http://schemas.microsoft.com/office/drawing/2014/main" val="1600376141"/>
                    </a:ext>
                  </a:extLst>
                </a:gridCol>
                <a:gridCol w="2633931">
                  <a:extLst>
                    <a:ext uri="{9D8B030D-6E8A-4147-A177-3AD203B41FA5}">
                      <a16:colId xmlns:a16="http://schemas.microsoft.com/office/drawing/2014/main" val="2517075108"/>
                    </a:ext>
                  </a:extLst>
                </a:gridCol>
              </a:tblGrid>
              <a:tr h="470961">
                <a:tc>
                  <a:txBody>
                    <a:bodyPr/>
                    <a:lstStyle/>
                    <a:p>
                      <a:pPr algn="ctr">
                        <a:lnSpc>
                          <a:spcPct val="107000"/>
                        </a:lnSpc>
                        <a:spcAft>
                          <a:spcPts val="80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Podmioty legitymowane generalnie do składania wniosków do Trybunału Konstytucyjnego</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Podmioty legitymowane szczegółowo do składania wniosków do Trybunału Konstytucyjnego</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Podmioty uprawnione do składania wniosków o rozstrzygnięcie sporu kompetencyjnego</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771753"/>
                  </a:ext>
                </a:extLst>
              </a:tr>
              <a:tr h="2648096">
                <a:tc>
                  <a:txBody>
                    <a:bodyPr/>
                    <a:lstStyle/>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4222294"/>
                  </a:ext>
                </a:extLst>
              </a:tr>
            </a:tbl>
          </a:graphicData>
        </a:graphic>
      </p:graphicFrame>
      <p:sp>
        <p:nvSpPr>
          <p:cNvPr id="3" name="pole tekstowe 2">
            <a:extLst>
              <a:ext uri="{FF2B5EF4-FFF2-40B4-BE49-F238E27FC236}">
                <a16:creationId xmlns:a16="http://schemas.microsoft.com/office/drawing/2014/main" id="{5B11189E-12E6-4DC9-B9B1-82A73A23735B}"/>
              </a:ext>
            </a:extLst>
          </p:cNvPr>
          <p:cNvSpPr txBox="1"/>
          <p:nvPr/>
        </p:nvSpPr>
        <p:spPr>
          <a:xfrm>
            <a:off x="557241" y="5312495"/>
            <a:ext cx="11077517" cy="1231106"/>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Century Gothic"/>
                <a:ea typeface="+mn-ea"/>
                <a:cs typeface="+mn-cs"/>
              </a:rPr>
              <a:t>Prezydent, Prezes RM, Marszałek Sejmu, Marszałek Senatu, Prokurator Generalny, Rzecznik Praw Obywatelskich, grupa 50 posłów, grupa 30 senatorów, Prezes Najwyższej Izby Kontroli, Pierwszy Prezes SN, Prezes NSA, ogólnokrajowe władze związków zawodowych, organizacji zawodowych, organizacji pracodawców, kościoły i związki wyznaniowe, organy stanowiące jednostek samorządu terytorialnego, Krajowa Rada Sądownictwa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val="1964159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360617-FF7F-45D0-A345-3A18C41F3856}"/>
              </a:ext>
            </a:extLst>
          </p:cNvPr>
          <p:cNvSpPr>
            <a:spLocks noGrp="1"/>
          </p:cNvSpPr>
          <p:nvPr>
            <p:ph type="title"/>
          </p:nvPr>
        </p:nvSpPr>
        <p:spPr/>
        <p:txBody>
          <a:bodyPr>
            <a:normAutofit/>
          </a:bodyPr>
          <a:lstStyle/>
          <a:p>
            <a:r>
              <a:rPr lang="pl-PL" sz="2000" dirty="0"/>
              <a:t>Władza sądownicza</a:t>
            </a:r>
          </a:p>
        </p:txBody>
      </p:sp>
      <p:sp>
        <p:nvSpPr>
          <p:cNvPr id="3" name="Symbol zastępczy zawartości 2">
            <a:extLst>
              <a:ext uri="{FF2B5EF4-FFF2-40B4-BE49-F238E27FC236}">
                <a16:creationId xmlns:a16="http://schemas.microsoft.com/office/drawing/2014/main" id="{7A57E171-F75A-4071-9050-882BB4623DC8}"/>
              </a:ext>
            </a:extLst>
          </p:cNvPr>
          <p:cNvSpPr>
            <a:spLocks noGrp="1"/>
          </p:cNvSpPr>
          <p:nvPr>
            <p:ph idx="1"/>
          </p:nvPr>
        </p:nvSpPr>
        <p:spPr/>
        <p:txBody>
          <a:bodyPr>
            <a:normAutofit lnSpcReduction="10000"/>
          </a:bodyPr>
          <a:lstStyle/>
          <a:p>
            <a:pPr marL="114300" indent="0">
              <a:buNone/>
            </a:pPr>
            <a:r>
              <a:rPr lang="pl-PL" sz="1600" b="1" dirty="0"/>
              <a:t>środki uruchamiające kontrolę przed TK</a:t>
            </a:r>
          </a:p>
          <a:p>
            <a:pPr>
              <a:buFont typeface="Wingdings" panose="05000000000000000000" pitchFamily="2" charset="2"/>
              <a:buChar char="Ø"/>
            </a:pPr>
            <a:r>
              <a:rPr lang="pl-PL" sz="1600" b="1" dirty="0"/>
              <a:t>abstrakcyjną</a:t>
            </a:r>
          </a:p>
          <a:p>
            <a:pPr marL="114300" indent="0">
              <a:buNone/>
            </a:pPr>
            <a:r>
              <a:rPr lang="pl-PL" sz="1600" dirty="0"/>
              <a:t>wniosek</a:t>
            </a:r>
          </a:p>
          <a:p>
            <a:pPr>
              <a:buFont typeface="Wingdings" panose="05000000000000000000" pitchFamily="2" charset="2"/>
              <a:buChar char="Ø"/>
            </a:pPr>
            <a:r>
              <a:rPr lang="pl-PL" sz="1600" b="1" dirty="0"/>
              <a:t>konkretną</a:t>
            </a:r>
          </a:p>
          <a:p>
            <a:pPr marL="114300" indent="0">
              <a:buNone/>
            </a:pPr>
            <a:r>
              <a:rPr lang="pl-PL" sz="1600" dirty="0"/>
              <a:t>skarga konstytucyjna i pytanie prawne sądu</a:t>
            </a:r>
            <a:br>
              <a:rPr lang="pl-PL" sz="1600" b="1" dirty="0"/>
            </a:br>
            <a:endParaRPr lang="pl-PL" sz="1600" b="1" dirty="0"/>
          </a:p>
          <a:p>
            <a:pPr marL="114300" indent="0">
              <a:buNone/>
            </a:pPr>
            <a:r>
              <a:rPr lang="pl-PL" sz="1600" b="1" dirty="0"/>
              <a:t>Rodzaje orzeczeń TK</a:t>
            </a:r>
          </a:p>
          <a:p>
            <a:pPr>
              <a:buFont typeface="Wingdings" panose="05000000000000000000" pitchFamily="2" charset="2"/>
              <a:buChar char="Ø"/>
            </a:pPr>
            <a:r>
              <a:rPr lang="pl-PL" sz="1600" b="1" dirty="0"/>
              <a:t>wyroki</a:t>
            </a:r>
          </a:p>
          <a:p>
            <a:pPr>
              <a:buFont typeface="Wingdings" panose="05000000000000000000" pitchFamily="2" charset="2"/>
              <a:buChar char="Ø"/>
            </a:pPr>
            <a:r>
              <a:rPr lang="pl-PL" sz="1600" b="1" dirty="0"/>
              <a:t>postanowienia</a:t>
            </a:r>
          </a:p>
          <a:p>
            <a:pPr marL="114300" indent="0">
              <a:buNone/>
            </a:pPr>
            <a:endParaRPr lang="pl-PL" sz="1600" b="1" dirty="0"/>
          </a:p>
          <a:p>
            <a:pPr marL="114300" indent="0">
              <a:buNone/>
            </a:pPr>
            <a:r>
              <a:rPr lang="pl-PL" sz="1600" b="1" dirty="0"/>
              <a:t>Cechy orzeczeń TK</a:t>
            </a:r>
          </a:p>
          <a:p>
            <a:pPr>
              <a:buFont typeface="Wingdings" panose="05000000000000000000" pitchFamily="2" charset="2"/>
              <a:buChar char="Ø"/>
            </a:pPr>
            <a:r>
              <a:rPr lang="pl-PL" sz="1600" b="1" dirty="0"/>
              <a:t>ostateczne</a:t>
            </a:r>
          </a:p>
          <a:p>
            <a:pPr>
              <a:buFont typeface="Wingdings" panose="05000000000000000000" pitchFamily="2" charset="2"/>
              <a:buChar char="Ø"/>
            </a:pPr>
            <a:r>
              <a:rPr lang="pl-PL" sz="1600" b="1" dirty="0"/>
              <a:t>mają moc powszechnie obowiązującą</a:t>
            </a:r>
          </a:p>
          <a:p>
            <a:pPr marL="114300" indent="0">
              <a:buNone/>
            </a:pPr>
            <a:endParaRPr lang="pl-PL" sz="1600" b="1" dirty="0"/>
          </a:p>
          <a:p>
            <a:pPr marL="114300" indent="0">
              <a:buNone/>
            </a:pPr>
            <a:r>
              <a:rPr lang="pl-PL" sz="1600" b="1" dirty="0"/>
              <a:t>*klauzula odraczająca w wyroku TK</a:t>
            </a:r>
          </a:p>
        </p:txBody>
      </p:sp>
    </p:spTree>
    <p:extLst>
      <p:ext uri="{BB962C8B-B14F-4D97-AF65-F5344CB8AC3E}">
        <p14:creationId xmlns:p14="http://schemas.microsoft.com/office/powerpoint/2010/main" val="448977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0E6B97-958A-4536-87BD-40BC1D14A629}"/>
              </a:ext>
            </a:extLst>
          </p:cNvPr>
          <p:cNvSpPr>
            <a:spLocks noGrp="1"/>
          </p:cNvSpPr>
          <p:nvPr>
            <p:ph type="title"/>
          </p:nvPr>
        </p:nvSpPr>
        <p:spPr/>
        <p:txBody>
          <a:bodyPr>
            <a:normAutofit/>
          </a:bodyPr>
          <a:lstStyle/>
          <a:p>
            <a:r>
              <a:rPr lang="pl-PL" sz="2000" dirty="0"/>
              <a:t>Krajowa Rada Sądownictwa</a:t>
            </a:r>
          </a:p>
        </p:txBody>
      </p:sp>
      <p:sp>
        <p:nvSpPr>
          <p:cNvPr id="3" name="Symbol zastępczy zawartości 2">
            <a:extLst>
              <a:ext uri="{FF2B5EF4-FFF2-40B4-BE49-F238E27FC236}">
                <a16:creationId xmlns:a16="http://schemas.microsoft.com/office/drawing/2014/main" id="{DBD5CE0D-E15B-45CD-9A3D-AD7A2E5E022D}"/>
              </a:ext>
            </a:extLst>
          </p:cNvPr>
          <p:cNvSpPr>
            <a:spLocks noGrp="1"/>
          </p:cNvSpPr>
          <p:nvPr>
            <p:ph idx="1"/>
          </p:nvPr>
        </p:nvSpPr>
        <p:spPr/>
        <p:txBody>
          <a:bodyPr>
            <a:normAutofit/>
          </a:bodyPr>
          <a:lstStyle/>
          <a:p>
            <a:pPr marL="114300" indent="0">
              <a:buNone/>
            </a:pPr>
            <a:r>
              <a:rPr lang="pl-PL" sz="1600" dirty="0"/>
              <a:t>Skład:</a:t>
            </a:r>
          </a:p>
          <a:p>
            <a:pPr algn="just">
              <a:buFont typeface="Wingdings" pitchFamily="2" charset="2"/>
              <a:buChar char="Ø"/>
            </a:pPr>
            <a:r>
              <a:rPr lang="pl-PL" sz="1600" dirty="0"/>
              <a:t>Pierwszy Prezes Sądu Najwyższego, Prezes Naczelnego Sądu Administracyjnego, Minister Sprawiedliwości, przedstawiciel Prezydenta RP</a:t>
            </a:r>
          </a:p>
          <a:p>
            <a:pPr algn="just">
              <a:buFont typeface="Wingdings" pitchFamily="2" charset="2"/>
              <a:buChar char="Ø"/>
            </a:pPr>
            <a:r>
              <a:rPr lang="pl-PL" sz="1600" dirty="0"/>
              <a:t>15 sędziów – przedstawicieli Sądu Najwyższego, sądów administracyjnych, sądów powszechnych i sądów wojskowych</a:t>
            </a:r>
          </a:p>
          <a:p>
            <a:pPr algn="just">
              <a:buFont typeface="Wingdings" pitchFamily="2" charset="2"/>
              <a:buChar char="Ø"/>
            </a:pPr>
            <a:r>
              <a:rPr lang="pl-PL" sz="1600" dirty="0"/>
              <a:t>4 posłów</a:t>
            </a:r>
          </a:p>
          <a:p>
            <a:pPr algn="just">
              <a:buFont typeface="Wingdings" pitchFamily="2" charset="2"/>
              <a:buChar char="Ø"/>
            </a:pPr>
            <a:r>
              <a:rPr lang="pl-PL" sz="1600" dirty="0"/>
              <a:t>2 senatorów</a:t>
            </a:r>
          </a:p>
          <a:p>
            <a:pPr marL="114300" indent="0">
              <a:buNone/>
            </a:pPr>
            <a:endParaRPr lang="pl-PL" sz="1600" dirty="0"/>
          </a:p>
        </p:txBody>
      </p:sp>
    </p:spTree>
    <p:extLst>
      <p:ext uri="{BB962C8B-B14F-4D97-AF65-F5344CB8AC3E}">
        <p14:creationId xmlns:p14="http://schemas.microsoft.com/office/powerpoint/2010/main" val="346681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A93177-C545-41B5-8181-93648EB7959C}"/>
              </a:ext>
            </a:extLst>
          </p:cNvPr>
          <p:cNvSpPr>
            <a:spLocks noGrp="1"/>
          </p:cNvSpPr>
          <p:nvPr>
            <p:ph type="title"/>
          </p:nvPr>
        </p:nvSpPr>
        <p:spPr/>
        <p:txBody>
          <a:bodyPr>
            <a:normAutofit/>
          </a:bodyPr>
          <a:lstStyle/>
          <a:p>
            <a:r>
              <a:rPr lang="pl-PL" sz="2000" dirty="0"/>
              <a:t>Krajowa Rada Sądownictwa</a:t>
            </a:r>
          </a:p>
        </p:txBody>
      </p:sp>
      <p:sp>
        <p:nvSpPr>
          <p:cNvPr id="3" name="Symbol zastępczy zawartości 2">
            <a:extLst>
              <a:ext uri="{FF2B5EF4-FFF2-40B4-BE49-F238E27FC236}">
                <a16:creationId xmlns:a16="http://schemas.microsoft.com/office/drawing/2014/main" id="{F0FE1987-BF23-4A85-AEA8-5A9ABA73488E}"/>
              </a:ext>
            </a:extLst>
          </p:cNvPr>
          <p:cNvSpPr>
            <a:spLocks noGrp="1"/>
          </p:cNvSpPr>
          <p:nvPr>
            <p:ph idx="1"/>
          </p:nvPr>
        </p:nvSpPr>
        <p:spPr/>
        <p:txBody>
          <a:bodyPr>
            <a:normAutofit fontScale="55000" lnSpcReduction="20000"/>
          </a:bodyPr>
          <a:lstStyle/>
          <a:p>
            <a:pPr marL="114300" indent="0" algn="just">
              <a:lnSpc>
                <a:spcPct val="107000"/>
              </a:lnSpc>
              <a:spcAft>
                <a:spcPts val="800"/>
              </a:spcAft>
              <a:buNone/>
            </a:pPr>
            <a:r>
              <a:rPr lang="pl-PL" sz="2900" dirty="0">
                <a:effectLst/>
                <a:latin typeface="Calibri" panose="020F0502020204030204" pitchFamily="34" charset="0"/>
                <a:ea typeface="Calibri" panose="020F0502020204030204" pitchFamily="34" charset="0"/>
                <a:cs typeface="Times New Roman" panose="02020603050405020304" pitchFamily="18" charset="0"/>
              </a:rPr>
              <a:t>Do zadań Krajowej Rady Sądownictwa należy:</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powoływanie sędziów TAK/NIE, </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opiniowanie kandydatów na sędziów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wnioskowanie do Prezydenta RP o powołanie sędziego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wyrażanie zgody na ponoszenie przez sędziego odpowiedzialności karnej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wypowiadanie się o stanie kadry sędziowskiej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wybieranie prezesów sądów powszechnych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wnioskowanie do Prezydenta RP do powołanie asesorów w sądach powszechnych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ustalanie zasad etyki sędziów sądów powszechnych i asesorów sądowych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zarządzenie wizytacji lub lustracji w sądzie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ustalanie regulaminu Sądu Najwyższego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opiniowanie aktów normatywnych dotyczących sądownictwa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opiniowanie programu szkolenia w ramach aplikacji sędziowskiej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wyrażanie opinii w sprawie odwołanie prezesa lub wiceprezesa sądu powszechnego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wybieranie rzecznika dyscyplinarnego sędziów sądów powszechnych TAK/NIE,</a:t>
            </a:r>
          </a:p>
          <a:p>
            <a:pPr marL="342900" lvl="0" indent="-342900" algn="just">
              <a:lnSpc>
                <a:spcPct val="107000"/>
              </a:lnSpc>
              <a:spcAft>
                <a:spcPts val="800"/>
              </a:spcAft>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ustalanie liczby sędziów w Naczelnym Sądzie Administracyjnym TAK/NIE</a:t>
            </a:r>
          </a:p>
        </p:txBody>
      </p:sp>
    </p:spTree>
    <p:extLst>
      <p:ext uri="{BB962C8B-B14F-4D97-AF65-F5344CB8AC3E}">
        <p14:creationId xmlns:p14="http://schemas.microsoft.com/office/powerpoint/2010/main" val="3949375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29ED9B-C639-4037-A30C-C4BB0F75165B}"/>
              </a:ext>
            </a:extLst>
          </p:cNvPr>
          <p:cNvSpPr>
            <a:spLocks noGrp="1"/>
          </p:cNvSpPr>
          <p:nvPr>
            <p:ph type="title"/>
          </p:nvPr>
        </p:nvSpPr>
        <p:spPr/>
        <p:txBody>
          <a:bodyPr>
            <a:normAutofit/>
          </a:bodyPr>
          <a:lstStyle/>
          <a:p>
            <a:r>
              <a:rPr lang="pl-PL" sz="2000" dirty="0"/>
              <a:t>Najwyższa Izba Kontroli</a:t>
            </a:r>
          </a:p>
        </p:txBody>
      </p:sp>
      <p:sp>
        <p:nvSpPr>
          <p:cNvPr id="3" name="Symbol zastępczy zawartości 2">
            <a:extLst>
              <a:ext uri="{FF2B5EF4-FFF2-40B4-BE49-F238E27FC236}">
                <a16:creationId xmlns:a16="http://schemas.microsoft.com/office/drawing/2014/main" id="{8D0CDCC7-6ABC-45C1-A98B-4A13EB4E56EE}"/>
              </a:ext>
            </a:extLst>
          </p:cNvPr>
          <p:cNvSpPr>
            <a:spLocks noGrp="1"/>
          </p:cNvSpPr>
          <p:nvPr>
            <p:ph idx="1"/>
          </p:nvPr>
        </p:nvSpPr>
        <p:spPr/>
        <p:txBody>
          <a:bodyPr>
            <a:normAutofit/>
          </a:bodyPr>
          <a:lstStyle/>
          <a:p>
            <a:pPr marL="114300" indent="0">
              <a:buNone/>
            </a:pPr>
            <a:r>
              <a:rPr lang="pl-PL" sz="1600" dirty="0"/>
              <a:t>Organy NIK:</a:t>
            </a:r>
          </a:p>
          <a:p>
            <a:pPr algn="just">
              <a:buFont typeface="Wingdings" pitchFamily="2" charset="2"/>
              <a:buChar char="Ø"/>
            </a:pPr>
            <a:r>
              <a:rPr lang="pl-PL" sz="1600" b="1" dirty="0"/>
              <a:t>Prezes NIK</a:t>
            </a:r>
            <a:endParaRPr lang="pl-PL" sz="1600" dirty="0"/>
          </a:p>
          <a:p>
            <a:pPr algn="just">
              <a:buFont typeface="Wingdings" pitchFamily="2" charset="2"/>
              <a:buChar char="Ø"/>
            </a:pPr>
            <a:r>
              <a:rPr lang="pl-PL" sz="1600" dirty="0"/>
              <a:t> </a:t>
            </a:r>
            <a:r>
              <a:rPr lang="pl-PL" sz="1600" b="1" dirty="0"/>
              <a:t>wiceprezesi NIK </a:t>
            </a:r>
            <a:r>
              <a:rPr lang="pl-PL" sz="1600" dirty="0"/>
              <a:t>(w liczbie 3)</a:t>
            </a:r>
          </a:p>
          <a:p>
            <a:pPr algn="just">
              <a:buFont typeface="Wingdings" pitchFamily="2" charset="2"/>
              <a:buChar char="Ø"/>
            </a:pPr>
            <a:r>
              <a:rPr lang="pl-PL" sz="1600" b="1" dirty="0"/>
              <a:t>Dyrektor generalny NIK</a:t>
            </a:r>
            <a:endParaRPr lang="pl-PL" sz="1600" dirty="0"/>
          </a:p>
          <a:p>
            <a:pPr algn="just">
              <a:buFont typeface="Wingdings" pitchFamily="2" charset="2"/>
              <a:buChar char="Ø"/>
            </a:pPr>
            <a:r>
              <a:rPr lang="pl-PL" sz="1600" b="1" dirty="0"/>
              <a:t>Kolegium NIK</a:t>
            </a:r>
          </a:p>
          <a:p>
            <a:pPr marL="114300" indent="0" algn="just">
              <a:buNone/>
            </a:pPr>
            <a:endParaRPr lang="pl-PL" sz="1600" b="1" dirty="0"/>
          </a:p>
          <a:p>
            <a:pPr marL="114300" indent="0" algn="just">
              <a:buNone/>
            </a:pPr>
            <a:r>
              <a:rPr lang="pl-PL" sz="1600" dirty="0"/>
              <a:t>Kryteria kontroli sprawowanej przez NIK:</a:t>
            </a:r>
          </a:p>
          <a:p>
            <a:pPr algn="just">
              <a:buFont typeface="Wingdings" pitchFamily="2" charset="2"/>
              <a:buChar char="Ø"/>
            </a:pPr>
            <a:r>
              <a:rPr lang="pl-PL" sz="1600" b="1" dirty="0"/>
              <a:t>legalność</a:t>
            </a:r>
          </a:p>
          <a:p>
            <a:pPr algn="just">
              <a:buFont typeface="Wingdings" pitchFamily="2" charset="2"/>
              <a:buChar char="Ø"/>
            </a:pPr>
            <a:r>
              <a:rPr lang="pl-PL" sz="1600" b="1" dirty="0"/>
              <a:t>gospodarność</a:t>
            </a:r>
          </a:p>
          <a:p>
            <a:pPr algn="just">
              <a:buFont typeface="Wingdings" pitchFamily="2" charset="2"/>
              <a:buChar char="Ø"/>
            </a:pPr>
            <a:r>
              <a:rPr lang="pl-PL" sz="1600" b="1" dirty="0"/>
              <a:t>rzetelność</a:t>
            </a:r>
          </a:p>
          <a:p>
            <a:pPr algn="just">
              <a:buFont typeface="Wingdings" pitchFamily="2" charset="2"/>
              <a:buChar char="Ø"/>
            </a:pPr>
            <a:r>
              <a:rPr lang="pl-PL" sz="1600" b="1" dirty="0"/>
              <a:t>celowość</a:t>
            </a:r>
          </a:p>
          <a:p>
            <a:pPr marL="114300" indent="0" algn="just">
              <a:buNone/>
            </a:pPr>
            <a:endParaRPr lang="pl-PL" sz="1600" b="1" dirty="0"/>
          </a:p>
          <a:p>
            <a:pPr marL="114300" indent="0">
              <a:buNone/>
            </a:pPr>
            <a:endParaRPr lang="pl-PL" sz="1600" dirty="0"/>
          </a:p>
        </p:txBody>
      </p:sp>
    </p:spTree>
    <p:extLst>
      <p:ext uri="{BB962C8B-B14F-4D97-AF65-F5344CB8AC3E}">
        <p14:creationId xmlns:p14="http://schemas.microsoft.com/office/powerpoint/2010/main" val="201977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5669D0-B941-459B-BAC1-F94CBE795B87}"/>
              </a:ext>
            </a:extLst>
          </p:cNvPr>
          <p:cNvSpPr>
            <a:spLocks noGrp="1"/>
          </p:cNvSpPr>
          <p:nvPr>
            <p:ph type="title"/>
          </p:nvPr>
        </p:nvSpPr>
        <p:spPr/>
        <p:txBody>
          <a:bodyPr>
            <a:normAutofit/>
          </a:bodyPr>
          <a:lstStyle/>
          <a:p>
            <a:r>
              <a:rPr lang="pl-PL" sz="2000" dirty="0"/>
              <a:t>Najwyższa Izba Kontroli</a:t>
            </a:r>
          </a:p>
        </p:txBody>
      </p:sp>
      <p:sp>
        <p:nvSpPr>
          <p:cNvPr id="3" name="Symbol zastępczy zawartości 2">
            <a:extLst>
              <a:ext uri="{FF2B5EF4-FFF2-40B4-BE49-F238E27FC236}">
                <a16:creationId xmlns:a16="http://schemas.microsoft.com/office/drawing/2014/main" id="{0893F60B-A627-40D7-8EA5-969F38442AAE}"/>
              </a:ext>
            </a:extLst>
          </p:cNvPr>
          <p:cNvSpPr>
            <a:spLocks noGrp="1"/>
          </p:cNvSpPr>
          <p:nvPr>
            <p:ph idx="1"/>
          </p:nvPr>
        </p:nvSpPr>
        <p:spPr/>
        <p:txBody>
          <a:bodyPr>
            <a:normAutofit/>
          </a:bodyPr>
          <a:lstStyle/>
          <a:p>
            <a:pPr marL="114300" indent="0">
              <a:buNone/>
            </a:pPr>
            <a:r>
              <a:rPr lang="pl-PL" sz="1600" dirty="0"/>
              <a:t>Najwyższa Izba Kontroli przeprowadza kontrole:</a:t>
            </a:r>
          </a:p>
          <a:p>
            <a:pPr marL="114300" indent="0">
              <a:buNone/>
            </a:pPr>
            <a:endParaRPr lang="pl-PL" sz="1600" dirty="0"/>
          </a:p>
          <a:p>
            <a:pPr>
              <a:buFont typeface="Wingdings" pitchFamily="2" charset="2"/>
              <a:buChar char="Ø"/>
            </a:pPr>
            <a:r>
              <a:rPr lang="pl-PL" sz="1600" dirty="0"/>
              <a:t>z własnej inicjatywy</a:t>
            </a:r>
          </a:p>
          <a:p>
            <a:pPr>
              <a:buFont typeface="Wingdings" pitchFamily="2" charset="2"/>
              <a:buChar char="Ø"/>
            </a:pPr>
            <a:r>
              <a:rPr lang="pl-PL" sz="1600" dirty="0"/>
              <a:t>na zlecenie Sejmu, Marszałka Sejmu, Prezydium Sejmu, komisji sejmowych</a:t>
            </a:r>
          </a:p>
          <a:p>
            <a:pPr>
              <a:buFont typeface="Wingdings" pitchFamily="2" charset="2"/>
              <a:buChar char="Ø"/>
            </a:pPr>
            <a:r>
              <a:rPr lang="pl-PL" sz="1600" dirty="0"/>
              <a:t>na zlecenie Prezydenta RP</a:t>
            </a:r>
          </a:p>
          <a:p>
            <a:pPr>
              <a:buFont typeface="Wingdings" pitchFamily="2" charset="2"/>
              <a:buChar char="Ø"/>
            </a:pPr>
            <a:r>
              <a:rPr lang="pl-PL" sz="1600" dirty="0"/>
              <a:t>na zlecenie Prezesa RM</a:t>
            </a:r>
          </a:p>
          <a:p>
            <a:pPr marL="114300" indent="0">
              <a:buNone/>
            </a:pPr>
            <a:endParaRPr lang="pl-PL" sz="1600" dirty="0"/>
          </a:p>
        </p:txBody>
      </p:sp>
    </p:spTree>
    <p:extLst>
      <p:ext uri="{BB962C8B-B14F-4D97-AF65-F5344CB8AC3E}">
        <p14:creationId xmlns:p14="http://schemas.microsoft.com/office/powerpoint/2010/main" val="7387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6A0854-589F-4576-9BCB-C1EF5748E844}"/>
              </a:ext>
            </a:extLst>
          </p:cNvPr>
          <p:cNvSpPr>
            <a:spLocks noGrp="1"/>
          </p:cNvSpPr>
          <p:nvPr>
            <p:ph type="title"/>
          </p:nvPr>
        </p:nvSpPr>
        <p:spPr/>
        <p:txBody>
          <a:bodyPr>
            <a:normAutofit/>
          </a:bodyPr>
          <a:lstStyle/>
          <a:p>
            <a:r>
              <a:rPr lang="pl-PL" sz="2000" dirty="0"/>
              <a:t>Najwyższa Izba Kontroli</a:t>
            </a:r>
          </a:p>
        </p:txBody>
      </p:sp>
      <p:sp>
        <p:nvSpPr>
          <p:cNvPr id="3" name="Symbol zastępczy zawartości 2">
            <a:extLst>
              <a:ext uri="{FF2B5EF4-FFF2-40B4-BE49-F238E27FC236}">
                <a16:creationId xmlns:a16="http://schemas.microsoft.com/office/drawing/2014/main" id="{6DAC5660-200E-4CFC-BB57-B5AD0C231F0A}"/>
              </a:ext>
            </a:extLst>
          </p:cNvPr>
          <p:cNvSpPr>
            <a:spLocks noGrp="1"/>
          </p:cNvSpPr>
          <p:nvPr>
            <p:ph idx="1"/>
          </p:nvPr>
        </p:nvSpPr>
        <p:spPr/>
        <p:txBody>
          <a:bodyPr>
            <a:normAutofit/>
          </a:bodyPr>
          <a:lstStyle/>
          <a:p>
            <a:pPr marL="114300" indent="0">
              <a:buNone/>
            </a:pPr>
            <a:r>
              <a:rPr lang="pl-PL" sz="1600" dirty="0"/>
              <a:t>Organy kontrolowane przez NIK:</a:t>
            </a:r>
          </a:p>
          <a:p>
            <a:pPr algn="just">
              <a:buFont typeface="Wingdings" pitchFamily="2" charset="2"/>
              <a:buChar char="Ø"/>
            </a:pPr>
            <a:r>
              <a:rPr lang="pl-PL" sz="1600" b="1" dirty="0"/>
              <a:t>legalność, gospodarność, rzetelność, celowość </a:t>
            </a:r>
          </a:p>
          <a:p>
            <a:pPr marL="114300" indent="0" algn="just">
              <a:buNone/>
            </a:pPr>
            <a:r>
              <a:rPr lang="pl-PL" sz="1600" dirty="0"/>
              <a:t>organy administracji rządowej, Narodowy Bank Polski, państwowe osoby prawne i inne państwowe jednostki organizacyjne; w zakresie gospodarki finansowej i majątkowej – m.in. Kancelaria Prezydenta RP, Kancelaria Sejmu, Kancelaria Senatu, Trybunał Konstytucyjny, Rzecznik Praw Obywatelskich, Krajowa Rada Radiofonii               i Telewizji, Instytut Pamięci Narodowej, Krajowe Biuro Wyborcze </a:t>
            </a:r>
          </a:p>
          <a:p>
            <a:pPr algn="just">
              <a:buFont typeface="Wingdings" pitchFamily="2" charset="2"/>
              <a:buChar char="Ø"/>
            </a:pPr>
            <a:r>
              <a:rPr lang="pl-PL" sz="1600" b="1" dirty="0"/>
              <a:t>legalność, gospodarność, rzetelność</a:t>
            </a:r>
            <a:r>
              <a:rPr lang="pl-PL" sz="1600" dirty="0"/>
              <a:t> </a:t>
            </a:r>
          </a:p>
          <a:p>
            <a:pPr marL="114300" indent="0" algn="just">
              <a:buNone/>
            </a:pPr>
            <a:r>
              <a:rPr lang="pl-PL" sz="1600" dirty="0"/>
              <a:t>organy samorządu terytorialnego, samorządowe osoby prawne i inne samorządowe jednostki organizacyjne</a:t>
            </a:r>
          </a:p>
          <a:p>
            <a:pPr algn="just">
              <a:buFont typeface="Wingdings" pitchFamily="2" charset="2"/>
              <a:buChar char="Ø"/>
            </a:pPr>
            <a:r>
              <a:rPr lang="pl-PL" sz="1600" b="1" dirty="0"/>
              <a:t> legalność, gospodarność </a:t>
            </a:r>
          </a:p>
          <a:p>
            <a:pPr marL="114300" indent="0" algn="just">
              <a:buNone/>
            </a:pPr>
            <a:r>
              <a:rPr lang="pl-PL" sz="1600" dirty="0"/>
              <a:t>inne jednostki organizacyjne i podmioty gospodarcze w zakresie, w jakim wykorzystują one majątek lub środki państwowe lub komunalne oraz wywiązują się ze zobowiązań finansowych na rzecz państwa, wykonują zadania zlecone lub powierzone, zamówienia publiczne</a:t>
            </a:r>
          </a:p>
          <a:p>
            <a:pPr marL="114300" indent="0">
              <a:buNone/>
            </a:pPr>
            <a:endParaRPr lang="pl-PL" sz="1600" dirty="0"/>
          </a:p>
        </p:txBody>
      </p:sp>
    </p:spTree>
    <p:extLst>
      <p:ext uri="{BB962C8B-B14F-4D97-AF65-F5344CB8AC3E}">
        <p14:creationId xmlns:p14="http://schemas.microsoft.com/office/powerpoint/2010/main" val="295396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6A0854-589F-4576-9BCB-C1EF5748E844}"/>
              </a:ext>
            </a:extLst>
          </p:cNvPr>
          <p:cNvSpPr>
            <a:spLocks noGrp="1"/>
          </p:cNvSpPr>
          <p:nvPr>
            <p:ph type="title"/>
          </p:nvPr>
        </p:nvSpPr>
        <p:spPr/>
        <p:txBody>
          <a:bodyPr>
            <a:normAutofit/>
          </a:bodyPr>
          <a:lstStyle/>
          <a:p>
            <a:r>
              <a:rPr lang="pl-PL" sz="2000" dirty="0"/>
              <a:t>Najwyższa Izba Kontroli</a:t>
            </a:r>
          </a:p>
        </p:txBody>
      </p:sp>
      <p:sp>
        <p:nvSpPr>
          <p:cNvPr id="3" name="Symbol zastępczy zawartości 2">
            <a:extLst>
              <a:ext uri="{FF2B5EF4-FFF2-40B4-BE49-F238E27FC236}">
                <a16:creationId xmlns:a16="http://schemas.microsoft.com/office/drawing/2014/main" id="{6DAC5660-200E-4CFC-BB57-B5AD0C231F0A}"/>
              </a:ext>
            </a:extLst>
          </p:cNvPr>
          <p:cNvSpPr>
            <a:spLocks noGrp="1"/>
          </p:cNvSpPr>
          <p:nvPr>
            <p:ph idx="1"/>
          </p:nvPr>
        </p:nvSpPr>
        <p:spPr/>
        <p:txBody>
          <a:bodyPr>
            <a:normAutofit/>
          </a:bodyPr>
          <a:lstStyle/>
          <a:p>
            <a:pPr marL="114300" indent="0">
              <a:buNone/>
            </a:pPr>
            <a:r>
              <a:rPr lang="pl-PL" sz="1600" dirty="0"/>
              <a:t>Organy kontrolowane przez NIK:</a:t>
            </a:r>
          </a:p>
          <a:p>
            <a:pPr marL="114300" indent="0" algn="just">
              <a:buNone/>
            </a:pPr>
            <a:endParaRPr lang="pl-PL" sz="1600" dirty="0"/>
          </a:p>
          <a:p>
            <a:pPr marL="114300" indent="0">
              <a:buNone/>
            </a:pPr>
            <a:endParaRPr lang="pl-PL" sz="1600" dirty="0"/>
          </a:p>
        </p:txBody>
      </p:sp>
      <p:graphicFrame>
        <p:nvGraphicFramePr>
          <p:cNvPr id="4" name="Tabela 3">
            <a:extLst>
              <a:ext uri="{FF2B5EF4-FFF2-40B4-BE49-F238E27FC236}">
                <a16:creationId xmlns:a16="http://schemas.microsoft.com/office/drawing/2014/main" id="{6797377E-E8D5-DFB2-3B86-512601A4681D}"/>
              </a:ext>
            </a:extLst>
          </p:cNvPr>
          <p:cNvGraphicFramePr>
            <a:graphicFrameLocks noGrp="1"/>
          </p:cNvGraphicFramePr>
          <p:nvPr/>
        </p:nvGraphicFramePr>
        <p:xfrm>
          <a:off x="875608" y="2245050"/>
          <a:ext cx="10579826" cy="4389120"/>
        </p:xfrm>
        <a:graphic>
          <a:graphicData uri="http://schemas.openxmlformats.org/drawingml/2006/table">
            <a:tbl>
              <a:tblPr firstRow="1" bandRow="1">
                <a:tableStyleId>{5C22544A-7EE6-4342-B048-85BDC9FD1C3A}</a:tableStyleId>
              </a:tblPr>
              <a:tblGrid>
                <a:gridCol w="4228407">
                  <a:extLst>
                    <a:ext uri="{9D8B030D-6E8A-4147-A177-3AD203B41FA5}">
                      <a16:colId xmlns:a16="http://schemas.microsoft.com/office/drawing/2014/main" val="3947078600"/>
                    </a:ext>
                  </a:extLst>
                </a:gridCol>
                <a:gridCol w="1418705">
                  <a:extLst>
                    <a:ext uri="{9D8B030D-6E8A-4147-A177-3AD203B41FA5}">
                      <a16:colId xmlns:a16="http://schemas.microsoft.com/office/drawing/2014/main" val="4026081289"/>
                    </a:ext>
                  </a:extLst>
                </a:gridCol>
                <a:gridCol w="1895793">
                  <a:extLst>
                    <a:ext uri="{9D8B030D-6E8A-4147-A177-3AD203B41FA5}">
                      <a16:colId xmlns:a16="http://schemas.microsoft.com/office/drawing/2014/main" val="1514268968"/>
                    </a:ext>
                  </a:extLst>
                </a:gridCol>
                <a:gridCol w="1457498">
                  <a:extLst>
                    <a:ext uri="{9D8B030D-6E8A-4147-A177-3AD203B41FA5}">
                      <a16:colId xmlns:a16="http://schemas.microsoft.com/office/drawing/2014/main" val="2290861395"/>
                    </a:ext>
                  </a:extLst>
                </a:gridCol>
                <a:gridCol w="1579423">
                  <a:extLst>
                    <a:ext uri="{9D8B030D-6E8A-4147-A177-3AD203B41FA5}">
                      <a16:colId xmlns:a16="http://schemas.microsoft.com/office/drawing/2014/main" val="3094244268"/>
                    </a:ext>
                  </a:extLst>
                </a:gridCol>
              </a:tblGrid>
              <a:tr h="322635">
                <a:tc>
                  <a:txBody>
                    <a:bodyPr/>
                    <a:lstStyle/>
                    <a:p>
                      <a:pPr algn="ctr"/>
                      <a:r>
                        <a:rPr lang="pl-PL" dirty="0"/>
                        <a:t>organ</a:t>
                      </a:r>
                    </a:p>
                  </a:txBody>
                  <a:tcPr/>
                </a:tc>
                <a:tc>
                  <a:txBody>
                    <a:bodyPr/>
                    <a:lstStyle/>
                    <a:p>
                      <a:r>
                        <a:rPr lang="pl-PL" dirty="0"/>
                        <a:t>kryterium</a:t>
                      </a:r>
                    </a:p>
                  </a:txBody>
                  <a:tcPr/>
                </a:tc>
                <a:tc>
                  <a:txBody>
                    <a:bodyPr/>
                    <a:lstStyle/>
                    <a:p>
                      <a:r>
                        <a:rPr lang="pl-PL" dirty="0"/>
                        <a:t>kryterium</a:t>
                      </a:r>
                    </a:p>
                  </a:txBody>
                  <a:tcPr/>
                </a:tc>
                <a:tc>
                  <a:txBody>
                    <a:bodyPr/>
                    <a:lstStyle/>
                    <a:p>
                      <a:r>
                        <a:rPr lang="pl-PL" dirty="0"/>
                        <a:t>kryterium</a:t>
                      </a:r>
                    </a:p>
                  </a:txBody>
                  <a:tcPr/>
                </a:tc>
                <a:tc>
                  <a:txBody>
                    <a:bodyPr/>
                    <a:lstStyle/>
                    <a:p>
                      <a:r>
                        <a:rPr lang="pl-PL" dirty="0"/>
                        <a:t>kryterium</a:t>
                      </a:r>
                    </a:p>
                  </a:txBody>
                  <a:tcPr/>
                </a:tc>
                <a:extLst>
                  <a:ext uri="{0D108BD9-81ED-4DB2-BD59-A6C34878D82A}">
                    <a16:rowId xmlns:a16="http://schemas.microsoft.com/office/drawing/2014/main" val="4275542839"/>
                  </a:ext>
                </a:extLst>
              </a:tr>
              <a:tr h="564612">
                <a:tc>
                  <a:txBody>
                    <a:bodyPr/>
                    <a:lstStyle/>
                    <a:p>
                      <a:r>
                        <a:rPr lang="pl-PL" dirty="0"/>
                        <a:t>Państwowe Gospodarstwo Leśne Lasy Państwowe</a:t>
                      </a:r>
                    </a:p>
                  </a:txBody>
                  <a:tcPr/>
                </a:tc>
                <a:tc>
                  <a:txBody>
                    <a:bodyPr/>
                    <a:lstStyle/>
                    <a:p>
                      <a:r>
                        <a:rPr lang="pl-PL" dirty="0"/>
                        <a:t>legalności</a:t>
                      </a:r>
                    </a:p>
                  </a:txBody>
                  <a:tcPr/>
                </a:tc>
                <a:tc>
                  <a:txBody>
                    <a:bodyPr/>
                    <a:lstStyle/>
                    <a:p>
                      <a:r>
                        <a:rPr lang="pl-PL" dirty="0"/>
                        <a:t>gospodarności</a:t>
                      </a:r>
                    </a:p>
                  </a:txBody>
                  <a:tcPr/>
                </a:tc>
                <a:tc>
                  <a:txBody>
                    <a:bodyPr/>
                    <a:lstStyle/>
                    <a:p>
                      <a:r>
                        <a:rPr lang="pl-PL" dirty="0"/>
                        <a:t>rzetelności</a:t>
                      </a:r>
                    </a:p>
                  </a:txBody>
                  <a:tcPr/>
                </a:tc>
                <a:tc>
                  <a:txBody>
                    <a:bodyPr/>
                    <a:lstStyle/>
                    <a:p>
                      <a:r>
                        <a:rPr lang="pl-PL" dirty="0"/>
                        <a:t>celowości</a:t>
                      </a:r>
                    </a:p>
                  </a:txBody>
                  <a:tcPr/>
                </a:tc>
                <a:extLst>
                  <a:ext uri="{0D108BD9-81ED-4DB2-BD59-A6C34878D82A}">
                    <a16:rowId xmlns:a16="http://schemas.microsoft.com/office/drawing/2014/main" val="2628019761"/>
                  </a:ext>
                </a:extLst>
              </a:tr>
              <a:tr h="322635">
                <a:tc>
                  <a:txBody>
                    <a:bodyPr/>
                    <a:lstStyle/>
                    <a:p>
                      <a:r>
                        <a:rPr lang="pl-PL" dirty="0"/>
                        <a:t>Narodowy Bank Polski</a:t>
                      </a:r>
                    </a:p>
                  </a:txBody>
                  <a:tcPr/>
                </a:tc>
                <a:tc>
                  <a:txBody>
                    <a:bodyPr/>
                    <a:lstStyle/>
                    <a:p>
                      <a:r>
                        <a:rPr lang="pl-PL" dirty="0"/>
                        <a:t>legalności</a:t>
                      </a:r>
                    </a:p>
                  </a:txBody>
                  <a:tcPr/>
                </a:tc>
                <a:tc>
                  <a:txBody>
                    <a:bodyPr/>
                    <a:lstStyle/>
                    <a:p>
                      <a:r>
                        <a:rPr lang="pl-PL" dirty="0"/>
                        <a:t>gospodarności</a:t>
                      </a:r>
                    </a:p>
                  </a:txBody>
                  <a:tcPr/>
                </a:tc>
                <a:tc>
                  <a:txBody>
                    <a:bodyPr/>
                    <a:lstStyle/>
                    <a:p>
                      <a:r>
                        <a:rPr lang="pl-PL" dirty="0"/>
                        <a:t>rzetelności</a:t>
                      </a:r>
                    </a:p>
                  </a:txBody>
                  <a:tcPr/>
                </a:tc>
                <a:tc>
                  <a:txBody>
                    <a:bodyPr/>
                    <a:lstStyle/>
                    <a:p>
                      <a:r>
                        <a:rPr lang="pl-PL" dirty="0"/>
                        <a:t>celowości</a:t>
                      </a:r>
                    </a:p>
                  </a:txBody>
                  <a:tcPr/>
                </a:tc>
                <a:extLst>
                  <a:ext uri="{0D108BD9-81ED-4DB2-BD59-A6C34878D82A}">
                    <a16:rowId xmlns:a16="http://schemas.microsoft.com/office/drawing/2014/main" val="3100013206"/>
                  </a:ext>
                </a:extLst>
              </a:tr>
              <a:tr h="564612">
                <a:tc>
                  <a:txBody>
                    <a:bodyPr/>
                    <a:lstStyle/>
                    <a:p>
                      <a:r>
                        <a:rPr lang="pl-PL" dirty="0"/>
                        <a:t>Biuro Rzecznika Praw Obywatelskich (gospodarka finansowa) </a:t>
                      </a:r>
                    </a:p>
                  </a:txBody>
                  <a:tcPr/>
                </a:tc>
                <a:tc>
                  <a:txBody>
                    <a:bodyPr/>
                    <a:lstStyle/>
                    <a:p>
                      <a:r>
                        <a:rPr lang="pl-PL" dirty="0"/>
                        <a:t>legalności</a:t>
                      </a:r>
                    </a:p>
                  </a:txBody>
                  <a:tcPr/>
                </a:tc>
                <a:tc>
                  <a:txBody>
                    <a:bodyPr/>
                    <a:lstStyle/>
                    <a:p>
                      <a:r>
                        <a:rPr lang="pl-PL" dirty="0"/>
                        <a:t>gospodarności</a:t>
                      </a:r>
                    </a:p>
                  </a:txBody>
                  <a:tcPr/>
                </a:tc>
                <a:tc>
                  <a:txBody>
                    <a:bodyPr/>
                    <a:lstStyle/>
                    <a:p>
                      <a:r>
                        <a:rPr lang="pl-PL" dirty="0"/>
                        <a:t>rzetelności</a:t>
                      </a:r>
                    </a:p>
                  </a:txBody>
                  <a:tcPr/>
                </a:tc>
                <a:tc>
                  <a:txBody>
                    <a:bodyPr/>
                    <a:lstStyle/>
                    <a:p>
                      <a:r>
                        <a:rPr lang="pl-PL" dirty="0"/>
                        <a:t>celowości</a:t>
                      </a:r>
                    </a:p>
                  </a:txBody>
                  <a:tcPr/>
                </a:tc>
                <a:extLst>
                  <a:ext uri="{0D108BD9-81ED-4DB2-BD59-A6C34878D82A}">
                    <a16:rowId xmlns:a16="http://schemas.microsoft.com/office/drawing/2014/main" val="3814056189"/>
                  </a:ext>
                </a:extLst>
              </a:tr>
              <a:tr h="322635">
                <a:tc>
                  <a:txBody>
                    <a:bodyPr/>
                    <a:lstStyle/>
                    <a:p>
                      <a:r>
                        <a:rPr lang="pl-PL" dirty="0"/>
                        <a:t>Prezydent miasta Krakowa</a:t>
                      </a:r>
                    </a:p>
                  </a:txBody>
                  <a:tcPr/>
                </a:tc>
                <a:tc>
                  <a:txBody>
                    <a:bodyPr/>
                    <a:lstStyle/>
                    <a:p>
                      <a:r>
                        <a:rPr lang="pl-PL" dirty="0"/>
                        <a:t>legalności</a:t>
                      </a:r>
                    </a:p>
                  </a:txBody>
                  <a:tcPr/>
                </a:tc>
                <a:tc>
                  <a:txBody>
                    <a:bodyPr/>
                    <a:lstStyle/>
                    <a:p>
                      <a:r>
                        <a:rPr lang="pl-PL" dirty="0"/>
                        <a:t>gospodarności</a:t>
                      </a:r>
                    </a:p>
                  </a:txBody>
                  <a:tcPr/>
                </a:tc>
                <a:tc>
                  <a:txBody>
                    <a:bodyPr/>
                    <a:lstStyle/>
                    <a:p>
                      <a:r>
                        <a:rPr lang="pl-PL" dirty="0"/>
                        <a:t>rzetelności</a:t>
                      </a:r>
                    </a:p>
                  </a:txBody>
                  <a:tcPr/>
                </a:tc>
                <a:tc>
                  <a:txBody>
                    <a:bodyPr/>
                    <a:lstStyle/>
                    <a:p>
                      <a:r>
                        <a:rPr lang="pl-PL" dirty="0"/>
                        <a:t>celowości</a:t>
                      </a:r>
                    </a:p>
                  </a:txBody>
                  <a:tcPr/>
                </a:tc>
                <a:extLst>
                  <a:ext uri="{0D108BD9-81ED-4DB2-BD59-A6C34878D82A}">
                    <a16:rowId xmlns:a16="http://schemas.microsoft.com/office/drawing/2014/main" val="792289625"/>
                  </a:ext>
                </a:extLst>
              </a:tr>
              <a:tr h="322635">
                <a:tc>
                  <a:txBody>
                    <a:bodyPr/>
                    <a:lstStyle/>
                    <a:p>
                      <a:r>
                        <a:rPr lang="pl-PL" dirty="0"/>
                        <a:t>Kancelaria Prezesa Rady Ministrów</a:t>
                      </a:r>
                    </a:p>
                  </a:txBody>
                  <a:tcPr/>
                </a:tc>
                <a:tc>
                  <a:txBody>
                    <a:bodyPr/>
                    <a:lstStyle/>
                    <a:p>
                      <a:r>
                        <a:rPr lang="pl-PL" dirty="0"/>
                        <a:t>legalności</a:t>
                      </a:r>
                    </a:p>
                  </a:txBody>
                  <a:tcPr/>
                </a:tc>
                <a:tc>
                  <a:txBody>
                    <a:bodyPr/>
                    <a:lstStyle/>
                    <a:p>
                      <a:r>
                        <a:rPr lang="pl-PL" dirty="0"/>
                        <a:t>gospodarności</a:t>
                      </a:r>
                    </a:p>
                  </a:txBody>
                  <a:tcPr/>
                </a:tc>
                <a:tc>
                  <a:txBody>
                    <a:bodyPr/>
                    <a:lstStyle/>
                    <a:p>
                      <a:r>
                        <a:rPr lang="pl-PL" dirty="0"/>
                        <a:t>rzetelności</a:t>
                      </a:r>
                    </a:p>
                  </a:txBody>
                  <a:tcPr/>
                </a:tc>
                <a:tc>
                  <a:txBody>
                    <a:bodyPr/>
                    <a:lstStyle/>
                    <a:p>
                      <a:r>
                        <a:rPr lang="pl-PL" dirty="0"/>
                        <a:t>celowości</a:t>
                      </a:r>
                    </a:p>
                  </a:txBody>
                  <a:tcPr/>
                </a:tc>
                <a:extLst>
                  <a:ext uri="{0D108BD9-81ED-4DB2-BD59-A6C34878D82A}">
                    <a16:rowId xmlns:a16="http://schemas.microsoft.com/office/drawing/2014/main" val="681465121"/>
                  </a:ext>
                </a:extLst>
              </a:tr>
              <a:tr h="322635">
                <a:tc>
                  <a:txBody>
                    <a:bodyPr/>
                    <a:lstStyle/>
                    <a:p>
                      <a:r>
                        <a:rPr lang="pl-PL" dirty="0"/>
                        <a:t>Zarząd powiatu chrzanowskiego</a:t>
                      </a:r>
                    </a:p>
                  </a:txBody>
                  <a:tcPr/>
                </a:tc>
                <a:tc>
                  <a:txBody>
                    <a:bodyPr/>
                    <a:lstStyle/>
                    <a:p>
                      <a:r>
                        <a:rPr lang="pl-PL" dirty="0"/>
                        <a:t>legalności</a:t>
                      </a:r>
                    </a:p>
                  </a:txBody>
                  <a:tcPr/>
                </a:tc>
                <a:tc>
                  <a:txBody>
                    <a:bodyPr/>
                    <a:lstStyle/>
                    <a:p>
                      <a:r>
                        <a:rPr lang="pl-PL" dirty="0"/>
                        <a:t>gospodarności</a:t>
                      </a:r>
                    </a:p>
                  </a:txBody>
                  <a:tcPr/>
                </a:tc>
                <a:tc>
                  <a:txBody>
                    <a:bodyPr/>
                    <a:lstStyle/>
                    <a:p>
                      <a:r>
                        <a:rPr lang="pl-PL" dirty="0"/>
                        <a:t>rzetelności</a:t>
                      </a:r>
                    </a:p>
                  </a:txBody>
                  <a:tcPr/>
                </a:tc>
                <a:tc>
                  <a:txBody>
                    <a:bodyPr/>
                    <a:lstStyle/>
                    <a:p>
                      <a:r>
                        <a:rPr lang="pl-PL" dirty="0"/>
                        <a:t>celowości</a:t>
                      </a:r>
                    </a:p>
                  </a:txBody>
                  <a:tcPr/>
                </a:tc>
                <a:extLst>
                  <a:ext uri="{0D108BD9-81ED-4DB2-BD59-A6C34878D82A}">
                    <a16:rowId xmlns:a16="http://schemas.microsoft.com/office/drawing/2014/main" val="2201232967"/>
                  </a:ext>
                </a:extLst>
              </a:tr>
              <a:tr h="564612">
                <a:tc>
                  <a:txBody>
                    <a:bodyPr/>
                    <a:lstStyle/>
                    <a:p>
                      <a:r>
                        <a:rPr lang="pl-PL" dirty="0"/>
                        <a:t>Biuro Trybunału Konstytucyjnego (gospodarka finansowa)</a:t>
                      </a:r>
                    </a:p>
                  </a:txBody>
                  <a:tcPr/>
                </a:tc>
                <a:tc>
                  <a:txBody>
                    <a:bodyPr/>
                    <a:lstStyle/>
                    <a:p>
                      <a:r>
                        <a:rPr lang="pl-PL" dirty="0"/>
                        <a:t>legalności</a:t>
                      </a:r>
                    </a:p>
                  </a:txBody>
                  <a:tcPr/>
                </a:tc>
                <a:tc>
                  <a:txBody>
                    <a:bodyPr/>
                    <a:lstStyle/>
                    <a:p>
                      <a:r>
                        <a:rPr lang="pl-PL" dirty="0"/>
                        <a:t>gospodarności</a:t>
                      </a:r>
                    </a:p>
                  </a:txBody>
                  <a:tcPr/>
                </a:tc>
                <a:tc>
                  <a:txBody>
                    <a:bodyPr/>
                    <a:lstStyle/>
                    <a:p>
                      <a:r>
                        <a:rPr lang="pl-PL" dirty="0"/>
                        <a:t>rzetelności</a:t>
                      </a:r>
                    </a:p>
                  </a:txBody>
                  <a:tcPr/>
                </a:tc>
                <a:tc>
                  <a:txBody>
                    <a:bodyPr/>
                    <a:lstStyle/>
                    <a:p>
                      <a:r>
                        <a:rPr lang="pl-PL" dirty="0"/>
                        <a:t>celowości</a:t>
                      </a:r>
                    </a:p>
                  </a:txBody>
                  <a:tcPr/>
                </a:tc>
                <a:extLst>
                  <a:ext uri="{0D108BD9-81ED-4DB2-BD59-A6C34878D82A}">
                    <a16:rowId xmlns:a16="http://schemas.microsoft.com/office/drawing/2014/main" val="176878045"/>
                  </a:ext>
                </a:extLst>
              </a:tr>
              <a:tr h="322635">
                <a:tc>
                  <a:txBody>
                    <a:bodyPr/>
                    <a:lstStyle/>
                    <a:p>
                      <a:r>
                        <a:rPr lang="pl-PL" dirty="0"/>
                        <a:t>Miejskie Przedsiębiorstwo Komunikacyjne S.A. w Krakowie</a:t>
                      </a:r>
                    </a:p>
                  </a:txBody>
                  <a:tcPr/>
                </a:tc>
                <a:tc>
                  <a:txBody>
                    <a:bodyPr/>
                    <a:lstStyle/>
                    <a:p>
                      <a:r>
                        <a:rPr lang="pl-PL" dirty="0"/>
                        <a:t>legalności</a:t>
                      </a:r>
                    </a:p>
                  </a:txBody>
                  <a:tcPr/>
                </a:tc>
                <a:tc>
                  <a:txBody>
                    <a:bodyPr/>
                    <a:lstStyle/>
                    <a:p>
                      <a:r>
                        <a:rPr lang="pl-PL" dirty="0"/>
                        <a:t>gospodarności</a:t>
                      </a:r>
                    </a:p>
                  </a:txBody>
                  <a:tcPr/>
                </a:tc>
                <a:tc>
                  <a:txBody>
                    <a:bodyPr/>
                    <a:lstStyle/>
                    <a:p>
                      <a:r>
                        <a:rPr lang="pl-PL" dirty="0"/>
                        <a:t>rzetelności</a:t>
                      </a:r>
                    </a:p>
                  </a:txBody>
                  <a:tcPr/>
                </a:tc>
                <a:tc>
                  <a:txBody>
                    <a:bodyPr/>
                    <a:lstStyle/>
                    <a:p>
                      <a:r>
                        <a:rPr lang="pl-PL" dirty="0"/>
                        <a:t>celowości</a:t>
                      </a:r>
                    </a:p>
                  </a:txBody>
                  <a:tcPr/>
                </a:tc>
                <a:extLst>
                  <a:ext uri="{0D108BD9-81ED-4DB2-BD59-A6C34878D82A}">
                    <a16:rowId xmlns:a16="http://schemas.microsoft.com/office/drawing/2014/main" val="2914519347"/>
                  </a:ext>
                </a:extLst>
              </a:tr>
            </a:tbl>
          </a:graphicData>
        </a:graphic>
      </p:graphicFrame>
    </p:spTree>
    <p:extLst>
      <p:ext uri="{BB962C8B-B14F-4D97-AF65-F5344CB8AC3E}">
        <p14:creationId xmlns:p14="http://schemas.microsoft.com/office/powerpoint/2010/main" val="303031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043287-6F32-4E0E-B8C6-2689E34E2553}"/>
              </a:ext>
            </a:extLst>
          </p:cNvPr>
          <p:cNvSpPr>
            <a:spLocks noGrp="1"/>
          </p:cNvSpPr>
          <p:nvPr>
            <p:ph type="title"/>
          </p:nvPr>
        </p:nvSpPr>
        <p:spPr/>
        <p:txBody>
          <a:bodyPr>
            <a:normAutofit/>
          </a:bodyPr>
          <a:lstStyle/>
          <a:p>
            <a:r>
              <a:rPr lang="pl-PL" sz="2000" dirty="0"/>
              <a:t>Rzecznik Praw Obywatelskich</a:t>
            </a:r>
          </a:p>
        </p:txBody>
      </p:sp>
      <p:sp>
        <p:nvSpPr>
          <p:cNvPr id="3" name="Symbol zastępczy zawartości 2">
            <a:extLst>
              <a:ext uri="{FF2B5EF4-FFF2-40B4-BE49-F238E27FC236}">
                <a16:creationId xmlns:a16="http://schemas.microsoft.com/office/drawing/2014/main" id="{AAAC72A5-2B31-4098-9059-82DBCB6BD548}"/>
              </a:ext>
            </a:extLst>
          </p:cNvPr>
          <p:cNvSpPr>
            <a:spLocks noGrp="1"/>
          </p:cNvSpPr>
          <p:nvPr>
            <p:ph idx="1"/>
          </p:nvPr>
        </p:nvSpPr>
        <p:spPr/>
        <p:txBody>
          <a:bodyPr>
            <a:normAutofit/>
          </a:bodyPr>
          <a:lstStyle/>
          <a:p>
            <a:pPr marL="114300" indent="0" algn="just">
              <a:lnSpc>
                <a:spcPct val="107000"/>
              </a:lnSpc>
              <a:spcAft>
                <a:spcPts val="800"/>
              </a:spcAft>
              <a:buNone/>
            </a:pPr>
            <a:r>
              <a:rPr lang="pl-PL" sz="1600" dirty="0">
                <a:effectLst/>
                <a:ea typeface="Calibri" panose="020F0502020204030204" pitchFamily="34" charset="0"/>
                <a:cs typeface="Times New Roman" panose="02020603050405020304" pitchFamily="18" charset="0"/>
              </a:rPr>
              <a:t>Wniosek o ochronę do Rzecznika Praw Obywatelskich:</a:t>
            </a:r>
          </a:p>
          <a:p>
            <a:pPr marL="342900" lvl="0" indent="-342900" algn="just">
              <a:lnSpc>
                <a:spcPct val="107000"/>
              </a:lnSpc>
              <a:buFont typeface="Wingdings" panose="05000000000000000000" pitchFamily="2" charset="2"/>
              <a:buChar char=""/>
            </a:pPr>
            <a:r>
              <a:rPr lang="pl-PL" sz="1600" dirty="0">
                <a:effectLst/>
                <a:ea typeface="Calibri" panose="020F0502020204030204" pitchFamily="34" charset="0"/>
                <a:cs typeface="Times New Roman" panose="02020603050405020304" pitchFamily="18" charset="0"/>
              </a:rPr>
              <a:t>jest wolny od opłat</a:t>
            </a:r>
          </a:p>
          <a:p>
            <a:pPr marL="342900" lvl="0" indent="-342900" algn="just">
              <a:lnSpc>
                <a:spcPct val="107000"/>
              </a:lnSpc>
              <a:buFont typeface="Wingdings" panose="05000000000000000000" pitchFamily="2" charset="2"/>
              <a:buChar char=""/>
            </a:pPr>
            <a:r>
              <a:rPr lang="pl-PL" sz="1600" dirty="0">
                <a:effectLst/>
                <a:ea typeface="Calibri" panose="020F0502020204030204" pitchFamily="34" charset="0"/>
                <a:cs typeface="Times New Roman" panose="02020603050405020304" pitchFamily="18" charset="0"/>
              </a:rPr>
              <a:t>nie wymaga szczególnej formy</a:t>
            </a:r>
          </a:p>
          <a:p>
            <a:pPr marL="342900" lvl="0" indent="-342900" algn="just">
              <a:lnSpc>
                <a:spcPct val="107000"/>
              </a:lnSpc>
              <a:spcAft>
                <a:spcPts val="800"/>
              </a:spcAft>
              <a:buFont typeface="Wingdings" panose="05000000000000000000" pitchFamily="2" charset="2"/>
              <a:buChar char=""/>
            </a:pPr>
            <a:r>
              <a:rPr lang="pl-PL" sz="1600" dirty="0">
                <a:effectLst/>
                <a:ea typeface="Calibri" panose="020F0502020204030204" pitchFamily="34" charset="0"/>
                <a:cs typeface="Times New Roman" panose="02020603050405020304" pitchFamily="18" charset="0"/>
              </a:rPr>
              <a:t>nie podlega przymusowi adwokacko-radcowskiemu</a:t>
            </a:r>
          </a:p>
          <a:p>
            <a:pPr marL="0" lvl="0" indent="0" algn="just">
              <a:lnSpc>
                <a:spcPct val="107000"/>
              </a:lnSpc>
              <a:spcAft>
                <a:spcPts val="800"/>
              </a:spcAft>
              <a:buNone/>
            </a:pPr>
            <a:endParaRPr lang="pl-PL" sz="1600" dirty="0"/>
          </a:p>
          <a:p>
            <a:pPr marL="0" lvl="0" indent="0" algn="just">
              <a:lnSpc>
                <a:spcPct val="107000"/>
              </a:lnSpc>
              <a:spcAft>
                <a:spcPts val="800"/>
              </a:spcAft>
              <a:buNone/>
            </a:pPr>
            <a:r>
              <a:rPr lang="pl-PL" sz="1600" dirty="0"/>
              <a:t>Każdy ma prawo zwrócić się do RPO z wnioskiem o pomoc w ochronie wolności lub praw naruszonych przez organy władzy publicznej</a:t>
            </a:r>
            <a:endParaRPr lang="pl-PL" sz="1600" dirty="0">
              <a:effectLst/>
              <a:ea typeface="Calibri" panose="020F0502020204030204" pitchFamily="34" charset="0"/>
              <a:cs typeface="Times New Roman" panose="02020603050405020304" pitchFamily="18" charset="0"/>
            </a:endParaRPr>
          </a:p>
          <a:p>
            <a:pPr marL="114300" indent="0">
              <a:buNone/>
            </a:pPr>
            <a:endParaRPr lang="pl-PL" sz="1600" dirty="0"/>
          </a:p>
        </p:txBody>
      </p:sp>
    </p:spTree>
    <p:extLst>
      <p:ext uri="{BB962C8B-B14F-4D97-AF65-F5344CB8AC3E}">
        <p14:creationId xmlns:p14="http://schemas.microsoft.com/office/powerpoint/2010/main" val="247890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sądownicza</a:t>
            </a:r>
          </a:p>
        </p:txBody>
      </p:sp>
      <p:sp>
        <p:nvSpPr>
          <p:cNvPr id="3" name="Symbol zastępczy zawartości 2"/>
          <p:cNvSpPr>
            <a:spLocks noGrp="1"/>
          </p:cNvSpPr>
          <p:nvPr>
            <p:ph idx="1"/>
          </p:nvPr>
        </p:nvSpPr>
        <p:spPr>
          <a:xfrm>
            <a:off x="748145" y="1752600"/>
            <a:ext cx="11014229" cy="4988768"/>
          </a:xfrm>
        </p:spPr>
        <p:txBody>
          <a:bodyPr>
            <a:normAutofit/>
          </a:bodyPr>
          <a:lstStyle/>
          <a:p>
            <a:pPr marL="114300" indent="0">
              <a:buNone/>
            </a:pPr>
            <a:r>
              <a:rPr lang="pl-PL" sz="1600" b="1" dirty="0"/>
              <a:t>Konstytucyjne zasady funkcjonowania władzy sądowniczej</a:t>
            </a:r>
          </a:p>
          <a:p>
            <a:pPr algn="just">
              <a:buFont typeface="Wingdings" pitchFamily="2" charset="2"/>
              <a:buChar char="Ø"/>
            </a:pPr>
            <a:r>
              <a:rPr lang="pl-PL" sz="1600" b="1" dirty="0"/>
              <a:t>zasada niezawisłości sędziowskiej</a:t>
            </a:r>
            <a:r>
              <a:rPr lang="pl-PL" sz="1600" dirty="0"/>
              <a:t> </a:t>
            </a:r>
          </a:p>
          <a:p>
            <a:pPr algn="just">
              <a:buFont typeface="Wingdings" pitchFamily="2" charset="2"/>
              <a:buChar char="Ø"/>
            </a:pPr>
            <a:r>
              <a:rPr lang="pl-PL" sz="1600" b="1" dirty="0"/>
              <a:t>zasada niezależności sądów</a:t>
            </a:r>
            <a:endParaRPr lang="pl-PL" sz="1600" dirty="0"/>
          </a:p>
          <a:p>
            <a:pPr algn="just">
              <a:buFont typeface="Wingdings" pitchFamily="2" charset="2"/>
              <a:buChar char="Ø"/>
            </a:pPr>
            <a:r>
              <a:rPr lang="pl-PL" sz="1600" b="1" dirty="0"/>
              <a:t>zasada jednolitości sądów</a:t>
            </a:r>
            <a:endParaRPr lang="pl-PL" sz="1600" dirty="0"/>
          </a:p>
          <a:p>
            <a:pPr algn="just">
              <a:buFont typeface="Wingdings" pitchFamily="2" charset="2"/>
              <a:buChar char="Ø"/>
            </a:pPr>
            <a:r>
              <a:rPr lang="pl-PL" sz="1600" b="1" dirty="0"/>
              <a:t>zasada dwuinstancyjności postępowania </a:t>
            </a:r>
          </a:p>
          <a:p>
            <a:pPr algn="just">
              <a:buFont typeface="Wingdings" pitchFamily="2" charset="2"/>
              <a:buChar char="Ø"/>
            </a:pPr>
            <a:r>
              <a:rPr lang="pl-PL" sz="1600" b="1" dirty="0"/>
              <a:t>zasada udziału obywateli w sprawowaniu wymiaru sprawiedliwości</a:t>
            </a:r>
            <a:endParaRPr lang="pl-PL" sz="1600" dirty="0"/>
          </a:p>
          <a:p>
            <a:pPr algn="just">
              <a:buFont typeface="Wingdings" pitchFamily="2" charset="2"/>
              <a:buChar char="Ø"/>
            </a:pPr>
            <a:r>
              <a:rPr lang="pl-PL" sz="1600" b="1" dirty="0"/>
              <a:t>zasada nadzoru judykacyjnego Sądu Najwyższego</a:t>
            </a:r>
            <a:r>
              <a:rPr lang="pl-PL" sz="1600" dirty="0"/>
              <a:t> – SN czuwa nad jednolitością i poprawnością orzekania przez sądy powszechne i wojskowe</a:t>
            </a:r>
          </a:p>
        </p:txBody>
      </p:sp>
    </p:spTree>
    <p:extLst>
      <p:ext uri="{BB962C8B-B14F-4D97-AF65-F5344CB8AC3E}">
        <p14:creationId xmlns:p14="http://schemas.microsoft.com/office/powerpoint/2010/main" val="223977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060A2B-C86F-44BC-9A0C-B20AC33FD722}"/>
              </a:ext>
            </a:extLst>
          </p:cNvPr>
          <p:cNvSpPr>
            <a:spLocks noGrp="1"/>
          </p:cNvSpPr>
          <p:nvPr>
            <p:ph type="title"/>
          </p:nvPr>
        </p:nvSpPr>
        <p:spPr/>
        <p:txBody>
          <a:bodyPr>
            <a:normAutofit/>
          </a:bodyPr>
          <a:lstStyle/>
          <a:p>
            <a:r>
              <a:rPr lang="pl-PL" sz="2000" dirty="0"/>
              <a:t>Rzecznik Praw Obywatelskich</a:t>
            </a:r>
          </a:p>
        </p:txBody>
      </p:sp>
      <p:sp>
        <p:nvSpPr>
          <p:cNvPr id="3" name="Symbol zastępczy zawartości 2">
            <a:extLst>
              <a:ext uri="{FF2B5EF4-FFF2-40B4-BE49-F238E27FC236}">
                <a16:creationId xmlns:a16="http://schemas.microsoft.com/office/drawing/2014/main" id="{CE6EA43E-F958-4612-AA41-8BE0715BA83E}"/>
              </a:ext>
            </a:extLst>
          </p:cNvPr>
          <p:cNvSpPr>
            <a:spLocks noGrp="1"/>
          </p:cNvSpPr>
          <p:nvPr>
            <p:ph idx="1"/>
          </p:nvPr>
        </p:nvSpPr>
        <p:spPr/>
        <p:txBody>
          <a:bodyPr/>
          <a:lstStyle/>
          <a:p>
            <a:pPr marL="114300" indent="0" algn="just">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Rzecznik Praw Obywatelskich może: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zbadać każdą sprawę naruszenia wolności i praw na miejscu TAK/NIE,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składać wnioski o zbadanie konstytucyjności aktów normatywnych do Trybunału Konstytucyjnego TAK/NIE,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żądać informacji o stanie sprawy prowadzonej przez prokuraturę lub organy administracji państwowej TAK/NIE,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składać wnioski o rozstrzygnięcie sporu kompetencyjnego przez Trybunał Konstytucyjny TAK/NIE,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żądać wglądu do akt sądowych i prokuratorskich TAK/NIE,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wszcząć postępowanie przygotowawcze w sprawach karnych TAK/NIE,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żądać wszczęcia postępowania w sprawach cywilnych i administracyjnych TAK/NIE,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przystąpić do toczącego się postępowania cywilnego, administracyjnego lub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sądowoadministracyjnego</a:t>
            </a:r>
            <a:r>
              <a:rPr lang="pl-PL" sz="1800" dirty="0">
                <a:effectLst/>
                <a:latin typeface="Calibri" panose="020F0502020204030204" pitchFamily="34" charset="0"/>
                <a:ea typeface="Calibri" panose="020F0502020204030204" pitchFamily="34" charset="0"/>
                <a:cs typeface="Times New Roman" panose="02020603050405020304" pitchFamily="18" charset="0"/>
              </a:rPr>
              <a:t> TAK/NIE,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wystąpić do Sądu Najwyższego lub Naczelnego Sądu Administracyjnego o podjęcie uchwały wyjaśniającej TAK/NIE,</a:t>
            </a:r>
          </a:p>
          <a:p>
            <a:pPr marL="342900" lvl="0" indent="-342900" algn="just">
              <a:lnSpc>
                <a:spcPct val="107000"/>
              </a:lnSpc>
              <a:spcAft>
                <a:spcPts val="800"/>
              </a:spcAft>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skierować wystąpienie do organu, w którego działalności stwierdził naruszenie TAK/NIE.</a:t>
            </a:r>
          </a:p>
          <a:p>
            <a:pPr marL="114300" indent="0">
              <a:buNone/>
            </a:pPr>
            <a:endParaRPr lang="pl-PL" dirty="0"/>
          </a:p>
        </p:txBody>
      </p:sp>
    </p:spTree>
    <p:extLst>
      <p:ext uri="{BB962C8B-B14F-4D97-AF65-F5344CB8AC3E}">
        <p14:creationId xmlns:p14="http://schemas.microsoft.com/office/powerpoint/2010/main" val="166976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3E5918-52E3-4F89-A9CF-96EA49450DE7}"/>
              </a:ext>
            </a:extLst>
          </p:cNvPr>
          <p:cNvSpPr>
            <a:spLocks noGrp="1"/>
          </p:cNvSpPr>
          <p:nvPr>
            <p:ph type="title"/>
          </p:nvPr>
        </p:nvSpPr>
        <p:spPr/>
        <p:txBody>
          <a:bodyPr>
            <a:normAutofit/>
          </a:bodyPr>
          <a:lstStyle/>
          <a:p>
            <a:r>
              <a:rPr lang="pl-PL" sz="2000" dirty="0"/>
              <a:t>Rzecznik Praw Dziecka</a:t>
            </a:r>
          </a:p>
        </p:txBody>
      </p:sp>
      <p:sp>
        <p:nvSpPr>
          <p:cNvPr id="3" name="Symbol zastępczy zawartości 2">
            <a:extLst>
              <a:ext uri="{FF2B5EF4-FFF2-40B4-BE49-F238E27FC236}">
                <a16:creationId xmlns:a16="http://schemas.microsoft.com/office/drawing/2014/main" id="{E738E717-911F-4EFC-A347-548F7C2B2A45}"/>
              </a:ext>
            </a:extLst>
          </p:cNvPr>
          <p:cNvSpPr>
            <a:spLocks noGrp="1"/>
          </p:cNvSpPr>
          <p:nvPr>
            <p:ph idx="1"/>
          </p:nvPr>
        </p:nvSpPr>
        <p:spPr/>
        <p:txBody>
          <a:bodyPr>
            <a:normAutofit fontScale="92500" lnSpcReduction="20000"/>
          </a:bodyPr>
          <a:lstStyle/>
          <a:p>
            <a:pPr marL="114300" indent="0" algn="just">
              <a:buNone/>
            </a:pPr>
            <a:r>
              <a:rPr lang="pl-PL" sz="1600" dirty="0"/>
              <a:t>Stoi na straży praw dziecka określonych w Konstytucji, Konwencji o prawach dziecka i innych przepisach prawa, z poszanowaniem odpowiedzialności, praw i obowiązków rodziców</a:t>
            </a:r>
          </a:p>
          <a:p>
            <a:pPr marL="114300" indent="0" algn="just">
              <a:buNone/>
            </a:pPr>
            <a:endParaRPr lang="pl-PL" sz="1600" dirty="0"/>
          </a:p>
          <a:p>
            <a:pPr marL="114300" indent="0" algn="just">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Rzecznik Praw Dziecka może: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składać wnioski o zbadanie konstytucyjności aktów normatywnych do Trybunału Konstytucyjnego TAK/NIE,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żądać informacji o stanie sprawy prowadzonej przez prokuraturę lub organy administracji państwowej TAK/NIE,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składać wnioski o rozstrzygnięcie sporu kompetencyjnego przez Trybunał Konstytucyjny TAK/NIE,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żądać wglądu do akt sądowych i prokuratorskich TAK/NIE,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wszcząć postępowanie przygotowawcze w sprawach karnych TAK/NIE,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żądać wszczęcia postępowania w sprawach cywilnych i administracyjnych TAK/NIE,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przystąpić do toczącego się postępowania cywilnego, administracyjnego lub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sądowoadministracyjnego</a:t>
            </a:r>
            <a:r>
              <a:rPr lang="pl-PL" sz="1800" dirty="0">
                <a:effectLst/>
                <a:latin typeface="Calibri" panose="020F0502020204030204" pitchFamily="34" charset="0"/>
                <a:ea typeface="Calibri" panose="020F0502020204030204" pitchFamily="34" charset="0"/>
                <a:cs typeface="Times New Roman" panose="02020603050405020304" pitchFamily="18" charset="0"/>
              </a:rPr>
              <a:t> TAK/NIE,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zwrócić się do organów lub instytucji o podjęcie działań na rzecz dziecka TAK/NIE,</a:t>
            </a:r>
          </a:p>
          <a:p>
            <a:pPr marL="342900" lvl="0" indent="-342900" algn="just">
              <a:lnSpc>
                <a:spcPct val="107000"/>
              </a:lnSpc>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przystąpić do postępowania przed Trybunałem Konstytucyjnym wszczętego w drodze skargi konstytucyjnej lub wniosku Rzecznika Praw Obywatelskich TAK/NIE,</a:t>
            </a:r>
          </a:p>
          <a:p>
            <a:pPr marL="342900" lvl="0" indent="-342900" algn="just">
              <a:lnSpc>
                <a:spcPct val="107000"/>
              </a:lnSpc>
              <a:spcAft>
                <a:spcPts val="800"/>
              </a:spcAft>
              <a:buFont typeface="Times New Roman" panose="02020603050405020304" pitchFamily="18" charset="0"/>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przedstawiać organom, instytucjom i organizacjom wnioski służące zapewnieniu ochrony praw dziecka TAK/NIE.</a:t>
            </a:r>
          </a:p>
          <a:p>
            <a:pPr marL="114300" indent="0" algn="just">
              <a:buNone/>
            </a:pPr>
            <a:endParaRPr lang="pl-PL" sz="1600" dirty="0"/>
          </a:p>
        </p:txBody>
      </p:sp>
    </p:spTree>
    <p:extLst>
      <p:ext uri="{BB962C8B-B14F-4D97-AF65-F5344CB8AC3E}">
        <p14:creationId xmlns:p14="http://schemas.microsoft.com/office/powerpoint/2010/main" val="3770120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E97F63-D2AE-4594-A7B1-172A77A917C9}"/>
              </a:ext>
            </a:extLst>
          </p:cNvPr>
          <p:cNvSpPr>
            <a:spLocks noGrp="1"/>
          </p:cNvSpPr>
          <p:nvPr>
            <p:ph type="title"/>
          </p:nvPr>
        </p:nvSpPr>
        <p:spPr/>
        <p:txBody>
          <a:bodyPr>
            <a:normAutofit/>
          </a:bodyPr>
          <a:lstStyle/>
          <a:p>
            <a:r>
              <a:rPr lang="pl-PL" sz="2000" dirty="0"/>
              <a:t>Krajowa rada Radiofonii i telewizji</a:t>
            </a:r>
          </a:p>
        </p:txBody>
      </p:sp>
      <p:sp>
        <p:nvSpPr>
          <p:cNvPr id="3" name="Symbol zastępczy zawartości 2">
            <a:extLst>
              <a:ext uri="{FF2B5EF4-FFF2-40B4-BE49-F238E27FC236}">
                <a16:creationId xmlns:a16="http://schemas.microsoft.com/office/drawing/2014/main" id="{D51475B3-19E6-420E-B079-CD986FD134DE}"/>
              </a:ext>
            </a:extLst>
          </p:cNvPr>
          <p:cNvSpPr>
            <a:spLocks noGrp="1"/>
          </p:cNvSpPr>
          <p:nvPr>
            <p:ph idx="1"/>
          </p:nvPr>
        </p:nvSpPr>
        <p:spPr/>
        <p:txBody>
          <a:bodyPr>
            <a:normAutofit/>
          </a:bodyPr>
          <a:lstStyle/>
          <a:p>
            <a:pPr marL="114300" indent="0">
              <a:buNone/>
            </a:pPr>
            <a:r>
              <a:rPr lang="pl-PL" sz="1600" dirty="0"/>
              <a:t>Skład </a:t>
            </a:r>
            <a:r>
              <a:rPr lang="pl-PL" sz="1600" dirty="0" err="1"/>
              <a:t>KRRiTv</a:t>
            </a:r>
            <a:r>
              <a:rPr lang="pl-PL" sz="1600" dirty="0"/>
              <a:t>:</a:t>
            </a:r>
          </a:p>
          <a:p>
            <a:pPr>
              <a:buFont typeface="Wingdings" pitchFamily="2" charset="2"/>
              <a:buChar char="Ø"/>
            </a:pPr>
            <a:r>
              <a:rPr lang="pl-PL" sz="1600" dirty="0"/>
              <a:t>2 członków powoływanych przez Prezydenta RP</a:t>
            </a:r>
          </a:p>
          <a:p>
            <a:pPr>
              <a:buFont typeface="Wingdings" pitchFamily="2" charset="2"/>
              <a:buChar char="Ø"/>
            </a:pPr>
            <a:r>
              <a:rPr lang="pl-PL" sz="1600" dirty="0"/>
              <a:t>2 członków wybieranych przez Sejm</a:t>
            </a:r>
          </a:p>
          <a:p>
            <a:pPr>
              <a:buFont typeface="Wingdings" pitchFamily="2" charset="2"/>
              <a:buChar char="Ø"/>
            </a:pPr>
            <a:r>
              <a:rPr lang="pl-PL" sz="1600" dirty="0"/>
              <a:t>1 członek wybierany przez Senat.</a:t>
            </a:r>
          </a:p>
          <a:p>
            <a:pPr marL="114300" indent="0">
              <a:buNone/>
            </a:pPr>
            <a:endParaRPr lang="pl-PL" sz="1600" dirty="0"/>
          </a:p>
          <a:p>
            <a:pPr marL="114300" indent="0">
              <a:buNone/>
            </a:pPr>
            <a:r>
              <a:rPr lang="pl-PL" sz="1600" dirty="0"/>
              <a:t>Stoi na straży wolności słowa, prawa do informacji oraz interesu publicznego w radiofonii i telewizji</a:t>
            </a:r>
          </a:p>
          <a:p>
            <a:pPr marL="114300" indent="0">
              <a:buNone/>
            </a:pPr>
            <a:endParaRPr lang="pl-PL" sz="1600" dirty="0"/>
          </a:p>
          <a:p>
            <a:pPr marL="114300" indent="0">
              <a:buNone/>
            </a:pPr>
            <a:r>
              <a:rPr lang="pl-PL" sz="1600" dirty="0"/>
              <a:t>Uprawnienia:</a:t>
            </a:r>
          </a:p>
          <a:p>
            <a:pPr>
              <a:buFont typeface="Wingdings" pitchFamily="2" charset="2"/>
              <a:buChar char="Ø"/>
            </a:pPr>
            <a:r>
              <a:rPr lang="pl-PL" sz="1600" dirty="0"/>
              <a:t>określanie warunków prowadzenia działalności przez nadawców</a:t>
            </a:r>
          </a:p>
          <a:p>
            <a:pPr algn="just">
              <a:buFont typeface="Wingdings" pitchFamily="2" charset="2"/>
              <a:buChar char="Ø"/>
            </a:pPr>
            <a:r>
              <a:rPr lang="pl-PL" sz="1600" dirty="0"/>
              <a:t>podejmowanie rozstrzygnięć w sprawach koncesji na rozpowszechnianie i rozprowadzanie programów</a:t>
            </a:r>
          </a:p>
          <a:p>
            <a:pPr algn="just">
              <a:buFont typeface="Wingdings" pitchFamily="2" charset="2"/>
              <a:buChar char="Ø"/>
            </a:pPr>
            <a:r>
              <a:rPr lang="pl-PL" sz="1600" dirty="0"/>
              <a:t>ustalanie opłat abonamentowych</a:t>
            </a:r>
          </a:p>
          <a:p>
            <a:pPr algn="just">
              <a:buFont typeface="Wingdings" pitchFamily="2" charset="2"/>
              <a:buChar char="Ø"/>
            </a:pPr>
            <a:r>
              <a:rPr lang="pl-PL" sz="1600" dirty="0"/>
              <a:t>sprawowanie kontroli nad działalnością nadawców </a:t>
            </a:r>
          </a:p>
          <a:p>
            <a:pPr marL="114300" indent="0">
              <a:buNone/>
            </a:pPr>
            <a:endParaRPr lang="pl-PL" sz="1600" dirty="0"/>
          </a:p>
        </p:txBody>
      </p:sp>
    </p:spTree>
    <p:extLst>
      <p:ext uri="{BB962C8B-B14F-4D97-AF65-F5344CB8AC3E}">
        <p14:creationId xmlns:p14="http://schemas.microsoft.com/office/powerpoint/2010/main" val="62106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768BB2-7318-4955-BC2A-B4A93E955BC2}"/>
              </a:ext>
            </a:extLst>
          </p:cNvPr>
          <p:cNvSpPr>
            <a:spLocks noGrp="1"/>
          </p:cNvSpPr>
          <p:nvPr>
            <p:ph type="title"/>
          </p:nvPr>
        </p:nvSpPr>
        <p:spPr/>
        <p:txBody>
          <a:bodyPr>
            <a:normAutofit/>
          </a:bodyPr>
          <a:lstStyle/>
          <a:p>
            <a:r>
              <a:rPr lang="pl-PL" sz="2000" dirty="0"/>
              <a:t>Władza sądownicza</a:t>
            </a:r>
          </a:p>
        </p:txBody>
      </p:sp>
      <p:sp>
        <p:nvSpPr>
          <p:cNvPr id="3" name="Symbol zastępczy zawartości 2">
            <a:extLst>
              <a:ext uri="{FF2B5EF4-FFF2-40B4-BE49-F238E27FC236}">
                <a16:creationId xmlns:a16="http://schemas.microsoft.com/office/drawing/2014/main" id="{01F5B05C-71C3-40D4-8509-C34CB50FB3D8}"/>
              </a:ext>
            </a:extLst>
          </p:cNvPr>
          <p:cNvSpPr>
            <a:spLocks noGrp="1"/>
          </p:cNvSpPr>
          <p:nvPr>
            <p:ph idx="1"/>
          </p:nvPr>
        </p:nvSpPr>
        <p:spPr/>
        <p:txBody>
          <a:bodyPr/>
          <a:lstStyle/>
          <a:p>
            <a:pPr marL="114300" indent="0" algn="just">
              <a:lnSpc>
                <a:spcPct val="107000"/>
              </a:lnSpc>
              <a:spcAft>
                <a:spcPts val="800"/>
              </a:spcAft>
              <a:buNone/>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07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Sądy powszechne: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sądy rejonowe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sądy okręgowe</a:t>
            </a:r>
          </a:p>
          <a:p>
            <a:pPr marL="342900" lvl="0" indent="-342900" algn="just">
              <a:lnSpc>
                <a:spcPct val="107000"/>
              </a:lnSpc>
              <a:spcAft>
                <a:spcPts val="800"/>
              </a:spcAft>
              <a:buFont typeface="Wingdings" panose="05000000000000000000" pitchFamily="2" charset="2"/>
              <a:buChar char=""/>
            </a:pPr>
            <a:r>
              <a:rPr lang="pl-PL" sz="1800" b="1" dirty="0">
                <a:latin typeface="Calibri" panose="020F0502020204030204" pitchFamily="34" charset="0"/>
                <a:ea typeface="Calibri" panose="020F0502020204030204" pitchFamily="34" charset="0"/>
                <a:cs typeface="Times New Roman" panose="02020603050405020304" pitchFamily="18" charset="0"/>
              </a:rPr>
              <a:t>sądy apelacyjne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456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DD5F44-03EF-433E-B28D-6B3FF64EB761}"/>
              </a:ext>
            </a:extLst>
          </p:cNvPr>
          <p:cNvSpPr>
            <a:spLocks noGrp="1"/>
          </p:cNvSpPr>
          <p:nvPr>
            <p:ph type="title"/>
          </p:nvPr>
        </p:nvSpPr>
        <p:spPr/>
        <p:txBody>
          <a:bodyPr>
            <a:normAutofit/>
          </a:bodyPr>
          <a:lstStyle/>
          <a:p>
            <a:r>
              <a:rPr lang="pl-PL" sz="2000" dirty="0"/>
              <a:t>Władza sądownicza</a:t>
            </a:r>
          </a:p>
        </p:txBody>
      </p:sp>
      <p:sp>
        <p:nvSpPr>
          <p:cNvPr id="3" name="Symbol zastępczy zawartości 2">
            <a:extLst>
              <a:ext uri="{FF2B5EF4-FFF2-40B4-BE49-F238E27FC236}">
                <a16:creationId xmlns:a16="http://schemas.microsoft.com/office/drawing/2014/main" id="{B3F2EECC-E41A-4E31-8C3A-1F69DC6F696D}"/>
              </a:ext>
            </a:extLst>
          </p:cNvPr>
          <p:cNvSpPr>
            <a:spLocks noGrp="1"/>
          </p:cNvSpPr>
          <p:nvPr>
            <p:ph idx="1"/>
          </p:nvPr>
        </p:nvSpPr>
        <p:spPr/>
        <p:txBody>
          <a:bodyPr>
            <a:normAutofit/>
          </a:bodyPr>
          <a:lstStyle/>
          <a:p>
            <a:pPr marL="114300" indent="0" algn="just">
              <a:lnSpc>
                <a:spcPct val="107000"/>
              </a:lnSpc>
              <a:spcAft>
                <a:spcPts val="800"/>
              </a:spcAft>
              <a:buNone/>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07000"/>
              </a:lnSpc>
              <a:spcAft>
                <a:spcPts val="800"/>
              </a:spcAft>
              <a:buNone/>
            </a:pPr>
            <a:endParaRPr lang="pl-PL" sz="1800" b="1" dirty="0">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07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Sądy wojskowe: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garnizonowe sądy wojskowe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okręgowe sądy wojskowe</a:t>
            </a:r>
          </a:p>
          <a:p>
            <a:pPr marL="114300" indent="0">
              <a:buNone/>
            </a:pPr>
            <a:endParaRPr lang="pl-PL" sz="1600" dirty="0"/>
          </a:p>
        </p:txBody>
      </p:sp>
    </p:spTree>
    <p:extLst>
      <p:ext uri="{BB962C8B-B14F-4D97-AF65-F5344CB8AC3E}">
        <p14:creationId xmlns:p14="http://schemas.microsoft.com/office/powerpoint/2010/main" val="297926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9284F4-A389-4A82-85A4-8C6B75849C78}"/>
              </a:ext>
            </a:extLst>
          </p:cNvPr>
          <p:cNvSpPr>
            <a:spLocks noGrp="1"/>
          </p:cNvSpPr>
          <p:nvPr>
            <p:ph type="title"/>
          </p:nvPr>
        </p:nvSpPr>
        <p:spPr/>
        <p:txBody>
          <a:bodyPr>
            <a:normAutofit/>
          </a:bodyPr>
          <a:lstStyle/>
          <a:p>
            <a:r>
              <a:rPr lang="pl-PL" sz="2000" dirty="0"/>
              <a:t>Władza sądownicza</a:t>
            </a:r>
          </a:p>
        </p:txBody>
      </p:sp>
      <p:sp>
        <p:nvSpPr>
          <p:cNvPr id="3" name="Symbol zastępczy zawartości 2">
            <a:extLst>
              <a:ext uri="{FF2B5EF4-FFF2-40B4-BE49-F238E27FC236}">
                <a16:creationId xmlns:a16="http://schemas.microsoft.com/office/drawing/2014/main" id="{E5CFF3E5-3CFE-4330-A387-E24D3F44FCCE}"/>
              </a:ext>
            </a:extLst>
          </p:cNvPr>
          <p:cNvSpPr>
            <a:spLocks noGrp="1"/>
          </p:cNvSpPr>
          <p:nvPr>
            <p:ph idx="1"/>
          </p:nvPr>
        </p:nvSpPr>
        <p:spPr/>
        <p:txBody>
          <a:bodyPr>
            <a:normAutofit/>
          </a:bodyPr>
          <a:lstStyle/>
          <a:p>
            <a:pPr marL="114300" indent="0" algn="just">
              <a:lnSpc>
                <a:spcPct val="107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Sądy administracyjne: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latin typeface="Calibri" panose="020F0502020204030204" pitchFamily="34" charset="0"/>
                <a:ea typeface="Calibri" panose="020F0502020204030204" pitchFamily="34" charset="0"/>
                <a:cs typeface="Times New Roman" panose="02020603050405020304" pitchFamily="18" charset="0"/>
              </a:rPr>
              <a:t>wojewódzkie sądy administracyjne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latin typeface="Calibri" panose="020F0502020204030204" pitchFamily="34" charset="0"/>
                <a:ea typeface="Calibri" panose="020F0502020204030204" pitchFamily="34" charset="0"/>
                <a:cs typeface="Times New Roman" panose="02020603050405020304" pitchFamily="18" charset="0"/>
              </a:rPr>
              <a:t>Naczelny Sąd Administracyjny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Izba </a:t>
            </a:r>
            <a:r>
              <a:rPr lang="pl-PL" sz="1800" b="1" dirty="0" err="1">
                <a:effectLst/>
                <a:latin typeface="Calibri" panose="020F0502020204030204" pitchFamily="34" charset="0"/>
                <a:ea typeface="Calibri" panose="020F0502020204030204" pitchFamily="34" charset="0"/>
                <a:cs typeface="Times New Roman" panose="02020603050405020304" pitchFamily="18" charset="0"/>
              </a:rPr>
              <a:t>Ogólnoadministracyjna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Izba Finansowa</a:t>
            </a:r>
          </a:p>
          <a:p>
            <a:pPr marL="342900" lvl="0" indent="-342900" algn="just">
              <a:lnSpc>
                <a:spcPct val="107000"/>
              </a:lnSpc>
              <a:spcAft>
                <a:spcPts val="800"/>
              </a:spcAft>
              <a:buFont typeface="Times New Roman" panose="02020603050405020304" pitchFamily="18" charset="0"/>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Izba Gospodarcza</a:t>
            </a:r>
            <a:endParaRPr lang="pl-PL" sz="1600" dirty="0"/>
          </a:p>
        </p:txBody>
      </p:sp>
    </p:spTree>
    <p:extLst>
      <p:ext uri="{BB962C8B-B14F-4D97-AF65-F5344CB8AC3E}">
        <p14:creationId xmlns:p14="http://schemas.microsoft.com/office/powerpoint/2010/main" val="139200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0D1013-A988-42D7-BFCC-A09509FFA536}"/>
              </a:ext>
            </a:extLst>
          </p:cNvPr>
          <p:cNvSpPr>
            <a:spLocks noGrp="1"/>
          </p:cNvSpPr>
          <p:nvPr>
            <p:ph type="title"/>
          </p:nvPr>
        </p:nvSpPr>
        <p:spPr/>
        <p:txBody>
          <a:bodyPr>
            <a:normAutofit/>
          </a:bodyPr>
          <a:lstStyle/>
          <a:p>
            <a:r>
              <a:rPr lang="pl-PL" sz="2000" dirty="0"/>
              <a:t>Władza sądownicza</a:t>
            </a:r>
          </a:p>
        </p:txBody>
      </p:sp>
      <p:sp>
        <p:nvSpPr>
          <p:cNvPr id="3" name="Symbol zastępczy zawartości 2">
            <a:extLst>
              <a:ext uri="{FF2B5EF4-FFF2-40B4-BE49-F238E27FC236}">
                <a16:creationId xmlns:a16="http://schemas.microsoft.com/office/drawing/2014/main" id="{1D90D361-E9DE-4736-BE87-5BFFF7BC5363}"/>
              </a:ext>
            </a:extLst>
          </p:cNvPr>
          <p:cNvSpPr>
            <a:spLocks noGrp="1"/>
          </p:cNvSpPr>
          <p:nvPr>
            <p:ph idx="1"/>
          </p:nvPr>
        </p:nvSpPr>
        <p:spPr>
          <a:xfrm>
            <a:off x="487680" y="1630681"/>
            <a:ext cx="10972800" cy="4373563"/>
          </a:xfrm>
        </p:spPr>
        <p:txBody>
          <a:bodyPr>
            <a:normAutofit/>
          </a:bodyPr>
          <a:lstStyle/>
          <a:p>
            <a:pPr marL="114300" indent="0" algn="just">
              <a:lnSpc>
                <a:spcPct val="107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Sąd Najwyższy: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Izba Cywilna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Izba Karna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Izba Pracy i Ubezpieczeń Społecznych</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Izba Kontroli Nadzwyczajnej i Spraw Publicznych</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Izba </a:t>
            </a:r>
            <a:r>
              <a:rPr lang="pl-PL" sz="1800" b="1">
                <a:latin typeface="Calibri" panose="020F0502020204030204" pitchFamily="34" charset="0"/>
                <a:ea typeface="Calibri" panose="020F0502020204030204" pitchFamily="34" charset="0"/>
                <a:cs typeface="Times New Roman" panose="02020603050405020304" pitchFamily="18" charset="0"/>
              </a:rPr>
              <a:t>Odpowiedzialności Zawodowej</a:t>
            </a:r>
            <a:endParaRPr lang="pl-PL" sz="1600" dirty="0"/>
          </a:p>
        </p:txBody>
      </p:sp>
    </p:spTree>
    <p:extLst>
      <p:ext uri="{BB962C8B-B14F-4D97-AF65-F5344CB8AC3E}">
        <p14:creationId xmlns:p14="http://schemas.microsoft.com/office/powerpoint/2010/main" val="110777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F73D59-3E54-43E9-AD4B-E9348B22B134}"/>
              </a:ext>
            </a:extLst>
          </p:cNvPr>
          <p:cNvSpPr>
            <a:spLocks noGrp="1"/>
          </p:cNvSpPr>
          <p:nvPr>
            <p:ph type="title"/>
          </p:nvPr>
        </p:nvSpPr>
        <p:spPr/>
        <p:txBody>
          <a:bodyPr>
            <a:normAutofit/>
          </a:bodyPr>
          <a:lstStyle/>
          <a:p>
            <a:r>
              <a:rPr lang="pl-PL" sz="2000" dirty="0"/>
              <a:t>Władza sądownicza</a:t>
            </a:r>
          </a:p>
        </p:txBody>
      </p:sp>
      <p:sp>
        <p:nvSpPr>
          <p:cNvPr id="3" name="Symbol zastępczy zawartości 2">
            <a:extLst>
              <a:ext uri="{FF2B5EF4-FFF2-40B4-BE49-F238E27FC236}">
                <a16:creationId xmlns:a16="http://schemas.microsoft.com/office/drawing/2014/main" id="{F860586E-CBC7-41E4-8673-28B0BD8E0162}"/>
              </a:ext>
            </a:extLst>
          </p:cNvPr>
          <p:cNvSpPr>
            <a:spLocks noGrp="1"/>
          </p:cNvSpPr>
          <p:nvPr>
            <p:ph idx="1"/>
          </p:nvPr>
        </p:nvSpPr>
        <p:spPr>
          <a:xfrm>
            <a:off x="609600" y="1752601"/>
            <a:ext cx="10972800" cy="4833323"/>
          </a:xfrm>
        </p:spPr>
        <p:txBody>
          <a:bodyPr>
            <a:normAutofit/>
          </a:bodyPr>
          <a:lstStyle/>
          <a:p>
            <a:pPr marL="114300" indent="0" algn="just">
              <a:lnSpc>
                <a:spcPct val="107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Trybunał Stanu – skład:</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latin typeface="Calibri" panose="020F0502020204030204" pitchFamily="34" charset="0"/>
                <a:ea typeface="Calibri" panose="020F0502020204030204" pitchFamily="34" charset="0"/>
                <a:cs typeface="Times New Roman" panose="02020603050405020304" pitchFamily="18" charset="0"/>
              </a:rPr>
              <a:t>Pierwszy Prezes Sądu Najwyższego</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latin typeface="Calibri" panose="020F0502020204030204" pitchFamily="34" charset="0"/>
                <a:ea typeface="Calibri" panose="020F0502020204030204" pitchFamily="34" charset="0"/>
                <a:cs typeface="Times New Roman" panose="02020603050405020304" pitchFamily="18" charset="0"/>
              </a:rPr>
              <a:t>2 wiceprzewodniczących</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pl-PL" sz="1800" b="1" dirty="0">
                <a:latin typeface="Calibri" panose="020F0502020204030204" pitchFamily="34" charset="0"/>
                <a:ea typeface="Calibri" panose="020F0502020204030204" pitchFamily="34" charset="0"/>
                <a:cs typeface="Times New Roman" panose="02020603050405020304" pitchFamily="18" charset="0"/>
              </a:rPr>
              <a:t>16 członków</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buNone/>
            </a:pPr>
            <a:endParaRPr lang="pl-PL" sz="1600" dirty="0"/>
          </a:p>
          <a:p>
            <a:pPr marL="114300" indent="0" algn="just">
              <a:lnSpc>
                <a:spcPct val="107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Trybunał Stanu orzeka: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w I instancji – w składzie 4 członków i przewodniczącego</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w II instancji – w składzie 6 członków i przewodniczącego</a:t>
            </a:r>
          </a:p>
          <a:p>
            <a:pPr marL="0" lvl="0" indent="0" algn="just">
              <a:lnSpc>
                <a:spcPct val="107000"/>
              </a:lnSpc>
              <a:spcAft>
                <a:spcPts val="800"/>
              </a:spcAft>
              <a:buNone/>
            </a:pPr>
            <a:endParaRPr lang="pl-PL" sz="1800" b="1"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buNone/>
            </a:pPr>
            <a:endParaRPr lang="pl-PL" sz="1600" dirty="0"/>
          </a:p>
        </p:txBody>
      </p:sp>
    </p:spTree>
    <p:extLst>
      <p:ext uri="{BB962C8B-B14F-4D97-AF65-F5344CB8AC3E}">
        <p14:creationId xmlns:p14="http://schemas.microsoft.com/office/powerpoint/2010/main" val="57979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BA4725B-7ED4-498D-A96F-ED42D8D0D68A}"/>
              </a:ext>
            </a:extLst>
          </p:cNvPr>
          <p:cNvSpPr>
            <a:spLocks noGrp="1"/>
          </p:cNvSpPr>
          <p:nvPr>
            <p:ph type="title"/>
          </p:nvPr>
        </p:nvSpPr>
        <p:spPr/>
        <p:txBody>
          <a:bodyPr>
            <a:normAutofit/>
          </a:bodyPr>
          <a:lstStyle/>
          <a:p>
            <a:r>
              <a:rPr lang="pl-PL" sz="2000" dirty="0"/>
              <a:t>Władza sądownicza</a:t>
            </a:r>
            <a:br>
              <a:rPr lang="pl-PL" sz="2000" dirty="0"/>
            </a:br>
            <a:r>
              <a:rPr lang="pl-PL" sz="2000" dirty="0"/>
              <a:t>odpowiedzialność przed TS</a:t>
            </a:r>
          </a:p>
        </p:txBody>
      </p:sp>
      <p:graphicFrame>
        <p:nvGraphicFramePr>
          <p:cNvPr id="6" name="Symbol zastępczy zawartości 5">
            <a:extLst>
              <a:ext uri="{FF2B5EF4-FFF2-40B4-BE49-F238E27FC236}">
                <a16:creationId xmlns:a16="http://schemas.microsoft.com/office/drawing/2014/main" id="{93F90AD7-B1A9-4594-AAF1-9373633A4EE5}"/>
              </a:ext>
            </a:extLst>
          </p:cNvPr>
          <p:cNvGraphicFramePr>
            <a:graphicFrameLocks noGrp="1"/>
          </p:cNvGraphicFramePr>
          <p:nvPr>
            <p:ph idx="1"/>
          </p:nvPr>
        </p:nvGraphicFramePr>
        <p:xfrm>
          <a:off x="556669" y="2793688"/>
          <a:ext cx="11025731" cy="3953908"/>
        </p:xfrm>
        <a:graphic>
          <a:graphicData uri="http://schemas.openxmlformats.org/drawingml/2006/table">
            <a:tbl>
              <a:tblPr firstRow="1" firstCol="1" bandRow="1"/>
              <a:tblGrid>
                <a:gridCol w="2764451">
                  <a:extLst>
                    <a:ext uri="{9D8B030D-6E8A-4147-A177-3AD203B41FA5}">
                      <a16:colId xmlns:a16="http://schemas.microsoft.com/office/drawing/2014/main" val="2017989843"/>
                    </a:ext>
                  </a:extLst>
                </a:gridCol>
                <a:gridCol w="2752950">
                  <a:extLst>
                    <a:ext uri="{9D8B030D-6E8A-4147-A177-3AD203B41FA5}">
                      <a16:colId xmlns:a16="http://schemas.microsoft.com/office/drawing/2014/main" val="1755656469"/>
                    </a:ext>
                  </a:extLst>
                </a:gridCol>
                <a:gridCol w="2754165">
                  <a:extLst>
                    <a:ext uri="{9D8B030D-6E8A-4147-A177-3AD203B41FA5}">
                      <a16:colId xmlns:a16="http://schemas.microsoft.com/office/drawing/2014/main" val="2220849169"/>
                    </a:ext>
                  </a:extLst>
                </a:gridCol>
                <a:gridCol w="2754165">
                  <a:extLst>
                    <a:ext uri="{9D8B030D-6E8A-4147-A177-3AD203B41FA5}">
                      <a16:colId xmlns:a16="http://schemas.microsoft.com/office/drawing/2014/main" val="2952267640"/>
                    </a:ext>
                  </a:extLst>
                </a:gridCol>
              </a:tblGrid>
              <a:tr h="180242">
                <a:tc gridSpan="4">
                  <a:txBody>
                    <a:bodyPr/>
                    <a:lstStyle/>
                    <a:p>
                      <a:pPr algn="ctr">
                        <a:lnSpc>
                          <a:spcPct val="107000"/>
                        </a:lnSpc>
                        <a:spcAft>
                          <a:spcPts val="80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Ponoszenie odpowiedzialności przed Trybunałem Stanu</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96615888"/>
                  </a:ext>
                </a:extLst>
              </a:tr>
              <a:tr h="368805">
                <a:tc>
                  <a:txBody>
                    <a:bodyPr/>
                    <a:lstStyle/>
                    <a:p>
                      <a:pPr algn="just">
                        <a:lnSpc>
                          <a:spcPct val="107000"/>
                        </a:lnSpc>
                        <a:spcAft>
                          <a:spcPts val="80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Podmiot ponoszący odpowiedzialność</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Za co ponosi odpowiedzialność</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Wniosek o pociągnięcie do odpowiedzialności</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Uchwała w sprawie pociągnięcia do odpowiedzialności</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4384053"/>
                  </a:ext>
                </a:extLst>
              </a:tr>
              <a:tr h="504672">
                <a:tc>
                  <a:txBody>
                    <a:bodyPr/>
                    <a:lstStyle/>
                    <a:p>
                      <a:pPr algn="just">
                        <a:lnSpc>
                          <a:spcPct val="107000"/>
                        </a:lnSpc>
                        <a:spcAft>
                          <a:spcPts val="8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 </a:t>
                      </a:r>
                      <a:r>
                        <a:rPr lang="pl-PL" sz="1200" b="1" dirty="0">
                          <a:effectLst/>
                          <a:latin typeface="Calibri" panose="020F0502020204030204" pitchFamily="34" charset="0"/>
                          <a:ea typeface="Calibri" panose="020F0502020204030204" pitchFamily="34" charset="0"/>
                          <a:cs typeface="Times New Roman" panose="02020603050405020304" pitchFamily="18" charset="0"/>
                        </a:rPr>
                        <a:t>Prezydent RP</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a:effectLst/>
                          <a:latin typeface="Calibri" panose="020F0502020204030204" pitchFamily="34" charset="0"/>
                          <a:ea typeface="Calibri" panose="020F0502020204030204" pitchFamily="34" charset="0"/>
                          <a:cs typeface="Times New Roman" panose="02020603050405020304" pitchFamily="18" charset="0"/>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a:effectLst/>
                          <a:latin typeface="Calibri" panose="020F0502020204030204" pitchFamily="34" charset="0"/>
                          <a:ea typeface="Calibri" panose="020F0502020204030204" pitchFamily="34" charset="0"/>
                          <a:cs typeface="Times New Roman" panose="02020603050405020304" pitchFamily="18" charset="0"/>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a:effectLst/>
                          <a:latin typeface="Calibri" panose="020F0502020204030204" pitchFamily="34" charset="0"/>
                          <a:ea typeface="Calibri" panose="020F0502020204030204" pitchFamily="34" charset="0"/>
                          <a:cs typeface="Times New Roman" panose="02020603050405020304" pitchFamily="18" charset="0"/>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910942"/>
                  </a:ext>
                </a:extLst>
              </a:tr>
              <a:tr h="691600">
                <a:tc>
                  <a:txBody>
                    <a:bodyPr/>
                    <a:lstStyle/>
                    <a:p>
                      <a:pPr algn="just">
                        <a:lnSpc>
                          <a:spcPct val="107000"/>
                        </a:lnSpc>
                        <a:spcAft>
                          <a:spcPts val="8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 </a:t>
                      </a:r>
                      <a:r>
                        <a:rPr lang="pl-PL" sz="1200" b="1" dirty="0">
                          <a:effectLst/>
                          <a:latin typeface="Calibri" panose="020F0502020204030204" pitchFamily="34" charset="0"/>
                          <a:ea typeface="Calibri" panose="020F0502020204030204" pitchFamily="34" charset="0"/>
                          <a:cs typeface="Times New Roman" panose="02020603050405020304" pitchFamily="18" charset="0"/>
                        </a:rPr>
                        <a:t>Prezes RM, ministrowie</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a:effectLst/>
                          <a:latin typeface="Calibri" panose="020F0502020204030204" pitchFamily="34" charset="0"/>
                          <a:ea typeface="Calibri" panose="020F0502020204030204" pitchFamily="34" charset="0"/>
                          <a:cs typeface="Times New Roman" panose="02020603050405020304" pitchFamily="18" charset="0"/>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a:effectLst/>
                          <a:latin typeface="Calibri" panose="020F0502020204030204" pitchFamily="34" charset="0"/>
                          <a:ea typeface="Calibri" panose="020F0502020204030204" pitchFamily="34" charset="0"/>
                          <a:cs typeface="Times New Roman" panose="02020603050405020304" pitchFamily="18" charset="0"/>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a:effectLst/>
                          <a:latin typeface="Calibri" panose="020F0502020204030204" pitchFamily="34" charset="0"/>
                          <a:ea typeface="Calibri" panose="020F0502020204030204" pitchFamily="34" charset="0"/>
                          <a:cs typeface="Times New Roman" panose="02020603050405020304" pitchFamily="18" charset="0"/>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2345865"/>
                  </a:ext>
                </a:extLst>
              </a:tr>
              <a:tr h="1257289">
                <a:tc>
                  <a:txBody>
                    <a:bodyPr/>
                    <a:lstStyle/>
                    <a:p>
                      <a:pPr algn="just">
                        <a:lnSpc>
                          <a:spcPct val="107000"/>
                        </a:lnSpc>
                        <a:spcAft>
                          <a:spcPts val="8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 </a:t>
                      </a:r>
                      <a:r>
                        <a:rPr lang="pl-PL" sz="1200" b="1" dirty="0">
                          <a:effectLst/>
                          <a:latin typeface="Calibri" panose="020F0502020204030204" pitchFamily="34" charset="0"/>
                          <a:ea typeface="Calibri" panose="020F0502020204030204" pitchFamily="34" charset="0"/>
                          <a:cs typeface="Times New Roman" panose="02020603050405020304" pitchFamily="18" charset="0"/>
                        </a:rPr>
                        <a:t>Prezes NBP, Prezes NIK, członkowie </a:t>
                      </a:r>
                      <a:r>
                        <a:rPr lang="pl-PL" sz="1200" b="1" dirty="0" err="1">
                          <a:effectLst/>
                          <a:latin typeface="Calibri" panose="020F0502020204030204" pitchFamily="34" charset="0"/>
                          <a:ea typeface="Calibri" panose="020F0502020204030204" pitchFamily="34" charset="0"/>
                          <a:cs typeface="Times New Roman" panose="02020603050405020304" pitchFamily="18" charset="0"/>
                        </a:rPr>
                        <a:t>KRRiTV</a:t>
                      </a:r>
                      <a:r>
                        <a:rPr lang="pl-PL" sz="1200" b="1" dirty="0">
                          <a:effectLst/>
                          <a:latin typeface="Calibri" panose="020F0502020204030204" pitchFamily="34" charset="0"/>
                          <a:ea typeface="Calibri" panose="020F0502020204030204" pitchFamily="34" charset="0"/>
                          <a:cs typeface="Times New Roman" panose="02020603050405020304" pitchFamily="18" charset="0"/>
                        </a:rPr>
                        <a:t>, osoby, którym Prezes RM powierzył kierowanie ministerstwem, Naczelny Dowódca Sił Zbrojnych</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lang="pl-PL" sz="1000" b="1" dirty="0">
                          <a:effectLst/>
                          <a:latin typeface="Calibri" panose="020F0502020204030204" pitchFamily="34" charset="0"/>
                          <a:ea typeface="Calibri" panose="020F0502020204030204" pitchFamily="34" charset="0"/>
                          <a:cs typeface="Times New Roman" panose="02020603050405020304" pitchFamily="18" charset="0"/>
                        </a:rPr>
                        <a:t> </a:t>
                      </a:r>
                      <a:r>
                        <a:rPr lang="pl-PL" sz="1000" dirty="0"/>
                        <a:t>sprawa K 28/23 i K 8/24 </a:t>
                      </a:r>
                      <a:r>
                        <a:rPr lang="pl-PL" sz="1000" i="1" dirty="0"/>
                        <a:t> </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a:effectLst/>
                          <a:latin typeface="Calibri" panose="020F0502020204030204" pitchFamily="34" charset="0"/>
                          <a:ea typeface="Calibri" panose="020F0502020204030204" pitchFamily="34" charset="0"/>
                          <a:cs typeface="Times New Roman" panose="02020603050405020304" pitchFamily="18" charset="0"/>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0712050"/>
                  </a:ext>
                </a:extLst>
              </a:tr>
              <a:tr h="403522">
                <a:tc>
                  <a:txBody>
                    <a:bodyPr/>
                    <a:lstStyle/>
                    <a:p>
                      <a:pPr algn="just">
                        <a:lnSpc>
                          <a:spcPct val="107000"/>
                        </a:lnSpc>
                        <a:spcAft>
                          <a:spcPts val="80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posłowie</a:t>
                      </a: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a:effectLst/>
                          <a:latin typeface="Calibri" panose="020F0502020204030204" pitchFamily="34" charset="0"/>
                          <a:ea typeface="Calibri" panose="020F0502020204030204" pitchFamily="34" charset="0"/>
                          <a:cs typeface="Times New Roman" panose="02020603050405020304" pitchFamily="18" charset="0"/>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8400154"/>
                  </a:ext>
                </a:extLst>
              </a:tr>
              <a:tr h="436594">
                <a:tc>
                  <a:txBody>
                    <a:bodyPr/>
                    <a:lstStyle/>
                    <a:p>
                      <a:pPr algn="just">
                        <a:lnSpc>
                          <a:spcPct val="107000"/>
                        </a:lnSpc>
                        <a:spcAft>
                          <a:spcPts val="8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 </a:t>
                      </a:r>
                      <a:r>
                        <a:rPr lang="pl-PL" sz="1200" b="1" dirty="0">
                          <a:effectLst/>
                          <a:latin typeface="Calibri" panose="020F0502020204030204" pitchFamily="34" charset="0"/>
                          <a:ea typeface="Calibri" panose="020F0502020204030204" pitchFamily="34" charset="0"/>
                          <a:cs typeface="Times New Roman" panose="02020603050405020304" pitchFamily="18" charset="0"/>
                        </a:rPr>
                        <a:t>senatorowie</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9764673"/>
                  </a:ext>
                </a:extLst>
              </a:tr>
            </a:tbl>
          </a:graphicData>
        </a:graphic>
      </p:graphicFrame>
      <p:sp>
        <p:nvSpPr>
          <p:cNvPr id="3" name="pole tekstowe 2">
            <a:extLst>
              <a:ext uri="{FF2B5EF4-FFF2-40B4-BE49-F238E27FC236}">
                <a16:creationId xmlns:a16="http://schemas.microsoft.com/office/drawing/2014/main" id="{E68B54E4-6D39-62AB-68EE-47213ABA4CD5}"/>
              </a:ext>
            </a:extLst>
          </p:cNvPr>
          <p:cNvSpPr txBox="1"/>
          <p:nvPr/>
        </p:nvSpPr>
        <p:spPr>
          <a:xfrm>
            <a:off x="454395" y="1716604"/>
            <a:ext cx="11202803"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a:ln>
                  <a:noFill/>
                </a:ln>
                <a:solidFill>
                  <a:prstClr val="black"/>
                </a:solidFill>
                <a:effectLst/>
                <a:uLnTx/>
                <a:uFillTx/>
                <a:latin typeface="Century Gothic"/>
                <a:ea typeface="+mn-ea"/>
                <a:cs typeface="+mn-cs"/>
              </a:rPr>
              <a:t>możliwość ponoszenia odpowiedzialności za: naruszenie Konstytucji lub ustawy, przestępstwo karne, przestępstwo karne skarbowe, przestępstwo karne popełnione w związku z zajmowanym stanowiskiem, przestępstwo karne skarbowe popełnione w związku z zajmowanym stanowiskiem, naruszenie zakazu prowadzenia działalności gospodarczej z czerpaniem korzyści z majątku SP lub mienia komunalnego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a:ln>
                  <a:noFill/>
                </a:ln>
                <a:solidFill>
                  <a:prstClr val="black"/>
                </a:solidFill>
                <a:effectLst/>
                <a:uLnTx/>
                <a:uFillTx/>
                <a:latin typeface="Century Gothic"/>
                <a:ea typeface="+mn-ea"/>
                <a:cs typeface="+mn-cs"/>
              </a:rPr>
              <a:t>wniosek: grupa 140 członków ZN, grupa 115 posłów, Prezydent, Marszałek Sejmu, Marszałek Senatu, </a:t>
            </a:r>
            <a:r>
              <a:rPr kumimoji="0" lang="pl-PL" sz="1200" b="0" i="0" u="none" strike="noStrike" kern="1200" cap="none" spc="0" normalizeH="0" baseline="0" noProof="0">
                <a:ln>
                  <a:noFill/>
                </a:ln>
                <a:solidFill>
                  <a:prstClr val="black"/>
                </a:solidFill>
                <a:effectLst/>
                <a:uLnTx/>
                <a:uFillTx/>
                <a:latin typeface="Century Gothic"/>
                <a:ea typeface="+mn-ea"/>
                <a:cs typeface="+mn-cs"/>
              </a:rPr>
              <a:t>komisja śledcza</a:t>
            </a:r>
            <a:endParaRPr kumimoji="0" lang="pl-PL" sz="1200" b="0" i="0" u="none" strike="noStrike" kern="1200" cap="none" spc="0" normalizeH="0" baseline="0" noProof="0" dirty="0">
              <a:ln>
                <a:noFill/>
              </a:ln>
              <a:solidFill>
                <a:prstClr val="black"/>
              </a:solidFill>
              <a:effectLst/>
              <a:uLnTx/>
              <a:uFillTx/>
              <a:latin typeface="Century Gothic"/>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a:ln>
                  <a:noFill/>
                </a:ln>
                <a:solidFill>
                  <a:prstClr val="black"/>
                </a:solidFill>
                <a:effectLst/>
                <a:uLnTx/>
                <a:uFillTx/>
                <a:latin typeface="Century Gothic"/>
                <a:ea typeface="+mn-ea"/>
                <a:cs typeface="+mn-cs"/>
              </a:rPr>
              <a:t>uchwała: ZN/Sejm/Senat większość: większością 2/3 głosów, większością 3/5 głosów, bezwzględną większością głosów</a:t>
            </a:r>
          </a:p>
        </p:txBody>
      </p:sp>
    </p:spTree>
    <p:extLst>
      <p:ext uri="{BB962C8B-B14F-4D97-AF65-F5344CB8AC3E}">
        <p14:creationId xmlns:p14="http://schemas.microsoft.com/office/powerpoint/2010/main" val="114864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076D5F-7125-4F6A-A77B-1DC8AAADB00D}"/>
              </a:ext>
            </a:extLst>
          </p:cNvPr>
          <p:cNvSpPr>
            <a:spLocks noGrp="1"/>
          </p:cNvSpPr>
          <p:nvPr>
            <p:ph type="title"/>
          </p:nvPr>
        </p:nvSpPr>
        <p:spPr/>
        <p:txBody>
          <a:bodyPr>
            <a:normAutofit/>
          </a:bodyPr>
          <a:lstStyle/>
          <a:p>
            <a:r>
              <a:rPr lang="pl-PL" sz="2000" dirty="0"/>
              <a:t>Władza sądownicza</a:t>
            </a:r>
          </a:p>
        </p:txBody>
      </p:sp>
      <p:sp>
        <p:nvSpPr>
          <p:cNvPr id="3" name="Symbol zastępczy zawartości 2">
            <a:extLst>
              <a:ext uri="{FF2B5EF4-FFF2-40B4-BE49-F238E27FC236}">
                <a16:creationId xmlns:a16="http://schemas.microsoft.com/office/drawing/2014/main" id="{95895221-9086-40BC-8DB7-156AA0BA6DEA}"/>
              </a:ext>
            </a:extLst>
          </p:cNvPr>
          <p:cNvSpPr>
            <a:spLocks noGrp="1"/>
          </p:cNvSpPr>
          <p:nvPr>
            <p:ph idx="1"/>
          </p:nvPr>
        </p:nvSpPr>
        <p:spPr/>
        <p:txBody>
          <a:bodyPr>
            <a:normAutofit/>
          </a:bodyPr>
          <a:lstStyle/>
          <a:p>
            <a:pPr marL="114300" indent="0">
              <a:buNone/>
            </a:pPr>
            <a:r>
              <a:rPr lang="pl-PL" sz="1600" b="1" dirty="0"/>
              <a:t>Trybunał Konstytucyjny</a:t>
            </a:r>
          </a:p>
          <a:p>
            <a:pPr marL="114300" indent="0">
              <a:buNone/>
            </a:pPr>
            <a:endParaRPr lang="pl-PL" sz="1600" dirty="0"/>
          </a:p>
          <a:p>
            <a:pPr marL="114300" indent="0">
              <a:buNone/>
            </a:pPr>
            <a:r>
              <a:rPr lang="pl-PL" sz="1600" dirty="0"/>
              <a:t>skład - ……………. sędziów wybieranych indywidualnie na ………. letnią kadencję</a:t>
            </a:r>
          </a:p>
          <a:p>
            <a:pPr marL="114300" indent="0">
              <a:buNone/>
            </a:pPr>
            <a:endParaRPr lang="pl-PL" sz="1600" dirty="0"/>
          </a:p>
          <a:p>
            <a:pPr marL="114300" indent="0">
              <a:buNone/>
            </a:pPr>
            <a:r>
              <a:rPr lang="pl-PL" sz="1600" dirty="0"/>
              <a:t>Organy Trybunału Konstytucyjnego:</a:t>
            </a:r>
          </a:p>
          <a:p>
            <a:pPr>
              <a:buFont typeface="Wingdings" panose="05000000000000000000" pitchFamily="2" charset="2"/>
              <a:buChar char="Ø"/>
            </a:pPr>
            <a:r>
              <a:rPr lang="pl-PL" sz="1600" dirty="0"/>
              <a:t>Prezes TK</a:t>
            </a:r>
          </a:p>
          <a:p>
            <a:pPr>
              <a:buFont typeface="Wingdings" panose="05000000000000000000" pitchFamily="2" charset="2"/>
              <a:buChar char="Ø"/>
            </a:pPr>
            <a:r>
              <a:rPr lang="pl-PL" sz="1600" dirty="0"/>
              <a:t>Zgromadzenie Ogólne Sędziów TK</a:t>
            </a:r>
          </a:p>
          <a:p>
            <a:pPr marL="114300" indent="0">
              <a:buNone/>
            </a:pPr>
            <a:endParaRPr lang="pl-PL" sz="1600" dirty="0"/>
          </a:p>
        </p:txBody>
      </p:sp>
    </p:spTree>
    <p:extLst>
      <p:ext uri="{BB962C8B-B14F-4D97-AF65-F5344CB8AC3E}">
        <p14:creationId xmlns:p14="http://schemas.microsoft.com/office/powerpoint/2010/main" val="398203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1522</Words>
  <Application>Microsoft Office PowerPoint</Application>
  <PresentationFormat>Panoramiczny</PresentationFormat>
  <Paragraphs>273</Paragraphs>
  <Slides>22</Slides>
  <Notes>0</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22</vt:i4>
      </vt:variant>
    </vt:vector>
  </HeadingPairs>
  <TitlesOfParts>
    <vt:vector size="30" baseType="lpstr">
      <vt:lpstr>Arial</vt:lpstr>
      <vt:lpstr>Book Antiqua</vt:lpstr>
      <vt:lpstr>Calibri</vt:lpstr>
      <vt:lpstr>Century Gothic</vt:lpstr>
      <vt:lpstr>Times New Roman</vt:lpstr>
      <vt:lpstr>Wingdings</vt:lpstr>
      <vt:lpstr>Apteka</vt:lpstr>
      <vt:lpstr>1_Apteka</vt:lpstr>
      <vt:lpstr>Podstawy prawa</vt:lpstr>
      <vt:lpstr>Władza sądownicza</vt:lpstr>
      <vt:lpstr>Władza sądownicza</vt:lpstr>
      <vt:lpstr>Władza sądownicza</vt:lpstr>
      <vt:lpstr>Władza sądownicza</vt:lpstr>
      <vt:lpstr>Władza sądownicza</vt:lpstr>
      <vt:lpstr>Władza sądownicza</vt:lpstr>
      <vt:lpstr>Władza sądownicza odpowiedzialność przed TS</vt:lpstr>
      <vt:lpstr>Władza sądownicza</vt:lpstr>
      <vt:lpstr>Władza sądownicza</vt:lpstr>
      <vt:lpstr>Władza sądownicza</vt:lpstr>
      <vt:lpstr>Władza sądownicza</vt:lpstr>
      <vt:lpstr>Krajowa Rada Sądownictwa</vt:lpstr>
      <vt:lpstr>Krajowa Rada Sądownictwa</vt:lpstr>
      <vt:lpstr>Najwyższa Izba Kontroli</vt:lpstr>
      <vt:lpstr>Najwyższa Izba Kontroli</vt:lpstr>
      <vt:lpstr>Najwyższa Izba Kontroli</vt:lpstr>
      <vt:lpstr>Najwyższa Izba Kontroli</vt:lpstr>
      <vt:lpstr>Rzecznik Praw Obywatelskich</vt:lpstr>
      <vt:lpstr>Rzecznik Praw Obywatelskich</vt:lpstr>
      <vt:lpstr>Rzecznik Praw Dziecka</vt:lpstr>
      <vt:lpstr>Krajowa rada Radiofonii i telewizji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prawa</dc:title>
  <dc:creator>Anna Surówka</dc:creator>
  <cp:lastModifiedBy>Anna Surówka</cp:lastModifiedBy>
  <cp:revision>1</cp:revision>
  <dcterms:created xsi:type="dcterms:W3CDTF">2024-05-31T18:35:16Z</dcterms:created>
  <dcterms:modified xsi:type="dcterms:W3CDTF">2024-05-31T18:35:59Z</dcterms:modified>
</cp:coreProperties>
</file>