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57" r:id="rId7"/>
    <p:sldId id="259" r:id="rId8"/>
    <p:sldId id="265" r:id="rId9"/>
    <p:sldId id="266" r:id="rId10"/>
    <p:sldId id="283" r:id="rId11"/>
    <p:sldId id="264" r:id="rId12"/>
    <p:sldId id="285" r:id="rId13"/>
    <p:sldId id="284" r:id="rId14"/>
    <p:sldId id="286" r:id="rId15"/>
    <p:sldId id="258" r:id="rId16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2" autoAdjust="0"/>
    <p:restoredTop sz="94660"/>
  </p:normalViewPr>
  <p:slideViewPr>
    <p:cSldViewPr snapToGrid="0">
      <p:cViewPr varScale="1">
        <p:scale>
          <a:sx n="78" d="100"/>
          <a:sy n="78" d="100"/>
        </p:scale>
        <p:origin x="15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BF6EB83-6064-0F4D-37EA-D4DDA4E5F2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CECE28EC-CBD3-51A7-C518-2CB645A352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3E8E444-7498-3A3C-C941-15AB9C6C1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614A-764C-41C9-A385-F90C9E3CAA0A}" type="datetimeFigureOut">
              <a:rPr lang="pl-PL" smtClean="0"/>
              <a:t>09.10.2024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D4BF061-5592-72A8-19F4-DBC5CB4A3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B97908E-F335-B701-6CA5-D94C68312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7644D-9D3F-444D-B9C5-2B1B581B21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7138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D700D3C-1FC5-B42C-C046-EB5294620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2E5A5D64-D2B8-DB17-0DD0-372B1793F5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B5F5A79-57B6-125B-63F4-85BEF9E90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614A-764C-41C9-A385-F90C9E3CAA0A}" type="datetimeFigureOut">
              <a:rPr lang="pl-PL" smtClean="0"/>
              <a:t>09.10.2024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386C755-FDA9-408D-49F2-6E81F31A8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6A8FA58-716C-2374-281D-935129C67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7644D-9D3F-444D-B9C5-2B1B581B21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45631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4FE8BD48-A694-5132-EAD8-F7C3695C03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80C498D7-868C-425D-46AA-16D96FB2C7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93BE99F-83E1-8E34-5737-3245CC724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614A-764C-41C9-A385-F90C9E3CAA0A}" type="datetimeFigureOut">
              <a:rPr lang="pl-PL" smtClean="0"/>
              <a:t>09.10.2024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F8499BB-8FB2-86E7-C108-104738598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53D1369-29AB-C297-4084-08BD22289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7644D-9D3F-444D-B9C5-2B1B581B21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0575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5E590B9-EAC5-204D-3F1A-B498DC248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08F2DC8-880D-8638-EDD9-36F1B3F72B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11C6A8C-CE61-2CA5-CA94-8D8F84241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614A-764C-41C9-A385-F90C9E3CAA0A}" type="datetimeFigureOut">
              <a:rPr lang="pl-PL" smtClean="0"/>
              <a:t>09.10.2024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5FEE738-17F2-449C-A095-5AF493131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E042A10-7341-B749-CC33-096980CB0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7644D-9D3F-444D-B9C5-2B1B581B21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529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4E4AAC-1574-0A51-C813-3F1E8A5A7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95DB120F-C8AA-0D6A-809B-393E3D6C18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A30E96D-0B35-7E51-9978-4572C0731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614A-764C-41C9-A385-F90C9E3CAA0A}" type="datetimeFigureOut">
              <a:rPr lang="pl-PL" smtClean="0"/>
              <a:t>09.10.2024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C6B5920-2A0A-B4CF-0798-FEC51BFD5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272DF0-CB82-7A0D-0D4A-4CCC6466F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7644D-9D3F-444D-B9C5-2B1B581B21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00112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AA64517-D1E5-252E-C5A6-24A2A9F1D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958974C-2E75-A1A7-179B-35FD839FE0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65222C1-D047-C816-F48F-E70B39068A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AE9F3A9-282B-28BE-5346-D481E94B2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614A-764C-41C9-A385-F90C9E3CAA0A}" type="datetimeFigureOut">
              <a:rPr lang="pl-PL" smtClean="0"/>
              <a:t>09.10.2024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9237C5D-31AF-3FE1-217A-8779CBE65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2E3367F-B20D-F1E5-CFB3-29B10B872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7644D-9D3F-444D-B9C5-2B1B581B21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21004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199B235-6B9D-20A4-A0D4-A5C29B20D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D22B698-32F3-0D5F-C3C6-2284DB89B7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3344D3C-37C2-61D1-B883-7877BFF1B9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18F8CDC1-F8C8-D87B-A97A-75E2EA01B4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AD485168-714C-1C16-E953-8956D9B3EF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63D1D6BA-6DD8-AC35-0CE8-180D05617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614A-764C-41C9-A385-F90C9E3CAA0A}" type="datetimeFigureOut">
              <a:rPr lang="pl-PL" smtClean="0"/>
              <a:t>09.10.2024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ABC55F1E-2704-CBF9-E41A-72EEF108F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4B968AC7-02F5-C1D5-E60D-91571AE4E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7644D-9D3F-444D-B9C5-2B1B581B21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31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DB51011-96BD-70D2-771E-313EDAC80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297EB63D-BBFD-10BA-FDD4-C124C9FF1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614A-764C-41C9-A385-F90C9E3CAA0A}" type="datetimeFigureOut">
              <a:rPr lang="pl-PL" smtClean="0"/>
              <a:t>09.10.2024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4A7F8438-659A-A1E6-A679-A76DFFD63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7553D265-0086-1838-6F13-FB3CA3336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7644D-9D3F-444D-B9C5-2B1B581B21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96212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6CF70D81-F442-8B26-BF22-DA54736D2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614A-764C-41C9-A385-F90C9E3CAA0A}" type="datetimeFigureOut">
              <a:rPr lang="pl-PL" smtClean="0"/>
              <a:t>09.10.2024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CB1EB0A8-20D8-55AD-8ADF-28E3A6BE8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D77AF49-C8CD-3840-4189-8EE66C961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7644D-9D3F-444D-B9C5-2B1B581B21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17223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EDFDB80-1DD7-A74A-9D93-058C2F3A0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D14A3DC-96DF-255E-3197-7E26F6A82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875A0F3-1D1A-5C98-5BD3-17C44E79BC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9CA3795D-4B9B-1891-5D49-C31E686B2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614A-764C-41C9-A385-F90C9E3CAA0A}" type="datetimeFigureOut">
              <a:rPr lang="pl-PL" smtClean="0"/>
              <a:t>09.10.2024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2D72403-FE40-71DC-B1AE-6F9B0E4E9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28AE770-4FEE-4649-23A4-60283516C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7644D-9D3F-444D-B9C5-2B1B581B21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9329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DF86202-024F-EEC1-DBDF-FFD124709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C67BC33C-CB9D-92DA-57BF-EC84DCA18B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E36DB82-3C4A-F68C-6CAB-CF0D65252B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90BE0D96-64C4-92F5-962E-41CA2A302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614A-764C-41C9-A385-F90C9E3CAA0A}" type="datetimeFigureOut">
              <a:rPr lang="pl-PL" smtClean="0"/>
              <a:t>09.10.2024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17790D4E-F4F1-BF2D-344E-38166C66B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4B57FEC-6F43-1B54-CE1D-8D6EE994C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7644D-9D3F-444D-B9C5-2B1B581B21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8938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3D65B9DA-12A4-CA42-CD34-A3BBCDFEB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2A7961FB-F0B0-57B4-6327-C9D6EAB850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3348BA3-02CD-96CB-9811-258603129D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75614A-764C-41C9-A385-F90C9E3CAA0A}" type="datetimeFigureOut">
              <a:rPr lang="pl-PL" smtClean="0"/>
              <a:t>09.10.2024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FF6A9D6-881A-2182-DBAA-3780A6295B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5D689AF-E686-38EB-A6DF-E93D5158BD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BA7644D-9D3F-444D-B9C5-2B1B581B21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4815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B9FAF7B-9DD8-EEB4-A7BD-B9E14DB65F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Analiza statystyczna w finansach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F602FF18-107C-7586-C862-16F7BB0FFE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dr hab. Elżbieta Kubińska, prof. UEK</a:t>
            </a:r>
          </a:p>
          <a:p>
            <a:r>
              <a:rPr lang="pl-PL" dirty="0"/>
              <a:t>Katedra Zarządzania Ryzykiem i Ubezpieczeń</a:t>
            </a:r>
          </a:p>
        </p:txBody>
      </p:sp>
    </p:spTree>
    <p:extLst>
      <p:ext uri="{BB962C8B-B14F-4D97-AF65-F5344CB8AC3E}">
        <p14:creationId xmlns:p14="http://schemas.microsoft.com/office/powerpoint/2010/main" val="21114161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Klasyfikacja </a:t>
            </a:r>
            <a:r>
              <a:rPr lang="pl-PL" dirty="0" err="1"/>
              <a:t>skal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744071" y="1628800"/>
          <a:ext cx="9466729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42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49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021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453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85800">
                <a:tc>
                  <a:txBody>
                    <a:bodyPr/>
                    <a:lstStyle/>
                    <a:p>
                      <a:r>
                        <a:rPr lang="pl-PL" dirty="0"/>
                        <a:t>Skala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Podstawa porównania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Przykład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Relacje</a:t>
                      </a:r>
                      <a:r>
                        <a:rPr lang="pl-PL" baseline="0" dirty="0"/>
                        <a:t> i dopuszczalne przekształcenia matematyczne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Nominalna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Identyfikacja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Płeć</a:t>
                      </a:r>
                    </a:p>
                    <a:p>
                      <a:endParaRPr lang="pl-PL" dirty="0"/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 lub ≠</a:t>
                      </a:r>
                    </a:p>
                    <a:p>
                      <a:r>
                        <a:rPr lang="pl-PL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Przekształcenia wzajemnie jednoznaczne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Porządkowa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Pozycja w porządku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Subiektywna</a:t>
                      </a:r>
                      <a:r>
                        <a:rPr lang="pl-PL" baseline="0" dirty="0"/>
                        <a:t> ocena samopoczucia</a:t>
                      </a:r>
                    </a:p>
                    <a:p>
                      <a:endParaRPr lang="pl-PL" baseline="0" dirty="0"/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 ; ≠ ; &lt; ; </a:t>
                      </a:r>
                      <a:r>
                        <a:rPr lang="pl-PL" sz="1800" kern="1200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</a:rPr>
                        <a:t>≤ ; &gt; ;≥</a:t>
                      </a:r>
                      <a:endParaRPr lang="pl-PL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dirty="0"/>
                        <a:t>Przekształcenia monotonicznie rosnące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Przedziałowa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Porównanie</a:t>
                      </a:r>
                      <a:r>
                        <a:rPr lang="pl-PL" baseline="0" dirty="0"/>
                        <a:t> obiektów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Temperatura</a:t>
                      </a:r>
                    </a:p>
                    <a:p>
                      <a:endParaRPr lang="pl-PL" dirty="0"/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 ; ≠ ; &lt; ; </a:t>
                      </a:r>
                      <a:r>
                        <a:rPr lang="pl-PL" sz="1800" kern="1200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</a:rPr>
                        <a:t>≤ ; &gt; ;≥</a:t>
                      </a:r>
                      <a:endParaRPr lang="pl-PL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dirty="0"/>
                        <a:t>Przekształcenie</a:t>
                      </a:r>
                      <a:r>
                        <a:rPr lang="pl-PL" baseline="0" dirty="0"/>
                        <a:t> liniowe;</a:t>
                      </a:r>
                    </a:p>
                    <a:p>
                      <a:r>
                        <a:rPr lang="pl-PL" baseline="0" dirty="0"/>
                        <a:t>y = </a:t>
                      </a:r>
                      <a:r>
                        <a:rPr lang="pl-PL" baseline="0" dirty="0" err="1"/>
                        <a:t>ax</a:t>
                      </a:r>
                      <a:r>
                        <a:rPr lang="pl-PL" baseline="0" dirty="0"/>
                        <a:t> + b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Ilorazowa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Porównanie wartości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Waga</a:t>
                      </a:r>
                    </a:p>
                    <a:p>
                      <a:r>
                        <a:rPr lang="pl-PL" dirty="0"/>
                        <a:t>Wzrost</a:t>
                      </a:r>
                    </a:p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 ; ≠ ; &lt; ; </a:t>
                      </a:r>
                      <a:r>
                        <a:rPr lang="pl-PL" sz="1800" kern="1200" dirty="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</a:rPr>
                        <a:t>≤ ; &gt; ;≥</a:t>
                      </a:r>
                      <a:endParaRPr lang="pl-PL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dirty="0"/>
                        <a:t>Y = </a:t>
                      </a:r>
                      <a:r>
                        <a:rPr lang="pl-PL" dirty="0" err="1"/>
                        <a:t>ax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8763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5796284-00E8-32A5-819C-A3FAEE7B3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Excel</a:t>
            </a:r>
          </a:p>
        </p:txBody>
      </p:sp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A11116E5-7FD1-736E-9D84-399F43F5C9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54310" y="1825625"/>
            <a:ext cx="5683380" cy="4351338"/>
          </a:xfrm>
        </p:spPr>
      </p:pic>
    </p:spTree>
    <p:extLst>
      <p:ext uri="{BB962C8B-B14F-4D97-AF65-F5344CB8AC3E}">
        <p14:creationId xmlns:p14="http://schemas.microsoft.com/office/powerpoint/2010/main" val="2786954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5597E0C-8C68-056F-74C8-191CB97D5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Excel</a:t>
            </a:r>
          </a:p>
        </p:txBody>
      </p:sp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072CB01E-A9BA-F9FE-F4BE-D0B7E426AF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52258" y="2743818"/>
            <a:ext cx="6687483" cy="2514951"/>
          </a:xfrm>
        </p:spPr>
      </p:pic>
    </p:spTree>
    <p:extLst>
      <p:ext uri="{BB962C8B-B14F-4D97-AF65-F5344CB8AC3E}">
        <p14:creationId xmlns:p14="http://schemas.microsoft.com/office/powerpoint/2010/main" val="16638316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F88A8CD-6FC0-8838-F9D1-562CC8517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SPSS</a:t>
            </a:r>
          </a:p>
        </p:txBody>
      </p:sp>
      <p:pic>
        <p:nvPicPr>
          <p:cNvPr id="2050" name="Picture 2" descr="SOFT_SpssIbm">
            <a:extLst>
              <a:ext uri="{FF2B5EF4-FFF2-40B4-BE49-F238E27FC236}">
                <a16:creationId xmlns:a16="http://schemas.microsoft.com/office/drawing/2014/main" id="{00696BD1-B399-EBB2-5FB7-28B8371BA1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9162" y="293585"/>
            <a:ext cx="3989854" cy="221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PSS i ankiety">
            <a:extLst>
              <a:ext uri="{FF2B5EF4-FFF2-40B4-BE49-F238E27FC236}">
                <a16:creationId xmlns:a16="http://schemas.microsoft.com/office/drawing/2014/main" id="{D516BAF8-4518-B3D7-BFDB-2820CEE98E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2507225"/>
            <a:ext cx="10020300" cy="443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2590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F4B408A-E4AD-D1E7-837C-C329DD0D7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 </a:t>
            </a:r>
            <a:r>
              <a:rPr lang="pl-PL" dirty="0" err="1"/>
              <a:t>programinng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749A3F7-E6A6-B3A9-131F-08DDB0892D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3074" name="Picture 2" descr="R (programming language) - Wikipedia">
            <a:extLst>
              <a:ext uri="{FF2B5EF4-FFF2-40B4-BE49-F238E27FC236}">
                <a16:creationId xmlns:a16="http://schemas.microsoft.com/office/drawing/2014/main" id="{C4DE2E79-C47E-DBE7-31F9-3421340246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0039" y="365125"/>
            <a:ext cx="2428875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 Basics: Quick and Easy - Easy Guides - Wiki - STHDA">
            <a:extLst>
              <a:ext uri="{FF2B5EF4-FFF2-40B4-BE49-F238E27FC236}">
                <a16:creationId xmlns:a16="http://schemas.microsoft.com/office/drawing/2014/main" id="{4C10D136-3FC8-F3D3-D0C7-0938B9A644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408" y="1445876"/>
            <a:ext cx="6520631" cy="5412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2756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671E824-C97F-141E-CD95-18ABC4228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97ACD39F-BB05-8283-2D00-3112E56289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723" y="0"/>
            <a:ext cx="8979031" cy="6858000"/>
          </a:xfrm>
          <a:prstGeom prst="rect">
            <a:avLst/>
          </a:prstGeom>
        </p:spPr>
      </p:pic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05927DF-E5F9-F759-362C-E50328B0A1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486399"/>
            <a:ext cx="10515600" cy="690563"/>
          </a:xfrm>
        </p:spPr>
        <p:txBody>
          <a:bodyPr/>
          <a:lstStyle/>
          <a:p>
            <a:r>
              <a:rPr lang="pl-PL" dirty="0"/>
              <a:t>https://swirlstats.com/</a:t>
            </a:r>
          </a:p>
        </p:txBody>
      </p:sp>
    </p:spTree>
    <p:extLst>
      <p:ext uri="{BB962C8B-B14F-4D97-AF65-F5344CB8AC3E}">
        <p14:creationId xmlns:p14="http://schemas.microsoft.com/office/powerpoint/2010/main" val="3236732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6BF935D-9643-3070-3481-EE302BE81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Kurs "Analiza statystyczna w finansach"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9D5D92F-21CE-92AB-755E-7B08C6588A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koncentruje się na praktycznym zastosowaniu metod statystycznych w analizie danych finansowych. Studenci poznają techniki analizy jednowymiarowych i wielowymiarowych rozkładów stóp zwrotu, modelowania finansowych szeregów czasowych oraz metod redukcji zmiennych i grupowania obiektów. Szczególny nacisk zostanie położony na modelowanie zmiennych finansowych przy użyciu metod opartych na procesach stochastycznych. W trakcie kursu studenci będą pracować z narzędziami takimi jak R, SPSS oraz Excel, co pozwoli im na praktyczne zastosowanie zdobytej wiedzy w rzeczywistych analizach finansowych.</a:t>
            </a:r>
          </a:p>
        </p:txBody>
      </p:sp>
    </p:spTree>
    <p:extLst>
      <p:ext uri="{BB962C8B-B14F-4D97-AF65-F5344CB8AC3E}">
        <p14:creationId xmlns:p14="http://schemas.microsoft.com/office/powerpoint/2010/main" val="448135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11499D-8B05-1C1A-82B2-DEBC34A3A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Literatura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C5E3381-AB0F-F1AB-FD8E-B432D47114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l-PL" dirty="0"/>
              <a:t>Literatura podstawowa:</a:t>
            </a:r>
          </a:p>
          <a:p>
            <a:r>
              <a:rPr lang="pl-PL" dirty="0"/>
              <a:t>Metody ilościowe w R: aplikacje ekonomiczne i finansowe / Katarzyna </a:t>
            </a:r>
            <a:r>
              <a:rPr lang="pl-PL" dirty="0" err="1"/>
              <a:t>Kopczewska</a:t>
            </a:r>
            <a:r>
              <a:rPr lang="pl-PL" dirty="0"/>
              <a:t>, Tomasz Kopczewski, Piotr Wójcik. - Wyd. III. - Warszawa: </a:t>
            </a:r>
            <a:r>
              <a:rPr lang="pl-PL" dirty="0" err="1"/>
              <a:t>CeDeWu</a:t>
            </a:r>
            <a:r>
              <a:rPr lang="pl-PL" dirty="0"/>
              <a:t>, 2022.</a:t>
            </a:r>
          </a:p>
          <a:p>
            <a:r>
              <a:rPr lang="pl-PL" dirty="0"/>
              <a:t>Prognozowanie ekonomiczne: teoria, przykłady, zadania / Aleksander </a:t>
            </a:r>
            <a:r>
              <a:rPr lang="pl-PL" dirty="0" err="1"/>
              <a:t>Zeliaś</a:t>
            </a:r>
            <a:r>
              <a:rPr lang="pl-PL" dirty="0"/>
              <a:t>, Barbara Pawełek, Stanisław Wanat. - Wyd. 1, 3 </a:t>
            </a:r>
            <a:r>
              <a:rPr lang="pl-PL" dirty="0" err="1"/>
              <a:t>dodr</a:t>
            </a:r>
            <a:r>
              <a:rPr lang="pl-PL" dirty="0"/>
              <a:t>. - Warszawa: Wydawnictwo Naukowe PWN, 2013.</a:t>
            </a:r>
          </a:p>
          <a:p>
            <a:r>
              <a:rPr lang="pl-PL" dirty="0"/>
              <a:t>Literatura uzupełniająca:</a:t>
            </a:r>
          </a:p>
          <a:p>
            <a:r>
              <a:rPr lang="pl-PL" dirty="0"/>
              <a:t>Inwestycje: instrumenty finansowe, aktywa niefinansowe, ryzyko finansowe, inżynieria finansowa / Krzysztof Jajuga, Teresa Jajuga. - Wydanie III zm.- 8 dodruk. - Warszawa: Wydawnictwo Naukowe PWN, 2015.</a:t>
            </a:r>
          </a:p>
          <a:p>
            <a:r>
              <a:rPr lang="pl-PL" dirty="0"/>
              <a:t>Jajuga, K. (2003). Metody statystyczne w finansach. Akademia Ekonomiczna we Wrocławiu, Katedra Inwestycji Finansowych i Ubezpieczeń. </a:t>
            </a:r>
            <a:r>
              <a:rPr lang="pl-PL" dirty="0" err="1"/>
              <a:t>StatSoft</a:t>
            </a:r>
            <a:r>
              <a:rPr lang="pl-PL" dirty="0"/>
              <a:t> Polska.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6796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3AAFFFA-DB74-76AF-58BD-5B2F23181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Zaliczenie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B484300-785E-630F-6524-C9CC5E5CD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Punktacja końcowa jest średnią ważoną ocen z </a:t>
            </a:r>
          </a:p>
          <a:p>
            <a:r>
              <a:rPr lang="pl-PL" dirty="0"/>
              <a:t>ćwiczeń (60%) </a:t>
            </a:r>
          </a:p>
          <a:p>
            <a:pPr lvl="1"/>
            <a:r>
              <a:rPr lang="pl-PL" dirty="0"/>
              <a:t>Aktywność/zadania 30%</a:t>
            </a:r>
          </a:p>
          <a:p>
            <a:pPr lvl="1"/>
            <a:r>
              <a:rPr lang="pl-PL" dirty="0"/>
              <a:t>Projekt końcowy 30%</a:t>
            </a:r>
          </a:p>
          <a:p>
            <a:r>
              <a:rPr lang="pl-PL" dirty="0"/>
              <a:t>egzaminu (40%).</a:t>
            </a:r>
          </a:p>
        </p:txBody>
      </p:sp>
    </p:spTree>
    <p:extLst>
      <p:ext uri="{BB962C8B-B14F-4D97-AF65-F5344CB8AC3E}">
        <p14:creationId xmlns:p14="http://schemas.microsoft.com/office/powerpoint/2010/main" val="686165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2B1BBA9-D760-8F4A-E509-4714DE2FF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Słowo wstępu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0D42296-D1CC-17E3-0AEB-2879542CCD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Artykuł prof. Jajugi</a:t>
            </a:r>
          </a:p>
        </p:txBody>
      </p:sp>
    </p:spTree>
    <p:extLst>
      <p:ext uri="{BB962C8B-B14F-4D97-AF65-F5344CB8AC3E}">
        <p14:creationId xmlns:p14="http://schemas.microsoft.com/office/powerpoint/2010/main" val="2747136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Program wykładu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pl-PL" dirty="0"/>
              <a:t>Pojęcia wstępne</a:t>
            </a:r>
          </a:p>
          <a:p>
            <a:pPr marL="514350" indent="-514350">
              <a:buAutoNum type="arabicPeriod"/>
            </a:pPr>
            <a:r>
              <a:rPr lang="pl-PL" dirty="0"/>
              <a:t>Statystyka opisowa</a:t>
            </a:r>
          </a:p>
          <a:p>
            <a:pPr marL="514350" indent="-514350">
              <a:buAutoNum type="arabicPeriod"/>
            </a:pPr>
            <a:r>
              <a:rPr lang="pl-PL" dirty="0"/>
              <a:t>Wnioskowanie statystyczne</a:t>
            </a:r>
          </a:p>
        </p:txBody>
      </p:sp>
    </p:spTree>
    <p:extLst>
      <p:ext uri="{BB962C8B-B14F-4D97-AF65-F5344CB8AC3E}">
        <p14:creationId xmlns:p14="http://schemas.microsoft.com/office/powerpoint/2010/main" val="3985252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Metody statystyki opisowej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/>
              <a:t>skale statystyczne</a:t>
            </a:r>
          </a:p>
          <a:p>
            <a:r>
              <a:rPr lang="pl-PL" dirty="0"/>
              <a:t>porządkowanie i grupowanie danych</a:t>
            </a:r>
          </a:p>
          <a:p>
            <a:r>
              <a:rPr lang="pl-PL" dirty="0"/>
              <a:t>graficzna prezentacja danych</a:t>
            </a:r>
          </a:p>
          <a:p>
            <a:r>
              <a:rPr lang="pl-PL" dirty="0"/>
              <a:t>tendencja centralna</a:t>
            </a:r>
          </a:p>
          <a:p>
            <a:r>
              <a:rPr lang="pl-PL" dirty="0"/>
              <a:t>zmienność</a:t>
            </a:r>
          </a:p>
          <a:p>
            <a:r>
              <a:rPr lang="pl-PL" dirty="0"/>
              <a:t>standaryzacja danych, rozkład normalny</a:t>
            </a:r>
          </a:p>
          <a:p>
            <a:r>
              <a:rPr lang="pl-PL" dirty="0"/>
              <a:t>korelacja a przyczynowość</a:t>
            </a:r>
          </a:p>
          <a:p>
            <a:r>
              <a:rPr lang="pl-PL" dirty="0"/>
              <a:t>regresja, predykcja, klasyfikacja</a:t>
            </a:r>
          </a:p>
          <a:p>
            <a:r>
              <a:rPr lang="pl-PL" dirty="0"/>
              <a:t>podstawowe opisowe modele regresji</a:t>
            </a:r>
          </a:p>
        </p:txBody>
      </p:sp>
    </p:spTree>
    <p:extLst>
      <p:ext uri="{BB962C8B-B14F-4D97-AF65-F5344CB8AC3E}">
        <p14:creationId xmlns:p14="http://schemas.microsoft.com/office/powerpoint/2010/main" val="901653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91544" y="476672"/>
            <a:ext cx="8229600" cy="1143000"/>
          </a:xfrm>
        </p:spPr>
        <p:txBody>
          <a:bodyPr/>
          <a:lstStyle/>
          <a:p>
            <a:r>
              <a:rPr lang="pl-PL" dirty="0"/>
              <a:t>Metody statystyki matematycznej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rachunek prawdopodobieństwa i jego znaczenie dla badań statystycznych</a:t>
            </a:r>
          </a:p>
          <a:p>
            <a:r>
              <a:rPr lang="pl-PL" dirty="0"/>
              <a:t>wnioskowanie statystyczne</a:t>
            </a:r>
          </a:p>
          <a:p>
            <a:r>
              <a:rPr lang="pl-PL" dirty="0"/>
              <a:t>testowanie hipotez statystycznych</a:t>
            </a:r>
          </a:p>
          <a:p>
            <a:r>
              <a:rPr lang="pl-PL" dirty="0"/>
              <a:t>interpretacja wyników, błędy I </a:t>
            </a:r>
            <a:r>
              <a:rPr lang="pl-PL" dirty="0" err="1"/>
              <a:t>i</a:t>
            </a:r>
            <a:r>
              <a:rPr lang="pl-PL" dirty="0"/>
              <a:t> II rodzaju</a:t>
            </a:r>
          </a:p>
          <a:p>
            <a:r>
              <a:rPr lang="pl-PL" dirty="0"/>
              <a:t>moc testów statystycznych</a:t>
            </a:r>
          </a:p>
        </p:txBody>
      </p:sp>
    </p:spTree>
    <p:extLst>
      <p:ext uri="{BB962C8B-B14F-4D97-AF65-F5344CB8AC3E}">
        <p14:creationId xmlns:p14="http://schemas.microsoft.com/office/powerpoint/2010/main" val="284845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Metody statystyki matematycznej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weryfikacja różnic między dwiema grupami niezależnymi</a:t>
            </a:r>
          </a:p>
          <a:p>
            <a:r>
              <a:rPr lang="pl-PL" dirty="0"/>
              <a:t>weryfikacja różnic między dwiema grupami zależnymi</a:t>
            </a:r>
          </a:p>
          <a:p>
            <a:r>
              <a:rPr lang="pl-PL" dirty="0"/>
              <a:t>wnioskowanie o korelacji</a:t>
            </a:r>
          </a:p>
          <a:p>
            <a:r>
              <a:rPr lang="pl-PL" dirty="0"/>
              <a:t>wnioskowanie o częstości</a:t>
            </a:r>
          </a:p>
          <a:p>
            <a:r>
              <a:rPr lang="pl-PL" dirty="0"/>
              <a:t>wnioskowanie między trzema i większą liczbą grup</a:t>
            </a:r>
          </a:p>
          <a:p>
            <a:r>
              <a:rPr lang="pl-PL" dirty="0"/>
              <a:t>model ANOVA</a:t>
            </a:r>
          </a:p>
          <a:p>
            <a:r>
              <a:rPr lang="pl-PL" dirty="0"/>
              <a:t>testy nieparametryczne</a:t>
            </a:r>
          </a:p>
        </p:txBody>
      </p:sp>
    </p:spTree>
    <p:extLst>
      <p:ext uri="{BB962C8B-B14F-4D97-AF65-F5344CB8AC3E}">
        <p14:creationId xmlns:p14="http://schemas.microsoft.com/office/powerpoint/2010/main" val="290386312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465</Words>
  <Application>Microsoft Office PowerPoint</Application>
  <PresentationFormat>Panoramiczny</PresentationFormat>
  <Paragraphs>80</Paragraphs>
  <Slides>15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20" baseType="lpstr">
      <vt:lpstr>Aptos</vt:lpstr>
      <vt:lpstr>Aptos Display</vt:lpstr>
      <vt:lpstr>Arial</vt:lpstr>
      <vt:lpstr>Tahoma</vt:lpstr>
      <vt:lpstr>Motyw pakietu Office</vt:lpstr>
      <vt:lpstr>Analiza statystyczna w finansach</vt:lpstr>
      <vt:lpstr>Kurs "Analiza statystyczna w finansach"</vt:lpstr>
      <vt:lpstr>Literatura</vt:lpstr>
      <vt:lpstr>Zaliczenie</vt:lpstr>
      <vt:lpstr>Słowo wstępu</vt:lpstr>
      <vt:lpstr>Program wykładu</vt:lpstr>
      <vt:lpstr>Metody statystyki opisowej</vt:lpstr>
      <vt:lpstr>Metody statystyki matematycznej</vt:lpstr>
      <vt:lpstr>Metody statystyki matematycznej</vt:lpstr>
      <vt:lpstr>Klasyfikacja skal</vt:lpstr>
      <vt:lpstr>Excel</vt:lpstr>
      <vt:lpstr>Excel</vt:lpstr>
      <vt:lpstr>SPSS</vt:lpstr>
      <vt:lpstr>R programinng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Elżbieta Kubińska</dc:creator>
  <cp:lastModifiedBy>Elżbieta Kubińska</cp:lastModifiedBy>
  <cp:revision>2</cp:revision>
  <dcterms:created xsi:type="dcterms:W3CDTF">2024-10-09T05:18:39Z</dcterms:created>
  <dcterms:modified xsi:type="dcterms:W3CDTF">2024-10-09T06:50:07Z</dcterms:modified>
</cp:coreProperties>
</file>