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6"/>
  </p:notesMasterIdLst>
  <p:sldIdLst>
    <p:sldId id="256" r:id="rId2"/>
    <p:sldId id="354" r:id="rId3"/>
    <p:sldId id="355" r:id="rId4"/>
    <p:sldId id="356" r:id="rId5"/>
    <p:sldId id="357" r:id="rId6"/>
    <p:sldId id="358" r:id="rId7"/>
    <p:sldId id="359" r:id="rId8"/>
    <p:sldId id="360" r:id="rId9"/>
    <p:sldId id="361" r:id="rId10"/>
    <p:sldId id="362" r:id="rId11"/>
    <p:sldId id="363" r:id="rId12"/>
    <p:sldId id="364" r:id="rId13"/>
    <p:sldId id="365" r:id="rId14"/>
    <p:sldId id="366" r:id="rId15"/>
    <p:sldId id="367" r:id="rId16"/>
    <p:sldId id="368" r:id="rId17"/>
    <p:sldId id="369" r:id="rId18"/>
    <p:sldId id="370" r:id="rId19"/>
    <p:sldId id="371" r:id="rId20"/>
    <p:sldId id="372" r:id="rId21"/>
    <p:sldId id="373" r:id="rId22"/>
    <p:sldId id="374" r:id="rId23"/>
    <p:sldId id="375" r:id="rId24"/>
    <p:sldId id="376" r:id="rId25"/>
    <p:sldId id="377" r:id="rId26"/>
    <p:sldId id="378" r:id="rId27"/>
    <p:sldId id="379" r:id="rId28"/>
    <p:sldId id="380" r:id="rId29"/>
    <p:sldId id="381" r:id="rId30"/>
    <p:sldId id="382" r:id="rId31"/>
    <p:sldId id="383" r:id="rId32"/>
    <p:sldId id="384" r:id="rId33"/>
    <p:sldId id="385" r:id="rId34"/>
    <p:sldId id="386" r:id="rId35"/>
    <p:sldId id="387" r:id="rId36"/>
    <p:sldId id="388" r:id="rId37"/>
    <p:sldId id="389" r:id="rId38"/>
    <p:sldId id="390" r:id="rId39"/>
    <p:sldId id="391" r:id="rId40"/>
    <p:sldId id="392" r:id="rId41"/>
    <p:sldId id="393" r:id="rId42"/>
    <p:sldId id="394" r:id="rId43"/>
    <p:sldId id="395" r:id="rId44"/>
    <p:sldId id="281"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60" d="100"/>
          <a:sy n="60" d="100"/>
        </p:scale>
        <p:origin x="2003" y="7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882AC8-EF2E-474A-905C-FE183FE8463A}" type="datetimeFigureOut">
              <a:rPr lang="pl-PL" smtClean="0"/>
              <a:t>24.05.2025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B613D9-BBDC-4AF6-BE2C-2BF1A6E0D30B}" type="slidenum">
              <a:rPr lang="pl-PL" smtClean="0"/>
              <a:t>‹#›</a:t>
            </a:fld>
            <a:endParaRPr lang="pl-PL"/>
          </a:p>
        </p:txBody>
      </p:sp>
    </p:spTree>
    <p:extLst>
      <p:ext uri="{BB962C8B-B14F-4D97-AF65-F5344CB8AC3E}">
        <p14:creationId xmlns:p14="http://schemas.microsoft.com/office/powerpoint/2010/main" val="2291524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86BC3-B5C4-C6E6-5B11-2CD384F2C3D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DF49A548-D595-A37F-0984-4223F5FC9B04}"/>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5AF7FA0E-7B10-6E9D-4494-530FA1CB7AB2}"/>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305947C0-68DC-1E75-7C3C-F78D93AB10B7}"/>
              </a:ext>
            </a:extLst>
          </p:cNvPr>
          <p:cNvSpPr>
            <a:spLocks noGrp="1"/>
          </p:cNvSpPr>
          <p:nvPr>
            <p:ph type="sldNum" sz="quarter" idx="5"/>
          </p:nvPr>
        </p:nvSpPr>
        <p:spPr/>
        <p:txBody>
          <a:bodyPr/>
          <a:lstStyle/>
          <a:p>
            <a:fld id="{34B613D9-BBDC-4AF6-BE2C-2BF1A6E0D30B}" type="slidenum">
              <a:rPr lang="pl-PL" smtClean="0"/>
              <a:t>2</a:t>
            </a:fld>
            <a:endParaRPr lang="pl-PL"/>
          </a:p>
        </p:txBody>
      </p:sp>
    </p:spTree>
    <p:extLst>
      <p:ext uri="{BB962C8B-B14F-4D97-AF65-F5344CB8AC3E}">
        <p14:creationId xmlns:p14="http://schemas.microsoft.com/office/powerpoint/2010/main" val="14636725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F6C95E-4F75-9DFB-5219-26DA671702AF}"/>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9FAD493B-CC0C-C774-81D2-D92B263DA6E2}"/>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F09AAE3-6E5E-D71A-3128-6F7B9BB78900}"/>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788E80F2-0EAE-C00D-4E75-93E5681660B8}"/>
              </a:ext>
            </a:extLst>
          </p:cNvPr>
          <p:cNvSpPr>
            <a:spLocks noGrp="1"/>
          </p:cNvSpPr>
          <p:nvPr>
            <p:ph type="sldNum" sz="quarter" idx="5"/>
          </p:nvPr>
        </p:nvSpPr>
        <p:spPr/>
        <p:txBody>
          <a:bodyPr/>
          <a:lstStyle/>
          <a:p>
            <a:fld id="{34B613D9-BBDC-4AF6-BE2C-2BF1A6E0D30B}" type="slidenum">
              <a:rPr lang="pl-PL" smtClean="0"/>
              <a:t>11</a:t>
            </a:fld>
            <a:endParaRPr lang="pl-PL"/>
          </a:p>
        </p:txBody>
      </p:sp>
    </p:spTree>
    <p:extLst>
      <p:ext uri="{BB962C8B-B14F-4D97-AF65-F5344CB8AC3E}">
        <p14:creationId xmlns:p14="http://schemas.microsoft.com/office/powerpoint/2010/main" val="23358963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C5C504-4516-9291-58DF-4DCDE5CEE08E}"/>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38CF9CE9-92E6-4C2C-2E76-465A3440A098}"/>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E1ECF10F-14B7-D37A-88EB-E5A78113425A}"/>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07CE92A2-9D20-F8FB-BF87-87C9EC336234}"/>
              </a:ext>
            </a:extLst>
          </p:cNvPr>
          <p:cNvSpPr>
            <a:spLocks noGrp="1"/>
          </p:cNvSpPr>
          <p:nvPr>
            <p:ph type="sldNum" sz="quarter" idx="5"/>
          </p:nvPr>
        </p:nvSpPr>
        <p:spPr/>
        <p:txBody>
          <a:bodyPr/>
          <a:lstStyle/>
          <a:p>
            <a:fld id="{34B613D9-BBDC-4AF6-BE2C-2BF1A6E0D30B}" type="slidenum">
              <a:rPr lang="pl-PL" smtClean="0"/>
              <a:t>12</a:t>
            </a:fld>
            <a:endParaRPr lang="pl-PL"/>
          </a:p>
        </p:txBody>
      </p:sp>
    </p:spTree>
    <p:extLst>
      <p:ext uri="{BB962C8B-B14F-4D97-AF65-F5344CB8AC3E}">
        <p14:creationId xmlns:p14="http://schemas.microsoft.com/office/powerpoint/2010/main" val="2634936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5C1B09-16CA-2A12-740B-C368CBEA973F}"/>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E6D0DCB5-6893-9C49-CC21-E7F6106CA9C1}"/>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1CAC63A7-83F8-FE45-CBFE-2783199F54CD}"/>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F15080F7-F609-E459-1736-A8EC67CBD3E3}"/>
              </a:ext>
            </a:extLst>
          </p:cNvPr>
          <p:cNvSpPr>
            <a:spLocks noGrp="1"/>
          </p:cNvSpPr>
          <p:nvPr>
            <p:ph type="sldNum" sz="quarter" idx="5"/>
          </p:nvPr>
        </p:nvSpPr>
        <p:spPr/>
        <p:txBody>
          <a:bodyPr/>
          <a:lstStyle/>
          <a:p>
            <a:fld id="{34B613D9-BBDC-4AF6-BE2C-2BF1A6E0D30B}" type="slidenum">
              <a:rPr lang="pl-PL" smtClean="0"/>
              <a:t>13</a:t>
            </a:fld>
            <a:endParaRPr lang="pl-PL"/>
          </a:p>
        </p:txBody>
      </p:sp>
    </p:spTree>
    <p:extLst>
      <p:ext uri="{BB962C8B-B14F-4D97-AF65-F5344CB8AC3E}">
        <p14:creationId xmlns:p14="http://schemas.microsoft.com/office/powerpoint/2010/main" val="627552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2DE4DB-124B-B767-95E5-544217CAE0A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A64A0C61-1EC0-63D0-A497-BBFF35D72CD8}"/>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914D292-FE8F-C98E-608B-9F91FB7F47A3}"/>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AD8B312B-EF4F-C351-5557-91568FABE940}"/>
              </a:ext>
            </a:extLst>
          </p:cNvPr>
          <p:cNvSpPr>
            <a:spLocks noGrp="1"/>
          </p:cNvSpPr>
          <p:nvPr>
            <p:ph type="sldNum" sz="quarter" idx="5"/>
          </p:nvPr>
        </p:nvSpPr>
        <p:spPr/>
        <p:txBody>
          <a:bodyPr/>
          <a:lstStyle/>
          <a:p>
            <a:fld id="{34B613D9-BBDC-4AF6-BE2C-2BF1A6E0D30B}" type="slidenum">
              <a:rPr lang="pl-PL" smtClean="0"/>
              <a:t>14</a:t>
            </a:fld>
            <a:endParaRPr lang="pl-PL"/>
          </a:p>
        </p:txBody>
      </p:sp>
    </p:spTree>
    <p:extLst>
      <p:ext uri="{BB962C8B-B14F-4D97-AF65-F5344CB8AC3E}">
        <p14:creationId xmlns:p14="http://schemas.microsoft.com/office/powerpoint/2010/main" val="27964446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B50DF-74BF-8A80-B97E-05859A41BBA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DEDE42F-8A00-6196-C1B1-DDB16EA1F29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A89270CF-50C6-0ED4-74CF-FC12F7391D17}"/>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8047E82E-2DD4-83C2-6451-275DFA382F3E}"/>
              </a:ext>
            </a:extLst>
          </p:cNvPr>
          <p:cNvSpPr>
            <a:spLocks noGrp="1"/>
          </p:cNvSpPr>
          <p:nvPr>
            <p:ph type="sldNum" sz="quarter" idx="5"/>
          </p:nvPr>
        </p:nvSpPr>
        <p:spPr/>
        <p:txBody>
          <a:bodyPr/>
          <a:lstStyle/>
          <a:p>
            <a:fld id="{34B613D9-BBDC-4AF6-BE2C-2BF1A6E0D30B}" type="slidenum">
              <a:rPr lang="pl-PL" smtClean="0"/>
              <a:t>15</a:t>
            </a:fld>
            <a:endParaRPr lang="pl-PL"/>
          </a:p>
        </p:txBody>
      </p:sp>
    </p:spTree>
    <p:extLst>
      <p:ext uri="{BB962C8B-B14F-4D97-AF65-F5344CB8AC3E}">
        <p14:creationId xmlns:p14="http://schemas.microsoft.com/office/powerpoint/2010/main" val="4722709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72FCF3-1060-0E5A-4E79-DB187C8292B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503A83C6-6F4D-C111-6632-BEB93CBCE303}"/>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35A4EB86-A520-51D6-31F5-149DB13ECF78}"/>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067936C4-78AF-130B-A334-3155616F6485}"/>
              </a:ext>
            </a:extLst>
          </p:cNvPr>
          <p:cNvSpPr>
            <a:spLocks noGrp="1"/>
          </p:cNvSpPr>
          <p:nvPr>
            <p:ph type="sldNum" sz="quarter" idx="5"/>
          </p:nvPr>
        </p:nvSpPr>
        <p:spPr/>
        <p:txBody>
          <a:bodyPr/>
          <a:lstStyle/>
          <a:p>
            <a:fld id="{34B613D9-BBDC-4AF6-BE2C-2BF1A6E0D30B}" type="slidenum">
              <a:rPr lang="pl-PL" smtClean="0"/>
              <a:t>16</a:t>
            </a:fld>
            <a:endParaRPr lang="pl-PL"/>
          </a:p>
        </p:txBody>
      </p:sp>
    </p:spTree>
    <p:extLst>
      <p:ext uri="{BB962C8B-B14F-4D97-AF65-F5344CB8AC3E}">
        <p14:creationId xmlns:p14="http://schemas.microsoft.com/office/powerpoint/2010/main" val="9158238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D52DCF-39D1-0D1D-F0C1-D8A6632FA263}"/>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FE6B8EF-591C-FDAF-4F63-50064E926F11}"/>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13C8C1D7-A9D7-A80C-14DB-66C2D584FE8B}"/>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10BDF98F-3C33-FB0E-8CE8-9988592114B0}"/>
              </a:ext>
            </a:extLst>
          </p:cNvPr>
          <p:cNvSpPr>
            <a:spLocks noGrp="1"/>
          </p:cNvSpPr>
          <p:nvPr>
            <p:ph type="sldNum" sz="quarter" idx="5"/>
          </p:nvPr>
        </p:nvSpPr>
        <p:spPr/>
        <p:txBody>
          <a:bodyPr/>
          <a:lstStyle/>
          <a:p>
            <a:fld id="{34B613D9-BBDC-4AF6-BE2C-2BF1A6E0D30B}" type="slidenum">
              <a:rPr lang="pl-PL" smtClean="0"/>
              <a:t>17</a:t>
            </a:fld>
            <a:endParaRPr lang="pl-PL"/>
          </a:p>
        </p:txBody>
      </p:sp>
    </p:spTree>
    <p:extLst>
      <p:ext uri="{BB962C8B-B14F-4D97-AF65-F5344CB8AC3E}">
        <p14:creationId xmlns:p14="http://schemas.microsoft.com/office/powerpoint/2010/main" val="41628420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34A9C-6AEF-229A-EABE-EA21F78395BE}"/>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FFE24980-BD61-BC95-4004-BC0198A0BCC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CF4944E-6B01-97C8-6B43-419CC6BA753E}"/>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EF0EDBCA-9B19-5B21-995B-3EC0CCB5FBDC}"/>
              </a:ext>
            </a:extLst>
          </p:cNvPr>
          <p:cNvSpPr>
            <a:spLocks noGrp="1"/>
          </p:cNvSpPr>
          <p:nvPr>
            <p:ph type="sldNum" sz="quarter" idx="5"/>
          </p:nvPr>
        </p:nvSpPr>
        <p:spPr/>
        <p:txBody>
          <a:bodyPr/>
          <a:lstStyle/>
          <a:p>
            <a:fld id="{34B613D9-BBDC-4AF6-BE2C-2BF1A6E0D30B}" type="slidenum">
              <a:rPr lang="pl-PL" smtClean="0"/>
              <a:t>18</a:t>
            </a:fld>
            <a:endParaRPr lang="pl-PL"/>
          </a:p>
        </p:txBody>
      </p:sp>
    </p:spTree>
    <p:extLst>
      <p:ext uri="{BB962C8B-B14F-4D97-AF65-F5344CB8AC3E}">
        <p14:creationId xmlns:p14="http://schemas.microsoft.com/office/powerpoint/2010/main" val="1219897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E08609-F05C-BA3A-391A-86799173D37B}"/>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F40902E-2B3B-E323-3FC5-C29107DDD22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BD4EDD2E-DED3-E857-9362-6A4157833A6A}"/>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B810DABF-D005-18D7-55E7-B03E9CB3ADA6}"/>
              </a:ext>
            </a:extLst>
          </p:cNvPr>
          <p:cNvSpPr>
            <a:spLocks noGrp="1"/>
          </p:cNvSpPr>
          <p:nvPr>
            <p:ph type="sldNum" sz="quarter" idx="5"/>
          </p:nvPr>
        </p:nvSpPr>
        <p:spPr/>
        <p:txBody>
          <a:bodyPr/>
          <a:lstStyle/>
          <a:p>
            <a:fld id="{34B613D9-BBDC-4AF6-BE2C-2BF1A6E0D30B}" type="slidenum">
              <a:rPr lang="pl-PL" smtClean="0"/>
              <a:t>19</a:t>
            </a:fld>
            <a:endParaRPr lang="pl-PL"/>
          </a:p>
        </p:txBody>
      </p:sp>
    </p:spTree>
    <p:extLst>
      <p:ext uri="{BB962C8B-B14F-4D97-AF65-F5344CB8AC3E}">
        <p14:creationId xmlns:p14="http://schemas.microsoft.com/office/powerpoint/2010/main" val="37005716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E77A60-A383-66EB-D064-DFADE7F89DC4}"/>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EBF0C2CA-2ED2-6F94-F075-677F87FF6E8A}"/>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E55723EE-1F60-DB8D-C20B-75CE42FBE399}"/>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642EDDDF-6000-F750-572E-BE6BFDBC0378}"/>
              </a:ext>
            </a:extLst>
          </p:cNvPr>
          <p:cNvSpPr>
            <a:spLocks noGrp="1"/>
          </p:cNvSpPr>
          <p:nvPr>
            <p:ph type="sldNum" sz="quarter" idx="5"/>
          </p:nvPr>
        </p:nvSpPr>
        <p:spPr/>
        <p:txBody>
          <a:bodyPr/>
          <a:lstStyle/>
          <a:p>
            <a:fld id="{34B613D9-BBDC-4AF6-BE2C-2BF1A6E0D30B}" type="slidenum">
              <a:rPr lang="pl-PL" smtClean="0"/>
              <a:t>20</a:t>
            </a:fld>
            <a:endParaRPr lang="pl-PL"/>
          </a:p>
        </p:txBody>
      </p:sp>
    </p:spTree>
    <p:extLst>
      <p:ext uri="{BB962C8B-B14F-4D97-AF65-F5344CB8AC3E}">
        <p14:creationId xmlns:p14="http://schemas.microsoft.com/office/powerpoint/2010/main" val="2719776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810A2B-DF38-C85A-381B-9ADF4980EACF}"/>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338E7940-CAF8-D1DC-742F-52A647633BEC}"/>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8E87DFEE-BCE0-DC06-2198-73EF469839E9}"/>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39401D95-009A-B9DC-9D7C-F8A9DD564F64}"/>
              </a:ext>
            </a:extLst>
          </p:cNvPr>
          <p:cNvSpPr>
            <a:spLocks noGrp="1"/>
          </p:cNvSpPr>
          <p:nvPr>
            <p:ph type="sldNum" sz="quarter" idx="5"/>
          </p:nvPr>
        </p:nvSpPr>
        <p:spPr/>
        <p:txBody>
          <a:bodyPr/>
          <a:lstStyle/>
          <a:p>
            <a:fld id="{34B613D9-BBDC-4AF6-BE2C-2BF1A6E0D30B}" type="slidenum">
              <a:rPr lang="pl-PL" smtClean="0"/>
              <a:t>3</a:t>
            </a:fld>
            <a:endParaRPr lang="pl-PL"/>
          </a:p>
        </p:txBody>
      </p:sp>
    </p:spTree>
    <p:extLst>
      <p:ext uri="{BB962C8B-B14F-4D97-AF65-F5344CB8AC3E}">
        <p14:creationId xmlns:p14="http://schemas.microsoft.com/office/powerpoint/2010/main" val="33454107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F38FC5-CCD4-B803-6AE3-7DD474CD1796}"/>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5CA3A7B4-4603-BEE9-445D-77904589669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26B44AD-F34E-B74B-A554-5575F34B362C}"/>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3BCC1899-4406-419B-AA51-82F8FE675CC7}"/>
              </a:ext>
            </a:extLst>
          </p:cNvPr>
          <p:cNvSpPr>
            <a:spLocks noGrp="1"/>
          </p:cNvSpPr>
          <p:nvPr>
            <p:ph type="sldNum" sz="quarter" idx="5"/>
          </p:nvPr>
        </p:nvSpPr>
        <p:spPr/>
        <p:txBody>
          <a:bodyPr/>
          <a:lstStyle/>
          <a:p>
            <a:fld id="{34B613D9-BBDC-4AF6-BE2C-2BF1A6E0D30B}" type="slidenum">
              <a:rPr lang="pl-PL" smtClean="0"/>
              <a:t>21</a:t>
            </a:fld>
            <a:endParaRPr lang="pl-PL"/>
          </a:p>
        </p:txBody>
      </p:sp>
    </p:spTree>
    <p:extLst>
      <p:ext uri="{BB962C8B-B14F-4D97-AF65-F5344CB8AC3E}">
        <p14:creationId xmlns:p14="http://schemas.microsoft.com/office/powerpoint/2010/main" val="19137994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E3471D-BC7D-F54F-6225-83F6432C0C44}"/>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BB4B9FE1-7155-4881-5ACF-070DB6B87D74}"/>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D209FABD-20F0-F44E-7C8A-C16E255CF04F}"/>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CD81922C-D0F6-C502-BF0D-0CDE8EBDDD11}"/>
              </a:ext>
            </a:extLst>
          </p:cNvPr>
          <p:cNvSpPr>
            <a:spLocks noGrp="1"/>
          </p:cNvSpPr>
          <p:nvPr>
            <p:ph type="sldNum" sz="quarter" idx="5"/>
          </p:nvPr>
        </p:nvSpPr>
        <p:spPr/>
        <p:txBody>
          <a:bodyPr/>
          <a:lstStyle/>
          <a:p>
            <a:fld id="{34B613D9-BBDC-4AF6-BE2C-2BF1A6E0D30B}" type="slidenum">
              <a:rPr lang="pl-PL" smtClean="0"/>
              <a:t>22</a:t>
            </a:fld>
            <a:endParaRPr lang="pl-PL"/>
          </a:p>
        </p:txBody>
      </p:sp>
    </p:spTree>
    <p:extLst>
      <p:ext uri="{BB962C8B-B14F-4D97-AF65-F5344CB8AC3E}">
        <p14:creationId xmlns:p14="http://schemas.microsoft.com/office/powerpoint/2010/main" val="42911307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9A9FC2-DD2B-A28D-015E-9C32AFF2BB0C}"/>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A251A612-5C73-E82A-C9B2-ACED07A399EB}"/>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4A9E0272-5D06-394E-1280-EB44F36CC869}"/>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763123CC-E46F-D3DE-39F9-FAC38F9B4F28}"/>
              </a:ext>
            </a:extLst>
          </p:cNvPr>
          <p:cNvSpPr>
            <a:spLocks noGrp="1"/>
          </p:cNvSpPr>
          <p:nvPr>
            <p:ph type="sldNum" sz="quarter" idx="5"/>
          </p:nvPr>
        </p:nvSpPr>
        <p:spPr/>
        <p:txBody>
          <a:bodyPr/>
          <a:lstStyle/>
          <a:p>
            <a:fld id="{34B613D9-BBDC-4AF6-BE2C-2BF1A6E0D30B}" type="slidenum">
              <a:rPr lang="pl-PL" smtClean="0"/>
              <a:t>23</a:t>
            </a:fld>
            <a:endParaRPr lang="pl-PL"/>
          </a:p>
        </p:txBody>
      </p:sp>
    </p:spTree>
    <p:extLst>
      <p:ext uri="{BB962C8B-B14F-4D97-AF65-F5344CB8AC3E}">
        <p14:creationId xmlns:p14="http://schemas.microsoft.com/office/powerpoint/2010/main" val="40866177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3F7DCF-2715-2823-6CD0-CA21CE6FBB28}"/>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04D6013F-AA06-91B4-F1D4-18956D1B1B7B}"/>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E02B147D-884E-D316-E867-945F2A02A786}"/>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E306AB15-493C-0B45-EA7C-AFAF9DCC5F47}"/>
              </a:ext>
            </a:extLst>
          </p:cNvPr>
          <p:cNvSpPr>
            <a:spLocks noGrp="1"/>
          </p:cNvSpPr>
          <p:nvPr>
            <p:ph type="sldNum" sz="quarter" idx="5"/>
          </p:nvPr>
        </p:nvSpPr>
        <p:spPr/>
        <p:txBody>
          <a:bodyPr/>
          <a:lstStyle/>
          <a:p>
            <a:fld id="{34B613D9-BBDC-4AF6-BE2C-2BF1A6E0D30B}" type="slidenum">
              <a:rPr lang="pl-PL" smtClean="0"/>
              <a:t>24</a:t>
            </a:fld>
            <a:endParaRPr lang="pl-PL"/>
          </a:p>
        </p:txBody>
      </p:sp>
    </p:spTree>
    <p:extLst>
      <p:ext uri="{BB962C8B-B14F-4D97-AF65-F5344CB8AC3E}">
        <p14:creationId xmlns:p14="http://schemas.microsoft.com/office/powerpoint/2010/main" val="36082370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E596F7-3E1B-9A18-9E3B-FFECAC3B9248}"/>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E07F2A35-A614-51B5-82D6-8F8330EB444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A1F21A9B-A4BA-2A6D-DC0E-96B000C3A0A7}"/>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D2FE0025-3AF7-50DE-E602-445EE8812786}"/>
              </a:ext>
            </a:extLst>
          </p:cNvPr>
          <p:cNvSpPr>
            <a:spLocks noGrp="1"/>
          </p:cNvSpPr>
          <p:nvPr>
            <p:ph type="sldNum" sz="quarter" idx="5"/>
          </p:nvPr>
        </p:nvSpPr>
        <p:spPr/>
        <p:txBody>
          <a:bodyPr/>
          <a:lstStyle/>
          <a:p>
            <a:fld id="{34B613D9-BBDC-4AF6-BE2C-2BF1A6E0D30B}" type="slidenum">
              <a:rPr lang="pl-PL" smtClean="0"/>
              <a:t>25</a:t>
            </a:fld>
            <a:endParaRPr lang="pl-PL"/>
          </a:p>
        </p:txBody>
      </p:sp>
    </p:spTree>
    <p:extLst>
      <p:ext uri="{BB962C8B-B14F-4D97-AF65-F5344CB8AC3E}">
        <p14:creationId xmlns:p14="http://schemas.microsoft.com/office/powerpoint/2010/main" val="12463289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512F15-A572-2302-C678-2808846998D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5D5FDF61-3070-DC3A-130F-F188E4148214}"/>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1BD2E612-A434-7729-4E75-D310F9EFD8B8}"/>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5D77A196-5EDE-329A-BD60-A78B6ADD2AAC}"/>
              </a:ext>
            </a:extLst>
          </p:cNvPr>
          <p:cNvSpPr>
            <a:spLocks noGrp="1"/>
          </p:cNvSpPr>
          <p:nvPr>
            <p:ph type="sldNum" sz="quarter" idx="5"/>
          </p:nvPr>
        </p:nvSpPr>
        <p:spPr/>
        <p:txBody>
          <a:bodyPr/>
          <a:lstStyle/>
          <a:p>
            <a:fld id="{34B613D9-BBDC-4AF6-BE2C-2BF1A6E0D30B}" type="slidenum">
              <a:rPr lang="pl-PL" smtClean="0"/>
              <a:t>26</a:t>
            </a:fld>
            <a:endParaRPr lang="pl-PL"/>
          </a:p>
        </p:txBody>
      </p:sp>
    </p:spTree>
    <p:extLst>
      <p:ext uri="{BB962C8B-B14F-4D97-AF65-F5344CB8AC3E}">
        <p14:creationId xmlns:p14="http://schemas.microsoft.com/office/powerpoint/2010/main" val="18706116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19914-EB59-0C61-55A8-26ED7E4B8BAF}"/>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ABD1EF0A-A641-9894-453E-7FD9EC5D3AE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69DF2A77-06DB-40AF-A619-E1EBAD310002}"/>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44A66679-FB95-B265-5F7F-801C5C832A27}"/>
              </a:ext>
            </a:extLst>
          </p:cNvPr>
          <p:cNvSpPr>
            <a:spLocks noGrp="1"/>
          </p:cNvSpPr>
          <p:nvPr>
            <p:ph type="sldNum" sz="quarter" idx="5"/>
          </p:nvPr>
        </p:nvSpPr>
        <p:spPr/>
        <p:txBody>
          <a:bodyPr/>
          <a:lstStyle/>
          <a:p>
            <a:fld id="{34B613D9-BBDC-4AF6-BE2C-2BF1A6E0D30B}" type="slidenum">
              <a:rPr lang="pl-PL" smtClean="0"/>
              <a:t>27</a:t>
            </a:fld>
            <a:endParaRPr lang="pl-PL"/>
          </a:p>
        </p:txBody>
      </p:sp>
    </p:spTree>
    <p:extLst>
      <p:ext uri="{BB962C8B-B14F-4D97-AF65-F5344CB8AC3E}">
        <p14:creationId xmlns:p14="http://schemas.microsoft.com/office/powerpoint/2010/main" val="4061927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670237-CAF9-84EE-F6D8-F1003365E95B}"/>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259B46F-16EA-6ECA-7CBE-E9BD60CA7350}"/>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4C9FAC21-33C6-A8EC-ABC4-5127AE9FA92B}"/>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0448EED8-3C49-2B01-A270-5374753A368B}"/>
              </a:ext>
            </a:extLst>
          </p:cNvPr>
          <p:cNvSpPr>
            <a:spLocks noGrp="1"/>
          </p:cNvSpPr>
          <p:nvPr>
            <p:ph type="sldNum" sz="quarter" idx="5"/>
          </p:nvPr>
        </p:nvSpPr>
        <p:spPr/>
        <p:txBody>
          <a:bodyPr/>
          <a:lstStyle/>
          <a:p>
            <a:fld id="{34B613D9-BBDC-4AF6-BE2C-2BF1A6E0D30B}" type="slidenum">
              <a:rPr lang="pl-PL" smtClean="0"/>
              <a:t>28</a:t>
            </a:fld>
            <a:endParaRPr lang="pl-PL"/>
          </a:p>
        </p:txBody>
      </p:sp>
    </p:spTree>
    <p:extLst>
      <p:ext uri="{BB962C8B-B14F-4D97-AF65-F5344CB8AC3E}">
        <p14:creationId xmlns:p14="http://schemas.microsoft.com/office/powerpoint/2010/main" val="5382049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547C23-3EFE-F263-4C9B-9EA4EF950A96}"/>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56804244-1278-02D7-1F17-0FDD73170379}"/>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E125877D-89F6-81C9-3056-3012AC0FD3A4}"/>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FCA6535A-E0EA-D0E0-1C5D-DF417879DEA3}"/>
              </a:ext>
            </a:extLst>
          </p:cNvPr>
          <p:cNvSpPr>
            <a:spLocks noGrp="1"/>
          </p:cNvSpPr>
          <p:nvPr>
            <p:ph type="sldNum" sz="quarter" idx="5"/>
          </p:nvPr>
        </p:nvSpPr>
        <p:spPr/>
        <p:txBody>
          <a:bodyPr/>
          <a:lstStyle/>
          <a:p>
            <a:fld id="{34B613D9-BBDC-4AF6-BE2C-2BF1A6E0D30B}" type="slidenum">
              <a:rPr lang="pl-PL" smtClean="0"/>
              <a:t>29</a:t>
            </a:fld>
            <a:endParaRPr lang="pl-PL"/>
          </a:p>
        </p:txBody>
      </p:sp>
    </p:spTree>
    <p:extLst>
      <p:ext uri="{BB962C8B-B14F-4D97-AF65-F5344CB8AC3E}">
        <p14:creationId xmlns:p14="http://schemas.microsoft.com/office/powerpoint/2010/main" val="2784224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250F22-F0D3-54FD-78CE-C4081866ACA7}"/>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91B9DFC-C7F6-1710-A9FD-2BD98DE4DF1B}"/>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9E6D92E9-3B11-1247-490D-79279EDED3B2}"/>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B967BA35-3B6B-958D-5B51-AD8677F39243}"/>
              </a:ext>
            </a:extLst>
          </p:cNvPr>
          <p:cNvSpPr>
            <a:spLocks noGrp="1"/>
          </p:cNvSpPr>
          <p:nvPr>
            <p:ph type="sldNum" sz="quarter" idx="5"/>
          </p:nvPr>
        </p:nvSpPr>
        <p:spPr/>
        <p:txBody>
          <a:bodyPr/>
          <a:lstStyle/>
          <a:p>
            <a:fld id="{34B613D9-BBDC-4AF6-BE2C-2BF1A6E0D30B}" type="slidenum">
              <a:rPr lang="pl-PL" smtClean="0"/>
              <a:t>30</a:t>
            </a:fld>
            <a:endParaRPr lang="pl-PL"/>
          </a:p>
        </p:txBody>
      </p:sp>
    </p:spTree>
    <p:extLst>
      <p:ext uri="{BB962C8B-B14F-4D97-AF65-F5344CB8AC3E}">
        <p14:creationId xmlns:p14="http://schemas.microsoft.com/office/powerpoint/2010/main" val="3757225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DA196B-A3F5-1A5A-2AD3-ECE36AF686B6}"/>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0AD65D9-EDAC-4AF4-B1AF-A34D468CAE37}"/>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35B1B4EB-765B-29BE-8EF4-5514A7E4D406}"/>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F92322DC-F699-CC10-01EC-1E7B6E1F95AA}"/>
              </a:ext>
            </a:extLst>
          </p:cNvPr>
          <p:cNvSpPr>
            <a:spLocks noGrp="1"/>
          </p:cNvSpPr>
          <p:nvPr>
            <p:ph type="sldNum" sz="quarter" idx="5"/>
          </p:nvPr>
        </p:nvSpPr>
        <p:spPr/>
        <p:txBody>
          <a:bodyPr/>
          <a:lstStyle/>
          <a:p>
            <a:fld id="{34B613D9-BBDC-4AF6-BE2C-2BF1A6E0D30B}" type="slidenum">
              <a:rPr lang="pl-PL" smtClean="0"/>
              <a:t>4</a:t>
            </a:fld>
            <a:endParaRPr lang="pl-PL"/>
          </a:p>
        </p:txBody>
      </p:sp>
    </p:spTree>
    <p:extLst>
      <p:ext uri="{BB962C8B-B14F-4D97-AF65-F5344CB8AC3E}">
        <p14:creationId xmlns:p14="http://schemas.microsoft.com/office/powerpoint/2010/main" val="12647497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7C923-8932-B46E-EABD-D6FA15780144}"/>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7C0F8B28-5CAD-2978-D463-505ED128E959}"/>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1B24AD2D-A833-0F3E-FCDD-DB4905E7FF59}"/>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6E31E7C6-DA40-C40E-E4BB-B42777685332}"/>
              </a:ext>
            </a:extLst>
          </p:cNvPr>
          <p:cNvSpPr>
            <a:spLocks noGrp="1"/>
          </p:cNvSpPr>
          <p:nvPr>
            <p:ph type="sldNum" sz="quarter" idx="5"/>
          </p:nvPr>
        </p:nvSpPr>
        <p:spPr/>
        <p:txBody>
          <a:bodyPr/>
          <a:lstStyle/>
          <a:p>
            <a:fld id="{34B613D9-BBDC-4AF6-BE2C-2BF1A6E0D30B}" type="slidenum">
              <a:rPr lang="pl-PL" smtClean="0"/>
              <a:t>31</a:t>
            </a:fld>
            <a:endParaRPr lang="pl-PL"/>
          </a:p>
        </p:txBody>
      </p:sp>
    </p:spTree>
    <p:extLst>
      <p:ext uri="{BB962C8B-B14F-4D97-AF65-F5344CB8AC3E}">
        <p14:creationId xmlns:p14="http://schemas.microsoft.com/office/powerpoint/2010/main" val="37768790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DBBFFD-2AA7-24DE-1287-EEA21D32F356}"/>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59B66A2A-1C80-ABB7-C2F7-D85A512CF01C}"/>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3DEB45D-10CC-C0E1-0EF4-F069CCBC4B6E}"/>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945AF0B0-6785-BD1B-5A35-77B027057882}"/>
              </a:ext>
            </a:extLst>
          </p:cNvPr>
          <p:cNvSpPr>
            <a:spLocks noGrp="1"/>
          </p:cNvSpPr>
          <p:nvPr>
            <p:ph type="sldNum" sz="quarter" idx="5"/>
          </p:nvPr>
        </p:nvSpPr>
        <p:spPr/>
        <p:txBody>
          <a:bodyPr/>
          <a:lstStyle/>
          <a:p>
            <a:fld id="{34B613D9-BBDC-4AF6-BE2C-2BF1A6E0D30B}" type="slidenum">
              <a:rPr lang="pl-PL" smtClean="0"/>
              <a:t>32</a:t>
            </a:fld>
            <a:endParaRPr lang="pl-PL"/>
          </a:p>
        </p:txBody>
      </p:sp>
    </p:spTree>
    <p:extLst>
      <p:ext uri="{BB962C8B-B14F-4D97-AF65-F5344CB8AC3E}">
        <p14:creationId xmlns:p14="http://schemas.microsoft.com/office/powerpoint/2010/main" val="19641575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DB7EF5-A9E2-0CFE-C34C-AB8AA71E374B}"/>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03BA6176-8EBF-88FE-E009-A5B5A9A1006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9E2D4F9C-8D72-D65B-3EFC-727AC2517B20}"/>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3121A1DF-5E8E-ABE4-9484-E83A922E9011}"/>
              </a:ext>
            </a:extLst>
          </p:cNvPr>
          <p:cNvSpPr>
            <a:spLocks noGrp="1"/>
          </p:cNvSpPr>
          <p:nvPr>
            <p:ph type="sldNum" sz="quarter" idx="5"/>
          </p:nvPr>
        </p:nvSpPr>
        <p:spPr/>
        <p:txBody>
          <a:bodyPr/>
          <a:lstStyle/>
          <a:p>
            <a:fld id="{34B613D9-BBDC-4AF6-BE2C-2BF1A6E0D30B}" type="slidenum">
              <a:rPr lang="pl-PL" smtClean="0"/>
              <a:t>33</a:t>
            </a:fld>
            <a:endParaRPr lang="pl-PL"/>
          </a:p>
        </p:txBody>
      </p:sp>
    </p:spTree>
    <p:extLst>
      <p:ext uri="{BB962C8B-B14F-4D97-AF65-F5344CB8AC3E}">
        <p14:creationId xmlns:p14="http://schemas.microsoft.com/office/powerpoint/2010/main" val="31985809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858300-6CE7-44EC-07CC-4371B07DEAA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A3B8CDEF-6031-9300-D5DB-2F4C76F54FDA}"/>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325D9B5-737A-C390-D973-CA97002068CF}"/>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C9D208C7-C8C6-2B8E-C473-C8A62B688287}"/>
              </a:ext>
            </a:extLst>
          </p:cNvPr>
          <p:cNvSpPr>
            <a:spLocks noGrp="1"/>
          </p:cNvSpPr>
          <p:nvPr>
            <p:ph type="sldNum" sz="quarter" idx="5"/>
          </p:nvPr>
        </p:nvSpPr>
        <p:spPr/>
        <p:txBody>
          <a:bodyPr/>
          <a:lstStyle/>
          <a:p>
            <a:fld id="{34B613D9-BBDC-4AF6-BE2C-2BF1A6E0D30B}" type="slidenum">
              <a:rPr lang="pl-PL" smtClean="0"/>
              <a:t>34</a:t>
            </a:fld>
            <a:endParaRPr lang="pl-PL"/>
          </a:p>
        </p:txBody>
      </p:sp>
    </p:spTree>
    <p:extLst>
      <p:ext uri="{BB962C8B-B14F-4D97-AF65-F5344CB8AC3E}">
        <p14:creationId xmlns:p14="http://schemas.microsoft.com/office/powerpoint/2010/main" val="33873325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CF5015-FFD9-CEE4-C544-66470E6786A9}"/>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790F750-FC22-BDBB-DD17-34DC04AE055A}"/>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A3C49A5A-A628-B90E-9ED6-AD6199D3D322}"/>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63CE94DF-7E75-950B-3053-754C7CB04C4B}"/>
              </a:ext>
            </a:extLst>
          </p:cNvPr>
          <p:cNvSpPr>
            <a:spLocks noGrp="1"/>
          </p:cNvSpPr>
          <p:nvPr>
            <p:ph type="sldNum" sz="quarter" idx="5"/>
          </p:nvPr>
        </p:nvSpPr>
        <p:spPr/>
        <p:txBody>
          <a:bodyPr/>
          <a:lstStyle/>
          <a:p>
            <a:fld id="{34B613D9-BBDC-4AF6-BE2C-2BF1A6E0D30B}" type="slidenum">
              <a:rPr lang="pl-PL" smtClean="0"/>
              <a:t>35</a:t>
            </a:fld>
            <a:endParaRPr lang="pl-PL"/>
          </a:p>
        </p:txBody>
      </p:sp>
    </p:spTree>
    <p:extLst>
      <p:ext uri="{BB962C8B-B14F-4D97-AF65-F5344CB8AC3E}">
        <p14:creationId xmlns:p14="http://schemas.microsoft.com/office/powerpoint/2010/main" val="17839979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27866-7A95-5CB1-6E21-66E04792AFA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C4C9E162-C3C0-37BC-D0B6-CA063EC9E5C2}"/>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FB1041E-C22C-41C4-D894-C10EEFA0EA4A}"/>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9F0DA94D-F8F1-4E5C-1CB4-5CB19CC498CF}"/>
              </a:ext>
            </a:extLst>
          </p:cNvPr>
          <p:cNvSpPr>
            <a:spLocks noGrp="1"/>
          </p:cNvSpPr>
          <p:nvPr>
            <p:ph type="sldNum" sz="quarter" idx="5"/>
          </p:nvPr>
        </p:nvSpPr>
        <p:spPr/>
        <p:txBody>
          <a:bodyPr/>
          <a:lstStyle/>
          <a:p>
            <a:fld id="{34B613D9-BBDC-4AF6-BE2C-2BF1A6E0D30B}" type="slidenum">
              <a:rPr lang="pl-PL" smtClean="0"/>
              <a:t>36</a:t>
            </a:fld>
            <a:endParaRPr lang="pl-PL"/>
          </a:p>
        </p:txBody>
      </p:sp>
    </p:spTree>
    <p:extLst>
      <p:ext uri="{BB962C8B-B14F-4D97-AF65-F5344CB8AC3E}">
        <p14:creationId xmlns:p14="http://schemas.microsoft.com/office/powerpoint/2010/main" val="36941900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0728B4-DFD1-8325-2F51-3A2E8CF533B8}"/>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4D7F0494-E5AD-85DE-0692-B1698B6F8533}"/>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7AAFC598-7E24-2E43-15C8-0B96C973D319}"/>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FE03C6B4-1E95-23E0-30D8-EE36DC8A0C13}"/>
              </a:ext>
            </a:extLst>
          </p:cNvPr>
          <p:cNvSpPr>
            <a:spLocks noGrp="1"/>
          </p:cNvSpPr>
          <p:nvPr>
            <p:ph type="sldNum" sz="quarter" idx="5"/>
          </p:nvPr>
        </p:nvSpPr>
        <p:spPr/>
        <p:txBody>
          <a:bodyPr/>
          <a:lstStyle/>
          <a:p>
            <a:fld id="{34B613D9-BBDC-4AF6-BE2C-2BF1A6E0D30B}" type="slidenum">
              <a:rPr lang="pl-PL" smtClean="0"/>
              <a:t>37</a:t>
            </a:fld>
            <a:endParaRPr lang="pl-PL"/>
          </a:p>
        </p:txBody>
      </p:sp>
    </p:spTree>
    <p:extLst>
      <p:ext uri="{BB962C8B-B14F-4D97-AF65-F5344CB8AC3E}">
        <p14:creationId xmlns:p14="http://schemas.microsoft.com/office/powerpoint/2010/main" val="37312579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4698CA-AB38-E1BB-BA65-66B5B56FC63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6D7C4DE0-329A-D4CC-AF90-C8E5E650E793}"/>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363978F7-9B1E-B49D-CD8C-1229D4D78127}"/>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F50AF330-C4EF-0641-DCAD-EF0D9FD6A916}"/>
              </a:ext>
            </a:extLst>
          </p:cNvPr>
          <p:cNvSpPr>
            <a:spLocks noGrp="1"/>
          </p:cNvSpPr>
          <p:nvPr>
            <p:ph type="sldNum" sz="quarter" idx="5"/>
          </p:nvPr>
        </p:nvSpPr>
        <p:spPr/>
        <p:txBody>
          <a:bodyPr/>
          <a:lstStyle/>
          <a:p>
            <a:fld id="{34B613D9-BBDC-4AF6-BE2C-2BF1A6E0D30B}" type="slidenum">
              <a:rPr lang="pl-PL" smtClean="0"/>
              <a:t>38</a:t>
            </a:fld>
            <a:endParaRPr lang="pl-PL"/>
          </a:p>
        </p:txBody>
      </p:sp>
    </p:spTree>
    <p:extLst>
      <p:ext uri="{BB962C8B-B14F-4D97-AF65-F5344CB8AC3E}">
        <p14:creationId xmlns:p14="http://schemas.microsoft.com/office/powerpoint/2010/main" val="5676938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F0D279-0C2D-1DD0-ABC3-B03CB9D1BFD4}"/>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A1F1ADA6-662E-7309-FDC8-DC39D4C025DC}"/>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CE739077-EBEF-8935-8B34-32D960BB6F97}"/>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C9E68275-B4EC-39DB-02E1-40197F194453}"/>
              </a:ext>
            </a:extLst>
          </p:cNvPr>
          <p:cNvSpPr>
            <a:spLocks noGrp="1"/>
          </p:cNvSpPr>
          <p:nvPr>
            <p:ph type="sldNum" sz="quarter" idx="5"/>
          </p:nvPr>
        </p:nvSpPr>
        <p:spPr/>
        <p:txBody>
          <a:bodyPr/>
          <a:lstStyle/>
          <a:p>
            <a:fld id="{34B613D9-BBDC-4AF6-BE2C-2BF1A6E0D30B}" type="slidenum">
              <a:rPr lang="pl-PL" smtClean="0"/>
              <a:t>39</a:t>
            </a:fld>
            <a:endParaRPr lang="pl-PL"/>
          </a:p>
        </p:txBody>
      </p:sp>
    </p:spTree>
    <p:extLst>
      <p:ext uri="{BB962C8B-B14F-4D97-AF65-F5344CB8AC3E}">
        <p14:creationId xmlns:p14="http://schemas.microsoft.com/office/powerpoint/2010/main" val="18370888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BA00CD-FEBA-E94A-D272-1A36E71AECA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03449DFE-0F1C-81E7-C274-2959E19307E4}"/>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D169FC8-34CC-893B-9190-A35C401357C8}"/>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C1507B04-3B48-5113-C9CA-F273F1D8BE62}"/>
              </a:ext>
            </a:extLst>
          </p:cNvPr>
          <p:cNvSpPr>
            <a:spLocks noGrp="1"/>
          </p:cNvSpPr>
          <p:nvPr>
            <p:ph type="sldNum" sz="quarter" idx="5"/>
          </p:nvPr>
        </p:nvSpPr>
        <p:spPr/>
        <p:txBody>
          <a:bodyPr/>
          <a:lstStyle/>
          <a:p>
            <a:fld id="{34B613D9-BBDC-4AF6-BE2C-2BF1A6E0D30B}" type="slidenum">
              <a:rPr lang="pl-PL" smtClean="0"/>
              <a:t>40</a:t>
            </a:fld>
            <a:endParaRPr lang="pl-PL"/>
          </a:p>
        </p:txBody>
      </p:sp>
    </p:spTree>
    <p:extLst>
      <p:ext uri="{BB962C8B-B14F-4D97-AF65-F5344CB8AC3E}">
        <p14:creationId xmlns:p14="http://schemas.microsoft.com/office/powerpoint/2010/main" val="676971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253660-BEA3-B3A2-EECD-AFD4BCE1B75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DF3AFC02-F2C5-198E-2845-513BDF73AC99}"/>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82671B66-287A-7503-7F37-A681D194C314}"/>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55DCBAC6-BC6D-E2EF-86FD-F96FED93CD06}"/>
              </a:ext>
            </a:extLst>
          </p:cNvPr>
          <p:cNvSpPr>
            <a:spLocks noGrp="1"/>
          </p:cNvSpPr>
          <p:nvPr>
            <p:ph type="sldNum" sz="quarter" idx="5"/>
          </p:nvPr>
        </p:nvSpPr>
        <p:spPr/>
        <p:txBody>
          <a:bodyPr/>
          <a:lstStyle/>
          <a:p>
            <a:fld id="{34B613D9-BBDC-4AF6-BE2C-2BF1A6E0D30B}" type="slidenum">
              <a:rPr lang="pl-PL" smtClean="0"/>
              <a:t>5</a:t>
            </a:fld>
            <a:endParaRPr lang="pl-PL"/>
          </a:p>
        </p:txBody>
      </p:sp>
    </p:spTree>
    <p:extLst>
      <p:ext uri="{BB962C8B-B14F-4D97-AF65-F5344CB8AC3E}">
        <p14:creationId xmlns:p14="http://schemas.microsoft.com/office/powerpoint/2010/main" val="364305318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C1FC7-8919-900D-D4E2-8D07A060D080}"/>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4F3E8EAD-D660-78B1-BB2F-0E31E3EB1764}"/>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BB28090A-60E7-BEB4-1653-184096EAABA8}"/>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E7BCFEF6-A08D-91FD-2FCC-03F21739F6C5}"/>
              </a:ext>
            </a:extLst>
          </p:cNvPr>
          <p:cNvSpPr>
            <a:spLocks noGrp="1"/>
          </p:cNvSpPr>
          <p:nvPr>
            <p:ph type="sldNum" sz="quarter" idx="5"/>
          </p:nvPr>
        </p:nvSpPr>
        <p:spPr/>
        <p:txBody>
          <a:bodyPr/>
          <a:lstStyle/>
          <a:p>
            <a:fld id="{34B613D9-BBDC-4AF6-BE2C-2BF1A6E0D30B}" type="slidenum">
              <a:rPr lang="pl-PL" smtClean="0"/>
              <a:t>41</a:t>
            </a:fld>
            <a:endParaRPr lang="pl-PL"/>
          </a:p>
        </p:txBody>
      </p:sp>
    </p:spTree>
    <p:extLst>
      <p:ext uri="{BB962C8B-B14F-4D97-AF65-F5344CB8AC3E}">
        <p14:creationId xmlns:p14="http://schemas.microsoft.com/office/powerpoint/2010/main" val="372801324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4F166B-62B7-23C6-E0C5-41E4BB2ED7F3}"/>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B48ED3CD-14FE-28F9-4528-556A25015882}"/>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C5A465D-5C58-35C1-8210-C3E1E2137FAF}"/>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275833C4-E2CE-AFAE-2E03-2F4146604940}"/>
              </a:ext>
            </a:extLst>
          </p:cNvPr>
          <p:cNvSpPr>
            <a:spLocks noGrp="1"/>
          </p:cNvSpPr>
          <p:nvPr>
            <p:ph type="sldNum" sz="quarter" idx="5"/>
          </p:nvPr>
        </p:nvSpPr>
        <p:spPr/>
        <p:txBody>
          <a:bodyPr/>
          <a:lstStyle/>
          <a:p>
            <a:fld id="{34B613D9-BBDC-4AF6-BE2C-2BF1A6E0D30B}" type="slidenum">
              <a:rPr lang="pl-PL" smtClean="0"/>
              <a:t>42</a:t>
            </a:fld>
            <a:endParaRPr lang="pl-PL"/>
          </a:p>
        </p:txBody>
      </p:sp>
    </p:spTree>
    <p:extLst>
      <p:ext uri="{BB962C8B-B14F-4D97-AF65-F5344CB8AC3E}">
        <p14:creationId xmlns:p14="http://schemas.microsoft.com/office/powerpoint/2010/main" val="18949861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3138B-09D6-AD5E-CE5A-877CA93AB33E}"/>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775FABDB-6395-AF69-BEB9-83B9B3C9274A}"/>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49DE3EEF-DA76-911E-CAAD-A101111F129F}"/>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14C4D209-10F7-156C-E93B-5A47E6E4C979}"/>
              </a:ext>
            </a:extLst>
          </p:cNvPr>
          <p:cNvSpPr>
            <a:spLocks noGrp="1"/>
          </p:cNvSpPr>
          <p:nvPr>
            <p:ph type="sldNum" sz="quarter" idx="5"/>
          </p:nvPr>
        </p:nvSpPr>
        <p:spPr/>
        <p:txBody>
          <a:bodyPr/>
          <a:lstStyle/>
          <a:p>
            <a:fld id="{34B613D9-BBDC-4AF6-BE2C-2BF1A6E0D30B}" type="slidenum">
              <a:rPr lang="pl-PL" smtClean="0"/>
              <a:t>43</a:t>
            </a:fld>
            <a:endParaRPr lang="pl-PL"/>
          </a:p>
        </p:txBody>
      </p:sp>
    </p:spTree>
    <p:extLst>
      <p:ext uri="{BB962C8B-B14F-4D97-AF65-F5344CB8AC3E}">
        <p14:creationId xmlns:p14="http://schemas.microsoft.com/office/powerpoint/2010/main" val="4120820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B53494-43CC-0888-E5E0-D5DFD6FC7C03}"/>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D776F140-6347-BEED-D8AC-C3EAB1530FEB}"/>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5FFE776-EE90-69DB-3221-F9813C4561D4}"/>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99770910-7F4C-30D7-A05B-31B8B76AF4AF}"/>
              </a:ext>
            </a:extLst>
          </p:cNvPr>
          <p:cNvSpPr>
            <a:spLocks noGrp="1"/>
          </p:cNvSpPr>
          <p:nvPr>
            <p:ph type="sldNum" sz="quarter" idx="5"/>
          </p:nvPr>
        </p:nvSpPr>
        <p:spPr/>
        <p:txBody>
          <a:bodyPr/>
          <a:lstStyle/>
          <a:p>
            <a:fld id="{34B613D9-BBDC-4AF6-BE2C-2BF1A6E0D30B}" type="slidenum">
              <a:rPr lang="pl-PL" smtClean="0"/>
              <a:t>6</a:t>
            </a:fld>
            <a:endParaRPr lang="pl-PL"/>
          </a:p>
        </p:txBody>
      </p:sp>
    </p:spTree>
    <p:extLst>
      <p:ext uri="{BB962C8B-B14F-4D97-AF65-F5344CB8AC3E}">
        <p14:creationId xmlns:p14="http://schemas.microsoft.com/office/powerpoint/2010/main" val="3068327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EE959E-484F-864D-A63F-13237AC5734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FFC80BAD-64D9-633C-F400-1EDD9C8273F8}"/>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5BAF7D93-6975-472C-2C5B-ADEE4EBF41AF}"/>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4445DAD9-99CF-CA16-D87D-2780F36C54D6}"/>
              </a:ext>
            </a:extLst>
          </p:cNvPr>
          <p:cNvSpPr>
            <a:spLocks noGrp="1"/>
          </p:cNvSpPr>
          <p:nvPr>
            <p:ph type="sldNum" sz="quarter" idx="5"/>
          </p:nvPr>
        </p:nvSpPr>
        <p:spPr/>
        <p:txBody>
          <a:bodyPr/>
          <a:lstStyle/>
          <a:p>
            <a:fld id="{34B613D9-BBDC-4AF6-BE2C-2BF1A6E0D30B}" type="slidenum">
              <a:rPr lang="pl-PL" smtClean="0"/>
              <a:t>7</a:t>
            </a:fld>
            <a:endParaRPr lang="pl-PL"/>
          </a:p>
        </p:txBody>
      </p:sp>
    </p:spTree>
    <p:extLst>
      <p:ext uri="{BB962C8B-B14F-4D97-AF65-F5344CB8AC3E}">
        <p14:creationId xmlns:p14="http://schemas.microsoft.com/office/powerpoint/2010/main" val="3828378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E2983A-0E87-0074-1CA6-42EEECF3CEC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B5E99F2-3124-B403-B3F8-713440BA88EE}"/>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B5AF44D6-F002-42FB-1A63-B737E4CA6097}"/>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647BC3E0-1E14-BF87-2686-B194F48E7344}"/>
              </a:ext>
            </a:extLst>
          </p:cNvPr>
          <p:cNvSpPr>
            <a:spLocks noGrp="1"/>
          </p:cNvSpPr>
          <p:nvPr>
            <p:ph type="sldNum" sz="quarter" idx="5"/>
          </p:nvPr>
        </p:nvSpPr>
        <p:spPr/>
        <p:txBody>
          <a:bodyPr/>
          <a:lstStyle/>
          <a:p>
            <a:fld id="{34B613D9-BBDC-4AF6-BE2C-2BF1A6E0D30B}" type="slidenum">
              <a:rPr lang="pl-PL" smtClean="0"/>
              <a:t>8</a:t>
            </a:fld>
            <a:endParaRPr lang="pl-PL"/>
          </a:p>
        </p:txBody>
      </p:sp>
    </p:spTree>
    <p:extLst>
      <p:ext uri="{BB962C8B-B14F-4D97-AF65-F5344CB8AC3E}">
        <p14:creationId xmlns:p14="http://schemas.microsoft.com/office/powerpoint/2010/main" val="2474716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380B9E-78E1-F8C8-EA4E-9A5D6B06398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0ABE3D4-C2F7-6F66-C553-3440840C39FE}"/>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AC6BA7A0-0054-B3EC-62FE-FD28FC7C2CB7}"/>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AC000FD1-F268-E4F7-8C3B-2F5F97EBC1DF}"/>
              </a:ext>
            </a:extLst>
          </p:cNvPr>
          <p:cNvSpPr>
            <a:spLocks noGrp="1"/>
          </p:cNvSpPr>
          <p:nvPr>
            <p:ph type="sldNum" sz="quarter" idx="5"/>
          </p:nvPr>
        </p:nvSpPr>
        <p:spPr/>
        <p:txBody>
          <a:bodyPr/>
          <a:lstStyle/>
          <a:p>
            <a:fld id="{34B613D9-BBDC-4AF6-BE2C-2BF1A6E0D30B}" type="slidenum">
              <a:rPr lang="pl-PL" smtClean="0"/>
              <a:t>9</a:t>
            </a:fld>
            <a:endParaRPr lang="pl-PL"/>
          </a:p>
        </p:txBody>
      </p:sp>
    </p:spTree>
    <p:extLst>
      <p:ext uri="{BB962C8B-B14F-4D97-AF65-F5344CB8AC3E}">
        <p14:creationId xmlns:p14="http://schemas.microsoft.com/office/powerpoint/2010/main" val="3493247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B2F75B-7E5D-A903-02BB-0B906F9C613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E4F97BF1-4017-665B-0E08-2BA4F42DFA8E}"/>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8AA0269B-2C0F-4782-14D6-ED557B8677A8}"/>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FD9E4205-2080-788E-26DC-8F3F841E55B2}"/>
              </a:ext>
            </a:extLst>
          </p:cNvPr>
          <p:cNvSpPr>
            <a:spLocks noGrp="1"/>
          </p:cNvSpPr>
          <p:nvPr>
            <p:ph type="sldNum" sz="quarter" idx="5"/>
          </p:nvPr>
        </p:nvSpPr>
        <p:spPr/>
        <p:txBody>
          <a:bodyPr/>
          <a:lstStyle/>
          <a:p>
            <a:fld id="{34B613D9-BBDC-4AF6-BE2C-2BF1A6E0D30B}" type="slidenum">
              <a:rPr lang="pl-PL" smtClean="0"/>
              <a:t>10</a:t>
            </a:fld>
            <a:endParaRPr lang="pl-PL"/>
          </a:p>
        </p:txBody>
      </p:sp>
    </p:spTree>
    <p:extLst>
      <p:ext uri="{BB962C8B-B14F-4D97-AF65-F5344CB8AC3E}">
        <p14:creationId xmlns:p14="http://schemas.microsoft.com/office/powerpoint/2010/main" val="1896864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5/24/2025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5/24/2025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5/24/2025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5/24/2025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5/24/2025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5/24/2025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5/24/2025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5/24/2025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5/24/2025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sip-1lex-1pl-1ym3yi9jv006c.hanbg.uek.krakow.pl/#/document/68204553"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61A02C-1E3D-3005-D1AE-C75D481C2172}"/>
              </a:ext>
            </a:extLst>
          </p:cNvPr>
          <p:cNvSpPr>
            <a:spLocks noGrp="1"/>
          </p:cNvSpPr>
          <p:nvPr>
            <p:ph type="ctrTitle"/>
          </p:nvPr>
        </p:nvSpPr>
        <p:spPr>
          <a:xfrm>
            <a:off x="3149913" y="1611740"/>
            <a:ext cx="6697512" cy="3634520"/>
          </a:xfrm>
        </p:spPr>
        <p:txBody>
          <a:bodyPr>
            <a:normAutofit fontScale="90000"/>
          </a:bodyPr>
          <a:lstStyle/>
          <a:p>
            <a:pPr algn="ctr"/>
            <a:r>
              <a:rPr lang="pl-PL" sz="3600" b="1" dirty="0"/>
              <a:t>Prawo mediów.</a:t>
            </a:r>
            <a:br>
              <a:rPr lang="pl-PL" sz="3600" b="1" dirty="0"/>
            </a:br>
            <a:br>
              <a:rPr lang="pl-PL" sz="3600" b="1" dirty="0"/>
            </a:br>
            <a:r>
              <a:rPr lang="pl-PL" sz="2700" b="1" dirty="0"/>
              <a:t>Wykład 25.05.2025 r</a:t>
            </a:r>
            <a:r>
              <a:rPr lang="pl-PL" sz="3600" b="1" dirty="0"/>
              <a:t>.</a:t>
            </a:r>
            <a:br>
              <a:rPr lang="pl-PL" sz="3600" b="1" dirty="0"/>
            </a:br>
            <a:br>
              <a:rPr lang="pl-PL" sz="3600" b="1" dirty="0"/>
            </a:br>
            <a:r>
              <a:rPr lang="pl-PL" sz="2700" b="1" dirty="0"/>
              <a:t>Wybrane zagadnienia z zakresu prawa reklamy. Zakazy i ograniczenia reklamy w mediach. Reklama prasowa. Reklama radiowa i telewizyjna. Sponsoring. Telesprzedaż. Lokowanie produktu.</a:t>
            </a:r>
            <a:br>
              <a:rPr lang="pl-PL" sz="2700" b="1" dirty="0"/>
            </a:br>
            <a:r>
              <a:rPr lang="pl-PL" sz="2700" b="1" dirty="0"/>
              <a:t>Media a prawo konkurencji. </a:t>
            </a:r>
            <a:br>
              <a:rPr lang="pl-PL" sz="3600" b="1" dirty="0"/>
            </a:br>
            <a:endParaRPr lang="pl-PL" sz="2200" b="1" dirty="0"/>
          </a:p>
        </p:txBody>
      </p:sp>
      <p:sp>
        <p:nvSpPr>
          <p:cNvPr id="3" name="Podtytuł 2">
            <a:extLst>
              <a:ext uri="{FF2B5EF4-FFF2-40B4-BE49-F238E27FC236}">
                <a16:creationId xmlns:a16="http://schemas.microsoft.com/office/drawing/2014/main" id="{464D24D9-6E15-AC8A-1F27-623FDCFDC1CF}"/>
              </a:ext>
            </a:extLst>
          </p:cNvPr>
          <p:cNvSpPr>
            <a:spLocks noGrp="1"/>
          </p:cNvSpPr>
          <p:nvPr>
            <p:ph type="subTitle" idx="1"/>
          </p:nvPr>
        </p:nvSpPr>
        <p:spPr>
          <a:xfrm>
            <a:off x="1975153" y="5442271"/>
            <a:ext cx="8915399" cy="1126283"/>
          </a:xfrm>
        </p:spPr>
        <p:txBody>
          <a:bodyPr/>
          <a:lstStyle/>
          <a:p>
            <a:r>
              <a:rPr lang="pl-PL" b="1" dirty="0"/>
              <a:t>Piotr Kopeć</a:t>
            </a:r>
          </a:p>
          <a:p>
            <a:r>
              <a:rPr lang="pl-PL" dirty="0"/>
              <a:t>mail: 1002116@student.uek.krakow.pl</a:t>
            </a:r>
          </a:p>
        </p:txBody>
      </p:sp>
    </p:spTree>
    <p:extLst>
      <p:ext uri="{BB962C8B-B14F-4D97-AF65-F5344CB8AC3E}">
        <p14:creationId xmlns:p14="http://schemas.microsoft.com/office/powerpoint/2010/main" val="1515534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F87069-AF3B-0B60-16EA-E47EC8A14F3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AE42B20-6D61-9AA8-EC57-84CCFA033C63}"/>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Prawie prasowym.</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86F465CF-D336-9C80-CB75-7A11981A18BE}"/>
              </a:ext>
            </a:extLst>
          </p:cNvPr>
          <p:cNvSpPr>
            <a:spLocks noGrp="1"/>
          </p:cNvSpPr>
          <p:nvPr>
            <p:ph idx="1"/>
          </p:nvPr>
        </p:nvSpPr>
        <p:spPr>
          <a:xfrm>
            <a:off x="1691967" y="741355"/>
            <a:ext cx="10086377" cy="5812971"/>
          </a:xfrm>
        </p:spPr>
        <p:txBody>
          <a:bodyPr>
            <a:normAutofit/>
          </a:bodyPr>
          <a:lstStyle/>
          <a:p>
            <a:pPr algn="just"/>
            <a:r>
              <a:rPr lang="pl-PL" sz="2000" kern="100" dirty="0">
                <a:effectLst/>
                <a:latin typeface="+mj-lt"/>
                <a:ea typeface="Calibri" panose="020F0502020204030204" pitchFamily="34" charset="0"/>
                <a:cs typeface="Times New Roman" panose="02020603050405020304" pitchFamily="18" charset="0"/>
              </a:rPr>
              <a:t>Dziennikarz Stanisław </a:t>
            </a:r>
            <a:r>
              <a:rPr lang="pl-PL" sz="2000" kern="100" dirty="0" err="1">
                <a:effectLst/>
                <a:latin typeface="+mj-lt"/>
                <a:ea typeface="Calibri" panose="020F0502020204030204" pitchFamily="34" charset="0"/>
                <a:cs typeface="Times New Roman" panose="02020603050405020304" pitchFamily="18" charset="0"/>
              </a:rPr>
              <a:t>Remuszko</a:t>
            </a:r>
            <a:r>
              <a:rPr lang="pl-PL" sz="2000" kern="100" dirty="0">
                <a:effectLst/>
                <a:latin typeface="+mj-lt"/>
                <a:ea typeface="Calibri" panose="020F0502020204030204" pitchFamily="34" charset="0"/>
                <a:cs typeface="Times New Roman" panose="02020603050405020304" pitchFamily="18" charset="0"/>
              </a:rPr>
              <a:t> w 1999 r. napisał książkę Gazeta Wyborcza. Początki i okolice, w której przedstawił w niekorzystnym świetle historię jej powstawania.</a:t>
            </a:r>
            <a:r>
              <a:rPr lang="pl-PL" sz="2000" kern="100" dirty="0">
                <a:latin typeface="+mj-lt"/>
                <a:ea typeface="Calibri" panose="020F0502020204030204" pitchFamily="34" charset="0"/>
                <a:cs typeface="Times New Roman" panose="02020603050405020304" pitchFamily="18" charset="0"/>
              </a:rPr>
              <a:t> </a:t>
            </a:r>
            <a:r>
              <a:rPr lang="pl-PL" sz="2000" kern="100" dirty="0" err="1">
                <a:latin typeface="+mj-lt"/>
                <a:ea typeface="Calibri" panose="020F0502020204030204" pitchFamily="34" charset="0"/>
                <a:cs typeface="Times New Roman" panose="02020603050405020304" pitchFamily="18" charset="0"/>
              </a:rPr>
              <a:t>Remuszko</a:t>
            </a:r>
            <a:r>
              <a:rPr lang="pl-PL" sz="2000" kern="100" dirty="0">
                <a:latin typeface="+mj-lt"/>
                <a:ea typeface="Calibri" panose="020F0502020204030204" pitchFamily="34" charset="0"/>
                <a:cs typeface="Times New Roman" panose="02020603050405020304" pitchFamily="18" charset="0"/>
              </a:rPr>
              <a:t> chciał opublikować w siedmiu gazetach codziennych oraz tygodnikach identyczne płatne reklamy swojej książki, ale wszystkie gazety, do których się zwrócił odmówiły opublikowania reklamy. Wobec powyższego autor wszczął postępowania sądowe. Złożył on skargę do ETPC gdyż sądy stały na stanowisku, że wydawca miał prawo odmówić publikacji reklamy jako „niezgodnej z linią programową” dziennika. W skardze do ETPC S. </a:t>
            </a:r>
            <a:r>
              <a:rPr lang="pl-PL" sz="2000" kern="100" dirty="0" err="1">
                <a:latin typeface="+mj-lt"/>
                <a:ea typeface="Calibri" panose="020F0502020204030204" pitchFamily="34" charset="0"/>
                <a:cs typeface="Times New Roman" panose="02020603050405020304" pitchFamily="18" charset="0"/>
              </a:rPr>
              <a:t>Remuszko</a:t>
            </a:r>
            <a:r>
              <a:rPr lang="pl-PL" sz="2000" kern="100" dirty="0">
                <a:latin typeface="+mj-lt"/>
                <a:ea typeface="Calibri" panose="020F0502020204030204" pitchFamily="34" charset="0"/>
                <a:cs typeface="Times New Roman" panose="02020603050405020304" pitchFamily="18" charset="0"/>
              </a:rPr>
              <a:t> zarzucił, że podtrzymanie przez sądy odmowy publikacji ogłoszenia stanowiło naruszenie art. 10 EKPC – prawa do swobody wypowiedzi. Trybunał stwierdził jednak, że nie doszło w tej sprawie do naruszenia gwarancji wolności słowa, a prywatne gazety korzystają ze swobody redakcyjnej w podejmowaniu decyzji, czy publikować nadsyłane do redakcji artykuły, komentarze, listy i inne materiały, w tym reklamy. </a:t>
            </a:r>
            <a:endParaRPr lang="pl-PL" sz="2000" kern="100" dirty="0">
              <a:effectLst/>
              <a:latin typeface="+mj-lt"/>
              <a:ea typeface="Calibri" panose="020F0502020204030204" pitchFamily="34" charset="0"/>
              <a:cs typeface="Times New Roman" panose="02020603050405020304" pitchFamily="18" charset="0"/>
            </a:endParaRP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7876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03220E-31B4-6EC1-08D0-A5AA96D3560A}"/>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C2D76A3-5B52-5F6D-6778-E34AF65FD459}"/>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Prawie prasowym.</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7DB708A4-4EF4-E86A-E1DD-6069DEE35BD9}"/>
              </a:ext>
            </a:extLst>
          </p:cNvPr>
          <p:cNvSpPr>
            <a:spLocks noGrp="1"/>
          </p:cNvSpPr>
          <p:nvPr>
            <p:ph idx="1"/>
          </p:nvPr>
        </p:nvSpPr>
        <p:spPr>
          <a:xfrm>
            <a:off x="1691967" y="741355"/>
            <a:ext cx="10086377" cy="5812971"/>
          </a:xfrm>
        </p:spPr>
        <p:txBody>
          <a:bodyPr>
            <a:normAutofit lnSpcReduction="10000"/>
          </a:bodyPr>
          <a:lstStyle/>
          <a:p>
            <a:pPr algn="just"/>
            <a:r>
              <a:rPr lang="pl-PL" sz="2000" kern="100" dirty="0">
                <a:effectLst/>
                <a:latin typeface="+mj-lt"/>
                <a:ea typeface="Calibri" panose="020F0502020204030204" pitchFamily="34" charset="0"/>
                <a:cs typeface="Times New Roman" panose="02020603050405020304" pitchFamily="18" charset="0"/>
              </a:rPr>
              <a:t>Odrębną kwestią jest reklama internetowa.</a:t>
            </a:r>
          </a:p>
          <a:p>
            <a:pPr algn="just"/>
            <a:r>
              <a:rPr lang="pl-PL" sz="2000" kern="100" dirty="0">
                <a:latin typeface="+mj-lt"/>
                <a:ea typeface="Calibri" panose="020F0502020204030204" pitchFamily="34" charset="0"/>
                <a:cs typeface="Times New Roman" panose="02020603050405020304" pitchFamily="18" charset="0"/>
              </a:rPr>
              <a:t>Kwalifikując Internet jako środek masowego przekazu, należy konsekwentnie stosować w stosunku do niego określone regulacje prawne – zatem </a:t>
            </a:r>
            <a:r>
              <a:rPr lang="pl-PL" sz="2000" b="1" kern="100" dirty="0">
                <a:latin typeface="+mj-lt"/>
                <a:ea typeface="Calibri" panose="020F0502020204030204" pitchFamily="34" charset="0"/>
                <a:cs typeface="Times New Roman" panose="02020603050405020304" pitchFamily="18" charset="0"/>
              </a:rPr>
              <a:t>w przypadku przekazów mieszczących się w pojęciu prasy</a:t>
            </a:r>
            <a:r>
              <a:rPr lang="pl-PL" sz="2000" kern="100" dirty="0">
                <a:latin typeface="+mj-lt"/>
                <a:ea typeface="Calibri" panose="020F0502020204030204" pitchFamily="34" charset="0"/>
                <a:cs typeface="Times New Roman" panose="02020603050405020304" pitchFamily="18" charset="0"/>
              </a:rPr>
              <a:t> reklama internetowa będzie podlegała tym samym regułom, co tradycyjna reklama prasowa.</a:t>
            </a:r>
          </a:p>
          <a:p>
            <a:pPr algn="just"/>
            <a:r>
              <a:rPr lang="pl-PL" sz="2000" kern="100" dirty="0">
                <a:latin typeface="+mj-lt"/>
                <a:ea typeface="Calibri" panose="020F0502020204030204" pitchFamily="34" charset="0"/>
                <a:cs typeface="Times New Roman" panose="02020603050405020304" pitchFamily="18" charset="0"/>
              </a:rPr>
              <a:t>Na marginesie rozważań dotyczących zakazu kryptoreklamy w prasie należy wspomnieć także regulacje ustawy o zwalczaniu nieuczciwej konkurencji z 1993 r. Art. 16 ust. 1 pkt 4 wskazuje jako czyn nieuczciwej konkurencji </a:t>
            </a:r>
            <a:r>
              <a:rPr lang="pl-PL" sz="2000" b="1" kern="100" dirty="0">
                <a:latin typeface="+mj-lt"/>
                <a:ea typeface="Calibri" panose="020F0502020204030204" pitchFamily="34" charset="0"/>
                <a:cs typeface="Times New Roman" panose="02020603050405020304" pitchFamily="18" charset="0"/>
              </a:rPr>
              <a:t>wypowiedź, która – zachęcając do nabywania towarów lub usług – sprawia wrażenie neutralnej informacji</a:t>
            </a:r>
            <a:r>
              <a:rPr lang="pl-PL" sz="2000" kern="100" dirty="0">
                <a:latin typeface="+mj-lt"/>
                <a:ea typeface="Calibri" panose="020F0502020204030204" pitchFamily="34" charset="0"/>
                <a:cs typeface="Times New Roman" panose="02020603050405020304" pitchFamily="18" charset="0"/>
              </a:rPr>
              <a:t>.</a:t>
            </a:r>
          </a:p>
          <a:p>
            <a:pPr algn="just"/>
            <a:r>
              <a:rPr lang="pl-PL" sz="2000" kern="100" dirty="0">
                <a:latin typeface="+mj-lt"/>
                <a:ea typeface="Calibri" panose="020F0502020204030204" pitchFamily="34" charset="0"/>
                <a:cs typeface="Times New Roman" panose="02020603050405020304" pitchFamily="18" charset="0"/>
              </a:rPr>
              <a:t>Z kolei ustawa o przeciwdziałaniu nieuczciwym praktykom rynkowym z 2007 r. definiuje wśród praktyk rynkowych wprowadzających w błąd i będących nieuczciwymi praktykami rynkowymi w każdych okolicznościach </a:t>
            </a:r>
            <a:r>
              <a:rPr lang="pl-PL" sz="2000" b="1" kern="100" dirty="0">
                <a:latin typeface="+mj-lt"/>
                <a:ea typeface="Calibri" panose="020F0502020204030204" pitchFamily="34" charset="0"/>
                <a:cs typeface="Times New Roman" panose="02020603050405020304" pitchFamily="18" charset="0"/>
              </a:rPr>
              <a:t>kryptoreklamę</a:t>
            </a:r>
            <a:r>
              <a:rPr lang="pl-PL" sz="2000" kern="100" dirty="0">
                <a:latin typeface="+mj-lt"/>
                <a:ea typeface="Calibri" panose="020F0502020204030204" pitchFamily="34" charset="0"/>
                <a:cs typeface="Times New Roman" panose="02020603050405020304" pitchFamily="18" charset="0"/>
              </a:rPr>
              <a:t> (art. 7 pkt 11) – czyli </a:t>
            </a:r>
            <a:r>
              <a:rPr lang="pl-PL" sz="2000" b="1" kern="100" dirty="0">
                <a:latin typeface="+mj-lt"/>
                <a:ea typeface="Calibri" panose="020F0502020204030204" pitchFamily="34" charset="0"/>
                <a:cs typeface="Times New Roman" panose="02020603050405020304" pitchFamily="18" charset="0"/>
              </a:rPr>
              <a:t>wykorzystywanie treści publicystycznych w środkach masowego przekazu w celu promocji produktu</a:t>
            </a:r>
            <a:r>
              <a:rPr lang="pl-PL" sz="2000" kern="100" dirty="0">
                <a:latin typeface="+mj-lt"/>
                <a:ea typeface="Calibri" panose="020F0502020204030204" pitchFamily="34" charset="0"/>
                <a:cs typeface="Times New Roman" panose="02020603050405020304" pitchFamily="18" charset="0"/>
              </a:rPr>
              <a:t>, w sytuacji gdy przedsiębiorca </a:t>
            </a:r>
            <a:r>
              <a:rPr lang="pl-PL" sz="2000" b="1" kern="100" dirty="0">
                <a:latin typeface="+mj-lt"/>
                <a:ea typeface="Calibri" panose="020F0502020204030204" pitchFamily="34" charset="0"/>
                <a:cs typeface="Times New Roman" panose="02020603050405020304" pitchFamily="18" charset="0"/>
              </a:rPr>
              <a:t>zapłacił</a:t>
            </a:r>
            <a:r>
              <a:rPr lang="pl-PL" sz="2000" kern="100" dirty="0">
                <a:latin typeface="+mj-lt"/>
                <a:ea typeface="Calibri" panose="020F0502020204030204" pitchFamily="34" charset="0"/>
                <a:cs typeface="Times New Roman" panose="02020603050405020304" pitchFamily="18" charset="0"/>
              </a:rPr>
              <a:t> za tę promocję, a </a:t>
            </a:r>
            <a:r>
              <a:rPr lang="pl-PL" sz="2000" b="1" kern="100" dirty="0">
                <a:latin typeface="+mj-lt"/>
                <a:ea typeface="Calibri" panose="020F0502020204030204" pitchFamily="34" charset="0"/>
                <a:cs typeface="Times New Roman" panose="02020603050405020304" pitchFamily="18" charset="0"/>
              </a:rPr>
              <a:t>nie wynika to wyraźnie z treści</a:t>
            </a:r>
            <a:r>
              <a:rPr lang="pl-PL" sz="2000" kern="100" dirty="0">
                <a:latin typeface="+mj-lt"/>
                <a:ea typeface="Calibri" panose="020F0502020204030204" pitchFamily="34" charset="0"/>
                <a:cs typeface="Times New Roman" panose="02020603050405020304" pitchFamily="18" charset="0"/>
              </a:rPr>
              <a:t>, obrazów lub dźwięków łatwo rozpoznawalnych przez konsumenta.</a:t>
            </a:r>
          </a:p>
        </p:txBody>
      </p:sp>
    </p:spTree>
    <p:extLst>
      <p:ext uri="{BB962C8B-B14F-4D97-AF65-F5344CB8AC3E}">
        <p14:creationId xmlns:p14="http://schemas.microsoft.com/office/powerpoint/2010/main" val="1629670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416562-C6C3-93D0-9960-2ECCF66FC794}"/>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6BBD64FD-F814-E515-BE62-7812E1F485EF}"/>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D0337821-DE0B-8F5C-56A7-91F7D5E74366}"/>
              </a:ext>
            </a:extLst>
          </p:cNvPr>
          <p:cNvSpPr>
            <a:spLocks noGrp="1"/>
          </p:cNvSpPr>
          <p:nvPr>
            <p:ph idx="1"/>
          </p:nvPr>
        </p:nvSpPr>
        <p:spPr>
          <a:xfrm>
            <a:off x="1691967" y="630997"/>
            <a:ext cx="10086377" cy="5985930"/>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Zgodnie z art. 4 pkt 16 u.r.t. </a:t>
            </a:r>
            <a:r>
              <a:rPr lang="pl-PL" sz="2000" b="1" kern="100" dirty="0">
                <a:latin typeface="+mj-lt"/>
                <a:ea typeface="Calibri" panose="020F0502020204030204" pitchFamily="34" charset="0"/>
                <a:cs typeface="Times New Roman" panose="02020603050405020304" pitchFamily="18" charset="0"/>
              </a:rPr>
              <a:t>przekazem handlowym </a:t>
            </a:r>
            <a:r>
              <a:rPr lang="pl-PL" sz="2000" kern="100" dirty="0">
                <a:latin typeface="+mj-lt"/>
                <a:ea typeface="Calibri" panose="020F0502020204030204" pitchFamily="34" charset="0"/>
                <a:cs typeface="Times New Roman" panose="02020603050405020304" pitchFamily="18" charset="0"/>
              </a:rPr>
              <a:t>jest każdy przekaz, w tym obrazy z dźwiękiem lub bez dźwięku albo tylko dźwięki, </a:t>
            </a:r>
            <a:r>
              <a:rPr lang="pl-PL" sz="2000" b="1" kern="100" dirty="0">
                <a:latin typeface="+mj-lt"/>
                <a:ea typeface="Calibri" panose="020F0502020204030204" pitchFamily="34" charset="0"/>
                <a:cs typeface="Times New Roman" panose="02020603050405020304" pitchFamily="18" charset="0"/>
              </a:rPr>
              <a:t>mający służyć bezpośrednio lub pośrednio promocji towarów, usług lub renomy podmiotu </a:t>
            </a:r>
            <a:r>
              <a:rPr lang="pl-PL" sz="2000" kern="100" dirty="0">
                <a:latin typeface="+mj-lt"/>
                <a:ea typeface="Calibri" panose="020F0502020204030204" pitchFamily="34" charset="0"/>
                <a:cs typeface="Times New Roman" panose="02020603050405020304" pitchFamily="18" charset="0"/>
              </a:rPr>
              <a:t>prowadzącego działalność gospodarczą lub zawodową, towarzyszący audycji lub wideo stworzonemu przez użytkownika lub włączony do nich, w zamian za opłatę lub podobne wynagrodzenie, albo w celach autopromocji, w szczególności reklama, sponsorowanie, telesprzedaż i lokowanie produktu. </a:t>
            </a:r>
          </a:p>
          <a:p>
            <a:pPr algn="just"/>
            <a:r>
              <a:rPr lang="pl-PL" sz="2000" b="1" kern="100" dirty="0">
                <a:latin typeface="+mj-lt"/>
                <a:ea typeface="Calibri" panose="020F0502020204030204" pitchFamily="34" charset="0"/>
                <a:cs typeface="Times New Roman" panose="02020603050405020304" pitchFamily="18" charset="0"/>
              </a:rPr>
              <a:t>Reklama i lokowanie produktu są pojęciami równorzędnymi </a:t>
            </a:r>
            <a:r>
              <a:rPr lang="pl-PL" sz="2000" kern="100" dirty="0">
                <a:latin typeface="+mj-lt"/>
                <a:ea typeface="Calibri" panose="020F0502020204030204" pitchFamily="34" charset="0"/>
                <a:cs typeface="Times New Roman" panose="02020603050405020304" pitchFamily="18" charset="0"/>
              </a:rPr>
              <a:t>(w ustawie wymieniono je obok siebie) – i jest to o tyle istotne, że </a:t>
            </a:r>
            <a:r>
              <a:rPr lang="pl-PL" sz="2000" b="1" kern="100" dirty="0">
                <a:latin typeface="+mj-lt"/>
                <a:ea typeface="Calibri" panose="020F0502020204030204" pitchFamily="34" charset="0"/>
                <a:cs typeface="Times New Roman" panose="02020603050405020304" pitchFamily="18" charset="0"/>
              </a:rPr>
              <a:t>dotychczas traktowano lokowanie jako jedną z postaci reklamy ukrytej, </a:t>
            </a:r>
            <a:r>
              <a:rPr lang="pl-PL" sz="2000" kern="100" dirty="0">
                <a:latin typeface="+mj-lt"/>
                <a:ea typeface="Calibri" panose="020F0502020204030204" pitchFamily="34" charset="0"/>
                <a:cs typeface="Times New Roman" panose="02020603050405020304" pitchFamily="18" charset="0"/>
              </a:rPr>
              <a:t>a zatem objętą zakazami wynikającymi z ustawy o zwalczaniu nieuczciwej konkurencji i ustawy o przeciwdziałaniu nieuczciwym praktykom rynkowym.</a:t>
            </a:r>
          </a:p>
        </p:txBody>
      </p:sp>
    </p:spTree>
    <p:extLst>
      <p:ext uri="{BB962C8B-B14F-4D97-AF65-F5344CB8AC3E}">
        <p14:creationId xmlns:p14="http://schemas.microsoft.com/office/powerpoint/2010/main" val="2540547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CFC48E-CC88-06CA-FEB2-18AF2ECCC64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32CAE9D-66FE-4A5E-C131-6EA94540F990}"/>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308B9EA5-6167-CB81-6561-B42BB1A98C50}"/>
              </a:ext>
            </a:extLst>
          </p:cNvPr>
          <p:cNvSpPr>
            <a:spLocks noGrp="1"/>
          </p:cNvSpPr>
          <p:nvPr>
            <p:ph idx="1"/>
          </p:nvPr>
        </p:nvSpPr>
        <p:spPr>
          <a:xfrm>
            <a:off x="1691967" y="630997"/>
            <a:ext cx="10086377" cy="5985930"/>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Zgodnie z art. 4 pkt 17 u.r.t</a:t>
            </a:r>
            <a:r>
              <a:rPr lang="pl-PL" sz="2000" b="1" kern="100" dirty="0">
                <a:latin typeface="+mj-lt"/>
                <a:ea typeface="Calibri" panose="020F0502020204030204" pitchFamily="34" charset="0"/>
                <a:cs typeface="Times New Roman" panose="02020603050405020304" pitchFamily="18" charset="0"/>
              </a:rPr>
              <a:t>. reklamą</a:t>
            </a:r>
            <a:r>
              <a:rPr lang="pl-PL" sz="2000" kern="100" dirty="0">
                <a:latin typeface="+mj-lt"/>
                <a:ea typeface="Calibri" panose="020F0502020204030204" pitchFamily="34" charset="0"/>
                <a:cs typeface="Times New Roman" panose="02020603050405020304" pitchFamily="18" charset="0"/>
              </a:rPr>
              <a:t> jest </a:t>
            </a:r>
            <a:r>
              <a:rPr lang="pl-PL" sz="2000" b="1" kern="100" dirty="0">
                <a:latin typeface="+mj-lt"/>
                <a:ea typeface="Calibri" panose="020F0502020204030204" pitchFamily="34" charset="0"/>
                <a:cs typeface="Times New Roman" panose="02020603050405020304" pitchFamily="18" charset="0"/>
              </a:rPr>
              <a:t>przekaz handlowy</a:t>
            </a:r>
            <a:r>
              <a:rPr lang="pl-PL" sz="2000" kern="100" dirty="0">
                <a:latin typeface="+mj-lt"/>
                <a:ea typeface="Calibri" panose="020F0502020204030204" pitchFamily="34" charset="0"/>
                <a:cs typeface="Times New Roman" panose="02020603050405020304" pitchFamily="18" charset="0"/>
              </a:rPr>
              <a:t>, pochodzący od podmiotu publicznego lub prywatnego, w związku z jego działalnością gospodarczą lub zawodową, </a:t>
            </a:r>
            <a:r>
              <a:rPr lang="pl-PL" sz="2000" b="1" kern="100" dirty="0">
                <a:latin typeface="+mj-lt"/>
                <a:ea typeface="Calibri" panose="020F0502020204030204" pitchFamily="34" charset="0"/>
                <a:cs typeface="Times New Roman" panose="02020603050405020304" pitchFamily="18" charset="0"/>
              </a:rPr>
              <a:t>zmierzający do promocji sprzedaży </a:t>
            </a:r>
            <a:r>
              <a:rPr lang="pl-PL" sz="2000" kern="100" dirty="0">
                <a:latin typeface="+mj-lt"/>
                <a:ea typeface="Calibri" panose="020F0502020204030204" pitchFamily="34" charset="0"/>
                <a:cs typeface="Times New Roman" panose="02020603050405020304" pitchFamily="18" charset="0"/>
              </a:rPr>
              <a:t>lub odpłatnego korzystania z towarów lub usług; reklamą jest także autopromocja.</a:t>
            </a:r>
          </a:p>
          <a:p>
            <a:pPr algn="just"/>
            <a:r>
              <a:rPr lang="pl-PL" sz="2000" kern="100" dirty="0">
                <a:latin typeface="+mj-lt"/>
                <a:ea typeface="Calibri" panose="020F0502020204030204" pitchFamily="34" charset="0"/>
                <a:cs typeface="Times New Roman" panose="02020603050405020304" pitchFamily="18" charset="0"/>
              </a:rPr>
              <a:t>Natomiast </a:t>
            </a:r>
            <a:r>
              <a:rPr lang="pl-PL" sz="2000" b="1" kern="100" dirty="0">
                <a:latin typeface="+mj-lt"/>
                <a:ea typeface="Calibri" panose="020F0502020204030204" pitchFamily="34" charset="0"/>
                <a:cs typeface="Times New Roman" panose="02020603050405020304" pitchFamily="18" charset="0"/>
              </a:rPr>
              <a:t>telesprzedaż</a:t>
            </a:r>
            <a:r>
              <a:rPr lang="pl-PL" sz="2000" kern="100" dirty="0">
                <a:latin typeface="+mj-lt"/>
                <a:ea typeface="Calibri" panose="020F0502020204030204" pitchFamily="34" charset="0"/>
                <a:cs typeface="Times New Roman" panose="02020603050405020304" pitchFamily="18" charset="0"/>
              </a:rPr>
              <a:t> to </a:t>
            </a:r>
            <a:r>
              <a:rPr lang="pl-PL" sz="2000" b="1" kern="100" dirty="0">
                <a:latin typeface="+mj-lt"/>
                <a:ea typeface="Calibri" panose="020F0502020204030204" pitchFamily="34" charset="0"/>
                <a:cs typeface="Times New Roman" panose="02020603050405020304" pitchFamily="18" charset="0"/>
              </a:rPr>
              <a:t>przekaz handlowy </a:t>
            </a:r>
            <a:r>
              <a:rPr lang="pl-PL" sz="2000" kern="100" dirty="0">
                <a:latin typeface="+mj-lt"/>
                <a:ea typeface="Calibri" panose="020F0502020204030204" pitchFamily="34" charset="0"/>
                <a:cs typeface="Times New Roman" panose="02020603050405020304" pitchFamily="18" charset="0"/>
              </a:rPr>
              <a:t>zawierający </a:t>
            </a:r>
            <a:r>
              <a:rPr lang="pl-PL" sz="2000" b="1" kern="100" dirty="0">
                <a:latin typeface="+mj-lt"/>
                <a:ea typeface="Calibri" panose="020F0502020204030204" pitchFamily="34" charset="0"/>
                <a:cs typeface="Times New Roman" panose="02020603050405020304" pitchFamily="18" charset="0"/>
              </a:rPr>
              <a:t>bezpośrednią ofertę sprzedaży towarów </a:t>
            </a:r>
            <a:r>
              <a:rPr lang="pl-PL" sz="2000" kern="100" dirty="0">
                <a:latin typeface="+mj-lt"/>
                <a:ea typeface="Calibri" panose="020F0502020204030204" pitchFamily="34" charset="0"/>
                <a:cs typeface="Times New Roman" panose="02020603050405020304" pitchFamily="18" charset="0"/>
              </a:rPr>
              <a:t>lub odpłatnego świadczenia </a:t>
            </a:r>
            <a:r>
              <a:rPr lang="pl-PL" sz="2000" b="1" kern="100" dirty="0">
                <a:latin typeface="+mj-lt"/>
                <a:ea typeface="Calibri" panose="020F0502020204030204" pitchFamily="34" charset="0"/>
                <a:cs typeface="Times New Roman" panose="02020603050405020304" pitchFamily="18" charset="0"/>
              </a:rPr>
              <a:t>usług</a:t>
            </a:r>
            <a:r>
              <a:rPr lang="pl-PL" sz="2000" kern="100" dirty="0">
                <a:latin typeface="+mj-lt"/>
                <a:ea typeface="Calibri" panose="020F0502020204030204" pitchFamily="34" charset="0"/>
                <a:cs typeface="Times New Roman" panose="02020603050405020304" pitchFamily="18" charset="0"/>
              </a:rPr>
              <a:t> (art. 4 pkt 19 u.r.t.).</a:t>
            </a:r>
          </a:p>
          <a:p>
            <a:pPr algn="just"/>
            <a:r>
              <a:rPr lang="pl-PL" sz="2000" kern="100" dirty="0">
                <a:latin typeface="+mj-lt"/>
                <a:ea typeface="Calibri" panose="020F0502020204030204" pitchFamily="34" charset="0"/>
                <a:cs typeface="Times New Roman" panose="02020603050405020304" pitchFamily="18" charset="0"/>
              </a:rPr>
              <a:t>Obydwa przekazy mają wspólną regulację w art. 16 u.r.t.</a:t>
            </a:r>
          </a:p>
          <a:p>
            <a:pPr algn="just"/>
            <a:r>
              <a:rPr lang="pl-PL" sz="2000" kern="100" dirty="0">
                <a:latin typeface="+mj-lt"/>
                <a:ea typeface="Calibri" panose="020F0502020204030204" pitchFamily="34" charset="0"/>
                <a:cs typeface="Times New Roman" panose="02020603050405020304" pitchFamily="18" charset="0"/>
              </a:rPr>
              <a:t>Po pierwsze, </a:t>
            </a:r>
            <a:r>
              <a:rPr lang="pl-PL" sz="2000" i="1" kern="100" dirty="0">
                <a:latin typeface="+mj-lt"/>
                <a:ea typeface="Calibri" panose="020F0502020204030204" pitchFamily="34" charset="0"/>
                <a:cs typeface="Times New Roman" panose="02020603050405020304" pitchFamily="18" charset="0"/>
              </a:rPr>
              <a:t>przekazy handlowe </a:t>
            </a:r>
            <a:r>
              <a:rPr lang="pl-PL" sz="2000" b="1" i="1" kern="100" dirty="0">
                <a:latin typeface="+mj-lt"/>
                <a:ea typeface="Calibri" panose="020F0502020204030204" pitchFamily="34" charset="0"/>
                <a:cs typeface="Times New Roman" panose="02020603050405020304" pitchFamily="18" charset="0"/>
              </a:rPr>
              <a:t>powinny być łatwo rozpoznawalne</a:t>
            </a:r>
            <a:r>
              <a:rPr lang="pl-PL" sz="2000" kern="100" dirty="0">
                <a:latin typeface="+mj-lt"/>
                <a:ea typeface="Calibri" panose="020F0502020204030204" pitchFamily="34" charset="0"/>
                <a:cs typeface="Times New Roman" panose="02020603050405020304" pitchFamily="18" charset="0"/>
              </a:rPr>
              <a:t>. </a:t>
            </a:r>
          </a:p>
          <a:p>
            <a:pPr algn="just"/>
            <a:r>
              <a:rPr lang="pl-PL" sz="2000" kern="100" dirty="0">
                <a:latin typeface="+mj-lt"/>
                <a:ea typeface="Calibri" panose="020F0502020204030204" pitchFamily="34" charset="0"/>
                <a:cs typeface="Times New Roman" panose="02020603050405020304" pitchFamily="18" charset="0"/>
              </a:rPr>
              <a:t>Ze względu na dobro odbiorcy informacji, przekaz handlowy musi jasno i precyzyjnie odróżniać się od informacji prasowej. Przeciętny odbiorca, nawet nieuważny, powinien swobodnie odróżnić informację prasową od reklamy.</a:t>
            </a:r>
          </a:p>
          <a:p>
            <a:pPr algn="just"/>
            <a:r>
              <a:rPr lang="pl-PL" sz="2000" kern="100" dirty="0">
                <a:latin typeface="+mj-lt"/>
                <a:ea typeface="Calibri" panose="020F0502020204030204" pitchFamily="34" charset="0"/>
                <a:cs typeface="Times New Roman" panose="02020603050405020304" pitchFamily="18" charset="0"/>
              </a:rPr>
              <a:t>Po drugie, </a:t>
            </a:r>
            <a:r>
              <a:rPr lang="pl-PL" sz="2000" i="1" kern="100" dirty="0">
                <a:latin typeface="+mj-lt"/>
                <a:ea typeface="Calibri" panose="020F0502020204030204" pitchFamily="34" charset="0"/>
                <a:cs typeface="Times New Roman" panose="02020603050405020304" pitchFamily="18" charset="0"/>
              </a:rPr>
              <a:t>reklamy i telesprzedaż powinny być łatwo </a:t>
            </a:r>
            <a:r>
              <a:rPr lang="pl-PL" sz="2000" b="1" i="1" kern="100" dirty="0">
                <a:latin typeface="+mj-lt"/>
                <a:ea typeface="Calibri" panose="020F0502020204030204" pitchFamily="34" charset="0"/>
                <a:cs typeface="Times New Roman" panose="02020603050405020304" pitchFamily="18" charset="0"/>
              </a:rPr>
              <a:t>odróżnialne od materiału redakcyjnego</a:t>
            </a:r>
            <a:r>
              <a:rPr lang="pl-PL" sz="2000" i="1" kern="100" dirty="0">
                <a:latin typeface="+mj-lt"/>
                <a:ea typeface="Calibri" panose="020F0502020204030204" pitchFamily="34" charset="0"/>
                <a:cs typeface="Times New Roman" panose="02020603050405020304" pitchFamily="18" charset="0"/>
              </a:rPr>
              <a:t>. Reklamy i telesprzedaż odróżnia się w programie za pomocą środków wizualnych, dźwiękowych lub przestrzennych. </a:t>
            </a: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9480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640D6B-9315-3E21-425C-7A041E1AF3E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40BB03F-B9AB-D28F-64B2-342CB9588AA0}"/>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F18AAEDA-419D-985F-C702-07B3A077AA03}"/>
              </a:ext>
            </a:extLst>
          </p:cNvPr>
          <p:cNvSpPr>
            <a:spLocks noGrp="1"/>
          </p:cNvSpPr>
          <p:nvPr>
            <p:ph idx="1"/>
          </p:nvPr>
        </p:nvSpPr>
        <p:spPr>
          <a:xfrm>
            <a:off x="1458311" y="630996"/>
            <a:ext cx="10531366" cy="6227003"/>
          </a:xfrm>
        </p:spPr>
        <p:txBody>
          <a:bodyPr>
            <a:normAutofit fontScale="92500" lnSpcReduction="20000"/>
          </a:bodyPr>
          <a:lstStyle/>
          <a:p>
            <a:pPr algn="just"/>
            <a:r>
              <a:rPr lang="pl-PL" sz="2000" kern="100" dirty="0">
                <a:latin typeface="+mj-lt"/>
                <a:ea typeface="Calibri" panose="020F0502020204030204" pitchFamily="34" charset="0"/>
                <a:cs typeface="Times New Roman" panose="02020603050405020304" pitchFamily="18" charset="0"/>
              </a:rPr>
              <a:t>Warunki oznaczania reklam, telesprzedaży i autopromocji określone są w </a:t>
            </a:r>
            <a:r>
              <a:rPr lang="pl-PL" sz="2000" b="1" kern="100" dirty="0">
                <a:latin typeface="+mj-lt"/>
                <a:ea typeface="Calibri" panose="020F0502020204030204" pitchFamily="34" charset="0"/>
                <a:cs typeface="Times New Roman" panose="02020603050405020304" pitchFamily="18" charset="0"/>
              </a:rPr>
              <a:t>rozporządzeniu Krajowej Rady Radiofonii i Telewizji </a:t>
            </a:r>
            <a:r>
              <a:rPr lang="pl-PL" sz="2000" kern="100" dirty="0">
                <a:latin typeface="+mj-lt"/>
                <a:ea typeface="Calibri" panose="020F0502020204030204" pitchFamily="34" charset="0"/>
                <a:cs typeface="Times New Roman" panose="02020603050405020304" pitchFamily="18" charset="0"/>
              </a:rPr>
              <a:t>z 30.06.2011 r. </a:t>
            </a:r>
            <a:r>
              <a:rPr lang="pl-PL" sz="2000" b="1" kern="100" dirty="0">
                <a:latin typeface="+mj-lt"/>
                <a:ea typeface="Calibri" panose="020F0502020204030204" pitchFamily="34" charset="0"/>
                <a:cs typeface="Times New Roman" panose="02020603050405020304" pitchFamily="18" charset="0"/>
              </a:rPr>
              <a:t>w sprawie sposobu prowadzenia w programach radiowych i telewizyjnych działalności reklamowej i telesprzedaży</a:t>
            </a:r>
            <a:r>
              <a:rPr lang="pl-PL" sz="2000" kern="100" dirty="0">
                <a:latin typeface="+mj-lt"/>
                <a:ea typeface="Calibri" panose="020F0502020204030204" pitchFamily="34" charset="0"/>
                <a:cs typeface="Times New Roman" panose="02020603050405020304" pitchFamily="18" charset="0"/>
              </a:rPr>
              <a:t> (Dz.U. z 2014 r. poz. 204).</a:t>
            </a:r>
          </a:p>
          <a:p>
            <a:pPr algn="just"/>
            <a:r>
              <a:rPr lang="pl-PL" sz="2000" kern="100" dirty="0">
                <a:latin typeface="+mj-lt"/>
                <a:ea typeface="Calibri" panose="020F0502020204030204" pitchFamily="34" charset="0"/>
                <a:cs typeface="Times New Roman" panose="02020603050405020304" pitchFamily="18" charset="0"/>
              </a:rPr>
              <a:t>Oznaczenie reklamy powinno zawierać słowo „</a:t>
            </a:r>
            <a:r>
              <a:rPr lang="pl-PL" sz="2000" b="1" kern="100" dirty="0">
                <a:latin typeface="+mj-lt"/>
                <a:ea typeface="Calibri" panose="020F0502020204030204" pitchFamily="34" charset="0"/>
                <a:cs typeface="Times New Roman" panose="02020603050405020304" pitchFamily="18" charset="0"/>
              </a:rPr>
              <a:t>reklama</a:t>
            </a:r>
            <a:r>
              <a:rPr lang="pl-PL" sz="2000" kern="100" dirty="0">
                <a:latin typeface="+mj-lt"/>
                <a:ea typeface="Calibri" panose="020F0502020204030204" pitchFamily="34" charset="0"/>
                <a:cs typeface="Times New Roman" panose="02020603050405020304" pitchFamily="18" charset="0"/>
              </a:rPr>
              <a:t>” lub „</a:t>
            </a:r>
            <a:r>
              <a:rPr lang="pl-PL" sz="2000" b="1" kern="100" dirty="0">
                <a:latin typeface="+mj-lt"/>
                <a:ea typeface="Calibri" panose="020F0502020204030204" pitchFamily="34" charset="0"/>
                <a:cs typeface="Times New Roman" panose="02020603050405020304" pitchFamily="18" charset="0"/>
              </a:rPr>
              <a:t>ogłoszenie płatne”. </a:t>
            </a:r>
            <a:r>
              <a:rPr lang="pl-PL" sz="2000" kern="100" dirty="0">
                <a:latin typeface="+mj-lt"/>
                <a:ea typeface="Calibri" panose="020F0502020204030204" pitchFamily="34" charset="0"/>
                <a:cs typeface="Times New Roman" panose="02020603050405020304" pitchFamily="18" charset="0"/>
              </a:rPr>
              <a:t>Oznaczenie telesprzedaży powinno zawierać słowo „</a:t>
            </a:r>
            <a:r>
              <a:rPr lang="pl-PL" sz="2000" b="1" kern="100" dirty="0">
                <a:latin typeface="+mj-lt"/>
                <a:ea typeface="Calibri" panose="020F0502020204030204" pitchFamily="34" charset="0"/>
                <a:cs typeface="Times New Roman" panose="02020603050405020304" pitchFamily="18" charset="0"/>
              </a:rPr>
              <a:t>telesprzedaż</a:t>
            </a:r>
            <a:r>
              <a:rPr lang="pl-PL" sz="2000" kern="100" dirty="0">
                <a:latin typeface="+mj-lt"/>
                <a:ea typeface="Calibri" panose="020F0502020204030204" pitchFamily="34" charset="0"/>
                <a:cs typeface="Times New Roman" panose="02020603050405020304" pitchFamily="18" charset="0"/>
              </a:rPr>
              <a:t>”.</a:t>
            </a:r>
          </a:p>
          <a:p>
            <a:pPr algn="just"/>
            <a:r>
              <a:rPr lang="pl-PL" sz="2000" kern="100" dirty="0">
                <a:latin typeface="+mj-lt"/>
                <a:ea typeface="Calibri" panose="020F0502020204030204" pitchFamily="34" charset="0"/>
                <a:cs typeface="Times New Roman" panose="02020603050405020304" pitchFamily="18" charset="0"/>
              </a:rPr>
              <a:t>Reklama i telesprzedaż powinny być </a:t>
            </a:r>
            <a:r>
              <a:rPr lang="pl-PL" sz="2000" b="1" kern="100" dirty="0">
                <a:latin typeface="+mj-lt"/>
                <a:ea typeface="Calibri" panose="020F0502020204030204" pitchFamily="34" charset="0"/>
                <a:cs typeface="Times New Roman" panose="02020603050405020304" pitchFamily="18" charset="0"/>
              </a:rPr>
              <a:t>wyodrębnione</a:t>
            </a:r>
            <a:r>
              <a:rPr lang="pl-PL" sz="2000" kern="100" dirty="0">
                <a:latin typeface="+mj-lt"/>
                <a:ea typeface="Calibri" panose="020F0502020204030204" pitchFamily="34" charset="0"/>
                <a:cs typeface="Times New Roman" panose="02020603050405020304" pitchFamily="18" charset="0"/>
              </a:rPr>
              <a:t> od innych części programu i oznaczone w sposób wizualny, dźwiękowy lub przestrzenny na początku i na końcu bloku.</a:t>
            </a:r>
          </a:p>
          <a:p>
            <a:pPr algn="just"/>
            <a:r>
              <a:rPr lang="pl-PL" sz="2000" kern="100" dirty="0">
                <a:latin typeface="+mj-lt"/>
                <a:ea typeface="Calibri" panose="020F0502020204030204" pitchFamily="34" charset="0"/>
                <a:cs typeface="Times New Roman" panose="02020603050405020304" pitchFamily="18" charset="0"/>
              </a:rPr>
              <a:t>Z treści § 11 ust. 1 r.p.p.r.t. wynika obowiązek nadawcy prowadzenia </a:t>
            </a:r>
            <a:r>
              <a:rPr lang="pl-PL" sz="2000" b="1" kern="100" dirty="0">
                <a:latin typeface="+mj-lt"/>
                <a:ea typeface="Calibri" panose="020F0502020204030204" pitchFamily="34" charset="0"/>
                <a:cs typeface="Times New Roman" panose="02020603050405020304" pitchFamily="18" charset="0"/>
              </a:rPr>
              <a:t>ewidencji czasu nadawanych reklam i telesprzedaży</a:t>
            </a:r>
            <a:r>
              <a:rPr lang="pl-PL" sz="2000" kern="100" dirty="0">
                <a:latin typeface="+mj-lt"/>
                <a:ea typeface="Calibri" panose="020F0502020204030204" pitchFamily="34" charset="0"/>
                <a:cs typeface="Times New Roman" panose="02020603050405020304" pitchFamily="18" charset="0"/>
              </a:rPr>
              <a:t>. Przy tym ma on przechowywać dane objęte ewidencją przez okres roku od zakończenia roku kalendarzowego, w którym reklama lub telesprzedaż została nadana</a:t>
            </a:r>
          </a:p>
          <a:p>
            <a:pPr algn="just"/>
            <a:r>
              <a:rPr lang="pl-PL" sz="2000" kern="100" dirty="0">
                <a:latin typeface="+mj-lt"/>
                <a:ea typeface="Calibri" panose="020F0502020204030204" pitchFamily="34" charset="0"/>
                <a:cs typeface="Times New Roman" panose="02020603050405020304" pitchFamily="18" charset="0"/>
              </a:rPr>
              <a:t>Z § 9 r.p.p.r.t. wynika, że nadawca </a:t>
            </a:r>
            <a:r>
              <a:rPr lang="pl-PL" sz="2000" b="1" kern="100" dirty="0">
                <a:latin typeface="+mj-lt"/>
                <a:ea typeface="Calibri" panose="020F0502020204030204" pitchFamily="34" charset="0"/>
                <a:cs typeface="Times New Roman" panose="02020603050405020304" pitchFamily="18" charset="0"/>
              </a:rPr>
              <a:t>nie może udostępnić więcej niż 35% czasu </a:t>
            </a:r>
            <a:r>
              <a:rPr lang="pl-PL" sz="2000" kern="100" dirty="0">
                <a:latin typeface="+mj-lt"/>
                <a:ea typeface="Calibri" panose="020F0502020204030204" pitchFamily="34" charset="0"/>
                <a:cs typeface="Times New Roman" panose="02020603050405020304" pitchFamily="18" charset="0"/>
              </a:rPr>
              <a:t>wykorzystywanego na reklamy i telesprzedaż w okresie jednego roku na reklamę i telesprzedaż </a:t>
            </a:r>
            <a:r>
              <a:rPr lang="pl-PL" sz="2000" b="1" kern="100" dirty="0">
                <a:latin typeface="+mj-lt"/>
                <a:ea typeface="Calibri" panose="020F0502020204030204" pitchFamily="34" charset="0"/>
                <a:cs typeface="Times New Roman" panose="02020603050405020304" pitchFamily="18" charset="0"/>
              </a:rPr>
              <a:t>produktów i usług jednego przedsiębiorcy </a:t>
            </a:r>
            <a:r>
              <a:rPr lang="pl-PL" sz="2000" kern="100" dirty="0">
                <a:latin typeface="+mj-lt"/>
                <a:ea typeface="Calibri" panose="020F0502020204030204" pitchFamily="34" charset="0"/>
                <a:cs typeface="Times New Roman" panose="02020603050405020304" pitchFamily="18" charset="0"/>
              </a:rPr>
              <a:t>lub ugrupowania gospodarczego.</a:t>
            </a:r>
          </a:p>
          <a:p>
            <a:pPr algn="just"/>
            <a:r>
              <a:rPr lang="pl-PL" sz="2000" kern="100" dirty="0">
                <a:latin typeface="+mj-lt"/>
                <a:ea typeface="Calibri" panose="020F0502020204030204" pitchFamily="34" charset="0"/>
                <a:cs typeface="Times New Roman" panose="02020603050405020304" pitchFamily="18" charset="0"/>
              </a:rPr>
              <a:t>Z § 8 r.p.p.r.t. wynika, że w </a:t>
            </a:r>
            <a:r>
              <a:rPr lang="pl-PL" sz="2000" b="1" kern="100" dirty="0">
                <a:latin typeface="+mj-lt"/>
                <a:ea typeface="Calibri" panose="020F0502020204030204" pitchFamily="34" charset="0"/>
                <a:cs typeface="Times New Roman" panose="02020603050405020304" pitchFamily="18" charset="0"/>
              </a:rPr>
              <a:t>reklamach</a:t>
            </a:r>
            <a:r>
              <a:rPr lang="pl-PL" sz="2000" kern="100" dirty="0">
                <a:latin typeface="+mj-lt"/>
                <a:ea typeface="Calibri" panose="020F0502020204030204" pitchFamily="34" charset="0"/>
                <a:cs typeface="Times New Roman" panose="02020603050405020304" pitchFamily="18" charset="0"/>
              </a:rPr>
              <a:t>, z wyłączeniem autopromocji, </a:t>
            </a:r>
            <a:r>
              <a:rPr lang="pl-PL" sz="2000" b="1" kern="100" dirty="0">
                <a:latin typeface="+mj-lt"/>
                <a:ea typeface="Calibri" panose="020F0502020204030204" pitchFamily="34" charset="0"/>
                <a:cs typeface="Times New Roman" panose="02020603050405020304" pitchFamily="18" charset="0"/>
              </a:rPr>
              <a:t>zakazane</a:t>
            </a:r>
            <a:r>
              <a:rPr lang="pl-PL" sz="2000" kern="100" dirty="0">
                <a:latin typeface="+mj-lt"/>
                <a:ea typeface="Calibri" panose="020F0502020204030204" pitchFamily="34" charset="0"/>
                <a:cs typeface="Times New Roman" panose="02020603050405020304" pitchFamily="18" charset="0"/>
              </a:rPr>
              <a:t> jest wykorzystywanie </a:t>
            </a:r>
            <a:r>
              <a:rPr lang="pl-PL" sz="2000" b="1" kern="100" dirty="0">
                <a:latin typeface="+mj-lt"/>
                <a:ea typeface="Calibri" panose="020F0502020204030204" pitchFamily="34" charset="0"/>
                <a:cs typeface="Times New Roman" panose="02020603050405020304" pitchFamily="18" charset="0"/>
              </a:rPr>
              <a:t>głosu lub wizerunku osób, które prowadziły audycje informacyjne</a:t>
            </a:r>
            <a:r>
              <a:rPr lang="pl-PL" sz="2000" kern="100" dirty="0">
                <a:latin typeface="+mj-lt"/>
                <a:ea typeface="Calibri" panose="020F0502020204030204" pitchFamily="34" charset="0"/>
                <a:cs typeface="Times New Roman" panose="02020603050405020304" pitchFamily="18" charset="0"/>
              </a:rPr>
              <a:t>, publicystyczne lub audycje dla dzieci w programach radiowych lub telewizyjnych w okresie krótszym niż </a:t>
            </a:r>
            <a:r>
              <a:rPr lang="pl-PL" sz="2000" b="1" kern="100" dirty="0">
                <a:latin typeface="+mj-lt"/>
                <a:ea typeface="Calibri" panose="020F0502020204030204" pitchFamily="34" charset="0"/>
                <a:cs typeface="Times New Roman" panose="02020603050405020304" pitchFamily="18" charset="0"/>
              </a:rPr>
              <a:t>3 miesiące przed nadaniem reklamy</a:t>
            </a:r>
            <a:r>
              <a:rPr lang="pl-PL" sz="2000" kern="100" dirty="0">
                <a:latin typeface="+mj-lt"/>
                <a:ea typeface="Calibri" panose="020F0502020204030204" pitchFamily="34" charset="0"/>
                <a:cs typeface="Times New Roman" panose="02020603050405020304" pitchFamily="18" charset="0"/>
              </a:rPr>
              <a:t>. W różnych kodeksach etyki dziennikarzy zakazuje się wykorzystywania wizerunku dziennikarzy informacyjnych do reklamy lub w polityce, ze względu na podważenie wiarygodności przekazu. </a:t>
            </a:r>
          </a:p>
        </p:txBody>
      </p:sp>
    </p:spTree>
    <p:extLst>
      <p:ext uri="{BB962C8B-B14F-4D97-AF65-F5344CB8AC3E}">
        <p14:creationId xmlns:p14="http://schemas.microsoft.com/office/powerpoint/2010/main" val="2721834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9A4EF9-50A7-0794-FF7C-0A91BE6BD56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387FEBF-1745-2A66-6225-57CDEFEBF81B}"/>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130B29C4-6833-BA27-5172-3874AF15F281}"/>
              </a:ext>
            </a:extLst>
          </p:cNvPr>
          <p:cNvSpPr>
            <a:spLocks noGrp="1"/>
          </p:cNvSpPr>
          <p:nvPr>
            <p:ph idx="1"/>
          </p:nvPr>
        </p:nvSpPr>
        <p:spPr>
          <a:xfrm>
            <a:off x="1387367" y="630997"/>
            <a:ext cx="10610192" cy="6096288"/>
          </a:xfrm>
        </p:spPr>
        <p:txBody>
          <a:bodyPr>
            <a:normAutofit fontScale="92500" lnSpcReduction="20000"/>
          </a:bodyPr>
          <a:lstStyle/>
          <a:p>
            <a:pPr algn="just"/>
            <a:r>
              <a:rPr lang="pl-PL" sz="2000" kern="100" dirty="0">
                <a:latin typeface="+mj-lt"/>
                <a:ea typeface="Calibri" panose="020F0502020204030204" pitchFamily="34" charset="0"/>
                <a:cs typeface="Times New Roman" panose="02020603050405020304" pitchFamily="18" charset="0"/>
              </a:rPr>
              <a:t>Czas przeznaczony na reklamę i telesprzedaż.</a:t>
            </a:r>
          </a:p>
          <a:p>
            <a:pPr algn="just"/>
            <a:r>
              <a:rPr lang="pl-PL" sz="2000" kern="100" dirty="0">
                <a:latin typeface="+mj-lt"/>
                <a:ea typeface="Calibri" panose="020F0502020204030204" pitchFamily="34" charset="0"/>
                <a:cs typeface="Times New Roman" panose="02020603050405020304" pitchFamily="18" charset="0"/>
              </a:rPr>
              <a:t>Łączny czas nadawania reklamy i telesprzedaży w godzinach: </a:t>
            </a:r>
          </a:p>
          <a:p>
            <a:pPr algn="just">
              <a:buFontTx/>
              <a:buChar char="-"/>
            </a:pPr>
            <a:r>
              <a:rPr lang="pl-PL" sz="2000" b="1" kern="100" dirty="0">
                <a:latin typeface="+mj-lt"/>
                <a:ea typeface="Calibri" panose="020F0502020204030204" pitchFamily="34" charset="0"/>
                <a:cs typeface="Times New Roman" panose="02020603050405020304" pitchFamily="18" charset="0"/>
              </a:rPr>
              <a:t>6-18</a:t>
            </a:r>
            <a:r>
              <a:rPr lang="pl-PL" sz="2000" kern="100" dirty="0">
                <a:latin typeface="+mj-lt"/>
                <a:ea typeface="Calibri" panose="020F0502020204030204" pitchFamily="34" charset="0"/>
                <a:cs typeface="Times New Roman" panose="02020603050405020304" pitchFamily="18" charset="0"/>
              </a:rPr>
              <a:t> nie może przekroczyć </a:t>
            </a:r>
            <a:r>
              <a:rPr lang="pl-PL" sz="2000" b="1" kern="100" dirty="0">
                <a:latin typeface="+mj-lt"/>
                <a:ea typeface="Calibri" panose="020F0502020204030204" pitchFamily="34" charset="0"/>
                <a:cs typeface="Times New Roman" panose="02020603050405020304" pitchFamily="18" charset="0"/>
              </a:rPr>
              <a:t>144 minut</a:t>
            </a:r>
          </a:p>
          <a:p>
            <a:pPr algn="just">
              <a:buFontTx/>
              <a:buChar char="-"/>
            </a:pPr>
            <a:r>
              <a:rPr lang="pl-PL" sz="2000" b="1" kern="100" dirty="0">
                <a:latin typeface="+mj-lt"/>
                <a:ea typeface="Calibri" panose="020F0502020204030204" pitchFamily="34" charset="0"/>
                <a:cs typeface="Times New Roman" panose="02020603050405020304" pitchFamily="18" charset="0"/>
              </a:rPr>
              <a:t>18-24</a:t>
            </a:r>
            <a:r>
              <a:rPr lang="pl-PL" sz="2000" kern="100" dirty="0">
                <a:latin typeface="+mj-lt"/>
                <a:ea typeface="Calibri" panose="020F0502020204030204" pitchFamily="34" charset="0"/>
                <a:cs typeface="Times New Roman" panose="02020603050405020304" pitchFamily="18" charset="0"/>
              </a:rPr>
              <a:t> nie może przekroczyć </a:t>
            </a:r>
            <a:r>
              <a:rPr lang="pl-PL" sz="2000" b="1" kern="100" dirty="0">
                <a:latin typeface="+mj-lt"/>
                <a:ea typeface="Calibri" panose="020F0502020204030204" pitchFamily="34" charset="0"/>
                <a:cs typeface="Times New Roman" panose="02020603050405020304" pitchFamily="18" charset="0"/>
              </a:rPr>
              <a:t>72 minut</a:t>
            </a:r>
          </a:p>
          <a:p>
            <a:pPr algn="just"/>
            <a:r>
              <a:rPr lang="pl-PL" sz="2000" kern="100" dirty="0">
                <a:latin typeface="+mj-lt"/>
                <a:ea typeface="Calibri" panose="020F0502020204030204" pitchFamily="34" charset="0"/>
                <a:cs typeface="Times New Roman" panose="02020603050405020304" pitchFamily="18" charset="0"/>
              </a:rPr>
              <a:t>Zwracam uwagę, że w powyższym zakresie ustawa została znowelizowana, w poprzednim brzmieniu reklamy i telesprzedaż nie mogły zajmować więcej niż 20% (12 minut) w ciągu godziny zegarowej (nieaktualne). </a:t>
            </a:r>
          </a:p>
          <a:p>
            <a:pPr algn="just"/>
            <a:r>
              <a:rPr lang="pl-PL" sz="2000" b="1" kern="100" dirty="0">
                <a:latin typeface="+mj-lt"/>
                <a:ea typeface="Calibri" panose="020F0502020204030204" pitchFamily="34" charset="0"/>
                <a:cs typeface="Times New Roman" panose="02020603050405020304" pitchFamily="18" charset="0"/>
              </a:rPr>
              <a:t>Ograniczenia</a:t>
            </a:r>
            <a:r>
              <a:rPr lang="pl-PL" sz="2000" kern="100" dirty="0">
                <a:latin typeface="+mj-lt"/>
                <a:ea typeface="Calibri" panose="020F0502020204030204" pitchFamily="34" charset="0"/>
                <a:cs typeface="Times New Roman" panose="02020603050405020304" pitchFamily="18" charset="0"/>
              </a:rPr>
              <a:t> określonego powyżej </a:t>
            </a:r>
            <a:r>
              <a:rPr lang="pl-PL" sz="2000" b="1" kern="100" dirty="0">
                <a:latin typeface="+mj-lt"/>
                <a:ea typeface="Calibri" panose="020F0502020204030204" pitchFamily="34" charset="0"/>
                <a:cs typeface="Times New Roman" panose="02020603050405020304" pitchFamily="18" charset="0"/>
              </a:rPr>
              <a:t>nie stosuje się do</a:t>
            </a:r>
            <a:r>
              <a:rPr lang="pl-PL" sz="2000" kern="100" dirty="0">
                <a:latin typeface="+mj-lt"/>
                <a:ea typeface="Calibri" panose="020F0502020204030204" pitchFamily="34" charset="0"/>
                <a:cs typeface="Times New Roman" panose="02020603050405020304" pitchFamily="18" charset="0"/>
              </a:rPr>
              <a:t>:</a:t>
            </a:r>
          </a:p>
          <a:p>
            <a:pPr algn="just">
              <a:buFontTx/>
              <a:buChar char="-"/>
            </a:pPr>
            <a:r>
              <a:rPr lang="pl-PL" sz="2000" b="1" kern="100" dirty="0">
                <a:latin typeface="+mj-lt"/>
                <a:ea typeface="Calibri" panose="020F0502020204030204" pitchFamily="34" charset="0"/>
                <a:cs typeface="Times New Roman" panose="02020603050405020304" pitchFamily="18" charset="0"/>
              </a:rPr>
              <a:t>ogłoszeń nadawcy</a:t>
            </a:r>
            <a:r>
              <a:rPr lang="pl-PL" sz="2000" kern="100" dirty="0">
                <a:latin typeface="+mj-lt"/>
                <a:ea typeface="Calibri" panose="020F0502020204030204" pitchFamily="34" charset="0"/>
                <a:cs typeface="Times New Roman" panose="02020603050405020304" pitchFamily="18" charset="0"/>
              </a:rPr>
              <a:t>, zawierających jedynie </a:t>
            </a:r>
            <a:r>
              <a:rPr lang="pl-PL" sz="2000" b="1" kern="100" dirty="0">
                <a:latin typeface="+mj-lt"/>
                <a:ea typeface="Calibri" panose="020F0502020204030204" pitchFamily="34" charset="0"/>
                <a:cs typeface="Times New Roman" panose="02020603050405020304" pitchFamily="18" charset="0"/>
              </a:rPr>
              <a:t>informację o jego audycjach </a:t>
            </a:r>
            <a:r>
              <a:rPr lang="pl-PL" sz="2000" kern="100" dirty="0">
                <a:latin typeface="+mj-lt"/>
                <a:ea typeface="Calibri" panose="020F0502020204030204" pitchFamily="34" charset="0"/>
                <a:cs typeface="Times New Roman" panose="02020603050405020304" pitchFamily="18" charset="0"/>
              </a:rPr>
              <a:t>lub fragmenty tych audycji;</a:t>
            </a:r>
          </a:p>
          <a:p>
            <a:pPr algn="just">
              <a:buFontTx/>
              <a:buChar char="-"/>
            </a:pPr>
            <a:r>
              <a:rPr lang="pl-PL" sz="2000" b="1" kern="100" dirty="0">
                <a:latin typeface="+mj-lt"/>
                <a:ea typeface="Calibri" panose="020F0502020204030204" pitchFamily="34" charset="0"/>
                <a:cs typeface="Times New Roman" panose="02020603050405020304" pitchFamily="18" charset="0"/>
              </a:rPr>
              <a:t>ogłoszeń nadawcy </a:t>
            </a:r>
            <a:r>
              <a:rPr lang="pl-PL" sz="2000" kern="100" dirty="0">
                <a:latin typeface="+mj-lt"/>
                <a:ea typeface="Calibri" panose="020F0502020204030204" pitchFamily="34" charset="0"/>
                <a:cs typeface="Times New Roman" panose="02020603050405020304" pitchFamily="18" charset="0"/>
              </a:rPr>
              <a:t>zawierających jedynie informację o </a:t>
            </a:r>
            <a:r>
              <a:rPr lang="pl-PL" sz="2000" b="1" kern="100" dirty="0">
                <a:latin typeface="+mj-lt"/>
                <a:ea typeface="Calibri" panose="020F0502020204030204" pitchFamily="34" charset="0"/>
                <a:cs typeface="Times New Roman" panose="02020603050405020304" pitchFamily="18" charset="0"/>
              </a:rPr>
              <a:t>usługach medialnych </a:t>
            </a:r>
            <a:r>
              <a:rPr lang="pl-PL" sz="2000" kern="100" dirty="0">
                <a:latin typeface="+mj-lt"/>
                <a:ea typeface="Calibri" panose="020F0502020204030204" pitchFamily="34" charset="0"/>
                <a:cs typeface="Times New Roman" panose="02020603050405020304" pitchFamily="18" charset="0"/>
              </a:rPr>
              <a:t>lub audycjach rozpowszechnianych w usługach medialnych dostarczanych przez podmioty wchodzące w skład </a:t>
            </a:r>
            <a:r>
              <a:rPr lang="pl-PL" sz="2000" b="1" kern="100" dirty="0">
                <a:latin typeface="+mj-lt"/>
                <a:ea typeface="Calibri" panose="020F0502020204030204" pitchFamily="34" charset="0"/>
                <a:cs typeface="Times New Roman" panose="02020603050405020304" pitchFamily="18" charset="0"/>
              </a:rPr>
              <a:t>tej samej grupy kapitałowej</a:t>
            </a:r>
          </a:p>
          <a:p>
            <a:pPr algn="just">
              <a:buFontTx/>
              <a:buChar char="-"/>
            </a:pPr>
            <a:r>
              <a:rPr lang="pl-PL" sz="2000" b="1" kern="100" dirty="0">
                <a:latin typeface="+mj-lt"/>
                <a:ea typeface="Calibri" panose="020F0502020204030204" pitchFamily="34" charset="0"/>
                <a:cs typeface="Times New Roman" panose="02020603050405020304" pitchFamily="18" charset="0"/>
              </a:rPr>
              <a:t>ogłoszeń nadawcy </a:t>
            </a:r>
            <a:r>
              <a:rPr lang="pl-PL" sz="2000" kern="100" dirty="0">
                <a:latin typeface="+mj-lt"/>
                <a:ea typeface="Calibri" panose="020F0502020204030204" pitchFamily="34" charset="0"/>
                <a:cs typeface="Times New Roman" panose="02020603050405020304" pitchFamily="18" charset="0"/>
              </a:rPr>
              <a:t>zawierających jedynie informację </a:t>
            </a:r>
            <a:r>
              <a:rPr lang="pl-PL" sz="2000" b="1" kern="100" dirty="0">
                <a:latin typeface="+mj-lt"/>
                <a:ea typeface="Calibri" panose="020F0502020204030204" pitchFamily="34" charset="0"/>
                <a:cs typeface="Times New Roman" panose="02020603050405020304" pitchFamily="18" charset="0"/>
              </a:rPr>
              <a:t>o dodatkowych produktach </a:t>
            </a:r>
            <a:r>
              <a:rPr lang="pl-PL" sz="2000" kern="100" dirty="0">
                <a:latin typeface="+mj-lt"/>
                <a:ea typeface="Calibri" panose="020F0502020204030204" pitchFamily="34" charset="0"/>
                <a:cs typeface="Times New Roman" panose="02020603050405020304" pitchFamily="18" charset="0"/>
              </a:rPr>
              <a:t>uzyskiwanych bezpośrednio z audycji</a:t>
            </a:r>
          </a:p>
          <a:p>
            <a:pPr algn="just">
              <a:buFontTx/>
              <a:buChar char="-"/>
            </a:pPr>
            <a:r>
              <a:rPr lang="pl-PL" sz="2000" b="1" kern="100" dirty="0">
                <a:latin typeface="+mj-lt"/>
                <a:ea typeface="Calibri" panose="020F0502020204030204" pitchFamily="34" charset="0"/>
                <a:cs typeface="Times New Roman" panose="02020603050405020304" pitchFamily="18" charset="0"/>
              </a:rPr>
              <a:t>wymaganych prawem oznaczeń przekazów handlowych</a:t>
            </a:r>
            <a:r>
              <a:rPr lang="pl-PL" sz="2000" kern="100" dirty="0">
                <a:latin typeface="+mj-lt"/>
                <a:ea typeface="Calibri" panose="020F0502020204030204" pitchFamily="34" charset="0"/>
                <a:cs typeface="Times New Roman" panose="02020603050405020304" pitchFamily="18" charset="0"/>
              </a:rPr>
              <a:t>, w tym oznaczeń oddzielających reklamę od audycji i innych przekazów lub wskazań sponsorów.</a:t>
            </a:r>
          </a:p>
          <a:p>
            <a:pPr algn="just"/>
            <a:r>
              <a:rPr lang="pl-PL" sz="2000" b="1" kern="100" dirty="0">
                <a:latin typeface="+mj-lt"/>
                <a:ea typeface="Calibri" panose="020F0502020204030204" pitchFamily="34" charset="0"/>
                <a:cs typeface="Times New Roman" panose="02020603050405020304" pitchFamily="18" charset="0"/>
              </a:rPr>
              <a:t>Bloki programowe poświęcone wyłącznie telesprzedaży </a:t>
            </a:r>
            <a:r>
              <a:rPr lang="pl-PL" sz="2000" kern="100" dirty="0">
                <a:latin typeface="+mj-lt"/>
                <a:ea typeface="Calibri" panose="020F0502020204030204" pitchFamily="34" charset="0"/>
                <a:cs typeface="Times New Roman" panose="02020603050405020304" pitchFamily="18" charset="0"/>
              </a:rPr>
              <a:t>powinny być wyraźnie oznaczone w sposób wizualny i dźwiękowy oraz nadawane w sposób </a:t>
            </a:r>
            <a:r>
              <a:rPr lang="pl-PL" sz="2000" b="1" kern="100" dirty="0">
                <a:latin typeface="+mj-lt"/>
                <a:ea typeface="Calibri" panose="020F0502020204030204" pitchFamily="34" charset="0"/>
                <a:cs typeface="Times New Roman" panose="02020603050405020304" pitchFamily="18" charset="0"/>
              </a:rPr>
              <a:t>nieprzerwany przez co najmniej 15 minut.</a:t>
            </a:r>
          </a:p>
          <a:p>
            <a:pPr algn="just">
              <a:buFontTx/>
              <a:buChar char="-"/>
            </a:pPr>
            <a:endParaRPr lang="pl-PL" sz="2000" kern="100" dirty="0">
              <a:latin typeface="+mj-lt"/>
              <a:ea typeface="Calibri" panose="020F0502020204030204" pitchFamily="34" charset="0"/>
              <a:cs typeface="Times New Roman" panose="02020603050405020304" pitchFamily="18" charset="0"/>
            </a:endParaRP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5257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D1F7C4-19D0-4DCE-1DEE-1ED755FE3DB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59DF450-B334-F17C-F757-CDB274830CEA}"/>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E2880DC6-CBA8-7AC2-11AA-B4C17566CD4C}"/>
              </a:ext>
            </a:extLst>
          </p:cNvPr>
          <p:cNvSpPr>
            <a:spLocks noGrp="1"/>
          </p:cNvSpPr>
          <p:nvPr>
            <p:ph idx="1"/>
          </p:nvPr>
        </p:nvSpPr>
        <p:spPr>
          <a:xfrm>
            <a:off x="1387367" y="630997"/>
            <a:ext cx="10610192" cy="6096288"/>
          </a:xfrm>
        </p:spPr>
        <p:txBody>
          <a:bodyPr>
            <a:normAutofit fontScale="92500"/>
          </a:bodyPr>
          <a:lstStyle/>
          <a:p>
            <a:pPr algn="just"/>
            <a:r>
              <a:rPr lang="pl-PL" sz="2000" b="1" kern="100" dirty="0">
                <a:latin typeface="+mj-lt"/>
                <a:ea typeface="Calibri" panose="020F0502020204030204" pitchFamily="34" charset="0"/>
                <a:cs typeface="Times New Roman" panose="02020603050405020304" pitchFamily="18" charset="0"/>
              </a:rPr>
              <a:t>Umieszczanie reklam podczas audycji.</a:t>
            </a:r>
          </a:p>
          <a:p>
            <a:pPr algn="just"/>
            <a:r>
              <a:rPr lang="pl-PL" sz="2000" kern="100" dirty="0">
                <a:latin typeface="+mj-lt"/>
                <a:ea typeface="Calibri" panose="020F0502020204030204" pitchFamily="34" charset="0"/>
                <a:cs typeface="Times New Roman" panose="02020603050405020304" pitchFamily="18" charset="0"/>
              </a:rPr>
              <a:t>Zgodnie z art. 16a u.r.t. </a:t>
            </a:r>
            <a:r>
              <a:rPr lang="pl-PL" sz="2000" b="1" kern="100" dirty="0">
                <a:latin typeface="+mj-lt"/>
                <a:ea typeface="Calibri" panose="020F0502020204030204" pitchFamily="34" charset="0"/>
                <a:cs typeface="Times New Roman" panose="02020603050405020304" pitchFamily="18" charset="0"/>
              </a:rPr>
              <a:t>umieszczanie reklam </a:t>
            </a:r>
            <a:r>
              <a:rPr lang="pl-PL" sz="2000" kern="100" dirty="0">
                <a:latin typeface="+mj-lt"/>
                <a:ea typeface="Calibri" panose="020F0502020204030204" pitchFamily="34" charset="0"/>
                <a:cs typeface="Times New Roman" panose="02020603050405020304" pitchFamily="18" charset="0"/>
              </a:rPr>
              <a:t>lub telesprzedaży </a:t>
            </a:r>
            <a:r>
              <a:rPr lang="pl-PL" sz="2000" b="1" kern="100" dirty="0">
                <a:latin typeface="+mj-lt"/>
                <a:ea typeface="Calibri" panose="020F0502020204030204" pitchFamily="34" charset="0"/>
                <a:cs typeface="Times New Roman" panose="02020603050405020304" pitchFamily="18" charset="0"/>
              </a:rPr>
              <a:t>podczas audycji nie może naruszać jej integralności</a:t>
            </a:r>
            <a:r>
              <a:rPr lang="pl-PL" sz="2000" kern="100" dirty="0">
                <a:latin typeface="+mj-lt"/>
                <a:ea typeface="Calibri" panose="020F0502020204030204" pitchFamily="34" charset="0"/>
                <a:cs typeface="Times New Roman" panose="02020603050405020304" pitchFamily="18" charset="0"/>
              </a:rPr>
              <a:t>, przy uwzględnieniu naturalnych przerw w audycji, jej czasu trwania i charakteru ani uprawnień podmiotów praw do audycji.</a:t>
            </a:r>
          </a:p>
          <a:p>
            <a:pPr algn="just"/>
            <a:r>
              <a:rPr lang="pl-PL" sz="2000" kern="100" dirty="0">
                <a:latin typeface="+mj-lt"/>
                <a:ea typeface="Calibri" panose="020F0502020204030204" pitchFamily="34" charset="0"/>
                <a:cs typeface="Times New Roman" panose="02020603050405020304" pitchFamily="18" charset="0"/>
              </a:rPr>
              <a:t>Przerywanie audycji reklamami czy telesprzedażą mogłoby naruszać autorskie prawo osobiste, tj. prawo do integralności utworu, nie mówiąc już o zakłócaniu odbioru telewidzom.</a:t>
            </a:r>
          </a:p>
          <a:p>
            <a:pPr algn="just"/>
            <a:r>
              <a:rPr lang="pl-PL" sz="2000" kern="100" dirty="0">
                <a:latin typeface="+mj-lt"/>
                <a:ea typeface="Calibri" panose="020F0502020204030204" pitchFamily="34" charset="0"/>
                <a:cs typeface="Times New Roman" panose="02020603050405020304" pitchFamily="18" charset="0"/>
              </a:rPr>
              <a:t>W odniesieniu do transmisji </a:t>
            </a:r>
            <a:r>
              <a:rPr lang="pl-PL" sz="2000" b="1" kern="100" dirty="0">
                <a:latin typeface="+mj-lt"/>
                <a:ea typeface="Calibri" panose="020F0502020204030204" pitchFamily="34" charset="0"/>
                <a:cs typeface="Times New Roman" panose="02020603050405020304" pitchFamily="18" charset="0"/>
              </a:rPr>
              <a:t>zawodów sportowych </a:t>
            </a:r>
            <a:r>
              <a:rPr lang="pl-PL" sz="2000" kern="100" dirty="0">
                <a:latin typeface="+mj-lt"/>
                <a:ea typeface="Calibri" panose="020F0502020204030204" pitchFamily="34" charset="0"/>
                <a:cs typeface="Times New Roman" panose="02020603050405020304" pitchFamily="18" charset="0"/>
              </a:rPr>
              <a:t>zawierających przerwy wynikające z przepisów ich rozgrywania oraz do transmisji innych wydarzeń zawierających przerwy, </a:t>
            </a:r>
            <a:r>
              <a:rPr lang="pl-PL" sz="2000" b="1" kern="100" dirty="0">
                <a:latin typeface="+mj-lt"/>
                <a:ea typeface="Calibri" panose="020F0502020204030204" pitchFamily="34" charset="0"/>
                <a:cs typeface="Times New Roman" panose="02020603050405020304" pitchFamily="18" charset="0"/>
              </a:rPr>
              <a:t>reklamy</a:t>
            </a:r>
            <a:r>
              <a:rPr lang="pl-PL" sz="2000" kern="100" dirty="0">
                <a:latin typeface="+mj-lt"/>
                <a:ea typeface="Calibri" panose="020F0502020204030204" pitchFamily="34" charset="0"/>
                <a:cs typeface="Times New Roman" panose="02020603050405020304" pitchFamily="18" charset="0"/>
              </a:rPr>
              <a:t> lub telesprzedaż mogą być nadawane </a:t>
            </a:r>
            <a:r>
              <a:rPr lang="pl-PL" sz="2000" b="1" kern="100" dirty="0">
                <a:latin typeface="+mj-lt"/>
                <a:ea typeface="Calibri" panose="020F0502020204030204" pitchFamily="34" charset="0"/>
                <a:cs typeface="Times New Roman" panose="02020603050405020304" pitchFamily="18" charset="0"/>
              </a:rPr>
              <a:t>wyłącznie w tych przerwach</a:t>
            </a:r>
            <a:r>
              <a:rPr lang="pl-PL" sz="2000" kern="100" dirty="0">
                <a:latin typeface="+mj-lt"/>
                <a:ea typeface="Calibri" panose="020F0502020204030204" pitchFamily="34" charset="0"/>
                <a:cs typeface="Times New Roman" panose="02020603050405020304" pitchFamily="18" charset="0"/>
              </a:rPr>
              <a:t>.</a:t>
            </a:r>
          </a:p>
          <a:p>
            <a:pPr algn="just"/>
            <a:r>
              <a:rPr lang="pl-PL" sz="2000" kern="100" dirty="0">
                <a:latin typeface="+mj-lt"/>
                <a:ea typeface="Calibri" panose="020F0502020204030204" pitchFamily="34" charset="0"/>
                <a:cs typeface="Times New Roman" panose="02020603050405020304" pitchFamily="18" charset="0"/>
              </a:rPr>
              <a:t>Co do innych audycji niż zawody sportowe, to mogą być one przerywane w celu nadania reklam lub telesprzedaży, jeżeli </a:t>
            </a:r>
            <a:r>
              <a:rPr lang="pl-PL" sz="2000" b="1" kern="100" dirty="0">
                <a:latin typeface="+mj-lt"/>
                <a:ea typeface="Calibri" panose="020F0502020204030204" pitchFamily="34" charset="0"/>
                <a:cs typeface="Times New Roman" panose="02020603050405020304" pitchFamily="18" charset="0"/>
              </a:rPr>
              <a:t>okres między kolejnymi przerwami </a:t>
            </a:r>
            <a:r>
              <a:rPr lang="pl-PL" sz="2000" kern="100" dirty="0">
                <a:latin typeface="+mj-lt"/>
                <a:ea typeface="Calibri" panose="020F0502020204030204" pitchFamily="34" charset="0"/>
                <a:cs typeface="Times New Roman" panose="02020603050405020304" pitchFamily="18" charset="0"/>
              </a:rPr>
              <a:t>w danej audycji wynosi w programie telewizyjnym co najmniej </a:t>
            </a:r>
            <a:r>
              <a:rPr lang="pl-PL" sz="2000" b="1" kern="100" dirty="0">
                <a:latin typeface="+mj-lt"/>
                <a:ea typeface="Calibri" panose="020F0502020204030204" pitchFamily="34" charset="0"/>
                <a:cs typeface="Times New Roman" panose="02020603050405020304" pitchFamily="18" charset="0"/>
              </a:rPr>
              <a:t>20 minut</a:t>
            </a:r>
            <a:r>
              <a:rPr lang="pl-PL" sz="2000" kern="100" dirty="0">
                <a:latin typeface="+mj-lt"/>
                <a:ea typeface="Calibri" panose="020F0502020204030204" pitchFamily="34" charset="0"/>
                <a:cs typeface="Times New Roman" panose="02020603050405020304" pitchFamily="18" charset="0"/>
              </a:rPr>
              <a:t>, a w programie radiowym co najmniej </a:t>
            </a:r>
            <a:r>
              <a:rPr lang="pl-PL" sz="2000" b="1" kern="100" dirty="0">
                <a:latin typeface="+mj-lt"/>
                <a:ea typeface="Calibri" panose="020F0502020204030204" pitchFamily="34" charset="0"/>
                <a:cs typeface="Times New Roman" panose="02020603050405020304" pitchFamily="18" charset="0"/>
              </a:rPr>
              <a:t>10 minut</a:t>
            </a:r>
            <a:r>
              <a:rPr lang="pl-PL" sz="2000" kern="100" dirty="0">
                <a:latin typeface="+mj-lt"/>
                <a:ea typeface="Calibri" panose="020F0502020204030204" pitchFamily="34" charset="0"/>
                <a:cs typeface="Times New Roman" panose="02020603050405020304" pitchFamily="18" charset="0"/>
              </a:rPr>
              <a:t>.</a:t>
            </a:r>
          </a:p>
          <a:p>
            <a:pPr algn="just"/>
            <a:r>
              <a:rPr lang="pl-PL" sz="2000" kern="100" dirty="0">
                <a:latin typeface="+mj-lt"/>
                <a:ea typeface="Calibri" panose="020F0502020204030204" pitchFamily="34" charset="0"/>
                <a:cs typeface="Times New Roman" panose="02020603050405020304" pitchFamily="18" charset="0"/>
              </a:rPr>
              <a:t>Natomiast </a:t>
            </a:r>
            <a:r>
              <a:rPr lang="pl-PL" sz="2000" b="1" kern="100" dirty="0">
                <a:latin typeface="+mj-lt"/>
                <a:ea typeface="Calibri" panose="020F0502020204030204" pitchFamily="34" charset="0"/>
                <a:cs typeface="Times New Roman" panose="02020603050405020304" pitchFamily="18" charset="0"/>
              </a:rPr>
              <a:t>w przypadku filmów </a:t>
            </a:r>
            <a:r>
              <a:rPr lang="pl-PL" sz="2000" kern="100" dirty="0">
                <a:latin typeface="+mj-lt"/>
                <a:ea typeface="Calibri" panose="020F0502020204030204" pitchFamily="34" charset="0"/>
                <a:cs typeface="Times New Roman" panose="02020603050405020304" pitchFamily="18" charset="0"/>
              </a:rPr>
              <a:t>wyprodukowanych dla telewizji, </a:t>
            </a:r>
            <a:r>
              <a:rPr lang="pl-PL" sz="2000" b="1" kern="100" dirty="0">
                <a:latin typeface="+mj-lt"/>
                <a:ea typeface="Calibri" panose="020F0502020204030204" pitchFamily="34" charset="0"/>
                <a:cs typeface="Times New Roman" panose="02020603050405020304" pitchFamily="18" charset="0"/>
              </a:rPr>
              <a:t>z wyłączeniem serii, serial</a:t>
            </a:r>
            <a:r>
              <a:rPr lang="pl-PL" sz="2000" kern="100" dirty="0">
                <a:latin typeface="+mj-lt"/>
                <a:ea typeface="Calibri" panose="020F0502020204030204" pitchFamily="34" charset="0"/>
                <a:cs typeface="Times New Roman" panose="02020603050405020304" pitchFamily="18" charset="0"/>
              </a:rPr>
              <a:t>i i audycji dokumentalnych, oraz filmów kinematograficznych przerwa może być </a:t>
            </a:r>
            <a:r>
              <a:rPr lang="pl-PL" sz="2000" b="1" kern="100" dirty="0">
                <a:latin typeface="+mj-lt"/>
                <a:ea typeface="Calibri" panose="020F0502020204030204" pitchFamily="34" charset="0"/>
                <a:cs typeface="Times New Roman" panose="02020603050405020304" pitchFamily="18" charset="0"/>
              </a:rPr>
              <a:t>jednokrotna</a:t>
            </a:r>
            <a:r>
              <a:rPr lang="pl-PL" sz="2000" kern="100" dirty="0">
                <a:latin typeface="+mj-lt"/>
                <a:ea typeface="Calibri" panose="020F0502020204030204" pitchFamily="34" charset="0"/>
                <a:cs typeface="Times New Roman" panose="02020603050405020304" pitchFamily="18" charset="0"/>
              </a:rPr>
              <a:t> podczas każdego </a:t>
            </a:r>
            <a:r>
              <a:rPr lang="pl-PL" sz="2000" b="1" kern="100" dirty="0">
                <a:latin typeface="+mj-lt"/>
                <a:ea typeface="Calibri" panose="020F0502020204030204" pitchFamily="34" charset="0"/>
                <a:cs typeface="Times New Roman" panose="02020603050405020304" pitchFamily="18" charset="0"/>
              </a:rPr>
              <a:t>okresu pełnych 45 minut </a:t>
            </a:r>
            <a:r>
              <a:rPr lang="pl-PL" sz="2000" kern="100" dirty="0">
                <a:latin typeface="+mj-lt"/>
                <a:ea typeface="Calibri" panose="020F0502020204030204" pitchFamily="34" charset="0"/>
                <a:cs typeface="Times New Roman" panose="02020603050405020304" pitchFamily="18" charset="0"/>
              </a:rPr>
              <a:t>przewidzianych w programie.</a:t>
            </a:r>
          </a:p>
        </p:txBody>
      </p:sp>
    </p:spTree>
    <p:extLst>
      <p:ext uri="{BB962C8B-B14F-4D97-AF65-F5344CB8AC3E}">
        <p14:creationId xmlns:p14="http://schemas.microsoft.com/office/powerpoint/2010/main" val="356064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27344-4D31-4FC2-03E6-42C6EDEC863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203B845B-7688-D124-6459-8313BE244380}"/>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A8FE16C4-0374-D4CB-F932-36B18A5CC86F}"/>
              </a:ext>
            </a:extLst>
          </p:cNvPr>
          <p:cNvSpPr>
            <a:spLocks noGrp="1"/>
          </p:cNvSpPr>
          <p:nvPr>
            <p:ph idx="1"/>
          </p:nvPr>
        </p:nvSpPr>
        <p:spPr>
          <a:xfrm>
            <a:off x="1387367" y="630997"/>
            <a:ext cx="10610192" cy="6096288"/>
          </a:xfrm>
        </p:spPr>
        <p:txBody>
          <a:bodyPr>
            <a:normAutofit/>
          </a:bodyPr>
          <a:lstStyle/>
          <a:p>
            <a:pPr algn="just"/>
            <a:r>
              <a:rPr lang="pl-PL" sz="2000" b="1" kern="100" dirty="0">
                <a:latin typeface="+mj-lt"/>
                <a:ea typeface="Calibri" panose="020F0502020204030204" pitchFamily="34" charset="0"/>
                <a:cs typeface="Times New Roman" panose="02020603050405020304" pitchFamily="18" charset="0"/>
              </a:rPr>
              <a:t>Wyłączone</a:t>
            </a:r>
            <a:r>
              <a:rPr lang="pl-PL" sz="2000" kern="100" dirty="0">
                <a:latin typeface="+mj-lt"/>
                <a:ea typeface="Calibri" panose="020F0502020204030204" pitchFamily="34" charset="0"/>
                <a:cs typeface="Times New Roman" panose="02020603050405020304" pitchFamily="18" charset="0"/>
              </a:rPr>
              <a:t> z możliwości przerywania reklamami i telesprzedażą są:</a:t>
            </a:r>
          </a:p>
          <a:p>
            <a:pPr algn="just">
              <a:buFontTx/>
              <a:buChar char="-"/>
            </a:pPr>
            <a:r>
              <a:rPr lang="pl-PL" sz="2000" kern="100" dirty="0">
                <a:latin typeface="+mj-lt"/>
                <a:ea typeface="Calibri" panose="020F0502020204030204" pitchFamily="34" charset="0"/>
                <a:cs typeface="Times New Roman" panose="02020603050405020304" pitchFamily="18" charset="0"/>
              </a:rPr>
              <a:t>serwisy informacyjne,</a:t>
            </a:r>
          </a:p>
          <a:p>
            <a:pPr algn="just">
              <a:buFontTx/>
              <a:buChar char="-"/>
            </a:pPr>
            <a:r>
              <a:rPr lang="pl-PL" sz="2000" kern="100" dirty="0">
                <a:latin typeface="+mj-lt"/>
                <a:ea typeface="Calibri" panose="020F0502020204030204" pitchFamily="34" charset="0"/>
                <a:cs typeface="Times New Roman" panose="02020603050405020304" pitchFamily="18" charset="0"/>
              </a:rPr>
              <a:t>audycje o treści religijnej,</a:t>
            </a:r>
          </a:p>
          <a:p>
            <a:pPr algn="just">
              <a:buFontTx/>
              <a:buChar char="-"/>
            </a:pPr>
            <a:r>
              <a:rPr lang="pl-PL" sz="2000" kern="100" dirty="0">
                <a:latin typeface="+mj-lt"/>
                <a:ea typeface="Calibri" panose="020F0502020204030204" pitchFamily="34" charset="0"/>
                <a:cs typeface="Times New Roman" panose="02020603050405020304" pitchFamily="18" charset="0"/>
              </a:rPr>
              <a:t>audycje publicystyczne i dokumentalne o czasie krótszym niż 30 minut,</a:t>
            </a:r>
          </a:p>
          <a:p>
            <a:pPr algn="just">
              <a:buFontTx/>
              <a:buChar char="-"/>
            </a:pPr>
            <a:r>
              <a:rPr lang="pl-PL" sz="2000" kern="100" dirty="0">
                <a:latin typeface="+mj-lt"/>
                <a:ea typeface="Calibri" panose="020F0502020204030204" pitchFamily="34" charset="0"/>
                <a:cs typeface="Times New Roman" panose="02020603050405020304" pitchFamily="18" charset="0"/>
              </a:rPr>
              <a:t>audycje dla dzieci</a:t>
            </a:r>
          </a:p>
          <a:p>
            <a:pPr algn="just"/>
            <a:r>
              <a:rPr lang="pl-PL" sz="2000" kern="100" dirty="0">
                <a:latin typeface="+mj-lt"/>
                <a:ea typeface="Calibri" panose="020F0502020204030204" pitchFamily="34" charset="0"/>
                <a:cs typeface="Times New Roman" panose="02020603050405020304" pitchFamily="18" charset="0"/>
              </a:rPr>
              <a:t>Dozwolone jest przerywanie w celu nadania reklamy filmu będącego </a:t>
            </a:r>
            <a:r>
              <a:rPr lang="pl-PL" sz="2000" b="1" kern="100" dirty="0">
                <a:latin typeface="+mj-lt"/>
                <a:ea typeface="Calibri" panose="020F0502020204030204" pitchFamily="34" charset="0"/>
                <a:cs typeface="Times New Roman" panose="02020603050405020304" pitchFamily="18" charset="0"/>
              </a:rPr>
              <a:t>audycją dla dzieci </a:t>
            </a:r>
            <a:r>
              <a:rPr lang="pl-PL" sz="2000" kern="100" dirty="0">
                <a:latin typeface="+mj-lt"/>
                <a:ea typeface="Calibri" panose="020F0502020204030204" pitchFamily="34" charset="0"/>
                <a:cs typeface="Times New Roman" panose="02020603050405020304" pitchFamily="18" charset="0"/>
              </a:rPr>
              <a:t>trwającego </a:t>
            </a:r>
            <a:r>
              <a:rPr lang="pl-PL" sz="2000" b="1" kern="100" dirty="0">
                <a:latin typeface="+mj-lt"/>
                <a:ea typeface="Calibri" panose="020F0502020204030204" pitchFamily="34" charset="0"/>
                <a:cs typeface="Times New Roman" panose="02020603050405020304" pitchFamily="18" charset="0"/>
              </a:rPr>
              <a:t>dłużej niż godzinę</a:t>
            </a:r>
          </a:p>
          <a:p>
            <a:pPr algn="just"/>
            <a:r>
              <a:rPr lang="pl-PL" sz="2000" b="1" dirty="0"/>
              <a:t>Nie można przerywać </a:t>
            </a:r>
            <a:r>
              <a:rPr lang="pl-PL" sz="2000" dirty="0"/>
              <a:t>w celu nadania reklam lub telesprzedaży audycji w </a:t>
            </a:r>
            <a:r>
              <a:rPr lang="pl-PL" sz="2000" b="1" dirty="0"/>
              <a:t>programach publicznej </a:t>
            </a:r>
            <a:r>
              <a:rPr lang="pl-PL" sz="2000" b="1" i="1" dirty="0"/>
              <a:t>radiofonii i telewizji</a:t>
            </a:r>
            <a:r>
              <a:rPr lang="pl-PL" sz="2000" dirty="0"/>
              <a:t>, z wyjątkiem </a:t>
            </a:r>
            <a:r>
              <a:rPr lang="pl-PL" sz="2000" b="1" dirty="0"/>
              <a:t>zawodów sportowych</a:t>
            </a:r>
            <a:r>
              <a:rPr lang="pl-PL" sz="2000" dirty="0"/>
              <a:t>.</a:t>
            </a:r>
          </a:p>
          <a:p>
            <a:pPr algn="just"/>
            <a:endParaRPr lang="pl-PL" sz="2000" kern="100" dirty="0">
              <a:latin typeface="+mj-lt"/>
              <a:ea typeface="Calibri" panose="020F0502020204030204" pitchFamily="34" charset="0"/>
              <a:cs typeface="Times New Roman" panose="02020603050405020304" pitchFamily="18" charset="0"/>
            </a:endParaRP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6423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FB7E4D-A203-23CC-6770-510DCD40811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064870F4-72E6-2505-CE99-8D98DA71CB28}"/>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8E9B6A22-CEC9-D867-602B-E6CE6B7F5DC4}"/>
              </a:ext>
            </a:extLst>
          </p:cNvPr>
          <p:cNvSpPr>
            <a:spLocks noGrp="1"/>
          </p:cNvSpPr>
          <p:nvPr>
            <p:ph idx="1"/>
          </p:nvPr>
        </p:nvSpPr>
        <p:spPr>
          <a:xfrm>
            <a:off x="1387367" y="630997"/>
            <a:ext cx="10610192" cy="6096288"/>
          </a:xfrm>
        </p:spPr>
        <p:txBody>
          <a:bodyPr>
            <a:normAutofit/>
          </a:bodyPr>
          <a:lstStyle/>
          <a:p>
            <a:pPr algn="just"/>
            <a:r>
              <a:rPr lang="pl-PL" sz="2000" b="1" kern="100" dirty="0">
                <a:latin typeface="+mj-lt"/>
                <a:ea typeface="Calibri" panose="020F0502020204030204" pitchFamily="34" charset="0"/>
                <a:cs typeface="Times New Roman" panose="02020603050405020304" pitchFamily="18" charset="0"/>
              </a:rPr>
              <a:t>Sponsoring.</a:t>
            </a:r>
          </a:p>
          <a:p>
            <a:pPr algn="just"/>
            <a:r>
              <a:rPr lang="pl-PL" sz="2000" kern="100" dirty="0">
                <a:latin typeface="+mj-lt"/>
                <a:ea typeface="Calibri" panose="020F0502020204030204" pitchFamily="34" charset="0"/>
                <a:cs typeface="Times New Roman" panose="02020603050405020304" pitchFamily="18" charset="0"/>
              </a:rPr>
              <a:t>Przekazem handlowym w rozumieniu ustawy o radiofonii i telewizji jest także </a:t>
            </a:r>
            <a:r>
              <a:rPr lang="pl-PL" sz="2000" b="1" kern="100" dirty="0">
                <a:latin typeface="+mj-lt"/>
                <a:ea typeface="Calibri" panose="020F0502020204030204" pitchFamily="34" charset="0"/>
                <a:cs typeface="Times New Roman" panose="02020603050405020304" pitchFamily="18" charset="0"/>
              </a:rPr>
              <a:t>sponsorowanie</a:t>
            </a:r>
            <a:r>
              <a:rPr lang="pl-PL" sz="2000" kern="100" dirty="0">
                <a:latin typeface="+mj-lt"/>
                <a:ea typeface="Calibri" panose="020F0502020204030204" pitchFamily="34" charset="0"/>
                <a:cs typeface="Times New Roman" panose="02020603050405020304" pitchFamily="18" charset="0"/>
              </a:rPr>
              <a:t>, czyli każdy </a:t>
            </a:r>
            <a:r>
              <a:rPr lang="pl-PL" sz="2000" b="1" kern="100" dirty="0">
                <a:latin typeface="+mj-lt"/>
                <a:ea typeface="Calibri" panose="020F0502020204030204" pitchFamily="34" charset="0"/>
                <a:cs typeface="Times New Roman" panose="02020603050405020304" pitchFamily="18" charset="0"/>
              </a:rPr>
              <a:t>wkład w finansowanie usługi medialnej lub audycji </a:t>
            </a:r>
            <a:r>
              <a:rPr lang="pl-PL" sz="2000" kern="100" dirty="0">
                <a:latin typeface="+mj-lt"/>
                <a:ea typeface="Calibri" panose="020F0502020204030204" pitchFamily="34" charset="0"/>
                <a:cs typeface="Times New Roman" panose="02020603050405020304" pitchFamily="18" charset="0"/>
              </a:rPr>
              <a:t>przez podmiot, który nie dostarcza usług medialnych i nie produkuje audycji, </a:t>
            </a:r>
            <a:r>
              <a:rPr lang="pl-PL" sz="2000" b="1" kern="100" dirty="0">
                <a:latin typeface="+mj-lt"/>
                <a:ea typeface="Calibri" panose="020F0502020204030204" pitchFamily="34" charset="0"/>
                <a:cs typeface="Times New Roman" panose="02020603050405020304" pitchFamily="18" charset="0"/>
              </a:rPr>
              <a:t>w celu promocji </a:t>
            </a:r>
            <a:r>
              <a:rPr lang="pl-PL" sz="2000" kern="100" dirty="0">
                <a:latin typeface="+mj-lt"/>
                <a:ea typeface="Calibri" panose="020F0502020204030204" pitchFamily="34" charset="0"/>
                <a:cs typeface="Times New Roman" panose="02020603050405020304" pitchFamily="18" charset="0"/>
              </a:rPr>
              <a:t>jego nazwy, firmy, renomy, działalności, towaru lub usługi, znaku towarowego albo innego oznaczenia indywidualizującego.</a:t>
            </a:r>
          </a:p>
          <a:p>
            <a:pPr algn="just"/>
            <a:r>
              <a:rPr lang="pl-PL" sz="2000" kern="100" dirty="0">
                <a:latin typeface="+mj-lt"/>
                <a:ea typeface="Calibri" panose="020F0502020204030204" pitchFamily="34" charset="0"/>
                <a:cs typeface="Times New Roman" panose="02020603050405020304" pitchFamily="18" charset="0"/>
              </a:rPr>
              <a:t>Zasady sponsoringu zostały uregulowane w art. 17 u.r.t., zgodnie z którym odbiorcy powinni zostać </a:t>
            </a:r>
            <a:r>
              <a:rPr lang="pl-PL" sz="2000" b="1" kern="100" dirty="0">
                <a:latin typeface="+mj-lt"/>
                <a:ea typeface="Calibri" panose="020F0502020204030204" pitchFamily="34" charset="0"/>
                <a:cs typeface="Times New Roman" panose="02020603050405020304" pitchFamily="18" charset="0"/>
              </a:rPr>
              <a:t>wyraźnie poinformowani o sponsorowaniu </a:t>
            </a:r>
            <a:r>
              <a:rPr lang="pl-PL" sz="2000" kern="100" dirty="0">
                <a:latin typeface="+mj-lt"/>
                <a:ea typeface="Calibri" panose="020F0502020204030204" pitchFamily="34" charset="0"/>
                <a:cs typeface="Times New Roman" panose="02020603050405020304" pitchFamily="18" charset="0"/>
              </a:rPr>
              <a:t>poprzez wskazanie sponsora </a:t>
            </a:r>
            <a:r>
              <a:rPr lang="pl-PL" sz="2000" b="1" kern="100" dirty="0">
                <a:latin typeface="+mj-lt"/>
                <a:ea typeface="Calibri" panose="020F0502020204030204" pitchFamily="34" charset="0"/>
                <a:cs typeface="Times New Roman" panose="02020603050405020304" pitchFamily="18" charset="0"/>
              </a:rPr>
              <a:t>na początku audycji</a:t>
            </a:r>
            <a:r>
              <a:rPr lang="pl-PL" sz="2000" kern="100" dirty="0">
                <a:latin typeface="+mj-lt"/>
                <a:ea typeface="Calibri" panose="020F0502020204030204" pitchFamily="34" charset="0"/>
                <a:cs typeface="Times New Roman" panose="02020603050405020304" pitchFamily="18" charset="0"/>
              </a:rPr>
              <a:t>, na </a:t>
            </a:r>
            <a:r>
              <a:rPr lang="pl-PL" sz="2000" b="1" kern="100" dirty="0">
                <a:latin typeface="+mj-lt"/>
                <a:ea typeface="Calibri" panose="020F0502020204030204" pitchFamily="34" charset="0"/>
                <a:cs typeface="Times New Roman" panose="02020603050405020304" pitchFamily="18" charset="0"/>
              </a:rPr>
              <a:t>końcu</a:t>
            </a:r>
            <a:r>
              <a:rPr lang="pl-PL" sz="2000" kern="100" dirty="0">
                <a:latin typeface="+mj-lt"/>
                <a:ea typeface="Calibri" panose="020F0502020204030204" pitchFamily="34" charset="0"/>
                <a:cs typeface="Times New Roman" panose="02020603050405020304" pitchFamily="18" charset="0"/>
              </a:rPr>
              <a:t> oraz w momencie </a:t>
            </a:r>
            <a:r>
              <a:rPr lang="pl-PL" sz="2000" b="1" kern="100" dirty="0">
                <a:latin typeface="+mj-lt"/>
                <a:ea typeface="Calibri" panose="020F0502020204030204" pitchFamily="34" charset="0"/>
                <a:cs typeface="Times New Roman" panose="02020603050405020304" pitchFamily="18" charset="0"/>
              </a:rPr>
              <a:t>wznowienia</a:t>
            </a:r>
            <a:r>
              <a:rPr lang="pl-PL" sz="2000" kern="100" dirty="0">
                <a:latin typeface="+mj-lt"/>
                <a:ea typeface="Calibri" panose="020F0502020204030204" pitchFamily="34" charset="0"/>
                <a:cs typeface="Times New Roman" panose="02020603050405020304" pitchFamily="18" charset="0"/>
              </a:rPr>
              <a:t> po przerwie na reklamę lub telesprzedaż. </a:t>
            </a:r>
          </a:p>
          <a:p>
            <a:pPr algn="just"/>
            <a:r>
              <a:rPr lang="pl-PL" sz="2000" b="1" kern="100" dirty="0">
                <a:latin typeface="+mj-lt"/>
                <a:ea typeface="Calibri" panose="020F0502020204030204" pitchFamily="34" charset="0"/>
                <a:cs typeface="Times New Roman" panose="02020603050405020304" pitchFamily="18" charset="0"/>
              </a:rPr>
              <a:t>Wskazanie sponsora </a:t>
            </a:r>
            <a:r>
              <a:rPr lang="pl-PL" sz="2000" kern="100" dirty="0">
                <a:latin typeface="+mj-lt"/>
                <a:ea typeface="Calibri" panose="020F0502020204030204" pitchFamily="34" charset="0"/>
                <a:cs typeface="Times New Roman" panose="02020603050405020304" pitchFamily="18" charset="0"/>
              </a:rPr>
              <a:t>może zawierać tylko jego </a:t>
            </a:r>
            <a:r>
              <a:rPr lang="pl-PL" sz="2000" b="1" kern="100" dirty="0">
                <a:latin typeface="+mj-lt"/>
                <a:ea typeface="Calibri" panose="020F0502020204030204" pitchFamily="34" charset="0"/>
                <a:cs typeface="Times New Roman" panose="02020603050405020304" pitchFamily="18" charset="0"/>
              </a:rPr>
              <a:t>nazwę, firmę, znak towarowy </a:t>
            </a:r>
            <a:r>
              <a:rPr lang="pl-PL" sz="2000" kern="100" dirty="0">
                <a:latin typeface="+mj-lt"/>
                <a:ea typeface="Calibri" panose="020F0502020204030204" pitchFamily="34" charset="0"/>
                <a:cs typeface="Times New Roman" panose="02020603050405020304" pitchFamily="18" charset="0"/>
              </a:rPr>
              <a:t>lub inne oznaczenie indywidualizujące przedsiębiorcę lub jego działalność, odniesienie do jego towarów, usług lub ich znaku towarowego. </a:t>
            </a:r>
          </a:p>
          <a:p>
            <a:pPr algn="just"/>
            <a:r>
              <a:rPr lang="pl-PL" sz="2000" kern="100" dirty="0">
                <a:latin typeface="+mj-lt"/>
                <a:ea typeface="Calibri" panose="020F0502020204030204" pitchFamily="34" charset="0"/>
                <a:cs typeface="Times New Roman" panose="02020603050405020304" pitchFamily="18" charset="0"/>
              </a:rPr>
              <a:t>Żaden z elementów wskazania </a:t>
            </a:r>
            <a:r>
              <a:rPr lang="pl-PL" sz="2000" b="1" kern="100" dirty="0">
                <a:latin typeface="+mj-lt"/>
                <a:ea typeface="Calibri" panose="020F0502020204030204" pitchFamily="34" charset="0"/>
                <a:cs typeface="Times New Roman" panose="02020603050405020304" pitchFamily="18" charset="0"/>
              </a:rPr>
              <a:t>nie może bezpośrednio zachęcać do zakupu </a:t>
            </a:r>
            <a:r>
              <a:rPr lang="pl-PL" sz="2000" kern="100" dirty="0">
                <a:latin typeface="+mj-lt"/>
                <a:ea typeface="Calibri" panose="020F0502020204030204" pitchFamily="34" charset="0"/>
                <a:cs typeface="Times New Roman" panose="02020603050405020304" pitchFamily="18" charset="0"/>
              </a:rPr>
              <a:t>lub najmu towarów lub usług, zwłaszcza przez specjalne, promocyjne do nich odniesienie</a:t>
            </a: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6025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158BCB-8D63-34ED-2584-E4616BDB6BAF}"/>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524FF22-AA6C-6AB7-9207-E9E5A2E79916}"/>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39704771-73CF-4721-DF6B-8E298C710FA6}"/>
              </a:ext>
            </a:extLst>
          </p:cNvPr>
          <p:cNvSpPr>
            <a:spLocks noGrp="1"/>
          </p:cNvSpPr>
          <p:nvPr>
            <p:ph idx="1"/>
          </p:nvPr>
        </p:nvSpPr>
        <p:spPr>
          <a:xfrm>
            <a:off x="1387367" y="630997"/>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Sponsor </a:t>
            </a:r>
            <a:r>
              <a:rPr lang="pl-PL" sz="2000" b="1" kern="100" dirty="0">
                <a:latin typeface="+mj-lt"/>
                <a:ea typeface="Calibri" panose="020F0502020204030204" pitchFamily="34" charset="0"/>
                <a:cs typeface="Times New Roman" panose="02020603050405020304" pitchFamily="18" charset="0"/>
              </a:rPr>
              <a:t>nie może wpływać na treść audycji </a:t>
            </a:r>
            <a:r>
              <a:rPr lang="pl-PL" sz="2000" kern="100" dirty="0">
                <a:latin typeface="+mj-lt"/>
                <a:ea typeface="Calibri" panose="020F0502020204030204" pitchFamily="34" charset="0"/>
                <a:cs typeface="Times New Roman" panose="02020603050405020304" pitchFamily="18" charset="0"/>
              </a:rPr>
              <a:t>lub innego przekazu oraz ich miejsce w programie w sposób ograniczający samodzielność i niezależność redakcyjną nadawcy. </a:t>
            </a:r>
          </a:p>
          <a:p>
            <a:pPr algn="just"/>
            <a:r>
              <a:rPr lang="pl-PL" sz="2000" kern="100" dirty="0">
                <a:latin typeface="+mj-lt"/>
                <a:ea typeface="Calibri" panose="020F0502020204030204" pitchFamily="34" charset="0"/>
                <a:cs typeface="Times New Roman" panose="02020603050405020304" pitchFamily="18" charset="0"/>
              </a:rPr>
              <a:t>Sponsorowanie </a:t>
            </a:r>
            <a:r>
              <a:rPr lang="pl-PL" sz="2000" b="1" kern="100" dirty="0">
                <a:latin typeface="+mj-lt"/>
                <a:ea typeface="Calibri" panose="020F0502020204030204" pitchFamily="34" charset="0"/>
                <a:cs typeface="Times New Roman" panose="02020603050405020304" pitchFamily="18" charset="0"/>
              </a:rPr>
              <a:t>nie zwalnia nadawcy od odpowiedzialności za treść audycji</a:t>
            </a:r>
          </a:p>
          <a:p>
            <a:pPr algn="just"/>
            <a:r>
              <a:rPr lang="pl-PL" sz="2000" kern="100" dirty="0">
                <a:latin typeface="+mj-lt"/>
                <a:ea typeface="Calibri" panose="020F0502020204030204" pitchFamily="34" charset="0"/>
                <a:cs typeface="Times New Roman" panose="02020603050405020304" pitchFamily="18" charset="0"/>
              </a:rPr>
              <a:t>Sponsorowane audycje lub inne przekazy </a:t>
            </a:r>
            <a:r>
              <a:rPr lang="pl-PL" sz="2000" b="1" kern="100" dirty="0">
                <a:latin typeface="+mj-lt"/>
                <a:ea typeface="Calibri" panose="020F0502020204030204" pitchFamily="34" charset="0"/>
                <a:cs typeface="Times New Roman" panose="02020603050405020304" pitchFamily="18" charset="0"/>
              </a:rPr>
              <a:t>nie mogą zachęcać do kupna </a:t>
            </a:r>
            <a:r>
              <a:rPr lang="pl-PL" sz="2000" kern="100" dirty="0">
                <a:latin typeface="+mj-lt"/>
                <a:ea typeface="Calibri" panose="020F0502020204030204" pitchFamily="34" charset="0"/>
                <a:cs typeface="Times New Roman" panose="02020603050405020304" pitchFamily="18" charset="0"/>
              </a:rPr>
              <a:t>lub innego udostępniania </a:t>
            </a:r>
            <a:r>
              <a:rPr lang="pl-PL" sz="2000" b="1" kern="100" dirty="0">
                <a:latin typeface="+mj-lt"/>
                <a:ea typeface="Calibri" panose="020F0502020204030204" pitchFamily="34" charset="0"/>
                <a:cs typeface="Times New Roman" panose="02020603050405020304" pitchFamily="18" charset="0"/>
              </a:rPr>
              <a:t>towarów lub usług sponsora </a:t>
            </a:r>
            <a:r>
              <a:rPr lang="pl-PL" sz="2000" kern="100" dirty="0">
                <a:latin typeface="+mj-lt"/>
                <a:ea typeface="Calibri" panose="020F0502020204030204" pitchFamily="34" charset="0"/>
                <a:cs typeface="Times New Roman" panose="02020603050405020304" pitchFamily="18" charset="0"/>
              </a:rPr>
              <a:t>lub osoby trzeciej.</a:t>
            </a:r>
          </a:p>
          <a:p>
            <a:pPr algn="just"/>
            <a:r>
              <a:rPr lang="pl-PL" sz="2000" kern="100" dirty="0">
                <a:latin typeface="+mj-lt"/>
                <a:ea typeface="Calibri" panose="020F0502020204030204" pitchFamily="34" charset="0"/>
                <a:cs typeface="Times New Roman" panose="02020603050405020304" pitchFamily="18" charset="0"/>
              </a:rPr>
              <a:t>Zabronione jest sponsorowanie audycji lub innych przekazów przez:</a:t>
            </a:r>
          </a:p>
          <a:p>
            <a:pPr algn="just">
              <a:buFontTx/>
              <a:buChar char="-"/>
            </a:pPr>
            <a:r>
              <a:rPr lang="pl-PL" sz="2000" kern="100" dirty="0">
                <a:latin typeface="+mj-lt"/>
                <a:ea typeface="Calibri" panose="020F0502020204030204" pitchFamily="34" charset="0"/>
                <a:cs typeface="Times New Roman" panose="02020603050405020304" pitchFamily="18" charset="0"/>
              </a:rPr>
              <a:t>partie polityczne;</a:t>
            </a:r>
          </a:p>
          <a:p>
            <a:pPr algn="just">
              <a:buFontTx/>
              <a:buChar char="-"/>
            </a:pPr>
            <a:r>
              <a:rPr lang="pl-PL" sz="2000" kern="100" dirty="0">
                <a:latin typeface="+mj-lt"/>
                <a:ea typeface="Calibri" panose="020F0502020204030204" pitchFamily="34" charset="0"/>
                <a:cs typeface="Times New Roman" panose="02020603050405020304" pitchFamily="18" charset="0"/>
              </a:rPr>
              <a:t>związki zawodowe;</a:t>
            </a:r>
          </a:p>
          <a:p>
            <a:pPr algn="just">
              <a:buFontTx/>
              <a:buChar char="-"/>
            </a:pPr>
            <a:r>
              <a:rPr lang="pl-PL" sz="2000" kern="100" dirty="0">
                <a:latin typeface="+mj-lt"/>
                <a:ea typeface="Calibri" panose="020F0502020204030204" pitchFamily="34" charset="0"/>
                <a:cs typeface="Times New Roman" panose="02020603050405020304" pitchFamily="18" charset="0"/>
              </a:rPr>
              <a:t>organizacje pracodawców</a:t>
            </a:r>
          </a:p>
          <a:p>
            <a:pPr algn="just">
              <a:buFontTx/>
              <a:buChar char="-"/>
            </a:pPr>
            <a:r>
              <a:rPr lang="pl-PL" sz="2000" kern="100" dirty="0">
                <a:latin typeface="+mj-lt"/>
                <a:ea typeface="Calibri" panose="020F0502020204030204" pitchFamily="34" charset="0"/>
                <a:cs typeface="Times New Roman" panose="02020603050405020304" pitchFamily="18" charset="0"/>
              </a:rPr>
              <a:t>osoby fizyczne lub osoby prawne, których zasadniczą działalność stanowi produkcja lub sprzedaż towarów lub świadczenie usług wyłączonych z możliwości reklamowania.</a:t>
            </a:r>
          </a:p>
          <a:p>
            <a:pPr marL="0" indent="0" algn="just">
              <a:buNone/>
            </a:pPr>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4317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60590B-0A2A-CC83-97A8-2D404A554B0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F2CA3182-9554-FBA7-8E0D-BC16A5B1CA79}"/>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Pojęcie reklamy.</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F1E31372-301D-B623-A50B-1570E7D7F774}"/>
              </a:ext>
            </a:extLst>
          </p:cNvPr>
          <p:cNvSpPr>
            <a:spLocks noGrp="1"/>
          </p:cNvSpPr>
          <p:nvPr>
            <p:ph idx="1"/>
          </p:nvPr>
        </p:nvSpPr>
        <p:spPr>
          <a:xfrm>
            <a:off x="1691967" y="772886"/>
            <a:ext cx="10086377" cy="5812971"/>
          </a:xfrm>
        </p:spPr>
        <p:txBody>
          <a:bodyPr>
            <a:normAutofit/>
          </a:bodyPr>
          <a:lstStyle/>
          <a:p>
            <a:pPr algn="just"/>
            <a:r>
              <a:rPr lang="pl-PL" sz="2000" b="1" kern="100" dirty="0">
                <a:effectLst/>
                <a:latin typeface="+mj-lt"/>
                <a:ea typeface="Calibri" panose="020F0502020204030204" pitchFamily="34" charset="0"/>
                <a:cs typeface="Times New Roman" panose="02020603050405020304" pitchFamily="18" charset="0"/>
              </a:rPr>
              <a:t>Definicja zaproponowaną przez Radę Reklamy w Kodeksie Etyki Reklamy</a:t>
            </a:r>
          </a:p>
          <a:p>
            <a:pPr algn="just"/>
            <a:r>
              <a:rPr lang="pl-PL" sz="2000" b="1" kern="100" dirty="0">
                <a:latin typeface="+mj-lt"/>
                <a:ea typeface="Calibri" panose="020F0502020204030204" pitchFamily="34" charset="0"/>
                <a:cs typeface="Times New Roman" panose="02020603050405020304" pitchFamily="18" charset="0"/>
              </a:rPr>
              <a:t>Reklama</a:t>
            </a:r>
            <a:r>
              <a:rPr lang="pl-PL" sz="2000" kern="100" dirty="0">
                <a:latin typeface="+mj-lt"/>
                <a:ea typeface="Calibri" panose="020F0502020204030204" pitchFamily="34" charset="0"/>
                <a:cs typeface="Times New Roman" panose="02020603050405020304" pitchFamily="18" charset="0"/>
              </a:rPr>
              <a:t> – </a:t>
            </a:r>
            <a:r>
              <a:rPr lang="pl-PL" sz="2000" b="1" kern="100" dirty="0">
                <a:latin typeface="+mj-lt"/>
                <a:ea typeface="Calibri" panose="020F0502020204030204" pitchFamily="34" charset="0"/>
                <a:cs typeface="Times New Roman" panose="02020603050405020304" pitchFamily="18" charset="0"/>
              </a:rPr>
              <a:t>przekaz</a:t>
            </a:r>
            <a:r>
              <a:rPr lang="pl-PL" sz="2000" kern="100" dirty="0">
                <a:latin typeface="+mj-lt"/>
                <a:ea typeface="Calibri" panose="020F0502020204030204" pitchFamily="34" charset="0"/>
                <a:cs typeface="Times New Roman" panose="02020603050405020304" pitchFamily="18" charset="0"/>
              </a:rPr>
              <a:t> zawierający w szczególności </a:t>
            </a:r>
            <a:r>
              <a:rPr lang="pl-PL" sz="2000" b="1" kern="100" dirty="0">
                <a:latin typeface="+mj-lt"/>
                <a:ea typeface="Calibri" panose="020F0502020204030204" pitchFamily="34" charset="0"/>
                <a:cs typeface="Times New Roman" panose="02020603050405020304" pitchFamily="18" charset="0"/>
              </a:rPr>
              <a:t>informację</a:t>
            </a:r>
            <a:r>
              <a:rPr lang="pl-PL" sz="2000" kern="100" dirty="0">
                <a:latin typeface="+mj-lt"/>
                <a:ea typeface="Calibri" panose="020F0502020204030204" pitchFamily="34" charset="0"/>
                <a:cs typeface="Times New Roman" panose="02020603050405020304" pitchFamily="18" charset="0"/>
              </a:rPr>
              <a:t> lub wypowiedź, zwłaszcza </a:t>
            </a:r>
            <a:r>
              <a:rPr lang="pl-PL" sz="2000" b="1" kern="100" dirty="0">
                <a:latin typeface="+mj-lt"/>
                <a:ea typeface="Calibri" panose="020F0502020204030204" pitchFamily="34" charset="0"/>
                <a:cs typeface="Times New Roman" panose="02020603050405020304" pitchFamily="18" charset="0"/>
              </a:rPr>
              <a:t>odpłatny</a:t>
            </a:r>
            <a:r>
              <a:rPr lang="pl-PL" sz="2000" kern="100" dirty="0">
                <a:latin typeface="+mj-lt"/>
                <a:ea typeface="Calibri" panose="020F0502020204030204" pitchFamily="34" charset="0"/>
                <a:cs typeface="Times New Roman" panose="02020603050405020304" pitchFamily="18" charset="0"/>
              </a:rPr>
              <a:t> lub za wynagrodzeniem w innej formie, towarzyszący czyjejkolwiek działalności, </a:t>
            </a:r>
            <a:r>
              <a:rPr lang="pl-PL" sz="2000" b="1" kern="100" dirty="0">
                <a:latin typeface="+mj-lt"/>
                <a:ea typeface="Calibri" panose="020F0502020204030204" pitchFamily="34" charset="0"/>
                <a:cs typeface="Times New Roman" panose="02020603050405020304" pitchFamily="18" charset="0"/>
              </a:rPr>
              <a:t>mający na celu zwiększenie zbytu produktów</a:t>
            </a:r>
            <a:r>
              <a:rPr lang="pl-PL" sz="2000" kern="100" dirty="0">
                <a:latin typeface="+mj-lt"/>
                <a:ea typeface="Calibri" panose="020F0502020204030204" pitchFamily="34" charset="0"/>
                <a:cs typeface="Times New Roman" panose="02020603050405020304" pitchFamily="18" charset="0"/>
              </a:rPr>
              <a:t>, inną formę korzystania z nich lub osiągnięcie innego efektu, które są pożądane przez reklamodawcę. Do reklamy zalicza się również promocję sprzedaży, oferty kierowane do odbiorców za pomocą marketingu bezpośredniego lub sponsoring.</a:t>
            </a:r>
          </a:p>
          <a:p>
            <a:pPr algn="just"/>
            <a:r>
              <a:rPr lang="pl-PL" sz="2000" kern="100" dirty="0">
                <a:latin typeface="+mj-lt"/>
                <a:ea typeface="Calibri" panose="020F0502020204030204" pitchFamily="34" charset="0"/>
                <a:cs typeface="Times New Roman" panose="02020603050405020304" pitchFamily="18" charset="0"/>
              </a:rPr>
              <a:t>Reklamą w rozumieniu Kodeksu nie jest:</a:t>
            </a:r>
          </a:p>
          <a:p>
            <a:pPr algn="just">
              <a:buFontTx/>
              <a:buChar char="-"/>
            </a:pPr>
            <a:r>
              <a:rPr lang="pl-PL" sz="2000" kern="100" dirty="0">
                <a:latin typeface="+mj-lt"/>
                <a:ea typeface="Calibri" panose="020F0502020204030204" pitchFamily="34" charset="0"/>
                <a:cs typeface="Times New Roman" panose="02020603050405020304" pitchFamily="18" charset="0"/>
              </a:rPr>
              <a:t>przekaz mający na celu </a:t>
            </a:r>
            <a:r>
              <a:rPr lang="pl-PL" sz="2000" b="1" kern="100" dirty="0">
                <a:latin typeface="+mj-lt"/>
                <a:ea typeface="Calibri" panose="020F0502020204030204" pitchFamily="34" charset="0"/>
                <a:cs typeface="Times New Roman" panose="02020603050405020304" pitchFamily="18" charset="0"/>
              </a:rPr>
              <a:t>propagowanie pożądanych społecznie </a:t>
            </a:r>
            <a:r>
              <a:rPr lang="pl-PL" sz="2000" b="1" kern="100" dirty="0" err="1">
                <a:latin typeface="+mj-lt"/>
                <a:ea typeface="Calibri" panose="020F0502020204030204" pitchFamily="34" charset="0"/>
                <a:cs typeface="Times New Roman" panose="02020603050405020304" pitchFamily="18" charset="0"/>
              </a:rPr>
              <a:t>zachowań</a:t>
            </a:r>
            <a:endParaRPr lang="pl-PL" sz="2000" b="1" kern="100" dirty="0">
              <a:latin typeface="+mj-lt"/>
              <a:ea typeface="Calibri" panose="020F0502020204030204" pitchFamily="34" charset="0"/>
              <a:cs typeface="Times New Roman" panose="02020603050405020304" pitchFamily="18" charset="0"/>
            </a:endParaRPr>
          </a:p>
          <a:p>
            <a:pPr algn="just">
              <a:buFontTx/>
              <a:buChar char="-"/>
            </a:pPr>
            <a:r>
              <a:rPr lang="pl-PL" sz="2000" kern="100" dirty="0">
                <a:latin typeface="+mj-lt"/>
                <a:ea typeface="Calibri" panose="020F0502020204030204" pitchFamily="34" charset="0"/>
                <a:cs typeface="Times New Roman" panose="02020603050405020304" pitchFamily="18" charset="0"/>
              </a:rPr>
              <a:t>przekaz będący elementem </a:t>
            </a:r>
            <a:r>
              <a:rPr lang="pl-PL" sz="2000" b="1" kern="100" dirty="0">
                <a:latin typeface="+mj-lt"/>
                <a:ea typeface="Calibri" panose="020F0502020204030204" pitchFamily="34" charset="0"/>
                <a:cs typeface="Times New Roman" panose="02020603050405020304" pitchFamily="18" charset="0"/>
              </a:rPr>
              <a:t>kampanii wyborczej </a:t>
            </a:r>
            <a:r>
              <a:rPr lang="pl-PL" sz="2000" kern="100" dirty="0">
                <a:latin typeface="+mj-lt"/>
                <a:ea typeface="Calibri" panose="020F0502020204030204" pitchFamily="34" charset="0"/>
                <a:cs typeface="Times New Roman" panose="02020603050405020304" pitchFamily="18" charset="0"/>
              </a:rPr>
              <a:t>lub referendalnej</a:t>
            </a:r>
          </a:p>
          <a:p>
            <a:pPr algn="just">
              <a:buFontTx/>
              <a:buChar char="-"/>
            </a:pPr>
            <a:r>
              <a:rPr lang="pl-PL" sz="2000" kern="100" dirty="0">
                <a:latin typeface="+mj-lt"/>
                <a:ea typeface="Calibri" panose="020F0502020204030204" pitchFamily="34" charset="0"/>
                <a:cs typeface="Times New Roman" panose="02020603050405020304" pitchFamily="18" charset="0"/>
              </a:rPr>
              <a:t>przekaz, także publiczny, pochodzący od podmiotu (np. spółki kapitałowej, fundacji), </a:t>
            </a:r>
            <a:r>
              <a:rPr lang="pl-PL" sz="2000" b="1" kern="100" dirty="0">
                <a:latin typeface="+mj-lt"/>
                <a:ea typeface="Calibri" panose="020F0502020204030204" pitchFamily="34" charset="0"/>
                <a:cs typeface="Times New Roman" panose="02020603050405020304" pitchFamily="18" charset="0"/>
              </a:rPr>
              <a:t>wymagany obowiązującymi przepisami prawa </a:t>
            </a:r>
            <a:r>
              <a:rPr lang="pl-PL" sz="2000" kern="100" dirty="0">
                <a:latin typeface="+mj-lt"/>
                <a:ea typeface="Calibri" panose="020F0502020204030204" pitchFamily="34" charset="0"/>
                <a:cs typeface="Times New Roman" panose="02020603050405020304" pitchFamily="18" charset="0"/>
              </a:rPr>
              <a:t>lub skierowany do jego organów, udziałowców</a:t>
            </a:r>
          </a:p>
        </p:txBody>
      </p:sp>
    </p:spTree>
    <p:extLst>
      <p:ext uri="{BB962C8B-B14F-4D97-AF65-F5344CB8AC3E}">
        <p14:creationId xmlns:p14="http://schemas.microsoft.com/office/powerpoint/2010/main" val="4174084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88A5AF-E89F-43F1-249C-8A8FDB96F6A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656D6332-1EC1-C5B9-150C-E21388458A1F}"/>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DB76BBD8-4402-C9FE-1EC9-C8105038F04E}"/>
              </a:ext>
            </a:extLst>
          </p:cNvPr>
          <p:cNvSpPr>
            <a:spLocks noGrp="1"/>
          </p:cNvSpPr>
          <p:nvPr>
            <p:ph idx="1"/>
          </p:nvPr>
        </p:nvSpPr>
        <p:spPr>
          <a:xfrm>
            <a:off x="1387367" y="630997"/>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Sponsoring nie jest dozwolony w każdej audycji. Zabronione jest sponsorowanie:</a:t>
            </a:r>
          </a:p>
          <a:p>
            <a:pPr algn="just">
              <a:buFontTx/>
              <a:buChar char="-"/>
            </a:pPr>
            <a:r>
              <a:rPr lang="pl-PL" sz="2000" kern="100" dirty="0">
                <a:latin typeface="+mj-lt"/>
                <a:ea typeface="Calibri" panose="020F0502020204030204" pitchFamily="34" charset="0"/>
                <a:cs typeface="Times New Roman" panose="02020603050405020304" pitchFamily="18" charset="0"/>
              </a:rPr>
              <a:t>serwisów informacyjnych, z wyjątkiem serwisów sportowych i prognozy pogody, </a:t>
            </a:r>
          </a:p>
          <a:p>
            <a:pPr algn="just">
              <a:buFontTx/>
              <a:buChar char="-"/>
            </a:pPr>
            <a:r>
              <a:rPr lang="pl-PL" sz="2000" kern="100" dirty="0">
                <a:latin typeface="+mj-lt"/>
                <a:ea typeface="Calibri" panose="020F0502020204030204" pitchFamily="34" charset="0"/>
                <a:cs typeface="Times New Roman" panose="02020603050405020304" pitchFamily="18" charset="0"/>
              </a:rPr>
              <a:t>audycji publicystycznych o treści społeczno‑politycznej, </a:t>
            </a:r>
          </a:p>
          <a:p>
            <a:pPr algn="just">
              <a:buFontTx/>
              <a:buChar char="-"/>
            </a:pPr>
            <a:r>
              <a:rPr lang="pl-PL" sz="2000" kern="100" dirty="0">
                <a:latin typeface="+mj-lt"/>
                <a:ea typeface="Calibri" panose="020F0502020204030204" pitchFamily="34" charset="0"/>
                <a:cs typeface="Times New Roman" panose="02020603050405020304" pitchFamily="18" charset="0"/>
              </a:rPr>
              <a:t>audycji poradniczych i konsumenckich,</a:t>
            </a:r>
          </a:p>
          <a:p>
            <a:pPr algn="just">
              <a:buFontTx/>
              <a:buChar char="-"/>
            </a:pPr>
            <a:r>
              <a:rPr lang="pl-PL" sz="2000" kern="100" dirty="0">
                <a:latin typeface="+mj-lt"/>
                <a:ea typeface="Calibri" panose="020F0502020204030204" pitchFamily="34" charset="0"/>
                <a:cs typeface="Times New Roman" panose="02020603050405020304" pitchFamily="18" charset="0"/>
              </a:rPr>
              <a:t>audycji wyborczych lub bezpośrednio związanych z kampanią wyborczą.</a:t>
            </a:r>
          </a:p>
          <a:p>
            <a:pPr algn="just"/>
            <a:r>
              <a:rPr lang="pl-PL" sz="2000" kern="100" dirty="0">
                <a:latin typeface="+mj-lt"/>
                <a:ea typeface="Calibri" panose="020F0502020204030204" pitchFamily="34" charset="0"/>
                <a:cs typeface="Times New Roman" panose="02020603050405020304" pitchFamily="18" charset="0"/>
              </a:rPr>
              <a:t>Szczegółowe kwestie związane ze sponsorowaniem audycji lub innych przekazów zostały uregulowane w rozporządzeniu Krajowej Rady Radiofonii i Telewizji z dnia 6 lipca 2000 r. w sprawie sposobu sponsorowania audycji lub innych przekazów.</a:t>
            </a:r>
          </a:p>
        </p:txBody>
      </p:sp>
    </p:spTree>
    <p:extLst>
      <p:ext uri="{BB962C8B-B14F-4D97-AF65-F5344CB8AC3E}">
        <p14:creationId xmlns:p14="http://schemas.microsoft.com/office/powerpoint/2010/main" val="3161960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9414C7-AA05-D7DC-81DC-09B13371B1C4}"/>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295D404-46B6-4BE2-5B16-DBBD12AA0278}"/>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49726E25-EDA8-C249-5BF4-916E119FA9AD}"/>
              </a:ext>
            </a:extLst>
          </p:cNvPr>
          <p:cNvSpPr>
            <a:spLocks noGrp="1"/>
          </p:cNvSpPr>
          <p:nvPr>
            <p:ph idx="1"/>
          </p:nvPr>
        </p:nvSpPr>
        <p:spPr>
          <a:xfrm>
            <a:off x="1387367" y="630997"/>
            <a:ext cx="10610192" cy="6096288"/>
          </a:xfrm>
        </p:spPr>
        <p:txBody>
          <a:bodyPr>
            <a:normAutofit/>
          </a:bodyPr>
          <a:lstStyle/>
          <a:p>
            <a:pPr algn="just"/>
            <a:r>
              <a:rPr lang="pl-PL" sz="2000" b="1" kern="100" dirty="0">
                <a:latin typeface="+mj-lt"/>
                <a:ea typeface="Calibri" panose="020F0502020204030204" pitchFamily="34" charset="0"/>
                <a:cs typeface="Times New Roman" panose="02020603050405020304" pitchFamily="18" charset="0"/>
              </a:rPr>
              <a:t>Lokowanie produktu</a:t>
            </a:r>
            <a:r>
              <a:rPr lang="pl-PL" sz="2000" kern="100" dirty="0">
                <a:latin typeface="+mj-lt"/>
                <a:ea typeface="Calibri" panose="020F0502020204030204" pitchFamily="34" charset="0"/>
                <a:cs typeface="Times New Roman" panose="02020603050405020304" pitchFamily="18" charset="0"/>
              </a:rPr>
              <a:t>.</a:t>
            </a:r>
          </a:p>
          <a:p>
            <a:pPr algn="just"/>
            <a:r>
              <a:rPr lang="pl-PL" sz="2000" kern="100" dirty="0">
                <a:latin typeface="+mj-lt"/>
                <a:ea typeface="Calibri" panose="020F0502020204030204" pitchFamily="34" charset="0"/>
                <a:cs typeface="Times New Roman" panose="02020603050405020304" pitchFamily="18" charset="0"/>
              </a:rPr>
              <a:t>Lokowanie produktu (</a:t>
            </a:r>
            <a:r>
              <a:rPr lang="pl-PL" sz="2000" kern="100" dirty="0" err="1">
                <a:latin typeface="+mj-lt"/>
                <a:ea typeface="Calibri" panose="020F0502020204030204" pitchFamily="34" charset="0"/>
                <a:cs typeface="Times New Roman" panose="02020603050405020304" pitchFamily="18" charset="0"/>
              </a:rPr>
              <a:t>product</a:t>
            </a:r>
            <a:r>
              <a:rPr lang="pl-PL" sz="2000" kern="100" dirty="0">
                <a:latin typeface="+mj-lt"/>
                <a:ea typeface="Calibri" panose="020F0502020204030204" pitchFamily="34" charset="0"/>
                <a:cs typeface="Times New Roman" panose="02020603050405020304" pitchFamily="18" charset="0"/>
              </a:rPr>
              <a:t> </a:t>
            </a:r>
            <a:r>
              <a:rPr lang="pl-PL" sz="2000" kern="100" dirty="0" err="1">
                <a:latin typeface="+mj-lt"/>
                <a:ea typeface="Calibri" panose="020F0502020204030204" pitchFamily="34" charset="0"/>
                <a:cs typeface="Times New Roman" panose="02020603050405020304" pitchFamily="18" charset="0"/>
              </a:rPr>
              <a:t>placement</a:t>
            </a:r>
            <a:r>
              <a:rPr lang="pl-PL" sz="2000" kern="100" dirty="0">
                <a:latin typeface="+mj-lt"/>
                <a:ea typeface="Calibri" panose="020F0502020204030204" pitchFamily="34" charset="0"/>
                <a:cs typeface="Times New Roman" panose="02020603050405020304" pitchFamily="18" charset="0"/>
              </a:rPr>
              <a:t>), określane mianem „miękkiej reklamy.</a:t>
            </a:r>
          </a:p>
          <a:p>
            <a:pPr algn="just"/>
            <a:r>
              <a:rPr lang="pl-PL" sz="2000" kern="100" dirty="0">
                <a:latin typeface="+mj-lt"/>
                <a:ea typeface="Calibri" panose="020F0502020204030204" pitchFamily="34" charset="0"/>
                <a:cs typeface="Times New Roman" panose="02020603050405020304" pitchFamily="18" charset="0"/>
              </a:rPr>
              <a:t>Polega ono na umieszczaniu określonych produktów w programach telewizyjnych lub w filmach fabularnych w sposób pozornie przypadkowy, tak jednak, by widz mógł się dokładnie zapoznać ze znakiem towarowym, nazwą, wzorem itd. tegoż produktu.</a:t>
            </a:r>
          </a:p>
          <a:p>
            <a:pPr algn="just"/>
            <a:r>
              <a:rPr lang="pl-PL" sz="2000" kern="100" dirty="0">
                <a:latin typeface="+mj-lt"/>
                <a:ea typeface="Calibri" panose="020F0502020204030204" pitchFamily="34" charset="0"/>
                <a:cs typeface="Times New Roman" panose="02020603050405020304" pitchFamily="18" charset="0"/>
              </a:rPr>
              <a:t>Art. 4 pkt 21 RTVU definiuje lokowanie produktu. </a:t>
            </a:r>
            <a:r>
              <a:rPr lang="pl-PL" sz="2000" b="1" kern="100" dirty="0">
                <a:latin typeface="+mj-lt"/>
                <a:ea typeface="Calibri" panose="020F0502020204030204" pitchFamily="34" charset="0"/>
                <a:cs typeface="Times New Roman" panose="02020603050405020304" pitchFamily="18" charset="0"/>
              </a:rPr>
              <a:t>Lokowaniem produktu </a:t>
            </a:r>
            <a:r>
              <a:rPr lang="pl-PL" sz="2000" kern="100" dirty="0">
                <a:latin typeface="+mj-lt"/>
                <a:ea typeface="Calibri" panose="020F0502020204030204" pitchFamily="34" charset="0"/>
                <a:cs typeface="Times New Roman" panose="02020603050405020304" pitchFamily="18" charset="0"/>
              </a:rPr>
              <a:t>jest </a:t>
            </a:r>
            <a:r>
              <a:rPr lang="pl-PL" sz="2000" b="1" kern="100" dirty="0">
                <a:latin typeface="+mj-lt"/>
                <a:ea typeface="Calibri" panose="020F0502020204030204" pitchFamily="34" charset="0"/>
                <a:cs typeface="Times New Roman" panose="02020603050405020304" pitchFamily="18" charset="0"/>
              </a:rPr>
              <a:t>przekaz handlowy </a:t>
            </a:r>
            <a:r>
              <a:rPr lang="pl-PL" sz="2000" kern="100" dirty="0">
                <a:latin typeface="+mj-lt"/>
                <a:ea typeface="Calibri" panose="020F0502020204030204" pitchFamily="34" charset="0"/>
                <a:cs typeface="Times New Roman" panose="02020603050405020304" pitchFamily="18" charset="0"/>
              </a:rPr>
              <a:t>polegający na </a:t>
            </a:r>
            <a:r>
              <a:rPr lang="pl-PL" sz="2000" b="1" kern="100" dirty="0">
                <a:latin typeface="+mj-lt"/>
                <a:ea typeface="Calibri" panose="020F0502020204030204" pitchFamily="34" charset="0"/>
                <a:cs typeface="Times New Roman" panose="02020603050405020304" pitchFamily="18" charset="0"/>
              </a:rPr>
              <a:t>przedstawieniu lub nawiązaniu do towaru</a:t>
            </a:r>
            <a:r>
              <a:rPr lang="pl-PL" sz="2000" kern="100" dirty="0">
                <a:latin typeface="+mj-lt"/>
                <a:ea typeface="Calibri" panose="020F0502020204030204" pitchFamily="34" charset="0"/>
                <a:cs typeface="Times New Roman" panose="02020603050405020304" pitchFamily="18" charset="0"/>
              </a:rPr>
              <a:t>, usługi lub ich znaku towarowego </a:t>
            </a:r>
            <a:r>
              <a:rPr lang="pl-PL" sz="2000" b="1" kern="100" dirty="0">
                <a:latin typeface="+mj-lt"/>
                <a:ea typeface="Calibri" panose="020F0502020204030204" pitchFamily="34" charset="0"/>
                <a:cs typeface="Times New Roman" panose="02020603050405020304" pitchFamily="18" charset="0"/>
              </a:rPr>
              <a:t>w taki sposób, że stanowią one element samej audycji lub wideo </a:t>
            </a:r>
            <a:r>
              <a:rPr lang="pl-PL" sz="2000" kern="100" dirty="0">
                <a:latin typeface="+mj-lt"/>
                <a:ea typeface="Calibri" panose="020F0502020204030204" pitchFamily="34" charset="0"/>
                <a:cs typeface="Times New Roman" panose="02020603050405020304" pitchFamily="18" charset="0"/>
              </a:rPr>
              <a:t>stworzonego przez użytkownika </a:t>
            </a:r>
            <a:r>
              <a:rPr lang="pl-PL" sz="2000" b="1" kern="100" dirty="0">
                <a:latin typeface="+mj-lt"/>
                <a:ea typeface="Calibri" panose="020F0502020204030204" pitchFamily="34" charset="0"/>
                <a:cs typeface="Times New Roman" panose="02020603050405020304" pitchFamily="18" charset="0"/>
              </a:rPr>
              <a:t>w zamian za opłatę </a:t>
            </a:r>
            <a:r>
              <a:rPr lang="pl-PL" sz="2000" kern="100" dirty="0">
                <a:latin typeface="+mj-lt"/>
                <a:ea typeface="Calibri" panose="020F0502020204030204" pitchFamily="34" charset="0"/>
                <a:cs typeface="Times New Roman" panose="02020603050405020304" pitchFamily="18" charset="0"/>
              </a:rPr>
              <a:t>lub podobne wynagrodzenie, a także w postaci nieodpłatnego udostępnienia towaru lub usługi;</a:t>
            </a:r>
          </a:p>
          <a:p>
            <a:pPr algn="just"/>
            <a:r>
              <a:rPr lang="pl-PL" sz="2000" kern="100" dirty="0">
                <a:latin typeface="+mj-lt"/>
                <a:ea typeface="Calibri" panose="020F0502020204030204" pitchFamily="34" charset="0"/>
                <a:cs typeface="Times New Roman" panose="02020603050405020304" pitchFamily="18" charset="0"/>
              </a:rPr>
              <a:t>Zgodnie z definicją wyrażoną w art. 4 pkt 22 RTVU </a:t>
            </a:r>
            <a:r>
              <a:rPr lang="pl-PL" sz="2000" b="1" kern="100" dirty="0">
                <a:latin typeface="+mj-lt"/>
                <a:ea typeface="Calibri" panose="020F0502020204030204" pitchFamily="34" charset="0"/>
                <a:cs typeface="Times New Roman" panose="02020603050405020304" pitchFamily="18" charset="0"/>
              </a:rPr>
              <a:t>lokowanie tematu </a:t>
            </a:r>
            <a:r>
              <a:rPr lang="pl-PL" sz="2000" kern="100" dirty="0">
                <a:latin typeface="+mj-lt"/>
                <a:ea typeface="Calibri" panose="020F0502020204030204" pitchFamily="34" charset="0"/>
                <a:cs typeface="Times New Roman" panose="02020603050405020304" pitchFamily="18" charset="0"/>
              </a:rPr>
              <a:t>jest to </a:t>
            </a:r>
            <a:r>
              <a:rPr lang="pl-PL" sz="2000" b="1" kern="100" dirty="0">
                <a:latin typeface="+mj-lt"/>
                <a:ea typeface="Calibri" panose="020F0502020204030204" pitchFamily="34" charset="0"/>
                <a:cs typeface="Times New Roman" panose="02020603050405020304" pitchFamily="18" charset="0"/>
              </a:rPr>
              <a:t>przekaz handlowy </a:t>
            </a:r>
            <a:r>
              <a:rPr lang="pl-PL" sz="2000" kern="100" dirty="0">
                <a:latin typeface="+mj-lt"/>
                <a:ea typeface="Calibri" panose="020F0502020204030204" pitchFamily="34" charset="0"/>
                <a:cs typeface="Times New Roman" panose="02020603050405020304" pitchFamily="18" charset="0"/>
              </a:rPr>
              <a:t>polegający na </a:t>
            </a:r>
            <a:r>
              <a:rPr lang="pl-PL" sz="2000" b="1" kern="100" dirty="0">
                <a:latin typeface="+mj-lt"/>
                <a:ea typeface="Calibri" panose="020F0502020204030204" pitchFamily="34" charset="0"/>
                <a:cs typeface="Times New Roman" panose="02020603050405020304" pitchFamily="18" charset="0"/>
              </a:rPr>
              <a:t>nawiązywaniu do towaru, usługi </a:t>
            </a:r>
            <a:r>
              <a:rPr lang="pl-PL" sz="2000" kern="100" dirty="0">
                <a:latin typeface="+mj-lt"/>
                <a:ea typeface="Calibri" panose="020F0502020204030204" pitchFamily="34" charset="0"/>
                <a:cs typeface="Times New Roman" panose="02020603050405020304" pitchFamily="18" charset="0"/>
              </a:rPr>
              <a:t>lub ich znaku towarowego w scenariuszu lub liście dialogowej audycji </a:t>
            </a:r>
            <a:r>
              <a:rPr lang="pl-PL" sz="2000" b="1" kern="100" dirty="0">
                <a:latin typeface="+mj-lt"/>
                <a:ea typeface="Calibri" panose="020F0502020204030204" pitchFamily="34" charset="0"/>
                <a:cs typeface="Times New Roman" panose="02020603050405020304" pitchFamily="18" charset="0"/>
              </a:rPr>
              <a:t>w zamian za opłatę </a:t>
            </a:r>
            <a:r>
              <a:rPr lang="pl-PL" sz="2000" kern="100" dirty="0">
                <a:latin typeface="+mj-lt"/>
                <a:ea typeface="Calibri" panose="020F0502020204030204" pitchFamily="34" charset="0"/>
                <a:cs typeface="Times New Roman" panose="02020603050405020304" pitchFamily="18" charset="0"/>
              </a:rPr>
              <a:t>lub podobne wynagrodzenie</a:t>
            </a:r>
          </a:p>
          <a:p>
            <a:pPr algn="just"/>
            <a:endParaRPr lang="pl-PL" sz="2000" kern="100" dirty="0">
              <a:latin typeface="+mj-lt"/>
              <a:ea typeface="Calibri" panose="020F0502020204030204" pitchFamily="34" charset="0"/>
              <a:cs typeface="Times New Roman" panose="02020603050405020304" pitchFamily="18" charset="0"/>
            </a:endParaRP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2600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AC7EAD-04CC-3B1F-270F-29EB27ECDDC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F9C078EC-80E5-31B3-35BC-43C47712BC3A}"/>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4451F6FC-4441-3FA8-7625-41FA0506AA9D}"/>
              </a:ext>
            </a:extLst>
          </p:cNvPr>
          <p:cNvSpPr>
            <a:spLocks noGrp="1"/>
          </p:cNvSpPr>
          <p:nvPr>
            <p:ph idx="1"/>
          </p:nvPr>
        </p:nvSpPr>
        <p:spPr>
          <a:xfrm>
            <a:off x="1387367" y="630997"/>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Warunki dopuszczalności lokowania produktu. Art. 17a u.r.t.</a:t>
            </a:r>
          </a:p>
          <a:p>
            <a:pPr algn="just"/>
            <a:r>
              <a:rPr lang="pl-PL" sz="2000" kern="100" dirty="0">
                <a:latin typeface="+mj-lt"/>
                <a:ea typeface="Calibri" panose="020F0502020204030204" pitchFamily="34" charset="0"/>
                <a:cs typeface="Times New Roman" panose="02020603050405020304" pitchFamily="18" charset="0"/>
              </a:rPr>
              <a:t>Lokowanie produktu </a:t>
            </a:r>
            <a:r>
              <a:rPr lang="pl-PL" sz="2000" b="1" kern="100" dirty="0">
                <a:latin typeface="+mj-lt"/>
                <a:ea typeface="Calibri" panose="020F0502020204030204" pitchFamily="34" charset="0"/>
                <a:cs typeface="Times New Roman" panose="02020603050405020304" pitchFamily="18" charset="0"/>
              </a:rPr>
              <a:t>jest dopuszczalne </a:t>
            </a:r>
            <a:r>
              <a:rPr lang="pl-PL" sz="2000" kern="100" dirty="0">
                <a:latin typeface="+mj-lt"/>
                <a:ea typeface="Calibri" panose="020F0502020204030204" pitchFamily="34" charset="0"/>
                <a:cs typeface="Times New Roman" panose="02020603050405020304" pitchFamily="18" charset="0"/>
              </a:rPr>
              <a:t>we wszystkich audycjach, </a:t>
            </a:r>
            <a:r>
              <a:rPr lang="pl-PL" sz="2000" b="1" kern="100" dirty="0">
                <a:latin typeface="+mj-lt"/>
                <a:ea typeface="Calibri" panose="020F0502020204030204" pitchFamily="34" charset="0"/>
                <a:cs typeface="Times New Roman" panose="02020603050405020304" pitchFamily="18" charset="0"/>
              </a:rPr>
              <a:t>z wyjątkiem</a:t>
            </a:r>
            <a:r>
              <a:rPr lang="pl-PL" sz="2000" kern="100" dirty="0">
                <a:latin typeface="+mj-lt"/>
                <a:ea typeface="Calibri" panose="020F0502020204030204" pitchFamily="34" charset="0"/>
                <a:cs typeface="Times New Roman" panose="02020603050405020304" pitchFamily="18" charset="0"/>
              </a:rPr>
              <a:t>:</a:t>
            </a:r>
          </a:p>
          <a:p>
            <a:pPr algn="just">
              <a:buFontTx/>
              <a:buChar char="-"/>
            </a:pPr>
            <a:r>
              <a:rPr lang="pl-PL" sz="2000" kern="100" dirty="0">
                <a:latin typeface="+mj-lt"/>
                <a:ea typeface="Calibri" panose="020F0502020204030204" pitchFamily="34" charset="0"/>
                <a:cs typeface="Times New Roman" panose="02020603050405020304" pitchFamily="18" charset="0"/>
              </a:rPr>
              <a:t>serwisów informacyjnych, z wyłączeniem sportowych i prognozy pogody;</a:t>
            </a:r>
          </a:p>
          <a:p>
            <a:pPr algn="just">
              <a:buFontTx/>
              <a:buChar char="-"/>
            </a:pPr>
            <a:r>
              <a:rPr lang="pl-PL" sz="2000" kern="100" dirty="0">
                <a:latin typeface="+mj-lt"/>
                <a:ea typeface="Calibri" panose="020F0502020204030204" pitchFamily="34" charset="0"/>
                <a:cs typeface="Times New Roman" panose="02020603050405020304" pitchFamily="18" charset="0"/>
              </a:rPr>
              <a:t>audycji publicystycznych o treści społeczno-politycznej;</a:t>
            </a:r>
          </a:p>
          <a:p>
            <a:pPr algn="just">
              <a:buFontTx/>
              <a:buChar char="-"/>
            </a:pPr>
            <a:r>
              <a:rPr lang="pl-PL" sz="2000" kern="100" dirty="0">
                <a:latin typeface="+mj-lt"/>
                <a:ea typeface="Calibri" panose="020F0502020204030204" pitchFamily="34" charset="0"/>
                <a:cs typeface="Times New Roman" panose="02020603050405020304" pitchFamily="18" charset="0"/>
              </a:rPr>
              <a:t>audycji dotyczących spraw konsumenckich;</a:t>
            </a:r>
          </a:p>
          <a:p>
            <a:pPr algn="just">
              <a:buFontTx/>
              <a:buChar char="-"/>
            </a:pPr>
            <a:r>
              <a:rPr lang="pl-PL" sz="2000" kern="100" dirty="0">
                <a:latin typeface="+mj-lt"/>
                <a:ea typeface="Calibri" panose="020F0502020204030204" pitchFamily="34" charset="0"/>
                <a:cs typeface="Times New Roman" panose="02020603050405020304" pitchFamily="18" charset="0"/>
              </a:rPr>
              <a:t>audycji religijnych; </a:t>
            </a:r>
          </a:p>
          <a:p>
            <a:pPr algn="just">
              <a:buFontTx/>
              <a:buChar char="-"/>
            </a:pPr>
            <a:r>
              <a:rPr lang="pl-PL" sz="2000" kern="100" dirty="0">
                <a:latin typeface="+mj-lt"/>
                <a:ea typeface="Calibri" panose="020F0502020204030204" pitchFamily="34" charset="0"/>
                <a:cs typeface="Times New Roman" panose="02020603050405020304" pitchFamily="18" charset="0"/>
              </a:rPr>
              <a:t>audycji dla dzieci.</a:t>
            </a:r>
          </a:p>
          <a:p>
            <a:pPr algn="just"/>
            <a:r>
              <a:rPr lang="pl-PL" sz="2000" b="1" kern="100" dirty="0">
                <a:latin typeface="+mj-lt"/>
                <a:ea typeface="Calibri" panose="020F0502020204030204" pitchFamily="34" charset="0"/>
                <a:cs typeface="Times New Roman" panose="02020603050405020304" pitchFamily="18" charset="0"/>
              </a:rPr>
              <a:t>Audycje, w których stosuje się lokowanie produktu</a:t>
            </a:r>
            <a:r>
              <a:rPr lang="pl-PL" sz="2000" kern="100" dirty="0">
                <a:latin typeface="+mj-lt"/>
                <a:ea typeface="Calibri" panose="020F0502020204030204" pitchFamily="34" charset="0"/>
                <a:cs typeface="Times New Roman" panose="02020603050405020304" pitchFamily="18" charset="0"/>
              </a:rPr>
              <a:t>, </a:t>
            </a:r>
            <a:r>
              <a:rPr lang="pl-PL" sz="2000" b="1" kern="100" dirty="0">
                <a:latin typeface="+mj-lt"/>
                <a:ea typeface="Calibri" panose="020F0502020204030204" pitchFamily="34" charset="0"/>
                <a:cs typeface="Times New Roman" panose="02020603050405020304" pitchFamily="18" charset="0"/>
              </a:rPr>
              <a:t>oznacza się </a:t>
            </a:r>
            <a:r>
              <a:rPr lang="pl-PL" sz="2000" kern="100" dirty="0">
                <a:latin typeface="+mj-lt"/>
                <a:ea typeface="Calibri" panose="020F0502020204030204" pitchFamily="34" charset="0"/>
                <a:cs typeface="Times New Roman" panose="02020603050405020304" pitchFamily="18" charset="0"/>
              </a:rPr>
              <a:t>w programach telewizyjnych </a:t>
            </a:r>
            <a:r>
              <a:rPr lang="pl-PL" sz="2000" b="1" kern="100" dirty="0">
                <a:latin typeface="+mj-lt"/>
                <a:ea typeface="Calibri" panose="020F0502020204030204" pitchFamily="34" charset="0"/>
                <a:cs typeface="Times New Roman" panose="02020603050405020304" pitchFamily="18" charset="0"/>
              </a:rPr>
              <a:t>za pomocą znaku graficznego</a:t>
            </a:r>
            <a:r>
              <a:rPr lang="pl-PL" sz="2000" kern="100" dirty="0">
                <a:latin typeface="+mj-lt"/>
                <a:ea typeface="Calibri" panose="020F0502020204030204" pitchFamily="34" charset="0"/>
                <a:cs typeface="Times New Roman" panose="02020603050405020304" pitchFamily="18" charset="0"/>
              </a:rPr>
              <a:t>, a w programach radiowych za pomocą </a:t>
            </a:r>
            <a:r>
              <a:rPr lang="pl-PL" sz="2000" b="1" kern="100" dirty="0">
                <a:latin typeface="+mj-lt"/>
                <a:ea typeface="Calibri" panose="020F0502020204030204" pitchFamily="34" charset="0"/>
                <a:cs typeface="Times New Roman" panose="02020603050405020304" pitchFamily="18" charset="0"/>
              </a:rPr>
              <a:t>sygnału dźwiękowego </a:t>
            </a:r>
            <a:r>
              <a:rPr lang="pl-PL" sz="2000" kern="100" dirty="0">
                <a:latin typeface="+mj-lt"/>
                <a:ea typeface="Calibri" panose="020F0502020204030204" pitchFamily="34" charset="0"/>
                <a:cs typeface="Times New Roman" panose="02020603050405020304" pitchFamily="18" charset="0"/>
              </a:rPr>
              <a:t>informujących o </a:t>
            </a:r>
            <a:r>
              <a:rPr lang="pl-PL" sz="2000" b="1" kern="100" dirty="0">
                <a:latin typeface="+mj-lt"/>
                <a:ea typeface="Calibri" panose="020F0502020204030204" pitchFamily="34" charset="0"/>
                <a:cs typeface="Times New Roman" panose="02020603050405020304" pitchFamily="18" charset="0"/>
              </a:rPr>
              <a:t>fakcie lokowania produktu</a:t>
            </a:r>
            <a:r>
              <a:rPr lang="pl-PL" sz="2000" kern="100" dirty="0">
                <a:latin typeface="+mj-lt"/>
                <a:ea typeface="Calibri" panose="020F0502020204030204" pitchFamily="34" charset="0"/>
                <a:cs typeface="Times New Roman" panose="02020603050405020304" pitchFamily="18" charset="0"/>
              </a:rPr>
              <a:t>, na początku, na końcu oraz w momencie wznowienia po przerwie na reklamę lub telesprzedaż.</a:t>
            </a:r>
          </a:p>
          <a:p>
            <a:pPr algn="just"/>
            <a:endParaRPr lang="pl-PL" sz="2000" kern="100" dirty="0">
              <a:latin typeface="+mj-lt"/>
              <a:ea typeface="Calibri" panose="020F0502020204030204" pitchFamily="34" charset="0"/>
              <a:cs typeface="Times New Roman" panose="02020603050405020304" pitchFamily="18" charset="0"/>
            </a:endParaRPr>
          </a:p>
        </p:txBody>
      </p:sp>
      <p:pic>
        <p:nvPicPr>
          <p:cNvPr id="5" name="Obraz 4">
            <a:extLst>
              <a:ext uri="{FF2B5EF4-FFF2-40B4-BE49-F238E27FC236}">
                <a16:creationId xmlns:a16="http://schemas.microsoft.com/office/drawing/2014/main" id="{11BCA42E-168A-F8A5-3BF8-5E0E6D8C10B3}"/>
              </a:ext>
            </a:extLst>
          </p:cNvPr>
          <p:cNvPicPr>
            <a:picLocks noChangeAspect="1"/>
          </p:cNvPicPr>
          <p:nvPr/>
        </p:nvPicPr>
        <p:blipFill>
          <a:blip r:embed="rId3"/>
          <a:stretch>
            <a:fillRect/>
          </a:stretch>
        </p:blipFill>
        <p:spPr>
          <a:xfrm>
            <a:off x="3135512" y="5541127"/>
            <a:ext cx="5321886" cy="685876"/>
          </a:xfrm>
          <a:prstGeom prst="rect">
            <a:avLst/>
          </a:prstGeom>
        </p:spPr>
      </p:pic>
    </p:spTree>
    <p:extLst>
      <p:ext uri="{BB962C8B-B14F-4D97-AF65-F5344CB8AC3E}">
        <p14:creationId xmlns:p14="http://schemas.microsoft.com/office/powerpoint/2010/main" val="4072528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3DBBA7-1CB7-830C-A671-7F3E14F1129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9C00FBD-BBB7-457F-6499-3CE307A50D30}"/>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C3CFB417-FF4F-52BD-FD8B-3306CC1533E2}"/>
              </a:ext>
            </a:extLst>
          </p:cNvPr>
          <p:cNvSpPr>
            <a:spLocks noGrp="1"/>
          </p:cNvSpPr>
          <p:nvPr>
            <p:ph idx="1"/>
          </p:nvPr>
        </p:nvSpPr>
        <p:spPr>
          <a:xfrm>
            <a:off x="1387367" y="630997"/>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Zastosowanie lokowania produktu </a:t>
            </a:r>
            <a:r>
              <a:rPr lang="pl-PL" sz="2000" b="1" kern="100" dirty="0">
                <a:latin typeface="+mj-lt"/>
                <a:ea typeface="Calibri" panose="020F0502020204030204" pitchFamily="34" charset="0"/>
                <a:cs typeface="Times New Roman" panose="02020603050405020304" pitchFamily="18" charset="0"/>
              </a:rPr>
              <a:t>nie może naruszać samodzielności i niezależności redakcyjnej nadawcy </a:t>
            </a:r>
            <a:r>
              <a:rPr lang="pl-PL" sz="2000" kern="100" dirty="0">
                <a:latin typeface="+mj-lt"/>
                <a:ea typeface="Calibri" panose="020F0502020204030204" pitchFamily="34" charset="0"/>
                <a:cs typeface="Times New Roman" panose="02020603050405020304" pitchFamily="18" charset="0"/>
              </a:rPr>
              <a:t>przez wpływ na treść lub miejsce audycji w programie oraz nie zwalnia nadawcy od odpowiedzialności za treść audycji.</a:t>
            </a:r>
          </a:p>
          <a:p>
            <a:pPr algn="just"/>
            <a:r>
              <a:rPr lang="pl-PL" sz="2000" kern="100" dirty="0">
                <a:latin typeface="+mj-lt"/>
                <a:ea typeface="Calibri" panose="020F0502020204030204" pitchFamily="34" charset="0"/>
                <a:cs typeface="Times New Roman" panose="02020603050405020304" pitchFamily="18" charset="0"/>
              </a:rPr>
              <a:t>Audycje, w których stosuje się lokowanie produktu, nie mogą:</a:t>
            </a:r>
          </a:p>
          <a:p>
            <a:pPr algn="just">
              <a:buFontTx/>
              <a:buChar char="-"/>
            </a:pPr>
            <a:r>
              <a:rPr lang="pl-PL" sz="2000" kern="100" dirty="0">
                <a:latin typeface="+mj-lt"/>
                <a:ea typeface="Calibri" panose="020F0502020204030204" pitchFamily="34" charset="0"/>
                <a:cs typeface="Times New Roman" panose="02020603050405020304" pitchFamily="18" charset="0"/>
              </a:rPr>
              <a:t>nadmiernie eksponować danego produktu</a:t>
            </a:r>
          </a:p>
          <a:p>
            <a:pPr algn="just">
              <a:buFontTx/>
              <a:buChar char="-"/>
            </a:pPr>
            <a:r>
              <a:rPr lang="pl-PL" sz="2000" kern="100" dirty="0">
                <a:latin typeface="+mj-lt"/>
                <a:ea typeface="Calibri" panose="020F0502020204030204" pitchFamily="34" charset="0"/>
                <a:cs typeface="Times New Roman" panose="02020603050405020304" pitchFamily="18" charset="0"/>
              </a:rPr>
              <a:t>zachęcać bezpośrednio do nabycia lub najmu towarów lub usług, zwłaszcza przez promocyjne odniesienia do nich</a:t>
            </a:r>
          </a:p>
          <a:p>
            <a:pPr algn="just"/>
            <a:r>
              <a:rPr lang="pl-PL" sz="2000" dirty="0"/>
              <a:t>Opis nadmiernej ekspozycji produktu w audycji znajduje się w pkt 33 </a:t>
            </a:r>
            <a:r>
              <a:rPr lang="pl-PL" sz="2000" dirty="0">
                <a:hlinkClick r:id="rId3"/>
              </a:rPr>
              <a:t>komunikatu</a:t>
            </a:r>
            <a:r>
              <a:rPr lang="pl-PL" sz="2000" dirty="0"/>
              <a:t> interpretacyjnego Komisji Europejskiej z 28.04.2004 r. w sprawie niektórych aspektów przepisów o reklamie telewizyjnej w dyrektywie o telewizji bez granic. W treści tegoż dokumentu wskazano, że nieuzasadniony, nadmierny charakter może wynikać z powtarzającej się obecności danej marki, towaru lub usługi, lub ze sposobu, w jaki jest ona prezentowana i się pojawia.</a:t>
            </a:r>
          </a:p>
          <a:p>
            <a:pPr algn="just"/>
            <a:r>
              <a:rPr lang="pl-PL" sz="2000" kern="100" dirty="0">
                <a:latin typeface="+mj-lt"/>
                <a:ea typeface="Calibri" panose="020F0502020204030204" pitchFamily="34" charset="0"/>
                <a:cs typeface="Times New Roman" panose="02020603050405020304" pitchFamily="18" charset="0"/>
              </a:rPr>
              <a:t>Lokowanie produktu powinno być neutralne, z tym że wyraźne odróżnienie bezpośredniego od pośredniego zachęcania do zakupu może być bardzo trudne w praktyce. </a:t>
            </a: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711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5B08F4-7A37-7BC9-28C7-82D99AE51747}"/>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B4E350C9-297B-6DCE-4130-7DAF90C28B2E}"/>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DD561F18-B8E6-1336-AF7F-95E6CFD37834}"/>
              </a:ext>
            </a:extLst>
          </p:cNvPr>
          <p:cNvSpPr>
            <a:spLocks noGrp="1"/>
          </p:cNvSpPr>
          <p:nvPr>
            <p:ph idx="1"/>
          </p:nvPr>
        </p:nvSpPr>
        <p:spPr>
          <a:xfrm>
            <a:off x="1387367" y="630997"/>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Nadawca jest obowiązany do prowadzenia i przechowywania </a:t>
            </a:r>
            <a:r>
              <a:rPr lang="pl-PL" sz="2000" b="1" kern="100" dirty="0">
                <a:latin typeface="+mj-lt"/>
                <a:ea typeface="Calibri" panose="020F0502020204030204" pitchFamily="34" charset="0"/>
                <a:cs typeface="Times New Roman" panose="02020603050405020304" pitchFamily="18" charset="0"/>
              </a:rPr>
              <a:t>ewidencji audycji</a:t>
            </a:r>
            <a:r>
              <a:rPr lang="pl-PL" sz="2000" kern="100" dirty="0">
                <a:latin typeface="+mj-lt"/>
                <a:ea typeface="Calibri" panose="020F0502020204030204" pitchFamily="34" charset="0"/>
                <a:cs typeface="Times New Roman" panose="02020603050405020304" pitchFamily="18" charset="0"/>
              </a:rPr>
              <a:t>, w których zastosowano lokowanie produktu, zaś Przewodniczący KRRiT może żądać od nadawcy przedstawienia dokumentacji w zakresie lokowania produktu.</a:t>
            </a:r>
          </a:p>
          <a:p>
            <a:pPr algn="just"/>
            <a:r>
              <a:rPr lang="pl-PL" sz="2000" kern="100" dirty="0">
                <a:latin typeface="+mj-lt"/>
                <a:ea typeface="Calibri" panose="020F0502020204030204" pitchFamily="34" charset="0"/>
                <a:cs typeface="Times New Roman" panose="02020603050405020304" pitchFamily="18" charset="0"/>
              </a:rPr>
              <a:t>Krajowa Rada Radiofonii i Telewizji określiła rozporządzeniem z dnia 30 czerwca 2011 r. szczegółowe warunki oznaczania przez nadawcę audycji, w których zastosowano lokowanie produktu.</a:t>
            </a: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23384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BE0A67-6DB8-6562-05DB-319D1BFC06F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586ECDD-877C-E8DB-D613-BD28956E5885}"/>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3276317E-B5A5-FD97-3695-45E3B928EF11}"/>
              </a:ext>
            </a:extLst>
          </p:cNvPr>
          <p:cNvSpPr>
            <a:spLocks noGrp="1"/>
          </p:cNvSpPr>
          <p:nvPr>
            <p:ph idx="1"/>
          </p:nvPr>
        </p:nvSpPr>
        <p:spPr>
          <a:xfrm>
            <a:off x="1387367" y="630997"/>
            <a:ext cx="10610192" cy="6096288"/>
          </a:xfrm>
        </p:spPr>
        <p:txBody>
          <a:bodyPr>
            <a:normAutofit/>
          </a:bodyPr>
          <a:lstStyle/>
          <a:p>
            <a:pPr algn="just"/>
            <a:r>
              <a:rPr lang="pl-PL" sz="2000" b="1" kern="100" dirty="0">
                <a:latin typeface="+mj-lt"/>
                <a:ea typeface="Calibri" panose="020F0502020204030204" pitchFamily="34" charset="0"/>
                <a:cs typeface="Times New Roman" panose="02020603050405020304" pitchFamily="18" charset="0"/>
              </a:rPr>
              <a:t>Zakazane przekazy handlowe.</a:t>
            </a:r>
          </a:p>
          <a:p>
            <a:pPr algn="just"/>
            <a:r>
              <a:rPr lang="pl-PL" sz="2000" kern="100" dirty="0">
                <a:latin typeface="+mj-lt"/>
                <a:ea typeface="Calibri" panose="020F0502020204030204" pitchFamily="34" charset="0"/>
                <a:cs typeface="Times New Roman" panose="02020603050405020304" pitchFamily="18" charset="0"/>
              </a:rPr>
              <a:t>Ustawa o radiofonii i telewizji zawiera ponadto </a:t>
            </a:r>
            <a:r>
              <a:rPr lang="pl-PL" sz="2000" b="1" kern="100" dirty="0">
                <a:latin typeface="+mj-lt"/>
                <a:ea typeface="Calibri" panose="020F0502020204030204" pitchFamily="34" charset="0"/>
                <a:cs typeface="Times New Roman" panose="02020603050405020304" pitchFamily="18" charset="0"/>
              </a:rPr>
              <a:t>wspólne wytyczne i zakazy</a:t>
            </a:r>
            <a:r>
              <a:rPr lang="pl-PL" sz="2000" kern="100" dirty="0">
                <a:latin typeface="+mj-lt"/>
                <a:ea typeface="Calibri" panose="020F0502020204030204" pitchFamily="34" charset="0"/>
                <a:cs typeface="Times New Roman" panose="02020603050405020304" pitchFamily="18" charset="0"/>
              </a:rPr>
              <a:t>, które dotyczą wszystkich przekazów handlowych. </a:t>
            </a:r>
          </a:p>
          <a:p>
            <a:pPr algn="just"/>
            <a:r>
              <a:rPr lang="pl-PL" sz="2000" kern="100" dirty="0">
                <a:latin typeface="+mj-lt"/>
                <a:ea typeface="Calibri" panose="020F0502020204030204" pitchFamily="34" charset="0"/>
                <a:cs typeface="Times New Roman" panose="02020603050405020304" pitchFamily="18" charset="0"/>
              </a:rPr>
              <a:t>Przede wszystkim są to </a:t>
            </a:r>
            <a:r>
              <a:rPr lang="pl-PL" sz="2000" b="1" kern="100" dirty="0">
                <a:latin typeface="+mj-lt"/>
                <a:ea typeface="Calibri" panose="020F0502020204030204" pitchFamily="34" charset="0"/>
                <a:cs typeface="Times New Roman" panose="02020603050405020304" pitchFamily="18" charset="0"/>
              </a:rPr>
              <a:t>zakazy przedmiotowe</a:t>
            </a:r>
            <a:r>
              <a:rPr lang="pl-PL" sz="2000" kern="100" dirty="0">
                <a:latin typeface="+mj-lt"/>
                <a:ea typeface="Calibri" panose="020F0502020204030204" pitchFamily="34" charset="0"/>
                <a:cs typeface="Times New Roman" panose="02020603050405020304" pitchFamily="18" charset="0"/>
              </a:rPr>
              <a:t>, określające, </a:t>
            </a:r>
            <a:r>
              <a:rPr lang="pl-PL" sz="2000" b="1" kern="100" dirty="0">
                <a:latin typeface="+mj-lt"/>
                <a:ea typeface="Calibri" panose="020F0502020204030204" pitchFamily="34" charset="0"/>
                <a:cs typeface="Times New Roman" panose="02020603050405020304" pitchFamily="18" charset="0"/>
              </a:rPr>
              <a:t>które przedmioty lub usługi nie mogą być w żaden sposób promowane</a:t>
            </a:r>
            <a:r>
              <a:rPr lang="pl-PL" sz="2000" kern="100" dirty="0">
                <a:latin typeface="+mj-lt"/>
                <a:ea typeface="Calibri" panose="020F0502020204030204" pitchFamily="34" charset="0"/>
                <a:cs typeface="Times New Roman" panose="02020603050405020304" pitchFamily="18" charset="0"/>
              </a:rPr>
              <a:t>(art. 16b ust. 1):</a:t>
            </a:r>
          </a:p>
          <a:p>
            <a:pPr algn="just">
              <a:buFontTx/>
              <a:buChar char="-"/>
            </a:pPr>
            <a:r>
              <a:rPr lang="pl-PL" sz="2000" b="1" kern="100" dirty="0">
                <a:latin typeface="+mj-lt"/>
                <a:ea typeface="Calibri" panose="020F0502020204030204" pitchFamily="34" charset="0"/>
                <a:cs typeface="Times New Roman" panose="02020603050405020304" pitchFamily="18" charset="0"/>
              </a:rPr>
              <a:t>wyroby tytoniowe</a:t>
            </a:r>
            <a:r>
              <a:rPr lang="pl-PL" sz="2000" kern="100" dirty="0">
                <a:latin typeface="+mj-lt"/>
                <a:ea typeface="Calibri" panose="020F0502020204030204" pitchFamily="34" charset="0"/>
                <a:cs typeface="Times New Roman" panose="02020603050405020304" pitchFamily="18" charset="0"/>
              </a:rPr>
              <a:t>, rekwizyty tytoniowe, produkty imitujące wyroby tytoniowe lub rekwizyty tytoniowe oraz symbole związane z używaniem tytoniu</a:t>
            </a:r>
          </a:p>
          <a:p>
            <a:pPr algn="just">
              <a:buFontTx/>
              <a:buChar char="-"/>
            </a:pPr>
            <a:r>
              <a:rPr lang="pl-PL" sz="2000" kern="100" dirty="0">
                <a:latin typeface="+mj-lt"/>
                <a:ea typeface="Calibri" panose="020F0502020204030204" pitchFamily="34" charset="0"/>
                <a:cs typeface="Times New Roman" panose="02020603050405020304" pitchFamily="18" charset="0"/>
              </a:rPr>
              <a:t>napoje </a:t>
            </a:r>
            <a:r>
              <a:rPr lang="pl-PL" sz="2000" b="1" kern="100" dirty="0">
                <a:latin typeface="+mj-lt"/>
                <a:ea typeface="Calibri" panose="020F0502020204030204" pitchFamily="34" charset="0"/>
                <a:cs typeface="Times New Roman" panose="02020603050405020304" pitchFamily="18" charset="0"/>
              </a:rPr>
              <a:t>alkoholowe</a:t>
            </a:r>
          </a:p>
          <a:p>
            <a:pPr algn="just">
              <a:buFontTx/>
              <a:buChar char="-"/>
            </a:pPr>
            <a:r>
              <a:rPr lang="pl-PL" sz="2000" b="1" kern="100" dirty="0">
                <a:latin typeface="+mj-lt"/>
                <a:ea typeface="Calibri" panose="020F0502020204030204" pitchFamily="34" charset="0"/>
                <a:cs typeface="Times New Roman" panose="02020603050405020304" pitchFamily="18" charset="0"/>
              </a:rPr>
              <a:t>świadczenia zdrowotne</a:t>
            </a:r>
          </a:p>
          <a:p>
            <a:pPr algn="just">
              <a:buFontTx/>
              <a:buChar char="-"/>
            </a:pPr>
            <a:r>
              <a:rPr lang="pl-PL" sz="2000" kern="100" dirty="0">
                <a:latin typeface="+mj-lt"/>
                <a:ea typeface="Calibri" panose="020F0502020204030204" pitchFamily="34" charset="0"/>
                <a:cs typeface="Times New Roman" panose="02020603050405020304" pitchFamily="18" charset="0"/>
              </a:rPr>
              <a:t>produkty </a:t>
            </a:r>
            <a:r>
              <a:rPr lang="pl-PL" sz="2000" b="1" kern="100" dirty="0">
                <a:latin typeface="+mj-lt"/>
                <a:ea typeface="Calibri" panose="020F0502020204030204" pitchFamily="34" charset="0"/>
                <a:cs typeface="Times New Roman" panose="02020603050405020304" pitchFamily="18" charset="0"/>
              </a:rPr>
              <a:t>lecznicze</a:t>
            </a:r>
          </a:p>
          <a:p>
            <a:pPr algn="just">
              <a:buFontTx/>
              <a:buChar char="-"/>
            </a:pPr>
            <a:r>
              <a:rPr lang="pl-PL" sz="2000" b="1" kern="100" dirty="0">
                <a:latin typeface="+mj-lt"/>
                <a:ea typeface="Calibri" panose="020F0502020204030204" pitchFamily="34" charset="0"/>
                <a:cs typeface="Times New Roman" panose="02020603050405020304" pitchFamily="18" charset="0"/>
              </a:rPr>
              <a:t>gry</a:t>
            </a:r>
            <a:r>
              <a:rPr lang="pl-PL" sz="2000" kern="100" dirty="0">
                <a:latin typeface="+mj-lt"/>
                <a:ea typeface="Calibri" panose="020F0502020204030204" pitchFamily="34" charset="0"/>
                <a:cs typeface="Times New Roman" panose="02020603050405020304" pitchFamily="18" charset="0"/>
              </a:rPr>
              <a:t> cylindryczne, gry w karty, gry w kości, zakłady wzajemne, gry na automatach</a:t>
            </a:r>
          </a:p>
          <a:p>
            <a:pPr algn="just">
              <a:buFontTx/>
              <a:buChar char="-"/>
            </a:pPr>
            <a:r>
              <a:rPr lang="pl-PL" sz="2000" b="1" kern="100" dirty="0">
                <a:latin typeface="+mj-lt"/>
                <a:ea typeface="Calibri" panose="020F0502020204030204" pitchFamily="34" charset="0"/>
                <a:cs typeface="Times New Roman" panose="02020603050405020304" pitchFamily="18" charset="0"/>
              </a:rPr>
              <a:t>substancje psychotropowe </a:t>
            </a:r>
            <a:r>
              <a:rPr lang="pl-PL" sz="2000" kern="100" dirty="0">
                <a:latin typeface="+mj-lt"/>
                <a:ea typeface="Calibri" panose="020F0502020204030204" pitchFamily="34" charset="0"/>
                <a:cs typeface="Times New Roman" panose="02020603050405020304" pitchFamily="18" charset="0"/>
              </a:rPr>
              <a:t>lub środki odurzające oraz środki spożywcze lub inne produkty</a:t>
            </a:r>
          </a:p>
          <a:p>
            <a:pPr algn="just">
              <a:buFontTx/>
              <a:buChar char="-"/>
            </a:pPr>
            <a:r>
              <a:rPr lang="pl-PL" sz="2000" kern="100" dirty="0">
                <a:latin typeface="+mj-lt"/>
                <a:ea typeface="Calibri" panose="020F0502020204030204" pitchFamily="34" charset="0"/>
                <a:cs typeface="Times New Roman" panose="02020603050405020304" pitchFamily="18" charset="0"/>
              </a:rPr>
              <a:t>usługi w zakresie udostępniania </a:t>
            </a:r>
            <a:r>
              <a:rPr lang="pl-PL" sz="2000" b="1" kern="100" dirty="0">
                <a:latin typeface="+mj-lt"/>
                <a:ea typeface="Calibri" panose="020F0502020204030204" pitchFamily="34" charset="0"/>
                <a:cs typeface="Times New Roman" panose="02020603050405020304" pitchFamily="18" charset="0"/>
              </a:rPr>
              <a:t>solarium</a:t>
            </a:r>
          </a:p>
        </p:txBody>
      </p:sp>
    </p:spTree>
    <p:extLst>
      <p:ext uri="{BB962C8B-B14F-4D97-AF65-F5344CB8AC3E}">
        <p14:creationId xmlns:p14="http://schemas.microsoft.com/office/powerpoint/2010/main" val="2608344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A9B10-BC47-86E0-9A74-2DB58BABD39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F58481DE-5778-A6D3-1475-986110196DF8}"/>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0CBDE975-DC64-6DC4-A1B9-B5BD91331B78}"/>
              </a:ext>
            </a:extLst>
          </p:cNvPr>
          <p:cNvSpPr>
            <a:spLocks noGrp="1"/>
          </p:cNvSpPr>
          <p:nvPr>
            <p:ph idx="1"/>
          </p:nvPr>
        </p:nvSpPr>
        <p:spPr>
          <a:xfrm>
            <a:off x="1387367" y="630997"/>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Jednym z </a:t>
            </a:r>
            <a:r>
              <a:rPr lang="pl-PL" sz="2000" b="1" kern="100" dirty="0">
                <a:latin typeface="+mj-lt"/>
                <a:ea typeface="Calibri" panose="020F0502020204030204" pitchFamily="34" charset="0"/>
                <a:cs typeface="Times New Roman" panose="02020603050405020304" pitchFamily="18" charset="0"/>
              </a:rPr>
              <a:t>celów polityki unijnej</a:t>
            </a:r>
            <a:r>
              <a:rPr lang="pl-PL" sz="2000" kern="100" dirty="0">
                <a:latin typeface="+mj-lt"/>
                <a:ea typeface="Calibri" panose="020F0502020204030204" pitchFamily="34" charset="0"/>
                <a:cs typeface="Times New Roman" panose="02020603050405020304" pitchFamily="18" charset="0"/>
              </a:rPr>
              <a:t>, nie tylko w odniesieniu do przekazów audiowizualnych, jest </a:t>
            </a:r>
            <a:r>
              <a:rPr lang="pl-PL" sz="2000" b="1" kern="100" dirty="0">
                <a:latin typeface="+mj-lt"/>
                <a:ea typeface="Calibri" panose="020F0502020204030204" pitchFamily="34" charset="0"/>
                <a:cs typeface="Times New Roman" panose="02020603050405020304" pitchFamily="18" charset="0"/>
              </a:rPr>
              <a:t>ochrona dzieci i młodzieży </a:t>
            </a:r>
            <a:r>
              <a:rPr lang="pl-PL" sz="2000" kern="100" dirty="0">
                <a:latin typeface="+mj-lt"/>
                <a:ea typeface="Calibri" panose="020F0502020204030204" pitchFamily="34" charset="0"/>
                <a:cs typeface="Times New Roman" panose="02020603050405020304" pitchFamily="18" charset="0"/>
              </a:rPr>
              <a:t>przed dostępem do treści niepożądanych i zagrażających prawidłowemu rozwojowi, tak fizycznemu, jak i psychicznemu</a:t>
            </a:r>
          </a:p>
          <a:p>
            <a:pPr algn="just"/>
            <a:r>
              <a:rPr lang="pl-PL" sz="2000" kern="100" dirty="0">
                <a:latin typeface="+mj-lt"/>
                <a:ea typeface="Calibri" panose="020F0502020204030204" pitchFamily="34" charset="0"/>
                <a:cs typeface="Times New Roman" panose="02020603050405020304" pitchFamily="18" charset="0"/>
              </a:rPr>
              <a:t>W ustawie o radiofonii i telewizji określono takie </a:t>
            </a:r>
            <a:r>
              <a:rPr lang="pl-PL" sz="2000" b="1" kern="100" dirty="0">
                <a:latin typeface="+mj-lt"/>
                <a:ea typeface="Calibri" panose="020F0502020204030204" pitchFamily="34" charset="0"/>
                <a:cs typeface="Times New Roman" panose="02020603050405020304" pitchFamily="18" charset="0"/>
              </a:rPr>
              <a:t>sytuacje i treści</a:t>
            </a:r>
            <a:r>
              <a:rPr lang="pl-PL" sz="2000" kern="100" dirty="0">
                <a:latin typeface="+mj-lt"/>
                <a:ea typeface="Calibri" panose="020F0502020204030204" pitchFamily="34" charset="0"/>
                <a:cs typeface="Times New Roman" panose="02020603050405020304" pitchFamily="18" charset="0"/>
              </a:rPr>
              <a:t>, które </a:t>
            </a:r>
            <a:r>
              <a:rPr lang="pl-PL" sz="2000" b="1" kern="100" dirty="0">
                <a:latin typeface="+mj-lt"/>
                <a:ea typeface="Calibri" panose="020F0502020204030204" pitchFamily="34" charset="0"/>
                <a:cs typeface="Times New Roman" panose="02020603050405020304" pitchFamily="18" charset="0"/>
              </a:rPr>
              <a:t>nie powinny się znaleźć w przekazach handlowych </a:t>
            </a:r>
            <a:r>
              <a:rPr lang="pl-PL" sz="2000" kern="100" dirty="0">
                <a:latin typeface="+mj-lt"/>
                <a:ea typeface="Calibri" panose="020F0502020204030204" pitchFamily="34" charset="0"/>
                <a:cs typeface="Times New Roman" panose="02020603050405020304" pitchFamily="18" charset="0"/>
              </a:rPr>
              <a:t>(art. 16b ust. 2):</a:t>
            </a:r>
          </a:p>
          <a:p>
            <a:pPr algn="just">
              <a:buFontTx/>
              <a:buChar char="-"/>
            </a:pPr>
            <a:r>
              <a:rPr lang="pl-PL" sz="2000" kern="100" dirty="0">
                <a:latin typeface="+mj-lt"/>
                <a:ea typeface="Calibri" panose="020F0502020204030204" pitchFamily="34" charset="0"/>
                <a:cs typeface="Times New Roman" panose="02020603050405020304" pitchFamily="18" charset="0"/>
              </a:rPr>
              <a:t>nawołujące bezpośrednio </a:t>
            </a:r>
            <a:r>
              <a:rPr lang="pl-PL" sz="2000" b="1" kern="100" dirty="0">
                <a:latin typeface="+mj-lt"/>
                <a:ea typeface="Calibri" panose="020F0502020204030204" pitchFamily="34" charset="0"/>
                <a:cs typeface="Times New Roman" panose="02020603050405020304" pitchFamily="18" charset="0"/>
              </a:rPr>
              <a:t>małoletnich</a:t>
            </a:r>
            <a:r>
              <a:rPr lang="pl-PL" sz="2000" kern="100" dirty="0">
                <a:latin typeface="+mj-lt"/>
                <a:ea typeface="Calibri" panose="020F0502020204030204" pitchFamily="34" charset="0"/>
                <a:cs typeface="Times New Roman" panose="02020603050405020304" pitchFamily="18" charset="0"/>
              </a:rPr>
              <a:t> </a:t>
            </a:r>
            <a:r>
              <a:rPr lang="pl-PL" sz="2000" b="1" kern="100" dirty="0">
                <a:latin typeface="+mj-lt"/>
                <a:ea typeface="Calibri" panose="020F0502020204030204" pitchFamily="34" charset="0"/>
                <a:cs typeface="Times New Roman" panose="02020603050405020304" pitchFamily="18" charset="0"/>
              </a:rPr>
              <a:t>do nabywania </a:t>
            </a:r>
            <a:r>
              <a:rPr lang="pl-PL" sz="2000" kern="100" dirty="0">
                <a:latin typeface="+mj-lt"/>
                <a:ea typeface="Calibri" panose="020F0502020204030204" pitchFamily="34" charset="0"/>
                <a:cs typeface="Times New Roman" panose="02020603050405020304" pitchFamily="18" charset="0"/>
              </a:rPr>
              <a:t>produktów lub usług,</a:t>
            </a:r>
          </a:p>
          <a:p>
            <a:pPr algn="just">
              <a:buFontTx/>
              <a:buChar char="-"/>
            </a:pPr>
            <a:r>
              <a:rPr lang="pl-PL" sz="2000" kern="100" dirty="0">
                <a:latin typeface="+mj-lt"/>
                <a:ea typeface="Calibri" panose="020F0502020204030204" pitchFamily="34" charset="0"/>
                <a:cs typeface="Times New Roman" panose="02020603050405020304" pitchFamily="18" charset="0"/>
              </a:rPr>
              <a:t>zachęcające </a:t>
            </a:r>
            <a:r>
              <a:rPr lang="pl-PL" sz="2000" b="1" kern="100" dirty="0">
                <a:latin typeface="+mj-lt"/>
                <a:ea typeface="Calibri" panose="020F0502020204030204" pitchFamily="34" charset="0"/>
                <a:cs typeface="Times New Roman" panose="02020603050405020304" pitchFamily="18" charset="0"/>
              </a:rPr>
              <a:t>małoletnich do wywierania presji na rodziców </a:t>
            </a:r>
            <a:r>
              <a:rPr lang="pl-PL" sz="2000" kern="100" dirty="0">
                <a:latin typeface="+mj-lt"/>
                <a:ea typeface="Calibri" panose="020F0502020204030204" pitchFamily="34" charset="0"/>
                <a:cs typeface="Times New Roman" panose="02020603050405020304" pitchFamily="18" charset="0"/>
              </a:rPr>
              <a:t>lub inne osoby w celu skłonienia ich do zakupu reklamowanych produktów lub usług,</a:t>
            </a:r>
          </a:p>
          <a:p>
            <a:pPr algn="just">
              <a:buFontTx/>
              <a:buChar char="-"/>
            </a:pPr>
            <a:r>
              <a:rPr lang="pl-PL" sz="2000" b="1" kern="100" dirty="0">
                <a:latin typeface="+mj-lt"/>
                <a:ea typeface="Calibri" panose="020F0502020204030204" pitchFamily="34" charset="0"/>
                <a:cs typeface="Times New Roman" panose="02020603050405020304" pitchFamily="18" charset="0"/>
              </a:rPr>
              <a:t>wykorzystujące</a:t>
            </a:r>
            <a:r>
              <a:rPr lang="pl-PL" sz="2000" kern="100" dirty="0">
                <a:latin typeface="+mj-lt"/>
                <a:ea typeface="Calibri" panose="020F0502020204030204" pitchFamily="34" charset="0"/>
                <a:cs typeface="Times New Roman" panose="02020603050405020304" pitchFamily="18" charset="0"/>
              </a:rPr>
              <a:t> </a:t>
            </a:r>
            <a:r>
              <a:rPr lang="pl-PL" sz="2000" b="1" kern="100" dirty="0">
                <a:latin typeface="+mj-lt"/>
                <a:ea typeface="Calibri" panose="020F0502020204030204" pitchFamily="34" charset="0"/>
                <a:cs typeface="Times New Roman" panose="02020603050405020304" pitchFamily="18" charset="0"/>
              </a:rPr>
              <a:t>zaufanie małoletnich, </a:t>
            </a:r>
            <a:r>
              <a:rPr lang="pl-PL" sz="2000" kern="100" dirty="0">
                <a:latin typeface="+mj-lt"/>
                <a:ea typeface="Calibri" panose="020F0502020204030204" pitchFamily="34" charset="0"/>
                <a:cs typeface="Times New Roman" panose="02020603050405020304" pitchFamily="18" charset="0"/>
              </a:rPr>
              <a:t>jakie pokładają oni w rodzicach, nauczycielach i innych osobach,</a:t>
            </a:r>
          </a:p>
          <a:p>
            <a:pPr algn="just">
              <a:buFontTx/>
              <a:buChar char="-"/>
            </a:pPr>
            <a:r>
              <a:rPr lang="pl-PL" sz="2000" kern="100" dirty="0">
                <a:latin typeface="+mj-lt"/>
                <a:ea typeface="Calibri" panose="020F0502020204030204" pitchFamily="34" charset="0"/>
                <a:cs typeface="Times New Roman" panose="02020603050405020304" pitchFamily="18" charset="0"/>
              </a:rPr>
              <a:t>w nieuzasadniony sposób </a:t>
            </a:r>
            <a:r>
              <a:rPr lang="pl-PL" sz="2000" b="1" kern="100" dirty="0">
                <a:latin typeface="+mj-lt"/>
                <a:ea typeface="Calibri" panose="020F0502020204030204" pitchFamily="34" charset="0"/>
                <a:cs typeface="Times New Roman" panose="02020603050405020304" pitchFamily="18" charset="0"/>
              </a:rPr>
              <a:t>ukazujące małoletnich w niebezpiecznych sytuacjach</a:t>
            </a:r>
            <a:r>
              <a:rPr lang="pl-PL" sz="2000" kern="100" dirty="0">
                <a:latin typeface="+mj-lt"/>
                <a:ea typeface="Calibri" panose="020F0502020204030204" pitchFamily="34" charset="0"/>
                <a:cs typeface="Times New Roman" panose="02020603050405020304" pitchFamily="18" charset="0"/>
              </a:rPr>
              <a:t>,</a:t>
            </a:r>
          </a:p>
          <a:p>
            <a:pPr algn="just">
              <a:buFontTx/>
              <a:buChar char="-"/>
            </a:pPr>
            <a:r>
              <a:rPr lang="pl-PL" sz="2000" kern="100" dirty="0">
                <a:latin typeface="+mj-lt"/>
                <a:ea typeface="Calibri" panose="020F0502020204030204" pitchFamily="34" charset="0"/>
                <a:cs typeface="Times New Roman" panose="02020603050405020304" pitchFamily="18" charset="0"/>
              </a:rPr>
              <a:t>oddziałujące </a:t>
            </a:r>
            <a:r>
              <a:rPr lang="pl-PL" sz="2000" b="1" kern="100" dirty="0">
                <a:latin typeface="+mj-lt"/>
                <a:ea typeface="Calibri" panose="020F0502020204030204" pitchFamily="34" charset="0"/>
                <a:cs typeface="Times New Roman" panose="02020603050405020304" pitchFamily="18" charset="0"/>
              </a:rPr>
              <a:t>w sposób ukryty na podświadomość.</a:t>
            </a:r>
          </a:p>
          <a:p>
            <a:pPr algn="just"/>
            <a:r>
              <a:rPr lang="pl-PL" sz="2000" kern="100" dirty="0">
                <a:latin typeface="+mj-lt"/>
                <a:ea typeface="Calibri" panose="020F0502020204030204" pitchFamily="34" charset="0"/>
                <a:cs typeface="Times New Roman" panose="02020603050405020304" pitchFamily="18" charset="0"/>
              </a:rPr>
              <a:t>Ponadto audycjom dla dzieci nie powinny towarzyszyć przekazy handlowe dotyczące artykułów spożywczych lub napojów zawierających </a:t>
            </a:r>
            <a:r>
              <a:rPr lang="pl-PL" sz="2000" b="1" kern="100" dirty="0">
                <a:latin typeface="+mj-lt"/>
                <a:ea typeface="Calibri" panose="020F0502020204030204" pitchFamily="34" charset="0"/>
                <a:cs typeface="Times New Roman" panose="02020603050405020304" pitchFamily="18" charset="0"/>
              </a:rPr>
              <a:t>składniki, których obecność w nadmiernych ilościach w codziennej diecie jest niewskazana</a:t>
            </a:r>
            <a:r>
              <a:rPr lang="pl-PL" sz="2000" kern="100" dirty="0">
                <a:latin typeface="+mj-lt"/>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048667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901B73-EC6E-B6E5-E460-5913B3055C0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500BB05-845A-6CD7-4B7B-BCF4EFB3677B}"/>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E761C31E-C3AB-8DD1-EA5E-862DB1D7FA46}"/>
              </a:ext>
            </a:extLst>
          </p:cNvPr>
          <p:cNvSpPr>
            <a:spLocks noGrp="1"/>
          </p:cNvSpPr>
          <p:nvPr>
            <p:ph idx="1"/>
          </p:nvPr>
        </p:nvSpPr>
        <p:spPr>
          <a:xfrm>
            <a:off x="1387367" y="630997"/>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Zgodnie z ogólnym zakazem w ustawie o radiofonii i telewizji (art. 16b ust. 2) </a:t>
            </a:r>
            <a:r>
              <a:rPr lang="pl-PL" sz="2000" b="1" kern="100" dirty="0">
                <a:latin typeface="+mj-lt"/>
                <a:ea typeface="Calibri" panose="020F0502020204030204" pitchFamily="34" charset="0"/>
                <a:cs typeface="Times New Roman" panose="02020603050405020304" pitchFamily="18" charset="0"/>
              </a:rPr>
              <a:t>przekaz handlowy nie może</a:t>
            </a:r>
            <a:r>
              <a:rPr lang="pl-PL" sz="2000" kern="100" dirty="0">
                <a:latin typeface="+mj-lt"/>
                <a:ea typeface="Calibri" panose="020F0502020204030204" pitchFamily="34" charset="0"/>
                <a:cs typeface="Times New Roman" panose="02020603050405020304" pitchFamily="18" charset="0"/>
              </a:rPr>
              <a:t>:</a:t>
            </a:r>
          </a:p>
          <a:p>
            <a:pPr algn="just">
              <a:buFontTx/>
              <a:buChar char="-"/>
            </a:pPr>
            <a:r>
              <a:rPr lang="pl-PL" sz="2000" b="1" kern="100" dirty="0">
                <a:latin typeface="+mj-lt"/>
                <a:ea typeface="Calibri" panose="020F0502020204030204" pitchFamily="34" charset="0"/>
                <a:cs typeface="Times New Roman" panose="02020603050405020304" pitchFamily="18" charset="0"/>
              </a:rPr>
              <a:t>naruszać godności ludzkiej;</a:t>
            </a:r>
          </a:p>
          <a:p>
            <a:pPr algn="just">
              <a:buFontTx/>
              <a:buChar char="-"/>
            </a:pPr>
            <a:r>
              <a:rPr lang="pl-PL" sz="2000" kern="100" dirty="0">
                <a:latin typeface="+mj-lt"/>
                <a:ea typeface="Calibri" panose="020F0502020204030204" pitchFamily="34" charset="0"/>
                <a:cs typeface="Times New Roman" panose="02020603050405020304" pitchFamily="18" charset="0"/>
              </a:rPr>
              <a:t>zawierać </a:t>
            </a:r>
            <a:r>
              <a:rPr lang="pl-PL" sz="2000" b="1" kern="100" dirty="0">
                <a:latin typeface="+mj-lt"/>
                <a:ea typeface="Calibri" panose="020F0502020204030204" pitchFamily="34" charset="0"/>
                <a:cs typeface="Times New Roman" panose="02020603050405020304" pitchFamily="18" charset="0"/>
              </a:rPr>
              <a:t>treści dyskryminujących </a:t>
            </a:r>
            <a:r>
              <a:rPr lang="pl-PL" sz="2000" kern="100" dirty="0">
                <a:latin typeface="+mj-lt"/>
                <a:ea typeface="Calibri" panose="020F0502020204030204" pitchFamily="34" charset="0"/>
                <a:cs typeface="Times New Roman" panose="02020603050405020304" pitchFamily="18" charset="0"/>
              </a:rPr>
              <a:t>ze względu na rasę, płeć, narodowość, pochodzenie etniczne, wyznanie lub światopogląd, niepełnosprawność, wiek czy orientację seksualną;</a:t>
            </a:r>
          </a:p>
          <a:p>
            <a:pPr algn="just">
              <a:buFontTx/>
              <a:buChar char="-"/>
            </a:pPr>
            <a:r>
              <a:rPr lang="pl-PL" sz="2000" b="1" kern="100" dirty="0">
                <a:latin typeface="+mj-lt"/>
                <a:ea typeface="Calibri" panose="020F0502020204030204" pitchFamily="34" charset="0"/>
                <a:cs typeface="Times New Roman" panose="02020603050405020304" pitchFamily="18" charset="0"/>
              </a:rPr>
              <a:t>ranić przekonań religijnych </a:t>
            </a:r>
            <a:r>
              <a:rPr lang="pl-PL" sz="2000" kern="100" dirty="0">
                <a:latin typeface="+mj-lt"/>
                <a:ea typeface="Calibri" panose="020F0502020204030204" pitchFamily="34" charset="0"/>
                <a:cs typeface="Times New Roman" panose="02020603050405020304" pitchFamily="18" charset="0"/>
              </a:rPr>
              <a:t>lub politycznych;</a:t>
            </a:r>
          </a:p>
          <a:p>
            <a:pPr algn="just">
              <a:buFontTx/>
              <a:buChar char="-"/>
            </a:pPr>
            <a:r>
              <a:rPr lang="pl-PL" sz="2000" kern="100" dirty="0">
                <a:latin typeface="+mj-lt"/>
                <a:ea typeface="Calibri" panose="020F0502020204030204" pitchFamily="34" charset="0"/>
                <a:cs typeface="Times New Roman" panose="02020603050405020304" pitchFamily="18" charset="0"/>
              </a:rPr>
              <a:t>zagrażać fizycznemu, psychicznemu lub moralnemu </a:t>
            </a:r>
            <a:r>
              <a:rPr lang="pl-PL" sz="2000" b="1" kern="100" dirty="0">
                <a:latin typeface="+mj-lt"/>
                <a:ea typeface="Calibri" panose="020F0502020204030204" pitchFamily="34" charset="0"/>
                <a:cs typeface="Times New Roman" panose="02020603050405020304" pitchFamily="18" charset="0"/>
              </a:rPr>
              <a:t>rozwojowi małoletnich</a:t>
            </a:r>
            <a:r>
              <a:rPr lang="pl-PL" sz="2000" kern="100" dirty="0">
                <a:latin typeface="+mj-lt"/>
                <a:ea typeface="Calibri" panose="020F0502020204030204" pitchFamily="34" charset="0"/>
                <a:cs typeface="Times New Roman" panose="02020603050405020304" pitchFamily="18" charset="0"/>
              </a:rPr>
              <a:t>;</a:t>
            </a:r>
          </a:p>
          <a:p>
            <a:pPr algn="just">
              <a:buFontTx/>
              <a:buChar char="-"/>
            </a:pPr>
            <a:r>
              <a:rPr lang="pl-PL" sz="2000" kern="100" dirty="0">
                <a:latin typeface="+mj-lt"/>
                <a:ea typeface="Calibri" panose="020F0502020204030204" pitchFamily="34" charset="0"/>
                <a:cs typeface="Times New Roman" panose="02020603050405020304" pitchFamily="18" charset="0"/>
              </a:rPr>
              <a:t>sprzyjać </a:t>
            </a:r>
            <a:r>
              <a:rPr lang="pl-PL" sz="2000" kern="100" dirty="0" err="1">
                <a:latin typeface="+mj-lt"/>
                <a:ea typeface="Calibri" panose="020F0502020204030204" pitchFamily="34" charset="0"/>
                <a:cs typeface="Times New Roman" panose="02020603050405020304" pitchFamily="18" charset="0"/>
              </a:rPr>
              <a:t>zachowaniom</a:t>
            </a:r>
            <a:r>
              <a:rPr lang="pl-PL" sz="2000" kern="100" dirty="0">
                <a:latin typeface="+mj-lt"/>
                <a:ea typeface="Calibri" panose="020F0502020204030204" pitchFamily="34" charset="0"/>
                <a:cs typeface="Times New Roman" panose="02020603050405020304" pitchFamily="18" charset="0"/>
              </a:rPr>
              <a:t> </a:t>
            </a:r>
            <a:r>
              <a:rPr lang="pl-PL" sz="2000" b="1" kern="100" dirty="0">
                <a:latin typeface="+mj-lt"/>
                <a:ea typeface="Calibri" panose="020F0502020204030204" pitchFamily="34" charset="0"/>
                <a:cs typeface="Times New Roman" panose="02020603050405020304" pitchFamily="18" charset="0"/>
              </a:rPr>
              <a:t>zagrażającym zdrowiu</a:t>
            </a:r>
            <a:r>
              <a:rPr lang="pl-PL" sz="2000" kern="100" dirty="0">
                <a:latin typeface="+mj-lt"/>
                <a:ea typeface="Calibri" panose="020F0502020204030204" pitchFamily="34" charset="0"/>
                <a:cs typeface="Times New Roman" panose="02020603050405020304" pitchFamily="18" charset="0"/>
              </a:rPr>
              <a:t>, </a:t>
            </a:r>
            <a:r>
              <a:rPr lang="pl-PL" sz="2000" b="1" kern="100" dirty="0">
                <a:latin typeface="+mj-lt"/>
                <a:ea typeface="Calibri" panose="020F0502020204030204" pitchFamily="34" charset="0"/>
                <a:cs typeface="Times New Roman" panose="02020603050405020304" pitchFamily="18" charset="0"/>
              </a:rPr>
              <a:t>bezpieczeństwu</a:t>
            </a:r>
            <a:r>
              <a:rPr lang="pl-PL" sz="2000" kern="100" dirty="0">
                <a:latin typeface="+mj-lt"/>
                <a:ea typeface="Calibri" panose="020F0502020204030204" pitchFamily="34" charset="0"/>
                <a:cs typeface="Times New Roman" panose="02020603050405020304" pitchFamily="18" charset="0"/>
              </a:rPr>
              <a:t> lub ochronie środowiska.</a:t>
            </a:r>
          </a:p>
        </p:txBody>
      </p:sp>
    </p:spTree>
    <p:extLst>
      <p:ext uri="{BB962C8B-B14F-4D97-AF65-F5344CB8AC3E}">
        <p14:creationId xmlns:p14="http://schemas.microsoft.com/office/powerpoint/2010/main" val="34033374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6E922B-063A-D2D2-21C3-C0538CDB4A47}"/>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4E75A584-5801-CDDA-B140-B5D83BCE6DE4}"/>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ustawie o radiofonii i telewizji.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7A995D85-6A55-1931-FE6A-83C74238160A}"/>
              </a:ext>
            </a:extLst>
          </p:cNvPr>
          <p:cNvSpPr>
            <a:spLocks noGrp="1"/>
          </p:cNvSpPr>
          <p:nvPr>
            <p:ph idx="1"/>
          </p:nvPr>
        </p:nvSpPr>
        <p:spPr>
          <a:xfrm>
            <a:off x="1387367" y="630997"/>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Ustawodawca w art. 16c RTVU ustanowił </a:t>
            </a:r>
            <a:r>
              <a:rPr lang="pl-PL" sz="2000" b="1" kern="100" dirty="0">
                <a:latin typeface="+mj-lt"/>
                <a:ea typeface="Calibri" panose="020F0502020204030204" pitchFamily="34" charset="0"/>
                <a:cs typeface="Times New Roman" panose="02020603050405020304" pitchFamily="18" charset="0"/>
              </a:rPr>
              <a:t>zakaz ukrytych przekazów handlowych</a:t>
            </a:r>
            <a:r>
              <a:rPr lang="pl-PL" sz="2000" kern="100" dirty="0">
                <a:latin typeface="+mj-lt"/>
                <a:ea typeface="Calibri" panose="020F0502020204030204" pitchFamily="34" charset="0"/>
                <a:cs typeface="Times New Roman" panose="02020603050405020304" pitchFamily="18" charset="0"/>
              </a:rPr>
              <a:t>.</a:t>
            </a:r>
          </a:p>
          <a:p>
            <a:pPr algn="just"/>
            <a:r>
              <a:rPr lang="pl-PL" sz="2000" kern="100" dirty="0">
                <a:latin typeface="+mj-lt"/>
                <a:ea typeface="Calibri" panose="020F0502020204030204" pitchFamily="34" charset="0"/>
                <a:cs typeface="Times New Roman" panose="02020603050405020304" pitchFamily="18" charset="0"/>
              </a:rPr>
              <a:t>W przepisie tym zawarte zostały dwa zakazy, tj. </a:t>
            </a:r>
            <a:r>
              <a:rPr lang="pl-PL" sz="2000" b="1" kern="100" dirty="0">
                <a:latin typeface="+mj-lt"/>
                <a:ea typeface="Calibri" panose="020F0502020204030204" pitchFamily="34" charset="0"/>
                <a:cs typeface="Times New Roman" panose="02020603050405020304" pitchFamily="18" charset="0"/>
              </a:rPr>
              <a:t>ukrytych przekazów handlowych </a:t>
            </a:r>
            <a:r>
              <a:rPr lang="pl-PL" sz="2000" kern="100" dirty="0">
                <a:latin typeface="+mj-lt"/>
                <a:ea typeface="Calibri" panose="020F0502020204030204" pitchFamily="34" charset="0"/>
                <a:cs typeface="Times New Roman" panose="02020603050405020304" pitchFamily="18" charset="0"/>
              </a:rPr>
              <a:t>i oraz </a:t>
            </a:r>
            <a:r>
              <a:rPr lang="pl-PL" sz="2000" b="1" kern="100" dirty="0">
                <a:latin typeface="+mj-lt"/>
                <a:ea typeface="Calibri" panose="020F0502020204030204" pitchFamily="34" charset="0"/>
                <a:cs typeface="Times New Roman" panose="02020603050405020304" pitchFamily="18" charset="0"/>
              </a:rPr>
              <a:t>lokowania tematów. </a:t>
            </a:r>
          </a:p>
          <a:p>
            <a:pPr algn="just"/>
            <a:r>
              <a:rPr lang="pl-PL" sz="2000" kern="100" dirty="0">
                <a:latin typeface="+mj-lt"/>
                <a:ea typeface="Calibri" panose="020F0502020204030204" pitchFamily="34" charset="0"/>
                <a:cs typeface="Times New Roman" panose="02020603050405020304" pitchFamily="18" charset="0"/>
              </a:rPr>
              <a:t>Zgodnie z art. 4 pkt 20 u.r.t</a:t>
            </a:r>
            <a:r>
              <a:rPr lang="pl-PL" sz="2000" b="1" kern="100" dirty="0">
                <a:latin typeface="+mj-lt"/>
                <a:ea typeface="Calibri" panose="020F0502020204030204" pitchFamily="34" charset="0"/>
                <a:cs typeface="Times New Roman" panose="02020603050405020304" pitchFamily="18" charset="0"/>
              </a:rPr>
              <a:t>. ukrytym przekazem handlowym </a:t>
            </a:r>
            <a:r>
              <a:rPr lang="pl-PL" sz="2000" kern="100" dirty="0">
                <a:latin typeface="+mj-lt"/>
                <a:ea typeface="Calibri" panose="020F0502020204030204" pitchFamily="34" charset="0"/>
                <a:cs typeface="Times New Roman" panose="02020603050405020304" pitchFamily="18" charset="0"/>
              </a:rPr>
              <a:t>jest </a:t>
            </a:r>
            <a:r>
              <a:rPr lang="pl-PL" sz="2000" b="1" kern="100" dirty="0">
                <a:latin typeface="+mj-lt"/>
                <a:ea typeface="Calibri" panose="020F0502020204030204" pitchFamily="34" charset="0"/>
                <a:cs typeface="Times New Roman" panose="02020603050405020304" pitchFamily="18" charset="0"/>
              </a:rPr>
              <a:t>przedstawianie</a:t>
            </a:r>
            <a:r>
              <a:rPr lang="pl-PL" sz="2000" kern="100" dirty="0">
                <a:latin typeface="+mj-lt"/>
                <a:ea typeface="Calibri" panose="020F0502020204030204" pitchFamily="34" charset="0"/>
                <a:cs typeface="Times New Roman" panose="02020603050405020304" pitchFamily="18" charset="0"/>
              </a:rPr>
              <a:t> w audycjach </a:t>
            </a:r>
            <a:r>
              <a:rPr lang="pl-PL" sz="2000" b="1" kern="100" dirty="0">
                <a:latin typeface="+mj-lt"/>
                <a:ea typeface="Calibri" panose="020F0502020204030204" pitchFamily="34" charset="0"/>
                <a:cs typeface="Times New Roman" panose="02020603050405020304" pitchFamily="18" charset="0"/>
              </a:rPr>
              <a:t>towarów, usług</a:t>
            </a:r>
            <a:r>
              <a:rPr lang="pl-PL" sz="2000" kern="100" dirty="0">
                <a:latin typeface="+mj-lt"/>
                <a:ea typeface="Calibri" panose="020F0502020204030204" pitchFamily="34" charset="0"/>
                <a:cs typeface="Times New Roman" panose="02020603050405020304" pitchFamily="18" charset="0"/>
              </a:rPr>
              <a:t>, nazwy, firmy, znaku towarowego lub działalności przedsiębiorcy będącego producentem towaru lub świadczącego usługi, jeżeli zamiarem dostawcy usługi medialnej, w szczególności związanym z </a:t>
            </a:r>
            <a:r>
              <a:rPr lang="pl-PL" sz="2000" b="1" kern="100" dirty="0">
                <a:latin typeface="+mj-lt"/>
                <a:ea typeface="Calibri" panose="020F0502020204030204" pitchFamily="34" charset="0"/>
                <a:cs typeface="Times New Roman" panose="02020603050405020304" pitchFamily="18" charset="0"/>
              </a:rPr>
              <a:t>wynagrodzeniem</a:t>
            </a:r>
            <a:r>
              <a:rPr lang="pl-PL" sz="2000" kern="100" dirty="0">
                <a:latin typeface="+mj-lt"/>
                <a:ea typeface="Calibri" panose="020F0502020204030204" pitchFamily="34" charset="0"/>
                <a:cs typeface="Times New Roman" panose="02020603050405020304" pitchFamily="18" charset="0"/>
              </a:rPr>
              <a:t> lub uzyskaniem </a:t>
            </a:r>
            <a:r>
              <a:rPr lang="pl-PL" sz="2000" b="1" kern="100" dirty="0">
                <a:latin typeface="+mj-lt"/>
                <a:ea typeface="Calibri" panose="020F0502020204030204" pitchFamily="34" charset="0"/>
                <a:cs typeface="Times New Roman" panose="02020603050405020304" pitchFamily="18" charset="0"/>
              </a:rPr>
              <a:t>innej korzyści, </a:t>
            </a:r>
            <a:r>
              <a:rPr lang="pl-PL" sz="2000" kern="100" dirty="0">
                <a:latin typeface="+mj-lt"/>
                <a:ea typeface="Calibri" panose="020F0502020204030204" pitchFamily="34" charset="0"/>
                <a:cs typeface="Times New Roman" panose="02020603050405020304" pitchFamily="18" charset="0"/>
              </a:rPr>
              <a:t>jest osiągnięcie skutku reklamowego oraz możliwe jest wprowadzenie publiczności w błąd co do charakteru przekazu</a:t>
            </a: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35981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2F1390-8B69-81CA-DBF8-A79988AD999A}"/>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02282F84-7A9F-D2FE-002E-203DC975A5A1}"/>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Internecie.</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ABD03CE6-E62B-0B5D-36B7-9D705A0839EC}"/>
              </a:ext>
            </a:extLst>
          </p:cNvPr>
          <p:cNvSpPr>
            <a:spLocks noGrp="1"/>
          </p:cNvSpPr>
          <p:nvPr>
            <p:ph idx="1"/>
          </p:nvPr>
        </p:nvSpPr>
        <p:spPr>
          <a:xfrm>
            <a:off x="1387367" y="630997"/>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Internet stanowi doskonałe narzędzie dla reklamy, promocji, kształtowania opinii, składania ofert.</a:t>
            </a:r>
          </a:p>
          <a:p>
            <a:pPr algn="just"/>
            <a:r>
              <a:rPr lang="pl-PL" sz="2000" kern="100" dirty="0">
                <a:latin typeface="+mj-lt"/>
                <a:ea typeface="Calibri" panose="020F0502020204030204" pitchFamily="34" charset="0"/>
                <a:cs typeface="Times New Roman" panose="02020603050405020304" pitchFamily="18" charset="0"/>
              </a:rPr>
              <a:t>Tradycyjne nośniki, takie jak telewizja, radio, prasa, reklama zewnętrzna, nazywane są często mianem mediów typu </a:t>
            </a:r>
            <a:r>
              <a:rPr lang="pl-PL" sz="2000" b="1" kern="100" dirty="0" err="1">
                <a:latin typeface="+mj-lt"/>
                <a:ea typeface="Calibri" panose="020F0502020204030204" pitchFamily="34" charset="0"/>
                <a:cs typeface="Times New Roman" panose="02020603050405020304" pitchFamily="18" charset="0"/>
              </a:rPr>
              <a:t>push</a:t>
            </a:r>
            <a:r>
              <a:rPr lang="pl-PL" sz="2000" kern="100" dirty="0">
                <a:latin typeface="+mj-lt"/>
                <a:ea typeface="Calibri" panose="020F0502020204030204" pitchFamily="34" charset="0"/>
                <a:cs typeface="Times New Roman" panose="02020603050405020304" pitchFamily="18" charset="0"/>
              </a:rPr>
              <a:t>, ze względu na swój sposób oddziaływania, narzucający się odbiorcy, natarczywy, często niemal agresywny.</a:t>
            </a:r>
          </a:p>
          <a:p>
            <a:pPr algn="just"/>
            <a:r>
              <a:rPr lang="pl-PL" sz="2000" kern="100" dirty="0">
                <a:latin typeface="+mj-lt"/>
                <a:ea typeface="Calibri" panose="020F0502020204030204" pitchFamily="34" charset="0"/>
                <a:cs typeface="Times New Roman" panose="02020603050405020304" pitchFamily="18" charset="0"/>
              </a:rPr>
              <a:t>Przeciwieństwem są media typu </a:t>
            </a:r>
            <a:r>
              <a:rPr lang="pl-PL" sz="2000" b="1" kern="100" dirty="0" err="1">
                <a:latin typeface="+mj-lt"/>
                <a:ea typeface="Calibri" panose="020F0502020204030204" pitchFamily="34" charset="0"/>
                <a:cs typeface="Times New Roman" panose="02020603050405020304" pitchFamily="18" charset="0"/>
              </a:rPr>
              <a:t>pull</a:t>
            </a:r>
            <a:r>
              <a:rPr lang="pl-PL" sz="2000" kern="100" dirty="0">
                <a:latin typeface="+mj-lt"/>
                <a:ea typeface="Calibri" panose="020F0502020204030204" pitchFamily="34" charset="0"/>
                <a:cs typeface="Times New Roman" panose="02020603050405020304" pitchFamily="18" charset="0"/>
              </a:rPr>
              <a:t>, które zakładają pewną aktywność odbiorcy (tu internauty) który sam decyduje, na przykład poprzez kliknięcie, czy chce się zapoznać z daną reklamą, czy nie.</a:t>
            </a:r>
          </a:p>
          <a:p>
            <a:pPr algn="just"/>
            <a:r>
              <a:rPr lang="pl-PL" sz="2000" kern="100" dirty="0">
                <a:latin typeface="+mj-lt"/>
                <a:ea typeface="Calibri" panose="020F0502020204030204" pitchFamily="34" charset="0"/>
                <a:cs typeface="Times New Roman" panose="02020603050405020304" pitchFamily="18" charset="0"/>
              </a:rPr>
              <a:t>Pierwszą postacią reklamy internetowej był pasek reklamowy, dzisiaj nazywany banerem. Większość źródeł wskazuje 27.10.1994 r. jako dzień, gdy po raz pierwszy na stronie internetowej magazynu „</a:t>
            </a:r>
            <a:r>
              <a:rPr lang="pl-PL" sz="2000" kern="100" dirty="0" err="1">
                <a:latin typeface="+mj-lt"/>
                <a:ea typeface="Calibri" panose="020F0502020204030204" pitchFamily="34" charset="0"/>
                <a:cs typeface="Times New Roman" panose="02020603050405020304" pitchFamily="18" charset="0"/>
              </a:rPr>
              <a:t>HotWired</a:t>
            </a:r>
            <a:r>
              <a:rPr lang="pl-PL" sz="2000" kern="100" dirty="0">
                <a:latin typeface="+mj-lt"/>
                <a:ea typeface="Calibri" panose="020F0502020204030204" pitchFamily="34" charset="0"/>
                <a:cs typeface="Times New Roman" panose="02020603050405020304" pitchFamily="18" charset="0"/>
              </a:rPr>
              <a:t>” umieszczono graficzny pasek reklamowy. Był to baner zachęcający internautę do kliknięcia prostym hasłem: „Czy kiedykolwiek kliknąłeś tutaj?”. Pod tym hasłem kryła się reklama jednego z telekomów. Wskazuje się, że skuteczność tego pierwszego banera reklamowego była imponująca: kliknął w niego niemal co drugi internauta (44%), zaciekawiony tym, co może się wydarzyć</a:t>
            </a:r>
          </a:p>
          <a:p>
            <a:pPr algn="just"/>
            <a:endParaRPr lang="pl-PL" sz="2000" kern="100" dirty="0">
              <a:latin typeface="+mj-lt"/>
              <a:ea typeface="Calibri" panose="020F0502020204030204" pitchFamily="34" charset="0"/>
              <a:cs typeface="Times New Roman" panose="02020603050405020304" pitchFamily="18" charset="0"/>
            </a:endParaRPr>
          </a:p>
          <a:p>
            <a:pPr algn="just"/>
            <a:endParaRPr lang="pl-PL" sz="2000" kern="100" dirty="0">
              <a:latin typeface="+mj-lt"/>
              <a:ea typeface="Calibri" panose="020F0502020204030204" pitchFamily="34" charset="0"/>
              <a:cs typeface="Times New Roman" panose="02020603050405020304" pitchFamily="18" charset="0"/>
            </a:endParaRPr>
          </a:p>
        </p:txBody>
      </p:sp>
      <p:pic>
        <p:nvPicPr>
          <p:cNvPr id="5" name="Obraz 4">
            <a:extLst>
              <a:ext uri="{FF2B5EF4-FFF2-40B4-BE49-F238E27FC236}">
                <a16:creationId xmlns:a16="http://schemas.microsoft.com/office/drawing/2014/main" id="{A9749A1F-8965-CB60-4E71-D39279697B86}"/>
              </a:ext>
            </a:extLst>
          </p:cNvPr>
          <p:cNvPicPr>
            <a:picLocks noChangeAspect="1"/>
          </p:cNvPicPr>
          <p:nvPr/>
        </p:nvPicPr>
        <p:blipFill>
          <a:blip r:embed="rId3"/>
          <a:stretch>
            <a:fillRect/>
          </a:stretch>
        </p:blipFill>
        <p:spPr>
          <a:xfrm>
            <a:off x="5143763" y="5614262"/>
            <a:ext cx="6782852" cy="1113023"/>
          </a:xfrm>
          <a:prstGeom prst="rect">
            <a:avLst/>
          </a:prstGeom>
        </p:spPr>
      </p:pic>
    </p:spTree>
    <p:extLst>
      <p:ext uri="{BB962C8B-B14F-4D97-AF65-F5344CB8AC3E}">
        <p14:creationId xmlns:p14="http://schemas.microsoft.com/office/powerpoint/2010/main" val="880025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280EE-AC44-A389-4782-980D47E860D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40F8820-3305-C733-BAA9-317DBCCAA361}"/>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Prawie prasowym.</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AB80C7F1-1344-21FD-7E61-6A4B62307591}"/>
              </a:ext>
            </a:extLst>
          </p:cNvPr>
          <p:cNvSpPr>
            <a:spLocks noGrp="1"/>
          </p:cNvSpPr>
          <p:nvPr>
            <p:ph idx="1"/>
          </p:nvPr>
        </p:nvSpPr>
        <p:spPr>
          <a:xfrm>
            <a:off x="1691967" y="772886"/>
            <a:ext cx="10086377" cy="5812971"/>
          </a:xfrm>
        </p:spPr>
        <p:txBody>
          <a:bodyPr>
            <a:normAutofit fontScale="92500" lnSpcReduction="10000"/>
          </a:bodyPr>
          <a:lstStyle/>
          <a:p>
            <a:pPr algn="just"/>
            <a:r>
              <a:rPr lang="pl-PL" sz="2000" kern="100" dirty="0">
                <a:effectLst/>
                <a:latin typeface="+mj-lt"/>
                <a:ea typeface="Calibri" panose="020F0502020204030204" pitchFamily="34" charset="0"/>
                <a:cs typeface="Times New Roman" panose="02020603050405020304" pitchFamily="18" charset="0"/>
              </a:rPr>
              <a:t>W odniesieniu do kwestii reklamowych Prawo prasowe koncentruje się zasadniczo na dwóch aspektach: kryptoreklamie oraz obowiązku/możliwości umieszczania reklam w prasie.</a:t>
            </a:r>
          </a:p>
          <a:p>
            <a:pPr algn="just"/>
            <a:r>
              <a:rPr lang="pl-PL" sz="2000" b="1" kern="100" dirty="0">
                <a:latin typeface="+mj-lt"/>
                <a:ea typeface="Calibri" panose="020F0502020204030204" pitchFamily="34" charset="0"/>
                <a:cs typeface="Times New Roman" panose="02020603050405020304" pitchFamily="18" charset="0"/>
              </a:rPr>
              <a:t>Kryptoreklama</a:t>
            </a:r>
            <a:r>
              <a:rPr lang="pl-PL" sz="2000" kern="100" dirty="0">
                <a:latin typeface="+mj-lt"/>
                <a:ea typeface="Calibri" panose="020F0502020204030204" pitchFamily="34" charset="0"/>
                <a:cs typeface="Times New Roman" panose="02020603050405020304" pitchFamily="18" charset="0"/>
              </a:rPr>
              <a:t>. Zgodnie z art. 12 ust. 2 pr. pras. </a:t>
            </a:r>
            <a:r>
              <a:rPr lang="pl-PL" sz="2000" b="1" kern="100" dirty="0">
                <a:latin typeface="+mj-lt"/>
                <a:ea typeface="Calibri" panose="020F0502020204030204" pitchFamily="34" charset="0"/>
                <a:cs typeface="Times New Roman" panose="02020603050405020304" pitchFamily="18" charset="0"/>
              </a:rPr>
              <a:t>dziennikarzowi nie wolno prowadzić ukrytej działalności reklamowej</a:t>
            </a:r>
            <a:r>
              <a:rPr lang="pl-PL" sz="2000" kern="100" dirty="0">
                <a:latin typeface="+mj-lt"/>
                <a:ea typeface="Calibri" panose="020F0502020204030204" pitchFamily="34" charset="0"/>
                <a:cs typeface="Times New Roman" panose="02020603050405020304" pitchFamily="18" charset="0"/>
              </a:rPr>
              <a:t>, która wiąże się z </a:t>
            </a:r>
            <a:r>
              <a:rPr lang="pl-PL" sz="2000" b="1" kern="100" dirty="0">
                <a:latin typeface="+mj-lt"/>
                <a:ea typeface="Calibri" panose="020F0502020204030204" pitchFamily="34" charset="0"/>
                <a:cs typeface="Times New Roman" panose="02020603050405020304" pitchFamily="18" charset="0"/>
              </a:rPr>
              <a:t>uzyskaniem korzyści majątkowej lub osobistej </a:t>
            </a:r>
            <a:r>
              <a:rPr lang="pl-PL" sz="2000" kern="100" dirty="0">
                <a:latin typeface="+mj-lt"/>
                <a:ea typeface="Calibri" panose="020F0502020204030204" pitchFamily="34" charset="0"/>
                <a:cs typeface="Times New Roman" panose="02020603050405020304" pitchFamily="18" charset="0"/>
              </a:rPr>
              <a:t>od osoby lub jednostki organizacyjnej zainteresowanej reklamą.</a:t>
            </a:r>
          </a:p>
          <a:p>
            <a:pPr algn="just"/>
            <a:r>
              <a:rPr lang="pl-PL" sz="2000" kern="100" dirty="0">
                <a:latin typeface="+mj-lt"/>
                <a:ea typeface="Calibri" panose="020F0502020204030204" pitchFamily="34" charset="0"/>
                <a:cs typeface="Times New Roman" panose="02020603050405020304" pitchFamily="18" charset="0"/>
              </a:rPr>
              <a:t>Kryptoreklama oznacza prowadzenie działań reklamowych, które </a:t>
            </a:r>
            <a:r>
              <a:rPr lang="pl-PL" sz="2000" b="1" kern="100" dirty="0">
                <a:latin typeface="+mj-lt"/>
                <a:ea typeface="Calibri" panose="020F0502020204030204" pitchFamily="34" charset="0"/>
                <a:cs typeface="Times New Roman" panose="02020603050405020304" pitchFamily="18" charset="0"/>
              </a:rPr>
              <a:t>przybierają postać obiektywnej opinii</a:t>
            </a:r>
            <a:r>
              <a:rPr lang="pl-PL" sz="2000" kern="100" dirty="0">
                <a:latin typeface="+mj-lt"/>
                <a:ea typeface="Calibri" panose="020F0502020204030204" pitchFamily="34" charset="0"/>
                <a:cs typeface="Times New Roman" panose="02020603050405020304" pitchFamily="18" charset="0"/>
              </a:rPr>
              <a:t> czy informacji, a w rzeczywistości </a:t>
            </a:r>
            <a:r>
              <a:rPr lang="pl-PL" sz="2000" b="1" kern="100" dirty="0">
                <a:latin typeface="+mj-lt"/>
                <a:ea typeface="Calibri" panose="020F0502020204030204" pitchFamily="34" charset="0"/>
                <a:cs typeface="Times New Roman" panose="02020603050405020304" pitchFamily="18" charset="0"/>
              </a:rPr>
              <a:t>zmierzają do nakłonienia odbiorców</a:t>
            </a:r>
            <a:r>
              <a:rPr lang="pl-PL" sz="2000" kern="100" dirty="0">
                <a:latin typeface="+mj-lt"/>
                <a:ea typeface="Calibri" panose="020F0502020204030204" pitchFamily="34" charset="0"/>
                <a:cs typeface="Times New Roman" panose="02020603050405020304" pitchFamily="18" charset="0"/>
              </a:rPr>
              <a:t> do </a:t>
            </a:r>
            <a:r>
              <a:rPr lang="pl-PL" sz="2000" b="1" kern="100" dirty="0">
                <a:latin typeface="+mj-lt"/>
                <a:ea typeface="Calibri" panose="020F0502020204030204" pitchFamily="34" charset="0"/>
                <a:cs typeface="Times New Roman" panose="02020603050405020304" pitchFamily="18" charset="0"/>
              </a:rPr>
              <a:t>zakupu</a:t>
            </a:r>
            <a:r>
              <a:rPr lang="pl-PL" sz="2000" kern="100" dirty="0">
                <a:latin typeface="+mj-lt"/>
                <a:ea typeface="Calibri" panose="020F0502020204030204" pitchFamily="34" charset="0"/>
                <a:cs typeface="Times New Roman" panose="02020603050405020304" pitchFamily="18" charset="0"/>
              </a:rPr>
              <a:t> konkretnego towaru czy </a:t>
            </a:r>
            <a:r>
              <a:rPr lang="pl-PL" sz="2000" b="1" kern="100" dirty="0">
                <a:latin typeface="+mj-lt"/>
                <a:ea typeface="Calibri" panose="020F0502020204030204" pitchFamily="34" charset="0"/>
                <a:cs typeface="Times New Roman" panose="02020603050405020304" pitchFamily="18" charset="0"/>
              </a:rPr>
              <a:t>skorzystania</a:t>
            </a:r>
            <a:r>
              <a:rPr lang="pl-PL" sz="2000" kern="100" dirty="0">
                <a:latin typeface="+mj-lt"/>
                <a:ea typeface="Calibri" panose="020F0502020204030204" pitchFamily="34" charset="0"/>
                <a:cs typeface="Times New Roman" panose="02020603050405020304" pitchFamily="18" charset="0"/>
              </a:rPr>
              <a:t> z usług zindywidualizowanego przedsiębiorcy. </a:t>
            </a:r>
          </a:p>
          <a:p>
            <a:pPr algn="just"/>
            <a:r>
              <a:rPr lang="pl-PL" sz="2000" kern="100" dirty="0">
                <a:latin typeface="+mj-lt"/>
                <a:ea typeface="Calibri" panose="020F0502020204030204" pitchFamily="34" charset="0"/>
                <a:cs typeface="Times New Roman" panose="02020603050405020304" pitchFamily="18" charset="0"/>
              </a:rPr>
              <a:t>Może przybrać każdą postać – </a:t>
            </a:r>
            <a:r>
              <a:rPr lang="pl-PL" sz="2000" b="1" kern="100" dirty="0">
                <a:latin typeface="+mj-lt"/>
                <a:ea typeface="Calibri" panose="020F0502020204030204" pitchFamily="34" charset="0"/>
                <a:cs typeface="Times New Roman" panose="02020603050405020304" pitchFamily="18" charset="0"/>
              </a:rPr>
              <a:t>audiowizualną, audialną, słowną </a:t>
            </a:r>
            <a:r>
              <a:rPr lang="pl-PL" sz="2000" kern="100" dirty="0">
                <a:latin typeface="+mj-lt"/>
                <a:ea typeface="Calibri" panose="020F0502020204030204" pitchFamily="34" charset="0"/>
                <a:cs typeface="Times New Roman" panose="02020603050405020304" pitchFamily="18" charset="0"/>
              </a:rPr>
              <a:t>itp.</a:t>
            </a:r>
          </a:p>
          <a:p>
            <a:pPr algn="just"/>
            <a:r>
              <a:rPr lang="pl-PL" sz="2000" kern="100" dirty="0">
                <a:latin typeface="+mj-lt"/>
                <a:ea typeface="Calibri" panose="020F0502020204030204" pitchFamily="34" charset="0"/>
                <a:cs typeface="Times New Roman" panose="02020603050405020304" pitchFamily="18" charset="0"/>
              </a:rPr>
              <a:t>Zakaz kryptoreklamy w Prawie prasowym jest </a:t>
            </a:r>
            <a:r>
              <a:rPr lang="pl-PL" sz="2000" b="1" kern="100" dirty="0">
                <a:latin typeface="+mj-lt"/>
                <a:ea typeface="Calibri" panose="020F0502020204030204" pitchFamily="34" charset="0"/>
                <a:cs typeface="Times New Roman" panose="02020603050405020304" pitchFamily="18" charset="0"/>
              </a:rPr>
              <a:t>uzasadniony</a:t>
            </a:r>
            <a:r>
              <a:rPr lang="pl-PL" sz="2000" kern="100" dirty="0">
                <a:latin typeface="+mj-lt"/>
                <a:ea typeface="Calibri" panose="020F0502020204030204" pitchFamily="34" charset="0"/>
                <a:cs typeface="Times New Roman" panose="02020603050405020304" pitchFamily="18" charset="0"/>
              </a:rPr>
              <a:t> tym, że odbiorca przekazu nieoznaczonego, zakamuflowanego jest pozbawiony swobodnego wyboru i odbiera mu się możliwość krytycznego podejścia do tekstu reklamowego, które to nastawienie zwykle pojawia się u odbiorców reklam.</a:t>
            </a:r>
          </a:p>
          <a:p>
            <a:pPr algn="just"/>
            <a:r>
              <a:rPr lang="pl-PL" sz="2000" kern="100" dirty="0">
                <a:latin typeface="+mj-lt"/>
                <a:ea typeface="Calibri" panose="020F0502020204030204" pitchFamily="34" charset="0"/>
                <a:cs typeface="Times New Roman" panose="02020603050405020304" pitchFamily="18" charset="0"/>
              </a:rPr>
              <a:t>Ponadto Prawo prasowe nakłada na </a:t>
            </a:r>
            <a:r>
              <a:rPr lang="pl-PL" sz="2000" b="1" kern="100" dirty="0">
                <a:latin typeface="+mj-lt"/>
                <a:ea typeface="Calibri" panose="020F0502020204030204" pitchFamily="34" charset="0"/>
                <a:cs typeface="Times New Roman" panose="02020603050405020304" pitchFamily="18" charset="0"/>
              </a:rPr>
              <a:t>dziennikarzy obowiązki gwarantujące wiarygodność i rzetelność prasy</a:t>
            </a:r>
            <a:r>
              <a:rPr lang="pl-PL" sz="2000" kern="100" dirty="0">
                <a:latin typeface="+mj-lt"/>
                <a:ea typeface="Calibri" panose="020F0502020204030204" pitchFamily="34" charset="0"/>
                <a:cs typeface="Times New Roman" panose="02020603050405020304" pitchFamily="18" charset="0"/>
              </a:rPr>
              <a:t>, zaś kryptoreklama jest działaniem nieetycznym.</a:t>
            </a:r>
          </a:p>
        </p:txBody>
      </p:sp>
    </p:spTree>
    <p:extLst>
      <p:ext uri="{BB962C8B-B14F-4D97-AF65-F5344CB8AC3E}">
        <p14:creationId xmlns:p14="http://schemas.microsoft.com/office/powerpoint/2010/main" val="5735821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49426A-359D-48F0-DE3D-61B548C70642}"/>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9950E34-32AC-CDB0-014D-64F1202EB796}"/>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Internecie.</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51B9B458-0C80-93E7-0D3A-F7CEC6B963E6}"/>
              </a:ext>
            </a:extLst>
          </p:cNvPr>
          <p:cNvSpPr>
            <a:spLocks noGrp="1"/>
          </p:cNvSpPr>
          <p:nvPr>
            <p:ph idx="1"/>
          </p:nvPr>
        </p:nvSpPr>
        <p:spPr>
          <a:xfrm>
            <a:off x="1387367" y="630997"/>
            <a:ext cx="10610192" cy="6096288"/>
          </a:xfrm>
        </p:spPr>
        <p:txBody>
          <a:bodyPr>
            <a:normAutofit lnSpcReduction="10000"/>
          </a:bodyPr>
          <a:lstStyle/>
          <a:p>
            <a:pPr algn="just"/>
            <a:r>
              <a:rPr lang="pl-PL" sz="2000" kern="100" dirty="0">
                <a:latin typeface="+mj-lt"/>
                <a:ea typeface="Calibri" panose="020F0502020204030204" pitchFamily="34" charset="0"/>
                <a:cs typeface="Times New Roman" panose="02020603050405020304" pitchFamily="18" charset="0"/>
              </a:rPr>
              <a:t>Spam, czyli „elektroniczne wiadomości rozsyłane do osób, które ich nie oczekują. Zwykle są wysyłane masowo. </a:t>
            </a:r>
          </a:p>
          <a:p>
            <a:pPr algn="just"/>
            <a:r>
              <a:rPr lang="pl-PL" sz="2000" kern="100" dirty="0">
                <a:latin typeface="+mj-lt"/>
                <a:ea typeface="Calibri" panose="020F0502020204030204" pitchFamily="34" charset="0"/>
                <a:cs typeface="Times New Roman" panose="02020603050405020304" pitchFamily="18" charset="0"/>
              </a:rPr>
              <a:t>Istotą spamu jest rozsyłanie dużej liczny informacji komercyjnych o jednakowej treści do nieznanych wysyłającemu osób.</a:t>
            </a:r>
          </a:p>
          <a:p>
            <a:pPr algn="just"/>
            <a:r>
              <a:rPr lang="pl-PL" sz="2000" kern="100" dirty="0">
                <a:latin typeface="+mj-lt"/>
                <a:ea typeface="Calibri" panose="020F0502020204030204" pitchFamily="34" charset="0"/>
                <a:cs typeface="Times New Roman" panose="02020603050405020304" pitchFamily="18" charset="0"/>
              </a:rPr>
              <a:t>Słowo spam pochodzi od angielskiego </a:t>
            </a:r>
            <a:r>
              <a:rPr lang="pl-PL" sz="2000" kern="100" dirty="0" err="1">
                <a:latin typeface="+mj-lt"/>
                <a:ea typeface="Calibri" panose="020F0502020204030204" pitchFamily="34" charset="0"/>
                <a:cs typeface="Times New Roman" panose="02020603050405020304" pitchFamily="18" charset="0"/>
              </a:rPr>
              <a:t>Shoulder</a:t>
            </a:r>
            <a:r>
              <a:rPr lang="pl-PL" sz="2000" kern="100" dirty="0">
                <a:latin typeface="+mj-lt"/>
                <a:ea typeface="Calibri" panose="020F0502020204030204" pitchFamily="34" charset="0"/>
                <a:cs typeface="Times New Roman" panose="02020603050405020304" pitchFamily="18" charset="0"/>
              </a:rPr>
              <a:t> </a:t>
            </a:r>
            <a:r>
              <a:rPr lang="pl-PL" sz="2000" kern="100" dirty="0" err="1">
                <a:latin typeface="+mj-lt"/>
                <a:ea typeface="Calibri" panose="020F0502020204030204" pitchFamily="34" charset="0"/>
                <a:cs typeface="Times New Roman" panose="02020603050405020304" pitchFamily="18" charset="0"/>
              </a:rPr>
              <a:t>Pork</a:t>
            </a:r>
            <a:r>
              <a:rPr lang="pl-PL" sz="2000" kern="100" dirty="0">
                <a:latin typeface="+mj-lt"/>
                <a:ea typeface="Calibri" panose="020F0502020204030204" pitchFamily="34" charset="0"/>
                <a:cs typeface="Times New Roman" panose="02020603050405020304" pitchFamily="18" charset="0"/>
              </a:rPr>
              <a:t> and </a:t>
            </a:r>
            <a:r>
              <a:rPr lang="pl-PL" sz="2000" kern="100" dirty="0" err="1">
                <a:latin typeface="+mj-lt"/>
                <a:ea typeface="Calibri" panose="020F0502020204030204" pitchFamily="34" charset="0"/>
                <a:cs typeface="Times New Roman" panose="02020603050405020304" pitchFamily="18" charset="0"/>
              </a:rPr>
              <a:t>Ham</a:t>
            </a:r>
            <a:r>
              <a:rPr lang="pl-PL" sz="2000" kern="100" dirty="0">
                <a:latin typeface="+mj-lt"/>
                <a:ea typeface="Calibri" panose="020F0502020204030204" pitchFamily="34" charset="0"/>
                <a:cs typeface="Times New Roman" panose="02020603050405020304" pitchFamily="18" charset="0"/>
              </a:rPr>
              <a:t> lub też </a:t>
            </a:r>
            <a:r>
              <a:rPr lang="pl-PL" sz="2000" kern="100" dirty="0" err="1">
                <a:latin typeface="+mj-lt"/>
                <a:ea typeface="Calibri" panose="020F0502020204030204" pitchFamily="34" charset="0"/>
                <a:cs typeface="Times New Roman" panose="02020603050405020304" pitchFamily="18" charset="0"/>
              </a:rPr>
              <a:t>Spiced</a:t>
            </a:r>
            <a:r>
              <a:rPr lang="pl-PL" sz="2000" kern="100" dirty="0">
                <a:latin typeface="+mj-lt"/>
                <a:ea typeface="Calibri" panose="020F0502020204030204" pitchFamily="34" charset="0"/>
                <a:cs typeface="Times New Roman" panose="02020603050405020304" pitchFamily="18" charset="0"/>
              </a:rPr>
              <a:t> </a:t>
            </a:r>
            <a:r>
              <a:rPr lang="pl-PL" sz="2000" kern="100" dirty="0" err="1">
                <a:latin typeface="+mj-lt"/>
                <a:ea typeface="Calibri" panose="020F0502020204030204" pitchFamily="34" charset="0"/>
                <a:cs typeface="Times New Roman" panose="02020603050405020304" pitchFamily="18" charset="0"/>
              </a:rPr>
              <a:t>Ham</a:t>
            </a:r>
            <a:r>
              <a:rPr lang="pl-PL" sz="2000" kern="100" dirty="0">
                <a:latin typeface="+mj-lt"/>
                <a:ea typeface="Calibri" panose="020F0502020204030204" pitchFamily="34" charset="0"/>
                <a:cs typeface="Times New Roman" panose="02020603050405020304" pitchFamily="18" charset="0"/>
              </a:rPr>
              <a:t> – tj. od nazwy popularnej mielonki wieprzowej, którą na okrągło karmieni byli amerykańscy żołnierze podczas II wojny światowej.</a:t>
            </a:r>
          </a:p>
          <a:p>
            <a:pPr algn="just"/>
            <a:r>
              <a:rPr lang="pl-PL" sz="2000" kern="100" dirty="0">
                <a:latin typeface="+mj-lt"/>
                <a:ea typeface="Calibri" panose="020F0502020204030204" pitchFamily="34" charset="0"/>
                <a:cs typeface="Times New Roman" panose="02020603050405020304" pitchFamily="18" charset="0"/>
              </a:rPr>
              <a:t>Pierwszy masowy akt </a:t>
            </a:r>
            <a:r>
              <a:rPr lang="pl-PL" sz="2000" kern="100" dirty="0" err="1">
                <a:latin typeface="+mj-lt"/>
                <a:ea typeface="Calibri" panose="020F0502020204030204" pitchFamily="34" charset="0"/>
                <a:cs typeface="Times New Roman" panose="02020603050405020304" pitchFamily="18" charset="0"/>
              </a:rPr>
              <a:t>spammingu</a:t>
            </a:r>
            <a:r>
              <a:rPr lang="pl-PL" sz="2000" kern="100" dirty="0">
                <a:latin typeface="+mj-lt"/>
                <a:ea typeface="Calibri" panose="020F0502020204030204" pitchFamily="34" charset="0"/>
                <a:cs typeface="Times New Roman" panose="02020603050405020304" pitchFamily="18" charset="0"/>
              </a:rPr>
              <a:t> miał miejsce w 1994 r., kiedy to kancelaria adwokacka z Phoenix w Arizonie (tzw. Green Card </a:t>
            </a:r>
            <a:r>
              <a:rPr lang="pl-PL" sz="2000" kern="100" dirty="0" err="1">
                <a:latin typeface="+mj-lt"/>
                <a:ea typeface="Calibri" panose="020F0502020204030204" pitchFamily="34" charset="0"/>
                <a:cs typeface="Times New Roman" panose="02020603050405020304" pitchFamily="18" charset="0"/>
              </a:rPr>
              <a:t>Lawyers</a:t>
            </a:r>
            <a:r>
              <a:rPr lang="pl-PL" sz="2000" kern="100" dirty="0">
                <a:latin typeface="+mj-lt"/>
                <a:ea typeface="Calibri" panose="020F0502020204030204" pitchFamily="34" charset="0"/>
                <a:cs typeface="Times New Roman" panose="02020603050405020304" pitchFamily="18" charset="0"/>
              </a:rPr>
              <a:t> – „prawnicy od zielonych kart”) rozesłała do wielu grup Usenetu swoją reklamę w zakresie usług dla imigrantów i pomocy przy wypełnianiu formularzy amerykańskiej loterii wizowej.</a:t>
            </a:r>
          </a:p>
          <a:p>
            <a:pPr algn="just"/>
            <a:r>
              <a:rPr lang="pl-PL" sz="2000" kern="100" dirty="0">
                <a:latin typeface="+mj-lt"/>
                <a:ea typeface="Calibri" panose="020F0502020204030204" pitchFamily="34" charset="0"/>
                <a:cs typeface="Times New Roman" panose="02020603050405020304" pitchFamily="18" charset="0"/>
              </a:rPr>
              <a:t>Najważniejszą postacią reklamy jest obecnie reklama spersonalizowana, oparta na marketingu behawioralnym. Jest to rodzaj przekazu adresowany do odbiorców, którzy wykonali w sieci określone działania, np. odwiedzali dane serwisy, poszukiwali informacji za pośrednictwem wyszukiwarki czy dokonali zakupu. Informacje wykorzystywane w </a:t>
            </a:r>
            <a:r>
              <a:rPr lang="pl-PL" sz="2000" kern="100" dirty="0" err="1">
                <a:latin typeface="+mj-lt"/>
                <a:ea typeface="Calibri" panose="020F0502020204030204" pitchFamily="34" charset="0"/>
                <a:cs typeface="Times New Roman" panose="02020603050405020304" pitchFamily="18" charset="0"/>
              </a:rPr>
              <a:t>targetowaniu</a:t>
            </a:r>
            <a:r>
              <a:rPr lang="pl-PL" sz="2000" kern="100" dirty="0">
                <a:latin typeface="+mj-lt"/>
                <a:ea typeface="Calibri" panose="020F0502020204030204" pitchFamily="34" charset="0"/>
                <a:cs typeface="Times New Roman" panose="02020603050405020304" pitchFamily="18" charset="0"/>
              </a:rPr>
              <a:t> behawioralnym bazują w znacznej mierze na plikach </a:t>
            </a:r>
            <a:r>
              <a:rPr lang="pl-PL" sz="2000" kern="100" dirty="0" err="1">
                <a:latin typeface="+mj-lt"/>
                <a:ea typeface="Calibri" panose="020F0502020204030204" pitchFamily="34" charset="0"/>
                <a:cs typeface="Times New Roman" panose="02020603050405020304" pitchFamily="18" charset="0"/>
              </a:rPr>
              <a:t>cookies</a:t>
            </a:r>
            <a:r>
              <a:rPr lang="pl-PL" sz="2000" kern="100" dirty="0">
                <a:latin typeface="+mj-lt"/>
                <a:ea typeface="Calibri" panose="020F0502020204030204" pitchFamily="34" charset="0"/>
                <a:cs typeface="Times New Roman" panose="02020603050405020304" pitchFamily="18" charset="0"/>
              </a:rPr>
              <a:t>. Przekaz emitowany jest wyłącznie internaucie, który spełnia kryteria behawioralne.</a:t>
            </a:r>
          </a:p>
        </p:txBody>
      </p:sp>
    </p:spTree>
    <p:extLst>
      <p:ext uri="{BB962C8B-B14F-4D97-AF65-F5344CB8AC3E}">
        <p14:creationId xmlns:p14="http://schemas.microsoft.com/office/powerpoint/2010/main" val="18606892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C4A2BE-5133-AFB8-C897-43691EB75B67}"/>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E3B01B4-B20E-3308-EC83-DBD09EEF6D80}"/>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Internecie.</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1C7C1B10-A98A-B131-5F9A-C894B29632C0}"/>
              </a:ext>
            </a:extLst>
          </p:cNvPr>
          <p:cNvSpPr>
            <a:spLocks noGrp="1"/>
          </p:cNvSpPr>
          <p:nvPr>
            <p:ph idx="1"/>
          </p:nvPr>
        </p:nvSpPr>
        <p:spPr>
          <a:xfrm>
            <a:off x="1387367" y="630997"/>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W odniesieniu do reklamy w Internecie brak w polskim ustawodawstwie całościowej regulacji.</a:t>
            </a:r>
          </a:p>
          <a:p>
            <a:pPr algn="just"/>
            <a:r>
              <a:rPr lang="pl-PL" sz="2000" kern="100" dirty="0">
                <a:latin typeface="+mj-lt"/>
                <a:ea typeface="Calibri" panose="020F0502020204030204" pitchFamily="34" charset="0"/>
                <a:cs typeface="Times New Roman" panose="02020603050405020304" pitchFamily="18" charset="0"/>
              </a:rPr>
              <a:t>Nie oznacza to jednak, że działalność reklamowa w Internecie jest niczym nieograniczona. </a:t>
            </a:r>
          </a:p>
          <a:p>
            <a:pPr algn="just"/>
            <a:r>
              <a:rPr lang="pl-PL" sz="2000" kern="100" dirty="0">
                <a:latin typeface="+mj-lt"/>
                <a:ea typeface="Calibri" panose="020F0502020204030204" pitchFamily="34" charset="0"/>
                <a:cs typeface="Times New Roman" panose="02020603050405020304" pitchFamily="18" charset="0"/>
              </a:rPr>
              <a:t>Przepisy wprowadzające zakazy reklamy, np. niektórych produktów czy usług, znajdą również zastosowanie w stosunku do reklamy w Internecie.</a:t>
            </a:r>
          </a:p>
          <a:p>
            <a:pPr algn="just"/>
            <a:r>
              <a:rPr lang="pl-PL" sz="2000" kern="100" dirty="0">
                <a:latin typeface="+mj-lt"/>
                <a:ea typeface="Calibri" panose="020F0502020204030204" pitchFamily="34" charset="0"/>
                <a:cs typeface="Times New Roman" panose="02020603050405020304" pitchFamily="18" charset="0"/>
              </a:rPr>
              <a:t>Źródłem wszystkich problemów i wątpliwości związanych z Internetem jest to, że jako przekaz nie mieści się on w klasycznych ramach funkcjonowania prawa: ma ponadnarodowy charakter, łączy w sobie różne elementy techniki (telefon, faks, kabel telewizyjny) i z reguły jest anonimowy.</a:t>
            </a: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09831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C37B9D-E86B-99E9-7ADB-B66D515408FA}"/>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81E6C95-572C-7B9C-A0C9-2EFB85BC59AE}"/>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Internecie.</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699190EB-70F3-8449-0B3D-22A3CE8D9BDD}"/>
              </a:ext>
            </a:extLst>
          </p:cNvPr>
          <p:cNvSpPr>
            <a:spLocks noGrp="1"/>
          </p:cNvSpPr>
          <p:nvPr>
            <p:ph idx="1"/>
          </p:nvPr>
        </p:nvSpPr>
        <p:spPr>
          <a:xfrm>
            <a:off x="1387367" y="630997"/>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Podstawowym aktem regulującym problem spamu w Polsce jest ustawa z 18.07.2002 r. o świadczeniu usług drogą elektroniczną</a:t>
            </a:r>
          </a:p>
          <a:p>
            <a:pPr algn="just"/>
            <a:r>
              <a:rPr lang="pl-PL" sz="2000" kern="100" dirty="0">
                <a:latin typeface="+mj-lt"/>
                <a:ea typeface="Calibri" panose="020F0502020204030204" pitchFamily="34" charset="0"/>
                <a:cs typeface="Times New Roman" panose="02020603050405020304" pitchFamily="18" charset="0"/>
              </a:rPr>
              <a:t>Zgodnie z art. 2pkt 2 tej ustawy </a:t>
            </a:r>
            <a:r>
              <a:rPr lang="pl-PL" sz="2000" b="1" kern="100" dirty="0">
                <a:latin typeface="+mj-lt"/>
                <a:ea typeface="Calibri" panose="020F0502020204030204" pitchFamily="34" charset="0"/>
                <a:cs typeface="Times New Roman" panose="02020603050405020304" pitchFamily="18" charset="0"/>
              </a:rPr>
              <a:t>informacja handlowa </a:t>
            </a:r>
            <a:r>
              <a:rPr lang="pl-PL" sz="2000" kern="100" dirty="0">
                <a:latin typeface="+mj-lt"/>
                <a:ea typeface="Calibri" panose="020F0502020204030204" pitchFamily="34" charset="0"/>
                <a:cs typeface="Times New Roman" panose="02020603050405020304" pitchFamily="18" charset="0"/>
              </a:rPr>
              <a:t>„</a:t>
            </a:r>
            <a:r>
              <a:rPr lang="pl-PL" sz="2000" i="1" kern="100" dirty="0">
                <a:latin typeface="+mj-lt"/>
                <a:ea typeface="Calibri" panose="020F0502020204030204" pitchFamily="34" charset="0"/>
                <a:cs typeface="Times New Roman" panose="02020603050405020304" pitchFamily="18" charset="0"/>
              </a:rPr>
              <a:t>to </a:t>
            </a:r>
            <a:r>
              <a:rPr lang="pl-PL" sz="2000" b="1" i="1" kern="100" dirty="0">
                <a:latin typeface="+mj-lt"/>
                <a:ea typeface="Calibri" panose="020F0502020204030204" pitchFamily="34" charset="0"/>
                <a:cs typeface="Times New Roman" panose="02020603050405020304" pitchFamily="18" charset="0"/>
              </a:rPr>
              <a:t>każda informacja przeznaczona</a:t>
            </a:r>
            <a:r>
              <a:rPr lang="pl-PL" sz="2000" i="1" kern="100" dirty="0">
                <a:latin typeface="+mj-lt"/>
                <a:ea typeface="Calibri" panose="020F0502020204030204" pitchFamily="34" charset="0"/>
                <a:cs typeface="Times New Roman" panose="02020603050405020304" pitchFamily="18" charset="0"/>
              </a:rPr>
              <a:t> bezpośrednio lub pośrednio do </a:t>
            </a:r>
            <a:r>
              <a:rPr lang="pl-PL" sz="2000" b="1" i="1" kern="100" dirty="0">
                <a:latin typeface="+mj-lt"/>
                <a:ea typeface="Calibri" panose="020F0502020204030204" pitchFamily="34" charset="0"/>
                <a:cs typeface="Times New Roman" panose="02020603050405020304" pitchFamily="18" charset="0"/>
              </a:rPr>
              <a:t>promowania towarów, usług </a:t>
            </a:r>
            <a:r>
              <a:rPr lang="pl-PL" sz="2000" i="1" kern="100" dirty="0">
                <a:latin typeface="+mj-lt"/>
                <a:ea typeface="Calibri" panose="020F0502020204030204" pitchFamily="34" charset="0"/>
                <a:cs typeface="Times New Roman" panose="02020603050405020304" pitchFamily="18" charset="0"/>
              </a:rPr>
              <a:t>lub wizerunku przedsiębiorcy lub osoby wykonującej zawód, której prawo do wykonywania zawodu jest uzależnione od spełnienia wymagań określonych w odrębnych ustawach, z wyłączeniem informacji umożliwiającej porozumiewanie się za pomocą środków komunikacji elektronicznej z określoną osobą oraz informacji o towarach i usługach niesłużącej osiągnięciu efektu handlowego pożądanego przez podmiot, który zleca jej rozpowszechnianie, w szczególności bez wynagrodzenia lub innych korzyści od producentów, sprzedawców i świadczących usługi”.</a:t>
            </a:r>
          </a:p>
          <a:p>
            <a:pPr algn="just"/>
            <a:r>
              <a:rPr lang="pl-PL" sz="2000" kern="100" dirty="0">
                <a:latin typeface="+mj-lt"/>
                <a:ea typeface="Calibri" panose="020F0502020204030204" pitchFamily="34" charset="0"/>
                <a:cs typeface="Times New Roman" panose="02020603050405020304" pitchFamily="18" charset="0"/>
              </a:rPr>
              <a:t>Zgodnie z art. 9 ustawy o świadczeniu usług drogą elektroniczną informacja handlowa </a:t>
            </a:r>
            <a:r>
              <a:rPr lang="pl-PL" sz="2000" b="1" kern="100" dirty="0">
                <a:latin typeface="+mj-lt"/>
                <a:ea typeface="Calibri" panose="020F0502020204030204" pitchFamily="34" charset="0"/>
                <a:cs typeface="Times New Roman" panose="02020603050405020304" pitchFamily="18" charset="0"/>
              </a:rPr>
              <a:t>musi być wyraźnie wyodrębniona i oznaczona </a:t>
            </a:r>
            <a:r>
              <a:rPr lang="pl-PL" sz="2000" kern="100" dirty="0">
                <a:latin typeface="+mj-lt"/>
                <a:ea typeface="Calibri" panose="020F0502020204030204" pitchFamily="34" charset="0"/>
                <a:cs typeface="Times New Roman" panose="02020603050405020304" pitchFamily="18" charset="0"/>
              </a:rPr>
              <a:t>w sposób niebudzący wątpliwości co do swojego charakteru.</a:t>
            </a:r>
          </a:p>
          <a:p>
            <a:pPr algn="just"/>
            <a:r>
              <a:rPr lang="pl-PL" sz="2000" kern="100" dirty="0">
                <a:latin typeface="+mj-lt"/>
                <a:ea typeface="Calibri" panose="020F0502020204030204" pitchFamily="34" charset="0"/>
                <a:cs typeface="Times New Roman" panose="02020603050405020304" pitchFamily="18" charset="0"/>
              </a:rPr>
              <a:t>Zakaz przysyłania niezamówionej informacji handlowej do tej pory uregulowany był w art. 10 ustawy o świadczeniu usług drogą elektroniczną.</a:t>
            </a:r>
          </a:p>
        </p:txBody>
      </p:sp>
    </p:spTree>
    <p:extLst>
      <p:ext uri="{BB962C8B-B14F-4D97-AF65-F5344CB8AC3E}">
        <p14:creationId xmlns:p14="http://schemas.microsoft.com/office/powerpoint/2010/main" val="23650901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F0D092-3F39-0161-74F0-91C6AC67198E}"/>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713F54C-7C30-2773-0F38-B4EDF6BFB159}"/>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Internecie.</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DEC77DF3-961E-B59D-4050-D669DCCE97D3}"/>
              </a:ext>
            </a:extLst>
          </p:cNvPr>
          <p:cNvSpPr>
            <a:spLocks noGrp="1"/>
          </p:cNvSpPr>
          <p:nvPr>
            <p:ph idx="1"/>
          </p:nvPr>
        </p:nvSpPr>
        <p:spPr>
          <a:xfrm>
            <a:off x="1387367" y="630997"/>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W związku wejściem w życie z dnia 12 lipca 2024 r. Prawo komunikacji elektronicznej kwestia rozsyłania niezamówionych informacji komercyjnych za pomocą poczty elektronicznej, czyli tzw. </a:t>
            </a:r>
            <a:r>
              <a:rPr lang="pl-PL" sz="2000" kern="100" dirty="0" err="1">
                <a:latin typeface="+mj-lt"/>
                <a:ea typeface="Calibri" panose="020F0502020204030204" pitchFamily="34" charset="0"/>
                <a:cs typeface="Times New Roman" panose="02020603050405020304" pitchFamily="18" charset="0"/>
              </a:rPr>
              <a:t>spammingu</a:t>
            </a:r>
            <a:r>
              <a:rPr lang="pl-PL" sz="2000" kern="100" dirty="0">
                <a:latin typeface="+mj-lt"/>
                <a:ea typeface="Calibri" panose="020F0502020204030204" pitchFamily="34" charset="0"/>
                <a:cs typeface="Times New Roman" panose="02020603050405020304" pitchFamily="18" charset="0"/>
              </a:rPr>
              <a:t> jest uregulowana w art. 398 tej ustawy.</a:t>
            </a:r>
          </a:p>
          <a:p>
            <a:pPr algn="just"/>
            <a:r>
              <a:rPr lang="pl-PL" sz="2000" kern="100" dirty="0">
                <a:latin typeface="+mj-lt"/>
                <a:ea typeface="Calibri" panose="020F0502020204030204" pitchFamily="34" charset="0"/>
                <a:cs typeface="Times New Roman" panose="02020603050405020304" pitchFamily="18" charset="0"/>
              </a:rPr>
              <a:t>Używanie automatycznych systemów wywołujących i systemów łączności bez ludzkiej ingerencji (automatyczne urządzenia wywołujące), faksów lub poczty elektronicznej do celów marketingu bezpośredniego </a:t>
            </a:r>
            <a:r>
              <a:rPr lang="pl-PL" sz="2000" b="1" kern="100" dirty="0">
                <a:latin typeface="+mj-lt"/>
                <a:ea typeface="Calibri" panose="020F0502020204030204" pitchFamily="34" charset="0"/>
                <a:cs typeface="Times New Roman" panose="02020603050405020304" pitchFamily="18" charset="0"/>
              </a:rPr>
              <a:t>może być dozwolone jedynie wobec użytkowników końcowych, którzy uprzednio wyrazili na to zgodę.</a:t>
            </a:r>
          </a:p>
          <a:p>
            <a:pPr algn="just"/>
            <a:r>
              <a:rPr lang="pl-PL" sz="2000" kern="100" dirty="0">
                <a:latin typeface="+mj-lt"/>
                <a:ea typeface="Calibri" panose="020F0502020204030204" pitchFamily="34" charset="0"/>
                <a:cs typeface="Times New Roman" panose="02020603050405020304" pitchFamily="18" charset="0"/>
              </a:rPr>
              <a:t>Przesyłanie informacji handlowej, w tym prowadzenie marketingu bezpośredniego jest dopuszczalne tylko na podstawie uprzedniej zgody użytkownika końcowego lub abonenta. </a:t>
            </a:r>
          </a:p>
          <a:p>
            <a:pPr algn="just"/>
            <a:r>
              <a:rPr lang="pl-PL" sz="2000" kern="100" dirty="0">
                <a:latin typeface="+mj-lt"/>
                <a:ea typeface="Calibri" panose="020F0502020204030204" pitchFamily="34" charset="0"/>
                <a:cs typeface="Times New Roman" panose="02020603050405020304" pitchFamily="18" charset="0"/>
              </a:rPr>
              <a:t>Zgoda może być wyrażona przez użytkownika przez udostępnienie identyfikującego go adresu poczty elektronicznej w celu przesyłania informacji handlowej.</a:t>
            </a:r>
          </a:p>
          <a:p>
            <a:pPr algn="just"/>
            <a:r>
              <a:rPr lang="pl-PL" sz="2000" kern="100" dirty="0">
                <a:latin typeface="+mj-lt"/>
                <a:ea typeface="Calibri" panose="020F0502020204030204" pitchFamily="34" charset="0"/>
                <a:cs typeface="Times New Roman" panose="02020603050405020304" pitchFamily="18" charset="0"/>
              </a:rPr>
              <a:t>Działanie, o którym mowa powyżej, stanowi czyn nieuczciwej konkurencji w rozumieniu przepisów ustawy z dnia 16 kwietnia 1993 r. o zwalczaniu nieuczciwej konkurencji </a:t>
            </a: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37788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6A088E-BDEC-C7A1-905D-6CC7A8AAC1ED}"/>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BC8611CF-EDA9-EAFE-2E29-91691ED5895E}"/>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Internecie.</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5F64844B-207D-B0F5-6612-1E956FC27244}"/>
              </a:ext>
            </a:extLst>
          </p:cNvPr>
          <p:cNvSpPr>
            <a:spLocks noGrp="1"/>
          </p:cNvSpPr>
          <p:nvPr>
            <p:ph idx="1"/>
          </p:nvPr>
        </p:nvSpPr>
        <p:spPr>
          <a:xfrm>
            <a:off x="1387367" y="630997"/>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Zgodnie z art.399 PKE przechowywanie informacji lub uzyskiwanie dostępu do informacji już przechowywanej w urządzeniu końcowym abonenta lub użytkownika końcowego (czyli np. </a:t>
            </a:r>
            <a:r>
              <a:rPr lang="pl-PL" sz="2000" kern="100" dirty="0" err="1">
                <a:latin typeface="+mj-lt"/>
                <a:ea typeface="Calibri" panose="020F0502020204030204" pitchFamily="34" charset="0"/>
                <a:cs typeface="Times New Roman" panose="02020603050405020304" pitchFamily="18" charset="0"/>
              </a:rPr>
              <a:t>cookies</a:t>
            </a:r>
            <a:r>
              <a:rPr lang="pl-PL" sz="2000" kern="100" dirty="0">
                <a:latin typeface="+mj-lt"/>
                <a:ea typeface="Calibri" panose="020F0502020204030204" pitchFamily="34" charset="0"/>
                <a:cs typeface="Times New Roman" panose="02020603050405020304" pitchFamily="18" charset="0"/>
              </a:rPr>
              <a:t>, </a:t>
            </a:r>
            <a:r>
              <a:rPr lang="pl-PL" sz="2000" kern="100" dirty="0" err="1">
                <a:latin typeface="+mj-lt"/>
                <a:ea typeface="Calibri" panose="020F0502020204030204" pitchFamily="34" charset="0"/>
                <a:cs typeface="Times New Roman" panose="02020603050405020304" pitchFamily="18" charset="0"/>
              </a:rPr>
              <a:t>localStorage</a:t>
            </a:r>
            <a:r>
              <a:rPr lang="pl-PL" sz="2000" kern="100" dirty="0">
                <a:latin typeface="+mj-lt"/>
                <a:ea typeface="Calibri" panose="020F0502020204030204" pitchFamily="34" charset="0"/>
                <a:cs typeface="Times New Roman" panose="02020603050405020304" pitchFamily="18" charset="0"/>
              </a:rPr>
              <a:t>) jest dozwolone tylko wtedy, gdy:     </a:t>
            </a:r>
          </a:p>
          <a:p>
            <a:pPr algn="just">
              <a:buFontTx/>
              <a:buChar char="-"/>
            </a:pPr>
            <a:r>
              <a:rPr lang="pl-PL" sz="2000" kern="100" dirty="0">
                <a:latin typeface="+mj-lt"/>
                <a:ea typeface="Calibri" panose="020F0502020204030204" pitchFamily="34" charset="0"/>
                <a:cs typeface="Times New Roman" panose="02020603050405020304" pitchFamily="18" charset="0"/>
              </a:rPr>
              <a:t>abonent lub użytkownik końcowy zostanie uprzednio poinformowany w sposób jednoznaczny, łatwy i zrozumiały, o celu przechowywania i uzyskiwania dostępu do tej informacji,</a:t>
            </a:r>
          </a:p>
          <a:p>
            <a:pPr algn="just">
              <a:buFontTx/>
              <a:buChar char="-"/>
            </a:pPr>
            <a:r>
              <a:rPr lang="pl-PL" sz="2000" kern="100" dirty="0">
                <a:latin typeface="+mj-lt"/>
                <a:ea typeface="Calibri" panose="020F0502020204030204" pitchFamily="34" charset="0"/>
                <a:cs typeface="Times New Roman" panose="02020603050405020304" pitchFamily="18" charset="0"/>
              </a:rPr>
              <a:t>Użytkownik wyrazi na to zgodę, </a:t>
            </a:r>
          </a:p>
          <a:p>
            <a:pPr algn="just">
              <a:buFontTx/>
              <a:buChar char="-"/>
            </a:pPr>
            <a:r>
              <a:rPr lang="pl-PL" sz="2000" kern="100" dirty="0">
                <a:latin typeface="+mj-lt"/>
                <a:ea typeface="Calibri" panose="020F0502020204030204" pitchFamily="34" charset="0"/>
                <a:cs typeface="Times New Roman" panose="02020603050405020304" pitchFamily="18" charset="0"/>
              </a:rPr>
              <a:t>przechowywana informacja lub uzyskiwanie do niej dostępu nie powoduje zmian konfiguracyjnych w telekomunikacyjnym urządzeniu końcowym użytkownika</a:t>
            </a:r>
          </a:p>
          <a:p>
            <a:pPr algn="just"/>
            <a:r>
              <a:rPr lang="pl-PL" sz="2000" kern="100" dirty="0">
                <a:latin typeface="+mj-lt"/>
                <a:ea typeface="Calibri" panose="020F0502020204030204" pitchFamily="34" charset="0"/>
                <a:cs typeface="Times New Roman" panose="02020603050405020304" pitchFamily="18" charset="0"/>
              </a:rPr>
              <a:t>Do uzyskania zgody abonenta lub użytkownika końcowego stosuje się odpowiednio przepisy o ochronie danych osobowych.</a:t>
            </a:r>
          </a:p>
        </p:txBody>
      </p:sp>
    </p:spTree>
    <p:extLst>
      <p:ext uri="{BB962C8B-B14F-4D97-AF65-F5344CB8AC3E}">
        <p14:creationId xmlns:p14="http://schemas.microsoft.com/office/powerpoint/2010/main" val="24443940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C0FAD0-EB8B-814B-C1AD-40888F5358DA}"/>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471DDBA-6ADB-2048-D368-4013B3ED6F2B}"/>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Odpowiedzialność karna w zakresie reklamy.</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08BEE747-0A88-EE96-0EC7-0D4588C1BD38}"/>
              </a:ext>
            </a:extLst>
          </p:cNvPr>
          <p:cNvSpPr>
            <a:spLocks noGrp="1"/>
          </p:cNvSpPr>
          <p:nvPr>
            <p:ph idx="1"/>
          </p:nvPr>
        </p:nvSpPr>
        <p:spPr>
          <a:xfrm>
            <a:off x="1355836" y="615608"/>
            <a:ext cx="10610192" cy="6096288"/>
          </a:xfrm>
        </p:spPr>
        <p:txBody>
          <a:bodyPr>
            <a:normAutofit/>
          </a:bodyPr>
          <a:lstStyle/>
          <a:p>
            <a:pPr algn="just"/>
            <a:r>
              <a:rPr lang="pl-PL" sz="2000" b="1" kern="100" dirty="0">
                <a:latin typeface="+mj-lt"/>
                <a:ea typeface="Calibri" panose="020F0502020204030204" pitchFamily="34" charset="0"/>
                <a:cs typeface="Times New Roman" panose="02020603050405020304" pitchFamily="18" charset="0"/>
              </a:rPr>
              <a:t>Odpowiedzialność karna w przypadku bezprawnej reklamy alkoholu.</a:t>
            </a:r>
          </a:p>
          <a:p>
            <a:pPr algn="just"/>
            <a:r>
              <a:rPr lang="pl-PL" sz="2000" kern="100" dirty="0">
                <a:latin typeface="+mj-lt"/>
                <a:ea typeface="Calibri" panose="020F0502020204030204" pitchFamily="34" charset="0"/>
                <a:cs typeface="Times New Roman" panose="02020603050405020304" pitchFamily="18" charset="0"/>
              </a:rPr>
              <a:t>Art. 452 ust. 1 ustawy o wychowaniu w trzeźwości i przeciwdziałaniu alkoholizmowi: </a:t>
            </a:r>
            <a:r>
              <a:rPr lang="pl-PL" sz="2000" i="1" kern="100" dirty="0">
                <a:latin typeface="+mj-lt"/>
                <a:ea typeface="Calibri" panose="020F0502020204030204" pitchFamily="34" charset="0"/>
                <a:cs typeface="Times New Roman" panose="02020603050405020304" pitchFamily="18" charset="0"/>
              </a:rPr>
              <a:t>Kto wbrew postanowieniom zawartym w art. 13(1) prowadzi reklamę lub promocję napojów alkoholowych lub informuje o sponsorowaniu imprezy masowej, z zastrzeżeniem art. 13(1) ust. 5 i 6,  podlega grzywnie od 10 000 do 500 000 złotych.</a:t>
            </a:r>
          </a:p>
          <a:p>
            <a:pPr algn="just"/>
            <a:r>
              <a:rPr lang="pl-PL" sz="2000" kern="100" dirty="0">
                <a:latin typeface="+mj-lt"/>
                <a:ea typeface="Calibri" panose="020F0502020204030204" pitchFamily="34" charset="0"/>
                <a:cs typeface="Times New Roman" panose="02020603050405020304" pitchFamily="18" charset="0"/>
              </a:rPr>
              <a:t>Określone w tym przepisie przestępstwo polega na prowadzeniu reklamy albo promocji napojów alkoholowych lub informowaniu o sponsorowaniu imprezy masowej wbrew ustawowym regulacjom obowiązującym w tym zakresie.</a:t>
            </a:r>
          </a:p>
          <a:p>
            <a:pPr algn="just"/>
            <a:r>
              <a:rPr lang="pl-PL" sz="2000" kern="100" dirty="0">
                <a:latin typeface="+mj-lt"/>
                <a:ea typeface="Calibri" panose="020F0502020204030204" pitchFamily="34" charset="0"/>
                <a:cs typeface="Times New Roman" panose="02020603050405020304" pitchFamily="18" charset="0"/>
              </a:rPr>
              <a:t>Reklama piwa podlega ograniczeniom. Nie wolno zatem kierować jej do osób małoletnich, przedstawiać osób małoletnich, łączyć spożywania alkoholu ze sprawnością fizyczną bądź kierowaniem pojazdami, zawierać stwierdzeń, że alkohol posiada właściwości lecznicze.</a:t>
            </a:r>
          </a:p>
          <a:p>
            <a:pPr algn="just"/>
            <a:r>
              <a:rPr lang="pl-PL" sz="2000" kern="100" dirty="0">
                <a:latin typeface="+mj-lt"/>
                <a:ea typeface="Calibri" panose="020F0502020204030204" pitchFamily="34" charset="0"/>
                <a:cs typeface="Times New Roman" panose="02020603050405020304" pitchFamily="18" charset="0"/>
              </a:rPr>
              <a:t>Zabronione jest także prowadzenie reklamy lub promocji piwa w telewizji, radiu, kinie i teatrze między godziną 6.00 a 20.00, z wyjątkiem reklamy prowadzonej przez organizatora imprezy sportu wyczynowego lub profesjonalnego w trakcie trwania tej imprezy</a:t>
            </a:r>
          </a:p>
          <a:p>
            <a:pPr algn="just"/>
            <a:endParaRPr lang="pl-PL" sz="2000" i="1"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33164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018E5C-60F1-5956-3EB2-1CC7695F51A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75BFE30-CF29-D901-D177-4FD707E9453C}"/>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Odpowiedzialność karna w zakresie reklamy.</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68FC1F5A-EAF9-F40B-5BB5-5C32C8E1F4DC}"/>
              </a:ext>
            </a:extLst>
          </p:cNvPr>
          <p:cNvSpPr>
            <a:spLocks noGrp="1"/>
          </p:cNvSpPr>
          <p:nvPr>
            <p:ph idx="1"/>
          </p:nvPr>
        </p:nvSpPr>
        <p:spPr>
          <a:xfrm>
            <a:off x="1379484" y="615984"/>
            <a:ext cx="10610192" cy="6096288"/>
          </a:xfrm>
        </p:spPr>
        <p:txBody>
          <a:bodyPr>
            <a:normAutofit fontScale="92500"/>
          </a:bodyPr>
          <a:lstStyle/>
          <a:p>
            <a:pPr algn="just"/>
            <a:r>
              <a:rPr lang="pl-PL" sz="2000" b="1" kern="100" dirty="0">
                <a:latin typeface="+mj-lt"/>
                <a:ea typeface="Calibri" panose="020F0502020204030204" pitchFamily="34" charset="0"/>
                <a:cs typeface="Times New Roman" panose="02020603050405020304" pitchFamily="18" charset="0"/>
              </a:rPr>
              <a:t>Odpowiedzialność karna w przypadku bezprawnej reklamy produktów leczniczych</a:t>
            </a:r>
          </a:p>
          <a:p>
            <a:pPr algn="just"/>
            <a:r>
              <a:rPr lang="pl-PL" sz="2000" kern="100" dirty="0">
                <a:latin typeface="+mj-lt"/>
                <a:ea typeface="Calibri" panose="020F0502020204030204" pitchFamily="34" charset="0"/>
                <a:cs typeface="Times New Roman" panose="02020603050405020304" pitchFamily="18" charset="0"/>
              </a:rPr>
              <a:t>Zakazana reklama farmaceutyczna określona jest w art. 129 i 129a ustawy z dnia 6 września 2001 r. Prawo farmaceutyczne.</a:t>
            </a:r>
          </a:p>
          <a:p>
            <a:pPr algn="just"/>
            <a:r>
              <a:rPr lang="pl-PL" sz="2000" kern="100" dirty="0">
                <a:latin typeface="+mj-lt"/>
                <a:ea typeface="Calibri" panose="020F0502020204030204" pitchFamily="34" charset="0"/>
                <a:cs typeface="Times New Roman" panose="02020603050405020304" pitchFamily="18" charset="0"/>
              </a:rPr>
              <a:t>Podmiotem uprawnionym do prowadzenia tej reklamy jest wyłącznie tzw. podmiot odpowiedzialny – podmiot prowadzący działalność gospodarczą w państwie członkowskim UE lub EFTA. Może on zlecić prowadzenie reklamy produktów leczniczych na podstawie stosownej umowy czy to agencjom reklamowym, czy wydawcom, zawsze jednak będzie to reklama prowadzona w jego imieniu i na jego rzecz.</a:t>
            </a:r>
          </a:p>
          <a:p>
            <a:pPr algn="just"/>
            <a:r>
              <a:rPr lang="pl-PL" sz="2000" kern="100" dirty="0">
                <a:latin typeface="+mj-lt"/>
                <a:ea typeface="Calibri" panose="020F0502020204030204" pitchFamily="34" charset="0"/>
                <a:cs typeface="Times New Roman" panose="02020603050405020304" pitchFamily="18" charset="0"/>
              </a:rPr>
              <a:t>Prowadzenie reklamy produktów leczniczych niedopuszczonych do obrotu na terytorium Rzeczypospolitej Polskiej. </a:t>
            </a:r>
          </a:p>
          <a:p>
            <a:pPr algn="just"/>
            <a:r>
              <a:rPr lang="pl-PL" sz="2000" kern="100" dirty="0">
                <a:latin typeface="+mj-lt"/>
                <a:ea typeface="Calibri" panose="020F0502020204030204" pitchFamily="34" charset="0"/>
                <a:cs typeface="Times New Roman" panose="02020603050405020304" pitchFamily="18" charset="0"/>
              </a:rPr>
              <a:t>Z kolei przepis art. 129a pr. farm. w ust. 1 przewiduje grzywnę dla tego, kto kieruje do publicznej wiadomości (a więc np. w mediach) reklamę produktów leczniczych: </a:t>
            </a:r>
          </a:p>
          <a:p>
            <a:pPr algn="just">
              <a:buFontTx/>
              <a:buChar char="-"/>
            </a:pPr>
            <a:r>
              <a:rPr lang="pl-PL" sz="2000" kern="100" dirty="0">
                <a:latin typeface="+mj-lt"/>
                <a:ea typeface="Calibri" panose="020F0502020204030204" pitchFamily="34" charset="0"/>
                <a:cs typeface="Times New Roman" panose="02020603050405020304" pitchFamily="18" charset="0"/>
              </a:rPr>
              <a:t>wydawanych wyłącznie na podstawie recepty </a:t>
            </a:r>
          </a:p>
          <a:p>
            <a:pPr algn="just">
              <a:buFontTx/>
              <a:buChar char="-"/>
            </a:pPr>
            <a:r>
              <a:rPr lang="pl-PL" sz="2000" kern="100" dirty="0">
                <a:latin typeface="+mj-lt"/>
                <a:ea typeface="Calibri" panose="020F0502020204030204" pitchFamily="34" charset="0"/>
                <a:cs typeface="Times New Roman" panose="02020603050405020304" pitchFamily="18" charset="0"/>
              </a:rPr>
              <a:t>których nazwa jest identyczna z nazwą produktu leczniczego wydawanego wyłącznie na podstawie recepty,</a:t>
            </a:r>
          </a:p>
          <a:p>
            <a:pPr algn="just">
              <a:buFontTx/>
              <a:buChar char="-"/>
            </a:pPr>
            <a:r>
              <a:rPr lang="pl-PL" sz="2000" kern="100" dirty="0">
                <a:latin typeface="+mj-lt"/>
                <a:ea typeface="Calibri" panose="020F0502020204030204" pitchFamily="34" charset="0"/>
                <a:cs typeface="Times New Roman" panose="02020603050405020304" pitchFamily="18" charset="0"/>
              </a:rPr>
              <a:t>zawierających środki odurzające lub substancje psychotropowe, </a:t>
            </a:r>
          </a:p>
        </p:txBody>
      </p:sp>
    </p:spTree>
    <p:extLst>
      <p:ext uri="{BB962C8B-B14F-4D97-AF65-F5344CB8AC3E}">
        <p14:creationId xmlns:p14="http://schemas.microsoft.com/office/powerpoint/2010/main" val="2664902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405E49-7977-8157-97E8-27F19966AD6E}"/>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5C73A18-644F-9BC4-4821-49E441B9A5C3}"/>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Odpowiedzialność karna w zakresie reklamy.</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E5454865-7271-4728-8177-40FB99C74ABD}"/>
              </a:ext>
            </a:extLst>
          </p:cNvPr>
          <p:cNvSpPr>
            <a:spLocks noGrp="1"/>
          </p:cNvSpPr>
          <p:nvPr>
            <p:ph idx="1"/>
          </p:nvPr>
        </p:nvSpPr>
        <p:spPr>
          <a:xfrm>
            <a:off x="1379484" y="615984"/>
            <a:ext cx="10610192" cy="6096288"/>
          </a:xfrm>
        </p:spPr>
        <p:txBody>
          <a:bodyPr>
            <a:normAutofit lnSpcReduction="10000"/>
          </a:bodyPr>
          <a:lstStyle/>
          <a:p>
            <a:pPr algn="just"/>
            <a:r>
              <a:rPr lang="pl-PL" sz="2000" b="1" kern="100" dirty="0">
                <a:latin typeface="+mj-lt"/>
                <a:ea typeface="Calibri" panose="020F0502020204030204" pitchFamily="34" charset="0"/>
                <a:cs typeface="Times New Roman" panose="02020603050405020304" pitchFamily="18" charset="0"/>
              </a:rPr>
              <a:t>Odpowiedzialność karna w przypadku bezprawnej reklamy gier hazardowych</a:t>
            </a:r>
          </a:p>
          <a:p>
            <a:pPr algn="just"/>
            <a:r>
              <a:rPr lang="pl-PL" sz="2000" kern="100" dirty="0">
                <a:latin typeface="+mj-lt"/>
                <a:ea typeface="Calibri" panose="020F0502020204030204" pitchFamily="34" charset="0"/>
                <a:cs typeface="Times New Roman" panose="02020603050405020304" pitchFamily="18" charset="0"/>
              </a:rPr>
              <a:t>USTAWA z dnia 19 listopada 2009 r. o grach hazardowych</a:t>
            </a:r>
            <a:endParaRPr lang="pl-PL" sz="2000" b="1" kern="100" dirty="0">
              <a:latin typeface="+mj-lt"/>
              <a:ea typeface="Calibri" panose="020F0502020204030204" pitchFamily="34" charset="0"/>
              <a:cs typeface="Times New Roman" panose="02020603050405020304" pitchFamily="18" charset="0"/>
            </a:endParaRPr>
          </a:p>
          <a:p>
            <a:pPr algn="just"/>
            <a:r>
              <a:rPr lang="pl-PL" sz="2000" kern="100" dirty="0">
                <a:latin typeface="+mj-lt"/>
                <a:ea typeface="Calibri" panose="020F0502020204030204" pitchFamily="34" charset="0"/>
                <a:cs typeface="Times New Roman" panose="02020603050405020304" pitchFamily="18" charset="0"/>
              </a:rPr>
              <a:t>Przepisy ustawy o grach hazardowych zabraniają reklamy i promocji gier cylindrycznych, gier w karty i kości, zakładów wzajemnych oraz gier na automatach.</a:t>
            </a:r>
          </a:p>
          <a:p>
            <a:pPr algn="just"/>
            <a:r>
              <a:rPr lang="pl-PL" sz="2000" kern="100" dirty="0">
                <a:latin typeface="+mj-lt"/>
                <a:ea typeface="Calibri" panose="020F0502020204030204" pitchFamily="34" charset="0"/>
                <a:cs typeface="Times New Roman" panose="02020603050405020304" pitchFamily="18" charset="0"/>
              </a:rPr>
              <a:t>Zabraniają także informowania o sponsorowaniu przez podmiot prowadzący działalność w zakresie tych gier i zakładów.</a:t>
            </a:r>
          </a:p>
          <a:p>
            <a:pPr algn="just"/>
            <a:r>
              <a:rPr lang="pl-PL" sz="2000" kern="100" dirty="0">
                <a:latin typeface="+mj-lt"/>
                <a:ea typeface="Calibri" panose="020F0502020204030204" pitchFamily="34" charset="0"/>
                <a:cs typeface="Times New Roman" panose="02020603050405020304" pitchFamily="18" charset="0"/>
              </a:rPr>
              <a:t>Gry i zakłady objęte tymi zakazami można reklamować i promować wyłącznie w miejscach, gdzie są one urządzane, np. wewnątrz kasyna gry.</a:t>
            </a:r>
          </a:p>
          <a:p>
            <a:pPr algn="just"/>
            <a:r>
              <a:rPr lang="pl-PL" sz="2000" kern="100" dirty="0">
                <a:latin typeface="+mj-lt"/>
                <a:ea typeface="Calibri" panose="020F0502020204030204" pitchFamily="34" charset="0"/>
                <a:cs typeface="Times New Roman" panose="02020603050405020304" pitchFamily="18" charset="0"/>
              </a:rPr>
              <a:t>Z zakazów reklamy i promocji wyłączone są gry liczbowe, wszelkie gry bingo i </a:t>
            </a:r>
            <a:r>
              <a:rPr lang="pl-PL" sz="2000" kern="100" dirty="0" err="1">
                <a:latin typeface="+mj-lt"/>
                <a:ea typeface="Calibri" panose="020F0502020204030204" pitchFamily="34" charset="0"/>
                <a:cs typeface="Times New Roman" panose="02020603050405020304" pitchFamily="18" charset="0"/>
              </a:rPr>
              <a:t>telebingo</a:t>
            </a:r>
            <a:r>
              <a:rPr lang="pl-PL" sz="2000" kern="100" dirty="0">
                <a:latin typeface="+mj-lt"/>
                <a:ea typeface="Calibri" panose="020F0502020204030204" pitchFamily="34" charset="0"/>
                <a:cs typeface="Times New Roman" panose="02020603050405020304" pitchFamily="18" charset="0"/>
              </a:rPr>
              <a:t> oraz wszelkie loterie.</a:t>
            </a:r>
          </a:p>
          <a:p>
            <a:pPr algn="just"/>
            <a:r>
              <a:rPr lang="pl-PL" sz="2000" kern="100" dirty="0">
                <a:latin typeface="+mj-lt"/>
                <a:ea typeface="Calibri" panose="020F0502020204030204" pitchFamily="34" charset="0"/>
                <a:cs typeface="Times New Roman" panose="02020603050405020304" pitchFamily="18" charset="0"/>
              </a:rPr>
              <a:t>Kryminalizacja zakazanej przez ustawę reklamy i promocji tych gier oraz informowania o sponsorowaniu została zawarta w art. 110a </a:t>
            </a:r>
            <a:r>
              <a:rPr lang="pl-PL" sz="2000" kern="100" dirty="0" err="1">
                <a:latin typeface="+mj-lt"/>
                <a:ea typeface="Calibri" panose="020F0502020204030204" pitchFamily="34" charset="0"/>
                <a:cs typeface="Times New Roman" panose="02020603050405020304" pitchFamily="18" charset="0"/>
              </a:rPr>
              <a:t>k.k.s</a:t>
            </a:r>
            <a:r>
              <a:rPr lang="pl-PL" sz="2000" kern="100" dirty="0">
                <a:latin typeface="+mj-lt"/>
                <a:ea typeface="Calibri" panose="020F0502020204030204" pitchFamily="34" charset="0"/>
                <a:cs typeface="Times New Roman" panose="02020603050405020304" pitchFamily="18" charset="0"/>
              </a:rPr>
              <a:t>. Przewiduje on karę grzywny do 720 stawek dziennych dla tego, kto wbrew przepisom ustawy zleca lub prowadzi reklamę lub promocję gier cylindrycznych, gier w karty, gier w kości, zakładów wzajemnych lub gier na automatach, umieszcza reklamę takich gier lub zakładów lub informuje o sponsorowaniu przez podmiot prowadzący działalność w zakresie takich gier lub zakładów.</a:t>
            </a:r>
          </a:p>
        </p:txBody>
      </p:sp>
    </p:spTree>
    <p:extLst>
      <p:ext uri="{BB962C8B-B14F-4D97-AF65-F5344CB8AC3E}">
        <p14:creationId xmlns:p14="http://schemas.microsoft.com/office/powerpoint/2010/main" val="42226488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F6A1E1-CB96-9F8C-E2D4-FFBE0305B462}"/>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7F56921-6B43-9A8F-1204-DCDBE7A29111}"/>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Media a prawo konkurencji.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8E8C9977-097C-80FA-EFD9-89D741C6B16D}"/>
              </a:ext>
            </a:extLst>
          </p:cNvPr>
          <p:cNvSpPr>
            <a:spLocks noGrp="1"/>
          </p:cNvSpPr>
          <p:nvPr>
            <p:ph idx="1"/>
          </p:nvPr>
        </p:nvSpPr>
        <p:spPr>
          <a:xfrm>
            <a:off x="1379484" y="615984"/>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W kontekście koncesjonowania działalności nadawczej w Polsce, w trosce o tożsamość narodową oraz stabilność polskiego systemu medialnego, ustawodawca wprowadził pewne ograniczenia dotyczące pochodzenia podmiotów, którym może zostać udzielona koncesja nadawcza radiowa lub telewizyjna.</a:t>
            </a:r>
          </a:p>
          <a:p>
            <a:pPr algn="just"/>
            <a:r>
              <a:rPr lang="pl-PL" sz="2000" kern="100" dirty="0">
                <a:latin typeface="+mj-lt"/>
                <a:ea typeface="Calibri" panose="020F0502020204030204" pitchFamily="34" charset="0"/>
                <a:cs typeface="Times New Roman" panose="02020603050405020304" pitchFamily="18" charset="0"/>
              </a:rPr>
              <a:t>W myśl art. 35 u.r.t. </a:t>
            </a:r>
            <a:r>
              <a:rPr lang="pl-PL" sz="2000" b="1" kern="100" dirty="0">
                <a:latin typeface="+mj-lt"/>
                <a:ea typeface="Calibri" panose="020F0502020204030204" pitchFamily="34" charset="0"/>
                <a:cs typeface="Times New Roman" panose="02020603050405020304" pitchFamily="18" charset="0"/>
              </a:rPr>
              <a:t>kapitał zakładowy pochodzenia zagranicznego </a:t>
            </a:r>
            <a:r>
              <a:rPr lang="pl-PL" sz="2000" kern="100" dirty="0">
                <a:latin typeface="+mj-lt"/>
                <a:ea typeface="Calibri" panose="020F0502020204030204" pitchFamily="34" charset="0"/>
                <a:cs typeface="Times New Roman" panose="02020603050405020304" pitchFamily="18" charset="0"/>
              </a:rPr>
              <a:t>podmiotu ubiegającego się o koncesję </a:t>
            </a:r>
            <a:r>
              <a:rPr lang="pl-PL" sz="2000" b="1" kern="100" dirty="0">
                <a:latin typeface="+mj-lt"/>
                <a:ea typeface="Calibri" panose="020F0502020204030204" pitchFamily="34" charset="0"/>
                <a:cs typeface="Times New Roman" panose="02020603050405020304" pitchFamily="18" charset="0"/>
              </a:rPr>
              <a:t>nie może przekraczać 49%, </a:t>
            </a:r>
            <a:r>
              <a:rPr lang="pl-PL" sz="2000" kern="100" dirty="0">
                <a:latin typeface="+mj-lt"/>
                <a:ea typeface="Calibri" panose="020F0502020204030204" pitchFamily="34" charset="0"/>
                <a:cs typeface="Times New Roman" panose="02020603050405020304" pitchFamily="18" charset="0"/>
              </a:rPr>
              <a:t>zaś umowa lub statut spółki musi zakładać, że </a:t>
            </a:r>
            <a:r>
              <a:rPr lang="pl-PL" sz="2000" b="1" kern="100" dirty="0">
                <a:latin typeface="+mj-lt"/>
                <a:ea typeface="Calibri" panose="020F0502020204030204" pitchFamily="34" charset="0"/>
                <a:cs typeface="Times New Roman" panose="02020603050405020304" pitchFamily="18" charset="0"/>
              </a:rPr>
              <a:t>uprawnionymi do jej reprezentowania będą obywatele polscy</a:t>
            </a:r>
            <a:r>
              <a:rPr lang="pl-PL" sz="2000" kern="100" dirty="0">
                <a:latin typeface="+mj-lt"/>
                <a:ea typeface="Calibri" panose="020F0502020204030204" pitchFamily="34" charset="0"/>
                <a:cs typeface="Times New Roman" panose="02020603050405020304" pitchFamily="18" charset="0"/>
              </a:rPr>
              <a:t> oraz że większość w organach zarządzających będą stanowili Polacy stale zamieszkujący na terytorium RP.</a:t>
            </a:r>
          </a:p>
          <a:p>
            <a:pPr algn="just"/>
            <a:r>
              <a:rPr lang="pl-PL" sz="2000" kern="100" dirty="0">
                <a:latin typeface="+mj-lt"/>
                <a:ea typeface="Calibri" panose="020F0502020204030204" pitchFamily="34" charset="0"/>
                <a:cs typeface="Times New Roman" panose="02020603050405020304" pitchFamily="18" charset="0"/>
              </a:rPr>
              <a:t>W stosunku do nadawców radiowych lub telewizyjnych w ustawie zawarto także szczególne </a:t>
            </a:r>
            <a:r>
              <a:rPr lang="pl-PL" sz="2000" b="1" kern="100" dirty="0">
                <a:latin typeface="+mj-lt"/>
                <a:ea typeface="Calibri" panose="020F0502020204030204" pitchFamily="34" charset="0"/>
                <a:cs typeface="Times New Roman" panose="02020603050405020304" pitchFamily="18" charset="0"/>
              </a:rPr>
              <a:t>reguły antykoncentracyjne</a:t>
            </a:r>
            <a:r>
              <a:rPr lang="pl-PL" sz="2000" kern="100" dirty="0">
                <a:latin typeface="+mj-lt"/>
                <a:ea typeface="Calibri" panose="020F0502020204030204" pitchFamily="34" charset="0"/>
                <a:cs typeface="Times New Roman" panose="02020603050405020304" pitchFamily="18" charset="0"/>
              </a:rPr>
              <a:t>, będące istotnym czynnikiem warunkującym kształt części systemu medialnego. </a:t>
            </a:r>
          </a:p>
          <a:p>
            <a:pPr algn="just"/>
            <a:r>
              <a:rPr lang="pl-PL" sz="2000" kern="100" dirty="0">
                <a:latin typeface="+mj-lt"/>
                <a:ea typeface="Calibri" panose="020F0502020204030204" pitchFamily="34" charset="0"/>
                <a:cs typeface="Times New Roman" panose="02020603050405020304" pitchFamily="18" charset="0"/>
              </a:rPr>
              <a:t>Według dyspozycji art. 36 </a:t>
            </a:r>
            <a:r>
              <a:rPr lang="pl-PL" sz="2000" b="1" kern="100" dirty="0">
                <a:latin typeface="+mj-lt"/>
                <a:ea typeface="Calibri" panose="020F0502020204030204" pitchFamily="34" charset="0"/>
                <a:cs typeface="Times New Roman" panose="02020603050405020304" pitchFamily="18" charset="0"/>
              </a:rPr>
              <a:t>udzielenie koncesji </a:t>
            </a:r>
            <a:r>
              <a:rPr lang="pl-PL" sz="2000" kern="100" dirty="0">
                <a:latin typeface="+mj-lt"/>
                <a:ea typeface="Calibri" panose="020F0502020204030204" pitchFamily="34" charset="0"/>
                <a:cs typeface="Times New Roman" panose="02020603050405020304" pitchFamily="18" charset="0"/>
              </a:rPr>
              <a:t>winno być poprzedzone </a:t>
            </a:r>
            <a:r>
              <a:rPr lang="pl-PL" sz="2000" b="1" kern="100" dirty="0">
                <a:latin typeface="+mj-lt"/>
                <a:ea typeface="Calibri" panose="020F0502020204030204" pitchFamily="34" charset="0"/>
                <a:cs typeface="Times New Roman" panose="02020603050405020304" pitchFamily="18" charset="0"/>
              </a:rPr>
              <a:t>badaniem sytuacji rynkowej </a:t>
            </a:r>
            <a:r>
              <a:rPr lang="pl-PL" sz="2000" kern="100" dirty="0">
                <a:latin typeface="+mj-lt"/>
                <a:ea typeface="Calibri" panose="020F0502020204030204" pitchFamily="34" charset="0"/>
                <a:cs typeface="Times New Roman" panose="02020603050405020304" pitchFamily="18" charset="0"/>
              </a:rPr>
              <a:t>wnioskodawcy w celu ustalenia, </a:t>
            </a:r>
            <a:r>
              <a:rPr lang="pl-PL" sz="2000" b="1" kern="100" dirty="0">
                <a:latin typeface="+mj-lt"/>
                <a:ea typeface="Calibri" panose="020F0502020204030204" pitchFamily="34" charset="0"/>
                <a:cs typeface="Times New Roman" panose="02020603050405020304" pitchFamily="18" charset="0"/>
              </a:rPr>
              <a:t>czy nie osiągnął on pozycji dominującej w dziedzinie środków masowego przekazu na danym terenie.</a:t>
            </a:r>
          </a:p>
        </p:txBody>
      </p:sp>
    </p:spTree>
    <p:extLst>
      <p:ext uri="{BB962C8B-B14F-4D97-AF65-F5344CB8AC3E}">
        <p14:creationId xmlns:p14="http://schemas.microsoft.com/office/powerpoint/2010/main" val="283613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2BED89-6C3B-04CF-EB7C-63809E39579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BE67BD5-2C60-5472-6E51-88DE38D6DCAA}"/>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Media a prawo konkurencji.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A347CC9B-AA62-1369-15F9-09CEDCA91001}"/>
              </a:ext>
            </a:extLst>
          </p:cNvPr>
          <p:cNvSpPr>
            <a:spLocks noGrp="1"/>
          </p:cNvSpPr>
          <p:nvPr>
            <p:ph idx="1"/>
          </p:nvPr>
        </p:nvSpPr>
        <p:spPr>
          <a:xfrm>
            <a:off x="1379484" y="615984"/>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Przepisy ustawy nie definiują pojęcia pozycji dominującej w dziedzinie środków masowego przekazu na danym terenie. </a:t>
            </a:r>
          </a:p>
          <a:p>
            <a:pPr algn="just"/>
            <a:r>
              <a:rPr lang="pl-PL" sz="2000" kern="100" dirty="0">
                <a:latin typeface="+mj-lt"/>
                <a:ea typeface="Calibri" panose="020F0502020204030204" pitchFamily="34" charset="0"/>
                <a:cs typeface="Times New Roman" panose="02020603050405020304" pitchFamily="18" charset="0"/>
              </a:rPr>
              <a:t>Dany teren. Tak sformułowaną normę również ocenić należy jako </a:t>
            </a:r>
            <a:r>
              <a:rPr lang="pl-PL" sz="2000" b="1" kern="100" dirty="0">
                <a:latin typeface="+mj-lt"/>
                <a:ea typeface="Calibri" panose="020F0502020204030204" pitchFamily="34" charset="0"/>
                <a:cs typeface="Times New Roman" panose="02020603050405020304" pitchFamily="18" charset="0"/>
              </a:rPr>
              <a:t>nieostrą</a:t>
            </a:r>
            <a:r>
              <a:rPr lang="pl-PL" sz="2000" kern="100" dirty="0">
                <a:latin typeface="+mj-lt"/>
                <a:ea typeface="Calibri" panose="020F0502020204030204" pitchFamily="34" charset="0"/>
                <a:cs typeface="Times New Roman" panose="02020603050405020304" pitchFamily="18" charset="0"/>
              </a:rPr>
              <a:t>, gdyż w odniesieniu do udzielenia koncesji ustawodawca nie precyzuje kryteriów określania takiej pozycji oraz tego, co należy rozumieć pod pojęciem „danego terenu”.</a:t>
            </a:r>
          </a:p>
          <a:p>
            <a:pPr algn="just"/>
            <a:r>
              <a:rPr lang="pl-PL" sz="2000" kern="100" dirty="0">
                <a:latin typeface="+mj-lt"/>
                <a:ea typeface="Calibri" panose="020F0502020204030204" pitchFamily="34" charset="0"/>
                <a:cs typeface="Times New Roman" panose="02020603050405020304" pitchFamily="18" charset="0"/>
              </a:rPr>
              <a:t>Ustawodawca polski w art. 38 ust. 2 pkt 3 uszczegółowił natomiast kryteria określania pozycji dominującej w odniesieniu do nadawców, którzy koncesję już posiadają. Przepis ten bowiem przewiduje możliwość (nie następuje to z mocy prawa) </a:t>
            </a:r>
            <a:r>
              <a:rPr lang="pl-PL" sz="2000" b="1" kern="100" dirty="0">
                <a:latin typeface="+mj-lt"/>
                <a:ea typeface="Calibri" panose="020F0502020204030204" pitchFamily="34" charset="0"/>
                <a:cs typeface="Times New Roman" panose="02020603050405020304" pitchFamily="18" charset="0"/>
              </a:rPr>
              <a:t>cofnięcia koncesji</a:t>
            </a:r>
            <a:r>
              <a:rPr lang="pl-PL" sz="2000" kern="100" dirty="0">
                <a:latin typeface="+mj-lt"/>
                <a:ea typeface="Calibri" panose="020F0502020204030204" pitchFamily="34" charset="0"/>
                <a:cs typeface="Times New Roman" panose="02020603050405020304" pitchFamily="18" charset="0"/>
              </a:rPr>
              <a:t>, jeżeli rozpowszechnianie programu powoduje </a:t>
            </a:r>
            <a:r>
              <a:rPr lang="pl-PL" sz="2000" b="1" kern="100" dirty="0">
                <a:latin typeface="+mj-lt"/>
                <a:ea typeface="Calibri" panose="020F0502020204030204" pitchFamily="34" charset="0"/>
                <a:cs typeface="Times New Roman" panose="02020603050405020304" pitchFamily="18" charset="0"/>
              </a:rPr>
              <a:t>osiągnięcie przez nadawcę pozycji dominującej w dziedzinie środków masowego przekazu na danym rynku właściwym</a:t>
            </a:r>
            <a:r>
              <a:rPr lang="pl-PL" sz="2000" kern="100" dirty="0">
                <a:latin typeface="+mj-lt"/>
                <a:ea typeface="Calibri" panose="020F0502020204030204" pitchFamily="34" charset="0"/>
                <a:cs typeface="Times New Roman" panose="02020603050405020304" pitchFamily="18" charset="0"/>
              </a:rPr>
              <a:t> w rozumieniu przepisów o ochronie konkurencji i konsumentów.</a:t>
            </a: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5651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5D026E-A657-5ADB-941E-557F9BB673FF}"/>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300887A-79B6-9B5C-C58B-FD38FDCED30E}"/>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Prawie prasowym.</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3A5B0693-A401-F6C0-80A8-BC2472F5028D}"/>
              </a:ext>
            </a:extLst>
          </p:cNvPr>
          <p:cNvSpPr>
            <a:spLocks noGrp="1"/>
          </p:cNvSpPr>
          <p:nvPr>
            <p:ph idx="1"/>
          </p:nvPr>
        </p:nvSpPr>
        <p:spPr>
          <a:xfrm>
            <a:off x="1691967" y="772886"/>
            <a:ext cx="10086377" cy="5812971"/>
          </a:xfrm>
        </p:spPr>
        <p:txBody>
          <a:bodyPr>
            <a:normAutofit/>
          </a:bodyPr>
          <a:lstStyle/>
          <a:p>
            <a:pPr algn="just"/>
            <a:r>
              <a:rPr lang="pl-PL" sz="2000" kern="100" dirty="0">
                <a:effectLst/>
                <a:latin typeface="+mj-lt"/>
                <a:ea typeface="Calibri" panose="020F0502020204030204" pitchFamily="34" charset="0"/>
                <a:cs typeface="Times New Roman" panose="02020603050405020304" pitchFamily="18" charset="0"/>
              </a:rPr>
              <a:t>Ingerencja w treść przekazu o charakterze informacyjnym najczęściej przyjmuje postać:</a:t>
            </a:r>
          </a:p>
          <a:p>
            <a:pPr algn="just">
              <a:buFontTx/>
              <a:buChar char="-"/>
            </a:pPr>
            <a:r>
              <a:rPr lang="pl-PL" sz="2000" kern="100" dirty="0">
                <a:effectLst/>
                <a:latin typeface="+mj-lt"/>
                <a:ea typeface="Calibri" panose="020F0502020204030204" pitchFamily="34" charset="0"/>
                <a:cs typeface="Times New Roman" panose="02020603050405020304" pitchFamily="18" charset="0"/>
              </a:rPr>
              <a:t>publikowania materiałów reklamowych bez wyraźnego oznaczenia,</a:t>
            </a:r>
          </a:p>
          <a:p>
            <a:pPr algn="just">
              <a:buFontTx/>
              <a:buChar char="-"/>
            </a:pPr>
            <a:r>
              <a:rPr lang="pl-PL" sz="2000" kern="100" dirty="0">
                <a:effectLst/>
                <a:latin typeface="+mj-lt"/>
                <a:ea typeface="Calibri" panose="020F0502020204030204" pitchFamily="34" charset="0"/>
                <a:cs typeface="Times New Roman" panose="02020603050405020304" pitchFamily="18" charset="0"/>
              </a:rPr>
              <a:t>oferowania przez wydawców umieszczania materiałów dziennikarskich o danym przedsiębiorcy,</a:t>
            </a:r>
          </a:p>
          <a:p>
            <a:pPr algn="just">
              <a:buFontTx/>
              <a:buChar char="-"/>
            </a:pPr>
            <a:r>
              <a:rPr lang="pl-PL" sz="2000" kern="100" dirty="0">
                <a:effectLst/>
                <a:latin typeface="+mj-lt"/>
                <a:ea typeface="Calibri" panose="020F0502020204030204" pitchFamily="34" charset="0"/>
                <a:cs typeface="Times New Roman" panose="02020603050405020304" pitchFamily="18" charset="0"/>
              </a:rPr>
              <a:t>wymuszania przez reklamodawców tekstów dziennikarskich na swój temat,</a:t>
            </a:r>
          </a:p>
          <a:p>
            <a:pPr algn="just">
              <a:buFontTx/>
              <a:buChar char="-"/>
            </a:pPr>
            <a:r>
              <a:rPr lang="pl-PL" sz="2000" kern="100" dirty="0">
                <a:effectLst/>
                <a:latin typeface="+mj-lt"/>
                <a:ea typeface="Calibri" panose="020F0502020204030204" pitchFamily="34" charset="0"/>
                <a:cs typeface="Times New Roman" panose="02020603050405020304" pitchFamily="18" charset="0"/>
              </a:rPr>
              <a:t>zamawiania tekstów dziennikarskich o produktach, których reklama jest zakazana,</a:t>
            </a:r>
          </a:p>
          <a:p>
            <a:pPr algn="just">
              <a:buFontTx/>
              <a:buChar char="-"/>
            </a:pPr>
            <a:r>
              <a:rPr lang="pl-PL" sz="2000" kern="100" dirty="0">
                <a:effectLst/>
                <a:latin typeface="+mj-lt"/>
                <a:ea typeface="Calibri" panose="020F0502020204030204" pitchFamily="34" charset="0"/>
                <a:cs typeface="Times New Roman" panose="02020603050405020304" pitchFamily="18" charset="0"/>
              </a:rPr>
              <a:t>wydawania specjalnych dodatków poświęconych promocji towarów lub usług zainteresowanych podmiotów nieoznaczonych jako materiały reklamowe,</a:t>
            </a:r>
          </a:p>
          <a:p>
            <a:pPr algn="just">
              <a:buFontTx/>
              <a:buChar char="-"/>
            </a:pPr>
            <a:r>
              <a:rPr lang="pl-PL" sz="2000" kern="100" dirty="0">
                <a:effectLst/>
                <a:latin typeface="+mj-lt"/>
                <a:ea typeface="Calibri" panose="020F0502020204030204" pitchFamily="34" charset="0"/>
                <a:cs typeface="Times New Roman" panose="02020603050405020304" pitchFamily="18" charset="0"/>
              </a:rPr>
              <a:t>opłacania dziennikarzy piszących i redaktorów gazet.</a:t>
            </a:r>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7772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2C3B99-84F3-2DB8-AF33-AACC30C0892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DEA2DB8-30A4-D1BD-386E-0BEEECDC6974}"/>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Media a prawo konkurencji.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6C981D1B-A187-B826-411B-0973D20523EA}"/>
              </a:ext>
            </a:extLst>
          </p:cNvPr>
          <p:cNvSpPr>
            <a:spLocks noGrp="1"/>
          </p:cNvSpPr>
          <p:nvPr>
            <p:ph idx="1"/>
          </p:nvPr>
        </p:nvSpPr>
        <p:spPr>
          <a:xfrm>
            <a:off x="1379484" y="615984"/>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Jako podstawę do oceny, czy podmiot osiągnął taką pozycję, powinien służyć art. 4 pkt 10 </a:t>
            </a:r>
            <a:r>
              <a:rPr lang="pl-PL" sz="2000" kern="100" dirty="0" err="1">
                <a:latin typeface="+mj-lt"/>
                <a:ea typeface="Calibri" panose="020F0502020204030204" pitchFamily="34" charset="0"/>
                <a:cs typeface="Times New Roman" panose="02020603050405020304" pitchFamily="18" charset="0"/>
              </a:rPr>
              <a:t>u.o.k.k</a:t>
            </a:r>
            <a:r>
              <a:rPr lang="pl-PL" sz="2000" kern="100" dirty="0">
                <a:latin typeface="+mj-lt"/>
                <a:ea typeface="Calibri" panose="020F0502020204030204" pitchFamily="34" charset="0"/>
                <a:cs typeface="Times New Roman" panose="02020603050405020304" pitchFamily="18" charset="0"/>
              </a:rPr>
              <a:t>. </a:t>
            </a:r>
          </a:p>
          <a:p>
            <a:pPr algn="just"/>
            <a:r>
              <a:rPr lang="pl-PL" sz="2000" kern="100" dirty="0">
                <a:latin typeface="+mj-lt"/>
                <a:ea typeface="Calibri" panose="020F0502020204030204" pitchFamily="34" charset="0"/>
                <a:cs typeface="Times New Roman" panose="02020603050405020304" pitchFamily="18" charset="0"/>
              </a:rPr>
              <a:t>W świetle tego przepisu przez </a:t>
            </a:r>
            <a:r>
              <a:rPr lang="pl-PL" sz="2000" b="1" kern="100" dirty="0">
                <a:latin typeface="+mj-lt"/>
                <a:ea typeface="Calibri" panose="020F0502020204030204" pitchFamily="34" charset="0"/>
                <a:cs typeface="Times New Roman" panose="02020603050405020304" pitchFamily="18" charset="0"/>
              </a:rPr>
              <a:t>pozycję dominującą </a:t>
            </a:r>
            <a:r>
              <a:rPr lang="pl-PL" sz="2000" kern="100" dirty="0">
                <a:latin typeface="+mj-lt"/>
                <a:ea typeface="Calibri" panose="020F0502020204030204" pitchFamily="34" charset="0"/>
                <a:cs typeface="Times New Roman" panose="02020603050405020304" pitchFamily="18" charset="0"/>
              </a:rPr>
              <a:t>rozumie się </a:t>
            </a:r>
            <a:r>
              <a:rPr lang="pl-PL" sz="2000" b="1" kern="100" dirty="0">
                <a:latin typeface="+mj-lt"/>
                <a:ea typeface="Calibri" panose="020F0502020204030204" pitchFamily="34" charset="0"/>
                <a:cs typeface="Times New Roman" panose="02020603050405020304" pitchFamily="18" charset="0"/>
              </a:rPr>
              <a:t>pozycję przedsiębiorcy</a:t>
            </a:r>
            <a:r>
              <a:rPr lang="pl-PL" sz="2000" kern="100" dirty="0">
                <a:latin typeface="+mj-lt"/>
                <a:ea typeface="Calibri" panose="020F0502020204030204" pitchFamily="34" charset="0"/>
                <a:cs typeface="Times New Roman" panose="02020603050405020304" pitchFamily="18" charset="0"/>
              </a:rPr>
              <a:t>, która </a:t>
            </a:r>
            <a:r>
              <a:rPr lang="pl-PL" sz="2000" b="1" kern="100" dirty="0">
                <a:latin typeface="+mj-lt"/>
                <a:ea typeface="Calibri" panose="020F0502020204030204" pitchFamily="34" charset="0"/>
                <a:cs typeface="Times New Roman" panose="02020603050405020304" pitchFamily="18" charset="0"/>
              </a:rPr>
              <a:t>umożliwia mu zapobieganie skutecznej konkurencji na rynku właściwym</a:t>
            </a:r>
            <a:r>
              <a:rPr lang="pl-PL" sz="2000" kern="100" dirty="0">
                <a:latin typeface="+mj-lt"/>
                <a:ea typeface="Calibri" panose="020F0502020204030204" pitchFamily="34" charset="0"/>
                <a:cs typeface="Times New Roman" panose="02020603050405020304" pitchFamily="18" charset="0"/>
              </a:rPr>
              <a:t> przez stworzenie mu możliwości działania w znacznym zakresie niezależnie od konkurentów, kontrahentów oraz konsumentów; </a:t>
            </a:r>
            <a:r>
              <a:rPr lang="pl-PL" sz="2000" b="1" kern="100" dirty="0">
                <a:latin typeface="+mj-lt"/>
                <a:ea typeface="Calibri" panose="020F0502020204030204" pitchFamily="34" charset="0"/>
                <a:cs typeface="Times New Roman" panose="02020603050405020304" pitchFamily="18" charset="0"/>
              </a:rPr>
              <a:t>domniemywa się</a:t>
            </a:r>
            <a:r>
              <a:rPr lang="pl-PL" sz="2000" kern="100" dirty="0">
                <a:latin typeface="+mj-lt"/>
                <a:ea typeface="Calibri" panose="020F0502020204030204" pitchFamily="34" charset="0"/>
                <a:cs typeface="Times New Roman" panose="02020603050405020304" pitchFamily="18" charset="0"/>
              </a:rPr>
              <a:t>, że przedsiębiorca ma pozycję dominującą, </a:t>
            </a:r>
            <a:r>
              <a:rPr lang="pl-PL" sz="2000" b="1" kern="100" dirty="0">
                <a:latin typeface="+mj-lt"/>
                <a:ea typeface="Calibri" panose="020F0502020204030204" pitchFamily="34" charset="0"/>
                <a:cs typeface="Times New Roman" panose="02020603050405020304" pitchFamily="18" charset="0"/>
              </a:rPr>
              <a:t>jeżeli jego udział w rynku właściwym przekracza 40%</a:t>
            </a:r>
            <a:r>
              <a:rPr lang="pl-PL" sz="2000" kern="100" dirty="0">
                <a:latin typeface="+mj-lt"/>
                <a:ea typeface="Calibri" panose="020F0502020204030204" pitchFamily="34" charset="0"/>
                <a:cs typeface="Times New Roman" panose="02020603050405020304" pitchFamily="18" charset="0"/>
              </a:rPr>
              <a:t>. </a:t>
            </a:r>
          </a:p>
          <a:p>
            <a:pPr algn="just"/>
            <a:r>
              <a:rPr lang="pl-PL" sz="2000" kern="100" dirty="0">
                <a:latin typeface="+mj-lt"/>
                <a:ea typeface="Calibri" panose="020F0502020204030204" pitchFamily="34" charset="0"/>
                <a:cs typeface="Times New Roman" panose="02020603050405020304" pitchFamily="18" charset="0"/>
              </a:rPr>
              <a:t>Art. 4 pkt 9 definiuje pojęcie „</a:t>
            </a:r>
            <a:r>
              <a:rPr lang="pl-PL" sz="2000" b="1" kern="100" dirty="0">
                <a:latin typeface="+mj-lt"/>
                <a:ea typeface="Calibri" panose="020F0502020204030204" pitchFamily="34" charset="0"/>
                <a:cs typeface="Times New Roman" panose="02020603050405020304" pitchFamily="18" charset="0"/>
              </a:rPr>
              <a:t>rynku właściwego</a:t>
            </a:r>
            <a:r>
              <a:rPr lang="pl-PL" sz="2000" kern="100" dirty="0">
                <a:latin typeface="+mj-lt"/>
                <a:ea typeface="Calibri" panose="020F0502020204030204" pitchFamily="34" charset="0"/>
                <a:cs typeface="Times New Roman" panose="02020603050405020304" pitchFamily="18" charset="0"/>
              </a:rPr>
              <a:t>”, którym to jest: „rynek towarów, które ze względu na ich przeznaczenie, cenę oraz właściwości, w tym jakość, są uznawane przez ich nabywców za substytuty oraz są oferowane na obszarze, na którym, ze względu na ich rodzaj i właściwości, istnienie barier dostępu do rynku, preferencje konsumentów, znaczące różnice cen i koszty transportu, panują zbliżone warunki konkurencji”</a:t>
            </a: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59666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741BAF-FC72-4E03-A12C-F06C24941147}"/>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B3E0DD49-36F5-6489-91F9-92CEE6FD1875}"/>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Media a prawo konkurencji.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6BEE28EB-0269-F160-81B0-1BBDAAA42EF0}"/>
              </a:ext>
            </a:extLst>
          </p:cNvPr>
          <p:cNvSpPr>
            <a:spLocks noGrp="1"/>
          </p:cNvSpPr>
          <p:nvPr>
            <p:ph idx="1"/>
          </p:nvPr>
        </p:nvSpPr>
        <p:spPr>
          <a:xfrm>
            <a:off x="1379484" y="615984"/>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Prawo prasowe.</a:t>
            </a:r>
          </a:p>
          <a:p>
            <a:pPr algn="just"/>
            <a:r>
              <a:rPr lang="pl-PL" sz="2000" kern="100" dirty="0">
                <a:latin typeface="+mj-lt"/>
                <a:ea typeface="Calibri" panose="020F0502020204030204" pitchFamily="34" charset="0"/>
                <a:cs typeface="Times New Roman" panose="02020603050405020304" pitchFamily="18" charset="0"/>
              </a:rPr>
              <a:t>Wydawanie dziennika lub czasopisma w przeciwieństwie do działalności nadawczej radiowej lub telewizyjnej, </a:t>
            </a:r>
            <a:r>
              <a:rPr lang="pl-PL" sz="2000" b="1" kern="100" dirty="0">
                <a:latin typeface="+mj-lt"/>
                <a:ea typeface="Calibri" panose="020F0502020204030204" pitchFamily="34" charset="0"/>
                <a:cs typeface="Times New Roman" panose="02020603050405020304" pitchFamily="18" charset="0"/>
              </a:rPr>
              <a:t>nie jest koncesjonowane</a:t>
            </a:r>
            <a:r>
              <a:rPr lang="pl-PL" sz="2000" kern="100" dirty="0">
                <a:latin typeface="+mj-lt"/>
                <a:ea typeface="Calibri" panose="020F0502020204030204" pitchFamily="34" charset="0"/>
                <a:cs typeface="Times New Roman" panose="02020603050405020304" pitchFamily="18" charset="0"/>
              </a:rPr>
              <a:t>. Oznacza to, iż do rozpoczęcia takiej działalności </a:t>
            </a:r>
            <a:r>
              <a:rPr lang="pl-PL" sz="2000" b="1" kern="100" dirty="0">
                <a:latin typeface="+mj-lt"/>
                <a:ea typeface="Calibri" panose="020F0502020204030204" pitchFamily="34" charset="0"/>
                <a:cs typeface="Times New Roman" panose="02020603050405020304" pitchFamily="18" charset="0"/>
              </a:rPr>
              <a:t>wymagana jest jedynie rejestracja tytułu </a:t>
            </a:r>
            <a:r>
              <a:rPr lang="pl-PL" sz="2000" kern="100" dirty="0">
                <a:latin typeface="+mj-lt"/>
                <a:ea typeface="Calibri" panose="020F0502020204030204" pitchFamily="34" charset="0"/>
                <a:cs typeface="Times New Roman" panose="02020603050405020304" pitchFamily="18" charset="0"/>
              </a:rPr>
              <a:t>w sądzie okręgowym właściwym miejscowo dla siedziby wydawcy.</a:t>
            </a:r>
          </a:p>
          <a:p>
            <a:pPr algn="just"/>
            <a:r>
              <a:rPr lang="pl-PL" sz="2000" kern="100" dirty="0">
                <a:latin typeface="+mj-lt"/>
                <a:ea typeface="Calibri" panose="020F0502020204030204" pitchFamily="34" charset="0"/>
                <a:cs typeface="Times New Roman" panose="02020603050405020304" pitchFamily="18" charset="0"/>
              </a:rPr>
              <a:t>W prawie prasowym ustawodawca </a:t>
            </a:r>
            <a:r>
              <a:rPr lang="pl-PL" sz="2000" b="1" kern="100" dirty="0">
                <a:latin typeface="+mj-lt"/>
                <a:ea typeface="Calibri" panose="020F0502020204030204" pitchFamily="34" charset="0"/>
                <a:cs typeface="Times New Roman" panose="02020603050405020304" pitchFamily="18" charset="0"/>
              </a:rPr>
              <a:t>nie zawarł regulacji odnoszących się do określania pozycji dominującej </a:t>
            </a:r>
            <a:r>
              <a:rPr lang="pl-PL" sz="2000" kern="100" dirty="0">
                <a:latin typeface="+mj-lt"/>
                <a:ea typeface="Calibri" panose="020F0502020204030204" pitchFamily="34" charset="0"/>
                <a:cs typeface="Times New Roman" panose="02020603050405020304" pitchFamily="18" charset="0"/>
              </a:rPr>
              <a:t>czy też szczególnych </a:t>
            </a:r>
            <a:r>
              <a:rPr lang="pl-PL" sz="2000" b="1" kern="100" dirty="0">
                <a:latin typeface="+mj-lt"/>
                <a:ea typeface="Calibri" panose="020F0502020204030204" pitchFamily="34" charset="0"/>
                <a:cs typeface="Times New Roman" panose="02020603050405020304" pitchFamily="18" charset="0"/>
              </a:rPr>
              <a:t>reguł antykoncentracyjnych</a:t>
            </a:r>
            <a:r>
              <a:rPr lang="pl-PL" sz="2000" kern="100" dirty="0">
                <a:latin typeface="+mj-lt"/>
                <a:ea typeface="Calibri" panose="020F0502020204030204" pitchFamily="34" charset="0"/>
                <a:cs typeface="Times New Roman" panose="02020603050405020304" pitchFamily="18" charset="0"/>
              </a:rPr>
              <a:t>, tak jak uczynił to w ustawie o radiofonii i telewizji.</a:t>
            </a:r>
          </a:p>
          <a:p>
            <a:pPr algn="just"/>
            <a:r>
              <a:rPr lang="pl-PL" sz="2000" kern="100" dirty="0">
                <a:latin typeface="+mj-lt"/>
                <a:ea typeface="Calibri" panose="020F0502020204030204" pitchFamily="34" charset="0"/>
                <a:cs typeface="Times New Roman" panose="02020603050405020304" pitchFamily="18" charset="0"/>
              </a:rPr>
              <a:t>Brak analogicznych regulacji wynika z charakterystyki działalności prasowej. To znaczy, </a:t>
            </a:r>
            <a:r>
              <a:rPr lang="pl-PL" sz="2000" b="1" kern="100" dirty="0">
                <a:latin typeface="+mj-lt"/>
                <a:ea typeface="Calibri" panose="020F0502020204030204" pitchFamily="34" charset="0"/>
                <a:cs typeface="Times New Roman" panose="02020603050405020304" pitchFamily="18" charset="0"/>
              </a:rPr>
              <a:t>brak jest ograniczeń odnoszących się do tworzenia nowych podmiotów wydawniczych</a:t>
            </a:r>
            <a:r>
              <a:rPr lang="pl-PL" sz="2000" kern="100" dirty="0">
                <a:latin typeface="+mj-lt"/>
                <a:ea typeface="Calibri" panose="020F0502020204030204" pitchFamily="34" charset="0"/>
                <a:cs typeface="Times New Roman" panose="02020603050405020304" pitchFamily="18" charset="0"/>
              </a:rPr>
              <a:t>, gdyż ich funkcjonowanie nie podlega kompetencjom regulatora rynku, tak jak np. radio czy telewizja.</a:t>
            </a:r>
          </a:p>
          <a:p>
            <a:pPr algn="just"/>
            <a:r>
              <a:rPr lang="pl-PL" sz="2000" kern="100" dirty="0">
                <a:latin typeface="+mj-lt"/>
                <a:ea typeface="Calibri" panose="020F0502020204030204" pitchFamily="34" charset="0"/>
                <a:cs typeface="Times New Roman" panose="02020603050405020304" pitchFamily="18" charset="0"/>
              </a:rPr>
              <a:t>Owe ograniczenia, w przypadku tych dwóch, wynikają z tego, iż korzystają one z częstotliwości nadawczych oraz miejsc na multipleksach, które są dobrem rzadkim i stanowią zbiór skończony.</a:t>
            </a:r>
          </a:p>
        </p:txBody>
      </p:sp>
    </p:spTree>
    <p:extLst>
      <p:ext uri="{BB962C8B-B14F-4D97-AF65-F5344CB8AC3E}">
        <p14:creationId xmlns:p14="http://schemas.microsoft.com/office/powerpoint/2010/main" val="16255126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3CBB6C-C660-B8CC-7D3B-0772FADB9229}"/>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82E7B7F-D920-15E5-4EC6-326796A5EE80}"/>
              </a:ext>
            </a:extLst>
          </p:cNvPr>
          <p:cNvSpPr>
            <a:spLocks noGrp="1"/>
          </p:cNvSpPr>
          <p:nvPr>
            <p:ph type="title"/>
          </p:nvPr>
        </p:nvSpPr>
        <p:spPr>
          <a:xfrm>
            <a:off x="1379484" y="0"/>
            <a:ext cx="9330579" cy="952763"/>
          </a:xfrm>
        </p:spPr>
        <p:txBody>
          <a:bodyPr>
            <a:normAutofit/>
          </a:bodyPr>
          <a:lstStyle/>
          <a:p>
            <a:pPr algn="just">
              <a:lnSpc>
                <a:spcPct val="137000"/>
              </a:lnSpc>
              <a:spcBef>
                <a:spcPts val="1000"/>
              </a:spcBef>
              <a:spcAft>
                <a:spcPts val="1000"/>
              </a:spcAft>
            </a:pPr>
            <a:r>
              <a:rPr lang="pl-PL" sz="2000" b="1" dirty="0"/>
              <a:t>Media a prawo konkurencji.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58480E42-CBE8-0EE3-6F65-426EC16675C3}"/>
              </a:ext>
            </a:extLst>
          </p:cNvPr>
          <p:cNvSpPr>
            <a:spLocks noGrp="1"/>
          </p:cNvSpPr>
          <p:nvPr>
            <p:ph idx="1"/>
          </p:nvPr>
        </p:nvSpPr>
        <p:spPr>
          <a:xfrm>
            <a:off x="1379484" y="615984"/>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Na początku 2021 r. Prezes UOKiK wydał dwie decyzje dotyczące koncentracji przedsiębiorców na rynku mediów. Pierwszą z nich zakazał przejęcia kontroli przez Agorę S.A. nad </a:t>
            </a:r>
            <a:r>
              <a:rPr lang="pl-PL" sz="2000" kern="100" dirty="0" err="1">
                <a:latin typeface="+mj-lt"/>
                <a:ea typeface="Calibri" panose="020F0502020204030204" pitchFamily="34" charset="0"/>
                <a:cs typeface="Times New Roman" panose="02020603050405020304" pitchFamily="18" charset="0"/>
              </a:rPr>
              <a:t>Eurozet</a:t>
            </a:r>
            <a:r>
              <a:rPr lang="pl-PL" sz="2000" kern="100" dirty="0">
                <a:latin typeface="+mj-lt"/>
                <a:ea typeface="Calibri" panose="020F0502020204030204" pitchFamily="34" charset="0"/>
                <a:cs typeface="Times New Roman" panose="02020603050405020304" pitchFamily="18" charset="0"/>
              </a:rPr>
              <a:t> sp. z o.o., drugą natomiast zezwolił na przejęcie kontroli przez PKN Orlen S.A. nad Polska Press sp. z o.o.</a:t>
            </a:r>
          </a:p>
          <a:p>
            <a:pPr algn="just"/>
            <a:r>
              <a:rPr lang="pl-PL" sz="2000" kern="100" dirty="0">
                <a:latin typeface="+mj-lt"/>
                <a:ea typeface="Calibri" panose="020F0502020204030204" pitchFamily="34" charset="0"/>
                <a:cs typeface="Times New Roman" panose="02020603050405020304" pitchFamily="18" charset="0"/>
              </a:rPr>
              <a:t>Prezes UOKiK przyjął, że koncentracja Agory i </a:t>
            </a:r>
            <a:r>
              <a:rPr lang="pl-PL" sz="2000" kern="100" dirty="0" err="1">
                <a:latin typeface="+mj-lt"/>
                <a:ea typeface="Calibri" panose="020F0502020204030204" pitchFamily="34" charset="0"/>
                <a:cs typeface="Times New Roman" panose="02020603050405020304" pitchFamily="18" charset="0"/>
              </a:rPr>
              <a:t>Eurozet</a:t>
            </a:r>
            <a:r>
              <a:rPr lang="pl-PL" sz="2000" kern="100" dirty="0">
                <a:latin typeface="+mj-lt"/>
                <a:ea typeface="Calibri" panose="020F0502020204030204" pitchFamily="34" charset="0"/>
                <a:cs typeface="Times New Roman" panose="02020603050405020304" pitchFamily="18" charset="0"/>
              </a:rPr>
              <a:t> doprowadzi do stworzenia rynków oligopolistycznych, co poskutkuje istotnym ograniczeniem konkurencji na tych rynkach. Zdaniem organu oligopol ten (a wręcz duopol) tworzyłaby grupa Agory połączona z </a:t>
            </a:r>
            <a:r>
              <a:rPr lang="pl-PL" sz="2000" kern="100" dirty="0" err="1">
                <a:latin typeface="+mj-lt"/>
                <a:ea typeface="Calibri" panose="020F0502020204030204" pitchFamily="34" charset="0"/>
                <a:cs typeface="Times New Roman" panose="02020603050405020304" pitchFamily="18" charset="0"/>
              </a:rPr>
              <a:t>Eurozet</a:t>
            </a:r>
            <a:r>
              <a:rPr lang="pl-PL" sz="2000" kern="100" dirty="0">
                <a:latin typeface="+mj-lt"/>
                <a:ea typeface="Calibri" panose="020F0502020204030204" pitchFamily="34" charset="0"/>
                <a:cs typeface="Times New Roman" panose="02020603050405020304" pitchFamily="18" charset="0"/>
              </a:rPr>
              <a:t> oraz konkurująca z nią grupa RMF.</a:t>
            </a:r>
          </a:p>
          <a:p>
            <a:pPr algn="just"/>
            <a:r>
              <a:rPr lang="pl-PL" sz="2000" kern="100" dirty="0">
                <a:latin typeface="+mj-lt"/>
                <a:ea typeface="Calibri" panose="020F0502020204030204" pitchFamily="34" charset="0"/>
                <a:cs typeface="Times New Roman" panose="02020603050405020304" pitchFamily="18" charset="0"/>
              </a:rPr>
              <a:t> Sąd Ochrony Konkurencji i Konsumentów z 12 maja 2022 r. w sprawie XVII </a:t>
            </a:r>
            <a:r>
              <a:rPr lang="pl-PL" sz="2000" kern="100" dirty="0" err="1">
                <a:latin typeface="+mj-lt"/>
                <a:ea typeface="Calibri" panose="020F0502020204030204" pitchFamily="34" charset="0"/>
                <a:cs typeface="Times New Roman" panose="02020603050405020304" pitchFamily="18" charset="0"/>
              </a:rPr>
              <a:t>AmA</a:t>
            </a:r>
            <a:r>
              <a:rPr lang="pl-PL" sz="2000" kern="100" dirty="0">
                <a:latin typeface="+mj-lt"/>
                <a:ea typeface="Calibri" panose="020F0502020204030204" pitchFamily="34" charset="0"/>
                <a:cs typeface="Times New Roman" panose="02020603050405020304" pitchFamily="18" charset="0"/>
              </a:rPr>
              <a:t> 61/21 zmienił decyzję Prezesa Urzędu w ten sposób, że wydał zgodę na dokonanie koncentracji.</a:t>
            </a:r>
          </a:p>
          <a:p>
            <a:pPr algn="just"/>
            <a:r>
              <a:rPr lang="pl-PL" sz="2000" kern="100" dirty="0">
                <a:latin typeface="+mj-lt"/>
                <a:ea typeface="Calibri" panose="020F0502020204030204" pitchFamily="34" charset="0"/>
                <a:cs typeface="Times New Roman" panose="02020603050405020304" pitchFamily="18" charset="0"/>
              </a:rPr>
              <a:t>Wyrok ten jest ciekawy zwłaszcza ze względu na jego dogłębną </a:t>
            </a:r>
            <a:r>
              <a:rPr lang="pl-PL" sz="2000" kern="100" dirty="0" err="1">
                <a:latin typeface="+mj-lt"/>
                <a:ea typeface="Calibri" panose="020F0502020204030204" pitchFamily="34" charset="0"/>
                <a:cs typeface="Times New Roman" panose="02020603050405020304" pitchFamily="18" charset="0"/>
              </a:rPr>
              <a:t>ana</a:t>
            </a:r>
            <a:r>
              <a:rPr lang="pl-PL" sz="2000" kern="100" dirty="0">
                <a:latin typeface="+mj-lt"/>
                <a:ea typeface="Calibri" panose="020F0502020204030204" pitchFamily="34" charset="0"/>
                <a:cs typeface="Times New Roman" panose="02020603050405020304" pitchFamily="18" charset="0"/>
              </a:rPr>
              <a:t>- lizę przesłanek występowania kolektywnej pozycji dominującej, skutków skoordynowanych oraz ciężaru dowodu w sprawach z zakresu prawa konkurencji, a w szczególności kontroli koncentracji.</a:t>
            </a:r>
          </a:p>
        </p:txBody>
      </p:sp>
    </p:spTree>
    <p:extLst>
      <p:ext uri="{BB962C8B-B14F-4D97-AF65-F5344CB8AC3E}">
        <p14:creationId xmlns:p14="http://schemas.microsoft.com/office/powerpoint/2010/main" val="7922565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E55D2A-A27F-E17F-D242-3AE98DF6AF2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68961046-76E4-C7A0-9F62-796A21D05A13}"/>
              </a:ext>
            </a:extLst>
          </p:cNvPr>
          <p:cNvSpPr>
            <a:spLocks noGrp="1"/>
          </p:cNvSpPr>
          <p:nvPr>
            <p:ph type="title"/>
          </p:nvPr>
        </p:nvSpPr>
        <p:spPr>
          <a:xfrm>
            <a:off x="1379484" y="0"/>
            <a:ext cx="9330579" cy="952763"/>
          </a:xfrm>
        </p:spPr>
        <p:txBody>
          <a:bodyPr>
            <a:normAutofit/>
          </a:bodyPr>
          <a:lstStyle/>
          <a:p>
            <a:pPr algn="just">
              <a:lnSpc>
                <a:spcPct val="137000"/>
              </a:lnSpc>
              <a:spcBef>
                <a:spcPts val="1000"/>
              </a:spcBef>
              <a:spcAft>
                <a:spcPts val="1000"/>
              </a:spcAft>
            </a:pPr>
            <a:r>
              <a:rPr lang="pl-PL" sz="2000" b="1" dirty="0"/>
              <a:t>Media a prawo konkurencji.</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B19CB17F-E2C7-1D8B-3BFA-A673D2B33895}"/>
              </a:ext>
            </a:extLst>
          </p:cNvPr>
          <p:cNvSpPr>
            <a:spLocks noGrp="1"/>
          </p:cNvSpPr>
          <p:nvPr>
            <p:ph idx="1"/>
          </p:nvPr>
        </p:nvSpPr>
        <p:spPr>
          <a:xfrm>
            <a:off x="1379484" y="615984"/>
            <a:ext cx="10610192" cy="6096288"/>
          </a:xfrm>
        </p:spPr>
        <p:txBody>
          <a:bodyPr>
            <a:normAutofit/>
          </a:bodyPr>
          <a:lstStyle/>
          <a:p>
            <a:pPr algn="just"/>
            <a:r>
              <a:rPr lang="pl-PL" sz="2000" kern="100" dirty="0">
                <a:latin typeface="+mj-lt"/>
                <a:ea typeface="Calibri" panose="020F0502020204030204" pitchFamily="34" charset="0"/>
                <a:cs typeface="Times New Roman" panose="02020603050405020304" pitchFamily="18" charset="0"/>
              </a:rPr>
              <a:t> Sąd Ochrony Konkurencji i Konsumentów oddalił w całości odwołanie Rzecznika Praw Obywatelskich od decyzji Prezesa Urzędu Ochrony Konkurencji i Konsumentów z dnia 5 lutego 2021r. nr DKK-34/2021, w której Prezes UOKiK wydał zgodę na przejęcie Polska Press sp. z o.o. w Warszawie przez PKN Orlen S.A. w Płocku. </a:t>
            </a:r>
          </a:p>
          <a:p>
            <a:pPr algn="just"/>
            <a:r>
              <a:rPr lang="pl-PL" sz="2000" kern="100" dirty="0">
                <a:latin typeface="+mj-lt"/>
                <a:ea typeface="Calibri" panose="020F0502020204030204" pitchFamily="34" charset="0"/>
                <a:cs typeface="Times New Roman" panose="02020603050405020304" pitchFamily="18" charset="0"/>
              </a:rPr>
              <a:t>Rzecznik Praw Obywatelskich: </a:t>
            </a:r>
          </a:p>
          <a:p>
            <a:pPr algn="just">
              <a:buFontTx/>
              <a:buChar char="-"/>
            </a:pPr>
            <a:r>
              <a:rPr lang="pl-PL" sz="2000" kern="100" dirty="0">
                <a:latin typeface="+mj-lt"/>
                <a:ea typeface="Calibri" panose="020F0502020204030204" pitchFamily="34" charset="0"/>
                <a:cs typeface="Times New Roman" panose="02020603050405020304" pitchFamily="18" charset="0"/>
              </a:rPr>
              <a:t>Zdaniem RPO, </a:t>
            </a:r>
            <a:r>
              <a:rPr lang="pl-PL" sz="2000" b="1" kern="100" dirty="0">
                <a:latin typeface="+mj-lt"/>
                <a:ea typeface="Calibri" panose="020F0502020204030204" pitchFamily="34" charset="0"/>
                <a:cs typeface="Times New Roman" panose="02020603050405020304" pitchFamily="18" charset="0"/>
              </a:rPr>
              <a:t>konieczna jest zmiana prawa dotycząca koncentracji na rynku mediów</a:t>
            </a:r>
            <a:r>
              <a:rPr lang="pl-PL" sz="2000" kern="100" dirty="0">
                <a:latin typeface="+mj-lt"/>
                <a:ea typeface="Calibri" panose="020F0502020204030204" pitchFamily="34" charset="0"/>
                <a:cs typeface="Times New Roman" panose="02020603050405020304" pitchFamily="18" charset="0"/>
              </a:rPr>
              <a:t>. </a:t>
            </a:r>
          </a:p>
          <a:p>
            <a:pPr algn="just">
              <a:buFontTx/>
              <a:buChar char="-"/>
            </a:pPr>
            <a:r>
              <a:rPr lang="pl-PL" sz="2000" kern="100" dirty="0">
                <a:latin typeface="+mj-lt"/>
                <a:ea typeface="Calibri" panose="020F0502020204030204" pitchFamily="34" charset="0"/>
                <a:cs typeface="Times New Roman" panose="02020603050405020304" pitchFamily="18" charset="0"/>
              </a:rPr>
              <a:t>Pluralizm środków społecznego przekazu, jako wartość istotna dla demokracji, jest bowiem obecnie </a:t>
            </a:r>
            <a:r>
              <a:rPr lang="pl-PL" sz="2000" b="1" kern="100" dirty="0">
                <a:latin typeface="+mj-lt"/>
                <a:ea typeface="Calibri" panose="020F0502020204030204" pitchFamily="34" charset="0"/>
                <a:cs typeface="Times New Roman" panose="02020603050405020304" pitchFamily="18" charset="0"/>
              </a:rPr>
              <a:t>chroniona w sposób niewystarczający.</a:t>
            </a:r>
          </a:p>
          <a:p>
            <a:pPr algn="just">
              <a:buFontTx/>
              <a:buChar char="-"/>
            </a:pPr>
            <a:r>
              <a:rPr lang="pl-PL" sz="2000" kern="100" dirty="0">
                <a:latin typeface="+mj-lt"/>
                <a:ea typeface="Calibri" panose="020F0502020204030204" pitchFamily="34" charset="0"/>
                <a:cs typeface="Times New Roman" panose="02020603050405020304" pitchFamily="18" charset="0"/>
              </a:rPr>
              <a:t>Obecnie żaden organ władzy publicznej, w tym UOKiK, </a:t>
            </a:r>
            <a:r>
              <a:rPr lang="pl-PL" sz="2000" b="1" kern="100" dirty="0">
                <a:latin typeface="+mj-lt"/>
                <a:ea typeface="Calibri" panose="020F0502020204030204" pitchFamily="34" charset="0"/>
                <a:cs typeface="Times New Roman" panose="02020603050405020304" pitchFamily="18" charset="0"/>
              </a:rPr>
              <a:t>nie ma kompetencji, aby dokonać oceny koncentracji na rynku prasowym </a:t>
            </a:r>
            <a:r>
              <a:rPr lang="pl-PL" sz="2000" kern="100" dirty="0">
                <a:latin typeface="+mj-lt"/>
                <a:ea typeface="Calibri" panose="020F0502020204030204" pitchFamily="34" charset="0"/>
                <a:cs typeface="Times New Roman" panose="02020603050405020304" pitchFamily="18" charset="0"/>
              </a:rPr>
              <a:t>z punktu widzenia pluralizmu przekazu oraz wolności pozyskiwania i rozpowszechniania informacji.</a:t>
            </a:r>
          </a:p>
          <a:p>
            <a:pPr algn="just"/>
            <a:endParaRPr lang="pl-PL" sz="2000" kern="100" dirty="0">
              <a:latin typeface="+mj-lt"/>
              <a:ea typeface="Calibri" panose="020F0502020204030204" pitchFamily="34" charset="0"/>
              <a:cs typeface="Times New Roman" panose="02020603050405020304" pitchFamily="18" charset="0"/>
            </a:endParaRP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6393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606B90-D4D2-B07F-215A-DCD4586BA608}"/>
              </a:ext>
            </a:extLst>
          </p:cNvPr>
          <p:cNvSpPr>
            <a:spLocks noGrp="1"/>
          </p:cNvSpPr>
          <p:nvPr>
            <p:ph type="title"/>
          </p:nvPr>
        </p:nvSpPr>
        <p:spPr>
          <a:xfrm>
            <a:off x="4160468" y="2490232"/>
            <a:ext cx="8911687" cy="1280890"/>
          </a:xfrm>
        </p:spPr>
        <p:txBody>
          <a:bodyPr/>
          <a:lstStyle/>
          <a:p>
            <a:r>
              <a:rPr lang="pl-PL" b="1" dirty="0"/>
              <a:t>Dziękuję za uwagę.</a:t>
            </a:r>
          </a:p>
        </p:txBody>
      </p:sp>
    </p:spTree>
    <p:extLst>
      <p:ext uri="{BB962C8B-B14F-4D97-AF65-F5344CB8AC3E}">
        <p14:creationId xmlns:p14="http://schemas.microsoft.com/office/powerpoint/2010/main" val="4076181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C86CAC-2A5D-8FDC-C1BA-73FC44AA73D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4D08B324-AD36-7CE3-7C05-80F894DD188E}"/>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Prawie prasowym.</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391B12CE-8685-C0D5-89C8-998CC4752909}"/>
              </a:ext>
            </a:extLst>
          </p:cNvPr>
          <p:cNvSpPr>
            <a:spLocks noGrp="1"/>
          </p:cNvSpPr>
          <p:nvPr>
            <p:ph idx="1"/>
          </p:nvPr>
        </p:nvSpPr>
        <p:spPr>
          <a:xfrm>
            <a:off x="1691967" y="772886"/>
            <a:ext cx="10086377" cy="5812971"/>
          </a:xfrm>
        </p:spPr>
        <p:txBody>
          <a:bodyPr>
            <a:normAutofit/>
          </a:bodyPr>
          <a:lstStyle/>
          <a:p>
            <a:pPr algn="just"/>
            <a:r>
              <a:rPr lang="pl-PL" sz="2000" b="1" kern="100" dirty="0">
                <a:effectLst/>
                <a:latin typeface="+mj-lt"/>
                <a:ea typeface="Calibri" panose="020F0502020204030204" pitchFamily="34" charset="0"/>
                <a:cs typeface="Times New Roman" panose="02020603050405020304" pitchFamily="18" charset="0"/>
              </a:rPr>
              <a:t>Zakwalifikowanie niektórych działań do kryptoreklamy w praktyce jest trudne</a:t>
            </a:r>
            <a:r>
              <a:rPr lang="pl-PL" sz="2000" kern="100" dirty="0">
                <a:effectLst/>
                <a:latin typeface="+mj-lt"/>
                <a:ea typeface="Calibri" panose="020F0502020204030204" pitchFamily="34" charset="0"/>
                <a:cs typeface="Times New Roman" panose="02020603050405020304" pitchFamily="18" charset="0"/>
              </a:rPr>
              <a:t>, ponieważ należałoby wykazać, że dziennikarz otrzymał korzyści majątkowe bądź osobiste od określonego podmiotu. </a:t>
            </a:r>
          </a:p>
          <a:p>
            <a:pPr algn="just"/>
            <a:r>
              <a:rPr lang="pl-PL" sz="2000" kern="100" dirty="0">
                <a:effectLst/>
                <a:latin typeface="+mj-lt"/>
                <a:ea typeface="Calibri" panose="020F0502020204030204" pitchFamily="34" charset="0"/>
                <a:cs typeface="Times New Roman" panose="02020603050405020304" pitchFamily="18" charset="0"/>
              </a:rPr>
              <a:t>Udowodnienie przyjęcia korzyści przez dziennikarza będzie – zgodnie z zasadą ciężaru dowodu z art. 6 k.c. – spoczywało na tym, kto podnosi zarzut kryptoreklamy.</a:t>
            </a:r>
          </a:p>
          <a:p>
            <a:pPr algn="just"/>
            <a:r>
              <a:rPr lang="pl-PL" sz="2000" kern="100" dirty="0">
                <a:latin typeface="+mj-lt"/>
                <a:ea typeface="Calibri" panose="020F0502020204030204" pitchFamily="34" charset="0"/>
                <a:cs typeface="Times New Roman" panose="02020603050405020304" pitchFamily="18" charset="0"/>
              </a:rPr>
              <a:t>Wskazuje się także, że zakaz kryptoreklamy jest sformułowany dość niefortunnie, gdyż sugeruje, że w przypadku gdy działalność reklamowa dziennikarza jest prowadzona z </a:t>
            </a:r>
            <a:r>
              <a:rPr lang="pl-PL" sz="2000" b="1" kern="100" dirty="0">
                <a:latin typeface="+mj-lt"/>
                <a:ea typeface="Calibri" panose="020F0502020204030204" pitchFamily="34" charset="0"/>
                <a:cs typeface="Times New Roman" panose="02020603050405020304" pitchFamily="18" charset="0"/>
              </a:rPr>
              <a:t>innych pobudek niż chęć uzyskania korzyści majątkowej, jest ona dozwolona</a:t>
            </a:r>
            <a:r>
              <a:rPr lang="pl-PL" sz="2000" kern="100" dirty="0">
                <a:latin typeface="+mj-lt"/>
                <a:ea typeface="Calibri" panose="020F0502020204030204" pitchFamily="34" charset="0"/>
                <a:cs typeface="Times New Roman" panose="02020603050405020304" pitchFamily="18" charset="0"/>
              </a:rPr>
              <a:t>.</a:t>
            </a:r>
          </a:p>
          <a:p>
            <a:pPr algn="just"/>
            <a:r>
              <a:rPr lang="pl-PL" sz="2000" kern="100" dirty="0">
                <a:latin typeface="+mj-lt"/>
                <a:ea typeface="Calibri" panose="020F0502020204030204" pitchFamily="34" charset="0"/>
                <a:cs typeface="Times New Roman" panose="02020603050405020304" pitchFamily="18" charset="0"/>
              </a:rPr>
              <a:t>Nie będzie zatem kryptoreklamą pochwalenie spektaklu teatralnego, pozytywna recenzja książki czy filmu. Dziennikarz ma prawo do oceny – w swojej audycji – towarów dostępnych na rynku i polecenia produktów.</a:t>
            </a:r>
          </a:p>
          <a:p>
            <a:pPr algn="just"/>
            <a:r>
              <a:rPr lang="pl-PL" sz="2000" kern="100" dirty="0">
                <a:latin typeface="+mj-lt"/>
                <a:ea typeface="Calibri" panose="020F0502020204030204" pitchFamily="34" charset="0"/>
                <a:cs typeface="Times New Roman" panose="02020603050405020304" pitchFamily="18" charset="0"/>
              </a:rPr>
              <a:t>W teorii mediów proponuje się zatem odpowiedź na dwa pytania mające pomóc w rozstrzygnięciu tej kwestii: czy dana publikacja jest dla odbiorcy istotna i czy coś ważnego wnosi do jego wiedzy. Twierdzące odpowiedzi wykluczają kryptoreklamę.</a:t>
            </a:r>
          </a:p>
        </p:txBody>
      </p:sp>
    </p:spTree>
    <p:extLst>
      <p:ext uri="{BB962C8B-B14F-4D97-AF65-F5344CB8AC3E}">
        <p14:creationId xmlns:p14="http://schemas.microsoft.com/office/powerpoint/2010/main" val="4072818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CC1E5B-4ACC-B205-AB15-D19DC15E9142}"/>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26D4CC09-623C-AB57-F567-EF64AE861E12}"/>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Prawie prasowym.</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0CB9A19C-7395-E518-5C0E-094DA0C55B27}"/>
              </a:ext>
            </a:extLst>
          </p:cNvPr>
          <p:cNvSpPr>
            <a:spLocks noGrp="1"/>
          </p:cNvSpPr>
          <p:nvPr>
            <p:ph idx="1"/>
          </p:nvPr>
        </p:nvSpPr>
        <p:spPr>
          <a:xfrm>
            <a:off x="1691967" y="772886"/>
            <a:ext cx="10086377" cy="5812971"/>
          </a:xfrm>
        </p:spPr>
        <p:txBody>
          <a:bodyPr>
            <a:normAutofit/>
          </a:bodyPr>
          <a:lstStyle/>
          <a:p>
            <a:pPr algn="just"/>
            <a:r>
              <a:rPr lang="pl-PL" sz="2000" kern="100" dirty="0">
                <a:effectLst/>
                <a:latin typeface="+mj-lt"/>
                <a:ea typeface="Calibri" panose="020F0502020204030204" pitchFamily="34" charset="0"/>
                <a:cs typeface="Times New Roman" panose="02020603050405020304" pitchFamily="18" charset="0"/>
              </a:rPr>
              <a:t>Druga istotna dla problematyki reklamy kwestia uregulowana w Prawie prasowym to </a:t>
            </a:r>
            <a:r>
              <a:rPr lang="pl-PL" sz="2000" b="1" kern="100" dirty="0">
                <a:effectLst/>
                <a:latin typeface="+mj-lt"/>
                <a:ea typeface="Calibri" panose="020F0502020204030204" pitchFamily="34" charset="0"/>
                <a:cs typeface="Times New Roman" panose="02020603050405020304" pitchFamily="18" charset="0"/>
              </a:rPr>
              <a:t>obowiązek umieszczania reklam i ogłoszeń</a:t>
            </a:r>
            <a:r>
              <a:rPr lang="pl-PL" sz="2000" kern="100" dirty="0">
                <a:effectLst/>
                <a:latin typeface="+mj-lt"/>
                <a:ea typeface="Calibri" panose="020F0502020204030204" pitchFamily="34" charset="0"/>
                <a:cs typeface="Times New Roman" panose="02020603050405020304" pitchFamily="18" charset="0"/>
              </a:rPr>
              <a:t>.</a:t>
            </a:r>
          </a:p>
          <a:p>
            <a:pPr algn="just"/>
            <a:r>
              <a:rPr lang="pl-PL" sz="2000" kern="100" dirty="0">
                <a:effectLst/>
                <a:latin typeface="+mj-lt"/>
                <a:ea typeface="Calibri" panose="020F0502020204030204" pitchFamily="34" charset="0"/>
                <a:cs typeface="Times New Roman" panose="02020603050405020304" pitchFamily="18" charset="0"/>
              </a:rPr>
              <a:t>Zgodnie z art. 36 pr. pras.:</a:t>
            </a:r>
          </a:p>
          <a:p>
            <a:pPr marL="0" indent="0" algn="just">
              <a:buNone/>
            </a:pPr>
            <a:r>
              <a:rPr lang="pl-PL" sz="2000" i="1" kern="100" dirty="0">
                <a:effectLst/>
                <a:latin typeface="+mj-lt"/>
                <a:ea typeface="Calibri" panose="020F0502020204030204" pitchFamily="34" charset="0"/>
                <a:cs typeface="Times New Roman" panose="02020603050405020304" pitchFamily="18" charset="0"/>
              </a:rPr>
              <a:t>1. Prasa może zamieszczać odpłatne ogłoszenia i reklamy.</a:t>
            </a:r>
          </a:p>
          <a:p>
            <a:pPr marL="0" indent="0" algn="just">
              <a:buNone/>
            </a:pPr>
            <a:r>
              <a:rPr lang="pl-PL" sz="2000" i="1" kern="100" dirty="0">
                <a:effectLst/>
                <a:latin typeface="+mj-lt"/>
                <a:ea typeface="Calibri" panose="020F0502020204030204" pitchFamily="34" charset="0"/>
                <a:cs typeface="Times New Roman" panose="02020603050405020304" pitchFamily="18" charset="0"/>
              </a:rPr>
              <a:t>2. Ogłoszenia i reklamy nie mogą być sprzeczne z prawem lub zasadami współżycia społecznego.</a:t>
            </a:r>
          </a:p>
          <a:p>
            <a:pPr marL="0" indent="0" algn="just">
              <a:buNone/>
            </a:pPr>
            <a:r>
              <a:rPr lang="pl-PL" sz="2000" i="1" kern="100" dirty="0">
                <a:effectLst/>
                <a:latin typeface="+mj-lt"/>
                <a:ea typeface="Calibri" panose="020F0502020204030204" pitchFamily="34" charset="0"/>
                <a:cs typeface="Times New Roman" panose="02020603050405020304" pitchFamily="18" charset="0"/>
              </a:rPr>
              <a:t>3. Ogłoszenia i reklamy muszą być oznaczone w sposób niebudzący wątpliwości, iż nie stanowią one materiału redakcyjnego.</a:t>
            </a:r>
          </a:p>
          <a:p>
            <a:pPr marL="0" indent="0" algn="just">
              <a:buNone/>
            </a:pPr>
            <a:r>
              <a:rPr lang="pl-PL" sz="2000" i="1" kern="100" dirty="0">
                <a:effectLst/>
                <a:latin typeface="+mj-lt"/>
                <a:ea typeface="Calibri" panose="020F0502020204030204" pitchFamily="34" charset="0"/>
                <a:cs typeface="Times New Roman" panose="02020603050405020304" pitchFamily="18" charset="0"/>
              </a:rPr>
              <a:t>4. Wydawca i redaktor mają prawo odmówić zamieszczenia ogłoszenia i reklamy, jeżeli ich treść lub forma jest sprzeczna z linią programową bądź charakterem publikacji.</a:t>
            </a:r>
          </a:p>
          <a:p>
            <a:pPr marL="0" indent="0" algn="just">
              <a:buNone/>
            </a:pPr>
            <a:r>
              <a:rPr lang="pl-PL" sz="2000" i="1" kern="100" dirty="0">
                <a:effectLst/>
                <a:latin typeface="+mj-lt"/>
                <a:ea typeface="Calibri" panose="020F0502020204030204" pitchFamily="34" charset="0"/>
                <a:cs typeface="Times New Roman" panose="02020603050405020304" pitchFamily="18" charset="0"/>
              </a:rPr>
              <a:t>5. Na żądanie organów upoważnionych do tego na podstawie odrębnych przepisów wydawca lub redaktor są obowiązani do ujawniania posiadanych nazw i adresów przedsiębiorców lub osób fizycznych, zamieszczających odpłatne ogłoszenia lub reklamy w sprawach działalności gospodarczej. W tym wypadku art. 15 ust. 1 i 2 nie stosuje się.</a:t>
            </a: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9595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480C6-05CC-3885-2C43-4DAED49048E2}"/>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3AF03CD-4E6B-46BF-32D2-B91B2D99D321}"/>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Prawie prasowym.</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4F077DBF-CC8A-E3D3-C945-DB5E6DE999D2}"/>
              </a:ext>
            </a:extLst>
          </p:cNvPr>
          <p:cNvSpPr>
            <a:spLocks noGrp="1"/>
          </p:cNvSpPr>
          <p:nvPr>
            <p:ph idx="1"/>
          </p:nvPr>
        </p:nvSpPr>
        <p:spPr>
          <a:xfrm>
            <a:off x="1691967" y="741355"/>
            <a:ext cx="10086377" cy="5812971"/>
          </a:xfrm>
        </p:spPr>
        <p:txBody>
          <a:bodyPr>
            <a:normAutofit/>
          </a:bodyPr>
          <a:lstStyle/>
          <a:p>
            <a:pPr algn="just"/>
            <a:r>
              <a:rPr lang="pl-PL" sz="2000" kern="100" dirty="0">
                <a:effectLst/>
                <a:latin typeface="+mj-lt"/>
                <a:ea typeface="Calibri" panose="020F0502020204030204" pitchFamily="34" charset="0"/>
                <a:cs typeface="Times New Roman" panose="02020603050405020304" pitchFamily="18" charset="0"/>
              </a:rPr>
              <a:t>Ustawa Prawo prasowe nie definiuje ani reklamy, ani ogłoszenia. Wydaje się, że dla potrzeb tego określonego aktu prawnego </a:t>
            </a:r>
            <a:r>
              <a:rPr lang="pl-PL" sz="2000" b="1" kern="100" dirty="0">
                <a:effectLst/>
                <a:latin typeface="+mj-lt"/>
                <a:ea typeface="Calibri" panose="020F0502020204030204" pitchFamily="34" charset="0"/>
                <a:cs typeface="Times New Roman" panose="02020603050405020304" pitchFamily="18" charset="0"/>
              </a:rPr>
              <a:t>reklama</a:t>
            </a:r>
            <a:r>
              <a:rPr lang="pl-PL" sz="2000" kern="100" dirty="0">
                <a:effectLst/>
                <a:latin typeface="+mj-lt"/>
                <a:ea typeface="Calibri" panose="020F0502020204030204" pitchFamily="34" charset="0"/>
                <a:cs typeface="Times New Roman" panose="02020603050405020304" pitchFamily="18" charset="0"/>
              </a:rPr>
              <a:t> powinna być rozumiana szeroko, jako </a:t>
            </a:r>
            <a:r>
              <a:rPr lang="pl-PL" sz="2000" b="1" kern="100" dirty="0">
                <a:effectLst/>
                <a:latin typeface="+mj-lt"/>
                <a:ea typeface="Calibri" panose="020F0502020204030204" pitchFamily="34" charset="0"/>
                <a:cs typeface="Times New Roman" panose="02020603050405020304" pitchFamily="18" charset="0"/>
              </a:rPr>
              <a:t>każda wypowiedź o charakterze perswazyjnym</a:t>
            </a:r>
            <a:r>
              <a:rPr lang="pl-PL" sz="2000" kern="100" dirty="0">
                <a:effectLst/>
                <a:latin typeface="+mj-lt"/>
                <a:ea typeface="Calibri" panose="020F0502020204030204" pitchFamily="34" charset="0"/>
                <a:cs typeface="Times New Roman" panose="02020603050405020304" pitchFamily="18" charset="0"/>
              </a:rPr>
              <a:t>, zaś </a:t>
            </a:r>
            <a:r>
              <a:rPr lang="pl-PL" sz="2000" b="1" kern="100" dirty="0">
                <a:effectLst/>
                <a:latin typeface="+mj-lt"/>
                <a:ea typeface="Calibri" panose="020F0502020204030204" pitchFamily="34" charset="0"/>
                <a:cs typeface="Times New Roman" panose="02020603050405020304" pitchFamily="18" charset="0"/>
              </a:rPr>
              <a:t>ogłoszenie</a:t>
            </a:r>
            <a:r>
              <a:rPr lang="pl-PL" sz="2000" kern="100" dirty="0">
                <a:effectLst/>
                <a:latin typeface="+mj-lt"/>
                <a:ea typeface="Calibri" panose="020F0502020204030204" pitchFamily="34" charset="0"/>
                <a:cs typeface="Times New Roman" panose="02020603050405020304" pitchFamily="18" charset="0"/>
              </a:rPr>
              <a:t> jako </a:t>
            </a:r>
            <a:r>
              <a:rPr lang="pl-PL" sz="2000" b="1" kern="100" dirty="0">
                <a:effectLst/>
                <a:latin typeface="+mj-lt"/>
                <a:ea typeface="Calibri" panose="020F0502020204030204" pitchFamily="34" charset="0"/>
                <a:cs typeface="Times New Roman" panose="02020603050405020304" pitchFamily="18" charset="0"/>
              </a:rPr>
              <a:t>każdy przekaz niebędący materiałem redakcyjnym.</a:t>
            </a:r>
          </a:p>
          <a:p>
            <a:pPr algn="just"/>
            <a:r>
              <a:rPr lang="pl-PL" sz="2000" kern="100" dirty="0">
                <a:effectLst/>
                <a:latin typeface="+mj-lt"/>
                <a:ea typeface="Calibri" panose="020F0502020204030204" pitchFamily="34" charset="0"/>
                <a:cs typeface="Times New Roman" panose="02020603050405020304" pitchFamily="18" charset="0"/>
              </a:rPr>
              <a:t>Treści te powinny być </a:t>
            </a:r>
            <a:r>
              <a:rPr lang="pl-PL" sz="2000" b="1" kern="100" dirty="0">
                <a:effectLst/>
                <a:latin typeface="+mj-lt"/>
                <a:ea typeface="Calibri" panose="020F0502020204030204" pitchFamily="34" charset="0"/>
                <a:cs typeface="Times New Roman" panose="02020603050405020304" pitchFamily="18" charset="0"/>
              </a:rPr>
              <a:t>oznaczane</a:t>
            </a:r>
            <a:r>
              <a:rPr lang="pl-PL" sz="2000" kern="100" dirty="0">
                <a:effectLst/>
                <a:latin typeface="+mj-lt"/>
                <a:ea typeface="Calibri" panose="020F0502020204030204" pitchFamily="34" charset="0"/>
                <a:cs typeface="Times New Roman" panose="02020603050405020304" pitchFamily="18" charset="0"/>
              </a:rPr>
              <a:t> w taki sposób, by uniknąć wątpliwości, że są to materiały dziennikarskie: „Ogłoszenie płatne”, „Reklama”, „Tekst sponsorowany”, „Ogłoszenia drobne”, „Informacja handlowa” itd.</a:t>
            </a:r>
          </a:p>
          <a:p>
            <a:pPr algn="just"/>
            <a:r>
              <a:rPr lang="pl-PL" sz="2000" kern="100" dirty="0">
                <a:effectLst/>
                <a:latin typeface="+mj-lt"/>
                <a:ea typeface="Calibri" panose="020F0502020204030204" pitchFamily="34" charset="0"/>
                <a:cs typeface="Times New Roman" panose="02020603050405020304" pitchFamily="18" charset="0"/>
              </a:rPr>
              <a:t>Poza powyższym </a:t>
            </a:r>
            <a:r>
              <a:rPr lang="pl-PL" sz="2000" b="1" kern="100" dirty="0">
                <a:effectLst/>
                <a:latin typeface="+mj-lt"/>
                <a:ea typeface="Calibri" panose="020F0502020204030204" pitchFamily="34" charset="0"/>
                <a:cs typeface="Times New Roman" panose="02020603050405020304" pitchFamily="18" charset="0"/>
              </a:rPr>
              <a:t>ustawa nie nakłada żadnych wymogów co do miejsca i sposobu umieszczania reklam </a:t>
            </a:r>
            <a:r>
              <a:rPr lang="pl-PL" sz="2000" kern="100" dirty="0">
                <a:effectLst/>
                <a:latin typeface="+mj-lt"/>
                <a:ea typeface="Calibri" panose="020F0502020204030204" pitchFamily="34" charset="0"/>
                <a:cs typeface="Times New Roman" panose="02020603050405020304" pitchFamily="18" charset="0"/>
              </a:rPr>
              <a:t>w prasie – decyzja zarówno co do formatu, jak i co do strony publikacji reklamy, a także ich cena są kwestiami umownymi.</a:t>
            </a:r>
          </a:p>
          <a:p>
            <a:pPr algn="just"/>
            <a:r>
              <a:rPr lang="pl-PL" sz="2000" kern="100" dirty="0">
                <a:effectLst/>
                <a:latin typeface="+mj-lt"/>
                <a:ea typeface="Calibri" panose="020F0502020204030204" pitchFamily="34" charset="0"/>
                <a:cs typeface="Times New Roman" panose="02020603050405020304" pitchFamily="18" charset="0"/>
              </a:rPr>
              <a:t>Ustawa nie odnosi się także do ilości umieszczanych reklam ani procentowej zawartości tekstów reklamowych.</a:t>
            </a:r>
            <a:endParaRPr lang="pl-PL" sz="2000" kern="100" dirty="0">
              <a:latin typeface="+mj-lt"/>
              <a:ea typeface="Calibri" panose="020F0502020204030204" pitchFamily="34" charset="0"/>
              <a:cs typeface="Times New Roman" panose="02020603050405020304" pitchFamily="18" charset="0"/>
            </a:endParaRPr>
          </a:p>
          <a:p>
            <a:pPr marL="0" indent="0" algn="just">
              <a:buNone/>
            </a:pPr>
            <a:endParaRPr lang="pl-PL" sz="2000" kern="100" dirty="0">
              <a:effectLst/>
              <a:latin typeface="+mj-lt"/>
              <a:ea typeface="Calibri" panose="020F0502020204030204" pitchFamily="34" charset="0"/>
              <a:cs typeface="Times New Roman" panose="02020603050405020304" pitchFamily="18" charset="0"/>
            </a:endParaRPr>
          </a:p>
          <a:p>
            <a:pPr algn="just"/>
            <a:endParaRPr lang="pl-PL" sz="2000" kern="100" dirty="0">
              <a:effectLst/>
              <a:latin typeface="+mj-lt"/>
              <a:ea typeface="Calibri" panose="020F0502020204030204" pitchFamily="34" charset="0"/>
              <a:cs typeface="Times New Roman" panose="02020603050405020304" pitchFamily="18" charset="0"/>
            </a:endParaRP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4644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E54D3-D584-DCD6-9F7B-1FE7675A0BA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ABEA30E-CC8A-5678-A6FB-8B506CB6686E}"/>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Prawie prasowym.</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27A81BBB-3D8A-C627-F110-330E2F9BA65F}"/>
              </a:ext>
            </a:extLst>
          </p:cNvPr>
          <p:cNvSpPr>
            <a:spLocks noGrp="1"/>
          </p:cNvSpPr>
          <p:nvPr>
            <p:ph idx="1"/>
          </p:nvPr>
        </p:nvSpPr>
        <p:spPr>
          <a:xfrm>
            <a:off x="1691967" y="741355"/>
            <a:ext cx="10086377" cy="5812971"/>
          </a:xfrm>
        </p:spPr>
        <p:txBody>
          <a:bodyPr>
            <a:normAutofit/>
          </a:bodyPr>
          <a:lstStyle/>
          <a:p>
            <a:pPr algn="just"/>
            <a:r>
              <a:rPr lang="pl-PL" sz="2000" kern="100" dirty="0">
                <a:effectLst/>
                <a:latin typeface="+mj-lt"/>
                <a:ea typeface="Calibri" panose="020F0502020204030204" pitchFamily="34" charset="0"/>
                <a:cs typeface="Times New Roman" panose="02020603050405020304" pitchFamily="18" charset="0"/>
              </a:rPr>
              <a:t>Możliwość publikacji reklam i ogłoszeń ograniczona jest zakazem umieszczania reklam </a:t>
            </a:r>
            <a:r>
              <a:rPr lang="pl-PL" sz="2000" b="1" kern="100" dirty="0">
                <a:effectLst/>
                <a:latin typeface="+mj-lt"/>
                <a:ea typeface="Calibri" panose="020F0502020204030204" pitchFamily="34" charset="0"/>
                <a:cs typeface="Times New Roman" panose="02020603050405020304" pitchFamily="18" charset="0"/>
              </a:rPr>
              <a:t>sprzecznych z prawem i zasadami współżycia społecznego. </a:t>
            </a:r>
          </a:p>
          <a:p>
            <a:pPr algn="just"/>
            <a:r>
              <a:rPr lang="pl-PL" sz="2000" kern="100" dirty="0">
                <a:effectLst/>
                <a:latin typeface="+mj-lt"/>
                <a:ea typeface="Calibri" panose="020F0502020204030204" pitchFamily="34" charset="0"/>
                <a:cs typeface="Times New Roman" panose="02020603050405020304" pitchFamily="18" charset="0"/>
              </a:rPr>
              <a:t>Za reklamy i ogłoszenia sprzeczne z prawem należy uznać zarówno takie, które objęte są </a:t>
            </a:r>
            <a:r>
              <a:rPr lang="pl-PL" sz="2000" b="1" kern="100" dirty="0">
                <a:effectLst/>
                <a:latin typeface="+mj-lt"/>
                <a:ea typeface="Calibri" panose="020F0502020204030204" pitchFamily="34" charset="0"/>
                <a:cs typeface="Times New Roman" panose="02020603050405020304" pitchFamily="18" charset="0"/>
              </a:rPr>
              <a:t>zakazami bezwzględnymi</a:t>
            </a:r>
            <a:r>
              <a:rPr lang="pl-PL" sz="2000" kern="100" dirty="0">
                <a:effectLst/>
                <a:latin typeface="+mj-lt"/>
                <a:ea typeface="Calibri" panose="020F0502020204030204" pitchFamily="34" charset="0"/>
                <a:cs typeface="Times New Roman" panose="02020603050405020304" pitchFamily="18" charset="0"/>
              </a:rPr>
              <a:t>, np. reklama alkoholu czy gier losowych, jak i te, które objęte są </a:t>
            </a:r>
            <a:r>
              <a:rPr lang="pl-PL" sz="2000" b="1" kern="100" dirty="0">
                <a:effectLst/>
                <a:latin typeface="+mj-lt"/>
                <a:ea typeface="Calibri" panose="020F0502020204030204" pitchFamily="34" charset="0"/>
                <a:cs typeface="Times New Roman" panose="02020603050405020304" pitchFamily="18" charset="0"/>
              </a:rPr>
              <a:t>zakazami względnymi </a:t>
            </a:r>
            <a:r>
              <a:rPr lang="pl-PL" sz="2000" kern="100" dirty="0">
                <a:effectLst/>
                <a:latin typeface="+mj-lt"/>
                <a:ea typeface="Calibri" panose="020F0502020204030204" pitchFamily="34" charset="0"/>
                <a:cs typeface="Times New Roman" panose="02020603050405020304" pitchFamily="18" charset="0"/>
              </a:rPr>
              <a:t>– np. reklama tytoniu w prasie dziecięcej i młodzieżowej.</a:t>
            </a:r>
          </a:p>
          <a:p>
            <a:pPr algn="just"/>
            <a:r>
              <a:rPr lang="pl-PL" sz="2000" kern="100" dirty="0">
                <a:effectLst/>
                <a:latin typeface="+mj-lt"/>
                <a:ea typeface="Calibri" panose="020F0502020204030204" pitchFamily="34" charset="0"/>
                <a:cs typeface="Times New Roman" panose="02020603050405020304" pitchFamily="18" charset="0"/>
              </a:rPr>
              <a:t>Sprzeczne z prawem są ponadto reklamy usług, </a:t>
            </a:r>
            <a:r>
              <a:rPr lang="pl-PL" sz="2000" b="1" kern="100" dirty="0">
                <a:effectLst/>
                <a:latin typeface="+mj-lt"/>
                <a:ea typeface="Calibri" panose="020F0502020204030204" pitchFamily="34" charset="0"/>
                <a:cs typeface="Times New Roman" panose="02020603050405020304" pitchFamily="18" charset="0"/>
              </a:rPr>
              <a:t>naruszające cudze dobra osobiste</a:t>
            </a:r>
            <a:r>
              <a:rPr lang="pl-PL" sz="2000" kern="100" dirty="0">
                <a:effectLst/>
                <a:latin typeface="+mj-lt"/>
                <a:ea typeface="Calibri" panose="020F0502020204030204" pitchFamily="34" charset="0"/>
                <a:cs typeface="Times New Roman" panose="02020603050405020304" pitchFamily="18" charset="0"/>
              </a:rPr>
              <a:t> oraz </a:t>
            </a:r>
            <a:r>
              <a:rPr lang="pl-PL" sz="2000" b="1" kern="100" dirty="0">
                <a:effectLst/>
                <a:latin typeface="+mj-lt"/>
                <a:ea typeface="Calibri" panose="020F0502020204030204" pitchFamily="34" charset="0"/>
                <a:cs typeface="Times New Roman" panose="02020603050405020304" pitchFamily="18" charset="0"/>
              </a:rPr>
              <a:t>reklamy niedozwolone na podstawie przepisów ustawy o zwalczaniu nieuczciwej konkurencji</a:t>
            </a:r>
            <a:r>
              <a:rPr lang="pl-PL" sz="2000" kern="100" dirty="0">
                <a:effectLst/>
                <a:latin typeface="+mj-lt"/>
                <a:ea typeface="Calibri" panose="020F0502020204030204" pitchFamily="34" charset="0"/>
                <a:cs typeface="Times New Roman" panose="02020603050405020304" pitchFamily="18" charset="0"/>
              </a:rPr>
              <a:t>.</a:t>
            </a:r>
          </a:p>
          <a:p>
            <a:pPr algn="just"/>
            <a:endParaRPr lang="pl-PL" sz="2000" kern="100" dirty="0">
              <a:effectLst/>
              <a:latin typeface="+mj-lt"/>
              <a:ea typeface="Calibri" panose="020F0502020204030204" pitchFamily="34" charset="0"/>
              <a:cs typeface="Times New Roman" panose="02020603050405020304" pitchFamily="18" charset="0"/>
            </a:endParaRPr>
          </a:p>
          <a:p>
            <a:pPr algn="just"/>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6647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565199-06EF-D53B-E0A9-BC0B196AA99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6463AA9-28D2-A775-DFCA-6004B9C270F2}"/>
              </a:ext>
            </a:extLst>
          </p:cNvPr>
          <p:cNvSpPr>
            <a:spLocks noGrp="1"/>
          </p:cNvSpPr>
          <p:nvPr>
            <p:ph type="title"/>
          </p:nvPr>
        </p:nvSpPr>
        <p:spPr>
          <a:xfrm>
            <a:off x="1691967" y="130715"/>
            <a:ext cx="9330579" cy="952763"/>
          </a:xfrm>
        </p:spPr>
        <p:txBody>
          <a:bodyPr>
            <a:normAutofit/>
          </a:bodyPr>
          <a:lstStyle/>
          <a:p>
            <a:pPr algn="just">
              <a:lnSpc>
                <a:spcPct val="137000"/>
              </a:lnSpc>
              <a:spcBef>
                <a:spcPts val="1000"/>
              </a:spcBef>
              <a:spcAft>
                <a:spcPts val="1000"/>
              </a:spcAft>
            </a:pPr>
            <a:r>
              <a:rPr lang="pl-PL" sz="2000" b="1" dirty="0"/>
              <a:t>Reklama w Prawie prasowym.</a:t>
            </a:r>
            <a:endParaRPr lang="pl-PL" sz="20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77221CA0-8CE5-54EB-5AD6-3982B56AEFDA}"/>
              </a:ext>
            </a:extLst>
          </p:cNvPr>
          <p:cNvSpPr>
            <a:spLocks noGrp="1"/>
          </p:cNvSpPr>
          <p:nvPr>
            <p:ph idx="1"/>
          </p:nvPr>
        </p:nvSpPr>
        <p:spPr>
          <a:xfrm>
            <a:off x="1691967" y="741355"/>
            <a:ext cx="10086377" cy="5812971"/>
          </a:xfrm>
        </p:spPr>
        <p:txBody>
          <a:bodyPr>
            <a:normAutofit lnSpcReduction="10000"/>
          </a:bodyPr>
          <a:lstStyle/>
          <a:p>
            <a:pPr algn="just"/>
            <a:r>
              <a:rPr lang="pl-PL" sz="2000" kern="100" dirty="0">
                <a:effectLst/>
                <a:latin typeface="+mj-lt"/>
                <a:ea typeface="Calibri" panose="020F0502020204030204" pitchFamily="34" charset="0"/>
                <a:cs typeface="Times New Roman" panose="02020603050405020304" pitchFamily="18" charset="0"/>
              </a:rPr>
              <a:t>Zarówno wydawca, jak i redaktor mają prawo </a:t>
            </a:r>
            <a:r>
              <a:rPr lang="pl-PL" sz="2000" b="1" kern="100" dirty="0">
                <a:effectLst/>
                <a:latin typeface="+mj-lt"/>
                <a:ea typeface="Calibri" panose="020F0502020204030204" pitchFamily="34" charset="0"/>
                <a:cs typeface="Times New Roman" panose="02020603050405020304" pitchFamily="18" charset="0"/>
              </a:rPr>
              <a:t>odmówić zamieszczenia ogłoszenia i reklamy</a:t>
            </a:r>
            <a:r>
              <a:rPr lang="pl-PL" sz="2000" kern="100" dirty="0">
                <a:effectLst/>
                <a:latin typeface="+mj-lt"/>
                <a:ea typeface="Calibri" panose="020F0502020204030204" pitchFamily="34" charset="0"/>
                <a:cs typeface="Times New Roman" panose="02020603050405020304" pitchFamily="18" charset="0"/>
              </a:rPr>
              <a:t>, których treść lub forma są </a:t>
            </a:r>
            <a:r>
              <a:rPr lang="pl-PL" sz="2000" b="1" kern="100" dirty="0">
                <a:effectLst/>
                <a:latin typeface="+mj-lt"/>
                <a:ea typeface="Calibri" panose="020F0502020204030204" pitchFamily="34" charset="0"/>
                <a:cs typeface="Times New Roman" panose="02020603050405020304" pitchFamily="18" charset="0"/>
              </a:rPr>
              <a:t>sprzeczne z linią programową lub charakterem publikacji</a:t>
            </a:r>
            <a:r>
              <a:rPr lang="pl-PL" sz="2000" kern="100" dirty="0">
                <a:effectLst/>
                <a:latin typeface="+mj-lt"/>
                <a:ea typeface="Calibri" panose="020F0502020204030204" pitchFamily="34" charset="0"/>
                <a:cs typeface="Times New Roman" panose="02020603050405020304" pitchFamily="18" charset="0"/>
              </a:rPr>
              <a:t>.</a:t>
            </a:r>
          </a:p>
          <a:p>
            <a:pPr algn="just"/>
            <a:r>
              <a:rPr lang="pl-PL" sz="2000" kern="100" dirty="0">
                <a:effectLst/>
                <a:latin typeface="+mj-lt"/>
                <a:ea typeface="Calibri" panose="020F0502020204030204" pitchFamily="34" charset="0"/>
                <a:cs typeface="Times New Roman" panose="02020603050405020304" pitchFamily="18" charset="0"/>
              </a:rPr>
              <a:t>Dyskusyjne pozostaje pojęcie linii programowej, a także pojęcie charakteru publikacji. W pierwszym przypadku chodzi przede wszystkim o </a:t>
            </a:r>
            <a:r>
              <a:rPr lang="pl-PL" sz="2000" b="1" kern="100" dirty="0">
                <a:effectLst/>
                <a:latin typeface="+mj-lt"/>
                <a:ea typeface="Calibri" panose="020F0502020204030204" pitchFamily="34" charset="0"/>
                <a:cs typeface="Times New Roman" panose="02020603050405020304" pitchFamily="18" charset="0"/>
              </a:rPr>
              <a:t>preferencje ideowe i światopoglądowe oraz cele pisma</a:t>
            </a:r>
            <a:r>
              <a:rPr lang="pl-PL" sz="2000" kern="100" dirty="0">
                <a:effectLst/>
                <a:latin typeface="+mj-lt"/>
                <a:ea typeface="Calibri" panose="020F0502020204030204" pitchFamily="34" charset="0"/>
                <a:cs typeface="Times New Roman" panose="02020603050405020304" pitchFamily="18" charset="0"/>
              </a:rPr>
              <a:t>, natomiast w drugim przypadku chodzi być może o </a:t>
            </a:r>
            <a:r>
              <a:rPr lang="pl-PL" sz="2000" b="1" kern="100" dirty="0">
                <a:effectLst/>
                <a:latin typeface="+mj-lt"/>
                <a:ea typeface="Calibri" panose="020F0502020204030204" pitchFamily="34" charset="0"/>
                <a:cs typeface="Times New Roman" panose="02020603050405020304" pitchFamily="18" charset="0"/>
              </a:rPr>
              <a:t>styl prezentowanej wypowiedzi</a:t>
            </a:r>
            <a:r>
              <a:rPr lang="pl-PL" sz="2000" kern="100" dirty="0">
                <a:effectLst/>
                <a:latin typeface="+mj-lt"/>
                <a:ea typeface="Calibri" panose="020F0502020204030204" pitchFamily="34" charset="0"/>
                <a:cs typeface="Times New Roman" panose="02020603050405020304" pitchFamily="18" charset="0"/>
              </a:rPr>
              <a:t>, np. satyryczny, naukowy, skierowany do dzieci. </a:t>
            </a:r>
          </a:p>
          <a:p>
            <a:pPr algn="just"/>
            <a:r>
              <a:rPr lang="pl-PL" sz="2000" kern="100" dirty="0">
                <a:effectLst/>
                <a:latin typeface="+mj-lt"/>
                <a:ea typeface="Calibri" panose="020F0502020204030204" pitchFamily="34" charset="0"/>
                <a:cs typeface="Times New Roman" panose="02020603050405020304" pitchFamily="18" charset="0"/>
              </a:rPr>
              <a:t>W tej kwestii kilkukrotnie wypowiadały się polskie sądy:</a:t>
            </a:r>
          </a:p>
          <a:p>
            <a:pPr algn="just">
              <a:buFontTx/>
              <a:buChar char="-"/>
            </a:pPr>
            <a:r>
              <a:rPr lang="pl-PL" sz="2000" kern="100" dirty="0">
                <a:effectLst/>
                <a:latin typeface="+mj-lt"/>
                <a:ea typeface="Calibri" panose="020F0502020204030204" pitchFamily="34" charset="0"/>
                <a:cs typeface="Times New Roman" panose="02020603050405020304" pitchFamily="18" charset="0"/>
              </a:rPr>
              <a:t>Odmowa ze względów ideologicznych lub politycznych publikacji w prasie reklam i prywatnych ogłoszeń nie ogranicza swobody wypowiedzi i wolności wyrażania swoich poglądów</a:t>
            </a:r>
          </a:p>
          <a:p>
            <a:pPr algn="just">
              <a:buFontTx/>
              <a:buChar char="-"/>
            </a:pPr>
            <a:r>
              <a:rPr lang="pl-PL" sz="2000" kern="100" dirty="0">
                <a:effectLst/>
                <a:latin typeface="+mj-lt"/>
                <a:ea typeface="Calibri" panose="020F0502020204030204" pitchFamily="34" charset="0"/>
                <a:cs typeface="Times New Roman" panose="02020603050405020304" pitchFamily="18" charset="0"/>
              </a:rPr>
              <a:t>Gdy odmowa ma charakter dyskryminujący, powinna być uzasadniona przesłanką sprzeczności opublikowania ogłoszenia lub reklamy z linią programową pisma</a:t>
            </a:r>
          </a:p>
          <a:p>
            <a:pPr algn="just">
              <a:buFontTx/>
              <a:buChar char="-"/>
            </a:pPr>
            <a:r>
              <a:rPr lang="pl-PL" sz="2000" kern="100" dirty="0">
                <a:effectLst/>
                <a:latin typeface="+mj-lt"/>
                <a:ea typeface="Calibri" panose="020F0502020204030204" pitchFamily="34" charset="0"/>
                <a:cs typeface="Times New Roman" panose="02020603050405020304" pitchFamily="18" charset="0"/>
              </a:rPr>
              <a:t>Swoboda wypowiedzi nie może stanowić dostatecznej podstawy wyprowadzenia z art. 36 pr. pras. obowiązku kontraktowania.</a:t>
            </a:r>
          </a:p>
          <a:p>
            <a:pPr algn="just">
              <a:buFontTx/>
              <a:buChar char="-"/>
            </a:pPr>
            <a:endParaRPr lang="pl-PL" sz="2000" kern="100" dirty="0">
              <a:effectLst/>
              <a:latin typeface="+mj-lt"/>
              <a:ea typeface="Calibri" panose="020F0502020204030204" pitchFamily="34" charset="0"/>
              <a:cs typeface="Times New Roman" panose="02020603050405020304" pitchFamily="18" charset="0"/>
            </a:endParaRPr>
          </a:p>
          <a:p>
            <a:pPr algn="just"/>
            <a:endParaRPr lang="pl-PL" sz="2000" kern="100" dirty="0">
              <a:effectLst/>
              <a:latin typeface="+mj-lt"/>
              <a:ea typeface="Calibri" panose="020F0502020204030204" pitchFamily="34" charset="0"/>
              <a:cs typeface="Times New Roman" panose="02020603050405020304" pitchFamily="18" charset="0"/>
            </a:endParaRPr>
          </a:p>
          <a:p>
            <a:pPr marL="0" indent="0" algn="just">
              <a:buNone/>
            </a:pPr>
            <a:endParaRPr lang="pl-PL" sz="2000" kern="1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3370498"/>
      </p:ext>
    </p:extLst>
  </p:cSld>
  <p:clrMapOvr>
    <a:masterClrMapping/>
  </p:clrMapOvr>
</p:sld>
</file>

<file path=ppt/theme/theme1.xml><?xml version="1.0" encoding="utf-8"?>
<a:theme xmlns:a="http://schemas.openxmlformats.org/drawingml/2006/main" name="Smug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2064</TotalTime>
  <Words>6241</Words>
  <Application>Microsoft Office PowerPoint</Application>
  <PresentationFormat>Panoramiczny</PresentationFormat>
  <Paragraphs>315</Paragraphs>
  <Slides>44</Slides>
  <Notes>42</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44</vt:i4>
      </vt:variant>
    </vt:vector>
  </HeadingPairs>
  <TitlesOfParts>
    <vt:vector size="49" baseType="lpstr">
      <vt:lpstr>Arial</vt:lpstr>
      <vt:lpstr>Calibri</vt:lpstr>
      <vt:lpstr>Century Gothic</vt:lpstr>
      <vt:lpstr>Wingdings 3</vt:lpstr>
      <vt:lpstr>Smuga</vt:lpstr>
      <vt:lpstr>Prawo mediów.  Wykład 25.05.2025 r.  Wybrane zagadnienia z zakresu prawa reklamy. Zakazy i ograniczenia reklamy w mediach. Reklama prasowa. Reklama radiowa i telewizyjna. Sponsoring. Telesprzedaż. Lokowanie produktu. Media a prawo konkurencji.  </vt:lpstr>
      <vt:lpstr>Pojęcie reklamy.</vt:lpstr>
      <vt:lpstr>Reklama w Prawie prasowym.</vt:lpstr>
      <vt:lpstr>Reklama w Prawie prasowym.</vt:lpstr>
      <vt:lpstr>Reklama w Prawie prasowym.</vt:lpstr>
      <vt:lpstr>Reklama w Prawie prasowym.</vt:lpstr>
      <vt:lpstr>Reklama w Prawie prasowym.</vt:lpstr>
      <vt:lpstr>Reklama w Prawie prasowym.</vt:lpstr>
      <vt:lpstr>Reklama w Prawie prasowym.</vt:lpstr>
      <vt:lpstr>Reklama w Prawie prasowym.</vt:lpstr>
      <vt:lpstr>Reklama w Prawie prasowym.</vt:lpstr>
      <vt:lpstr>Reklama w ustawie o radiofonii i telewizji.</vt:lpstr>
      <vt:lpstr>Reklama w ustawie o radiofonii i telewizji.</vt:lpstr>
      <vt:lpstr>Reklama w ustawie o radiofonii i telewizji.</vt:lpstr>
      <vt:lpstr>Reklama w ustawie o radiofonii i telewizji.</vt:lpstr>
      <vt:lpstr>Reklama w ustawie o radiofonii i telewizji.</vt:lpstr>
      <vt:lpstr>Reklama w ustawie o radiofonii i telewizji.</vt:lpstr>
      <vt:lpstr>Reklama w ustawie o radiofonii i telewizji.</vt:lpstr>
      <vt:lpstr>Reklama w ustawie o radiofonii i telewizji.</vt:lpstr>
      <vt:lpstr>Reklama w ustawie o radiofonii i telewizji.</vt:lpstr>
      <vt:lpstr>Reklama w ustawie o radiofonii i telewizji.</vt:lpstr>
      <vt:lpstr>Reklama w ustawie o radiofonii i telewizji.</vt:lpstr>
      <vt:lpstr>Reklama w ustawie o radiofonii i telewizji.</vt:lpstr>
      <vt:lpstr>Reklama w ustawie o radiofonii i telewizji.</vt:lpstr>
      <vt:lpstr>Reklama w ustawie o radiofonii i telewizji.</vt:lpstr>
      <vt:lpstr>Reklama w ustawie o radiofonii i telewizji.</vt:lpstr>
      <vt:lpstr>Reklama w ustawie o radiofonii i telewizji.</vt:lpstr>
      <vt:lpstr>Reklama w ustawie o radiofonii i telewizji.</vt:lpstr>
      <vt:lpstr>Reklama w Internecie.</vt:lpstr>
      <vt:lpstr>Reklama w Internecie.</vt:lpstr>
      <vt:lpstr>Reklama w Internecie.</vt:lpstr>
      <vt:lpstr>Reklama w Internecie.</vt:lpstr>
      <vt:lpstr>Reklama w Internecie.</vt:lpstr>
      <vt:lpstr>Reklama w Internecie.</vt:lpstr>
      <vt:lpstr>Odpowiedzialność karna w zakresie reklamy.</vt:lpstr>
      <vt:lpstr>Odpowiedzialność karna w zakresie reklamy.</vt:lpstr>
      <vt:lpstr>Odpowiedzialność karna w zakresie reklamy.</vt:lpstr>
      <vt:lpstr>Media a prawo konkurencji.</vt:lpstr>
      <vt:lpstr>Media a prawo konkurencji.</vt:lpstr>
      <vt:lpstr>Media a prawo konkurencji.</vt:lpstr>
      <vt:lpstr>Media a prawo konkurencji.</vt:lpstr>
      <vt:lpstr>Media a prawo konkurencji.</vt:lpstr>
      <vt:lpstr>Media a prawo konkurencji.</vt:lpstr>
      <vt:lpstr>Dziękuję za uwagę.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Piotr Kopeć</dc:creator>
  <cp:lastModifiedBy>Piotr Kopeć</cp:lastModifiedBy>
  <cp:revision>111</cp:revision>
  <dcterms:created xsi:type="dcterms:W3CDTF">2024-04-21T15:00:32Z</dcterms:created>
  <dcterms:modified xsi:type="dcterms:W3CDTF">2025-05-24T16:37:11Z</dcterms:modified>
</cp:coreProperties>
</file>