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3C3C5B-34D0-C86E-2240-6AFA7180E3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35FE8E8-7AC4-99EC-3325-C1B4FE7FDE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5F35F4A-1F6B-92AE-EB26-3BA4AC3E1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F7E6070-0364-1E81-5C76-CDAE52956A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EBD810B-2779-232C-26DE-413ACB361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866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D7197D-E426-8968-0B2F-50B90E59F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25101802-3F2E-BA5D-F920-0A85B9929C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74B8E72-F752-3108-26AF-759C7EF0A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34EF2BE-5837-C42D-B0C5-9D2FF3877A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5A81EDA-4E34-0524-0592-9A89CD231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425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42BED10-BA22-D20F-8147-EB313306A5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D95E1F6A-7E63-61A7-9FD3-D8761D031D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AF6DB30-F5CA-104E-E8AC-D3DF25B43D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14E4C53-C10E-6423-0C29-876DC6914F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78636CD-0A83-EC72-6C80-5F1A580CE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7874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18CB3-D41D-A424-A0B8-78A2EEE72E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3A85F74-967F-8A4A-AA65-7B871D2DB2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8B33BA9-E75A-24BD-B799-F7DF38EEE7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B91DD6F6-6A7F-DEF9-9FA3-63940F896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DDF6DF-8EE2-8A5A-B907-26E1386FA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0530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092097-4E13-CE6F-9D56-8248C47A7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CB0F883-871B-78FF-BA4D-971B8B954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C7C08BE-FD4C-AD8F-C719-A80F256F1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8678ACA-08B4-3663-56D0-B2F9F607E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F29B85-6E0B-A8B2-CCC8-4E1D153A4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41807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FD0DF4-2129-FF7D-002B-E53729216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0CCAE5-7E24-1C61-E6DD-9F5F7EF14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FAA863C2-394A-23EF-3B24-8486DAE5E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408A496-700B-0B26-7415-9EA77945D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00CBC17-D385-EB59-3429-9F8881505E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5EAAAA8D-D2A7-6103-21AB-134F97FD9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508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5DF7EBE-74A4-AB56-D305-0F692055C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C08D106-CD66-88B7-DBB7-00639F364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BD18286-4C58-26D5-7762-EAB625480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FEA353D-5FD0-C4FE-DD02-A07067777C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4185D9A8-1E46-F49B-34AC-E545646275B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2C96DBFC-2F43-B86D-FA36-BC98DA987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1B082B9-35D8-0346-EA04-8A1B192A5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2363CAF-A532-79F4-8D11-3BBCE3CED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2427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016FE47-1232-F021-AB03-0BB62DB8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F5E5B53F-9A3D-2A34-E043-71AB64DD9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3B89275B-ADD8-B27B-B51A-85878996B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32F301ED-D42C-98A4-6C2B-4D16963F4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6086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ABDD4BB-882D-3BC3-A904-1E25A38229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03403576-9796-6555-1F22-72B0D419D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C41EDD2-56BA-3369-CB01-713526FA39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669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C55CC0-FB83-8A5F-3B2C-D61F5B41C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DEF03B0-EA26-0ECF-EC1B-6961C0C76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AE43B1F-8950-F798-768F-69CD9C014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1563AA-90CE-5FBC-39FD-3216EB718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8B2A99DC-32BF-7665-C2BA-0F51336C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9525D4-3E06-5165-102D-AEE7C5335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5765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BF8F4B6-A4A6-3BB9-C427-E23104B456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C9513618-91B8-A7D6-C600-D2DB5A7BA4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F7D4EF39-5AEC-1805-73BA-16E7A1F531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836A480D-E583-4955-75FF-636863CA5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A92A330-4DC0-F22F-92EB-2FF47934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71ACA6C-40A5-4A1B-9628-D7FB2C1C9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5643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6166EDF-6F11-0234-575B-F68EE70ED5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AA0CB93-0DEC-61D4-C1EC-02F9BAC22C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B76F2BB-3FB1-9119-B74A-1CA973061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1772C-6268-48EF-BB04-9A376643E140}" type="datetimeFigureOut">
              <a:rPr lang="pl-PL" smtClean="0"/>
              <a:t>01.05.2022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0699BC-CF59-A1C3-B038-BD67B9E5FC7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87AFBDF-70EB-42ED-D1FE-10217F610B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8F500-6308-431C-AE67-1A739BF377C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740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738D8A-A444-E571-779C-459A2E8376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0" lang="pl-PL" sz="6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Prawo autorskie w mediach – cz. 2 – korzystanie z utworów w mediach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4741364C-9D16-EB0A-5862-0B7BD1CEC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8252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8140876-B546-A0A0-D226-CE16B0ADA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Publiczny odbiór nadawanych programów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16D86B-32F3-3B91-4AB1-622F876A2C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Posiadacze urządzeń służących do odbioru programu radiowego lub telewizyjnego mogą za ich pomocą odbierać nadawane utwory, choćby urządzenia te były umieszczone w miejscu ogólnie dostępnym, jeżeli nie łączy się z tym osiąganie korzyści majątkowych.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71720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4B38C76-55A7-0E54-475C-3851AD727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Cele informacyjne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3CFE5DE-F01E-FBD7-DC13-6C9028394F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Prawo przedruku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polega na tym, iż - zgodnie z art. 25 prawa autorskiego - wolno rozpowszechniać (tak w  oryginale, jak i tłumaczeniu) w celach informacyjnych w prasie, Internecie, radiu i telewizji już rozpowszechnione: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-sprawozdania o aktualnych wydarzeniach, 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</a:t>
            </a:r>
            <a:r>
              <a:rPr kumimoji="0" lang="pl-PL" sz="24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artykuły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na </a:t>
            </a:r>
            <a:r>
              <a:rPr kumimoji="0" lang="pl-PL" sz="24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aktualne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24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tematy</a:t>
            </a: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polityczne, gospodarcze lub religijne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aktualne wypowiedzi i fotografie reporterskie,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 krótkie wyciągi ze  sprawozdań i artykułów,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przeglądy publikacji i utworów rozpowszechnionych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- krótkie streszczenia rozpowszechnionych utworów.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87845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4DB2A72-9B7F-3918-E692-ED2EF69F4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„Duży cytat”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A50128-7E41-3C98-00E7-862202850C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 26 ustawy o prawie autorskim, wolno w s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prawozdaniach o aktualnych wydarzeniac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h przytaczać utwory udostępniane podczas tych wydarzeń, jednakże w granicach uzasadnionych celem informacji.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 26</a:t>
            </a:r>
            <a:r>
              <a:rPr kumimoji="0" lang="pl-PL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1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prawa autorskiego, wolno korzystać w granicach uzasadnionych celem informacji z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przemówień politycznych i mów 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wygłoszonych na publicznych zebraniach i rozprawach oraz fragmentów publicznych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wystąpień, wykładów oraz kazań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0258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E7EBB7-8036-D673-E078-AF71315F21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Prawo cytatu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7EA4F17-E194-3D60-6A0E-0B2DB3FE6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29 prawa autorskiego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 wolno przytaczać w utworach stanowiących samoistną całość urywki rozpowszechnionych utworów oraz rozpowszechnione utwory plastyczne i fotograficzne lub drobne utwory w całości, w zakresie uzasadnionym celami cytatu, takimi jak: wyjaśnianie, analiza krytyczna lub naukowa, nauczanie lub prawa gatunku twórczości. 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Prawo cytatu zostało rozszerzone, gdyż zgodnie z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art. 29</a:t>
            </a:r>
            <a:r>
              <a:rPr kumimoji="0" lang="pl-PL" sz="2600" b="1" i="0" u="none" strike="noStrike" kern="1200" cap="none" spc="0" normalizeH="0" baseline="3000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1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wolno korzystać z utworów na potrzeby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parodii, pastiszu lub karykatury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w zakresie uzasadnionym prawami tych gatunków twórczości.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61379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1C9367-0F38-7727-E7AD-6CEBD208A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UMOWY LICENCYJNE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B324EC-7C70-DB4A-9F35-F3CF75602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Umowa o korzystanie z utworu, zwana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umową licencyjną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obejmuje pola eksploatacji wyraźnie w niej wymienione, z określeniem zakresu, miejsca i czasu korzystania. Upoważnienie do takiego korzystania,  wynikające z umowy, nosi miano „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licencji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”.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Biorąc pod uwagę różne kryteria, możemy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wyróżnić kilka</a:t>
            </a:r>
            <a:r>
              <a:rPr kumimoji="0" lang="pl-PL" sz="1800" b="1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1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rodzajów licencji.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Ze względu na zakres udzielonego licencjobiorcy upoważnienia można wyróżnić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licencje pełne i ograniczone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Biorąc pod uwagę możliwość udzielenia innym podmiotom licencji, wyróżnia się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licencje właściwe i sublicencje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Jeżeli umowa zastrzega wyłączność korzystania z utworu na danym polu eksploatacji  mowa jest o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licencji wyłącznej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 Najczęściej występującą w obrocie jest jednak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licencji niewyłączna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która nie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ogranicza udzielenia przez twórcę upoważnienia innym osobom do korzystania z utworu na tym samym polu eksploatacji.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Ze względu na czas trwania możemy podzielić licencje na 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terminowe i nieograniczone w czasie</a:t>
            </a:r>
            <a:r>
              <a:rPr kumimoji="0" lang="pl-PL" sz="1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</a:t>
            </a:r>
            <a:r>
              <a:rPr kumimoji="0" lang="pl-PL" sz="1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endParaRPr kumimoji="0" lang="pl-PL" sz="1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6777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E633ED3-8D7A-B17B-42DD-C550AA2CDD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Dozwolony użytek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FBE55DE-B938-83DB-3857-D023AF9CF4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Jest to zbiorcze pojęcie, na określenie uprawnień uczestników obrotu, umożliwiające  korzystanie z utworów bez konieczności uzyskania zgody twórcy, a czasami nawet bez konieczności zapłaty wynagrodzenia.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Polski ustawodawca wyróżnia tzw. 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dozwolony użytek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prywatny (osobisty)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użytek publiczny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44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B696649-FDE2-87B7-490C-626A761633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Dozwolony użytek publiczny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D4A6531-A068-7203-2B9A-6FE459EDD4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Kategorie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dozwolonego użytku publicznego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obejmują korzystanie w celach dalszego udostępniania określonych kategorii utworów. 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Są to m.in.: 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kategoria nadawcza, cele informacyjne, cele dydaktyczne, oświatowe, naukowe i dokumentalne, uświetnianie wydarzeń publicznych, propagowanie utworów plastycznych, cele państwowe, gospodarcze oraz korzystanie z utworu dla dobra osób niepełnosprawnych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wprowadzony w 2018 r. dozwolony użytek na rzecz beneficjentów, czy w 2015 r.- korzystanie z utworów osieroconych oraz niedostępnych w obrocie handlowym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500684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D11F6C-1585-A389-F7FB-31D936D7B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Zasady dozwolonego użytku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E699D61-0663-91A2-407F-0A77E84AA0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Można korzystać z utworów w granicach dozwolonego użytku pod warunkiem wymienienia imienia i nazwiska twórcy oraz źródła, stosownie do istniejących możliwości.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Przepisy o dozwolonym użytku powinny wyważać indywidualne interesy twórców i ogólne interesy społeczeństwa. Jak stanowi art. 35 prawa autorskiego, </a:t>
            </a:r>
            <a:r>
              <a:rPr kumimoji="0" lang="pl-PL" sz="28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dozwolony użytek nie może naruszać normalnego korzystania z utworu lub godzić w słuszne interesy twórcy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885371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28BB5-BED0-B9A9-7AB3-FD5963D96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DOZWOLONY UŻYTEK PRYWATNY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B340D4A-7054-D152-6479-8BFDFE90E1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Jak stanowi art. 23 prawa autorskiego, bez zezwolenia twórcy wolno nieodpłatnie korzystać z już rozpowszechnionego utworu w zakresie </a:t>
            </a:r>
            <a:r>
              <a:rPr kumimoji="0" lang="pl-PL" sz="26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własnego użytku osobistego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co oznacza: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korzystanie z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pojedynczych egzemplarzy utworów</a:t>
            </a:r>
            <a:endParaRPr kumimoji="0" lang="pl-PL" sz="2600" b="0" i="0" u="none" strike="noStrike" kern="1200" cap="none" spc="0" normalizeH="0" baseline="0" noProof="0" dirty="0">
              <a:ln>
                <a:noFill/>
              </a:ln>
              <a:solidFill>
                <a:srgbClr val="002D59"/>
              </a:solidFill>
              <a:effectLst/>
              <a:uLnTx/>
              <a:uFillTx/>
              <a:latin typeface="PT Sans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korzystanie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przez krąg osób pozostających w 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związku osobistym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, w szczególności pokrewieństwa, powinowactwa lub stosunku towarzyskiego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Warunkiem jest r</a:t>
            </a:r>
            <a:r>
              <a:rPr kumimoji="0" lang="pl-PL" sz="2600" b="0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ozpowszechnienie</a:t>
            </a:r>
            <a:r>
              <a:rPr kumimoji="0" lang="pl-PL" sz="26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utworu czyli jego udostępnienie publiczności.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500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5A76FF-3F9C-73A2-CCF6-86CD6F458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DOZWOLONY UŻYTEK PUBLICZNY</a:t>
            </a:r>
            <a:br>
              <a:rPr kumimoji="0" lang="pl-PL" sz="40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</a:br>
            <a:r>
              <a:rPr kumimoji="0" lang="pl-PL" sz="4000" b="1" i="0" u="sng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Kategoria nadawcza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1400A5-DD34-C234-A85C-2E9099036E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sporządzanie utrwaleń efemerycznych,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rozpowszechnianie (reemisja kablowa)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niekomercyjne odbieranie (publiczny odbiór nadawanych programów).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7677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9FB85F-0F9A-3AE8-098B-24A2218CE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Utrwalenia efemeryczne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E6ECCF-9920-CD3F-203E-41AB2FE9A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Jak stanowi art. 23</a:t>
            </a:r>
            <a:r>
              <a:rPr kumimoji="0" lang="pl-PL" sz="2800" b="0" i="0" u="none" strike="noStrike" kern="1200" cap="none" spc="0" normalizeH="0" baseline="3000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2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prawa autorskiego (art.22 sprzed nowelizacji),</a:t>
            </a: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organizacjom radiowym i telewizyjnym wolno przy pomocy własnych środków utrwalać utwory na potrzeby własnych nadań. </a:t>
            </a:r>
          </a:p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 Utrwalenia niszczy się w terminie miesiąca od dnia wygaśnięcia uprawnienia do nadania utworu, chyba że są materiałami archiwalnymi wchodzącymi do narodowego zasobu archiwalnego.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996768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DF91E50-B566-F6A8-1F96-D60CBACB5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z="44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 Bold"/>
                <a:ea typeface="+mj-ea"/>
                <a:cs typeface="+mj-cs"/>
              </a:rPr>
              <a:t>Prawo reemisji kablowej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187E4A-E979-B952-D5E6-806F3DE5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srgbClr val="002D59"/>
                </a:solidFill>
                <a:effectLst/>
                <a:uLnTx/>
                <a:uFillTx/>
                <a:latin typeface="PT Sans"/>
                <a:ea typeface="+mn-ea"/>
                <a:cs typeface="+mn-cs"/>
              </a:rPr>
              <a:t>Zgodnie z art. 24 prawa autorskiego, wolno rozpowszechniać za pomocą anteny zbiorczej oraz sieci kablowej utwory nadawane przez inną organizację radiową lub telewizyjną drogą satelitarną albo naziemną, jeżeli następuje to w ramach równoczesnego, integralnego i nieodpłatnego rozpowszechniania programów radiowych lub telewizyjnych i przeznaczone jest do oznaczonego grona odbiorców znajdujących się w jednym budynku lub w domach jednorodzinnych obejmujących do 50 gospodarstw domowych.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756463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851</Words>
  <Application>Microsoft Office PowerPoint</Application>
  <PresentationFormat>Panoramiczny</PresentationFormat>
  <Paragraphs>50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PT Sans</vt:lpstr>
      <vt:lpstr>PT Sans Bold</vt:lpstr>
      <vt:lpstr>Motyw pakietu Office</vt:lpstr>
      <vt:lpstr>Prawo autorskie w mediach – cz. 2 – korzystanie z utworów w mediach</vt:lpstr>
      <vt:lpstr>UMOWY LICENCYJNE</vt:lpstr>
      <vt:lpstr>Dozwolony użytek</vt:lpstr>
      <vt:lpstr>Dozwolony użytek publiczny</vt:lpstr>
      <vt:lpstr>Zasady dozwolonego użytku</vt:lpstr>
      <vt:lpstr>DOZWOLONY UŻYTEK PRYWATNY</vt:lpstr>
      <vt:lpstr>DOZWOLONY UŻYTEK PUBLICZNY Kategoria nadawcza</vt:lpstr>
      <vt:lpstr>Utrwalenia efemeryczne</vt:lpstr>
      <vt:lpstr>Prawo reemisji kablowej</vt:lpstr>
      <vt:lpstr>Publiczny odbiór nadawanych programów </vt:lpstr>
      <vt:lpstr>Cele informacyjne</vt:lpstr>
      <vt:lpstr>„Duży cytat”</vt:lpstr>
      <vt:lpstr>Prawo cytatu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Dziennikarz jako twórca</dc:title>
  <dc:creator>Piotr Horosz</dc:creator>
  <cp:lastModifiedBy>Piotr Horosz</cp:lastModifiedBy>
  <cp:revision>7</cp:revision>
  <dcterms:created xsi:type="dcterms:W3CDTF">2022-05-01T14:19:54Z</dcterms:created>
  <dcterms:modified xsi:type="dcterms:W3CDTF">2022-05-01T15:20:09Z</dcterms:modified>
</cp:coreProperties>
</file>