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287" r:id="rId4"/>
    <p:sldId id="258" r:id="rId5"/>
    <p:sldId id="263" r:id="rId6"/>
    <p:sldId id="260" r:id="rId7"/>
    <p:sldId id="264" r:id="rId8"/>
    <p:sldId id="27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278" r:id="rId26"/>
    <p:sldId id="265" r:id="rId27"/>
    <p:sldId id="266" r:id="rId28"/>
    <p:sldId id="279" r:id="rId29"/>
    <p:sldId id="267" r:id="rId30"/>
    <p:sldId id="272" r:id="rId31"/>
    <p:sldId id="281" r:id="rId32"/>
    <p:sldId id="282" r:id="rId33"/>
    <p:sldId id="283" r:id="rId34"/>
    <p:sldId id="268" r:id="rId35"/>
    <p:sldId id="269" r:id="rId36"/>
    <p:sldId id="270" r:id="rId37"/>
    <p:sldId id="271" r:id="rId38"/>
    <p:sldId id="284" r:id="rId39"/>
    <p:sldId id="286" r:id="rId40"/>
    <p:sldId id="273" r:id="rId41"/>
    <p:sldId id="304" r:id="rId42"/>
    <p:sldId id="274" r:id="rId43"/>
    <p:sldId id="305" r:id="rId44"/>
    <p:sldId id="306" r:id="rId45"/>
    <p:sldId id="307" r:id="rId46"/>
    <p:sldId id="308" r:id="rId47"/>
    <p:sldId id="310" r:id="rId48"/>
    <p:sldId id="262" r:id="rId4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1"/>
    <p:restoredTop sz="94737"/>
  </p:normalViewPr>
  <p:slideViewPr>
    <p:cSldViewPr snapToGrid="0">
      <p:cViewPr varScale="1">
        <p:scale>
          <a:sx n="58" d="100"/>
          <a:sy n="58" d="100"/>
        </p:scale>
        <p:origin x="208" y="10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3CA7C-7DCC-42E4-9B93-0071B7C43B6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56BF935-81EB-4259-8E1E-112A782DF397}">
      <dgm:prSet/>
      <dgm:spPr/>
      <dgm:t>
        <a:bodyPr/>
        <a:lstStyle/>
        <a:p>
          <a:r>
            <a:rPr lang="pl-PL"/>
            <a:t>aspekty kulturowe, </a:t>
          </a:r>
          <a:endParaRPr lang="en-US"/>
        </a:p>
      </dgm:t>
    </dgm:pt>
    <dgm:pt modelId="{E7C2076B-3D12-4E74-8F9E-8A79C49452F0}" type="parTrans" cxnId="{4ECC42C1-04FA-47B7-8FEF-64207ABA7CE6}">
      <dgm:prSet/>
      <dgm:spPr/>
      <dgm:t>
        <a:bodyPr/>
        <a:lstStyle/>
        <a:p>
          <a:endParaRPr lang="en-US"/>
        </a:p>
      </dgm:t>
    </dgm:pt>
    <dgm:pt modelId="{A915A633-DF9F-4A3E-B2C0-50403ED82C3A}" type="sibTrans" cxnId="{4ECC42C1-04FA-47B7-8FEF-64207ABA7CE6}">
      <dgm:prSet/>
      <dgm:spPr/>
      <dgm:t>
        <a:bodyPr/>
        <a:lstStyle/>
        <a:p>
          <a:endParaRPr lang="en-US"/>
        </a:p>
      </dgm:t>
    </dgm:pt>
    <dgm:pt modelId="{7854795B-0ED7-4358-AFF0-086788DE3E1E}">
      <dgm:prSet/>
      <dgm:spPr/>
      <dgm:t>
        <a:bodyPr/>
        <a:lstStyle/>
        <a:p>
          <a:r>
            <a:rPr lang="pl-PL"/>
            <a:t>aspekty ekonomiczne, </a:t>
          </a:r>
          <a:endParaRPr lang="en-US"/>
        </a:p>
      </dgm:t>
    </dgm:pt>
    <dgm:pt modelId="{74B11E31-2C26-4713-A74C-F6FAB21FA4D4}" type="parTrans" cxnId="{0F4869BE-B726-4119-8811-2C6FEB51C6BC}">
      <dgm:prSet/>
      <dgm:spPr/>
      <dgm:t>
        <a:bodyPr/>
        <a:lstStyle/>
        <a:p>
          <a:endParaRPr lang="en-US"/>
        </a:p>
      </dgm:t>
    </dgm:pt>
    <dgm:pt modelId="{86CA4C3D-1B5D-469C-B750-F9623465A3DF}" type="sibTrans" cxnId="{0F4869BE-B726-4119-8811-2C6FEB51C6BC}">
      <dgm:prSet/>
      <dgm:spPr/>
      <dgm:t>
        <a:bodyPr/>
        <a:lstStyle/>
        <a:p>
          <a:endParaRPr lang="en-US"/>
        </a:p>
      </dgm:t>
    </dgm:pt>
    <dgm:pt modelId="{FCC7142D-4DA1-4186-9CE5-E09C41B50129}">
      <dgm:prSet/>
      <dgm:spPr/>
      <dgm:t>
        <a:bodyPr/>
        <a:lstStyle/>
        <a:p>
          <a:r>
            <a:rPr lang="pl-PL"/>
            <a:t>ambicje mieszkańców, </a:t>
          </a:r>
          <a:endParaRPr lang="en-US"/>
        </a:p>
      </dgm:t>
    </dgm:pt>
    <dgm:pt modelId="{F101AECE-8BF3-4B03-8BCB-9B3918EFA0DE}" type="parTrans" cxnId="{3D641EBD-AAD1-4FD3-AB1F-B5D7844007DD}">
      <dgm:prSet/>
      <dgm:spPr/>
      <dgm:t>
        <a:bodyPr/>
        <a:lstStyle/>
        <a:p>
          <a:endParaRPr lang="en-US"/>
        </a:p>
      </dgm:t>
    </dgm:pt>
    <dgm:pt modelId="{8FAC5014-B205-48BA-91A1-CC2A420637CC}" type="sibTrans" cxnId="{3D641EBD-AAD1-4FD3-AB1F-B5D7844007DD}">
      <dgm:prSet/>
      <dgm:spPr/>
      <dgm:t>
        <a:bodyPr/>
        <a:lstStyle/>
        <a:p>
          <a:endParaRPr lang="en-US"/>
        </a:p>
      </dgm:t>
    </dgm:pt>
    <dgm:pt modelId="{CEA470CD-1234-4C60-942C-254CA06C3631}">
      <dgm:prSet/>
      <dgm:spPr/>
      <dgm:t>
        <a:bodyPr/>
        <a:lstStyle/>
        <a:p>
          <a:r>
            <a:rPr lang="pl-PL"/>
            <a:t>obszary działań,</a:t>
          </a:r>
          <a:endParaRPr lang="en-US"/>
        </a:p>
      </dgm:t>
    </dgm:pt>
    <dgm:pt modelId="{2BF30E95-D0B7-4C95-8C3A-010516D82C5C}" type="parTrans" cxnId="{B5FA5B52-EE92-4BC1-8CD8-FC50AE84992A}">
      <dgm:prSet/>
      <dgm:spPr/>
      <dgm:t>
        <a:bodyPr/>
        <a:lstStyle/>
        <a:p>
          <a:endParaRPr lang="en-US"/>
        </a:p>
      </dgm:t>
    </dgm:pt>
    <dgm:pt modelId="{004AB18D-CBE0-4AE1-80CB-A43CB81C10ED}" type="sibTrans" cxnId="{B5FA5B52-EE92-4BC1-8CD8-FC50AE84992A}">
      <dgm:prSet/>
      <dgm:spPr/>
      <dgm:t>
        <a:bodyPr/>
        <a:lstStyle/>
        <a:p>
          <a:endParaRPr lang="en-US"/>
        </a:p>
      </dgm:t>
    </dgm:pt>
    <dgm:pt modelId="{84C8ED8F-D7F9-4BD1-B15C-3A544A0075E5}">
      <dgm:prSet/>
      <dgm:spPr/>
      <dgm:t>
        <a:bodyPr/>
        <a:lstStyle/>
        <a:p>
          <a:r>
            <a:rPr lang="pl-PL"/>
            <a:t>grupa docelowa,</a:t>
          </a:r>
          <a:endParaRPr lang="en-US"/>
        </a:p>
      </dgm:t>
    </dgm:pt>
    <dgm:pt modelId="{661186FD-9929-42D1-B187-4C0D5DF56FAD}" type="parTrans" cxnId="{661B494E-6DD0-45EC-A690-2323DE3B3280}">
      <dgm:prSet/>
      <dgm:spPr/>
      <dgm:t>
        <a:bodyPr/>
        <a:lstStyle/>
        <a:p>
          <a:endParaRPr lang="en-US"/>
        </a:p>
      </dgm:t>
    </dgm:pt>
    <dgm:pt modelId="{D59DD20F-029C-4EA9-B401-D308CA0DC8DE}" type="sibTrans" cxnId="{661B494E-6DD0-45EC-A690-2323DE3B3280}">
      <dgm:prSet/>
      <dgm:spPr/>
      <dgm:t>
        <a:bodyPr/>
        <a:lstStyle/>
        <a:p>
          <a:endParaRPr lang="en-US"/>
        </a:p>
      </dgm:t>
    </dgm:pt>
    <dgm:pt modelId="{4F1B523C-ED62-4649-9FE8-EBC95F8707F3}">
      <dgm:prSet/>
      <dgm:spPr/>
      <dgm:t>
        <a:bodyPr/>
        <a:lstStyle/>
        <a:p>
          <a:r>
            <a:rPr lang="pl-PL"/>
            <a:t>cele kampanii, </a:t>
          </a:r>
          <a:endParaRPr lang="en-US"/>
        </a:p>
      </dgm:t>
    </dgm:pt>
    <dgm:pt modelId="{B0E710FA-0674-4496-B99D-65E64F5872F9}" type="parTrans" cxnId="{D18CA575-CEA4-40C3-A39A-33BE1D0CC820}">
      <dgm:prSet/>
      <dgm:spPr/>
      <dgm:t>
        <a:bodyPr/>
        <a:lstStyle/>
        <a:p>
          <a:endParaRPr lang="en-US"/>
        </a:p>
      </dgm:t>
    </dgm:pt>
    <dgm:pt modelId="{B5BB1629-9350-4FA0-A68D-7BC44B304A1B}" type="sibTrans" cxnId="{D18CA575-CEA4-40C3-A39A-33BE1D0CC820}">
      <dgm:prSet/>
      <dgm:spPr/>
      <dgm:t>
        <a:bodyPr/>
        <a:lstStyle/>
        <a:p>
          <a:endParaRPr lang="en-US"/>
        </a:p>
      </dgm:t>
    </dgm:pt>
    <dgm:pt modelId="{E592E4D4-E5A5-437B-9890-AC598E3A89AE}">
      <dgm:prSet/>
      <dgm:spPr/>
      <dgm:t>
        <a:bodyPr/>
        <a:lstStyle/>
        <a:p>
          <a:r>
            <a:rPr lang="pl-PL"/>
            <a:t>spójna wizja, </a:t>
          </a:r>
          <a:endParaRPr lang="en-US"/>
        </a:p>
      </dgm:t>
    </dgm:pt>
    <dgm:pt modelId="{02D5614D-A15B-47B7-AED8-EF4523597694}" type="parTrans" cxnId="{3CD96810-865C-42F2-8274-C8112FC4CA51}">
      <dgm:prSet/>
      <dgm:spPr/>
      <dgm:t>
        <a:bodyPr/>
        <a:lstStyle/>
        <a:p>
          <a:endParaRPr lang="en-US"/>
        </a:p>
      </dgm:t>
    </dgm:pt>
    <dgm:pt modelId="{F061DA63-F524-43D5-B571-799C96E61449}" type="sibTrans" cxnId="{3CD96810-865C-42F2-8274-C8112FC4CA51}">
      <dgm:prSet/>
      <dgm:spPr/>
      <dgm:t>
        <a:bodyPr/>
        <a:lstStyle/>
        <a:p>
          <a:endParaRPr lang="en-US"/>
        </a:p>
      </dgm:t>
    </dgm:pt>
    <dgm:pt modelId="{C7301A17-391B-4D28-A9A5-1E811158C82E}">
      <dgm:prSet/>
      <dgm:spPr/>
      <dgm:t>
        <a:bodyPr/>
        <a:lstStyle/>
        <a:p>
          <a:r>
            <a:rPr lang="pl-PL"/>
            <a:t>staranna warstwa wizualna,</a:t>
          </a:r>
          <a:endParaRPr lang="en-US"/>
        </a:p>
      </dgm:t>
    </dgm:pt>
    <dgm:pt modelId="{59C17418-C9B6-4A43-A65B-830117DE7CDE}" type="parTrans" cxnId="{306C8905-2FC4-4FD3-9249-71BD25773460}">
      <dgm:prSet/>
      <dgm:spPr/>
      <dgm:t>
        <a:bodyPr/>
        <a:lstStyle/>
        <a:p>
          <a:endParaRPr lang="en-US"/>
        </a:p>
      </dgm:t>
    </dgm:pt>
    <dgm:pt modelId="{585E84DA-D9C3-4530-9C4E-BDF1EEC54196}" type="sibTrans" cxnId="{306C8905-2FC4-4FD3-9249-71BD25773460}">
      <dgm:prSet/>
      <dgm:spPr/>
      <dgm:t>
        <a:bodyPr/>
        <a:lstStyle/>
        <a:p>
          <a:endParaRPr lang="en-US"/>
        </a:p>
      </dgm:t>
    </dgm:pt>
    <dgm:pt modelId="{221DCC19-EC3F-4B7C-836F-8423A7C7927A}">
      <dgm:prSet/>
      <dgm:spPr/>
      <dgm:t>
        <a:bodyPr/>
        <a:lstStyle/>
        <a:p>
          <a:r>
            <a:rPr lang="pl-PL"/>
            <a:t>monitoring,</a:t>
          </a:r>
          <a:endParaRPr lang="en-US"/>
        </a:p>
      </dgm:t>
    </dgm:pt>
    <dgm:pt modelId="{58F51F14-11AE-443B-9389-0D8514E8D98D}" type="parTrans" cxnId="{BFC1CD03-2C87-410A-A947-DEFA7D79B21B}">
      <dgm:prSet/>
      <dgm:spPr/>
      <dgm:t>
        <a:bodyPr/>
        <a:lstStyle/>
        <a:p>
          <a:endParaRPr lang="en-US"/>
        </a:p>
      </dgm:t>
    </dgm:pt>
    <dgm:pt modelId="{A0666914-0A32-4264-8B62-28A7011AFE32}" type="sibTrans" cxnId="{BFC1CD03-2C87-410A-A947-DEFA7D79B21B}">
      <dgm:prSet/>
      <dgm:spPr/>
      <dgm:t>
        <a:bodyPr/>
        <a:lstStyle/>
        <a:p>
          <a:endParaRPr lang="en-US"/>
        </a:p>
      </dgm:t>
    </dgm:pt>
    <dgm:pt modelId="{F2F0C955-3308-2245-90E6-83B311E13112}" type="pres">
      <dgm:prSet presAssocID="{B793CA7C-7DCC-42E4-9B93-0071B7C43B63}" presName="vert0" presStyleCnt="0">
        <dgm:presLayoutVars>
          <dgm:dir/>
          <dgm:animOne val="branch"/>
          <dgm:animLvl val="lvl"/>
        </dgm:presLayoutVars>
      </dgm:prSet>
      <dgm:spPr/>
    </dgm:pt>
    <dgm:pt modelId="{721526AE-C122-9046-9B34-B94D2EA7D494}" type="pres">
      <dgm:prSet presAssocID="{156BF935-81EB-4259-8E1E-112A782DF397}" presName="thickLine" presStyleLbl="alignNode1" presStyleIdx="0" presStyleCnt="9"/>
      <dgm:spPr/>
    </dgm:pt>
    <dgm:pt modelId="{3B92779A-97AD-1A40-AA6B-7439812C33BF}" type="pres">
      <dgm:prSet presAssocID="{156BF935-81EB-4259-8E1E-112A782DF397}" presName="horz1" presStyleCnt="0"/>
      <dgm:spPr/>
    </dgm:pt>
    <dgm:pt modelId="{84C4AF4E-6E5D-5D4B-B69E-5EF89FD7213C}" type="pres">
      <dgm:prSet presAssocID="{156BF935-81EB-4259-8E1E-112A782DF397}" presName="tx1" presStyleLbl="revTx" presStyleIdx="0" presStyleCnt="9"/>
      <dgm:spPr/>
    </dgm:pt>
    <dgm:pt modelId="{1B130649-F3AD-D748-94AA-6ABA15E71BD3}" type="pres">
      <dgm:prSet presAssocID="{156BF935-81EB-4259-8E1E-112A782DF397}" presName="vert1" presStyleCnt="0"/>
      <dgm:spPr/>
    </dgm:pt>
    <dgm:pt modelId="{1C63E5E3-8C61-404F-8F19-86270582DE38}" type="pres">
      <dgm:prSet presAssocID="{7854795B-0ED7-4358-AFF0-086788DE3E1E}" presName="thickLine" presStyleLbl="alignNode1" presStyleIdx="1" presStyleCnt="9"/>
      <dgm:spPr/>
    </dgm:pt>
    <dgm:pt modelId="{6052E003-52DF-554D-9E79-D7FB57ECA843}" type="pres">
      <dgm:prSet presAssocID="{7854795B-0ED7-4358-AFF0-086788DE3E1E}" presName="horz1" presStyleCnt="0"/>
      <dgm:spPr/>
    </dgm:pt>
    <dgm:pt modelId="{E36545DD-3E25-A446-A9F5-5244103F8756}" type="pres">
      <dgm:prSet presAssocID="{7854795B-0ED7-4358-AFF0-086788DE3E1E}" presName="tx1" presStyleLbl="revTx" presStyleIdx="1" presStyleCnt="9"/>
      <dgm:spPr/>
    </dgm:pt>
    <dgm:pt modelId="{C8444E7B-7553-F44F-8F2B-FD50312F56A1}" type="pres">
      <dgm:prSet presAssocID="{7854795B-0ED7-4358-AFF0-086788DE3E1E}" presName="vert1" presStyleCnt="0"/>
      <dgm:spPr/>
    </dgm:pt>
    <dgm:pt modelId="{C75D7181-748B-EF41-83BE-62CA8D383099}" type="pres">
      <dgm:prSet presAssocID="{FCC7142D-4DA1-4186-9CE5-E09C41B50129}" presName="thickLine" presStyleLbl="alignNode1" presStyleIdx="2" presStyleCnt="9"/>
      <dgm:spPr/>
    </dgm:pt>
    <dgm:pt modelId="{CF9F20E2-EA63-1B42-80D8-D2FF4EA073BF}" type="pres">
      <dgm:prSet presAssocID="{FCC7142D-4DA1-4186-9CE5-E09C41B50129}" presName="horz1" presStyleCnt="0"/>
      <dgm:spPr/>
    </dgm:pt>
    <dgm:pt modelId="{9468600A-1862-2042-AB37-38A4D79FEC26}" type="pres">
      <dgm:prSet presAssocID="{FCC7142D-4DA1-4186-9CE5-E09C41B50129}" presName="tx1" presStyleLbl="revTx" presStyleIdx="2" presStyleCnt="9"/>
      <dgm:spPr/>
    </dgm:pt>
    <dgm:pt modelId="{5CB1613A-0FA6-C845-8A7F-917CEFF276B6}" type="pres">
      <dgm:prSet presAssocID="{FCC7142D-4DA1-4186-9CE5-E09C41B50129}" presName="vert1" presStyleCnt="0"/>
      <dgm:spPr/>
    </dgm:pt>
    <dgm:pt modelId="{6CC4B789-BE32-914A-ACAB-2EFE43F54F3F}" type="pres">
      <dgm:prSet presAssocID="{CEA470CD-1234-4C60-942C-254CA06C3631}" presName="thickLine" presStyleLbl="alignNode1" presStyleIdx="3" presStyleCnt="9"/>
      <dgm:spPr/>
    </dgm:pt>
    <dgm:pt modelId="{2B63ECC7-11CD-1649-950C-B8CE5B9E1026}" type="pres">
      <dgm:prSet presAssocID="{CEA470CD-1234-4C60-942C-254CA06C3631}" presName="horz1" presStyleCnt="0"/>
      <dgm:spPr/>
    </dgm:pt>
    <dgm:pt modelId="{16C30896-B49A-2840-A63F-3FDDCFE8EAC2}" type="pres">
      <dgm:prSet presAssocID="{CEA470CD-1234-4C60-942C-254CA06C3631}" presName="tx1" presStyleLbl="revTx" presStyleIdx="3" presStyleCnt="9"/>
      <dgm:spPr/>
    </dgm:pt>
    <dgm:pt modelId="{FC096B72-143B-9846-9975-EA3B724B5D8E}" type="pres">
      <dgm:prSet presAssocID="{CEA470CD-1234-4C60-942C-254CA06C3631}" presName="vert1" presStyleCnt="0"/>
      <dgm:spPr/>
    </dgm:pt>
    <dgm:pt modelId="{CC2AD45C-43B0-3C4F-88F2-17760FC44C1A}" type="pres">
      <dgm:prSet presAssocID="{84C8ED8F-D7F9-4BD1-B15C-3A544A0075E5}" presName="thickLine" presStyleLbl="alignNode1" presStyleIdx="4" presStyleCnt="9"/>
      <dgm:spPr/>
    </dgm:pt>
    <dgm:pt modelId="{5B2FDB07-4623-3146-99BD-0DF9F53BCD31}" type="pres">
      <dgm:prSet presAssocID="{84C8ED8F-D7F9-4BD1-B15C-3A544A0075E5}" presName="horz1" presStyleCnt="0"/>
      <dgm:spPr/>
    </dgm:pt>
    <dgm:pt modelId="{5E2628AF-DBDC-B84C-B640-3247B61761A4}" type="pres">
      <dgm:prSet presAssocID="{84C8ED8F-D7F9-4BD1-B15C-3A544A0075E5}" presName="tx1" presStyleLbl="revTx" presStyleIdx="4" presStyleCnt="9"/>
      <dgm:spPr/>
    </dgm:pt>
    <dgm:pt modelId="{8A1B8428-1CAF-7F4E-8069-11AA4108006A}" type="pres">
      <dgm:prSet presAssocID="{84C8ED8F-D7F9-4BD1-B15C-3A544A0075E5}" presName="vert1" presStyleCnt="0"/>
      <dgm:spPr/>
    </dgm:pt>
    <dgm:pt modelId="{B9C36A0D-1DBC-4F47-AAC7-CD1E3EA3C2B5}" type="pres">
      <dgm:prSet presAssocID="{4F1B523C-ED62-4649-9FE8-EBC95F8707F3}" presName="thickLine" presStyleLbl="alignNode1" presStyleIdx="5" presStyleCnt="9"/>
      <dgm:spPr/>
    </dgm:pt>
    <dgm:pt modelId="{32ADF596-1C22-314C-9F64-5C29A11DE470}" type="pres">
      <dgm:prSet presAssocID="{4F1B523C-ED62-4649-9FE8-EBC95F8707F3}" presName="horz1" presStyleCnt="0"/>
      <dgm:spPr/>
    </dgm:pt>
    <dgm:pt modelId="{1271F941-157D-C64E-A91C-EFA39D3A48BB}" type="pres">
      <dgm:prSet presAssocID="{4F1B523C-ED62-4649-9FE8-EBC95F8707F3}" presName="tx1" presStyleLbl="revTx" presStyleIdx="5" presStyleCnt="9"/>
      <dgm:spPr/>
    </dgm:pt>
    <dgm:pt modelId="{78340E38-820E-CE46-B968-C7D35BBD46F7}" type="pres">
      <dgm:prSet presAssocID="{4F1B523C-ED62-4649-9FE8-EBC95F8707F3}" presName="vert1" presStyleCnt="0"/>
      <dgm:spPr/>
    </dgm:pt>
    <dgm:pt modelId="{08408612-D6FF-5B4A-80E6-C3251C712132}" type="pres">
      <dgm:prSet presAssocID="{E592E4D4-E5A5-437B-9890-AC598E3A89AE}" presName="thickLine" presStyleLbl="alignNode1" presStyleIdx="6" presStyleCnt="9"/>
      <dgm:spPr/>
    </dgm:pt>
    <dgm:pt modelId="{BB575DFB-6530-F740-97ED-AD3B50FF5419}" type="pres">
      <dgm:prSet presAssocID="{E592E4D4-E5A5-437B-9890-AC598E3A89AE}" presName="horz1" presStyleCnt="0"/>
      <dgm:spPr/>
    </dgm:pt>
    <dgm:pt modelId="{51B12C3C-66EA-4043-94A7-65EC982D1BCA}" type="pres">
      <dgm:prSet presAssocID="{E592E4D4-E5A5-437B-9890-AC598E3A89AE}" presName="tx1" presStyleLbl="revTx" presStyleIdx="6" presStyleCnt="9"/>
      <dgm:spPr/>
    </dgm:pt>
    <dgm:pt modelId="{CDADE673-D1A9-D14F-966C-FA615B580760}" type="pres">
      <dgm:prSet presAssocID="{E592E4D4-E5A5-437B-9890-AC598E3A89AE}" presName="vert1" presStyleCnt="0"/>
      <dgm:spPr/>
    </dgm:pt>
    <dgm:pt modelId="{6986675E-A7D2-2F46-B741-5BBF25C98F16}" type="pres">
      <dgm:prSet presAssocID="{C7301A17-391B-4D28-A9A5-1E811158C82E}" presName="thickLine" presStyleLbl="alignNode1" presStyleIdx="7" presStyleCnt="9"/>
      <dgm:spPr/>
    </dgm:pt>
    <dgm:pt modelId="{9C963092-C323-5243-B063-161AEE25C184}" type="pres">
      <dgm:prSet presAssocID="{C7301A17-391B-4D28-A9A5-1E811158C82E}" presName="horz1" presStyleCnt="0"/>
      <dgm:spPr/>
    </dgm:pt>
    <dgm:pt modelId="{58C80D37-5BEC-F04E-A286-B84C4EB702D7}" type="pres">
      <dgm:prSet presAssocID="{C7301A17-391B-4D28-A9A5-1E811158C82E}" presName="tx1" presStyleLbl="revTx" presStyleIdx="7" presStyleCnt="9"/>
      <dgm:spPr/>
    </dgm:pt>
    <dgm:pt modelId="{E1648148-E099-784B-8E11-2D65DEE61A39}" type="pres">
      <dgm:prSet presAssocID="{C7301A17-391B-4D28-A9A5-1E811158C82E}" presName="vert1" presStyleCnt="0"/>
      <dgm:spPr/>
    </dgm:pt>
    <dgm:pt modelId="{33865060-DE57-0B47-B075-AC2140324469}" type="pres">
      <dgm:prSet presAssocID="{221DCC19-EC3F-4B7C-836F-8423A7C7927A}" presName="thickLine" presStyleLbl="alignNode1" presStyleIdx="8" presStyleCnt="9"/>
      <dgm:spPr/>
    </dgm:pt>
    <dgm:pt modelId="{23F95BAC-58E0-1E46-936F-DECA0B0057B8}" type="pres">
      <dgm:prSet presAssocID="{221DCC19-EC3F-4B7C-836F-8423A7C7927A}" presName="horz1" presStyleCnt="0"/>
      <dgm:spPr/>
    </dgm:pt>
    <dgm:pt modelId="{688D092D-4A57-3F46-A234-424CDE4923D7}" type="pres">
      <dgm:prSet presAssocID="{221DCC19-EC3F-4B7C-836F-8423A7C7927A}" presName="tx1" presStyleLbl="revTx" presStyleIdx="8" presStyleCnt="9"/>
      <dgm:spPr/>
    </dgm:pt>
    <dgm:pt modelId="{736439B5-8F12-F74B-8959-634B714E7FE4}" type="pres">
      <dgm:prSet presAssocID="{221DCC19-EC3F-4B7C-836F-8423A7C7927A}" presName="vert1" presStyleCnt="0"/>
      <dgm:spPr/>
    </dgm:pt>
  </dgm:ptLst>
  <dgm:cxnLst>
    <dgm:cxn modelId="{F88E8502-BC0C-4F4A-A60D-0224254B92FC}" type="presOf" srcId="{84C8ED8F-D7F9-4BD1-B15C-3A544A0075E5}" destId="{5E2628AF-DBDC-B84C-B640-3247B61761A4}" srcOrd="0" destOrd="0" presId="urn:microsoft.com/office/officeart/2008/layout/LinedList"/>
    <dgm:cxn modelId="{BFC1CD03-2C87-410A-A947-DEFA7D79B21B}" srcId="{B793CA7C-7DCC-42E4-9B93-0071B7C43B63}" destId="{221DCC19-EC3F-4B7C-836F-8423A7C7927A}" srcOrd="8" destOrd="0" parTransId="{58F51F14-11AE-443B-9389-0D8514E8D98D}" sibTransId="{A0666914-0A32-4264-8B62-28A7011AFE32}"/>
    <dgm:cxn modelId="{306C8905-2FC4-4FD3-9249-71BD25773460}" srcId="{B793CA7C-7DCC-42E4-9B93-0071B7C43B63}" destId="{C7301A17-391B-4D28-A9A5-1E811158C82E}" srcOrd="7" destOrd="0" parTransId="{59C17418-C9B6-4A43-A65B-830117DE7CDE}" sibTransId="{585E84DA-D9C3-4530-9C4E-BDF1EEC54196}"/>
    <dgm:cxn modelId="{3CD96810-865C-42F2-8274-C8112FC4CA51}" srcId="{B793CA7C-7DCC-42E4-9B93-0071B7C43B63}" destId="{E592E4D4-E5A5-437B-9890-AC598E3A89AE}" srcOrd="6" destOrd="0" parTransId="{02D5614D-A15B-47B7-AED8-EF4523597694}" sibTransId="{F061DA63-F524-43D5-B571-799C96E61449}"/>
    <dgm:cxn modelId="{120A0925-2F95-C64F-A571-03887E1D374B}" type="presOf" srcId="{221DCC19-EC3F-4B7C-836F-8423A7C7927A}" destId="{688D092D-4A57-3F46-A234-424CDE4923D7}" srcOrd="0" destOrd="0" presId="urn:microsoft.com/office/officeart/2008/layout/LinedList"/>
    <dgm:cxn modelId="{E9E65B28-FAF4-AC47-838D-9D5277FFF522}" type="presOf" srcId="{7854795B-0ED7-4358-AFF0-086788DE3E1E}" destId="{E36545DD-3E25-A446-A9F5-5244103F8756}" srcOrd="0" destOrd="0" presId="urn:microsoft.com/office/officeart/2008/layout/LinedList"/>
    <dgm:cxn modelId="{DDE27F2F-C74E-1E49-86B9-B21FCF390302}" type="presOf" srcId="{156BF935-81EB-4259-8E1E-112A782DF397}" destId="{84C4AF4E-6E5D-5D4B-B69E-5EF89FD7213C}" srcOrd="0" destOrd="0" presId="urn:microsoft.com/office/officeart/2008/layout/LinedList"/>
    <dgm:cxn modelId="{661B494E-6DD0-45EC-A690-2323DE3B3280}" srcId="{B793CA7C-7DCC-42E4-9B93-0071B7C43B63}" destId="{84C8ED8F-D7F9-4BD1-B15C-3A544A0075E5}" srcOrd="4" destOrd="0" parTransId="{661186FD-9929-42D1-B187-4C0D5DF56FAD}" sibTransId="{D59DD20F-029C-4EA9-B401-D308CA0DC8DE}"/>
    <dgm:cxn modelId="{B5FA5B52-EE92-4BC1-8CD8-FC50AE84992A}" srcId="{B793CA7C-7DCC-42E4-9B93-0071B7C43B63}" destId="{CEA470CD-1234-4C60-942C-254CA06C3631}" srcOrd="3" destOrd="0" parTransId="{2BF30E95-D0B7-4C95-8C3A-010516D82C5C}" sibTransId="{004AB18D-CBE0-4AE1-80CB-A43CB81C10ED}"/>
    <dgm:cxn modelId="{763DE162-29B2-DC41-AF88-8079CA704FF6}" type="presOf" srcId="{CEA470CD-1234-4C60-942C-254CA06C3631}" destId="{16C30896-B49A-2840-A63F-3FDDCFE8EAC2}" srcOrd="0" destOrd="0" presId="urn:microsoft.com/office/officeart/2008/layout/LinedList"/>
    <dgm:cxn modelId="{14AA0772-4619-3440-8529-644C8C742644}" type="presOf" srcId="{C7301A17-391B-4D28-A9A5-1E811158C82E}" destId="{58C80D37-5BEC-F04E-A286-B84C4EB702D7}" srcOrd="0" destOrd="0" presId="urn:microsoft.com/office/officeart/2008/layout/LinedList"/>
    <dgm:cxn modelId="{D18CA575-CEA4-40C3-A39A-33BE1D0CC820}" srcId="{B793CA7C-7DCC-42E4-9B93-0071B7C43B63}" destId="{4F1B523C-ED62-4649-9FE8-EBC95F8707F3}" srcOrd="5" destOrd="0" parTransId="{B0E710FA-0674-4496-B99D-65E64F5872F9}" sibTransId="{B5BB1629-9350-4FA0-A68D-7BC44B304A1B}"/>
    <dgm:cxn modelId="{6AA4BB7B-90D1-3747-B068-CCCE0A7680B8}" type="presOf" srcId="{E592E4D4-E5A5-437B-9890-AC598E3A89AE}" destId="{51B12C3C-66EA-4043-94A7-65EC982D1BCA}" srcOrd="0" destOrd="0" presId="urn:microsoft.com/office/officeart/2008/layout/LinedList"/>
    <dgm:cxn modelId="{845FF291-9D5B-B648-BFC9-E39B9F80FF24}" type="presOf" srcId="{B793CA7C-7DCC-42E4-9B93-0071B7C43B63}" destId="{F2F0C955-3308-2245-90E6-83B311E13112}" srcOrd="0" destOrd="0" presId="urn:microsoft.com/office/officeart/2008/layout/LinedList"/>
    <dgm:cxn modelId="{3D641EBD-AAD1-4FD3-AB1F-B5D7844007DD}" srcId="{B793CA7C-7DCC-42E4-9B93-0071B7C43B63}" destId="{FCC7142D-4DA1-4186-9CE5-E09C41B50129}" srcOrd="2" destOrd="0" parTransId="{F101AECE-8BF3-4B03-8BCB-9B3918EFA0DE}" sibTransId="{8FAC5014-B205-48BA-91A1-CC2A420637CC}"/>
    <dgm:cxn modelId="{0F4869BE-B726-4119-8811-2C6FEB51C6BC}" srcId="{B793CA7C-7DCC-42E4-9B93-0071B7C43B63}" destId="{7854795B-0ED7-4358-AFF0-086788DE3E1E}" srcOrd="1" destOrd="0" parTransId="{74B11E31-2C26-4713-A74C-F6FAB21FA4D4}" sibTransId="{86CA4C3D-1B5D-469C-B750-F9623465A3DF}"/>
    <dgm:cxn modelId="{4ECC42C1-04FA-47B7-8FEF-64207ABA7CE6}" srcId="{B793CA7C-7DCC-42E4-9B93-0071B7C43B63}" destId="{156BF935-81EB-4259-8E1E-112A782DF397}" srcOrd="0" destOrd="0" parTransId="{E7C2076B-3D12-4E74-8F9E-8A79C49452F0}" sibTransId="{A915A633-DF9F-4A3E-B2C0-50403ED82C3A}"/>
    <dgm:cxn modelId="{EF7A38FA-BE9A-E24A-80F8-8D7DE3F038E2}" type="presOf" srcId="{FCC7142D-4DA1-4186-9CE5-E09C41B50129}" destId="{9468600A-1862-2042-AB37-38A4D79FEC26}" srcOrd="0" destOrd="0" presId="urn:microsoft.com/office/officeart/2008/layout/LinedList"/>
    <dgm:cxn modelId="{55CB21FE-CA08-8244-8DE3-D70BECD8E859}" type="presOf" srcId="{4F1B523C-ED62-4649-9FE8-EBC95F8707F3}" destId="{1271F941-157D-C64E-A91C-EFA39D3A48BB}" srcOrd="0" destOrd="0" presId="urn:microsoft.com/office/officeart/2008/layout/LinedList"/>
    <dgm:cxn modelId="{943C3B84-3273-F643-B3C5-CB6AD9C98572}" type="presParOf" srcId="{F2F0C955-3308-2245-90E6-83B311E13112}" destId="{721526AE-C122-9046-9B34-B94D2EA7D494}" srcOrd="0" destOrd="0" presId="urn:microsoft.com/office/officeart/2008/layout/LinedList"/>
    <dgm:cxn modelId="{FB0287AE-E924-0340-8398-4342307D01ED}" type="presParOf" srcId="{F2F0C955-3308-2245-90E6-83B311E13112}" destId="{3B92779A-97AD-1A40-AA6B-7439812C33BF}" srcOrd="1" destOrd="0" presId="urn:microsoft.com/office/officeart/2008/layout/LinedList"/>
    <dgm:cxn modelId="{24324DFF-A9E2-C047-AE0D-1BCFBC861FD5}" type="presParOf" srcId="{3B92779A-97AD-1A40-AA6B-7439812C33BF}" destId="{84C4AF4E-6E5D-5D4B-B69E-5EF89FD7213C}" srcOrd="0" destOrd="0" presId="urn:microsoft.com/office/officeart/2008/layout/LinedList"/>
    <dgm:cxn modelId="{DE53351A-AA79-4E45-99B1-6AA746D3DC24}" type="presParOf" srcId="{3B92779A-97AD-1A40-AA6B-7439812C33BF}" destId="{1B130649-F3AD-D748-94AA-6ABA15E71BD3}" srcOrd="1" destOrd="0" presId="urn:microsoft.com/office/officeart/2008/layout/LinedList"/>
    <dgm:cxn modelId="{0847E44E-360E-094C-8ABD-66FCCA4F3119}" type="presParOf" srcId="{F2F0C955-3308-2245-90E6-83B311E13112}" destId="{1C63E5E3-8C61-404F-8F19-86270582DE38}" srcOrd="2" destOrd="0" presId="urn:microsoft.com/office/officeart/2008/layout/LinedList"/>
    <dgm:cxn modelId="{6F202BC4-4157-AA41-909B-B738AF2F66E8}" type="presParOf" srcId="{F2F0C955-3308-2245-90E6-83B311E13112}" destId="{6052E003-52DF-554D-9E79-D7FB57ECA843}" srcOrd="3" destOrd="0" presId="urn:microsoft.com/office/officeart/2008/layout/LinedList"/>
    <dgm:cxn modelId="{A05FD68C-9BA8-5E4D-BD6D-8EBB71883809}" type="presParOf" srcId="{6052E003-52DF-554D-9E79-D7FB57ECA843}" destId="{E36545DD-3E25-A446-A9F5-5244103F8756}" srcOrd="0" destOrd="0" presId="urn:microsoft.com/office/officeart/2008/layout/LinedList"/>
    <dgm:cxn modelId="{BBEA704D-AD7B-A541-9882-A52638355657}" type="presParOf" srcId="{6052E003-52DF-554D-9E79-D7FB57ECA843}" destId="{C8444E7B-7553-F44F-8F2B-FD50312F56A1}" srcOrd="1" destOrd="0" presId="urn:microsoft.com/office/officeart/2008/layout/LinedList"/>
    <dgm:cxn modelId="{8554996A-69EE-A24E-85F2-5567C8777F71}" type="presParOf" srcId="{F2F0C955-3308-2245-90E6-83B311E13112}" destId="{C75D7181-748B-EF41-83BE-62CA8D383099}" srcOrd="4" destOrd="0" presId="urn:microsoft.com/office/officeart/2008/layout/LinedList"/>
    <dgm:cxn modelId="{7AC718A9-4FA0-9A4A-A69A-76EDE95D833B}" type="presParOf" srcId="{F2F0C955-3308-2245-90E6-83B311E13112}" destId="{CF9F20E2-EA63-1B42-80D8-D2FF4EA073BF}" srcOrd="5" destOrd="0" presId="urn:microsoft.com/office/officeart/2008/layout/LinedList"/>
    <dgm:cxn modelId="{10B9187B-040C-564E-8528-D2B9F1C79DC0}" type="presParOf" srcId="{CF9F20E2-EA63-1B42-80D8-D2FF4EA073BF}" destId="{9468600A-1862-2042-AB37-38A4D79FEC26}" srcOrd="0" destOrd="0" presId="urn:microsoft.com/office/officeart/2008/layout/LinedList"/>
    <dgm:cxn modelId="{5C71E09A-A4D9-974B-9A8A-8B7B9A88E65B}" type="presParOf" srcId="{CF9F20E2-EA63-1B42-80D8-D2FF4EA073BF}" destId="{5CB1613A-0FA6-C845-8A7F-917CEFF276B6}" srcOrd="1" destOrd="0" presId="urn:microsoft.com/office/officeart/2008/layout/LinedList"/>
    <dgm:cxn modelId="{85640C63-D9FD-6147-BB6D-4F3B5F064646}" type="presParOf" srcId="{F2F0C955-3308-2245-90E6-83B311E13112}" destId="{6CC4B789-BE32-914A-ACAB-2EFE43F54F3F}" srcOrd="6" destOrd="0" presId="urn:microsoft.com/office/officeart/2008/layout/LinedList"/>
    <dgm:cxn modelId="{DFAEE3A0-CA34-374A-BFE9-37B4D2F5BE53}" type="presParOf" srcId="{F2F0C955-3308-2245-90E6-83B311E13112}" destId="{2B63ECC7-11CD-1649-950C-B8CE5B9E1026}" srcOrd="7" destOrd="0" presId="urn:microsoft.com/office/officeart/2008/layout/LinedList"/>
    <dgm:cxn modelId="{992CB623-0211-FB42-AE97-6871F8139141}" type="presParOf" srcId="{2B63ECC7-11CD-1649-950C-B8CE5B9E1026}" destId="{16C30896-B49A-2840-A63F-3FDDCFE8EAC2}" srcOrd="0" destOrd="0" presId="urn:microsoft.com/office/officeart/2008/layout/LinedList"/>
    <dgm:cxn modelId="{A59C9A5C-0519-ED4E-BA4D-D7560C5BE421}" type="presParOf" srcId="{2B63ECC7-11CD-1649-950C-B8CE5B9E1026}" destId="{FC096B72-143B-9846-9975-EA3B724B5D8E}" srcOrd="1" destOrd="0" presId="urn:microsoft.com/office/officeart/2008/layout/LinedList"/>
    <dgm:cxn modelId="{818B6E5E-15A6-C540-A254-B5B6C17A1061}" type="presParOf" srcId="{F2F0C955-3308-2245-90E6-83B311E13112}" destId="{CC2AD45C-43B0-3C4F-88F2-17760FC44C1A}" srcOrd="8" destOrd="0" presId="urn:microsoft.com/office/officeart/2008/layout/LinedList"/>
    <dgm:cxn modelId="{6CF6643B-584A-6A40-A3A9-651DCD24E722}" type="presParOf" srcId="{F2F0C955-3308-2245-90E6-83B311E13112}" destId="{5B2FDB07-4623-3146-99BD-0DF9F53BCD31}" srcOrd="9" destOrd="0" presId="urn:microsoft.com/office/officeart/2008/layout/LinedList"/>
    <dgm:cxn modelId="{8AFDC4E4-4F97-084B-A833-1ED082B1F75A}" type="presParOf" srcId="{5B2FDB07-4623-3146-99BD-0DF9F53BCD31}" destId="{5E2628AF-DBDC-B84C-B640-3247B61761A4}" srcOrd="0" destOrd="0" presId="urn:microsoft.com/office/officeart/2008/layout/LinedList"/>
    <dgm:cxn modelId="{00E0DC74-6FA2-384C-9CB4-494387CB47E7}" type="presParOf" srcId="{5B2FDB07-4623-3146-99BD-0DF9F53BCD31}" destId="{8A1B8428-1CAF-7F4E-8069-11AA4108006A}" srcOrd="1" destOrd="0" presId="urn:microsoft.com/office/officeart/2008/layout/LinedList"/>
    <dgm:cxn modelId="{59B5D4C2-A6A3-7841-8797-F66CCACF8CBB}" type="presParOf" srcId="{F2F0C955-3308-2245-90E6-83B311E13112}" destId="{B9C36A0D-1DBC-4F47-AAC7-CD1E3EA3C2B5}" srcOrd="10" destOrd="0" presId="urn:microsoft.com/office/officeart/2008/layout/LinedList"/>
    <dgm:cxn modelId="{2992BB18-EDCF-7B48-94E0-164690F1A216}" type="presParOf" srcId="{F2F0C955-3308-2245-90E6-83B311E13112}" destId="{32ADF596-1C22-314C-9F64-5C29A11DE470}" srcOrd="11" destOrd="0" presId="urn:microsoft.com/office/officeart/2008/layout/LinedList"/>
    <dgm:cxn modelId="{E94CEDD7-384B-5344-A21A-7775111442E6}" type="presParOf" srcId="{32ADF596-1C22-314C-9F64-5C29A11DE470}" destId="{1271F941-157D-C64E-A91C-EFA39D3A48BB}" srcOrd="0" destOrd="0" presId="urn:microsoft.com/office/officeart/2008/layout/LinedList"/>
    <dgm:cxn modelId="{CC6CB553-26DC-9347-A808-634A134631A6}" type="presParOf" srcId="{32ADF596-1C22-314C-9F64-5C29A11DE470}" destId="{78340E38-820E-CE46-B968-C7D35BBD46F7}" srcOrd="1" destOrd="0" presId="urn:microsoft.com/office/officeart/2008/layout/LinedList"/>
    <dgm:cxn modelId="{65147285-71E4-5246-8112-00DBB9D433D2}" type="presParOf" srcId="{F2F0C955-3308-2245-90E6-83B311E13112}" destId="{08408612-D6FF-5B4A-80E6-C3251C712132}" srcOrd="12" destOrd="0" presId="urn:microsoft.com/office/officeart/2008/layout/LinedList"/>
    <dgm:cxn modelId="{8D6BF68C-36B9-DC4E-B209-50B397895154}" type="presParOf" srcId="{F2F0C955-3308-2245-90E6-83B311E13112}" destId="{BB575DFB-6530-F740-97ED-AD3B50FF5419}" srcOrd="13" destOrd="0" presId="urn:microsoft.com/office/officeart/2008/layout/LinedList"/>
    <dgm:cxn modelId="{3D97CA29-161F-934C-B4F9-BCB28A416505}" type="presParOf" srcId="{BB575DFB-6530-F740-97ED-AD3B50FF5419}" destId="{51B12C3C-66EA-4043-94A7-65EC982D1BCA}" srcOrd="0" destOrd="0" presId="urn:microsoft.com/office/officeart/2008/layout/LinedList"/>
    <dgm:cxn modelId="{625735DF-16F1-9F47-8F3D-DD740A69A20D}" type="presParOf" srcId="{BB575DFB-6530-F740-97ED-AD3B50FF5419}" destId="{CDADE673-D1A9-D14F-966C-FA615B580760}" srcOrd="1" destOrd="0" presId="urn:microsoft.com/office/officeart/2008/layout/LinedList"/>
    <dgm:cxn modelId="{3F6AD65D-B325-FC40-A39C-01C205591E8D}" type="presParOf" srcId="{F2F0C955-3308-2245-90E6-83B311E13112}" destId="{6986675E-A7D2-2F46-B741-5BBF25C98F16}" srcOrd="14" destOrd="0" presId="urn:microsoft.com/office/officeart/2008/layout/LinedList"/>
    <dgm:cxn modelId="{0BC2BBC0-5203-4248-B37C-39EBAC527FFA}" type="presParOf" srcId="{F2F0C955-3308-2245-90E6-83B311E13112}" destId="{9C963092-C323-5243-B063-161AEE25C184}" srcOrd="15" destOrd="0" presId="urn:microsoft.com/office/officeart/2008/layout/LinedList"/>
    <dgm:cxn modelId="{5B44105C-35F6-6C4E-B908-04ABD5370F87}" type="presParOf" srcId="{9C963092-C323-5243-B063-161AEE25C184}" destId="{58C80D37-5BEC-F04E-A286-B84C4EB702D7}" srcOrd="0" destOrd="0" presId="urn:microsoft.com/office/officeart/2008/layout/LinedList"/>
    <dgm:cxn modelId="{4C6AD286-5280-6E41-8227-2919A6087FE8}" type="presParOf" srcId="{9C963092-C323-5243-B063-161AEE25C184}" destId="{E1648148-E099-784B-8E11-2D65DEE61A39}" srcOrd="1" destOrd="0" presId="urn:microsoft.com/office/officeart/2008/layout/LinedList"/>
    <dgm:cxn modelId="{BC19FE7B-C945-3F47-B6AE-37829018FCBB}" type="presParOf" srcId="{F2F0C955-3308-2245-90E6-83B311E13112}" destId="{33865060-DE57-0B47-B075-AC2140324469}" srcOrd="16" destOrd="0" presId="urn:microsoft.com/office/officeart/2008/layout/LinedList"/>
    <dgm:cxn modelId="{ED07AC7E-DEDE-AD4D-9585-9424F5B26873}" type="presParOf" srcId="{F2F0C955-3308-2245-90E6-83B311E13112}" destId="{23F95BAC-58E0-1E46-936F-DECA0B0057B8}" srcOrd="17" destOrd="0" presId="urn:microsoft.com/office/officeart/2008/layout/LinedList"/>
    <dgm:cxn modelId="{7F7E3E6F-FB28-294C-AB22-DFDEFE44C670}" type="presParOf" srcId="{23F95BAC-58E0-1E46-936F-DECA0B0057B8}" destId="{688D092D-4A57-3F46-A234-424CDE4923D7}" srcOrd="0" destOrd="0" presId="urn:microsoft.com/office/officeart/2008/layout/LinedList"/>
    <dgm:cxn modelId="{D4ED8004-0FAD-8D42-8941-C90BF7DD84D6}" type="presParOf" srcId="{23F95BAC-58E0-1E46-936F-DECA0B0057B8}" destId="{736439B5-8F12-F74B-8959-634B714E7FE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FE8B5-8428-4704-9648-DD26055311A0}"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8BBAB0F-9AB9-4593-9263-48C5BB776812}">
      <dgm:prSet/>
      <dgm:spPr/>
      <dgm:t>
        <a:bodyPr/>
        <a:lstStyle/>
        <a:p>
          <a:r>
            <a:rPr lang="pl-PL"/>
            <a:t>ściąganie kapitału inwestorskiego,</a:t>
          </a:r>
          <a:endParaRPr lang="en-US"/>
        </a:p>
      </dgm:t>
    </dgm:pt>
    <dgm:pt modelId="{575E9FAC-9A89-45E2-B44D-730BDDDE2EAA}" type="parTrans" cxnId="{31237797-3596-46FF-A08E-C07453A7D733}">
      <dgm:prSet/>
      <dgm:spPr/>
      <dgm:t>
        <a:bodyPr/>
        <a:lstStyle/>
        <a:p>
          <a:endParaRPr lang="en-US"/>
        </a:p>
      </dgm:t>
    </dgm:pt>
    <dgm:pt modelId="{D07CB71E-CA5F-431E-B2C1-F7ABB9DB7B7E}" type="sibTrans" cxnId="{31237797-3596-46FF-A08E-C07453A7D733}">
      <dgm:prSet/>
      <dgm:spPr/>
      <dgm:t>
        <a:bodyPr/>
        <a:lstStyle/>
        <a:p>
          <a:endParaRPr lang="en-US"/>
        </a:p>
      </dgm:t>
    </dgm:pt>
    <dgm:pt modelId="{9011B8D1-FF81-41D7-8597-41A189831945}">
      <dgm:prSet/>
      <dgm:spPr/>
      <dgm:t>
        <a:bodyPr/>
        <a:lstStyle/>
        <a:p>
          <a:r>
            <a:rPr lang="pl-PL"/>
            <a:t>zachęcanie studentów do wyboru konkretnych uczelni,</a:t>
          </a:r>
          <a:endParaRPr lang="en-US"/>
        </a:p>
      </dgm:t>
    </dgm:pt>
    <dgm:pt modelId="{55678C22-3E8E-4376-8818-07E2F0E2516E}" type="parTrans" cxnId="{F2BBEFE6-D62A-49F4-80B7-D192EDCC94AE}">
      <dgm:prSet/>
      <dgm:spPr/>
      <dgm:t>
        <a:bodyPr/>
        <a:lstStyle/>
        <a:p>
          <a:endParaRPr lang="en-US"/>
        </a:p>
      </dgm:t>
    </dgm:pt>
    <dgm:pt modelId="{60932E60-B013-4593-AD31-F678D953D53C}" type="sibTrans" cxnId="{F2BBEFE6-D62A-49F4-80B7-D192EDCC94AE}">
      <dgm:prSet/>
      <dgm:spPr/>
      <dgm:t>
        <a:bodyPr/>
        <a:lstStyle/>
        <a:p>
          <a:endParaRPr lang="en-US"/>
        </a:p>
      </dgm:t>
    </dgm:pt>
    <dgm:pt modelId="{793E59FA-78C8-4595-B62E-E4C7EBECF6D7}">
      <dgm:prSet/>
      <dgm:spPr/>
      <dgm:t>
        <a:bodyPr/>
        <a:lstStyle/>
        <a:p>
          <a:r>
            <a:rPr lang="pl-PL"/>
            <a:t>inspirowanie turystów do wyboru konkretnych destynacji lub do powrotu,</a:t>
          </a:r>
          <a:endParaRPr lang="en-US"/>
        </a:p>
      </dgm:t>
    </dgm:pt>
    <dgm:pt modelId="{3E66A853-45B0-4099-B008-F7DB3521B2D0}" type="parTrans" cxnId="{4E6063F6-86BC-4D89-8722-3BDFDDD9C0F2}">
      <dgm:prSet/>
      <dgm:spPr/>
      <dgm:t>
        <a:bodyPr/>
        <a:lstStyle/>
        <a:p>
          <a:endParaRPr lang="en-US"/>
        </a:p>
      </dgm:t>
    </dgm:pt>
    <dgm:pt modelId="{F5A14CF4-791C-429D-B591-6B206343C8D9}" type="sibTrans" cxnId="{4E6063F6-86BC-4D89-8722-3BDFDDD9C0F2}">
      <dgm:prSet/>
      <dgm:spPr/>
      <dgm:t>
        <a:bodyPr/>
        <a:lstStyle/>
        <a:p>
          <a:endParaRPr lang="en-US"/>
        </a:p>
      </dgm:t>
    </dgm:pt>
    <dgm:pt modelId="{6C28AA42-8B2C-4326-8755-DF9C49CDDDA9}">
      <dgm:prSet/>
      <dgm:spPr/>
      <dgm:t>
        <a:bodyPr/>
        <a:lstStyle/>
        <a:p>
          <a:r>
            <a:rPr lang="pl-PL"/>
            <a:t>pokazanie miasta jako dobrego miejsca do rozpoczęcia nowej pracy.</a:t>
          </a:r>
          <a:endParaRPr lang="en-US"/>
        </a:p>
      </dgm:t>
    </dgm:pt>
    <dgm:pt modelId="{20659520-A06F-4283-A856-663C636CB8A2}" type="parTrans" cxnId="{5887DDDD-4FB1-4F33-8911-5E81A439F721}">
      <dgm:prSet/>
      <dgm:spPr/>
      <dgm:t>
        <a:bodyPr/>
        <a:lstStyle/>
        <a:p>
          <a:endParaRPr lang="en-US"/>
        </a:p>
      </dgm:t>
    </dgm:pt>
    <dgm:pt modelId="{2A2E5B90-D361-4899-9320-67411F3D2577}" type="sibTrans" cxnId="{5887DDDD-4FB1-4F33-8911-5E81A439F721}">
      <dgm:prSet/>
      <dgm:spPr/>
      <dgm:t>
        <a:bodyPr/>
        <a:lstStyle/>
        <a:p>
          <a:endParaRPr lang="en-US"/>
        </a:p>
      </dgm:t>
    </dgm:pt>
    <dgm:pt modelId="{DB75922C-FD5E-4055-9988-68B846BF8A62}" type="pres">
      <dgm:prSet presAssocID="{A65FE8B5-8428-4704-9648-DD26055311A0}" presName="root" presStyleCnt="0">
        <dgm:presLayoutVars>
          <dgm:dir/>
          <dgm:resizeHandles val="exact"/>
        </dgm:presLayoutVars>
      </dgm:prSet>
      <dgm:spPr/>
    </dgm:pt>
    <dgm:pt modelId="{C66E52C9-7D89-410A-B273-A8EA9763E6B4}" type="pres">
      <dgm:prSet presAssocID="{A65FE8B5-8428-4704-9648-DD26055311A0}" presName="container" presStyleCnt="0">
        <dgm:presLayoutVars>
          <dgm:dir/>
          <dgm:resizeHandles val="exact"/>
        </dgm:presLayoutVars>
      </dgm:prSet>
      <dgm:spPr/>
    </dgm:pt>
    <dgm:pt modelId="{375C9F0C-760D-4B7D-AEE4-423D9E1EF50C}" type="pres">
      <dgm:prSet presAssocID="{18BBAB0F-9AB9-4593-9263-48C5BB776812}" presName="compNode" presStyleCnt="0"/>
      <dgm:spPr/>
    </dgm:pt>
    <dgm:pt modelId="{EEC332A5-0932-45E4-B288-4A638E87960B}" type="pres">
      <dgm:prSet presAssocID="{18BBAB0F-9AB9-4593-9263-48C5BB776812}" presName="iconBgRect" presStyleLbl="bgShp" presStyleIdx="0" presStyleCnt="4"/>
      <dgm:spPr/>
    </dgm:pt>
    <dgm:pt modelId="{6CE75A10-4128-49BC-A4BE-7DFAFE93CC6A}" type="pres">
      <dgm:prSet presAssocID="{18BBAB0F-9AB9-4593-9263-48C5BB77681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asto"/>
        </a:ext>
      </dgm:extLst>
    </dgm:pt>
    <dgm:pt modelId="{684DC00D-EC07-463F-ABBA-C255712C3E71}" type="pres">
      <dgm:prSet presAssocID="{18BBAB0F-9AB9-4593-9263-48C5BB776812}" presName="spaceRect" presStyleCnt="0"/>
      <dgm:spPr/>
    </dgm:pt>
    <dgm:pt modelId="{07ACF2CC-DFCB-4FA4-A4E9-44A27872EB51}" type="pres">
      <dgm:prSet presAssocID="{18BBAB0F-9AB9-4593-9263-48C5BB776812}" presName="textRect" presStyleLbl="revTx" presStyleIdx="0" presStyleCnt="4">
        <dgm:presLayoutVars>
          <dgm:chMax val="1"/>
          <dgm:chPref val="1"/>
        </dgm:presLayoutVars>
      </dgm:prSet>
      <dgm:spPr/>
    </dgm:pt>
    <dgm:pt modelId="{36858DE1-F368-4EAA-BB9E-5F3090E366CF}" type="pres">
      <dgm:prSet presAssocID="{D07CB71E-CA5F-431E-B2C1-F7ABB9DB7B7E}" presName="sibTrans" presStyleLbl="sibTrans2D1" presStyleIdx="0" presStyleCnt="0"/>
      <dgm:spPr/>
    </dgm:pt>
    <dgm:pt modelId="{1321B833-7510-4FB2-8739-BBA35956515A}" type="pres">
      <dgm:prSet presAssocID="{9011B8D1-FF81-41D7-8597-41A189831945}" presName="compNode" presStyleCnt="0"/>
      <dgm:spPr/>
    </dgm:pt>
    <dgm:pt modelId="{AAE7A3D8-4F30-4816-B6BF-05D380609781}" type="pres">
      <dgm:prSet presAssocID="{9011B8D1-FF81-41D7-8597-41A189831945}" presName="iconBgRect" presStyleLbl="bgShp" presStyleIdx="1" presStyleCnt="4"/>
      <dgm:spPr/>
    </dgm:pt>
    <dgm:pt modelId="{B6C80DA1-B57D-4BCE-A294-061416E627DF}" type="pres">
      <dgm:prSet presAssocID="{9011B8D1-FF81-41D7-8597-41A18983194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lasa"/>
        </a:ext>
      </dgm:extLst>
    </dgm:pt>
    <dgm:pt modelId="{259A378E-C0B8-4C01-A212-194F1B261FB6}" type="pres">
      <dgm:prSet presAssocID="{9011B8D1-FF81-41D7-8597-41A189831945}" presName="spaceRect" presStyleCnt="0"/>
      <dgm:spPr/>
    </dgm:pt>
    <dgm:pt modelId="{18A28F7B-F4B6-4BFE-89D0-605A34E09071}" type="pres">
      <dgm:prSet presAssocID="{9011B8D1-FF81-41D7-8597-41A189831945}" presName="textRect" presStyleLbl="revTx" presStyleIdx="1" presStyleCnt="4">
        <dgm:presLayoutVars>
          <dgm:chMax val="1"/>
          <dgm:chPref val="1"/>
        </dgm:presLayoutVars>
      </dgm:prSet>
      <dgm:spPr/>
    </dgm:pt>
    <dgm:pt modelId="{BD8DF087-6A58-491E-9025-DF79FDE4573C}" type="pres">
      <dgm:prSet presAssocID="{60932E60-B013-4593-AD31-F678D953D53C}" presName="sibTrans" presStyleLbl="sibTrans2D1" presStyleIdx="0" presStyleCnt="0"/>
      <dgm:spPr/>
    </dgm:pt>
    <dgm:pt modelId="{3F34931A-C715-448D-85D1-012E212358C6}" type="pres">
      <dgm:prSet presAssocID="{793E59FA-78C8-4595-B62E-E4C7EBECF6D7}" presName="compNode" presStyleCnt="0"/>
      <dgm:spPr/>
    </dgm:pt>
    <dgm:pt modelId="{9E9E1E58-44E3-4755-9FEB-4616E69AD8ED}" type="pres">
      <dgm:prSet presAssocID="{793E59FA-78C8-4595-B62E-E4C7EBECF6D7}" presName="iconBgRect" presStyleLbl="bgShp" presStyleIdx="2" presStyleCnt="4"/>
      <dgm:spPr/>
    </dgm:pt>
    <dgm:pt modelId="{A9EE3A97-7F15-4653-B0FB-AC729B4307F9}" type="pres">
      <dgm:prSet presAssocID="{793E59FA-78C8-4595-B62E-E4C7EBECF6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apanese Dolls"/>
        </a:ext>
      </dgm:extLst>
    </dgm:pt>
    <dgm:pt modelId="{D443EF27-63E0-4628-A284-DF6A4EE08F9E}" type="pres">
      <dgm:prSet presAssocID="{793E59FA-78C8-4595-B62E-E4C7EBECF6D7}" presName="spaceRect" presStyleCnt="0"/>
      <dgm:spPr/>
    </dgm:pt>
    <dgm:pt modelId="{9A6FAAF6-514D-45BD-A81D-D869970C88E1}" type="pres">
      <dgm:prSet presAssocID="{793E59FA-78C8-4595-B62E-E4C7EBECF6D7}" presName="textRect" presStyleLbl="revTx" presStyleIdx="2" presStyleCnt="4">
        <dgm:presLayoutVars>
          <dgm:chMax val="1"/>
          <dgm:chPref val="1"/>
        </dgm:presLayoutVars>
      </dgm:prSet>
      <dgm:spPr/>
    </dgm:pt>
    <dgm:pt modelId="{1B16AC5C-D039-43C0-ACE7-BE0CCBDD8930}" type="pres">
      <dgm:prSet presAssocID="{F5A14CF4-791C-429D-B591-6B206343C8D9}" presName="sibTrans" presStyleLbl="sibTrans2D1" presStyleIdx="0" presStyleCnt="0"/>
      <dgm:spPr/>
    </dgm:pt>
    <dgm:pt modelId="{96F90899-BA73-433C-92D6-8DDA4466265B}" type="pres">
      <dgm:prSet presAssocID="{6C28AA42-8B2C-4326-8755-DF9C49CDDDA9}" presName="compNode" presStyleCnt="0"/>
      <dgm:spPr/>
    </dgm:pt>
    <dgm:pt modelId="{217CC574-67DF-4DAF-9DEF-12E1A9B8EC47}" type="pres">
      <dgm:prSet presAssocID="{6C28AA42-8B2C-4326-8755-DF9C49CDDDA9}" presName="iconBgRect" presStyleLbl="bgShp" presStyleIdx="3" presStyleCnt="4"/>
      <dgm:spPr/>
    </dgm:pt>
    <dgm:pt modelId="{67C83C71-3C48-4C45-88F8-6F0776E0169C}" type="pres">
      <dgm:prSet presAssocID="{6C28AA42-8B2C-4326-8755-DF9C49CDDD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Znacznik"/>
        </a:ext>
      </dgm:extLst>
    </dgm:pt>
    <dgm:pt modelId="{DB216ACF-5195-4EBC-932E-C154AC877BAA}" type="pres">
      <dgm:prSet presAssocID="{6C28AA42-8B2C-4326-8755-DF9C49CDDDA9}" presName="spaceRect" presStyleCnt="0"/>
      <dgm:spPr/>
    </dgm:pt>
    <dgm:pt modelId="{23F28058-7DF2-44C3-A07B-32B512ABD938}" type="pres">
      <dgm:prSet presAssocID="{6C28AA42-8B2C-4326-8755-DF9C49CDDDA9}" presName="textRect" presStyleLbl="revTx" presStyleIdx="3" presStyleCnt="4">
        <dgm:presLayoutVars>
          <dgm:chMax val="1"/>
          <dgm:chPref val="1"/>
        </dgm:presLayoutVars>
      </dgm:prSet>
      <dgm:spPr/>
    </dgm:pt>
  </dgm:ptLst>
  <dgm:cxnLst>
    <dgm:cxn modelId="{C2697224-4306-42F3-850D-3F2E18D0E3F4}" type="presOf" srcId="{D07CB71E-CA5F-431E-B2C1-F7ABB9DB7B7E}" destId="{36858DE1-F368-4EAA-BB9E-5F3090E366CF}" srcOrd="0" destOrd="0" presId="urn:microsoft.com/office/officeart/2018/2/layout/IconCircleList"/>
    <dgm:cxn modelId="{06330B39-554F-4099-9059-BC153E8F1B20}" type="presOf" srcId="{6C28AA42-8B2C-4326-8755-DF9C49CDDDA9}" destId="{23F28058-7DF2-44C3-A07B-32B512ABD938}" srcOrd="0" destOrd="0" presId="urn:microsoft.com/office/officeart/2018/2/layout/IconCircleList"/>
    <dgm:cxn modelId="{CA7E2843-BED8-47E3-B213-B9CCD4751835}" type="presOf" srcId="{793E59FA-78C8-4595-B62E-E4C7EBECF6D7}" destId="{9A6FAAF6-514D-45BD-A81D-D869970C88E1}" srcOrd="0" destOrd="0" presId="urn:microsoft.com/office/officeart/2018/2/layout/IconCircleList"/>
    <dgm:cxn modelId="{76082861-1ECA-485E-AF66-127EDB58E8E6}" type="presOf" srcId="{A65FE8B5-8428-4704-9648-DD26055311A0}" destId="{DB75922C-FD5E-4055-9988-68B846BF8A62}" srcOrd="0" destOrd="0" presId="urn:microsoft.com/office/officeart/2018/2/layout/IconCircleList"/>
    <dgm:cxn modelId="{ACB1D188-ACC3-44CB-BAB8-9A3C98B88D41}" type="presOf" srcId="{60932E60-B013-4593-AD31-F678D953D53C}" destId="{BD8DF087-6A58-491E-9025-DF79FDE4573C}" srcOrd="0" destOrd="0" presId="urn:microsoft.com/office/officeart/2018/2/layout/IconCircleList"/>
    <dgm:cxn modelId="{31237797-3596-46FF-A08E-C07453A7D733}" srcId="{A65FE8B5-8428-4704-9648-DD26055311A0}" destId="{18BBAB0F-9AB9-4593-9263-48C5BB776812}" srcOrd="0" destOrd="0" parTransId="{575E9FAC-9A89-45E2-B44D-730BDDDE2EAA}" sibTransId="{D07CB71E-CA5F-431E-B2C1-F7ABB9DB7B7E}"/>
    <dgm:cxn modelId="{501D3DA2-933B-436F-9179-A03CE7A880E3}" type="presOf" srcId="{F5A14CF4-791C-429D-B591-6B206343C8D9}" destId="{1B16AC5C-D039-43C0-ACE7-BE0CCBDD8930}" srcOrd="0" destOrd="0" presId="urn:microsoft.com/office/officeart/2018/2/layout/IconCircleList"/>
    <dgm:cxn modelId="{F8C205AC-53AD-4090-81A8-D3E95195E0E8}" type="presOf" srcId="{18BBAB0F-9AB9-4593-9263-48C5BB776812}" destId="{07ACF2CC-DFCB-4FA4-A4E9-44A27872EB51}" srcOrd="0" destOrd="0" presId="urn:microsoft.com/office/officeart/2018/2/layout/IconCircleList"/>
    <dgm:cxn modelId="{5887DDDD-4FB1-4F33-8911-5E81A439F721}" srcId="{A65FE8B5-8428-4704-9648-DD26055311A0}" destId="{6C28AA42-8B2C-4326-8755-DF9C49CDDDA9}" srcOrd="3" destOrd="0" parTransId="{20659520-A06F-4283-A856-663C636CB8A2}" sibTransId="{2A2E5B90-D361-4899-9320-67411F3D2577}"/>
    <dgm:cxn modelId="{F2BBEFE6-D62A-49F4-80B7-D192EDCC94AE}" srcId="{A65FE8B5-8428-4704-9648-DD26055311A0}" destId="{9011B8D1-FF81-41D7-8597-41A189831945}" srcOrd="1" destOrd="0" parTransId="{55678C22-3E8E-4376-8818-07E2F0E2516E}" sibTransId="{60932E60-B013-4593-AD31-F678D953D53C}"/>
    <dgm:cxn modelId="{6CF178E9-6A94-44D3-90CD-23A406A1ABBA}" type="presOf" srcId="{9011B8D1-FF81-41D7-8597-41A189831945}" destId="{18A28F7B-F4B6-4BFE-89D0-605A34E09071}" srcOrd="0" destOrd="0" presId="urn:microsoft.com/office/officeart/2018/2/layout/IconCircleList"/>
    <dgm:cxn modelId="{4E6063F6-86BC-4D89-8722-3BDFDDD9C0F2}" srcId="{A65FE8B5-8428-4704-9648-DD26055311A0}" destId="{793E59FA-78C8-4595-B62E-E4C7EBECF6D7}" srcOrd="2" destOrd="0" parTransId="{3E66A853-45B0-4099-B008-F7DB3521B2D0}" sibTransId="{F5A14CF4-791C-429D-B591-6B206343C8D9}"/>
    <dgm:cxn modelId="{257C1645-F586-4F5D-8755-8B157C654F78}" type="presParOf" srcId="{DB75922C-FD5E-4055-9988-68B846BF8A62}" destId="{C66E52C9-7D89-410A-B273-A8EA9763E6B4}" srcOrd="0" destOrd="0" presId="urn:microsoft.com/office/officeart/2018/2/layout/IconCircleList"/>
    <dgm:cxn modelId="{1D09FA3B-2BDA-421B-97C7-B690256F450F}" type="presParOf" srcId="{C66E52C9-7D89-410A-B273-A8EA9763E6B4}" destId="{375C9F0C-760D-4B7D-AEE4-423D9E1EF50C}" srcOrd="0" destOrd="0" presId="urn:microsoft.com/office/officeart/2018/2/layout/IconCircleList"/>
    <dgm:cxn modelId="{CF9552D9-D0C5-426E-91A8-B21E72226E17}" type="presParOf" srcId="{375C9F0C-760D-4B7D-AEE4-423D9E1EF50C}" destId="{EEC332A5-0932-45E4-B288-4A638E87960B}" srcOrd="0" destOrd="0" presId="urn:microsoft.com/office/officeart/2018/2/layout/IconCircleList"/>
    <dgm:cxn modelId="{BB6C9C3A-E2E7-48B9-885F-1D8ED4B7E8F9}" type="presParOf" srcId="{375C9F0C-760D-4B7D-AEE4-423D9E1EF50C}" destId="{6CE75A10-4128-49BC-A4BE-7DFAFE93CC6A}" srcOrd="1" destOrd="0" presId="urn:microsoft.com/office/officeart/2018/2/layout/IconCircleList"/>
    <dgm:cxn modelId="{F6D6EF43-297E-4652-861E-A762BFC60C76}" type="presParOf" srcId="{375C9F0C-760D-4B7D-AEE4-423D9E1EF50C}" destId="{684DC00D-EC07-463F-ABBA-C255712C3E71}" srcOrd="2" destOrd="0" presId="urn:microsoft.com/office/officeart/2018/2/layout/IconCircleList"/>
    <dgm:cxn modelId="{A9E2EF3C-79CB-40B5-B559-56895AF7BE14}" type="presParOf" srcId="{375C9F0C-760D-4B7D-AEE4-423D9E1EF50C}" destId="{07ACF2CC-DFCB-4FA4-A4E9-44A27872EB51}" srcOrd="3" destOrd="0" presId="urn:microsoft.com/office/officeart/2018/2/layout/IconCircleList"/>
    <dgm:cxn modelId="{CA0B4EC4-236D-4E93-83A2-700E7841F715}" type="presParOf" srcId="{C66E52C9-7D89-410A-B273-A8EA9763E6B4}" destId="{36858DE1-F368-4EAA-BB9E-5F3090E366CF}" srcOrd="1" destOrd="0" presId="urn:microsoft.com/office/officeart/2018/2/layout/IconCircleList"/>
    <dgm:cxn modelId="{B3BB2C73-75E0-42DD-BC2B-31533C0F0D49}" type="presParOf" srcId="{C66E52C9-7D89-410A-B273-A8EA9763E6B4}" destId="{1321B833-7510-4FB2-8739-BBA35956515A}" srcOrd="2" destOrd="0" presId="urn:microsoft.com/office/officeart/2018/2/layout/IconCircleList"/>
    <dgm:cxn modelId="{402BE871-D59A-4C75-97DF-34459C15D072}" type="presParOf" srcId="{1321B833-7510-4FB2-8739-BBA35956515A}" destId="{AAE7A3D8-4F30-4816-B6BF-05D380609781}" srcOrd="0" destOrd="0" presId="urn:microsoft.com/office/officeart/2018/2/layout/IconCircleList"/>
    <dgm:cxn modelId="{32214FEB-54E5-4907-AB3D-E399B7C14586}" type="presParOf" srcId="{1321B833-7510-4FB2-8739-BBA35956515A}" destId="{B6C80DA1-B57D-4BCE-A294-061416E627DF}" srcOrd="1" destOrd="0" presId="urn:microsoft.com/office/officeart/2018/2/layout/IconCircleList"/>
    <dgm:cxn modelId="{5EB1A88E-0435-4227-A8E9-BC3193090F82}" type="presParOf" srcId="{1321B833-7510-4FB2-8739-BBA35956515A}" destId="{259A378E-C0B8-4C01-A212-194F1B261FB6}" srcOrd="2" destOrd="0" presId="urn:microsoft.com/office/officeart/2018/2/layout/IconCircleList"/>
    <dgm:cxn modelId="{02112C98-C27F-48AD-A4DF-C77B41F999F2}" type="presParOf" srcId="{1321B833-7510-4FB2-8739-BBA35956515A}" destId="{18A28F7B-F4B6-4BFE-89D0-605A34E09071}" srcOrd="3" destOrd="0" presId="urn:microsoft.com/office/officeart/2018/2/layout/IconCircleList"/>
    <dgm:cxn modelId="{354C578F-F811-4653-AD9F-546D8A3DEEC0}" type="presParOf" srcId="{C66E52C9-7D89-410A-B273-A8EA9763E6B4}" destId="{BD8DF087-6A58-491E-9025-DF79FDE4573C}" srcOrd="3" destOrd="0" presId="urn:microsoft.com/office/officeart/2018/2/layout/IconCircleList"/>
    <dgm:cxn modelId="{25B77BD9-2A91-48C0-AECF-0490B833EBE5}" type="presParOf" srcId="{C66E52C9-7D89-410A-B273-A8EA9763E6B4}" destId="{3F34931A-C715-448D-85D1-012E212358C6}" srcOrd="4" destOrd="0" presId="urn:microsoft.com/office/officeart/2018/2/layout/IconCircleList"/>
    <dgm:cxn modelId="{BC438B45-CF1F-4835-9630-E55BE3B893E0}" type="presParOf" srcId="{3F34931A-C715-448D-85D1-012E212358C6}" destId="{9E9E1E58-44E3-4755-9FEB-4616E69AD8ED}" srcOrd="0" destOrd="0" presId="urn:microsoft.com/office/officeart/2018/2/layout/IconCircleList"/>
    <dgm:cxn modelId="{551A35A8-4041-494D-A389-C96181E186F6}" type="presParOf" srcId="{3F34931A-C715-448D-85D1-012E212358C6}" destId="{A9EE3A97-7F15-4653-B0FB-AC729B4307F9}" srcOrd="1" destOrd="0" presId="urn:microsoft.com/office/officeart/2018/2/layout/IconCircleList"/>
    <dgm:cxn modelId="{F47EECCF-8297-47B2-9AA9-E6CB47084B20}" type="presParOf" srcId="{3F34931A-C715-448D-85D1-012E212358C6}" destId="{D443EF27-63E0-4628-A284-DF6A4EE08F9E}" srcOrd="2" destOrd="0" presId="urn:microsoft.com/office/officeart/2018/2/layout/IconCircleList"/>
    <dgm:cxn modelId="{41481928-43D3-48D4-8296-77E14793150B}" type="presParOf" srcId="{3F34931A-C715-448D-85D1-012E212358C6}" destId="{9A6FAAF6-514D-45BD-A81D-D869970C88E1}" srcOrd="3" destOrd="0" presId="urn:microsoft.com/office/officeart/2018/2/layout/IconCircleList"/>
    <dgm:cxn modelId="{2F867979-267F-4450-AB93-E6704E956046}" type="presParOf" srcId="{C66E52C9-7D89-410A-B273-A8EA9763E6B4}" destId="{1B16AC5C-D039-43C0-ACE7-BE0CCBDD8930}" srcOrd="5" destOrd="0" presId="urn:microsoft.com/office/officeart/2018/2/layout/IconCircleList"/>
    <dgm:cxn modelId="{641EA1E4-98E1-4D6B-9099-B40D812B5F68}" type="presParOf" srcId="{C66E52C9-7D89-410A-B273-A8EA9763E6B4}" destId="{96F90899-BA73-433C-92D6-8DDA4466265B}" srcOrd="6" destOrd="0" presId="urn:microsoft.com/office/officeart/2018/2/layout/IconCircleList"/>
    <dgm:cxn modelId="{4FC76FAA-F36C-43F7-9C03-2F4395B36A7E}" type="presParOf" srcId="{96F90899-BA73-433C-92D6-8DDA4466265B}" destId="{217CC574-67DF-4DAF-9DEF-12E1A9B8EC47}" srcOrd="0" destOrd="0" presId="urn:microsoft.com/office/officeart/2018/2/layout/IconCircleList"/>
    <dgm:cxn modelId="{93105507-39A0-4084-898B-3DF806F40784}" type="presParOf" srcId="{96F90899-BA73-433C-92D6-8DDA4466265B}" destId="{67C83C71-3C48-4C45-88F8-6F0776E0169C}" srcOrd="1" destOrd="0" presId="urn:microsoft.com/office/officeart/2018/2/layout/IconCircleList"/>
    <dgm:cxn modelId="{8AE34B1E-EB64-40FC-8AD0-80D81C265D9D}" type="presParOf" srcId="{96F90899-BA73-433C-92D6-8DDA4466265B}" destId="{DB216ACF-5195-4EBC-932E-C154AC877BAA}" srcOrd="2" destOrd="0" presId="urn:microsoft.com/office/officeart/2018/2/layout/IconCircleList"/>
    <dgm:cxn modelId="{0C11F581-5FBC-4B67-9461-929902BF6979}" type="presParOf" srcId="{96F90899-BA73-433C-92D6-8DDA4466265B}" destId="{23F28058-7DF2-44C3-A07B-32B512ABD93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6B75F1-90EB-4D98-A739-EB7056B5E081}"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858D410-C2E6-4FAD-94FB-5CE27A98BA3F}">
      <dgm:prSet/>
      <dgm:spPr/>
      <dgm:t>
        <a:bodyPr/>
        <a:lstStyle/>
        <a:p>
          <a:pPr>
            <a:defRPr cap="all"/>
          </a:pPr>
          <a:r>
            <a:rPr lang="pl-PL"/>
            <a:t>marketing lokalny (skupia się na osobach mieszkających w konkretnych lokalizacjach), </a:t>
          </a:r>
          <a:endParaRPr lang="en-US"/>
        </a:p>
      </dgm:t>
    </dgm:pt>
    <dgm:pt modelId="{24AEEF11-95C1-42CD-BA60-6D254837F2B2}" type="parTrans" cxnId="{7E3E9F78-80D4-42DA-BDBB-C5C40C265E03}">
      <dgm:prSet/>
      <dgm:spPr/>
      <dgm:t>
        <a:bodyPr/>
        <a:lstStyle/>
        <a:p>
          <a:endParaRPr lang="en-US"/>
        </a:p>
      </dgm:t>
    </dgm:pt>
    <dgm:pt modelId="{8774CE6B-D427-455B-B76E-E07971CDD4FF}" type="sibTrans" cxnId="{7E3E9F78-80D4-42DA-BDBB-C5C40C265E03}">
      <dgm:prSet/>
      <dgm:spPr/>
      <dgm:t>
        <a:bodyPr/>
        <a:lstStyle/>
        <a:p>
          <a:endParaRPr lang="en-US"/>
        </a:p>
      </dgm:t>
    </dgm:pt>
    <dgm:pt modelId="{F62EF406-DDDA-4F37-95AF-FB7759FCF493}">
      <dgm:prSet/>
      <dgm:spPr/>
      <dgm:t>
        <a:bodyPr/>
        <a:lstStyle/>
        <a:p>
          <a:pPr>
            <a:defRPr cap="all"/>
          </a:pPr>
          <a:r>
            <a:rPr lang="pl-PL"/>
            <a:t>działania zakrojone na szeroką skalę.</a:t>
          </a:r>
          <a:endParaRPr lang="en-US"/>
        </a:p>
      </dgm:t>
    </dgm:pt>
    <dgm:pt modelId="{CE644C4A-F5A0-4FBF-8FD8-3E959BDAAA98}" type="parTrans" cxnId="{D45E390F-76B4-4992-A352-F9C0ACF80B51}">
      <dgm:prSet/>
      <dgm:spPr/>
      <dgm:t>
        <a:bodyPr/>
        <a:lstStyle/>
        <a:p>
          <a:endParaRPr lang="en-US"/>
        </a:p>
      </dgm:t>
    </dgm:pt>
    <dgm:pt modelId="{ADC7B928-775C-44D4-AE48-3C14675F7168}" type="sibTrans" cxnId="{D45E390F-76B4-4992-A352-F9C0ACF80B51}">
      <dgm:prSet/>
      <dgm:spPr/>
      <dgm:t>
        <a:bodyPr/>
        <a:lstStyle/>
        <a:p>
          <a:endParaRPr lang="en-US"/>
        </a:p>
      </dgm:t>
    </dgm:pt>
    <dgm:pt modelId="{35B112CE-CA40-41F6-AF05-F5B533562433}" type="pres">
      <dgm:prSet presAssocID="{DD6B75F1-90EB-4D98-A739-EB7056B5E081}" presName="root" presStyleCnt="0">
        <dgm:presLayoutVars>
          <dgm:dir/>
          <dgm:resizeHandles val="exact"/>
        </dgm:presLayoutVars>
      </dgm:prSet>
      <dgm:spPr/>
    </dgm:pt>
    <dgm:pt modelId="{B7F531ED-D7BA-41B2-B269-B8279307E127}" type="pres">
      <dgm:prSet presAssocID="{D858D410-C2E6-4FAD-94FB-5CE27A98BA3F}" presName="compNode" presStyleCnt="0"/>
      <dgm:spPr/>
    </dgm:pt>
    <dgm:pt modelId="{4C172465-FF6C-4B36-91D2-82A1B3A0499D}" type="pres">
      <dgm:prSet presAssocID="{D858D410-C2E6-4FAD-94FB-5CE27A98BA3F}" presName="iconBgRect" presStyleLbl="bgShp" presStyleIdx="0" presStyleCnt="2"/>
      <dgm:spPr/>
    </dgm:pt>
    <dgm:pt modelId="{3FA54F43-F616-4051-8AA2-4A3D07231A8A}" type="pres">
      <dgm:prSet presAssocID="{D858D410-C2E6-4FAD-94FB-5CE27A98BA3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truj"/>
        </a:ext>
      </dgm:extLst>
    </dgm:pt>
    <dgm:pt modelId="{4BB88D79-1044-40B5-8EFE-97F2F57C230C}" type="pres">
      <dgm:prSet presAssocID="{D858D410-C2E6-4FAD-94FB-5CE27A98BA3F}" presName="spaceRect" presStyleCnt="0"/>
      <dgm:spPr/>
    </dgm:pt>
    <dgm:pt modelId="{0FE81D29-A66A-46B5-8311-22CBDCFD2799}" type="pres">
      <dgm:prSet presAssocID="{D858D410-C2E6-4FAD-94FB-5CE27A98BA3F}" presName="textRect" presStyleLbl="revTx" presStyleIdx="0" presStyleCnt="2">
        <dgm:presLayoutVars>
          <dgm:chMax val="1"/>
          <dgm:chPref val="1"/>
        </dgm:presLayoutVars>
      </dgm:prSet>
      <dgm:spPr/>
    </dgm:pt>
    <dgm:pt modelId="{0752EE53-8276-4B06-A0C1-25DD9FF4B056}" type="pres">
      <dgm:prSet presAssocID="{8774CE6B-D427-455B-B76E-E07971CDD4FF}" presName="sibTrans" presStyleCnt="0"/>
      <dgm:spPr/>
    </dgm:pt>
    <dgm:pt modelId="{A500BDED-9038-4396-85D7-6322B2692773}" type="pres">
      <dgm:prSet presAssocID="{F62EF406-DDDA-4F37-95AF-FB7759FCF493}" presName="compNode" presStyleCnt="0"/>
      <dgm:spPr/>
    </dgm:pt>
    <dgm:pt modelId="{C3D91890-2A3F-4D44-AAFC-52FDDA40727C}" type="pres">
      <dgm:prSet presAssocID="{F62EF406-DDDA-4F37-95AF-FB7759FCF493}" presName="iconBgRect" presStyleLbl="bgShp" presStyleIdx="1" presStyleCnt="2"/>
      <dgm:spPr/>
    </dgm:pt>
    <dgm:pt modelId="{699B8855-21C7-4A42-A3B5-8B57D24AC2BC}" type="pres">
      <dgm:prSet presAssocID="{F62EF406-DDDA-4F37-95AF-FB7759FCF49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pper board"/>
        </a:ext>
      </dgm:extLst>
    </dgm:pt>
    <dgm:pt modelId="{9136D2A2-F142-4A6F-A8E9-3A18F102C930}" type="pres">
      <dgm:prSet presAssocID="{F62EF406-DDDA-4F37-95AF-FB7759FCF493}" presName="spaceRect" presStyleCnt="0"/>
      <dgm:spPr/>
    </dgm:pt>
    <dgm:pt modelId="{13E9583F-8244-402A-8FA6-3C11BF5F0EA0}" type="pres">
      <dgm:prSet presAssocID="{F62EF406-DDDA-4F37-95AF-FB7759FCF493}" presName="textRect" presStyleLbl="revTx" presStyleIdx="1" presStyleCnt="2">
        <dgm:presLayoutVars>
          <dgm:chMax val="1"/>
          <dgm:chPref val="1"/>
        </dgm:presLayoutVars>
      </dgm:prSet>
      <dgm:spPr/>
    </dgm:pt>
  </dgm:ptLst>
  <dgm:cxnLst>
    <dgm:cxn modelId="{D45E390F-76B4-4992-A352-F9C0ACF80B51}" srcId="{DD6B75F1-90EB-4D98-A739-EB7056B5E081}" destId="{F62EF406-DDDA-4F37-95AF-FB7759FCF493}" srcOrd="1" destOrd="0" parTransId="{CE644C4A-F5A0-4FBF-8FD8-3E959BDAAA98}" sibTransId="{ADC7B928-775C-44D4-AE48-3C14675F7168}"/>
    <dgm:cxn modelId="{CFA1C71A-D4BC-4B7D-8444-CB8B91A38079}" type="presOf" srcId="{D858D410-C2E6-4FAD-94FB-5CE27A98BA3F}" destId="{0FE81D29-A66A-46B5-8311-22CBDCFD2799}" srcOrd="0" destOrd="0" presId="urn:microsoft.com/office/officeart/2018/5/layout/IconCircleLabelList"/>
    <dgm:cxn modelId="{7E3E9F78-80D4-42DA-BDBB-C5C40C265E03}" srcId="{DD6B75F1-90EB-4D98-A739-EB7056B5E081}" destId="{D858D410-C2E6-4FAD-94FB-5CE27A98BA3F}" srcOrd="0" destOrd="0" parTransId="{24AEEF11-95C1-42CD-BA60-6D254837F2B2}" sibTransId="{8774CE6B-D427-455B-B76E-E07971CDD4FF}"/>
    <dgm:cxn modelId="{013BAFDC-5E1D-4B98-9A6E-DC76606C68A7}" type="presOf" srcId="{F62EF406-DDDA-4F37-95AF-FB7759FCF493}" destId="{13E9583F-8244-402A-8FA6-3C11BF5F0EA0}" srcOrd="0" destOrd="0" presId="urn:microsoft.com/office/officeart/2018/5/layout/IconCircleLabelList"/>
    <dgm:cxn modelId="{F42C1AE6-602D-4B13-8F37-57E03A2B8056}" type="presOf" srcId="{DD6B75F1-90EB-4D98-A739-EB7056B5E081}" destId="{35B112CE-CA40-41F6-AF05-F5B533562433}" srcOrd="0" destOrd="0" presId="urn:microsoft.com/office/officeart/2018/5/layout/IconCircleLabelList"/>
    <dgm:cxn modelId="{930A446E-0E02-4209-A78A-1E71AEC1DB8C}" type="presParOf" srcId="{35B112CE-CA40-41F6-AF05-F5B533562433}" destId="{B7F531ED-D7BA-41B2-B269-B8279307E127}" srcOrd="0" destOrd="0" presId="urn:microsoft.com/office/officeart/2018/5/layout/IconCircleLabelList"/>
    <dgm:cxn modelId="{0B254CE4-2666-4E3C-895F-4FB34F269AAF}" type="presParOf" srcId="{B7F531ED-D7BA-41B2-B269-B8279307E127}" destId="{4C172465-FF6C-4B36-91D2-82A1B3A0499D}" srcOrd="0" destOrd="0" presId="urn:microsoft.com/office/officeart/2018/5/layout/IconCircleLabelList"/>
    <dgm:cxn modelId="{3375FF46-3743-4D0A-BDE7-1B34770CEA32}" type="presParOf" srcId="{B7F531ED-D7BA-41B2-B269-B8279307E127}" destId="{3FA54F43-F616-4051-8AA2-4A3D07231A8A}" srcOrd="1" destOrd="0" presId="urn:microsoft.com/office/officeart/2018/5/layout/IconCircleLabelList"/>
    <dgm:cxn modelId="{CBAB6EDB-FBD4-46A5-A6CA-57B2805BEA73}" type="presParOf" srcId="{B7F531ED-D7BA-41B2-B269-B8279307E127}" destId="{4BB88D79-1044-40B5-8EFE-97F2F57C230C}" srcOrd="2" destOrd="0" presId="urn:microsoft.com/office/officeart/2018/5/layout/IconCircleLabelList"/>
    <dgm:cxn modelId="{81C5EDE9-9853-4878-8157-2DB7D42220D4}" type="presParOf" srcId="{B7F531ED-D7BA-41B2-B269-B8279307E127}" destId="{0FE81D29-A66A-46B5-8311-22CBDCFD2799}" srcOrd="3" destOrd="0" presId="urn:microsoft.com/office/officeart/2018/5/layout/IconCircleLabelList"/>
    <dgm:cxn modelId="{5D7FB7AF-BBBF-4C30-AECE-64BB03498F39}" type="presParOf" srcId="{35B112CE-CA40-41F6-AF05-F5B533562433}" destId="{0752EE53-8276-4B06-A0C1-25DD9FF4B056}" srcOrd="1" destOrd="0" presId="urn:microsoft.com/office/officeart/2018/5/layout/IconCircleLabelList"/>
    <dgm:cxn modelId="{3683C1E8-7FC8-418D-A241-A5F3CB3CCDA8}" type="presParOf" srcId="{35B112CE-CA40-41F6-AF05-F5B533562433}" destId="{A500BDED-9038-4396-85D7-6322B2692773}" srcOrd="2" destOrd="0" presId="urn:microsoft.com/office/officeart/2018/5/layout/IconCircleLabelList"/>
    <dgm:cxn modelId="{7E06CA59-7B00-42C5-8C3D-AA0612F4E53D}" type="presParOf" srcId="{A500BDED-9038-4396-85D7-6322B2692773}" destId="{C3D91890-2A3F-4D44-AAFC-52FDDA40727C}" srcOrd="0" destOrd="0" presId="urn:microsoft.com/office/officeart/2018/5/layout/IconCircleLabelList"/>
    <dgm:cxn modelId="{8BAD40FA-E9C3-4206-83BD-6D1AE25354B8}" type="presParOf" srcId="{A500BDED-9038-4396-85D7-6322B2692773}" destId="{699B8855-21C7-4A42-A3B5-8B57D24AC2BC}" srcOrd="1" destOrd="0" presId="urn:microsoft.com/office/officeart/2018/5/layout/IconCircleLabelList"/>
    <dgm:cxn modelId="{5121106D-8EA9-469C-ACD2-07CE2C04FF28}" type="presParOf" srcId="{A500BDED-9038-4396-85D7-6322B2692773}" destId="{9136D2A2-F142-4A6F-A8E9-3A18F102C930}" srcOrd="2" destOrd="0" presId="urn:microsoft.com/office/officeart/2018/5/layout/IconCircleLabelList"/>
    <dgm:cxn modelId="{FE3BBEAD-649B-4ECD-86F2-9A6E696381B8}" type="presParOf" srcId="{A500BDED-9038-4396-85D7-6322B2692773}" destId="{13E9583F-8244-402A-8FA6-3C11BF5F0EA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526AE-C122-9046-9B34-B94D2EA7D494}">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4AF4E-6E5D-5D4B-B69E-5EF89FD7213C}">
      <dsp:nvSpPr>
        <dsp:cNvPr id="0" name=""/>
        <dsp:cNvSpPr/>
      </dsp:nvSpPr>
      <dsp:spPr>
        <a:xfrm>
          <a:off x="0" y="67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aspekty kulturowe, </a:t>
          </a:r>
          <a:endParaRPr lang="en-US" sz="2800" kern="1200"/>
        </a:p>
      </dsp:txBody>
      <dsp:txXfrm>
        <a:off x="0" y="675"/>
        <a:ext cx="6900512" cy="614976"/>
      </dsp:txXfrm>
    </dsp:sp>
    <dsp:sp modelId="{1C63E5E3-8C61-404F-8F19-86270582DE38}">
      <dsp:nvSpPr>
        <dsp:cNvPr id="0" name=""/>
        <dsp:cNvSpPr/>
      </dsp:nvSpPr>
      <dsp:spPr>
        <a:xfrm>
          <a:off x="0" y="615652"/>
          <a:ext cx="6900512" cy="0"/>
        </a:xfrm>
        <a:prstGeom prst="line">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545DD-3E25-A446-A9F5-5244103F8756}">
      <dsp:nvSpPr>
        <dsp:cNvPr id="0" name=""/>
        <dsp:cNvSpPr/>
      </dsp:nvSpPr>
      <dsp:spPr>
        <a:xfrm>
          <a:off x="0" y="61565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aspekty ekonomiczne, </a:t>
          </a:r>
          <a:endParaRPr lang="en-US" sz="2800" kern="1200"/>
        </a:p>
      </dsp:txBody>
      <dsp:txXfrm>
        <a:off x="0" y="615652"/>
        <a:ext cx="6900512" cy="614976"/>
      </dsp:txXfrm>
    </dsp:sp>
    <dsp:sp modelId="{C75D7181-748B-EF41-83BE-62CA8D383099}">
      <dsp:nvSpPr>
        <dsp:cNvPr id="0" name=""/>
        <dsp:cNvSpPr/>
      </dsp:nvSpPr>
      <dsp:spPr>
        <a:xfrm>
          <a:off x="0" y="1230628"/>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8600A-1862-2042-AB37-38A4D79FEC26}">
      <dsp:nvSpPr>
        <dsp:cNvPr id="0" name=""/>
        <dsp:cNvSpPr/>
      </dsp:nvSpPr>
      <dsp:spPr>
        <a:xfrm>
          <a:off x="0" y="123062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ambicje mieszkańców, </a:t>
          </a:r>
          <a:endParaRPr lang="en-US" sz="2800" kern="1200"/>
        </a:p>
      </dsp:txBody>
      <dsp:txXfrm>
        <a:off x="0" y="1230628"/>
        <a:ext cx="6900512" cy="614976"/>
      </dsp:txXfrm>
    </dsp:sp>
    <dsp:sp modelId="{6CC4B789-BE32-914A-ACAB-2EFE43F54F3F}">
      <dsp:nvSpPr>
        <dsp:cNvPr id="0" name=""/>
        <dsp:cNvSpPr/>
      </dsp:nvSpPr>
      <dsp:spPr>
        <a:xfrm>
          <a:off x="0" y="1845605"/>
          <a:ext cx="6900512" cy="0"/>
        </a:xfrm>
        <a:prstGeom prst="line">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C30896-B49A-2840-A63F-3FDDCFE8EAC2}">
      <dsp:nvSpPr>
        <dsp:cNvPr id="0" name=""/>
        <dsp:cNvSpPr/>
      </dsp:nvSpPr>
      <dsp:spPr>
        <a:xfrm>
          <a:off x="0" y="184560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obszary działań,</a:t>
          </a:r>
          <a:endParaRPr lang="en-US" sz="2800" kern="1200"/>
        </a:p>
      </dsp:txBody>
      <dsp:txXfrm>
        <a:off x="0" y="1845605"/>
        <a:ext cx="6900512" cy="614976"/>
      </dsp:txXfrm>
    </dsp:sp>
    <dsp:sp modelId="{CC2AD45C-43B0-3C4F-88F2-17760FC44C1A}">
      <dsp:nvSpPr>
        <dsp:cNvPr id="0" name=""/>
        <dsp:cNvSpPr/>
      </dsp:nvSpPr>
      <dsp:spPr>
        <a:xfrm>
          <a:off x="0" y="2460582"/>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2628AF-DBDC-B84C-B640-3247B61761A4}">
      <dsp:nvSpPr>
        <dsp:cNvPr id="0" name=""/>
        <dsp:cNvSpPr/>
      </dsp:nvSpPr>
      <dsp:spPr>
        <a:xfrm>
          <a:off x="0" y="246058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grupa docelowa,</a:t>
          </a:r>
          <a:endParaRPr lang="en-US" sz="2800" kern="1200"/>
        </a:p>
      </dsp:txBody>
      <dsp:txXfrm>
        <a:off x="0" y="2460582"/>
        <a:ext cx="6900512" cy="614976"/>
      </dsp:txXfrm>
    </dsp:sp>
    <dsp:sp modelId="{B9C36A0D-1DBC-4F47-AAC7-CD1E3EA3C2B5}">
      <dsp:nvSpPr>
        <dsp:cNvPr id="0" name=""/>
        <dsp:cNvSpPr/>
      </dsp:nvSpPr>
      <dsp:spPr>
        <a:xfrm>
          <a:off x="0" y="3075558"/>
          <a:ext cx="6900512" cy="0"/>
        </a:xfrm>
        <a:prstGeom prst="line">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1F941-157D-C64E-A91C-EFA39D3A48BB}">
      <dsp:nvSpPr>
        <dsp:cNvPr id="0" name=""/>
        <dsp:cNvSpPr/>
      </dsp:nvSpPr>
      <dsp:spPr>
        <a:xfrm>
          <a:off x="0" y="307555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cele kampanii, </a:t>
          </a:r>
          <a:endParaRPr lang="en-US" sz="2800" kern="1200"/>
        </a:p>
      </dsp:txBody>
      <dsp:txXfrm>
        <a:off x="0" y="3075558"/>
        <a:ext cx="6900512" cy="614976"/>
      </dsp:txXfrm>
    </dsp:sp>
    <dsp:sp modelId="{08408612-D6FF-5B4A-80E6-C3251C712132}">
      <dsp:nvSpPr>
        <dsp:cNvPr id="0" name=""/>
        <dsp:cNvSpPr/>
      </dsp:nvSpPr>
      <dsp:spPr>
        <a:xfrm>
          <a:off x="0" y="3690535"/>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B12C3C-66EA-4043-94A7-65EC982D1BCA}">
      <dsp:nvSpPr>
        <dsp:cNvPr id="0" name=""/>
        <dsp:cNvSpPr/>
      </dsp:nvSpPr>
      <dsp:spPr>
        <a:xfrm>
          <a:off x="0" y="369053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spójna wizja, </a:t>
          </a:r>
          <a:endParaRPr lang="en-US" sz="2800" kern="1200"/>
        </a:p>
      </dsp:txBody>
      <dsp:txXfrm>
        <a:off x="0" y="3690535"/>
        <a:ext cx="6900512" cy="614976"/>
      </dsp:txXfrm>
    </dsp:sp>
    <dsp:sp modelId="{6986675E-A7D2-2F46-B741-5BBF25C98F16}">
      <dsp:nvSpPr>
        <dsp:cNvPr id="0" name=""/>
        <dsp:cNvSpPr/>
      </dsp:nvSpPr>
      <dsp:spPr>
        <a:xfrm>
          <a:off x="0" y="4305512"/>
          <a:ext cx="6900512" cy="0"/>
        </a:xfrm>
        <a:prstGeom prst="line">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80D37-5BEC-F04E-A286-B84C4EB702D7}">
      <dsp:nvSpPr>
        <dsp:cNvPr id="0" name=""/>
        <dsp:cNvSpPr/>
      </dsp:nvSpPr>
      <dsp:spPr>
        <a:xfrm>
          <a:off x="0" y="430551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staranna warstwa wizualna,</a:t>
          </a:r>
          <a:endParaRPr lang="en-US" sz="2800" kern="1200"/>
        </a:p>
      </dsp:txBody>
      <dsp:txXfrm>
        <a:off x="0" y="4305512"/>
        <a:ext cx="6900512" cy="614976"/>
      </dsp:txXfrm>
    </dsp:sp>
    <dsp:sp modelId="{33865060-DE57-0B47-B075-AC2140324469}">
      <dsp:nvSpPr>
        <dsp:cNvPr id="0" name=""/>
        <dsp:cNvSpPr/>
      </dsp:nvSpPr>
      <dsp:spPr>
        <a:xfrm>
          <a:off x="0" y="4920488"/>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D092D-4A57-3F46-A234-424CDE4923D7}">
      <dsp:nvSpPr>
        <dsp:cNvPr id="0" name=""/>
        <dsp:cNvSpPr/>
      </dsp:nvSpPr>
      <dsp:spPr>
        <a:xfrm>
          <a:off x="0" y="492048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l-PL" sz="2800" kern="1200"/>
            <a:t>monitoring,</a:t>
          </a:r>
          <a:endParaRPr lang="en-US" sz="2800" kern="1200"/>
        </a:p>
      </dsp:txBody>
      <dsp:txXfrm>
        <a:off x="0" y="4920488"/>
        <a:ext cx="6900512" cy="614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332A5-0932-45E4-B288-4A638E87960B}">
      <dsp:nvSpPr>
        <dsp:cNvPr id="0" name=""/>
        <dsp:cNvSpPr/>
      </dsp:nvSpPr>
      <dsp:spPr>
        <a:xfrm>
          <a:off x="282221" y="36802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75A10-4128-49BC-A4BE-7DFAFE93CC6A}">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ACF2CC-DFCB-4FA4-A4E9-44A27872EB51}">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pl-PL" sz="2400" kern="1200"/>
            <a:t>ściąganie kapitału inwestorskiego,</a:t>
          </a:r>
          <a:endParaRPr lang="en-US" sz="2400" kern="1200"/>
        </a:p>
      </dsp:txBody>
      <dsp:txXfrm>
        <a:off x="1948202" y="368029"/>
        <a:ext cx="3233964" cy="1371985"/>
      </dsp:txXfrm>
    </dsp:sp>
    <dsp:sp modelId="{AAE7A3D8-4F30-4816-B6BF-05D380609781}">
      <dsp:nvSpPr>
        <dsp:cNvPr id="0" name=""/>
        <dsp:cNvSpPr/>
      </dsp:nvSpPr>
      <dsp:spPr>
        <a:xfrm>
          <a:off x="5745661" y="36802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C80DA1-B57D-4BCE-A294-061416E627DF}">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A28F7B-F4B6-4BFE-89D0-605A34E09071}">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pl-PL" sz="2400" kern="1200"/>
            <a:t>zachęcanie studentów do wyboru konkretnych uczelni,</a:t>
          </a:r>
          <a:endParaRPr lang="en-US" sz="2400" kern="1200"/>
        </a:p>
      </dsp:txBody>
      <dsp:txXfrm>
        <a:off x="7411643" y="368029"/>
        <a:ext cx="3233964" cy="1371985"/>
      </dsp:txXfrm>
    </dsp:sp>
    <dsp:sp modelId="{9E9E1E58-44E3-4755-9FEB-4616E69AD8ED}">
      <dsp:nvSpPr>
        <dsp:cNvPr id="0" name=""/>
        <dsp:cNvSpPr/>
      </dsp:nvSpPr>
      <dsp:spPr>
        <a:xfrm>
          <a:off x="282221" y="2452790"/>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E3A97-7F15-4653-B0FB-AC729B4307F9}">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6FAAF6-514D-45BD-A81D-D869970C88E1}">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pl-PL" sz="2400" kern="1200"/>
            <a:t>inspirowanie turystów do wyboru konkretnych destynacji lub do powrotu,</a:t>
          </a:r>
          <a:endParaRPr lang="en-US" sz="2400" kern="1200"/>
        </a:p>
      </dsp:txBody>
      <dsp:txXfrm>
        <a:off x="1948202" y="2452790"/>
        <a:ext cx="3233964" cy="1371985"/>
      </dsp:txXfrm>
    </dsp:sp>
    <dsp:sp modelId="{217CC574-67DF-4DAF-9DEF-12E1A9B8EC47}">
      <dsp:nvSpPr>
        <dsp:cNvPr id="0" name=""/>
        <dsp:cNvSpPr/>
      </dsp:nvSpPr>
      <dsp:spPr>
        <a:xfrm>
          <a:off x="5745661" y="2452790"/>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83C71-3C48-4C45-88F8-6F0776E0169C}">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F28058-7DF2-44C3-A07B-32B512ABD938}">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pl-PL" sz="2400" kern="1200"/>
            <a:t>pokazanie miasta jako dobrego miejsca do rozpoczęcia nowej pracy.</a:t>
          </a:r>
          <a:endParaRPr lang="en-US" sz="2400" kern="1200"/>
        </a:p>
      </dsp:txBody>
      <dsp:txXfrm>
        <a:off x="7411643" y="2452790"/>
        <a:ext cx="3233964" cy="1371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72465-FF6C-4B36-91D2-82A1B3A0499D}">
      <dsp:nvSpPr>
        <dsp:cNvPr id="0" name=""/>
        <dsp:cNvSpPr/>
      </dsp:nvSpPr>
      <dsp:spPr>
        <a:xfrm>
          <a:off x="2250914" y="2964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A54F43-F616-4051-8AA2-4A3D07231A8A}">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E81D29-A66A-46B5-8311-22CBDCFD2799}">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pl-PL" sz="1700" kern="1200"/>
            <a:t>marketing lokalny (skupia się na osobach mieszkających w konkretnych lokalizacjach), </a:t>
          </a:r>
          <a:endParaRPr lang="en-US" sz="1700" kern="1200"/>
        </a:p>
      </dsp:txBody>
      <dsp:txXfrm>
        <a:off x="1548914" y="3176402"/>
        <a:ext cx="3600000" cy="720000"/>
      </dsp:txXfrm>
    </dsp:sp>
    <dsp:sp modelId="{C3D91890-2A3F-4D44-AAFC-52FDDA40727C}">
      <dsp:nvSpPr>
        <dsp:cNvPr id="0" name=""/>
        <dsp:cNvSpPr/>
      </dsp:nvSpPr>
      <dsp:spPr>
        <a:xfrm>
          <a:off x="6480914" y="2964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9B8855-21C7-4A42-A3B5-8B57D24AC2BC}">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E9583F-8244-402A-8FA6-3C11BF5F0EA0}">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pl-PL" sz="1700" kern="1200"/>
            <a:t>działania zakrojone na szeroką skalę.</a:t>
          </a:r>
          <a:endParaRPr lang="en-US" sz="1700" kern="1200"/>
        </a:p>
      </dsp:txBody>
      <dsp:txXfrm>
        <a:off x="5778914"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A5E5E-67E9-CA49-97EA-D3DF89C20A6B}" type="datetimeFigureOut">
              <a:rPr lang="pl-PL" smtClean="0"/>
              <a:t>17.03.2026</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CA633-E4F6-F24F-BC50-8E1CA3B98B24}" type="slidenum">
              <a:rPr lang="pl-PL" smtClean="0"/>
              <a:t>‹#›</a:t>
            </a:fld>
            <a:endParaRPr lang="pl-PL"/>
          </a:p>
        </p:txBody>
      </p:sp>
    </p:spTree>
    <p:extLst>
      <p:ext uri="{BB962C8B-B14F-4D97-AF65-F5344CB8AC3E}">
        <p14:creationId xmlns:p14="http://schemas.microsoft.com/office/powerpoint/2010/main" val="311525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arkaterytorialna.pl/baza-wiedzy/city-placemen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istnieją miejsca, których nazwy samoczynnie przywodzą na myśl określone obrazy, symbole czy slogany. Co decyduje o tym, że jedne obszary są bardziej rozpoznawalne od innych? Jednym z czynników, wpływających na popularyzację danego obszaru, jest odmiana marketingu zwana marketingiem terytorialnym.</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1</a:t>
            </a:fld>
            <a:endParaRPr lang="pl-PL"/>
          </a:p>
        </p:txBody>
      </p:sp>
    </p:spTree>
    <p:extLst>
      <p:ext uri="{BB962C8B-B14F-4D97-AF65-F5344CB8AC3E}">
        <p14:creationId xmlns:p14="http://schemas.microsoft.com/office/powerpoint/2010/main" val="136483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dirty="0">
                <a:solidFill>
                  <a:schemeClr val="tx1"/>
                </a:solidFill>
                <a:effectLst/>
                <a:latin typeface="+mn-lt"/>
                <a:ea typeface="+mn-ea"/>
                <a:cs typeface="+mn-cs"/>
              </a:rPr>
              <a:t>„</a:t>
            </a:r>
            <a:r>
              <a:rPr lang="pl-PL" sz="1200" b="1" kern="1200" dirty="0" err="1">
                <a:solidFill>
                  <a:schemeClr val="tx1"/>
                </a:solidFill>
                <a:effectLst/>
                <a:latin typeface="+mn-lt"/>
                <a:ea typeface="+mn-ea"/>
                <a:cs typeface="+mn-cs"/>
              </a:rPr>
              <a:t>Emily</a:t>
            </a:r>
            <a:r>
              <a:rPr lang="pl-PL" sz="1200" b="1" kern="1200" dirty="0">
                <a:solidFill>
                  <a:schemeClr val="tx1"/>
                </a:solidFill>
                <a:effectLst/>
                <a:latin typeface="+mn-lt"/>
                <a:ea typeface="+mn-ea"/>
                <a:cs typeface="+mn-cs"/>
              </a:rPr>
              <a:t> w Paryżu”</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Emily</a:t>
            </a:r>
            <a:r>
              <a:rPr lang="pl-PL" sz="1200" kern="1200" dirty="0">
                <a:solidFill>
                  <a:schemeClr val="tx1"/>
                </a:solidFill>
                <a:effectLst/>
                <a:latin typeface="+mn-lt"/>
                <a:ea typeface="+mn-ea"/>
                <a:cs typeface="+mn-cs"/>
              </a:rPr>
              <a:t> in Paris”) to amerykański serial komediowo-dramatyczny stworzony przez </a:t>
            </a:r>
            <a:r>
              <a:rPr lang="pl-PL" sz="1200" b="1" kern="1200" dirty="0" err="1">
                <a:solidFill>
                  <a:schemeClr val="tx1"/>
                </a:solidFill>
                <a:effectLst/>
                <a:latin typeface="+mn-lt"/>
                <a:ea typeface="+mn-ea"/>
                <a:cs typeface="+mn-cs"/>
              </a:rPr>
              <a:t>Darrena</a:t>
            </a:r>
            <a:r>
              <a:rPr lang="pl-PL" sz="1200" b="1" kern="1200" dirty="0">
                <a:solidFill>
                  <a:schemeClr val="tx1"/>
                </a:solidFill>
                <a:effectLst/>
                <a:latin typeface="+mn-lt"/>
                <a:ea typeface="+mn-ea"/>
                <a:cs typeface="+mn-cs"/>
              </a:rPr>
              <a:t> Stara</a:t>
            </a:r>
            <a:r>
              <a:rPr lang="pl-PL" sz="1200" kern="1200" dirty="0">
                <a:solidFill>
                  <a:schemeClr val="tx1"/>
                </a:solidFill>
                <a:effectLst/>
                <a:latin typeface="+mn-lt"/>
                <a:ea typeface="+mn-ea"/>
                <a:cs typeface="+mn-cs"/>
              </a:rPr>
              <a:t>, twórcę m.in. „Seksu w wielkim mieście”. Serial zadebiutował na </a:t>
            </a:r>
            <a:r>
              <a:rPr lang="pl-PL" sz="1200" kern="1200" dirty="0" err="1">
                <a:solidFill>
                  <a:schemeClr val="tx1"/>
                </a:solidFill>
                <a:effectLst/>
                <a:latin typeface="+mn-lt"/>
                <a:ea typeface="+mn-ea"/>
                <a:cs typeface="+mn-cs"/>
              </a:rPr>
              <a:t>Netfliksie</a:t>
            </a:r>
            <a:r>
              <a:rPr lang="pl-PL" sz="1200" kern="1200" dirty="0">
                <a:solidFill>
                  <a:schemeClr val="tx1"/>
                </a:solidFill>
                <a:effectLst/>
                <a:latin typeface="+mn-lt"/>
                <a:ea typeface="+mn-ea"/>
                <a:cs typeface="+mn-cs"/>
              </a:rPr>
              <a:t> w 2020 roku.</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31</a:t>
            </a:fld>
            <a:endParaRPr lang="pl-PL"/>
          </a:p>
        </p:txBody>
      </p:sp>
    </p:spTree>
    <p:extLst>
      <p:ext uri="{BB962C8B-B14F-4D97-AF65-F5344CB8AC3E}">
        <p14:creationId xmlns:p14="http://schemas.microsoft.com/office/powerpoint/2010/main" val="2038588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Film opowiada o dalszych losach czterech nowojorskich przyjaciółek:</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32</a:t>
            </a:fld>
            <a:endParaRPr lang="pl-PL"/>
          </a:p>
        </p:txBody>
      </p:sp>
    </p:spTree>
    <p:extLst>
      <p:ext uri="{BB962C8B-B14F-4D97-AF65-F5344CB8AC3E}">
        <p14:creationId xmlns:p14="http://schemas.microsoft.com/office/powerpoint/2010/main" val="2575401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Innym miastem uwielbianym przez filmowców i pisarzy jest magiczny Nowy Jork. Bohaterka Seksu w wielkim mieście chodzi z nim na randki, kocha się w nim Woody Allen. Śpiewał o nim Frank Sinatra, gubił się w nim Kevin, dojrzewali w nim Przyjaciele i ekipa z Jak poznałem waszą matkę. Dzięki tym właśnie zabiegom Nowy Jork to miasto, które wiele osób zna, choć nigdy w nim nie były.</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33</a:t>
            </a:fld>
            <a:endParaRPr lang="pl-PL"/>
          </a:p>
        </p:txBody>
      </p:sp>
    </p:spTree>
    <p:extLst>
      <p:ext uri="{BB962C8B-B14F-4D97-AF65-F5344CB8AC3E}">
        <p14:creationId xmlns:p14="http://schemas.microsoft.com/office/powerpoint/2010/main" val="281820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Nad rozlewiskiem </a:t>
            </a:r>
            <a:br>
              <a:rPr lang="pl-PL" dirty="0"/>
            </a:br>
            <a:r>
              <a:rPr lang="pl-PL" sz="1200" kern="1200" dirty="0">
                <a:solidFill>
                  <a:schemeClr val="tx1"/>
                </a:solidFill>
                <a:effectLst/>
                <a:latin typeface="+mn-lt"/>
                <a:ea typeface="+mn-ea"/>
                <a:cs typeface="+mn-cs"/>
              </a:rPr>
              <a:t>Główna bohaterka, </a:t>
            </a:r>
            <a:r>
              <a:rPr lang="pl-PL" sz="1200" b="1" kern="1200" dirty="0">
                <a:solidFill>
                  <a:schemeClr val="tx1"/>
                </a:solidFill>
                <a:effectLst/>
                <a:latin typeface="+mn-lt"/>
                <a:ea typeface="+mn-ea"/>
                <a:cs typeface="+mn-cs"/>
              </a:rPr>
              <a:t>Małgorzata Jantar</a:t>
            </a:r>
            <a:r>
              <a:rPr lang="pl-PL" sz="1200" kern="1200" dirty="0">
                <a:solidFill>
                  <a:schemeClr val="tx1"/>
                </a:solidFill>
                <a:effectLst/>
                <a:latin typeface="+mn-lt"/>
                <a:ea typeface="+mn-ea"/>
                <a:cs typeface="+mn-cs"/>
              </a:rPr>
              <a:t> (grana przez </a:t>
            </a:r>
            <a:r>
              <a:rPr lang="pl-PL" sz="1200" b="1" kern="1200" dirty="0">
                <a:solidFill>
                  <a:schemeClr val="tx1"/>
                </a:solidFill>
                <a:effectLst/>
                <a:latin typeface="+mn-lt"/>
                <a:ea typeface="+mn-ea"/>
                <a:cs typeface="+mn-cs"/>
              </a:rPr>
              <a:t>Joannę Brodzik</a:t>
            </a:r>
            <a:r>
              <a:rPr lang="pl-PL" sz="1200" kern="1200" dirty="0">
                <a:solidFill>
                  <a:schemeClr val="tx1"/>
                </a:solidFill>
                <a:effectLst/>
                <a:latin typeface="+mn-lt"/>
                <a:ea typeface="+mn-ea"/>
                <a:cs typeface="+mn-cs"/>
              </a:rPr>
              <a:t>), to około 40-letnia kobieta z Warszawy, która traci pracę w agencji reklamowej. W trudnym momencie życia postanawia wyjechać na Mazury i odwiedzić swoją matkę, którą znała tylko z listów – </a:t>
            </a:r>
            <a:r>
              <a:rPr lang="pl-PL" sz="1200" b="1" kern="1200" dirty="0">
                <a:solidFill>
                  <a:schemeClr val="tx1"/>
                </a:solidFill>
                <a:effectLst/>
                <a:latin typeface="+mn-lt"/>
                <a:ea typeface="+mn-ea"/>
                <a:cs typeface="+mn-cs"/>
              </a:rPr>
              <a:t>Basię</a:t>
            </a:r>
            <a:r>
              <a:rPr lang="pl-PL" sz="1200" kern="1200" dirty="0">
                <a:solidFill>
                  <a:schemeClr val="tx1"/>
                </a:solidFill>
                <a:effectLst/>
                <a:latin typeface="+mn-lt"/>
                <a:ea typeface="+mn-ea"/>
                <a:cs typeface="+mn-cs"/>
              </a:rPr>
              <a:t> (grana przez </a:t>
            </a:r>
            <a:r>
              <a:rPr lang="pl-PL" sz="1200" b="1" kern="1200" dirty="0">
                <a:solidFill>
                  <a:schemeClr val="tx1"/>
                </a:solidFill>
                <a:effectLst/>
                <a:latin typeface="+mn-lt"/>
                <a:ea typeface="+mn-ea"/>
                <a:cs typeface="+mn-cs"/>
              </a:rPr>
              <a:t>Małgorzatę Braunek</a:t>
            </a:r>
            <a:r>
              <a:rPr lang="pl-PL" sz="1200" kern="1200" dirty="0">
                <a:solidFill>
                  <a:schemeClr val="tx1"/>
                </a:solidFill>
                <a:effectLst/>
                <a:latin typeface="+mn-lt"/>
                <a:ea typeface="+mn-ea"/>
                <a:cs typeface="+mn-cs"/>
              </a:rPr>
              <a:t>). Kobiety zaczynają budować relację od nowa, a Małgosia stopniowo odnajduje spokój, miłość i nowy sens życia w sielankowej, mazurskiej scenerii.</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34</a:t>
            </a:fld>
            <a:endParaRPr lang="pl-PL"/>
          </a:p>
        </p:txBody>
      </p:sp>
    </p:spTree>
    <p:extLst>
      <p:ext uri="{BB962C8B-B14F-4D97-AF65-F5344CB8AC3E}">
        <p14:creationId xmlns:p14="http://schemas.microsoft.com/office/powerpoint/2010/main" val="353413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1" kern="1200" dirty="0">
                <a:solidFill>
                  <a:schemeClr val="tx1"/>
                </a:solidFill>
                <a:effectLst/>
                <a:latin typeface="+mn-lt"/>
                <a:ea typeface="+mn-ea"/>
                <a:cs typeface="+mn-cs"/>
              </a:rPr>
              <a:t>Rodzinne wakacje w Polsce</a:t>
            </a:r>
            <a:endParaRPr lang="pl-PL" sz="1200" kern="1200" dirty="0">
              <a:solidFill>
                <a:schemeClr val="tx1"/>
              </a:solidFill>
              <a:effectLst/>
              <a:latin typeface="+mn-lt"/>
              <a:ea typeface="+mn-ea"/>
              <a:cs typeface="+mn-cs"/>
            </a:endParaRPr>
          </a:p>
          <a:p>
            <a:r>
              <a:rPr lang="pl-PL" sz="1200" b="1" kern="1200" dirty="0">
                <a:solidFill>
                  <a:schemeClr val="tx1"/>
                </a:solidFill>
                <a:effectLst/>
                <a:latin typeface="+mn-lt"/>
                <a:ea typeface="+mn-ea"/>
                <a:cs typeface="+mn-cs"/>
              </a:rPr>
              <a:t>Serialowy </a:t>
            </a:r>
            <a:r>
              <a:rPr lang="pl-PL" sz="1200" b="1" kern="1200" dirty="0" err="1">
                <a:solidFill>
                  <a:schemeClr val="tx1"/>
                </a:solidFill>
                <a:effectLst/>
                <a:latin typeface="+mn-lt"/>
                <a:ea typeface="+mn-ea"/>
                <a:cs typeface="+mn-cs"/>
              </a:rPr>
              <a:t>city</a:t>
            </a:r>
            <a:r>
              <a:rPr lang="pl-PL" sz="1200" b="1" kern="1200" dirty="0">
                <a:solidFill>
                  <a:schemeClr val="tx1"/>
                </a:solidFill>
                <a:effectLst/>
                <a:latin typeface="+mn-lt"/>
                <a:ea typeface="+mn-ea"/>
                <a:cs typeface="+mn-cs"/>
              </a:rPr>
              <a:t> </a:t>
            </a:r>
            <a:r>
              <a:rPr lang="pl-PL" sz="1200" b="1" kern="1200" dirty="0" err="1">
                <a:solidFill>
                  <a:schemeClr val="tx1"/>
                </a:solidFill>
                <a:effectLst/>
                <a:latin typeface="+mn-lt"/>
                <a:ea typeface="+mn-ea"/>
                <a:cs typeface="+mn-cs"/>
              </a:rPr>
              <a:t>placement</a:t>
            </a:r>
            <a:r>
              <a:rPr lang="pl-PL" sz="1200" b="1" kern="1200" dirty="0">
                <a:solidFill>
                  <a:schemeClr val="tx1"/>
                </a:solidFill>
                <a:effectLst/>
                <a:latin typeface="+mn-lt"/>
                <a:ea typeface="+mn-ea"/>
                <a:cs typeface="+mn-cs"/>
              </a:rPr>
              <a:t> nie zawsze ogranicza się do jednej lokalizacji. Przykładem może być popularna "</a:t>
            </a:r>
            <a:r>
              <a:rPr lang="pl-PL" sz="1200" b="1" kern="1200" dirty="0" err="1">
                <a:solidFill>
                  <a:schemeClr val="tx1"/>
                </a:solidFill>
                <a:effectLst/>
                <a:latin typeface="+mn-lt"/>
                <a:ea typeface="+mn-ea"/>
                <a:cs typeface="+mn-cs"/>
              </a:rPr>
              <a:t>Rodzinka.pl</a:t>
            </a:r>
            <a:r>
              <a:rPr lang="pl-PL" sz="1200" b="1" kern="1200" dirty="0">
                <a:solidFill>
                  <a:schemeClr val="tx1"/>
                </a:solidFill>
                <a:effectLst/>
                <a:latin typeface="+mn-lt"/>
                <a:ea typeface="+mn-ea"/>
                <a:cs typeface="+mn-cs"/>
              </a:rPr>
              <a:t>", której to bohaterowie wielokrotnie gościli w różnych, wyraźnie lokowanych miejscach: w Ełku, Grudziądzu, Zielonej Górze, Gdyni czy Zatorze, gdzie mieści się park rozrywki </a:t>
            </a:r>
            <a:r>
              <a:rPr lang="pl-PL" sz="1200" b="1" kern="1200" dirty="0" err="1">
                <a:solidFill>
                  <a:schemeClr val="tx1"/>
                </a:solidFill>
                <a:effectLst/>
                <a:latin typeface="+mn-lt"/>
                <a:ea typeface="+mn-ea"/>
                <a:cs typeface="+mn-cs"/>
              </a:rPr>
              <a:t>Energylandia</a:t>
            </a:r>
            <a:r>
              <a:rPr lang="pl-PL" sz="1200" b="1" kern="1200" dirty="0">
                <a:solidFill>
                  <a:schemeClr val="tx1"/>
                </a:solidFill>
                <a:effectLst/>
                <a:latin typeface="+mn-lt"/>
                <a:ea typeface="+mn-ea"/>
                <a:cs typeface="+mn-cs"/>
              </a:rPr>
              <a:t>. Umiejętne wplatanie tego typu wątków do fabuły zazwyczaj koresponduje z akcją, a co za tym idzie, nie zaburza widzom odbioru całości serialu.</a:t>
            </a:r>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5"/>
          </p:nvPr>
        </p:nvSpPr>
        <p:spPr/>
        <p:txBody>
          <a:bodyPr/>
          <a:lstStyle/>
          <a:p>
            <a:fld id="{DF1CA633-E4F6-F24F-BC50-8E1CA3B98B24}" type="slidenum">
              <a:rPr lang="pl-PL" smtClean="0"/>
              <a:t>36</a:t>
            </a:fld>
            <a:endParaRPr lang="pl-PL"/>
          </a:p>
        </p:txBody>
      </p:sp>
    </p:spTree>
    <p:extLst>
      <p:ext uri="{BB962C8B-B14F-4D97-AF65-F5344CB8AC3E}">
        <p14:creationId xmlns:p14="http://schemas.microsoft.com/office/powerpoint/2010/main" val="2788043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1" kern="1200" dirty="0">
                <a:solidFill>
                  <a:schemeClr val="tx1"/>
                </a:solidFill>
                <a:effectLst/>
                <a:latin typeface="+mn-lt"/>
                <a:ea typeface="+mn-ea"/>
                <a:cs typeface="+mn-cs"/>
              </a:rPr>
              <a:t>„Lekarze”</a:t>
            </a:r>
            <a:r>
              <a:rPr lang="pl-PL" sz="1200" kern="1200" dirty="0">
                <a:solidFill>
                  <a:schemeClr val="tx1"/>
                </a:solidFill>
                <a:effectLst/>
                <a:latin typeface="+mn-lt"/>
                <a:ea typeface="+mn-ea"/>
                <a:cs typeface="+mn-cs"/>
              </a:rPr>
              <a:t> to polski serial obyczajowy z elementami medycznego dramatu, emitowany w TVN od 2012 do 2014 roku. Zrealizowano 5 sezonów. Serial zdobył dużą popularność, m.in. dzięki ciekawej obsadzie i dynamicznej akcji.</a:t>
            </a:r>
          </a:p>
          <a:p>
            <a:r>
              <a:rPr lang="pl-PL" sz="1200" b="1" kern="1200" dirty="0">
                <a:solidFill>
                  <a:schemeClr val="tx1"/>
                </a:solidFill>
                <a:effectLst/>
                <a:latin typeface="+mn-lt"/>
                <a:ea typeface="+mn-ea"/>
                <a:cs typeface="+mn-cs"/>
              </a:rPr>
              <a:t>Fabuła:</a:t>
            </a:r>
            <a:endParaRPr lang="pl-PL"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Akcja serialu toczy się w fikcyjnym </a:t>
            </a:r>
            <a:r>
              <a:rPr lang="pl-PL" sz="1200" b="1" kern="1200" dirty="0">
                <a:solidFill>
                  <a:schemeClr val="tx1"/>
                </a:solidFill>
                <a:effectLst/>
                <a:latin typeface="+mn-lt"/>
                <a:ea typeface="+mn-ea"/>
                <a:cs typeface="+mn-cs"/>
              </a:rPr>
              <a:t>szpitalu Copernicus</a:t>
            </a:r>
            <a:r>
              <a:rPr lang="pl-PL" sz="1200" kern="1200" dirty="0">
                <a:solidFill>
                  <a:schemeClr val="tx1"/>
                </a:solidFill>
                <a:effectLst/>
                <a:latin typeface="+mn-lt"/>
                <a:ea typeface="+mn-ea"/>
                <a:cs typeface="+mn-cs"/>
              </a:rPr>
              <a:t> w Toruniu. Główną bohaterką jest </a:t>
            </a:r>
            <a:r>
              <a:rPr lang="pl-PL" sz="1200" b="1" kern="1200" dirty="0">
                <a:solidFill>
                  <a:schemeClr val="tx1"/>
                </a:solidFill>
                <a:effectLst/>
                <a:latin typeface="+mn-lt"/>
                <a:ea typeface="+mn-ea"/>
                <a:cs typeface="+mn-cs"/>
              </a:rPr>
              <a:t>Alicja Szymańska</a:t>
            </a:r>
            <a:r>
              <a:rPr lang="pl-PL" sz="1200" kern="1200" dirty="0">
                <a:solidFill>
                  <a:schemeClr val="tx1"/>
                </a:solidFill>
                <a:effectLst/>
                <a:latin typeface="+mn-lt"/>
                <a:ea typeface="+mn-ea"/>
                <a:cs typeface="+mn-cs"/>
              </a:rPr>
              <a:t> (grana przez </a:t>
            </a:r>
            <a:r>
              <a:rPr lang="pl-PL" sz="1200" b="1" kern="1200" dirty="0">
                <a:solidFill>
                  <a:schemeClr val="tx1"/>
                </a:solidFill>
                <a:effectLst/>
                <a:latin typeface="+mn-lt"/>
                <a:ea typeface="+mn-ea"/>
                <a:cs typeface="+mn-cs"/>
              </a:rPr>
              <a:t>Magdalenę </a:t>
            </a:r>
            <a:r>
              <a:rPr lang="pl-PL" sz="1200" b="1" kern="1200" dirty="0" err="1">
                <a:solidFill>
                  <a:schemeClr val="tx1"/>
                </a:solidFill>
                <a:effectLst/>
                <a:latin typeface="+mn-lt"/>
                <a:ea typeface="+mn-ea"/>
                <a:cs typeface="+mn-cs"/>
              </a:rPr>
              <a:t>Różczkę</a:t>
            </a:r>
            <a:r>
              <a:rPr lang="pl-PL" sz="1200" kern="1200" dirty="0">
                <a:solidFill>
                  <a:schemeClr val="tx1"/>
                </a:solidFill>
                <a:effectLst/>
                <a:latin typeface="+mn-lt"/>
                <a:ea typeface="+mn-ea"/>
                <a:cs typeface="+mn-cs"/>
              </a:rPr>
              <a:t>) – młoda, ambitna lekarka, która rozpoczyna nowy etap życia, przenosząc się do Torunia po zawodowych i osobistych niepowodzeniach.</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37</a:t>
            </a:fld>
            <a:endParaRPr lang="pl-PL"/>
          </a:p>
        </p:txBody>
      </p:sp>
    </p:spTree>
    <p:extLst>
      <p:ext uri="{BB962C8B-B14F-4D97-AF65-F5344CB8AC3E}">
        <p14:creationId xmlns:p14="http://schemas.microsoft.com/office/powerpoint/2010/main" val="3127234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b="1" kern="1200" dirty="0">
                <a:solidFill>
                  <a:schemeClr val="tx1"/>
                </a:solidFill>
                <a:effectLst/>
                <a:latin typeface="+mn-lt"/>
                <a:ea typeface="+mn-ea"/>
                <a:cs typeface="+mn-cs"/>
              </a:rPr>
              <a:t>„Ranczo”</a:t>
            </a:r>
            <a:r>
              <a:rPr lang="pl-PL" sz="1200" kern="1200" dirty="0">
                <a:solidFill>
                  <a:schemeClr val="tx1"/>
                </a:solidFill>
                <a:effectLst/>
                <a:latin typeface="+mn-lt"/>
                <a:ea typeface="+mn-ea"/>
                <a:cs typeface="+mn-cs"/>
              </a:rPr>
              <a:t> to jeden z najbardziej kultowych polskich seriali komediowo-obyczajowych, emitowany w TVP1 w latach </a:t>
            </a:r>
            <a:r>
              <a:rPr lang="pl-PL" sz="1200" b="1" kern="1200" dirty="0">
                <a:solidFill>
                  <a:schemeClr val="tx1"/>
                </a:solidFill>
                <a:effectLst/>
                <a:latin typeface="+mn-lt"/>
                <a:ea typeface="+mn-ea"/>
                <a:cs typeface="+mn-cs"/>
              </a:rPr>
              <a:t>2006–2016</a:t>
            </a:r>
            <a:r>
              <a:rPr lang="pl-PL" sz="1200" kern="1200" dirty="0">
                <a:solidFill>
                  <a:schemeClr val="tx1"/>
                </a:solidFill>
                <a:effectLst/>
                <a:latin typeface="+mn-lt"/>
                <a:ea typeface="+mn-ea"/>
                <a:cs typeface="+mn-cs"/>
              </a:rPr>
              <a:t>. Twórcą serialu był </a:t>
            </a:r>
            <a:r>
              <a:rPr lang="pl-PL" sz="1200" b="1" kern="1200" dirty="0">
                <a:solidFill>
                  <a:schemeClr val="tx1"/>
                </a:solidFill>
                <a:effectLst/>
                <a:latin typeface="+mn-lt"/>
                <a:ea typeface="+mn-ea"/>
                <a:cs typeface="+mn-cs"/>
              </a:rPr>
              <a:t>Wojciech Adamczyk</a:t>
            </a:r>
            <a:r>
              <a:rPr lang="pl-PL" sz="1200" kern="1200" dirty="0">
                <a:solidFill>
                  <a:schemeClr val="tx1"/>
                </a:solidFill>
                <a:effectLst/>
                <a:latin typeface="+mn-lt"/>
                <a:ea typeface="+mn-ea"/>
                <a:cs typeface="+mn-cs"/>
              </a:rPr>
              <a:t>, a główny scenariusz napisał </a:t>
            </a:r>
            <a:r>
              <a:rPr lang="pl-PL" sz="1200" b="1" kern="1200" dirty="0">
                <a:solidFill>
                  <a:schemeClr val="tx1"/>
                </a:solidFill>
                <a:effectLst/>
                <a:latin typeface="+mn-lt"/>
                <a:ea typeface="+mn-ea"/>
                <a:cs typeface="+mn-cs"/>
              </a:rPr>
              <a:t>Robert </a:t>
            </a:r>
            <a:r>
              <a:rPr lang="pl-PL" sz="1200" b="1" kern="1200" dirty="0" err="1">
                <a:solidFill>
                  <a:schemeClr val="tx1"/>
                </a:solidFill>
                <a:effectLst/>
                <a:latin typeface="+mn-lt"/>
                <a:ea typeface="+mn-ea"/>
                <a:cs typeface="+mn-cs"/>
              </a:rPr>
              <a:t>Brutter</a:t>
            </a:r>
            <a:r>
              <a:rPr lang="pl-PL" sz="1200" kern="1200" dirty="0">
                <a:solidFill>
                  <a:schemeClr val="tx1"/>
                </a:solidFill>
                <a:effectLst/>
                <a:latin typeface="+mn-lt"/>
                <a:ea typeface="+mn-ea"/>
                <a:cs typeface="+mn-cs"/>
              </a:rPr>
              <a:t> (pseudonim Jerzego Niemczuka).</a:t>
            </a:r>
          </a:p>
          <a:p>
            <a:r>
              <a:rPr lang="pl-PL" sz="1200" b="1" kern="1200" dirty="0">
                <a:solidFill>
                  <a:schemeClr val="tx1"/>
                </a:solidFill>
                <a:effectLst/>
                <a:latin typeface="+mn-lt"/>
                <a:ea typeface="+mn-ea"/>
                <a:cs typeface="+mn-cs"/>
              </a:rPr>
              <a:t>Fabuła:</a:t>
            </a:r>
            <a:endParaRPr lang="pl-PL" sz="1200" kern="1200" dirty="0">
              <a:solidFill>
                <a:schemeClr val="tx1"/>
              </a:solidFill>
              <a:effectLst/>
              <a:latin typeface="+mn-lt"/>
              <a:ea typeface="+mn-ea"/>
              <a:cs typeface="+mn-cs"/>
            </a:endParaRPr>
          </a:p>
          <a:p>
            <a:r>
              <a:rPr lang="pl-PL" sz="1200" kern="1200" dirty="0">
                <a:solidFill>
                  <a:schemeClr val="tx1"/>
                </a:solidFill>
                <a:effectLst/>
                <a:latin typeface="+mn-lt"/>
                <a:ea typeface="+mn-ea"/>
                <a:cs typeface="+mn-cs"/>
              </a:rPr>
              <a:t>Akcja toczy się w fikcyjnej wsi </a:t>
            </a:r>
            <a:r>
              <a:rPr lang="pl-PL" sz="1200" b="1" kern="1200" dirty="0">
                <a:solidFill>
                  <a:schemeClr val="tx1"/>
                </a:solidFill>
                <a:effectLst/>
                <a:latin typeface="+mn-lt"/>
                <a:ea typeface="+mn-ea"/>
                <a:cs typeface="+mn-cs"/>
              </a:rPr>
              <a:t>Wilkowyje</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F1CA633-E4F6-F24F-BC50-8E1CA3B98B24}" type="slidenum">
              <a:rPr lang="pl-PL" smtClean="0"/>
              <a:t>39</a:t>
            </a:fld>
            <a:endParaRPr lang="pl-PL"/>
          </a:p>
        </p:txBody>
      </p:sp>
    </p:spTree>
    <p:extLst>
      <p:ext uri="{BB962C8B-B14F-4D97-AF65-F5344CB8AC3E}">
        <p14:creationId xmlns:p14="http://schemas.microsoft.com/office/powerpoint/2010/main" val="279622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pl-PL" sz="1200" kern="1200" dirty="0">
                <a:solidFill>
                  <a:schemeClr val="tx1"/>
                </a:solidFill>
                <a:effectLst/>
                <a:latin typeface="+mn-lt"/>
                <a:ea typeface="+mn-ea"/>
                <a:cs typeface="+mn-cs"/>
              </a:rPr>
              <a:t>Lokowanie miejsca w serialu czy filmie jest korzystne zarówno dla danej lokalizacji, jak i producentów. Miasta i regiony są promowane w mediach masowych, a te z kolei obniżają koszty realizacji przedsięwzięcia.</a:t>
            </a:r>
          </a:p>
          <a:p>
            <a:pPr lvl="0"/>
            <a:r>
              <a:rPr lang="pl-PL" sz="1200" kern="1200" dirty="0">
                <a:solidFill>
                  <a:schemeClr val="tx1"/>
                </a:solidFill>
                <a:effectLst/>
                <a:latin typeface="+mn-lt"/>
                <a:ea typeface="+mn-ea"/>
                <a:cs typeface="+mn-cs"/>
              </a:rPr>
              <a:t>JST dostrzegają potrzebę udziału w różnych produkcjach filmowych lub telewizyjnych przede wszystkim ze względu to, że taka metoda jest znacznie tańsza od standardowej reklamy (np. spotu). Ponadto </a:t>
            </a:r>
            <a:r>
              <a:rPr lang="pl-PL" sz="1200" kern="1200" dirty="0" err="1">
                <a:solidFill>
                  <a:schemeClr val="tx1"/>
                </a:solidFill>
                <a:effectLst/>
                <a:latin typeface="+mn-lt"/>
                <a:ea typeface="+mn-ea"/>
                <a:cs typeface="+mn-cs"/>
              </a:rPr>
              <a:t>city</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placement</a:t>
            </a:r>
            <a:r>
              <a:rPr lang="pl-PL" sz="1200" kern="1200" dirty="0">
                <a:solidFill>
                  <a:schemeClr val="tx1"/>
                </a:solidFill>
                <a:effectLst/>
                <a:latin typeface="+mn-lt"/>
                <a:ea typeface="+mn-ea"/>
                <a:cs typeface="+mn-cs"/>
              </a:rPr>
              <a:t> zwykle zapewnia długoterminowy przekaz – przynajmniej przez cały czas emisji serialu czy też innego formatu. Biorąc pod uwagę dynamiczny rozwój turystyki filmowej w ostatnich latach, taka forma promocji regionu ma ogromny potencjał.</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40</a:t>
            </a:fld>
            <a:endParaRPr lang="pl-PL"/>
          </a:p>
        </p:txBody>
      </p:sp>
    </p:spTree>
    <p:extLst>
      <p:ext uri="{BB962C8B-B14F-4D97-AF65-F5344CB8AC3E}">
        <p14:creationId xmlns:p14="http://schemas.microsoft.com/office/powerpoint/2010/main" val="3362620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pl-PL" sz="1200" kern="1200" dirty="0">
                <a:solidFill>
                  <a:schemeClr val="tx1"/>
                </a:solidFill>
                <a:effectLst/>
                <a:latin typeface="+mn-lt"/>
                <a:ea typeface="+mn-ea"/>
                <a:cs typeface="+mn-cs"/>
              </a:rPr>
              <a:t>Powinny być one dostosowane do charakteru danego miejsca, uwarunkowań społeczno-ekonomicznych oraz specyfiki grupy docelowej. </a:t>
            </a:r>
          </a:p>
          <a:p>
            <a:pPr lvl="0"/>
            <a:r>
              <a:rPr lang="pl-PL" sz="1200" kern="1200" dirty="0">
                <a:solidFill>
                  <a:schemeClr val="tx1"/>
                </a:solidFill>
                <a:effectLst/>
                <a:latin typeface="+mn-lt"/>
                <a:ea typeface="+mn-ea"/>
                <a:cs typeface="+mn-cs"/>
              </a:rPr>
              <a:t>Z jej zastosowaniem zyskasz pewność, że Twoje cele są jasne, mierzalne, osiągalne, adekwatne oraz ograniczone czasowo. </a:t>
            </a:r>
          </a:p>
          <a:p>
            <a:pPr lvl="0"/>
            <a:r>
              <a:rPr lang="pl-PL" sz="1200" kern="1200" dirty="0">
                <a:solidFill>
                  <a:schemeClr val="tx1"/>
                </a:solidFill>
                <a:effectLst/>
                <a:latin typeface="+mn-lt"/>
                <a:ea typeface="+mn-ea"/>
                <a:cs typeface="+mn-cs"/>
              </a:rPr>
              <a:t>Podstawowym z nich jest zmiana sposobu postrzegania danego miasta czy regionu w świadomości mieszkańców (marketing lokalny), osób rozważających relokację, inwestorów i turystów. </a:t>
            </a:r>
          </a:p>
          <a:p>
            <a:pPr lvl="0"/>
            <a:r>
              <a:rPr lang="pl-PL" sz="1200" kern="1200" dirty="0">
                <a:solidFill>
                  <a:schemeClr val="tx1"/>
                </a:solidFill>
                <a:effectLst/>
                <a:latin typeface="+mn-lt"/>
                <a:ea typeface="+mn-ea"/>
                <a:cs typeface="+mn-cs"/>
              </a:rPr>
              <a:t>Poprzez ukierunkowane kształtowanie wizerunku miasta czy regionu można realizować przeróżne cele dodatkowe. </a:t>
            </a:r>
          </a:p>
          <a:p>
            <a:r>
              <a:rPr lang="pl-PL" sz="1200" kern="1200" dirty="0">
                <a:solidFill>
                  <a:schemeClr val="tx1"/>
                </a:solidFill>
                <a:effectLst/>
                <a:latin typeface="+mn-lt"/>
                <a:ea typeface="+mn-ea"/>
                <a:cs typeface="+mn-cs"/>
              </a:rPr>
              <a:t> </a:t>
            </a:r>
          </a:p>
          <a:p>
            <a:r>
              <a:rPr lang="pl-PL" sz="1200" kern="1200" dirty="0">
                <a:solidFill>
                  <a:schemeClr val="tx1"/>
                </a:solidFill>
                <a:effectLst/>
                <a:latin typeface="+mn-lt"/>
                <a:ea typeface="+mn-ea"/>
                <a:cs typeface="+mn-cs"/>
              </a:rPr>
              <a:t>Nie zapominaj o tym, aby stale monitorować wyniki prowadzonych działań marketingowych – dzięki temu możesz na bieżąco sprawdzać swoje postępy w drodze do osiągania określonych celów</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42</a:t>
            </a:fld>
            <a:endParaRPr lang="pl-PL"/>
          </a:p>
        </p:txBody>
      </p:sp>
    </p:spTree>
    <p:extLst>
      <p:ext uri="{BB962C8B-B14F-4D97-AF65-F5344CB8AC3E}">
        <p14:creationId xmlns:p14="http://schemas.microsoft.com/office/powerpoint/2010/main" val="3203891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pl-PL" sz="1200" kern="1200" dirty="0">
                <a:solidFill>
                  <a:schemeClr val="tx1"/>
                </a:solidFill>
                <a:effectLst/>
                <a:latin typeface="+mn-lt"/>
                <a:ea typeface="+mn-ea"/>
                <a:cs typeface="+mn-cs"/>
              </a:rPr>
              <a:t>Poprawa jakości życia – atrakcyjne obszary przyciągają nie tylko turystów, lecz także inwestorów – dzięki temu mieszkańcy mogą liczyć na nowe inwestycje, a co za tym idzie – nowe miejsca pracy. Większa liczba turystów to natomiast większe zyski dla właścicieli gospodarstw agroturystycznych, restauracji czy obiektów rekreacyjnych.</a:t>
            </a:r>
          </a:p>
          <a:p>
            <a:pPr lvl="0"/>
            <a:r>
              <a:rPr lang="pl-PL" sz="1200" kern="1200" dirty="0">
                <a:solidFill>
                  <a:schemeClr val="tx1"/>
                </a:solidFill>
                <a:effectLst/>
                <a:latin typeface="+mn-lt"/>
                <a:ea typeface="+mn-ea"/>
                <a:cs typeface="+mn-cs"/>
              </a:rPr>
              <a:t>Większa świadomość miejsca – kampanie, prowadzone w ramach marketingu terytorialnego prowadzą także do zwiększenia świadomości danego miejsca. Jest to bardzo istotne z punktu widzenia turystów – dzięki różnorodnym działaniom promocyjnym zyskują oni wiedzę na temat ciekawych, wartych zobaczenia miejsc w danym obszarze.</a:t>
            </a:r>
          </a:p>
          <a:p>
            <a:pPr lvl="0"/>
            <a:r>
              <a:rPr lang="pl-PL" sz="1200" kern="1200" dirty="0">
                <a:solidFill>
                  <a:schemeClr val="tx1"/>
                </a:solidFill>
                <a:effectLst/>
                <a:latin typeface="+mn-lt"/>
                <a:ea typeface="+mn-ea"/>
                <a:cs typeface="+mn-cs"/>
              </a:rPr>
              <a:t>Lepszy wizerunek obszaru – realizowane w ramach marketingu miejsc działania pozwalają także na zbudowanie nowego, lepszego wizerunku danego obszaru, co sprzyja przyciąganiu turystów oraz nowych inwestycji, a w długoterminowej perspektywie przyczynia się także do zrównoważonego rozwoju danego miejsca.</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48</a:t>
            </a:fld>
            <a:endParaRPr lang="pl-PL"/>
          </a:p>
        </p:txBody>
      </p:sp>
    </p:spTree>
    <p:extLst>
      <p:ext uri="{BB962C8B-B14F-4D97-AF65-F5344CB8AC3E}">
        <p14:creationId xmlns:p14="http://schemas.microsoft.com/office/powerpoint/2010/main" val="106991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Marketingiem terytorialnym zwany też marketingiem miejsca. </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3</a:t>
            </a:fld>
            <a:endParaRPr lang="pl-PL"/>
          </a:p>
        </p:txBody>
      </p:sp>
    </p:spTree>
    <p:extLst>
      <p:ext uri="{BB962C8B-B14F-4D97-AF65-F5344CB8AC3E}">
        <p14:creationId xmlns:p14="http://schemas.microsoft.com/office/powerpoint/2010/main" val="357799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a:solidFill>
                  <a:schemeClr val="tx1"/>
                </a:solidFill>
                <a:effectLst/>
                <a:latin typeface="+mn-lt"/>
                <a:ea typeface="+mn-ea"/>
                <a:cs typeface="+mn-cs"/>
              </a:rPr>
              <a:t>Tego typu działania promocyjne mają bowiem za zadanie m.in. wyróżnić dane miejsce na tle innych, konkurencyjnych obszarów, a co za tym idzie – zwiększyć zainteresowanie turystów, interesariuszy zewnętrznych, osób, które poszukują pracy czy przyszłych studentów, zastanawiających się nad wyborem miejsca dalszego kształcenia. Warto dodać, że częścią marketingu terytorialnego może być marketing lokalny. Wówczas realizowane działania mają w założeniu doprowadzić do zmiany świadomości mieszkańców. </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4</a:t>
            </a:fld>
            <a:endParaRPr lang="pl-PL"/>
          </a:p>
        </p:txBody>
      </p:sp>
    </p:spTree>
    <p:extLst>
      <p:ext uri="{BB962C8B-B14F-4D97-AF65-F5344CB8AC3E}">
        <p14:creationId xmlns:p14="http://schemas.microsoft.com/office/powerpoint/2010/main" val="2606364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pl-PL" sz="1200" b="1" kern="1200" dirty="0">
                <a:solidFill>
                  <a:schemeClr val="tx1"/>
                </a:solidFill>
                <a:effectLst/>
                <a:latin typeface="+mn-lt"/>
                <a:ea typeface="+mn-ea"/>
                <a:cs typeface="+mn-cs"/>
              </a:rPr>
              <a:t>Strategia marketingowa </a:t>
            </a:r>
            <a:endParaRPr lang="pl-PL" sz="1200" kern="1200" dirty="0">
              <a:solidFill>
                <a:schemeClr val="tx1"/>
              </a:solidFill>
              <a:effectLst/>
              <a:latin typeface="+mn-lt"/>
              <a:ea typeface="+mn-ea"/>
              <a:cs typeface="+mn-cs"/>
            </a:endParaRPr>
          </a:p>
          <a:p>
            <a:pPr lvl="0"/>
            <a:r>
              <a:rPr lang="pl-PL" sz="1200" kern="1200" dirty="0">
                <a:solidFill>
                  <a:schemeClr val="tx1"/>
                </a:solidFill>
                <a:effectLst/>
                <a:latin typeface="+mn-lt"/>
                <a:ea typeface="+mn-ea"/>
                <a:cs typeface="+mn-cs"/>
              </a:rPr>
              <a:t>Jak sprawić, aby obszary, umiejscowione w konkretnych lokalizacjach zyskały na popularności i na stałe zagościły w świadomości odbiorców? </a:t>
            </a:r>
          </a:p>
          <a:p>
            <a:pPr lvl="0"/>
            <a:r>
              <a:rPr lang="pl-PL" sz="1200" kern="1200" dirty="0">
                <a:solidFill>
                  <a:schemeClr val="tx1"/>
                </a:solidFill>
                <a:effectLst/>
                <a:latin typeface="+mn-lt"/>
                <a:ea typeface="+mn-ea"/>
                <a:cs typeface="+mn-cs"/>
              </a:rPr>
              <a:t>Mowa tu zatem o języku mieszkańców, reprezentowanych przez nich wartościach, obyczajach oraz uwarunkowaniach ekonomicznych. </a:t>
            </a:r>
          </a:p>
          <a:p>
            <a:pPr lvl="0"/>
            <a:r>
              <a:rPr lang="pl-PL" sz="1200" kern="1200" dirty="0">
                <a:solidFill>
                  <a:schemeClr val="tx1"/>
                </a:solidFill>
                <a:effectLst/>
                <a:latin typeface="+mn-lt"/>
                <a:ea typeface="+mn-ea"/>
                <a:cs typeface="+mn-cs"/>
              </a:rPr>
              <a:t>Planowana strategia marketingu terytorialnego nie powinna odbiegać od pragnień mieszkańców – przeciwnie, powinna ona być spójna z zamiarami oraz cechami, reprezentowanymi przez lokalną społeczność. Zaklinanie rzeczywistości i mówienie, że miasto ma świetny transport, podczas gdy mieszkańcy z łatwością obalą ten argument, mija się z celem. Co więcej, może tylko zaszkodzić. Nie koloryzuj i podkreślaj prawdziwe atuty danego miejsca.</a:t>
            </a:r>
          </a:p>
          <a:p>
            <a:pPr lvl="0"/>
            <a:r>
              <a:rPr lang="pl-PL" sz="1200" kern="1200" dirty="0">
                <a:solidFill>
                  <a:schemeClr val="tx1"/>
                </a:solidFill>
                <a:effectLst/>
                <a:latin typeface="+mn-lt"/>
                <a:ea typeface="+mn-ea"/>
                <a:cs typeface="+mn-cs"/>
              </a:rPr>
              <a:t>Przystępując do tworzenia strategii marketingu miejsc, należy zatem w pierwszej kolejności dokonać analizy środowiska społecznego i ekonomicznego. </a:t>
            </a:r>
          </a:p>
          <a:p>
            <a:pPr lvl="0"/>
            <a:r>
              <a:rPr lang="pl-PL" sz="1200" kern="1200" dirty="0">
                <a:solidFill>
                  <a:schemeClr val="tx1"/>
                </a:solidFill>
                <a:effectLst/>
                <a:latin typeface="+mn-lt"/>
                <a:ea typeface="+mn-ea"/>
                <a:cs typeface="+mn-cs"/>
              </a:rPr>
              <a:t>Bardzo ważne jest także to, aby dokładnie poznać dany obszar – dzięki temu możliwe będzie zaplanowanie odpowiednich, skutecznych działań marketingowych.</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6</a:t>
            </a:fld>
            <a:endParaRPr lang="pl-PL"/>
          </a:p>
        </p:txBody>
      </p:sp>
    </p:spTree>
    <p:extLst>
      <p:ext uri="{BB962C8B-B14F-4D97-AF65-F5344CB8AC3E}">
        <p14:creationId xmlns:p14="http://schemas.microsoft.com/office/powerpoint/2010/main" val="236463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pl-PL" sz="1200" kern="1200" dirty="0">
                <a:solidFill>
                  <a:schemeClr val="tx1"/>
                </a:solidFill>
                <a:effectLst/>
                <a:latin typeface="+mn-lt"/>
                <a:ea typeface="+mn-ea"/>
                <a:cs typeface="+mn-cs"/>
              </a:rPr>
              <a:t>Powinny być one dostosowane do charakteru danego miejsca, uwarunkowań społeczno-ekonomicznych oraz specyfiki grupy docelowej. </a:t>
            </a:r>
          </a:p>
          <a:p>
            <a:pPr lvl="0"/>
            <a:r>
              <a:rPr lang="pl-PL" sz="1200" kern="1200" dirty="0">
                <a:solidFill>
                  <a:schemeClr val="tx1"/>
                </a:solidFill>
                <a:effectLst/>
                <a:latin typeface="+mn-lt"/>
                <a:ea typeface="+mn-ea"/>
                <a:cs typeface="+mn-cs"/>
              </a:rPr>
              <a:t>Z jej zastosowaniem zyskasz pewność, że Twoje cele są jasne, mierzalne, osiągalne, adekwatne oraz ograniczone czasowo. </a:t>
            </a:r>
          </a:p>
          <a:p>
            <a:pPr lvl="0"/>
            <a:r>
              <a:rPr lang="pl-PL" sz="1200" kern="1200" dirty="0">
                <a:solidFill>
                  <a:schemeClr val="tx1"/>
                </a:solidFill>
                <a:effectLst/>
                <a:latin typeface="+mn-lt"/>
                <a:ea typeface="+mn-ea"/>
                <a:cs typeface="+mn-cs"/>
              </a:rPr>
              <a:t>Podstawowym z nich jest zmiana sposobu postrzegania danego miasta czy regionu w świadomości mieszkańców (marketing lokalny), osób rozważających relokację, inwestorów i turystów. </a:t>
            </a:r>
          </a:p>
          <a:p>
            <a:pPr lvl="0"/>
            <a:r>
              <a:rPr lang="pl-PL" sz="1200" kern="1200" dirty="0">
                <a:solidFill>
                  <a:schemeClr val="tx1"/>
                </a:solidFill>
                <a:effectLst/>
                <a:latin typeface="+mn-lt"/>
                <a:ea typeface="+mn-ea"/>
                <a:cs typeface="+mn-cs"/>
              </a:rPr>
              <a:t>Poprzez ukierunkowane kształtowanie wizerunku miasta czy regionu można realizować przeróżne cele dodatkowe. </a:t>
            </a:r>
          </a:p>
          <a:p>
            <a:endParaRPr lang="pl-PL" dirty="0"/>
          </a:p>
        </p:txBody>
      </p:sp>
      <p:sp>
        <p:nvSpPr>
          <p:cNvPr id="4" name="Symbol zastępczy numeru slajdu 3"/>
          <p:cNvSpPr>
            <a:spLocks noGrp="1"/>
          </p:cNvSpPr>
          <p:nvPr>
            <p:ph type="sldNum" sz="quarter" idx="5"/>
          </p:nvPr>
        </p:nvSpPr>
        <p:spPr/>
        <p:txBody>
          <a:bodyPr/>
          <a:lstStyle/>
          <a:p>
            <a:fld id="{DF1CA633-E4F6-F24F-BC50-8E1CA3B98B24}" type="slidenum">
              <a:rPr lang="pl-PL" smtClean="0"/>
              <a:t>7</a:t>
            </a:fld>
            <a:endParaRPr lang="pl-PL"/>
          </a:p>
        </p:txBody>
      </p:sp>
    </p:spTree>
    <p:extLst>
      <p:ext uri="{BB962C8B-B14F-4D97-AF65-F5344CB8AC3E}">
        <p14:creationId xmlns:p14="http://schemas.microsoft.com/office/powerpoint/2010/main" val="757354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F1CA633-E4F6-F24F-BC50-8E1CA3B98B24}" type="slidenum">
              <a:rPr lang="pl-PL" smtClean="0"/>
              <a:t>8</a:t>
            </a:fld>
            <a:endParaRPr lang="pl-PL"/>
          </a:p>
        </p:txBody>
      </p:sp>
    </p:spTree>
    <p:extLst>
      <p:ext uri="{BB962C8B-B14F-4D97-AF65-F5344CB8AC3E}">
        <p14:creationId xmlns:p14="http://schemas.microsoft.com/office/powerpoint/2010/main" val="122759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pl-PL" sz="1200" kern="1200" dirty="0">
                <a:solidFill>
                  <a:schemeClr val="tx1"/>
                </a:solidFill>
                <a:effectLst/>
                <a:latin typeface="+mn-lt"/>
                <a:ea typeface="+mn-ea"/>
                <a:cs typeface="+mn-cs"/>
              </a:rPr>
              <a:t>Zastanów się, do kogo kierowane będą Twoje działania. </a:t>
            </a:r>
          </a:p>
          <a:p>
            <a:pPr lvl="0"/>
            <a:r>
              <a:rPr lang="pl-PL" sz="1200" kern="1200" dirty="0">
                <a:solidFill>
                  <a:schemeClr val="tx1"/>
                </a:solidFill>
                <a:effectLst/>
                <a:latin typeface="+mn-lt"/>
                <a:ea typeface="+mn-ea"/>
                <a:cs typeface="+mn-cs"/>
              </a:rPr>
              <a:t>Turyści, mieszkańcy, jak i inwestorzy. </a:t>
            </a:r>
          </a:p>
          <a:p>
            <a:pPr lvl="0"/>
            <a:r>
              <a:rPr lang="pl-PL" sz="1200" kern="1200" dirty="0">
                <a:solidFill>
                  <a:schemeClr val="tx1"/>
                </a:solidFill>
                <a:effectLst/>
                <a:latin typeface="+mn-lt"/>
                <a:ea typeface="+mn-ea"/>
                <a:cs typeface="+mn-cs"/>
              </a:rPr>
              <a:t>Pamiętaj o tym, że każda z wymienionych grup będzie posiadała inne cechy i odmienne oczekiwania, od których zależeć będzie rodzaj działań oraz sposób komunikacji.</a:t>
            </a:r>
          </a:p>
          <a:p>
            <a:pPr lvl="0"/>
            <a:r>
              <a:rPr lang="pl-PL" sz="1200" kern="1200" dirty="0">
                <a:solidFill>
                  <a:schemeClr val="tx1"/>
                </a:solidFill>
                <a:effectLst/>
                <a:latin typeface="+mn-lt"/>
                <a:ea typeface="+mn-ea"/>
                <a:cs typeface="+mn-cs"/>
              </a:rPr>
              <a:t>Pamiętaj, że miasto to nie jogurt. Turyści, mieszkańcy i inwestorzy szukają tu doświadczeń i przeżyć. Emocji, a nie ceny i ładnego pudełka. Dlatego kampanie miast i regionów powinny opierać się właśnie na podkreślaniu tych elementów.</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24</a:t>
            </a:fld>
            <a:endParaRPr lang="pl-PL"/>
          </a:p>
        </p:txBody>
      </p:sp>
    </p:spTree>
    <p:extLst>
      <p:ext uri="{BB962C8B-B14F-4D97-AF65-F5344CB8AC3E}">
        <p14:creationId xmlns:p14="http://schemas.microsoft.com/office/powerpoint/2010/main" val="883229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u="sng" kern="1200" dirty="0">
                <a:solidFill>
                  <a:schemeClr val="tx1"/>
                </a:solidFill>
                <a:effectLst/>
                <a:latin typeface="+mn-lt"/>
                <a:ea typeface="+mn-ea"/>
                <a:cs typeface="+mn-cs"/>
                <a:hlinkClick r:id="rId3"/>
              </a:rPr>
              <a:t>City placement</a:t>
            </a:r>
            <a:r>
              <a:rPr lang="pl-PL" sz="1200" b="1" kern="1200" dirty="0">
                <a:solidFill>
                  <a:schemeClr val="tx1"/>
                </a:solidFill>
                <a:effectLst/>
                <a:latin typeface="+mn-lt"/>
                <a:ea typeface="+mn-ea"/>
                <a:cs typeface="+mn-cs"/>
              </a:rPr>
              <a:t> jest specyficzną formą lokowania produktu, polegającą na umieszczeniu konkretnego miejsca w filmie, serialu lub programie telewizyjnym. Jego potencjał wynika przede wszystkim z dużej wiarygodności przekazu. W odróżnieniu od klasycznych reklam, bardziej angażuje widza, ponieważ jest ściśle skoncentrowany na fabule. Opiera się na założeniu, że terytorium wraz ze swoją unikalną ofertą cech charakterystycznych, w ujęciu marketingowym stanowi konkretny produkt.</a:t>
            </a:r>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5"/>
          </p:nvPr>
        </p:nvSpPr>
        <p:spPr/>
        <p:txBody>
          <a:bodyPr/>
          <a:lstStyle/>
          <a:p>
            <a:fld id="{DF1CA633-E4F6-F24F-BC50-8E1CA3B98B24}" type="slidenum">
              <a:rPr lang="pl-PL" smtClean="0"/>
              <a:t>29</a:t>
            </a:fld>
            <a:endParaRPr lang="pl-PL"/>
          </a:p>
        </p:txBody>
      </p:sp>
    </p:spTree>
    <p:extLst>
      <p:ext uri="{BB962C8B-B14F-4D97-AF65-F5344CB8AC3E}">
        <p14:creationId xmlns:p14="http://schemas.microsoft.com/office/powerpoint/2010/main" val="364834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a:solidFill>
                  <a:schemeClr val="tx1"/>
                </a:solidFill>
                <a:effectLst/>
                <a:latin typeface="+mn-lt"/>
                <a:ea typeface="+mn-ea"/>
                <a:cs typeface="+mn-cs"/>
              </a:rPr>
              <a:t>„O północy z Paryżu”</a:t>
            </a:r>
          </a:p>
          <a:p>
            <a:r>
              <a:rPr lang="pl-PL" sz="1200" kern="1200" dirty="0">
                <a:solidFill>
                  <a:schemeClr val="tx1"/>
                </a:solidFill>
                <a:effectLst/>
                <a:latin typeface="+mn-lt"/>
                <a:ea typeface="+mn-ea"/>
                <a:cs typeface="+mn-cs"/>
              </a:rPr>
              <a:t>To zdjęcie pochodzi z filmu </a:t>
            </a:r>
            <a:r>
              <a:rPr lang="pl-PL" sz="1200" b="1" kern="1200" dirty="0">
                <a:solidFill>
                  <a:schemeClr val="tx1"/>
                </a:solidFill>
                <a:effectLst/>
                <a:latin typeface="+mn-lt"/>
                <a:ea typeface="+mn-ea"/>
                <a:cs typeface="+mn-cs"/>
              </a:rPr>
              <a:t>„O północy w Paryżu”</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Midnight</a:t>
            </a:r>
            <a:r>
              <a:rPr lang="pl-PL" sz="1200" kern="1200" dirty="0">
                <a:solidFill>
                  <a:schemeClr val="tx1"/>
                </a:solidFill>
                <a:effectLst/>
                <a:latin typeface="+mn-lt"/>
                <a:ea typeface="+mn-ea"/>
                <a:cs typeface="+mn-cs"/>
              </a:rPr>
              <a:t> in Paris”) w reżyserii </a:t>
            </a:r>
            <a:r>
              <a:rPr lang="pl-PL" sz="1200" b="1" kern="1200" dirty="0">
                <a:solidFill>
                  <a:schemeClr val="tx1"/>
                </a:solidFill>
                <a:effectLst/>
                <a:latin typeface="+mn-lt"/>
                <a:ea typeface="+mn-ea"/>
                <a:cs typeface="+mn-cs"/>
              </a:rPr>
              <a:t>Woody’ego Allena</a:t>
            </a:r>
            <a:r>
              <a:rPr lang="pl-PL" sz="1200" kern="1200" dirty="0">
                <a:solidFill>
                  <a:schemeClr val="tx1"/>
                </a:solidFill>
                <a:effectLst/>
                <a:latin typeface="+mn-lt"/>
                <a:ea typeface="+mn-ea"/>
                <a:cs typeface="+mn-cs"/>
              </a:rPr>
              <a:t> z 2011 roku. Na zdjęciu widoczni są główni bohaterowie grani przez </a:t>
            </a:r>
            <a:r>
              <a:rPr lang="pl-PL" sz="1200" b="1" kern="1200" dirty="0" err="1">
                <a:solidFill>
                  <a:schemeClr val="tx1"/>
                </a:solidFill>
                <a:effectLst/>
                <a:latin typeface="+mn-lt"/>
                <a:ea typeface="+mn-ea"/>
                <a:cs typeface="+mn-cs"/>
              </a:rPr>
              <a:t>Owen’a</a:t>
            </a:r>
            <a:r>
              <a:rPr lang="pl-PL" sz="1200" b="1" kern="1200" dirty="0">
                <a:solidFill>
                  <a:schemeClr val="tx1"/>
                </a:solidFill>
                <a:effectLst/>
                <a:latin typeface="+mn-lt"/>
                <a:ea typeface="+mn-ea"/>
                <a:cs typeface="+mn-cs"/>
              </a:rPr>
              <a:t> Wilsona</a:t>
            </a:r>
            <a:r>
              <a:rPr lang="pl-PL" sz="1200" kern="1200" dirty="0">
                <a:solidFill>
                  <a:schemeClr val="tx1"/>
                </a:solidFill>
                <a:effectLst/>
                <a:latin typeface="+mn-lt"/>
                <a:ea typeface="+mn-ea"/>
                <a:cs typeface="+mn-cs"/>
              </a:rPr>
              <a:t> (Gil) i </a:t>
            </a:r>
            <a:r>
              <a:rPr lang="pl-PL" sz="1200" b="1" kern="1200" dirty="0">
                <a:solidFill>
                  <a:schemeClr val="tx1"/>
                </a:solidFill>
                <a:effectLst/>
                <a:latin typeface="+mn-lt"/>
                <a:ea typeface="+mn-ea"/>
                <a:cs typeface="+mn-cs"/>
              </a:rPr>
              <a:t>Marion </a:t>
            </a:r>
            <a:r>
              <a:rPr lang="pl-PL" sz="1200" b="1" kern="1200" dirty="0" err="1">
                <a:solidFill>
                  <a:schemeClr val="tx1"/>
                </a:solidFill>
                <a:effectLst/>
                <a:latin typeface="+mn-lt"/>
                <a:ea typeface="+mn-ea"/>
                <a:cs typeface="+mn-cs"/>
              </a:rPr>
              <a:t>Cotillard</a:t>
            </a:r>
            <a:r>
              <a:rPr lang="pl-PL" sz="1200" kern="1200" dirty="0">
                <a:solidFill>
                  <a:schemeClr val="tx1"/>
                </a:solidFill>
                <a:effectLst/>
                <a:latin typeface="+mn-lt"/>
                <a:ea typeface="+mn-ea"/>
                <a:cs typeface="+mn-cs"/>
              </a:rPr>
              <a:t> (Adriana). Film opowiada o pisarzu, który podczas pobytu w Paryżu doświadcza niezwykłych nocnych podróży w czasie do lat 20. XX wieku.</a:t>
            </a:r>
          </a:p>
        </p:txBody>
      </p:sp>
      <p:sp>
        <p:nvSpPr>
          <p:cNvPr id="4" name="Symbol zastępczy numeru slajdu 3"/>
          <p:cNvSpPr>
            <a:spLocks noGrp="1"/>
          </p:cNvSpPr>
          <p:nvPr>
            <p:ph type="sldNum" sz="quarter" idx="5"/>
          </p:nvPr>
        </p:nvSpPr>
        <p:spPr/>
        <p:txBody>
          <a:bodyPr/>
          <a:lstStyle/>
          <a:p>
            <a:fld id="{DF1CA633-E4F6-F24F-BC50-8E1CA3B98B24}" type="slidenum">
              <a:rPr lang="pl-PL" smtClean="0"/>
              <a:t>30</a:t>
            </a:fld>
            <a:endParaRPr lang="pl-PL"/>
          </a:p>
        </p:txBody>
      </p:sp>
    </p:spTree>
    <p:extLst>
      <p:ext uri="{BB962C8B-B14F-4D97-AF65-F5344CB8AC3E}">
        <p14:creationId xmlns:p14="http://schemas.microsoft.com/office/powerpoint/2010/main" val="238862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4F83BC-8BB6-55A4-AC0F-E3548D088C5A}"/>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5F805BF-98DC-3FF4-7D72-2B130A4C14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C6E20AF4-357E-2214-7868-F6D84565CFE3}"/>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5" name="Symbol zastępczy stopki 4">
            <a:extLst>
              <a:ext uri="{FF2B5EF4-FFF2-40B4-BE49-F238E27FC236}">
                <a16:creationId xmlns:a16="http://schemas.microsoft.com/office/drawing/2014/main" id="{278C5793-4C42-71BF-1A2F-D9E738EB7AE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EAAD1D4-1DF3-9C83-534B-F8D4A3F19BF3}"/>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51018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F86EAD-B497-BF5C-B5D8-C9C99B087110}"/>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D04E71D2-7EE7-5356-C252-C9F3EADF0368}"/>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44FD5BC-98E6-A494-75D6-E6500C5BCAEC}"/>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5" name="Symbol zastępczy stopki 4">
            <a:extLst>
              <a:ext uri="{FF2B5EF4-FFF2-40B4-BE49-F238E27FC236}">
                <a16:creationId xmlns:a16="http://schemas.microsoft.com/office/drawing/2014/main" id="{4C2A5091-F585-99C6-0683-44BE0DADABF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CD6769B-6EAC-E9B7-4695-54E9AA0CB029}"/>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253599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F647AB31-A5F7-F5C6-FD82-89B891F9802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E48E4D4C-EBB5-3E89-FC43-A416EA40D5B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BE71D26-764B-2856-31B2-6A8D20A4AE9F}"/>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5" name="Symbol zastępczy stopki 4">
            <a:extLst>
              <a:ext uri="{FF2B5EF4-FFF2-40B4-BE49-F238E27FC236}">
                <a16:creationId xmlns:a16="http://schemas.microsoft.com/office/drawing/2014/main" id="{D325B249-0212-128B-58D0-10F86F12313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A5FC8E3-6751-638C-A22C-04FB39B4119D}"/>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271338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FCDCB2-BD11-BDD6-23A7-1C852FBE3C0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7C82245-1FEF-21A1-22A2-F477F018039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700B0AB-58D7-1A67-5E10-880894B554C5}"/>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5" name="Symbol zastępczy stopki 4">
            <a:extLst>
              <a:ext uri="{FF2B5EF4-FFF2-40B4-BE49-F238E27FC236}">
                <a16:creationId xmlns:a16="http://schemas.microsoft.com/office/drawing/2014/main" id="{7240814A-7E64-4878-0B86-C76A430F132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31BBD4D-39DA-9666-66F3-FC245D28FF0C}"/>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266013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3C7E75-0BB1-F7DF-3521-CBE3B9B14DF0}"/>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378859D1-8028-8DF6-F7B4-34221D598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28CE1D76-7B4F-A860-FCE6-908805519B10}"/>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5" name="Symbol zastępczy stopki 4">
            <a:extLst>
              <a:ext uri="{FF2B5EF4-FFF2-40B4-BE49-F238E27FC236}">
                <a16:creationId xmlns:a16="http://schemas.microsoft.com/office/drawing/2014/main" id="{03CF90A4-3159-0053-F7CE-00EDDB99005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DF11B52-0A11-CD68-1AF7-ED6A4DD2B953}"/>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912767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D52C8A-715F-6568-9A77-5A48009C7CA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67437D7-2C9C-5510-F63E-0ED8ACA2A4D9}"/>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4EAC63B-A6D7-9843-92D2-F8C5579B5F64}"/>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E4CAE69-9F0E-9D82-85A3-D7F8192B3435}"/>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6" name="Symbol zastępczy stopki 5">
            <a:extLst>
              <a:ext uri="{FF2B5EF4-FFF2-40B4-BE49-F238E27FC236}">
                <a16:creationId xmlns:a16="http://schemas.microsoft.com/office/drawing/2014/main" id="{04276722-0AFE-35A1-AB86-E4DB62000F9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F674837-00F3-ED81-6975-EE3352617BEA}"/>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423484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B724A2-6AD8-14DE-6BA1-CC84E5FD6ECB}"/>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D6C40460-A803-931B-5B35-8ABC53621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D33B64F-7A68-04E0-6F52-70D4C5AF4ED7}"/>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54605E90-CA07-E359-000B-F61204119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42B1FE13-2568-9719-4ADE-0308F647889D}"/>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5A7F37E9-89DA-3C86-2DA8-E7532E598BB0}"/>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8" name="Symbol zastępczy stopki 7">
            <a:extLst>
              <a:ext uri="{FF2B5EF4-FFF2-40B4-BE49-F238E27FC236}">
                <a16:creationId xmlns:a16="http://schemas.microsoft.com/office/drawing/2014/main" id="{EBDB368D-5625-0325-0AEB-AB84934E2AD9}"/>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575C060E-C37F-CAD1-AB4B-4EEE1F563177}"/>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123912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3F8498-2702-A2B8-0E6A-B06763DED871}"/>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4A3CC3C8-42DE-2428-944A-B75CD7B32283}"/>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4" name="Symbol zastępczy stopki 3">
            <a:extLst>
              <a:ext uri="{FF2B5EF4-FFF2-40B4-BE49-F238E27FC236}">
                <a16:creationId xmlns:a16="http://schemas.microsoft.com/office/drawing/2014/main" id="{E7EC0234-30A9-6CD0-52D5-2C8283ACE296}"/>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427DA96E-D8D5-912B-6B35-11F9BB38BC4C}"/>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80861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3E5DB921-B640-C918-F4ED-A179BC19274F}"/>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3" name="Symbol zastępczy stopki 2">
            <a:extLst>
              <a:ext uri="{FF2B5EF4-FFF2-40B4-BE49-F238E27FC236}">
                <a16:creationId xmlns:a16="http://schemas.microsoft.com/office/drawing/2014/main" id="{F606974D-6ECA-ADB6-55BD-1254F81D8BB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B484F50-6FCC-5F47-9346-A43A0D60B795}"/>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329485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BAC5C3-F4CF-3E9F-781F-A9F62257DC0A}"/>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88815164-07FF-C931-4B20-0007384DC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5BA2A4F6-D13A-B762-207E-3E6AFB49D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F7C34F8-F86B-72BF-077C-5C9F440E34B1}"/>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6" name="Symbol zastępczy stopki 5">
            <a:extLst>
              <a:ext uri="{FF2B5EF4-FFF2-40B4-BE49-F238E27FC236}">
                <a16:creationId xmlns:a16="http://schemas.microsoft.com/office/drawing/2014/main" id="{62702243-3C36-75D5-0F8C-3BA8BE134D5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551B1FF-C155-75EC-CB75-B4C6B68AEEEE}"/>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421027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48EE4A-A99F-494A-8715-A7010C38AB2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C5B1BDF5-007F-4A4C-3251-D4AE715CC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B723303-8AE2-012F-EF90-3241C7B33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18CD294-49EF-BB54-21F1-3C6595360769}"/>
              </a:ext>
            </a:extLst>
          </p:cNvPr>
          <p:cNvSpPr>
            <a:spLocks noGrp="1"/>
          </p:cNvSpPr>
          <p:nvPr>
            <p:ph type="dt" sz="half" idx="10"/>
          </p:nvPr>
        </p:nvSpPr>
        <p:spPr/>
        <p:txBody>
          <a:bodyPr/>
          <a:lstStyle/>
          <a:p>
            <a:fld id="{1F51F130-AB6B-BC44-A0E2-A0B286965FD0}" type="datetimeFigureOut">
              <a:rPr lang="pl-PL" smtClean="0"/>
              <a:t>17.03.2026</a:t>
            </a:fld>
            <a:endParaRPr lang="pl-PL"/>
          </a:p>
        </p:txBody>
      </p:sp>
      <p:sp>
        <p:nvSpPr>
          <p:cNvPr id="6" name="Symbol zastępczy stopki 5">
            <a:extLst>
              <a:ext uri="{FF2B5EF4-FFF2-40B4-BE49-F238E27FC236}">
                <a16:creationId xmlns:a16="http://schemas.microsoft.com/office/drawing/2014/main" id="{9BFACCA8-2CB2-C803-C68F-34DD664A8F3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E3142BE-1A24-D48D-DA26-50E4A5E98D09}"/>
              </a:ext>
            </a:extLst>
          </p:cNvPr>
          <p:cNvSpPr>
            <a:spLocks noGrp="1"/>
          </p:cNvSpPr>
          <p:nvPr>
            <p:ph type="sldNum" sz="quarter" idx="12"/>
          </p:nvPr>
        </p:nvSpPr>
        <p:spPr/>
        <p:txBody>
          <a:bodyPr/>
          <a:lstStyle/>
          <a:p>
            <a:fld id="{F5D65787-1624-4340-993C-70B526DA55F5}" type="slidenum">
              <a:rPr lang="pl-PL" smtClean="0"/>
              <a:t>‹#›</a:t>
            </a:fld>
            <a:endParaRPr lang="pl-PL"/>
          </a:p>
        </p:txBody>
      </p:sp>
    </p:spTree>
    <p:extLst>
      <p:ext uri="{BB962C8B-B14F-4D97-AF65-F5344CB8AC3E}">
        <p14:creationId xmlns:p14="http://schemas.microsoft.com/office/powerpoint/2010/main" val="351400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84AFE35-AC23-312C-D746-4CB71659FF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91CFFE99-A8F3-9CEF-E221-ADB3E1C8B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02BA983-F1E8-5771-5388-03CE45D99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1F130-AB6B-BC44-A0E2-A0B286965FD0}" type="datetimeFigureOut">
              <a:rPr lang="pl-PL" smtClean="0"/>
              <a:t>17.03.2026</a:t>
            </a:fld>
            <a:endParaRPr lang="pl-PL"/>
          </a:p>
        </p:txBody>
      </p:sp>
      <p:sp>
        <p:nvSpPr>
          <p:cNvPr id="5" name="Symbol zastępczy stopki 4">
            <a:extLst>
              <a:ext uri="{FF2B5EF4-FFF2-40B4-BE49-F238E27FC236}">
                <a16:creationId xmlns:a16="http://schemas.microsoft.com/office/drawing/2014/main" id="{965199AB-F517-C9E2-B584-6FEF5CBB96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F898FB34-9122-403D-8253-53D5ABC5B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D65787-1624-4340-993C-70B526DA55F5}" type="slidenum">
              <a:rPr lang="pl-PL" smtClean="0"/>
              <a:t>‹#›</a:t>
            </a:fld>
            <a:endParaRPr lang="pl-PL"/>
          </a:p>
        </p:txBody>
      </p:sp>
    </p:spTree>
    <p:extLst>
      <p:ext uri="{BB962C8B-B14F-4D97-AF65-F5344CB8AC3E}">
        <p14:creationId xmlns:p14="http://schemas.microsoft.com/office/powerpoint/2010/main" val="78022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EyY1B_bErTg?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0iMTSmApg-A?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u56XxCQ2lYQ?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V4RUrUFcGXI?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lEJxkqWPlh8?feature=oembed"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1F7F356-83F9-E5D2-1FED-23119A6383FF}"/>
              </a:ext>
            </a:extLst>
          </p:cNvPr>
          <p:cNvSpPr>
            <a:spLocks noGrp="1"/>
          </p:cNvSpPr>
          <p:nvPr>
            <p:ph type="ctrTitle"/>
          </p:nvPr>
        </p:nvSpPr>
        <p:spPr>
          <a:xfrm>
            <a:off x="890338" y="640080"/>
            <a:ext cx="3734014" cy="3566160"/>
          </a:xfrm>
        </p:spPr>
        <p:txBody>
          <a:bodyPr anchor="b">
            <a:normAutofit/>
          </a:bodyPr>
          <a:lstStyle/>
          <a:p>
            <a:pPr algn="l"/>
            <a:r>
              <a:rPr lang="pl-PL" sz="5000" dirty="0"/>
              <a:t>Marketing zewnętrzny </a:t>
            </a:r>
          </a:p>
        </p:txBody>
      </p:sp>
      <p:sp>
        <p:nvSpPr>
          <p:cNvPr id="3" name="Podtytuł 2">
            <a:extLst>
              <a:ext uri="{FF2B5EF4-FFF2-40B4-BE49-F238E27FC236}">
                <a16:creationId xmlns:a16="http://schemas.microsoft.com/office/drawing/2014/main" id="{9393692B-B60C-9DE9-F3DE-261C32A6D9BE}"/>
              </a:ext>
            </a:extLst>
          </p:cNvPr>
          <p:cNvSpPr>
            <a:spLocks noGrp="1"/>
          </p:cNvSpPr>
          <p:nvPr>
            <p:ph type="subTitle" idx="1"/>
          </p:nvPr>
        </p:nvSpPr>
        <p:spPr>
          <a:xfrm>
            <a:off x="890339" y="4636008"/>
            <a:ext cx="3734014" cy="1572768"/>
          </a:xfrm>
        </p:spPr>
        <p:txBody>
          <a:bodyPr>
            <a:normAutofit/>
          </a:bodyPr>
          <a:lstStyle/>
          <a:p>
            <a:pPr algn="l"/>
            <a:r>
              <a:rPr lang="pl-PL" dirty="0">
                <a:solidFill>
                  <a:srgbClr val="000000"/>
                </a:solidFill>
                <a:latin typeface="Arial" panose="020B0604020202020204" pitchFamily="34" charset="0"/>
              </a:rPr>
              <a:t>dr </a:t>
            </a:r>
            <a:r>
              <a:rPr lang="pl-PL" dirty="0">
                <a:latin typeface="Arial" panose="020B0604020202020204" pitchFamily="34" charset="0"/>
              </a:rPr>
              <a:t>Katarzyna Baran</a:t>
            </a:r>
            <a:endParaRPr lang="pl-PL" dirty="0"/>
          </a:p>
        </p:txBody>
      </p:sp>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re Wrinkled dłoni z niektórymi monetami">
            <a:extLst>
              <a:ext uri="{FF2B5EF4-FFF2-40B4-BE49-F238E27FC236}">
                <a16:creationId xmlns:a16="http://schemas.microsoft.com/office/drawing/2014/main" id="{0846219D-517E-9B3C-6472-B1962313AAA8}"/>
              </a:ext>
            </a:extLst>
          </p:cNvPr>
          <p:cNvPicPr>
            <a:picLocks noChangeAspect="1"/>
          </p:cNvPicPr>
          <p:nvPr/>
        </p:nvPicPr>
        <p:blipFill rotWithShape="1">
          <a:blip r:embed="rId3"/>
          <a:srcRect l="6017" r="2702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34436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ymbol zastępczy zawartości 4" descr="Obraz zawierający clipart, Grafika, logo, Czcionka&#10;&#10;Zawartość wygenerowana przez AI może być niepoprawna.">
            <a:extLst>
              <a:ext uri="{FF2B5EF4-FFF2-40B4-BE49-F238E27FC236}">
                <a16:creationId xmlns:a16="http://schemas.microsoft.com/office/drawing/2014/main" id="{F58DBCA4-731D-CB19-7A4C-AB742D8D804D}"/>
              </a:ext>
            </a:extLst>
          </p:cNvPr>
          <p:cNvPicPr>
            <a:picLocks noGrp="1" noChangeAspect="1"/>
          </p:cNvPicPr>
          <p:nvPr>
            <p:ph idx="1"/>
          </p:nvPr>
        </p:nvPicPr>
        <p:blipFill>
          <a:blip r:embed="rId2"/>
          <a:stretch>
            <a:fillRect/>
          </a:stretch>
        </p:blipFill>
        <p:spPr>
          <a:xfrm>
            <a:off x="2670931" y="643466"/>
            <a:ext cx="6850138" cy="5571067"/>
          </a:xfrm>
          <a:prstGeom prst="rect">
            <a:avLst/>
          </a:prstGeom>
        </p:spPr>
      </p:pic>
    </p:spTree>
    <p:extLst>
      <p:ext uri="{BB962C8B-B14F-4D97-AF65-F5344CB8AC3E}">
        <p14:creationId xmlns:p14="http://schemas.microsoft.com/office/powerpoint/2010/main" val="3204094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clipart, herb, symbol, ilustracja&#10;&#10;Zawartość wygenerowana przez AI może być niepoprawna.">
            <a:extLst>
              <a:ext uri="{FF2B5EF4-FFF2-40B4-BE49-F238E27FC236}">
                <a16:creationId xmlns:a16="http://schemas.microsoft.com/office/drawing/2014/main" id="{509E901B-828E-D1FF-87C5-3BF7B9B2CAE4}"/>
              </a:ext>
            </a:extLst>
          </p:cNvPr>
          <p:cNvPicPr>
            <a:picLocks noGrp="1" noChangeAspect="1"/>
          </p:cNvPicPr>
          <p:nvPr>
            <p:ph idx="1"/>
          </p:nvPr>
        </p:nvPicPr>
        <p:blipFill>
          <a:blip r:embed="rId2"/>
          <a:stretch>
            <a:fillRect/>
          </a:stretch>
        </p:blipFill>
        <p:spPr>
          <a:xfrm>
            <a:off x="2693168" y="1253331"/>
            <a:ext cx="6805664" cy="4351338"/>
          </a:xfrm>
          <a:prstGeom prst="rect">
            <a:avLst/>
          </a:prstGeom>
        </p:spPr>
      </p:pic>
    </p:spTree>
    <p:extLst>
      <p:ext uri="{BB962C8B-B14F-4D97-AF65-F5344CB8AC3E}">
        <p14:creationId xmlns:p14="http://schemas.microsoft.com/office/powerpoint/2010/main" val="76952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tekst, herb, symbol, clipart&#10;&#10;Zawartość wygenerowana przez AI może być niepoprawna.">
            <a:extLst>
              <a:ext uri="{FF2B5EF4-FFF2-40B4-BE49-F238E27FC236}">
                <a16:creationId xmlns:a16="http://schemas.microsoft.com/office/drawing/2014/main" id="{F202121A-0E06-A40B-9004-CA1FB8E7FC1D}"/>
              </a:ext>
            </a:extLst>
          </p:cNvPr>
          <p:cNvPicPr>
            <a:picLocks noGrp="1" noChangeAspect="1"/>
          </p:cNvPicPr>
          <p:nvPr>
            <p:ph idx="1"/>
          </p:nvPr>
        </p:nvPicPr>
        <p:blipFill>
          <a:blip r:embed="rId2"/>
          <a:stretch>
            <a:fillRect/>
          </a:stretch>
        </p:blipFill>
        <p:spPr>
          <a:xfrm>
            <a:off x="3439988" y="1253331"/>
            <a:ext cx="5312023" cy="4351338"/>
          </a:xfrm>
          <a:prstGeom prst="rect">
            <a:avLst/>
          </a:prstGeom>
        </p:spPr>
      </p:pic>
    </p:spTree>
    <p:extLst>
      <p:ext uri="{BB962C8B-B14F-4D97-AF65-F5344CB8AC3E}">
        <p14:creationId xmlns:p14="http://schemas.microsoft.com/office/powerpoint/2010/main" val="1471235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Sztuka dziecięca, rysowanie, clipart, szkic&#10;&#10;Zawartość wygenerowana przez AI może być niepoprawna.">
            <a:extLst>
              <a:ext uri="{FF2B5EF4-FFF2-40B4-BE49-F238E27FC236}">
                <a16:creationId xmlns:a16="http://schemas.microsoft.com/office/drawing/2014/main" id="{6D46BA54-0422-E29D-B9CA-19334EFAADB4}"/>
              </a:ext>
            </a:extLst>
          </p:cNvPr>
          <p:cNvPicPr>
            <a:picLocks noGrp="1" noChangeAspect="1"/>
          </p:cNvPicPr>
          <p:nvPr>
            <p:ph idx="1"/>
          </p:nvPr>
        </p:nvPicPr>
        <p:blipFill>
          <a:blip r:embed="rId2"/>
          <a:stretch>
            <a:fillRect/>
          </a:stretch>
        </p:blipFill>
        <p:spPr>
          <a:xfrm>
            <a:off x="2675325" y="1892697"/>
            <a:ext cx="6841349" cy="3072606"/>
          </a:xfrm>
          <a:prstGeom prst="rect">
            <a:avLst/>
          </a:prstGeom>
        </p:spPr>
      </p:pic>
    </p:spTree>
    <p:extLst>
      <p:ext uri="{BB962C8B-B14F-4D97-AF65-F5344CB8AC3E}">
        <p14:creationId xmlns:p14="http://schemas.microsoft.com/office/powerpoint/2010/main" val="2919151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rysowanie, clipart, Grafika, Czcionka&#10;&#10;Zawartość wygenerowana przez AI może być niepoprawna.">
            <a:extLst>
              <a:ext uri="{FF2B5EF4-FFF2-40B4-BE49-F238E27FC236}">
                <a16:creationId xmlns:a16="http://schemas.microsoft.com/office/drawing/2014/main" id="{299B9D92-5EDD-1A24-7056-884D94C50605}"/>
              </a:ext>
            </a:extLst>
          </p:cNvPr>
          <p:cNvPicPr>
            <a:picLocks noGrp="1" noChangeAspect="1"/>
          </p:cNvPicPr>
          <p:nvPr>
            <p:ph idx="1"/>
          </p:nvPr>
        </p:nvPicPr>
        <p:blipFill>
          <a:blip r:embed="rId2"/>
          <a:stretch>
            <a:fillRect/>
          </a:stretch>
        </p:blipFill>
        <p:spPr>
          <a:xfrm>
            <a:off x="3271792" y="1654572"/>
            <a:ext cx="5831878" cy="3548856"/>
          </a:xfrm>
          <a:prstGeom prst="rect">
            <a:avLst/>
          </a:prstGeom>
        </p:spPr>
      </p:pic>
    </p:spTree>
    <p:extLst>
      <p:ext uri="{BB962C8B-B14F-4D97-AF65-F5344CB8AC3E}">
        <p14:creationId xmlns:p14="http://schemas.microsoft.com/office/powerpoint/2010/main" val="3810098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Jaskrawoniebieski, kwadrat, Prostokąt, niebieskie&#10;&#10;Zawartość wygenerowana przez AI może być niepoprawna.">
            <a:extLst>
              <a:ext uri="{FF2B5EF4-FFF2-40B4-BE49-F238E27FC236}">
                <a16:creationId xmlns:a16="http://schemas.microsoft.com/office/drawing/2014/main" id="{82EE1FA1-9F4F-4077-A500-EEC9BEA0E230}"/>
              </a:ext>
            </a:extLst>
          </p:cNvPr>
          <p:cNvPicPr>
            <a:picLocks noGrp="1" noChangeAspect="1"/>
          </p:cNvPicPr>
          <p:nvPr>
            <p:ph idx="1"/>
          </p:nvPr>
        </p:nvPicPr>
        <p:blipFill>
          <a:blip r:embed="rId2"/>
          <a:stretch>
            <a:fillRect/>
          </a:stretch>
        </p:blipFill>
        <p:spPr>
          <a:xfrm>
            <a:off x="3861959" y="1253331"/>
            <a:ext cx="4468081" cy="4351338"/>
          </a:xfrm>
          <a:prstGeom prst="rect">
            <a:avLst/>
          </a:prstGeom>
        </p:spPr>
      </p:pic>
    </p:spTree>
    <p:extLst>
      <p:ext uri="{BB962C8B-B14F-4D97-AF65-F5344CB8AC3E}">
        <p14:creationId xmlns:p14="http://schemas.microsoft.com/office/powerpoint/2010/main" val="3118281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logo, Grafika, symbol, Czcionka&#10;&#10;Zawartość wygenerowana przez AI może być niepoprawna.">
            <a:extLst>
              <a:ext uri="{FF2B5EF4-FFF2-40B4-BE49-F238E27FC236}">
                <a16:creationId xmlns:a16="http://schemas.microsoft.com/office/drawing/2014/main" id="{BD26333D-B3C5-28DD-9B91-49D8179E98E7}"/>
              </a:ext>
            </a:extLst>
          </p:cNvPr>
          <p:cNvPicPr>
            <a:picLocks noGrp="1" noChangeAspect="1"/>
          </p:cNvPicPr>
          <p:nvPr>
            <p:ph idx="1"/>
          </p:nvPr>
        </p:nvPicPr>
        <p:blipFill>
          <a:blip r:embed="rId2"/>
          <a:stretch>
            <a:fillRect/>
          </a:stretch>
        </p:blipFill>
        <p:spPr>
          <a:xfrm>
            <a:off x="3214687" y="547687"/>
            <a:ext cx="5762625" cy="5762625"/>
          </a:xfrm>
          <a:prstGeom prst="rect">
            <a:avLst/>
          </a:prstGeom>
        </p:spPr>
      </p:pic>
    </p:spTree>
    <p:extLst>
      <p:ext uri="{BB962C8B-B14F-4D97-AF65-F5344CB8AC3E}">
        <p14:creationId xmlns:p14="http://schemas.microsoft.com/office/powerpoint/2010/main" val="366013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Grafika, projekt graficzny, Wielobarwność, clipart&#10;&#10;Zawartość wygenerowana przez AI może być niepoprawna.">
            <a:extLst>
              <a:ext uri="{FF2B5EF4-FFF2-40B4-BE49-F238E27FC236}">
                <a16:creationId xmlns:a16="http://schemas.microsoft.com/office/drawing/2014/main" id="{E57DD966-BEE4-6A62-BFC8-01D02CE1D287}"/>
              </a:ext>
            </a:extLst>
          </p:cNvPr>
          <p:cNvPicPr>
            <a:picLocks noGrp="1" noChangeAspect="1"/>
          </p:cNvPicPr>
          <p:nvPr>
            <p:ph idx="1"/>
          </p:nvPr>
        </p:nvPicPr>
        <p:blipFill>
          <a:blip r:embed="rId2"/>
          <a:stretch>
            <a:fillRect/>
          </a:stretch>
        </p:blipFill>
        <p:spPr>
          <a:xfrm>
            <a:off x="3479800" y="1568450"/>
            <a:ext cx="5232400" cy="3721100"/>
          </a:xfrm>
          <a:prstGeom prst="rect">
            <a:avLst/>
          </a:prstGeom>
        </p:spPr>
      </p:pic>
    </p:spTree>
    <p:extLst>
      <p:ext uri="{BB962C8B-B14F-4D97-AF65-F5344CB8AC3E}">
        <p14:creationId xmlns:p14="http://schemas.microsoft.com/office/powerpoint/2010/main" val="1182782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Grafika, logo, Czcionka, projekt graficzny&#10;&#10;Zawartość wygenerowana przez AI może być niepoprawna.">
            <a:extLst>
              <a:ext uri="{FF2B5EF4-FFF2-40B4-BE49-F238E27FC236}">
                <a16:creationId xmlns:a16="http://schemas.microsoft.com/office/drawing/2014/main" id="{B2B85319-B741-6742-9CC5-A366C44D41B4}"/>
              </a:ext>
            </a:extLst>
          </p:cNvPr>
          <p:cNvPicPr>
            <a:picLocks noGrp="1" noChangeAspect="1"/>
          </p:cNvPicPr>
          <p:nvPr>
            <p:ph idx="1"/>
          </p:nvPr>
        </p:nvPicPr>
        <p:blipFill>
          <a:blip r:embed="rId2"/>
          <a:stretch>
            <a:fillRect/>
          </a:stretch>
        </p:blipFill>
        <p:spPr>
          <a:xfrm>
            <a:off x="4092575" y="1375068"/>
            <a:ext cx="4006850" cy="4107863"/>
          </a:xfrm>
          <a:prstGeom prst="rect">
            <a:avLst/>
          </a:prstGeom>
        </p:spPr>
      </p:pic>
    </p:spTree>
    <p:extLst>
      <p:ext uri="{BB962C8B-B14F-4D97-AF65-F5344CB8AC3E}">
        <p14:creationId xmlns:p14="http://schemas.microsoft.com/office/powerpoint/2010/main" val="37994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wzór, woda, design&#10;&#10;Zawartość wygenerowana przez AI może być niepoprawna.">
            <a:extLst>
              <a:ext uri="{FF2B5EF4-FFF2-40B4-BE49-F238E27FC236}">
                <a16:creationId xmlns:a16="http://schemas.microsoft.com/office/drawing/2014/main" id="{B68D5754-CA5B-2819-316A-10F1A486F2EB}"/>
              </a:ext>
            </a:extLst>
          </p:cNvPr>
          <p:cNvPicPr>
            <a:picLocks noGrp="1" noChangeAspect="1"/>
          </p:cNvPicPr>
          <p:nvPr>
            <p:ph idx="1"/>
          </p:nvPr>
        </p:nvPicPr>
        <p:blipFill>
          <a:blip r:embed="rId2"/>
          <a:stretch>
            <a:fillRect/>
          </a:stretch>
        </p:blipFill>
        <p:spPr>
          <a:xfrm>
            <a:off x="2173476" y="1253331"/>
            <a:ext cx="7845047" cy="4351338"/>
          </a:xfrm>
          <a:prstGeom prst="rect">
            <a:avLst/>
          </a:prstGeom>
        </p:spPr>
      </p:pic>
    </p:spTree>
    <p:extLst>
      <p:ext uri="{BB962C8B-B14F-4D97-AF65-F5344CB8AC3E}">
        <p14:creationId xmlns:p14="http://schemas.microsoft.com/office/powerpoint/2010/main" val="145346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6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A1E17552-0C90-8D09-7C64-C70BF701CDF9}"/>
              </a:ext>
            </a:extLst>
          </p:cNvPr>
          <p:cNvPicPr>
            <a:picLocks noGrp="1" noChangeAspect="1"/>
          </p:cNvPicPr>
          <p:nvPr>
            <p:ph idx="1"/>
          </p:nvPr>
        </p:nvPicPr>
        <p:blipFill>
          <a:blip r:embed="rId2"/>
          <a:stretch>
            <a:fillRect/>
          </a:stretch>
        </p:blipFill>
        <p:spPr>
          <a:xfrm>
            <a:off x="1922916" y="643467"/>
            <a:ext cx="8346168" cy="5571066"/>
          </a:xfrm>
          <a:prstGeom prst="rect">
            <a:avLst/>
          </a:prstGeom>
        </p:spPr>
      </p:pic>
    </p:spTree>
    <p:extLst>
      <p:ext uri="{BB962C8B-B14F-4D97-AF65-F5344CB8AC3E}">
        <p14:creationId xmlns:p14="http://schemas.microsoft.com/office/powerpoint/2010/main" val="202858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Czcionka, woda, Grafika, design&#10;&#10;Zawartość wygenerowana przez AI może być niepoprawna.">
            <a:extLst>
              <a:ext uri="{FF2B5EF4-FFF2-40B4-BE49-F238E27FC236}">
                <a16:creationId xmlns:a16="http://schemas.microsoft.com/office/drawing/2014/main" id="{72D0481C-0AA0-8BAB-02C6-AB70AA265E26}"/>
              </a:ext>
            </a:extLst>
          </p:cNvPr>
          <p:cNvPicPr>
            <a:picLocks noGrp="1" noChangeAspect="1"/>
          </p:cNvPicPr>
          <p:nvPr>
            <p:ph idx="1"/>
          </p:nvPr>
        </p:nvPicPr>
        <p:blipFill>
          <a:blip r:embed="rId2"/>
          <a:stretch>
            <a:fillRect/>
          </a:stretch>
        </p:blipFill>
        <p:spPr>
          <a:xfrm>
            <a:off x="3475556" y="1467839"/>
            <a:ext cx="5240888" cy="3922321"/>
          </a:xfrm>
          <a:prstGeom prst="rect">
            <a:avLst/>
          </a:prstGeom>
        </p:spPr>
      </p:pic>
    </p:spTree>
    <p:extLst>
      <p:ext uri="{BB962C8B-B14F-4D97-AF65-F5344CB8AC3E}">
        <p14:creationId xmlns:p14="http://schemas.microsoft.com/office/powerpoint/2010/main" val="351999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rysowanie, szkic, Sztuka dziecięca, sztuka&#10;&#10;Zawartość wygenerowana przez AI może być niepoprawna.">
            <a:extLst>
              <a:ext uri="{FF2B5EF4-FFF2-40B4-BE49-F238E27FC236}">
                <a16:creationId xmlns:a16="http://schemas.microsoft.com/office/drawing/2014/main" id="{C55DF2B2-6CE3-B439-270B-3E47B26550A3}"/>
              </a:ext>
            </a:extLst>
          </p:cNvPr>
          <p:cNvPicPr>
            <a:picLocks noGrp="1" noChangeAspect="1"/>
          </p:cNvPicPr>
          <p:nvPr>
            <p:ph idx="1"/>
          </p:nvPr>
        </p:nvPicPr>
        <p:blipFill>
          <a:blip r:embed="rId2"/>
          <a:stretch>
            <a:fillRect/>
          </a:stretch>
        </p:blipFill>
        <p:spPr>
          <a:xfrm>
            <a:off x="3854352" y="1648451"/>
            <a:ext cx="4483295" cy="3561098"/>
          </a:xfrm>
          <a:prstGeom prst="rect">
            <a:avLst/>
          </a:prstGeom>
        </p:spPr>
      </p:pic>
    </p:spTree>
    <p:extLst>
      <p:ext uri="{BB962C8B-B14F-4D97-AF65-F5344CB8AC3E}">
        <p14:creationId xmlns:p14="http://schemas.microsoft.com/office/powerpoint/2010/main" val="2456427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tekst, rysowanie, clipart, plakat&#10;&#10;Zawartość wygenerowana przez AI może być niepoprawna.">
            <a:extLst>
              <a:ext uri="{FF2B5EF4-FFF2-40B4-BE49-F238E27FC236}">
                <a16:creationId xmlns:a16="http://schemas.microsoft.com/office/drawing/2014/main" id="{21507671-8CCC-2C87-687A-7CC5615E7A43}"/>
              </a:ext>
            </a:extLst>
          </p:cNvPr>
          <p:cNvPicPr>
            <a:picLocks noGrp="1" noChangeAspect="1"/>
          </p:cNvPicPr>
          <p:nvPr>
            <p:ph idx="1"/>
          </p:nvPr>
        </p:nvPicPr>
        <p:blipFill>
          <a:blip r:embed="rId2"/>
          <a:stretch>
            <a:fillRect/>
          </a:stretch>
        </p:blipFill>
        <p:spPr>
          <a:xfrm>
            <a:off x="4322919" y="1019108"/>
            <a:ext cx="3546162" cy="4819784"/>
          </a:xfrm>
          <a:prstGeom prst="rect">
            <a:avLst/>
          </a:prstGeom>
        </p:spPr>
      </p:pic>
    </p:spTree>
    <p:extLst>
      <p:ext uri="{BB962C8B-B14F-4D97-AF65-F5344CB8AC3E}">
        <p14:creationId xmlns:p14="http://schemas.microsoft.com/office/powerpoint/2010/main" val="1525860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Obraz zawierający Grafika, projekt graficzny, tekst, logo&#10;&#10;Zawartość wygenerowana przez AI może być niepoprawna.">
            <a:extLst>
              <a:ext uri="{FF2B5EF4-FFF2-40B4-BE49-F238E27FC236}">
                <a16:creationId xmlns:a16="http://schemas.microsoft.com/office/drawing/2014/main" id="{29702839-FF1C-FAA7-54F7-B136B6D65FED}"/>
              </a:ext>
            </a:extLst>
          </p:cNvPr>
          <p:cNvPicPr>
            <a:picLocks noGrp="1" noChangeAspect="1"/>
          </p:cNvPicPr>
          <p:nvPr>
            <p:ph idx="1"/>
          </p:nvPr>
        </p:nvPicPr>
        <p:blipFill>
          <a:blip r:embed="rId2"/>
          <a:stretch>
            <a:fillRect/>
          </a:stretch>
        </p:blipFill>
        <p:spPr>
          <a:xfrm>
            <a:off x="3062244" y="1901922"/>
            <a:ext cx="6067511" cy="3673688"/>
          </a:xfrm>
          <a:prstGeom prst="rect">
            <a:avLst/>
          </a:prstGeom>
        </p:spPr>
      </p:pic>
    </p:spTree>
    <p:extLst>
      <p:ext uri="{BB962C8B-B14F-4D97-AF65-F5344CB8AC3E}">
        <p14:creationId xmlns:p14="http://schemas.microsoft.com/office/powerpoint/2010/main" val="2289838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B2CA8E-AF44-4778-AA0A-9AD6A1A21C23}"/>
              </a:ext>
            </a:extLst>
          </p:cNvPr>
          <p:cNvSpPr>
            <a:spLocks noGrp="1"/>
          </p:cNvSpPr>
          <p:nvPr>
            <p:ph type="title"/>
          </p:nvPr>
        </p:nvSpPr>
        <p:spPr>
          <a:xfrm>
            <a:off x="838200" y="2766218"/>
            <a:ext cx="10515600" cy="1325563"/>
          </a:xfrm>
        </p:spPr>
        <p:txBody>
          <a:bodyPr/>
          <a:lstStyle/>
          <a:p>
            <a:pPr algn="ctr"/>
            <a:r>
              <a:rPr lang="pl-PL" dirty="0"/>
              <a:t>Jakie są grupy docelowe marketingu terytorialnego?</a:t>
            </a:r>
          </a:p>
        </p:txBody>
      </p:sp>
    </p:spTree>
    <p:extLst>
      <p:ext uri="{BB962C8B-B14F-4D97-AF65-F5344CB8AC3E}">
        <p14:creationId xmlns:p14="http://schemas.microsoft.com/office/powerpoint/2010/main" val="267516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ymbol zastępczy zawartości 4" descr="Obraz zawierający tekst, na wolnym powietrzu, samochód, Pojazd lądowy&#10;&#10;Opis wygenerowany automatycznie">
            <a:extLst>
              <a:ext uri="{FF2B5EF4-FFF2-40B4-BE49-F238E27FC236}">
                <a16:creationId xmlns:a16="http://schemas.microsoft.com/office/drawing/2014/main" id="{C2F814CB-7BE8-DBDB-1461-E39D96B89B3C}"/>
              </a:ext>
            </a:extLst>
          </p:cNvPr>
          <p:cNvPicPr>
            <a:picLocks noGrp="1" noChangeAspect="1"/>
          </p:cNvPicPr>
          <p:nvPr>
            <p:ph idx="1"/>
          </p:nvPr>
        </p:nvPicPr>
        <p:blipFill rotWithShape="1">
          <a:blip r:embed="rId2"/>
          <a:srcRect b="1035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BC499AB-4835-0FC0-D723-88011D33D18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effectLst/>
              </a:rPr>
              <a:t>I &lt;3 NY </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881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a:extLst>
              <a:ext uri="{FF2B5EF4-FFF2-40B4-BE49-F238E27FC236}">
                <a16:creationId xmlns:a16="http://schemas.microsoft.com/office/drawing/2014/main" id="{38CA3FC4-7294-0DCE-EFE6-76A98E85F930}"/>
              </a:ext>
            </a:extLst>
          </p:cNvPr>
          <p:cNvPicPr>
            <a:picLocks noGrp="1" noChangeAspect="1"/>
          </p:cNvPicPr>
          <p:nvPr>
            <p:ph idx="1"/>
          </p:nvPr>
        </p:nvPicPr>
        <p:blipFill rotWithShape="1">
          <a:blip r:embed="rId2"/>
          <a:srcRect t="13573" b="2158"/>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A736607-2893-A456-1A91-CB3313114A3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Logo</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929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640B7C4-9D9D-D589-A0E5-109D7C9E471A}"/>
              </a:ext>
            </a:extLst>
          </p:cNvPr>
          <p:cNvSpPr>
            <a:spLocks noGrp="1"/>
          </p:cNvSpPr>
          <p:nvPr>
            <p:ph type="title"/>
          </p:nvPr>
        </p:nvSpPr>
        <p:spPr>
          <a:xfrm>
            <a:off x="8643193" y="489507"/>
            <a:ext cx="3091607" cy="1655483"/>
          </a:xfrm>
        </p:spPr>
        <p:txBody>
          <a:bodyPr anchor="b">
            <a:normAutofit/>
          </a:bodyPr>
          <a:lstStyle/>
          <a:p>
            <a:pPr algn="ctr"/>
            <a:r>
              <a:rPr lang="pl-PL" sz="4000" dirty="0"/>
              <a:t>Małopolska </a:t>
            </a:r>
            <a:r>
              <a:rPr lang="pl-PL" sz="4000" dirty="0" err="1"/>
              <a:t>brand</a:t>
            </a:r>
            <a:endParaRPr lang="pl-PL" sz="4000" dirty="0"/>
          </a:p>
        </p:txBody>
      </p:sp>
      <p:pic>
        <p:nvPicPr>
          <p:cNvPr id="4" name="Symbol zastępczy zawartości 3">
            <a:extLst>
              <a:ext uri="{FF2B5EF4-FFF2-40B4-BE49-F238E27FC236}">
                <a16:creationId xmlns:a16="http://schemas.microsoft.com/office/drawing/2014/main" id="{B8299E4E-073C-9B15-8F96-F101D4121575}"/>
              </a:ext>
            </a:extLst>
          </p:cNvPr>
          <p:cNvPicPr>
            <a:picLocks noChangeAspect="1"/>
          </p:cNvPicPr>
          <p:nvPr/>
        </p:nvPicPr>
        <p:blipFill rotWithShape="1">
          <a:blip r:embed="rId2"/>
          <a:srcRect l="5022"/>
          <a:stretch/>
        </p:blipFill>
        <p:spPr>
          <a:xfrm>
            <a:off x="20" y="431"/>
            <a:ext cx="8115280" cy="6408311"/>
          </a:xfrm>
          <a:prstGeom prst="rect">
            <a:avLst/>
          </a:prstGeom>
        </p:spPr>
      </p:pic>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963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3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niebo, Gra komputerowa, zrzut ekranu, Strategiczna gra wideo&#10;&#10;Opis wygenerowany automatycznie">
            <a:extLst>
              <a:ext uri="{FF2B5EF4-FFF2-40B4-BE49-F238E27FC236}">
                <a16:creationId xmlns:a16="http://schemas.microsoft.com/office/drawing/2014/main" id="{50ACF8C1-34CE-B276-76C8-4B087B994757}"/>
              </a:ext>
            </a:extLst>
          </p:cNvPr>
          <p:cNvPicPr>
            <a:picLocks noGrp="1" noChangeAspect="1"/>
          </p:cNvPicPr>
          <p:nvPr>
            <p:ph idx="1"/>
          </p:nvPr>
        </p:nvPicPr>
        <p:blipFill>
          <a:blip r:embed="rId2"/>
          <a:stretch>
            <a:fillRect/>
          </a:stretch>
        </p:blipFill>
        <p:spPr>
          <a:xfrm>
            <a:off x="643467" y="1357037"/>
            <a:ext cx="10905066" cy="4143925"/>
          </a:xfrm>
          <a:prstGeom prst="rect">
            <a:avLst/>
          </a:prstGeom>
        </p:spPr>
      </p:pic>
    </p:spTree>
    <p:extLst>
      <p:ext uri="{BB962C8B-B14F-4D97-AF65-F5344CB8AC3E}">
        <p14:creationId xmlns:p14="http://schemas.microsoft.com/office/powerpoint/2010/main" val="810624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7F94BC3E-93BB-63C4-A276-C1FCE1044705}"/>
              </a:ext>
            </a:extLst>
          </p:cNvPr>
          <p:cNvSpPr>
            <a:spLocks noGrp="1"/>
          </p:cNvSpPr>
          <p:nvPr>
            <p:ph type="title"/>
          </p:nvPr>
        </p:nvSpPr>
        <p:spPr>
          <a:xfrm>
            <a:off x="1371597" y="348865"/>
            <a:ext cx="10044023" cy="877729"/>
          </a:xfrm>
        </p:spPr>
        <p:txBody>
          <a:bodyPr anchor="ctr">
            <a:normAutofit/>
          </a:bodyPr>
          <a:lstStyle/>
          <a:p>
            <a:pPr algn="ctr"/>
            <a:r>
              <a:rPr lang="pl-PL" sz="4000" dirty="0">
                <a:solidFill>
                  <a:srgbClr val="FFFFFF"/>
                </a:solidFill>
              </a:rPr>
              <a:t>Lokacja</a:t>
            </a:r>
          </a:p>
        </p:txBody>
      </p:sp>
      <p:graphicFrame>
        <p:nvGraphicFramePr>
          <p:cNvPr id="5" name="Symbol zastępczy zawartości 2">
            <a:extLst>
              <a:ext uri="{FF2B5EF4-FFF2-40B4-BE49-F238E27FC236}">
                <a16:creationId xmlns:a16="http://schemas.microsoft.com/office/drawing/2014/main" id="{AAE7AE89-681B-091C-3615-29C1F447924B}"/>
              </a:ext>
            </a:extLst>
          </p:cNvPr>
          <p:cNvGraphicFramePr>
            <a:graphicFrameLocks noGrp="1"/>
          </p:cNvGraphicFramePr>
          <p:nvPr>
            <p:ph idx="1"/>
            <p:extLst>
              <p:ext uri="{D42A27DB-BD31-4B8C-83A1-F6EECF244321}">
                <p14:modId xmlns:p14="http://schemas.microsoft.com/office/powerpoint/2010/main" val="173364822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1108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3FEE1A-698F-2C9C-065E-F48BDE4EF000}"/>
              </a:ext>
            </a:extLst>
          </p:cNvPr>
          <p:cNvSpPr>
            <a:spLocks noGrp="1"/>
          </p:cNvSpPr>
          <p:nvPr>
            <p:ph type="title"/>
          </p:nvPr>
        </p:nvSpPr>
        <p:spPr>
          <a:xfrm>
            <a:off x="838200" y="2766218"/>
            <a:ext cx="10515600" cy="1325563"/>
          </a:xfrm>
        </p:spPr>
        <p:txBody>
          <a:bodyPr/>
          <a:lstStyle/>
          <a:p>
            <a:pPr algn="ctr"/>
            <a:r>
              <a:rPr lang="pl-PL" dirty="0"/>
              <a:t>Czym jest marketing terytorialny?</a:t>
            </a:r>
          </a:p>
        </p:txBody>
      </p:sp>
    </p:spTree>
    <p:extLst>
      <p:ext uri="{BB962C8B-B14F-4D97-AF65-F5344CB8AC3E}">
        <p14:creationId xmlns:p14="http://schemas.microsoft.com/office/powerpoint/2010/main" val="47311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descr="Obraz zawierający ubrania, osoba, ziemia, Ludzka twarz&#10;&#10;Opis wygenerowany automatycznie">
            <a:extLst>
              <a:ext uri="{FF2B5EF4-FFF2-40B4-BE49-F238E27FC236}">
                <a16:creationId xmlns:a16="http://schemas.microsoft.com/office/drawing/2014/main" id="{EE0192E0-B72A-AFE1-CA81-54078D0085E3}"/>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529038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descr="Obraz zawierający osoba, dziewczyna, Ludzka twarz, zastawa stołowa&#10;&#10;Zawartość wygenerowana przez sztuczną inteligencję może być niepoprawna.">
            <a:extLst>
              <a:ext uri="{FF2B5EF4-FFF2-40B4-BE49-F238E27FC236}">
                <a16:creationId xmlns:a16="http://schemas.microsoft.com/office/drawing/2014/main" id="{086D15AB-1B40-4DBC-0D41-6CA37C10D2B6}"/>
              </a:ext>
            </a:extLst>
          </p:cNvPr>
          <p:cNvPicPr>
            <a:picLocks noGrp="1" noChangeAspect="1"/>
          </p:cNvPicPr>
          <p:nvPr>
            <p:ph idx="1"/>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38344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Symbol zastępczy zawartości 10" descr="Obraz zawierający osoba, ubrania, moda, Ludzka twarz&#10;&#10;Zawartość wygenerowana przez sztuczną inteligencję może być niepoprawna.">
            <a:extLst>
              <a:ext uri="{FF2B5EF4-FFF2-40B4-BE49-F238E27FC236}">
                <a16:creationId xmlns:a16="http://schemas.microsoft.com/office/drawing/2014/main" id="{48C6FDBA-9051-352E-8B52-981101F548CA}"/>
              </a:ext>
            </a:extLst>
          </p:cNvPr>
          <p:cNvPicPr>
            <a:picLocks noGrp="1" noChangeAspect="1"/>
          </p:cNvPicPr>
          <p:nvPr>
            <p:ph idx="1"/>
          </p:nvPr>
        </p:nvPicPr>
        <p:blipFill>
          <a:blip r:embed="rId3"/>
          <a:srcRect b="15429"/>
          <a:stretch/>
        </p:blipFill>
        <p:spPr>
          <a:xfrm>
            <a:off x="20" y="1282"/>
            <a:ext cx="12191980" cy="6856718"/>
          </a:xfrm>
          <a:prstGeom prst="rect">
            <a:avLst/>
          </a:prstGeom>
        </p:spPr>
      </p:pic>
    </p:spTree>
    <p:extLst>
      <p:ext uri="{BB962C8B-B14F-4D97-AF65-F5344CB8AC3E}">
        <p14:creationId xmlns:p14="http://schemas.microsoft.com/office/powerpoint/2010/main" val="2556997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na wolnym powietrzu, samochód, Pojazd lądowy, pojazd&#10;&#10;Zawartość wygenerowana przez sztuczną inteligencję może być niepoprawna.">
            <a:extLst>
              <a:ext uri="{FF2B5EF4-FFF2-40B4-BE49-F238E27FC236}">
                <a16:creationId xmlns:a16="http://schemas.microsoft.com/office/drawing/2014/main" id="{D56D4292-1854-0187-8D2B-1713384CC608}"/>
              </a:ext>
            </a:extLst>
          </p:cNvPr>
          <p:cNvPicPr>
            <a:picLocks noGrp="1" noChangeAspect="1"/>
          </p:cNvPicPr>
          <p:nvPr>
            <p:ph idx="1"/>
          </p:nvPr>
        </p:nvPicPr>
        <p:blipFill>
          <a:blip r:embed="rId3"/>
          <a:stretch>
            <a:fillRect/>
          </a:stretch>
        </p:blipFill>
        <p:spPr>
          <a:xfrm>
            <a:off x="7419065" y="643467"/>
            <a:ext cx="3133724" cy="5571066"/>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descr="Obraz zawierający budynek, schody, na wolnym powietrzu, okno&#10;&#10;Zawartość wygenerowana przez sztuczną inteligencję może być niepoprawna.">
            <a:extLst>
              <a:ext uri="{FF2B5EF4-FFF2-40B4-BE49-F238E27FC236}">
                <a16:creationId xmlns:a16="http://schemas.microsoft.com/office/drawing/2014/main" id="{22D2FADE-E7FB-109A-E4EC-9B3F23CFD5BD}"/>
              </a:ext>
            </a:extLst>
          </p:cNvPr>
          <p:cNvPicPr>
            <a:picLocks noChangeAspect="1"/>
          </p:cNvPicPr>
          <p:nvPr/>
        </p:nvPicPr>
        <p:blipFill>
          <a:blip r:embed="rId4"/>
          <a:stretch>
            <a:fillRect/>
          </a:stretch>
        </p:blipFill>
        <p:spPr>
          <a:xfrm>
            <a:off x="1360656" y="643467"/>
            <a:ext cx="3690831" cy="5571066"/>
          </a:xfrm>
          <a:prstGeom prst="rect">
            <a:avLst/>
          </a:prstGeom>
        </p:spPr>
      </p:pic>
    </p:spTree>
    <p:extLst>
      <p:ext uri="{BB962C8B-B14F-4D97-AF65-F5344CB8AC3E}">
        <p14:creationId xmlns:p14="http://schemas.microsoft.com/office/powerpoint/2010/main" val="1452378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Symbol zastępczy zawartości 2" descr="Obraz zawierający Ludzka twarz, osoba, ubrania, uśmiech&#10;&#10;Zawartość wygenerowana przez sztuczną inteligencję może być niepoprawna.">
            <a:extLst>
              <a:ext uri="{FF2B5EF4-FFF2-40B4-BE49-F238E27FC236}">
                <a16:creationId xmlns:a16="http://schemas.microsoft.com/office/drawing/2014/main" id="{6C10E45E-73BF-EFBB-DA61-1E2A483C0F09}"/>
              </a:ext>
            </a:extLst>
          </p:cNvPr>
          <p:cNvPicPr>
            <a:picLocks noGrp="1" noChangeAspect="1"/>
          </p:cNvPicPr>
          <p:nvPr>
            <p:ph idx="1"/>
          </p:nvPr>
        </p:nvPicPr>
        <p:blipFill>
          <a:blip r:embed="rId3"/>
          <a:srcRect l="70" r="-1" b="-1"/>
          <a:stretch/>
        </p:blipFill>
        <p:spPr>
          <a:xfrm>
            <a:off x="20" y="1282"/>
            <a:ext cx="12191980" cy="6856718"/>
          </a:xfrm>
          <a:prstGeom prst="rect">
            <a:avLst/>
          </a:prstGeom>
        </p:spPr>
      </p:pic>
    </p:spTree>
    <p:extLst>
      <p:ext uri="{BB962C8B-B14F-4D97-AF65-F5344CB8AC3E}">
        <p14:creationId xmlns:p14="http://schemas.microsoft.com/office/powerpoint/2010/main" val="1219019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a:extLst>
              <a:ext uri="{FF2B5EF4-FFF2-40B4-BE49-F238E27FC236}">
                <a16:creationId xmlns:a16="http://schemas.microsoft.com/office/drawing/2014/main" id="{B1D5C6A6-8864-2A15-5428-4FAADB58E4D8}"/>
              </a:ext>
            </a:extLst>
          </p:cNvPr>
          <p:cNvPicPr>
            <a:picLocks noGrp="1" noChangeAspect="1"/>
          </p:cNvPicPr>
          <p:nvPr>
            <p:ph idx="1"/>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2143027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descr="Obraz zawierający ubrania, osoba, Ludzka twarz, chłopiec&#10;&#10;Opis wygenerowany automatycznie">
            <a:extLst>
              <a:ext uri="{FF2B5EF4-FFF2-40B4-BE49-F238E27FC236}">
                <a16:creationId xmlns:a16="http://schemas.microsoft.com/office/drawing/2014/main" id="{1EA73D37-C0C1-B5B2-DFD9-F4B798CB6734}"/>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26108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a:extLst>
              <a:ext uri="{FF2B5EF4-FFF2-40B4-BE49-F238E27FC236}">
                <a16:creationId xmlns:a16="http://schemas.microsoft.com/office/drawing/2014/main" id="{E4A255AD-9E51-FA16-5ADF-250B3217CC17}"/>
              </a:ext>
            </a:extLst>
          </p:cNvPr>
          <p:cNvPicPr>
            <a:picLocks noGrp="1" noChangeAspect="1"/>
          </p:cNvPicPr>
          <p:nvPr>
            <p:ph idx="1"/>
          </p:nvPr>
        </p:nvPicPr>
        <p:blipFill rotWithShape="1">
          <a:blip r:embed="rId3"/>
          <a:srcRect t="14788"/>
          <a:stretch/>
        </p:blipFill>
        <p:spPr>
          <a:xfrm>
            <a:off x="20" y="1282"/>
            <a:ext cx="12191980" cy="6856718"/>
          </a:xfrm>
          <a:prstGeom prst="rect">
            <a:avLst/>
          </a:prstGeom>
        </p:spPr>
      </p:pic>
    </p:spTree>
    <p:extLst>
      <p:ext uri="{BB962C8B-B14F-4D97-AF65-F5344CB8AC3E}">
        <p14:creationId xmlns:p14="http://schemas.microsoft.com/office/powerpoint/2010/main" val="2298774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ymbol zastępczy zawartości 4" descr="Obraz zawierający osoba, ubrania, moda, Projektowanie odzieży&#10;&#10;Zawartość wygenerowana przez sztuczną inteligencję może być niepoprawna.">
            <a:extLst>
              <a:ext uri="{FF2B5EF4-FFF2-40B4-BE49-F238E27FC236}">
                <a16:creationId xmlns:a16="http://schemas.microsoft.com/office/drawing/2014/main" id="{DA3249F1-36DA-C8BC-2932-A160427EFCB9}"/>
              </a:ext>
            </a:extLst>
          </p:cNvPr>
          <p:cNvPicPr>
            <a:picLocks noGrp="1" noChangeAspect="1"/>
          </p:cNvPicPr>
          <p:nvPr>
            <p:ph idx="1"/>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816271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ymbol zastępczy zawartości 4" descr="Obraz zawierający ubrania, osoba, obuwie, dżinsy&#10;&#10;Zawartość wygenerowana przez sztuczną inteligencję może być niepoprawna.">
            <a:extLst>
              <a:ext uri="{FF2B5EF4-FFF2-40B4-BE49-F238E27FC236}">
                <a16:creationId xmlns:a16="http://schemas.microsoft.com/office/drawing/2014/main" id="{46823FC1-22DF-3531-63D1-0D6E9F462C55}"/>
              </a:ext>
            </a:extLst>
          </p:cNvPr>
          <p:cNvPicPr>
            <a:picLocks noGrp="1" noChangeAspect="1"/>
          </p:cNvPicPr>
          <p:nvPr>
            <p:ph idx="1"/>
          </p:nvPr>
        </p:nvPicPr>
        <p:blipFill>
          <a:blip r:embed="rId3"/>
          <a:srcRect b="15746"/>
          <a:stretch/>
        </p:blipFill>
        <p:spPr>
          <a:xfrm>
            <a:off x="20" y="1282"/>
            <a:ext cx="12191980" cy="6856718"/>
          </a:xfrm>
          <a:prstGeom prst="rect">
            <a:avLst/>
          </a:prstGeom>
        </p:spPr>
      </p:pic>
    </p:spTree>
    <p:extLst>
      <p:ext uri="{BB962C8B-B14F-4D97-AF65-F5344CB8AC3E}">
        <p14:creationId xmlns:p14="http://schemas.microsoft.com/office/powerpoint/2010/main" val="112277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B3B955-FBF7-8DE5-9B93-9A17DFC32589}"/>
              </a:ext>
            </a:extLst>
          </p:cNvPr>
          <p:cNvSpPr>
            <a:spLocks noGrp="1"/>
          </p:cNvSpPr>
          <p:nvPr>
            <p:ph type="title"/>
          </p:nvPr>
        </p:nvSpPr>
        <p:spPr/>
        <p:txBody>
          <a:bodyPr/>
          <a:lstStyle/>
          <a:p>
            <a:pPr algn="ctr"/>
            <a:r>
              <a:rPr lang="pl-PL" dirty="0"/>
              <a:t>Marketing terytorialny  - definicja</a:t>
            </a:r>
          </a:p>
        </p:txBody>
      </p:sp>
      <p:sp>
        <p:nvSpPr>
          <p:cNvPr id="3" name="Symbol zastępczy zawartości 2">
            <a:extLst>
              <a:ext uri="{FF2B5EF4-FFF2-40B4-BE49-F238E27FC236}">
                <a16:creationId xmlns:a16="http://schemas.microsoft.com/office/drawing/2014/main" id="{4EA2991A-EE55-B02E-66A4-F15E44BD95AB}"/>
              </a:ext>
            </a:extLst>
          </p:cNvPr>
          <p:cNvSpPr>
            <a:spLocks noGrp="1"/>
          </p:cNvSpPr>
          <p:nvPr>
            <p:ph idx="1"/>
          </p:nvPr>
        </p:nvSpPr>
        <p:spPr/>
        <p:txBody>
          <a:bodyPr/>
          <a:lstStyle/>
          <a:p>
            <a:pPr algn="just"/>
            <a:r>
              <a:rPr lang="pl-PL" dirty="0"/>
              <a:t>strategia, opierająca się o prowadzenie działań marketingowych, które mają na celu zaspokojenie potrzeb jednostek terytorialnych,</a:t>
            </a:r>
          </a:p>
          <a:p>
            <a:pPr algn="just"/>
            <a:r>
              <a:rPr lang="pl-PL" dirty="0"/>
              <a:t>potrzeby te mogą obejmować różnorodne aspekty, </a:t>
            </a:r>
          </a:p>
          <a:p>
            <a:pPr algn="just"/>
            <a:r>
              <a:rPr lang="pl-PL" dirty="0"/>
              <a:t>odnosi się do działań i strategii mających na celu promocję określonego terytorium, </a:t>
            </a:r>
          </a:p>
          <a:p>
            <a:pPr algn="just"/>
            <a:r>
              <a:rPr lang="pl-PL" dirty="0"/>
              <a:t>celem tego rodzaju marketingu jest wzmocnienie pozytywnego wizerunku danego miejsca, zwiększenie jego atrakcyjności dla mieszkańców, turystów, inwestorów oraz przedsiębiorców.</a:t>
            </a:r>
          </a:p>
          <a:p>
            <a:endParaRPr lang="pl-PL" dirty="0"/>
          </a:p>
        </p:txBody>
      </p:sp>
    </p:spTree>
    <p:extLst>
      <p:ext uri="{BB962C8B-B14F-4D97-AF65-F5344CB8AC3E}">
        <p14:creationId xmlns:p14="http://schemas.microsoft.com/office/powerpoint/2010/main" val="1960099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B7D70EA-D132-8022-6B06-55B8266E2802}"/>
              </a:ext>
            </a:extLst>
          </p:cNvPr>
          <p:cNvSpPr>
            <a:spLocks noGrp="1"/>
          </p:cNvSpPr>
          <p:nvPr>
            <p:ph type="title"/>
          </p:nvPr>
        </p:nvSpPr>
        <p:spPr>
          <a:xfrm>
            <a:off x="5297762" y="329184"/>
            <a:ext cx="6251110" cy="1783080"/>
          </a:xfrm>
        </p:spPr>
        <p:txBody>
          <a:bodyPr anchor="b">
            <a:normAutofit/>
          </a:bodyPr>
          <a:lstStyle/>
          <a:p>
            <a:r>
              <a:rPr lang="pl-PL" sz="5400" dirty="0"/>
              <a:t>City placement - korzyści</a:t>
            </a:r>
          </a:p>
        </p:txBody>
      </p:sp>
      <p:pic>
        <p:nvPicPr>
          <p:cNvPr id="5" name="Picture 4" descr="Trzy puste ramki billboardów">
            <a:extLst>
              <a:ext uri="{FF2B5EF4-FFF2-40B4-BE49-F238E27FC236}">
                <a16:creationId xmlns:a16="http://schemas.microsoft.com/office/drawing/2014/main" id="{280C011C-00E1-EB87-F3EC-8CEB8B515AC2}"/>
              </a:ext>
            </a:extLst>
          </p:cNvPr>
          <p:cNvPicPr>
            <a:picLocks noChangeAspect="1"/>
          </p:cNvPicPr>
          <p:nvPr/>
        </p:nvPicPr>
        <p:blipFill rotWithShape="1">
          <a:blip r:embed="rId3"/>
          <a:srcRect l="27077" r="2776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1DDB26E2-4918-92F6-86E8-718C1931FD81}"/>
              </a:ext>
            </a:extLst>
          </p:cNvPr>
          <p:cNvSpPr>
            <a:spLocks noGrp="1"/>
          </p:cNvSpPr>
          <p:nvPr>
            <p:ph idx="1"/>
          </p:nvPr>
        </p:nvSpPr>
        <p:spPr>
          <a:xfrm>
            <a:off x="5297762" y="2706624"/>
            <a:ext cx="6251110" cy="3483864"/>
          </a:xfrm>
        </p:spPr>
        <p:txBody>
          <a:bodyPr>
            <a:normAutofit/>
          </a:bodyPr>
          <a:lstStyle/>
          <a:p>
            <a:r>
              <a:rPr lang="pl-PL" sz="2200" dirty="0"/>
              <a:t>wzrost wiarygodności i realistyczności przekazu,</a:t>
            </a:r>
          </a:p>
          <a:p>
            <a:r>
              <a:rPr lang="pl-PL" sz="2200" dirty="0"/>
              <a:t>szeroki zasięg kampanii,</a:t>
            </a:r>
          </a:p>
          <a:p>
            <a:r>
              <a:rPr lang="pl-PL" sz="2200" dirty="0"/>
              <a:t>nienachalny przekaz,</a:t>
            </a:r>
          </a:p>
          <a:p>
            <a:r>
              <a:rPr lang="pl-PL" sz="2200" dirty="0"/>
              <a:t>jednorazowe poniesienie kosztów.</a:t>
            </a:r>
          </a:p>
          <a:p>
            <a:pPr marL="0" indent="0">
              <a:buNone/>
            </a:pPr>
            <a:endParaRPr lang="pl-PL" sz="2200" dirty="0"/>
          </a:p>
          <a:p>
            <a:pPr marL="0" indent="0">
              <a:buNone/>
            </a:pPr>
            <a:endParaRPr lang="pl-PL" sz="2200" dirty="0"/>
          </a:p>
        </p:txBody>
      </p:sp>
    </p:spTree>
    <p:extLst>
      <p:ext uri="{BB962C8B-B14F-4D97-AF65-F5344CB8AC3E}">
        <p14:creationId xmlns:p14="http://schemas.microsoft.com/office/powerpoint/2010/main" val="1924857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ltimedia online 3" descr="Timelapse Minecraft UEK">
            <a:hlinkClick r:id="" action="ppaction://media"/>
            <a:extLst>
              <a:ext uri="{FF2B5EF4-FFF2-40B4-BE49-F238E27FC236}">
                <a16:creationId xmlns:a16="http://schemas.microsoft.com/office/drawing/2014/main" id="{2DF27A68-DD96-6147-F9E0-66AFB449260C}"/>
              </a:ext>
            </a:extLst>
          </p:cNvPr>
          <p:cNvPicPr>
            <a:picLocks noGrp="1" noRot="1" noChangeAspect="1"/>
          </p:cNvPicPr>
          <p:nvPr>
            <p:ph idx="1"/>
            <a:videoFile r:link="rId1"/>
          </p:nvPr>
        </p:nvPicPr>
        <p:blipFill>
          <a:blip r:embed="rId3"/>
          <a:stretch>
            <a:fillRect/>
          </a:stretch>
        </p:blipFill>
        <p:spPr>
          <a:xfrm>
            <a:off x="2245519" y="1253331"/>
            <a:ext cx="7700962" cy="4351338"/>
          </a:xfrm>
          <a:prstGeom prst="rect">
            <a:avLst/>
          </a:prstGeom>
        </p:spPr>
      </p:pic>
    </p:spTree>
    <p:extLst>
      <p:ext uri="{BB962C8B-B14F-4D97-AF65-F5344CB8AC3E}">
        <p14:creationId xmlns:p14="http://schemas.microsoft.com/office/powerpoint/2010/main" val="95053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9AB7C0-1A5B-80F6-5BF4-20B087E26F80}"/>
              </a:ext>
            </a:extLst>
          </p:cNvPr>
          <p:cNvSpPr>
            <a:spLocks noGrp="1"/>
          </p:cNvSpPr>
          <p:nvPr>
            <p:ph type="title"/>
          </p:nvPr>
        </p:nvSpPr>
        <p:spPr>
          <a:xfrm>
            <a:off x="838200" y="2766218"/>
            <a:ext cx="10515600" cy="1325563"/>
          </a:xfrm>
        </p:spPr>
        <p:txBody>
          <a:bodyPr/>
          <a:lstStyle/>
          <a:p>
            <a:pPr algn="ctr"/>
            <a:r>
              <a:rPr lang="pl-PL" dirty="0"/>
              <a:t>Jakie są cele marketingu terytorialnego?</a:t>
            </a:r>
          </a:p>
        </p:txBody>
      </p:sp>
    </p:spTree>
    <p:extLst>
      <p:ext uri="{BB962C8B-B14F-4D97-AF65-F5344CB8AC3E}">
        <p14:creationId xmlns:p14="http://schemas.microsoft.com/office/powerpoint/2010/main" val="1216739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ltimedia online 3" descr="Eko UEK">
            <a:hlinkClick r:id="" action="ppaction://media"/>
            <a:extLst>
              <a:ext uri="{FF2B5EF4-FFF2-40B4-BE49-F238E27FC236}">
                <a16:creationId xmlns:a16="http://schemas.microsoft.com/office/drawing/2014/main" id="{4FE5D552-A1E1-D92C-E369-92C20FCC3496}"/>
              </a:ext>
            </a:extLst>
          </p:cNvPr>
          <p:cNvPicPr>
            <a:picLocks noGrp="1" noRot="1" noChangeAspect="1"/>
          </p:cNvPicPr>
          <p:nvPr>
            <p:ph idx="1"/>
            <a:videoFile r:link="rId1"/>
          </p:nvPr>
        </p:nvPicPr>
        <p:blipFill>
          <a:blip r:embed="rId3"/>
          <a:stretch>
            <a:fillRect/>
          </a:stretch>
        </p:blipFill>
        <p:spPr>
          <a:xfrm>
            <a:off x="2245519" y="1253331"/>
            <a:ext cx="7700962" cy="4351338"/>
          </a:xfrm>
          <a:prstGeom prst="rect">
            <a:avLst/>
          </a:prstGeom>
        </p:spPr>
      </p:pic>
    </p:spTree>
    <p:extLst>
      <p:ext uri="{BB962C8B-B14F-4D97-AF65-F5344CB8AC3E}">
        <p14:creationId xmlns:p14="http://schemas.microsoft.com/office/powerpoint/2010/main" val="38853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ltimedia online 3" descr="Kracow University of Economics - 96th anniversary of the University's establishment">
            <a:hlinkClick r:id="" action="ppaction://media"/>
            <a:extLst>
              <a:ext uri="{FF2B5EF4-FFF2-40B4-BE49-F238E27FC236}">
                <a16:creationId xmlns:a16="http://schemas.microsoft.com/office/drawing/2014/main" id="{B48E314C-7CC1-A3ED-7E3A-96E6FD3468DA}"/>
              </a:ext>
            </a:extLst>
          </p:cNvPr>
          <p:cNvPicPr>
            <a:picLocks noGrp="1" noRot="1" noChangeAspect="1"/>
          </p:cNvPicPr>
          <p:nvPr>
            <p:ph idx="1"/>
            <a:videoFile r:link="rId1"/>
          </p:nvPr>
        </p:nvPicPr>
        <p:blipFill>
          <a:blip r:embed="rId3"/>
          <a:stretch>
            <a:fillRect/>
          </a:stretch>
        </p:blipFill>
        <p:spPr>
          <a:xfrm>
            <a:off x="2245519" y="1535693"/>
            <a:ext cx="7700962" cy="4351338"/>
          </a:xfrm>
          <a:prstGeom prst="rect">
            <a:avLst/>
          </a:prstGeom>
        </p:spPr>
      </p:pic>
    </p:spTree>
    <p:extLst>
      <p:ext uri="{BB962C8B-B14F-4D97-AF65-F5344CB8AC3E}">
        <p14:creationId xmlns:p14="http://schemas.microsoft.com/office/powerpoint/2010/main" val="833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F91233-CD30-2058-417F-3B0CB206FF7A}"/>
              </a:ext>
            </a:extLst>
          </p:cNvPr>
          <p:cNvSpPr>
            <a:spLocks noGrp="1"/>
          </p:cNvSpPr>
          <p:nvPr>
            <p:ph type="title"/>
          </p:nvPr>
        </p:nvSpPr>
        <p:spPr/>
        <p:txBody>
          <a:bodyPr/>
          <a:lstStyle/>
          <a:p>
            <a:pPr algn="ctr"/>
            <a:r>
              <a:rPr lang="pl-PL" dirty="0"/>
              <a:t>Wrocław miastem przygody</a:t>
            </a:r>
          </a:p>
        </p:txBody>
      </p:sp>
      <p:pic>
        <p:nvPicPr>
          <p:cNvPr id="4" name="Multimedia online 3" descr="Wrocław miasto przygody - nowa ogólnopolska kampania turystyczna!">
            <a:hlinkClick r:id="" action="ppaction://media"/>
            <a:extLst>
              <a:ext uri="{FF2B5EF4-FFF2-40B4-BE49-F238E27FC236}">
                <a16:creationId xmlns:a16="http://schemas.microsoft.com/office/drawing/2014/main" id="{CDFA4F66-E3AA-CB0D-4A28-DA665AC0153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0747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01BA5E-2E50-D64D-4951-F086F9AC3B4A}"/>
              </a:ext>
            </a:extLst>
          </p:cNvPr>
          <p:cNvSpPr>
            <a:spLocks noGrp="1"/>
          </p:cNvSpPr>
          <p:nvPr>
            <p:ph type="title"/>
          </p:nvPr>
        </p:nvSpPr>
        <p:spPr/>
        <p:txBody>
          <a:bodyPr/>
          <a:lstStyle/>
          <a:p>
            <a:pPr algn="ctr"/>
            <a:r>
              <a:rPr lang="pl-PL" dirty="0" err="1"/>
              <a:t>Krakow</a:t>
            </a:r>
            <a:r>
              <a:rPr lang="pl-PL" dirty="0"/>
              <a:t> </a:t>
            </a:r>
            <a:r>
              <a:rPr lang="pl-PL" dirty="0" err="1"/>
              <a:t>Experience</a:t>
            </a:r>
            <a:endParaRPr lang="pl-PL" dirty="0"/>
          </a:p>
        </p:txBody>
      </p:sp>
      <p:pic>
        <p:nvPicPr>
          <p:cNvPr id="4" name="Multimedia online 3" descr="Krakow Experience">
            <a:hlinkClick r:id="" action="ppaction://media"/>
            <a:extLst>
              <a:ext uri="{FF2B5EF4-FFF2-40B4-BE49-F238E27FC236}">
                <a16:creationId xmlns:a16="http://schemas.microsoft.com/office/drawing/2014/main" id="{B1E8F6C7-BE0C-04E0-6365-EB9ED8CC05A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71290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94E2EE65-6D94-8F20-41B2-0D3496A3E696}"/>
              </a:ext>
            </a:extLst>
          </p:cNvPr>
          <p:cNvPicPr>
            <a:picLocks noGrp="1" noChangeAspect="1"/>
          </p:cNvPicPr>
          <p:nvPr>
            <p:ph idx="1"/>
          </p:nvPr>
        </p:nvPicPr>
        <p:blipFill>
          <a:blip r:embed="rId2"/>
          <a:stretch>
            <a:fillRect/>
          </a:stretch>
        </p:blipFill>
        <p:spPr>
          <a:xfrm>
            <a:off x="2228144" y="1253331"/>
            <a:ext cx="7735712" cy="4351338"/>
          </a:xfrm>
        </p:spPr>
      </p:pic>
    </p:spTree>
    <p:extLst>
      <p:ext uri="{BB962C8B-B14F-4D97-AF65-F5344CB8AC3E}">
        <p14:creationId xmlns:p14="http://schemas.microsoft.com/office/powerpoint/2010/main" val="2534266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ślina rosnąca w pękniętym betonie">
            <a:extLst>
              <a:ext uri="{FF2B5EF4-FFF2-40B4-BE49-F238E27FC236}">
                <a16:creationId xmlns:a16="http://schemas.microsoft.com/office/drawing/2014/main" id="{7014BFAF-5025-E5EB-3119-5C53897102D3}"/>
              </a:ext>
            </a:extLst>
          </p:cNvPr>
          <p:cNvPicPr>
            <a:picLocks noChangeAspect="1"/>
          </p:cNvPicPr>
          <p:nvPr/>
        </p:nvPicPr>
        <p:blipFill rotWithShape="1">
          <a:blip r:embed="rId3"/>
          <a:srcRect l="14354" r="32987"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C4D6A28-CA7F-6482-DE27-9BF31F89D884}"/>
              </a:ext>
            </a:extLst>
          </p:cNvPr>
          <p:cNvSpPr>
            <a:spLocks noGrp="1"/>
          </p:cNvSpPr>
          <p:nvPr>
            <p:ph type="title"/>
          </p:nvPr>
        </p:nvSpPr>
        <p:spPr>
          <a:xfrm>
            <a:off x="6115317" y="405685"/>
            <a:ext cx="5464968" cy="1559301"/>
          </a:xfrm>
        </p:spPr>
        <p:txBody>
          <a:bodyPr>
            <a:normAutofit/>
          </a:bodyPr>
          <a:lstStyle/>
          <a:p>
            <a:r>
              <a:rPr lang="pl-PL" sz="4000"/>
              <a:t>Marketing miejsca - korzyści</a:t>
            </a:r>
          </a:p>
        </p:txBody>
      </p:sp>
      <p:sp>
        <p:nvSpPr>
          <p:cNvPr id="3" name="Symbol zastępczy zawartości 2">
            <a:extLst>
              <a:ext uri="{FF2B5EF4-FFF2-40B4-BE49-F238E27FC236}">
                <a16:creationId xmlns:a16="http://schemas.microsoft.com/office/drawing/2014/main" id="{A976401A-F56B-484E-0530-56EA22B8EFE4}"/>
              </a:ext>
            </a:extLst>
          </p:cNvPr>
          <p:cNvSpPr>
            <a:spLocks noGrp="1"/>
          </p:cNvSpPr>
          <p:nvPr>
            <p:ph idx="1"/>
          </p:nvPr>
        </p:nvSpPr>
        <p:spPr>
          <a:xfrm>
            <a:off x="6115316" y="2370671"/>
            <a:ext cx="5247340" cy="2412766"/>
          </a:xfrm>
        </p:spPr>
        <p:txBody>
          <a:bodyPr anchor="ctr">
            <a:normAutofit/>
          </a:bodyPr>
          <a:lstStyle/>
          <a:p>
            <a:r>
              <a:rPr lang="pl-PL" sz="2600" dirty="0"/>
              <a:t>poprawa jakości życia,</a:t>
            </a:r>
          </a:p>
          <a:p>
            <a:r>
              <a:rPr lang="pl-PL" sz="2600" dirty="0"/>
              <a:t>większa świadomość miejsca, </a:t>
            </a:r>
          </a:p>
          <a:p>
            <a:r>
              <a:rPr lang="pl-PL" sz="2600" dirty="0"/>
              <a:t>lepszy wizerunek miejsca.</a:t>
            </a:r>
          </a:p>
        </p:txBody>
      </p:sp>
    </p:spTree>
    <p:extLst>
      <p:ext uri="{BB962C8B-B14F-4D97-AF65-F5344CB8AC3E}">
        <p14:creationId xmlns:p14="http://schemas.microsoft.com/office/powerpoint/2010/main" val="85157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009E906-0F71-0892-88EC-A26617419645}"/>
              </a:ext>
            </a:extLst>
          </p:cNvPr>
          <p:cNvSpPr>
            <a:spLocks noGrp="1"/>
          </p:cNvSpPr>
          <p:nvPr>
            <p:ph type="title"/>
          </p:nvPr>
        </p:nvSpPr>
        <p:spPr>
          <a:xfrm>
            <a:off x="640080" y="325369"/>
            <a:ext cx="4368602" cy="1956841"/>
          </a:xfrm>
        </p:spPr>
        <p:txBody>
          <a:bodyPr anchor="b">
            <a:normAutofit/>
          </a:bodyPr>
          <a:lstStyle/>
          <a:p>
            <a:r>
              <a:rPr lang="pl-PL" sz="4200"/>
              <a:t>Marketing miejsca czyli czego?</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B740C181-B63D-EF4F-98EF-8A8AB3A90499}"/>
              </a:ext>
            </a:extLst>
          </p:cNvPr>
          <p:cNvSpPr>
            <a:spLocks noGrp="1"/>
          </p:cNvSpPr>
          <p:nvPr>
            <p:ph idx="1"/>
          </p:nvPr>
        </p:nvSpPr>
        <p:spPr>
          <a:xfrm>
            <a:off x="640080" y="2872899"/>
            <a:ext cx="4243589" cy="3320668"/>
          </a:xfrm>
        </p:spPr>
        <p:txBody>
          <a:bodyPr>
            <a:normAutofit/>
          </a:bodyPr>
          <a:lstStyle/>
          <a:p>
            <a:r>
              <a:rPr lang="pl-PL" sz="2200"/>
              <a:t>miasto, </a:t>
            </a:r>
          </a:p>
          <a:p>
            <a:r>
              <a:rPr lang="pl-PL" sz="2200"/>
              <a:t>powiat, </a:t>
            </a:r>
          </a:p>
          <a:p>
            <a:r>
              <a:rPr lang="pl-PL" sz="2200"/>
              <a:t>gmina, </a:t>
            </a:r>
          </a:p>
          <a:p>
            <a:r>
              <a:rPr lang="pl-PL" sz="2200"/>
              <a:t>województwo, </a:t>
            </a:r>
          </a:p>
          <a:p>
            <a:r>
              <a:rPr lang="pl-PL" sz="2200"/>
              <a:t>region, </a:t>
            </a:r>
          </a:p>
          <a:p>
            <a:r>
              <a:rPr lang="pl-PL" sz="2200"/>
              <a:t>stan, </a:t>
            </a:r>
          </a:p>
          <a:p>
            <a:r>
              <a:rPr lang="pl-PL" sz="2200"/>
              <a:t>kraj.</a:t>
            </a:r>
          </a:p>
        </p:txBody>
      </p:sp>
      <p:pic>
        <p:nvPicPr>
          <p:cNvPr id="5" name="Picture 4" descr="Podświetlony ratusz San Francisco">
            <a:extLst>
              <a:ext uri="{FF2B5EF4-FFF2-40B4-BE49-F238E27FC236}">
                <a16:creationId xmlns:a16="http://schemas.microsoft.com/office/drawing/2014/main" id="{FA87E299-07BE-9A34-8292-1CD8443A75BE}"/>
              </a:ext>
            </a:extLst>
          </p:cNvPr>
          <p:cNvPicPr>
            <a:picLocks noChangeAspect="1"/>
          </p:cNvPicPr>
          <p:nvPr/>
        </p:nvPicPr>
        <p:blipFill rotWithShape="1">
          <a:blip r:embed="rId2"/>
          <a:srcRect l="14069" r="1897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853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F007077-3EF4-C7E5-E684-54FE9945A19C}"/>
              </a:ext>
            </a:extLst>
          </p:cNvPr>
          <p:cNvSpPr>
            <a:spLocks noGrp="1"/>
          </p:cNvSpPr>
          <p:nvPr>
            <p:ph type="title"/>
          </p:nvPr>
        </p:nvSpPr>
        <p:spPr>
          <a:xfrm>
            <a:off x="635000" y="640823"/>
            <a:ext cx="3418659" cy="5583148"/>
          </a:xfrm>
        </p:spPr>
        <p:txBody>
          <a:bodyPr anchor="ctr">
            <a:normAutofit/>
          </a:bodyPr>
          <a:lstStyle/>
          <a:p>
            <a:r>
              <a:rPr lang="pl-PL" sz="4200"/>
              <a:t>Strategia marketingu terytorialnego</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ymbol zastępczy zawartości 2">
            <a:extLst>
              <a:ext uri="{FF2B5EF4-FFF2-40B4-BE49-F238E27FC236}">
                <a16:creationId xmlns:a16="http://schemas.microsoft.com/office/drawing/2014/main" id="{9C6B9696-3E62-CCE2-27A4-D9A12F428742}"/>
              </a:ext>
            </a:extLst>
          </p:cNvPr>
          <p:cNvGraphicFramePr>
            <a:graphicFrameLocks noGrp="1"/>
          </p:cNvGraphicFramePr>
          <p:nvPr>
            <p:ph idx="1"/>
            <p:extLst>
              <p:ext uri="{D42A27DB-BD31-4B8C-83A1-F6EECF244321}">
                <p14:modId xmlns:p14="http://schemas.microsoft.com/office/powerpoint/2010/main" val="93807598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282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CCD4B7C6-D108-4B2F-79E3-D344371DA9B2}"/>
              </a:ext>
            </a:extLst>
          </p:cNvPr>
          <p:cNvSpPr>
            <a:spLocks noGrp="1"/>
          </p:cNvSpPr>
          <p:nvPr>
            <p:ph type="title"/>
          </p:nvPr>
        </p:nvSpPr>
        <p:spPr>
          <a:xfrm>
            <a:off x="1371597" y="348865"/>
            <a:ext cx="10044023" cy="877729"/>
          </a:xfrm>
        </p:spPr>
        <p:txBody>
          <a:bodyPr anchor="ctr">
            <a:normAutofit/>
          </a:bodyPr>
          <a:lstStyle/>
          <a:p>
            <a:pPr algn="ctr"/>
            <a:r>
              <a:rPr lang="pl-PL" sz="4000" dirty="0">
                <a:solidFill>
                  <a:srgbClr val="FFFFFF"/>
                </a:solidFill>
              </a:rPr>
              <a:t>Cele marketingu terytorialnego </a:t>
            </a:r>
          </a:p>
        </p:txBody>
      </p:sp>
      <p:graphicFrame>
        <p:nvGraphicFramePr>
          <p:cNvPr id="5" name="Symbol zastępczy zawartości 2">
            <a:extLst>
              <a:ext uri="{FF2B5EF4-FFF2-40B4-BE49-F238E27FC236}">
                <a16:creationId xmlns:a16="http://schemas.microsoft.com/office/drawing/2014/main" id="{81B60B0D-F2A6-7B0D-2A17-8A1E19B08ECE}"/>
              </a:ext>
            </a:extLst>
          </p:cNvPr>
          <p:cNvGraphicFramePr>
            <a:graphicFrameLocks noGrp="1"/>
          </p:cNvGraphicFramePr>
          <p:nvPr>
            <p:ph idx="1"/>
            <p:extLst>
              <p:ext uri="{D42A27DB-BD31-4B8C-83A1-F6EECF244321}">
                <p14:modId xmlns:p14="http://schemas.microsoft.com/office/powerpoint/2010/main" val="359635609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212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ymbol zastępczy zawartości 4" descr="Obraz zawierający tekst, mapa&#10;&#10;Opis wygenerowany automatycznie">
            <a:extLst>
              <a:ext uri="{FF2B5EF4-FFF2-40B4-BE49-F238E27FC236}">
                <a16:creationId xmlns:a16="http://schemas.microsoft.com/office/drawing/2014/main" id="{C3A124AD-3805-B0C9-CA7F-73CFBCF3B72B}"/>
              </a:ext>
            </a:extLst>
          </p:cNvPr>
          <p:cNvPicPr>
            <a:picLocks noGrp="1" noChangeAspect="1"/>
          </p:cNvPicPr>
          <p:nvPr>
            <p:ph idx="1"/>
          </p:nvPr>
        </p:nvPicPr>
        <p:blipFill>
          <a:blip r:embed="rId3"/>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380959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Obraz zawierający szkic, rysowanie, rysunek kreskowy, Grafika liniowa&#10;&#10;Zawartość wygenerowana przez AI może być niepoprawna.">
            <a:extLst>
              <a:ext uri="{FF2B5EF4-FFF2-40B4-BE49-F238E27FC236}">
                <a16:creationId xmlns:a16="http://schemas.microsoft.com/office/drawing/2014/main" id="{92CFEF4B-1A62-6DBA-3EA6-6C6D93BF9032}"/>
              </a:ext>
            </a:extLst>
          </p:cNvPr>
          <p:cNvPicPr>
            <a:picLocks noGrp="1" noChangeAspect="1"/>
          </p:cNvPicPr>
          <p:nvPr>
            <p:ph idx="1"/>
          </p:nvPr>
        </p:nvPicPr>
        <p:blipFill>
          <a:blip r:embed="rId2"/>
          <a:stretch>
            <a:fillRect/>
          </a:stretch>
        </p:blipFill>
        <p:spPr>
          <a:xfrm>
            <a:off x="3048000" y="2120900"/>
            <a:ext cx="5257800" cy="2616200"/>
          </a:xfrm>
          <a:prstGeom prst="rect">
            <a:avLst/>
          </a:prstGeom>
        </p:spPr>
      </p:pic>
    </p:spTree>
    <p:extLst>
      <p:ext uri="{BB962C8B-B14F-4D97-AF65-F5344CB8AC3E}">
        <p14:creationId xmlns:p14="http://schemas.microsoft.com/office/powerpoint/2010/main" val="1546079238"/>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6965</TotalTime>
  <Words>1601</Words>
  <Application>Microsoft Macintosh PowerPoint</Application>
  <PresentationFormat>Panoramiczny</PresentationFormat>
  <Paragraphs>112</Paragraphs>
  <Slides>48</Slides>
  <Notes>19</Notes>
  <HiddenSlides>0</HiddenSlides>
  <MMClips>5</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48</vt:i4>
      </vt:variant>
    </vt:vector>
  </HeadingPairs>
  <TitlesOfParts>
    <vt:vector size="52" baseType="lpstr">
      <vt:lpstr>Arial</vt:lpstr>
      <vt:lpstr>Calibri</vt:lpstr>
      <vt:lpstr>Calibri Light</vt:lpstr>
      <vt:lpstr>Motyw pakietu Office</vt:lpstr>
      <vt:lpstr>Marketing zewnętrzny </vt:lpstr>
      <vt:lpstr>Prezentacja programu PowerPoint</vt:lpstr>
      <vt:lpstr>Czym jest marketing terytorialny?</vt:lpstr>
      <vt:lpstr>Marketing terytorialny  - definicja</vt:lpstr>
      <vt:lpstr>Marketing miejsca czyli czego?</vt:lpstr>
      <vt:lpstr>Strategia marketingu terytorialnego</vt:lpstr>
      <vt:lpstr>Cele marketingu terytorialnego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Jakie są grupy docelowe marketingu terytorialnego?</vt:lpstr>
      <vt:lpstr>I &lt;3 NY </vt:lpstr>
      <vt:lpstr>Logo</vt:lpstr>
      <vt:lpstr>Małopolska brand</vt:lpstr>
      <vt:lpstr>Prezentacja programu PowerPoint</vt:lpstr>
      <vt:lpstr>Lokacja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City placement - korzyści</vt:lpstr>
      <vt:lpstr>Prezentacja programu PowerPoint</vt:lpstr>
      <vt:lpstr>Jakie są cele marketingu terytorialnego?</vt:lpstr>
      <vt:lpstr>Prezentacja programu PowerPoint</vt:lpstr>
      <vt:lpstr>Prezentacja programu PowerPoint</vt:lpstr>
      <vt:lpstr>Wrocław miastem przygody</vt:lpstr>
      <vt:lpstr>Krakow Experience</vt:lpstr>
      <vt:lpstr>Prezentacja programu PowerPoint</vt:lpstr>
      <vt:lpstr>Marketing miejsca - korzyści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Finansowanie przedsięwzięć publicznych</dc:title>
  <dc:creator>Katarzyna Baran</dc:creator>
  <cp:lastModifiedBy>K K</cp:lastModifiedBy>
  <cp:revision>15</cp:revision>
  <dcterms:created xsi:type="dcterms:W3CDTF">2023-02-25T11:03:55Z</dcterms:created>
  <dcterms:modified xsi:type="dcterms:W3CDTF">2026-03-17T17:29:28Z</dcterms:modified>
</cp:coreProperties>
</file>